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623" r:id="rId5"/>
    <p:sldId id="259" r:id="rId6"/>
    <p:sldId id="260" r:id="rId7"/>
    <p:sldId id="261" r:id="rId8"/>
    <p:sldId id="262" r:id="rId9"/>
    <p:sldId id="624" r:id="rId10"/>
    <p:sldId id="263" r:id="rId11"/>
    <p:sldId id="264" r:id="rId12"/>
    <p:sldId id="265" r:id="rId13"/>
    <p:sldId id="266" r:id="rId14"/>
    <p:sldId id="622" r:id="rId15"/>
    <p:sldId id="267" r:id="rId16"/>
    <p:sldId id="268" r:id="rId17"/>
    <p:sldId id="269" r:id="rId18"/>
    <p:sldId id="270" r:id="rId19"/>
    <p:sldId id="271" r:id="rId20"/>
    <p:sldId id="272" r:id="rId21"/>
    <p:sldId id="280" r:id="rId22"/>
    <p:sldId id="281" r:id="rId23"/>
    <p:sldId id="282" r:id="rId24"/>
    <p:sldId id="283" r:id="rId25"/>
    <p:sldId id="284" r:id="rId26"/>
    <p:sldId id="285" r:id="rId27"/>
    <p:sldId id="62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626" r:id="rId43"/>
    <p:sldId id="300" r:id="rId44"/>
    <p:sldId id="301" r:id="rId45"/>
    <p:sldId id="302" r:id="rId46"/>
    <p:sldId id="627" r:id="rId47"/>
    <p:sldId id="303" r:id="rId48"/>
    <p:sldId id="304" r:id="rId49"/>
    <p:sldId id="305" r:id="rId50"/>
    <p:sldId id="628" r:id="rId51"/>
    <p:sldId id="306" r:id="rId52"/>
    <p:sldId id="307" r:id="rId53"/>
    <p:sldId id="308" r:id="rId54"/>
    <p:sldId id="309" r:id="rId55"/>
    <p:sldId id="310" r:id="rId56"/>
    <p:sldId id="311" r:id="rId57"/>
    <p:sldId id="629"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630" r:id="rId71"/>
    <p:sldId id="324" r:id="rId72"/>
    <p:sldId id="325" r:id="rId73"/>
    <p:sldId id="631" r:id="rId74"/>
    <p:sldId id="632" r:id="rId75"/>
    <p:sldId id="326" r:id="rId76"/>
    <p:sldId id="327" r:id="rId77"/>
    <p:sldId id="328" r:id="rId78"/>
    <p:sldId id="329" r:id="rId79"/>
    <p:sldId id="633"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634" r:id="rId95"/>
    <p:sldId id="344" r:id="rId96"/>
    <p:sldId id="345" r:id="rId97"/>
    <p:sldId id="635" r:id="rId98"/>
    <p:sldId id="346" r:id="rId99"/>
    <p:sldId id="347" r:id="rId100"/>
    <p:sldId id="348" r:id="rId101"/>
    <p:sldId id="349" r:id="rId102"/>
    <p:sldId id="350" r:id="rId103"/>
    <p:sldId id="636" r:id="rId104"/>
    <p:sldId id="351" r:id="rId105"/>
    <p:sldId id="352" r:id="rId106"/>
    <p:sldId id="353" r:id="rId107"/>
    <p:sldId id="354" r:id="rId108"/>
    <p:sldId id="355" r:id="rId109"/>
    <p:sldId id="356" r:id="rId110"/>
    <p:sldId id="357" r:id="rId111"/>
    <p:sldId id="358" r:id="rId112"/>
    <p:sldId id="359" r:id="rId113"/>
    <p:sldId id="360" r:id="rId114"/>
    <p:sldId id="361" r:id="rId115"/>
    <p:sldId id="362" r:id="rId116"/>
    <p:sldId id="363" r:id="rId117"/>
    <p:sldId id="364" r:id="rId118"/>
    <p:sldId id="365" r:id="rId119"/>
    <p:sldId id="366" r:id="rId120"/>
    <p:sldId id="367" r:id="rId121"/>
    <p:sldId id="368" r:id="rId122"/>
    <p:sldId id="369" r:id="rId123"/>
    <p:sldId id="370" r:id="rId124"/>
    <p:sldId id="371" r:id="rId125"/>
    <p:sldId id="372" r:id="rId126"/>
    <p:sldId id="373" r:id="rId127"/>
    <p:sldId id="374" r:id="rId128"/>
    <p:sldId id="375" r:id="rId129"/>
    <p:sldId id="376" r:id="rId130"/>
    <p:sldId id="377" r:id="rId131"/>
    <p:sldId id="378" r:id="rId132"/>
    <p:sldId id="379" r:id="rId133"/>
    <p:sldId id="380" r:id="rId134"/>
    <p:sldId id="381" r:id="rId135"/>
    <p:sldId id="382" r:id="rId136"/>
    <p:sldId id="383" r:id="rId137"/>
    <p:sldId id="384" r:id="rId138"/>
    <p:sldId id="385" r:id="rId139"/>
    <p:sldId id="386" r:id="rId140"/>
    <p:sldId id="387" r:id="rId141"/>
    <p:sldId id="388" r:id="rId142"/>
    <p:sldId id="389" r:id="rId143"/>
    <p:sldId id="390" r:id="rId144"/>
    <p:sldId id="391" r:id="rId145"/>
    <p:sldId id="392" r:id="rId146"/>
    <p:sldId id="393" r:id="rId147"/>
    <p:sldId id="637" r:id="rId148"/>
    <p:sldId id="394" r:id="rId149"/>
    <p:sldId id="395" r:id="rId150"/>
    <p:sldId id="396" r:id="rId151"/>
    <p:sldId id="397" r:id="rId152"/>
    <p:sldId id="638" r:id="rId153"/>
    <p:sldId id="398" r:id="rId154"/>
    <p:sldId id="399" r:id="rId155"/>
    <p:sldId id="639" r:id="rId156"/>
    <p:sldId id="400" r:id="rId157"/>
    <p:sldId id="401" r:id="rId158"/>
    <p:sldId id="640" r:id="rId159"/>
    <p:sldId id="402" r:id="rId160"/>
    <p:sldId id="403" r:id="rId161"/>
    <p:sldId id="404" r:id="rId162"/>
    <p:sldId id="405" r:id="rId163"/>
    <p:sldId id="641" r:id="rId164"/>
    <p:sldId id="406" r:id="rId165"/>
    <p:sldId id="407" r:id="rId166"/>
    <p:sldId id="408" r:id="rId167"/>
    <p:sldId id="409" r:id="rId168"/>
    <p:sldId id="410" r:id="rId169"/>
    <p:sldId id="642" r:id="rId170"/>
    <p:sldId id="643" r:id="rId171"/>
    <p:sldId id="411" r:id="rId172"/>
    <p:sldId id="412" r:id="rId173"/>
    <p:sldId id="413" r:id="rId174"/>
    <p:sldId id="414" r:id="rId175"/>
    <p:sldId id="415" r:id="rId176"/>
    <p:sldId id="416" r:id="rId177"/>
    <p:sldId id="417" r:id="rId178"/>
    <p:sldId id="418" r:id="rId179"/>
    <p:sldId id="419" r:id="rId180"/>
    <p:sldId id="420" r:id="rId181"/>
    <p:sldId id="423" r:id="rId182"/>
    <p:sldId id="425" r:id="rId183"/>
    <p:sldId id="644" r:id="rId184"/>
    <p:sldId id="426" r:id="rId185"/>
    <p:sldId id="427" r:id="rId186"/>
    <p:sldId id="428" r:id="rId187"/>
    <p:sldId id="429" r:id="rId188"/>
    <p:sldId id="430" r:id="rId189"/>
    <p:sldId id="431" r:id="rId190"/>
    <p:sldId id="432" r:id="rId191"/>
    <p:sldId id="433" r:id="rId192"/>
    <p:sldId id="434" r:id="rId193"/>
    <p:sldId id="435" r:id="rId194"/>
    <p:sldId id="436" r:id="rId195"/>
    <p:sldId id="437" r:id="rId196"/>
    <p:sldId id="438" r:id="rId197"/>
    <p:sldId id="439" r:id="rId198"/>
    <p:sldId id="440" r:id="rId199"/>
    <p:sldId id="441" r:id="rId200"/>
    <p:sldId id="442" r:id="rId201"/>
    <p:sldId id="443" r:id="rId202"/>
    <p:sldId id="444" r:id="rId203"/>
    <p:sldId id="445" r:id="rId204"/>
    <p:sldId id="446" r:id="rId205"/>
    <p:sldId id="447" r:id="rId206"/>
    <p:sldId id="448" r:id="rId207"/>
    <p:sldId id="449" r:id="rId208"/>
    <p:sldId id="450" r:id="rId209"/>
    <p:sldId id="451" r:id="rId210"/>
    <p:sldId id="452" r:id="rId211"/>
    <p:sldId id="453" r:id="rId212"/>
    <p:sldId id="454" r:id="rId213"/>
    <p:sldId id="455" r:id="rId214"/>
    <p:sldId id="456" r:id="rId215"/>
    <p:sldId id="457" r:id="rId216"/>
    <p:sldId id="458" r:id="rId217"/>
    <p:sldId id="459" r:id="rId218"/>
    <p:sldId id="460" r:id="rId219"/>
    <p:sldId id="461" r:id="rId220"/>
    <p:sldId id="462" r:id="rId221"/>
    <p:sldId id="463" r:id="rId222"/>
    <p:sldId id="464" r:id="rId223"/>
    <p:sldId id="465" r:id="rId224"/>
    <p:sldId id="466" r:id="rId225"/>
    <p:sldId id="467" r:id="rId226"/>
    <p:sldId id="468" r:id="rId227"/>
    <p:sldId id="469" r:id="rId228"/>
    <p:sldId id="470" r:id="rId229"/>
    <p:sldId id="471" r:id="rId230"/>
    <p:sldId id="472" r:id="rId231"/>
    <p:sldId id="473" r:id="rId232"/>
    <p:sldId id="474" r:id="rId233"/>
    <p:sldId id="475" r:id="rId234"/>
    <p:sldId id="476" r:id="rId235"/>
    <p:sldId id="477" r:id="rId236"/>
    <p:sldId id="478" r:id="rId237"/>
    <p:sldId id="479" r:id="rId238"/>
    <p:sldId id="480" r:id="rId239"/>
    <p:sldId id="481" r:id="rId240"/>
    <p:sldId id="482" r:id="rId241"/>
    <p:sldId id="483" r:id="rId242"/>
    <p:sldId id="484" r:id="rId243"/>
    <p:sldId id="485" r:id="rId244"/>
    <p:sldId id="486" r:id="rId245"/>
    <p:sldId id="487" r:id="rId246"/>
    <p:sldId id="488" r:id="rId247"/>
    <p:sldId id="489" r:id="rId248"/>
    <p:sldId id="490" r:id="rId249"/>
    <p:sldId id="491" r:id="rId250"/>
    <p:sldId id="492" r:id="rId251"/>
    <p:sldId id="493" r:id="rId252"/>
    <p:sldId id="494" r:id="rId253"/>
    <p:sldId id="495" r:id="rId254"/>
    <p:sldId id="496" r:id="rId255"/>
    <p:sldId id="497" r:id="rId256"/>
    <p:sldId id="498" r:id="rId257"/>
    <p:sldId id="499" r:id="rId258"/>
    <p:sldId id="500" r:id="rId259"/>
    <p:sldId id="501" r:id="rId260"/>
    <p:sldId id="502" r:id="rId261"/>
    <p:sldId id="503" r:id="rId262"/>
    <p:sldId id="504" r:id="rId263"/>
    <p:sldId id="505" r:id="rId264"/>
    <p:sldId id="506" r:id="rId265"/>
    <p:sldId id="507" r:id="rId266"/>
    <p:sldId id="508" r:id="rId267"/>
    <p:sldId id="509" r:id="rId268"/>
    <p:sldId id="510" r:id="rId269"/>
    <p:sldId id="511" r:id="rId270"/>
    <p:sldId id="512" r:id="rId271"/>
    <p:sldId id="513" r:id="rId272"/>
    <p:sldId id="514" r:id="rId273"/>
    <p:sldId id="515" r:id="rId274"/>
    <p:sldId id="516" r:id="rId275"/>
    <p:sldId id="517" r:id="rId276"/>
    <p:sldId id="518" r:id="rId277"/>
    <p:sldId id="519" r:id="rId278"/>
    <p:sldId id="520" r:id="rId279"/>
    <p:sldId id="521" r:id="rId280"/>
    <p:sldId id="522" r:id="rId281"/>
    <p:sldId id="523" r:id="rId282"/>
    <p:sldId id="524" r:id="rId283"/>
    <p:sldId id="525" r:id="rId284"/>
    <p:sldId id="526" r:id="rId285"/>
    <p:sldId id="527" r:id="rId286"/>
    <p:sldId id="528" r:id="rId287"/>
    <p:sldId id="529" r:id="rId288"/>
    <p:sldId id="530" r:id="rId289"/>
    <p:sldId id="531" r:id="rId290"/>
    <p:sldId id="532" r:id="rId291"/>
    <p:sldId id="533" r:id="rId292"/>
    <p:sldId id="534" r:id="rId293"/>
    <p:sldId id="535" r:id="rId294"/>
    <p:sldId id="536" r:id="rId295"/>
    <p:sldId id="537" r:id="rId296"/>
    <p:sldId id="538" r:id="rId297"/>
    <p:sldId id="539" r:id="rId298"/>
    <p:sldId id="540" r:id="rId299"/>
    <p:sldId id="541" r:id="rId300"/>
    <p:sldId id="542" r:id="rId301"/>
    <p:sldId id="543" r:id="rId302"/>
    <p:sldId id="544" r:id="rId303"/>
    <p:sldId id="545" r:id="rId304"/>
    <p:sldId id="546" r:id="rId305"/>
    <p:sldId id="547" r:id="rId306"/>
    <p:sldId id="548" r:id="rId307"/>
    <p:sldId id="549" r:id="rId308"/>
    <p:sldId id="550" r:id="rId309"/>
    <p:sldId id="551" r:id="rId310"/>
    <p:sldId id="552" r:id="rId311"/>
    <p:sldId id="553" r:id="rId312"/>
    <p:sldId id="554" r:id="rId313"/>
    <p:sldId id="555" r:id="rId314"/>
    <p:sldId id="556" r:id="rId315"/>
    <p:sldId id="557" r:id="rId316"/>
    <p:sldId id="558" r:id="rId317"/>
    <p:sldId id="559" r:id="rId318"/>
    <p:sldId id="560" r:id="rId319"/>
    <p:sldId id="561" r:id="rId320"/>
    <p:sldId id="562" r:id="rId321"/>
    <p:sldId id="563" r:id="rId322"/>
    <p:sldId id="564" r:id="rId323"/>
    <p:sldId id="565" r:id="rId324"/>
    <p:sldId id="566" r:id="rId325"/>
    <p:sldId id="567" r:id="rId326"/>
    <p:sldId id="568" r:id="rId327"/>
    <p:sldId id="569" r:id="rId328"/>
    <p:sldId id="570" r:id="rId329"/>
    <p:sldId id="571" r:id="rId330"/>
    <p:sldId id="572" r:id="rId331"/>
    <p:sldId id="573" r:id="rId332"/>
    <p:sldId id="574" r:id="rId333"/>
    <p:sldId id="575" r:id="rId334"/>
    <p:sldId id="576" r:id="rId335"/>
    <p:sldId id="577" r:id="rId336"/>
    <p:sldId id="578" r:id="rId337"/>
    <p:sldId id="579" r:id="rId338"/>
    <p:sldId id="580" r:id="rId339"/>
    <p:sldId id="581" r:id="rId340"/>
    <p:sldId id="582" r:id="rId341"/>
    <p:sldId id="583" r:id="rId342"/>
    <p:sldId id="584" r:id="rId343"/>
    <p:sldId id="585" r:id="rId344"/>
    <p:sldId id="586" r:id="rId345"/>
    <p:sldId id="587" r:id="rId346"/>
    <p:sldId id="588" r:id="rId347"/>
    <p:sldId id="589" r:id="rId348"/>
    <p:sldId id="590" r:id="rId349"/>
    <p:sldId id="591" r:id="rId350"/>
    <p:sldId id="592" r:id="rId351"/>
    <p:sldId id="593" r:id="rId352"/>
    <p:sldId id="594" r:id="rId353"/>
    <p:sldId id="595" r:id="rId354"/>
    <p:sldId id="596" r:id="rId355"/>
    <p:sldId id="597" r:id="rId356"/>
    <p:sldId id="598" r:id="rId357"/>
    <p:sldId id="599" r:id="rId358"/>
    <p:sldId id="600" r:id="rId359"/>
    <p:sldId id="601" r:id="rId360"/>
    <p:sldId id="602" r:id="rId361"/>
    <p:sldId id="603" r:id="rId362"/>
    <p:sldId id="604" r:id="rId363"/>
    <p:sldId id="605" r:id="rId364"/>
    <p:sldId id="606" r:id="rId365"/>
    <p:sldId id="607" r:id="rId366"/>
    <p:sldId id="608" r:id="rId367"/>
    <p:sldId id="609" r:id="rId368"/>
    <p:sldId id="610" r:id="rId369"/>
    <p:sldId id="611" r:id="rId370"/>
    <p:sldId id="612" r:id="rId371"/>
    <p:sldId id="613" r:id="rId372"/>
    <p:sldId id="614" r:id="rId373"/>
    <p:sldId id="615" r:id="rId374"/>
    <p:sldId id="616" r:id="rId375"/>
    <p:sldId id="617" r:id="rId376"/>
    <p:sldId id="618" r:id="rId377"/>
    <p:sldId id="619" r:id="rId378"/>
    <p:sldId id="620" r:id="rId379"/>
    <p:sldId id="621" r:id="rId380"/>
  </p:sldIdLst>
  <p:sldSz cx="9144000" cy="5143500" type="screen16x9"/>
  <p:notesSz cx="6858000" cy="9144000"/>
  <p:embeddedFontLst>
    <p:embeddedFont>
      <p:font typeface="Arimo" panose="020B0604020202020204" charset="0"/>
      <p:regular r:id="rId381"/>
    </p:embeddedFont>
    <p:embeddedFont>
      <p:font typeface="Arimo Bold" panose="020B0604020202020204" charset="0"/>
      <p:bold r:id="rId382"/>
    </p:embeddedFont>
    <p:embeddedFont>
      <p:font typeface="Barlow" panose="00000500000000000000" pitchFamily="2" charset="0"/>
      <p:regular r:id="rId383"/>
      <p:bold r:id="rId384"/>
      <p:italic r:id="rId385"/>
      <p:boldItalic r:id="rId386"/>
    </p:embeddedFont>
    <p:embeddedFont>
      <p:font typeface="Barlow Bold" panose="00000800000000000000" charset="0"/>
      <p:bold r:id="rId387"/>
    </p:embeddedFont>
    <p:embeddedFont>
      <p:font typeface="Calibri (MS)" panose="020B0604020202020204" charset="0"/>
      <p:regular r:id="rId388"/>
    </p:embeddedFont>
    <p:embeddedFont>
      <p:font typeface="Calibri (MS) Bold" panose="020B0604020202020204" charset="0"/>
      <p:bold r:id="rId389"/>
    </p:embeddedFont>
    <p:embeddedFont>
      <p:font typeface="Calibri (MS) Italics" panose="020B0604020202020204" charset="0"/>
      <p:italic r:id="rId390"/>
    </p:embeddedFont>
    <p:embeddedFont>
      <p:font typeface="Calibri (MS) Light" panose="020B0604020202020204" charset="0"/>
      <p:regular r:id="rId391"/>
    </p:embeddedFont>
    <p:embeddedFont>
      <p:font typeface="Consolas" panose="020B0609020204030204" pitchFamily="49" charset="0"/>
      <p:regular r:id="rId392"/>
      <p:bold r:id="rId393"/>
      <p:italic r:id="rId394"/>
      <p:boldItalic r:id="rId395"/>
    </p:embeddedFont>
    <p:embeddedFont>
      <p:font typeface="IBM Plex Sans" panose="020B0503050203000203" pitchFamily="34" charset="0"/>
      <p:regular r:id="rId396"/>
      <p:bold r:id="rId397"/>
      <p:italic r:id="rId398"/>
      <p:boldItalic r:id="rId399"/>
    </p:embeddedFont>
    <p:embeddedFont>
      <p:font typeface="JetBrains Mono" panose="020B0604020202020204" charset="0"/>
      <p:regular r:id="rId400"/>
    </p:embeddedFont>
    <p:embeddedFont>
      <p:font typeface="JetBrains Mono Bold" panose="020B0604020202020204" charset="0"/>
      <p:bold r:id="rId401"/>
    </p:embeddedFont>
    <p:embeddedFont>
      <p:font typeface="Montserrat" panose="00000500000000000000" pitchFamily="2" charset="0"/>
      <p:regular r:id="rId402"/>
      <p:bold r:id="rId403"/>
      <p:italic r:id="rId404"/>
      <p:boldItalic r:id="rId405"/>
    </p:embeddedFont>
    <p:embeddedFont>
      <p:font typeface="Montserrat Bold" panose="00000800000000000000" charset="0"/>
      <p:regular r:id="rId406"/>
    </p:embeddedFont>
    <p:embeddedFont>
      <p:font typeface="Open Sans" panose="020B0606030504020204" pitchFamily="34" charset="0"/>
      <p:regular r:id="rId407"/>
      <p:bold r:id="rId408"/>
      <p:italic r:id="rId409"/>
      <p:boldItalic r:id="rId410"/>
    </p:embeddedFont>
    <p:embeddedFont>
      <p:font typeface="Open Sans Bold" panose="020B0806030504020204" charset="0"/>
      <p:bold r:id="rId411"/>
    </p:embeddedFont>
    <p:embeddedFont>
      <p:font typeface="Ubuntu Bold" panose="020B0604020202020204" charset="0"/>
      <p:bold r:id="rId4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103" d="100"/>
          <a:sy n="103" d="100"/>
        </p:scale>
        <p:origin x="874"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font" Target="fonts/font22.fntdata"/><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font" Target="fonts/font8.fntdata"/><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presProps" Target="presProps.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font" Target="fonts/font19.fntdata"/><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font" Target="fonts/font10.fntdata"/><Relationship Id="rId404" Type="http://schemas.openxmlformats.org/officeDocument/2006/relationships/font" Target="fonts/font24.fntdata"/><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theme" Target="theme/theme1.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font" Target="fonts/font1.fntdata"/><Relationship Id="rId241" Type="http://schemas.openxmlformats.org/officeDocument/2006/relationships/slide" Target="slides/slide24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font" Target="fonts/font26.fntdata"/><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font" Target="fonts/font12.fntdata"/><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232" Type="http://schemas.openxmlformats.org/officeDocument/2006/relationships/slide" Target="slides/slide231.xml"/><Relationship Id="rId274" Type="http://schemas.openxmlformats.org/officeDocument/2006/relationships/slide" Target="slides/slide27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font" Target="fonts/font3.fntdata"/><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font" Target="fonts/font14.fntdata"/><Relationship Id="rId408" Type="http://schemas.openxmlformats.org/officeDocument/2006/relationships/font" Target="fonts/font28.fntdata"/><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font" Target="fonts/font4.fntdata"/><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font" Target="fonts/font15.fntdata"/><Relationship Id="rId409" Type="http://schemas.openxmlformats.org/officeDocument/2006/relationships/font" Target="fonts/font29.fntdata"/><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font" Target="fonts/font5.fntdata"/><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font" Target="fonts/font30.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font" Target="fonts/font16.fntdata"/><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font" Target="fonts/font20.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font" Target="fonts/font6.fntdata"/><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font" Target="fonts/font31.fntdata"/><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font" Target="fonts/font17.fntdata"/><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font" Target="fonts/font21.fntdata"/><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font" Target="fonts/font7.fntdata"/><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font" Target="fonts/font32.fntdata"/><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font" Target="fonts/font18.fntdata"/><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font" Target="fonts/font23.fntdata"/><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font" Target="fonts/font9.fntdata"/><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viewProps" Target="viewProps.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font" Target="fonts/font11.fntdata"/><Relationship Id="rId405" Type="http://schemas.openxmlformats.org/officeDocument/2006/relationships/font" Target="fonts/font25.fntdata"/><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tableStyles" Target="tableStyles.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font" Target="fonts/font2.fntdata"/><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font" Target="fonts/font13.fntdata"/><Relationship Id="rId407" Type="http://schemas.openxmlformats.org/officeDocument/2006/relationships/font" Target="fonts/font27.fntdata"/><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10/26/2025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10/26/2025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10/26/2025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10/26/2025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10/26/2025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10/26/2025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10/26/2025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10/26/2025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10/26/2025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10/26/2025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10/26/2025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10/26/2025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3" Type="http://schemas.openxmlformats.org/officeDocument/2006/relationships/image" Target="../media/image50.svg"/><Relationship Id="rId18" Type="http://schemas.openxmlformats.org/officeDocument/2006/relationships/image" Target="../media/image55.svg"/><Relationship Id="rId26" Type="http://schemas.openxmlformats.org/officeDocument/2006/relationships/image" Target="../media/image63.png"/><Relationship Id="rId3" Type="http://schemas.openxmlformats.org/officeDocument/2006/relationships/image" Target="../media/image6.svg"/><Relationship Id="rId21" Type="http://schemas.openxmlformats.org/officeDocument/2006/relationships/image" Target="../media/image58.svg"/><Relationship Id="rId34" Type="http://schemas.openxmlformats.org/officeDocument/2006/relationships/image" Target="../media/image71.svg"/><Relationship Id="rId7" Type="http://schemas.openxmlformats.org/officeDocument/2006/relationships/image" Target="../media/image8.svg"/><Relationship Id="rId12" Type="http://schemas.openxmlformats.org/officeDocument/2006/relationships/image" Target="../media/image49.png"/><Relationship Id="rId17" Type="http://schemas.openxmlformats.org/officeDocument/2006/relationships/image" Target="../media/image54.png"/><Relationship Id="rId25" Type="http://schemas.openxmlformats.org/officeDocument/2006/relationships/image" Target="../media/image62.png"/><Relationship Id="rId33" Type="http://schemas.openxmlformats.org/officeDocument/2006/relationships/image" Target="../media/image70.png"/><Relationship Id="rId2" Type="http://schemas.openxmlformats.org/officeDocument/2006/relationships/image" Target="../media/image5.png"/><Relationship Id="rId16" Type="http://schemas.openxmlformats.org/officeDocument/2006/relationships/image" Target="../media/image53.svg"/><Relationship Id="rId20" Type="http://schemas.openxmlformats.org/officeDocument/2006/relationships/image" Target="../media/image57.png"/><Relationship Id="rId29" Type="http://schemas.openxmlformats.org/officeDocument/2006/relationships/image" Target="../media/image66.sv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48.png"/><Relationship Id="rId24" Type="http://schemas.openxmlformats.org/officeDocument/2006/relationships/image" Target="../media/image61.svg"/><Relationship Id="rId32" Type="http://schemas.openxmlformats.org/officeDocument/2006/relationships/image" Target="../media/image69.png"/><Relationship Id="rId5" Type="http://schemas.openxmlformats.org/officeDocument/2006/relationships/image" Target="../media/image4.svg"/><Relationship Id="rId15" Type="http://schemas.openxmlformats.org/officeDocument/2006/relationships/image" Target="../media/image52.png"/><Relationship Id="rId23" Type="http://schemas.openxmlformats.org/officeDocument/2006/relationships/image" Target="../media/image60.png"/><Relationship Id="rId28" Type="http://schemas.openxmlformats.org/officeDocument/2006/relationships/image" Target="../media/image65.png"/><Relationship Id="rId10" Type="http://schemas.openxmlformats.org/officeDocument/2006/relationships/image" Target="../media/image47.svg"/><Relationship Id="rId19" Type="http://schemas.openxmlformats.org/officeDocument/2006/relationships/image" Target="../media/image56.png"/><Relationship Id="rId31" Type="http://schemas.openxmlformats.org/officeDocument/2006/relationships/image" Target="../media/image68.svg"/><Relationship Id="rId4" Type="http://schemas.openxmlformats.org/officeDocument/2006/relationships/image" Target="../media/image3.png"/><Relationship Id="rId9" Type="http://schemas.openxmlformats.org/officeDocument/2006/relationships/image" Target="../media/image46.svg"/><Relationship Id="rId14" Type="http://schemas.openxmlformats.org/officeDocument/2006/relationships/image" Target="../media/image51.png"/><Relationship Id="rId22" Type="http://schemas.openxmlformats.org/officeDocument/2006/relationships/image" Target="../media/image59.png"/><Relationship Id="rId27" Type="http://schemas.openxmlformats.org/officeDocument/2006/relationships/image" Target="../media/image64.svg"/><Relationship Id="rId30" Type="http://schemas.openxmlformats.org/officeDocument/2006/relationships/image" Target="../media/image67.png"/><Relationship Id="rId35" Type="http://schemas.openxmlformats.org/officeDocument/2006/relationships/image" Target="../media/image72.png"/><Relationship Id="rId8" Type="http://schemas.openxmlformats.org/officeDocument/2006/relationships/image" Target="../media/image4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8" Type="http://schemas.openxmlformats.org/officeDocument/2006/relationships/image" Target="../media/image442.png"/><Relationship Id="rId3" Type="http://schemas.openxmlformats.org/officeDocument/2006/relationships/image" Target="../media/image439.svg"/><Relationship Id="rId7" Type="http://schemas.openxmlformats.org/officeDocument/2006/relationships/image" Target="../media/image425.png"/><Relationship Id="rId2" Type="http://schemas.openxmlformats.org/officeDocument/2006/relationships/image" Target="../media/image438.png"/><Relationship Id="rId1" Type="http://schemas.openxmlformats.org/officeDocument/2006/relationships/slideLayout" Target="../slideLayouts/slideLayout7.xml"/><Relationship Id="rId6" Type="http://schemas.openxmlformats.org/officeDocument/2006/relationships/image" Target="../media/image441.svg"/><Relationship Id="rId5" Type="http://schemas.openxmlformats.org/officeDocument/2006/relationships/image" Target="../media/image440.png"/><Relationship Id="rId4" Type="http://schemas.openxmlformats.org/officeDocument/2006/relationships/image" Target="../media/image426.png"/><Relationship Id="rId9" Type="http://schemas.openxmlformats.org/officeDocument/2006/relationships/image" Target="../media/image443.png"/></Relationships>
</file>

<file path=ppt/slides/_rels/slide105.xml.rels><?xml version="1.0" encoding="UTF-8" standalone="yes"?>
<Relationships xmlns="http://schemas.openxmlformats.org/package/2006/relationships"><Relationship Id="rId8" Type="http://schemas.openxmlformats.org/officeDocument/2006/relationships/image" Target="../media/image450.png"/><Relationship Id="rId3" Type="http://schemas.openxmlformats.org/officeDocument/2006/relationships/image" Target="../media/image445.svg"/><Relationship Id="rId7" Type="http://schemas.openxmlformats.org/officeDocument/2006/relationships/image" Target="../media/image449.svg"/><Relationship Id="rId2" Type="http://schemas.openxmlformats.org/officeDocument/2006/relationships/image" Target="../media/image444.png"/><Relationship Id="rId1" Type="http://schemas.openxmlformats.org/officeDocument/2006/relationships/slideLayout" Target="../slideLayouts/slideLayout7.xml"/><Relationship Id="rId6" Type="http://schemas.openxmlformats.org/officeDocument/2006/relationships/image" Target="../media/image448.png"/><Relationship Id="rId5" Type="http://schemas.openxmlformats.org/officeDocument/2006/relationships/image" Target="../media/image447.svg"/><Relationship Id="rId4" Type="http://schemas.openxmlformats.org/officeDocument/2006/relationships/image" Target="../media/image446.png"/><Relationship Id="rId9" Type="http://schemas.openxmlformats.org/officeDocument/2006/relationships/image" Target="../media/image451.png"/></Relationships>
</file>

<file path=ppt/slides/_rels/slide106.xml.rels><?xml version="1.0" encoding="UTF-8" standalone="yes"?>
<Relationships xmlns="http://schemas.openxmlformats.org/package/2006/relationships"><Relationship Id="rId8" Type="http://schemas.openxmlformats.org/officeDocument/2006/relationships/image" Target="../media/image458.png"/><Relationship Id="rId3" Type="http://schemas.openxmlformats.org/officeDocument/2006/relationships/image" Target="../media/image453.svg"/><Relationship Id="rId7" Type="http://schemas.openxmlformats.org/officeDocument/2006/relationships/image" Target="../media/image457.svg"/><Relationship Id="rId2" Type="http://schemas.openxmlformats.org/officeDocument/2006/relationships/image" Target="../media/image452.png"/><Relationship Id="rId1" Type="http://schemas.openxmlformats.org/officeDocument/2006/relationships/slideLayout" Target="../slideLayouts/slideLayout7.xml"/><Relationship Id="rId6" Type="http://schemas.openxmlformats.org/officeDocument/2006/relationships/image" Target="../media/image456.png"/><Relationship Id="rId5" Type="http://schemas.openxmlformats.org/officeDocument/2006/relationships/image" Target="../media/image455.png"/><Relationship Id="rId10" Type="http://schemas.openxmlformats.org/officeDocument/2006/relationships/image" Target="../media/image460.svg"/><Relationship Id="rId4" Type="http://schemas.openxmlformats.org/officeDocument/2006/relationships/image" Target="../media/image454.png"/><Relationship Id="rId9" Type="http://schemas.openxmlformats.org/officeDocument/2006/relationships/image" Target="../media/image45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8" Type="http://schemas.openxmlformats.org/officeDocument/2006/relationships/image" Target="../media/image463.png"/><Relationship Id="rId3" Type="http://schemas.openxmlformats.org/officeDocument/2006/relationships/image" Target="../media/image6.svg"/><Relationship Id="rId7" Type="http://schemas.openxmlformats.org/officeDocument/2006/relationships/image" Target="../media/image462.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61.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464.svg"/></Relationships>
</file>

<file path=ppt/slides/_rels/slide10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471.svg"/><Relationship Id="rId18" Type="http://schemas.openxmlformats.org/officeDocument/2006/relationships/image" Target="../media/image476.svg"/><Relationship Id="rId3" Type="http://schemas.openxmlformats.org/officeDocument/2006/relationships/image" Target="../media/image6.svg"/><Relationship Id="rId21" Type="http://schemas.openxmlformats.org/officeDocument/2006/relationships/image" Target="../media/image479.svg"/><Relationship Id="rId7" Type="http://schemas.openxmlformats.org/officeDocument/2006/relationships/image" Target="../media/image467.svg"/><Relationship Id="rId12" Type="http://schemas.openxmlformats.org/officeDocument/2006/relationships/image" Target="../media/image470.png"/><Relationship Id="rId17" Type="http://schemas.openxmlformats.org/officeDocument/2006/relationships/image" Target="../media/image475.svg"/><Relationship Id="rId2" Type="http://schemas.openxmlformats.org/officeDocument/2006/relationships/image" Target="../media/image5.png"/><Relationship Id="rId16" Type="http://schemas.openxmlformats.org/officeDocument/2006/relationships/image" Target="../media/image474.svg"/><Relationship Id="rId20" Type="http://schemas.openxmlformats.org/officeDocument/2006/relationships/image" Target="../media/image478.png"/><Relationship Id="rId1" Type="http://schemas.openxmlformats.org/officeDocument/2006/relationships/slideLayout" Target="../slideLayouts/slideLayout7.xml"/><Relationship Id="rId6" Type="http://schemas.openxmlformats.org/officeDocument/2006/relationships/image" Target="../media/image463.png"/><Relationship Id="rId11" Type="http://schemas.openxmlformats.org/officeDocument/2006/relationships/image" Target="../media/image469.svg"/><Relationship Id="rId5" Type="http://schemas.openxmlformats.org/officeDocument/2006/relationships/image" Target="../media/image466.svg"/><Relationship Id="rId15" Type="http://schemas.openxmlformats.org/officeDocument/2006/relationships/image" Target="../media/image473.png"/><Relationship Id="rId23" Type="http://schemas.openxmlformats.org/officeDocument/2006/relationships/image" Target="../media/image481.svg"/><Relationship Id="rId10" Type="http://schemas.openxmlformats.org/officeDocument/2006/relationships/image" Target="../media/image468.png"/><Relationship Id="rId19" Type="http://schemas.openxmlformats.org/officeDocument/2006/relationships/image" Target="../media/image477.png"/><Relationship Id="rId4" Type="http://schemas.openxmlformats.org/officeDocument/2006/relationships/image" Target="../media/image465.png"/><Relationship Id="rId9" Type="http://schemas.openxmlformats.org/officeDocument/2006/relationships/image" Target="../media/image8.svg"/><Relationship Id="rId14" Type="http://schemas.openxmlformats.org/officeDocument/2006/relationships/image" Target="../media/image472.png"/><Relationship Id="rId22" Type="http://schemas.openxmlformats.org/officeDocument/2006/relationships/image" Target="../media/image480.png"/></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7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4.svg"/><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485.svg"/><Relationship Id="rId18" Type="http://schemas.openxmlformats.org/officeDocument/2006/relationships/image" Target="../media/image488.svg"/><Relationship Id="rId26" Type="http://schemas.openxmlformats.org/officeDocument/2006/relationships/image" Target="../media/image477.png"/><Relationship Id="rId3" Type="http://schemas.openxmlformats.org/officeDocument/2006/relationships/image" Target="../media/image6.svg"/><Relationship Id="rId21" Type="http://schemas.openxmlformats.org/officeDocument/2006/relationships/image" Target="../media/image472.png"/><Relationship Id="rId7" Type="http://schemas.openxmlformats.org/officeDocument/2006/relationships/image" Target="../media/image467.svg"/><Relationship Id="rId12" Type="http://schemas.openxmlformats.org/officeDocument/2006/relationships/image" Target="../media/image484.png"/><Relationship Id="rId17" Type="http://schemas.openxmlformats.org/officeDocument/2006/relationships/image" Target="../media/image469.svg"/><Relationship Id="rId25" Type="http://schemas.openxmlformats.org/officeDocument/2006/relationships/image" Target="../media/image476.svg"/><Relationship Id="rId2" Type="http://schemas.openxmlformats.org/officeDocument/2006/relationships/image" Target="../media/image5.png"/><Relationship Id="rId16" Type="http://schemas.openxmlformats.org/officeDocument/2006/relationships/image" Target="../media/image468.png"/><Relationship Id="rId20" Type="http://schemas.openxmlformats.org/officeDocument/2006/relationships/image" Target="../media/image490.svg"/><Relationship Id="rId29" Type="http://schemas.openxmlformats.org/officeDocument/2006/relationships/image" Target="../media/image478.png"/><Relationship Id="rId1" Type="http://schemas.openxmlformats.org/officeDocument/2006/relationships/slideLayout" Target="../slideLayouts/slideLayout7.xml"/><Relationship Id="rId6" Type="http://schemas.openxmlformats.org/officeDocument/2006/relationships/image" Target="../media/image463.png"/><Relationship Id="rId11" Type="http://schemas.openxmlformats.org/officeDocument/2006/relationships/image" Target="../media/image483.svg"/><Relationship Id="rId24" Type="http://schemas.openxmlformats.org/officeDocument/2006/relationships/image" Target="../media/image475.svg"/><Relationship Id="rId32" Type="http://schemas.openxmlformats.org/officeDocument/2006/relationships/image" Target="../media/image494.svg"/><Relationship Id="rId5" Type="http://schemas.openxmlformats.org/officeDocument/2006/relationships/image" Target="../media/image466.svg"/><Relationship Id="rId15" Type="http://schemas.openxmlformats.org/officeDocument/2006/relationships/image" Target="../media/image487.svg"/><Relationship Id="rId23" Type="http://schemas.openxmlformats.org/officeDocument/2006/relationships/image" Target="../media/image474.svg"/><Relationship Id="rId28" Type="http://schemas.openxmlformats.org/officeDocument/2006/relationships/image" Target="../media/image492.svg"/><Relationship Id="rId10" Type="http://schemas.openxmlformats.org/officeDocument/2006/relationships/image" Target="../media/image482.png"/><Relationship Id="rId19" Type="http://schemas.openxmlformats.org/officeDocument/2006/relationships/image" Target="../media/image489.png"/><Relationship Id="rId31" Type="http://schemas.openxmlformats.org/officeDocument/2006/relationships/image" Target="../media/image493.png"/><Relationship Id="rId4" Type="http://schemas.openxmlformats.org/officeDocument/2006/relationships/image" Target="../media/image465.png"/><Relationship Id="rId9" Type="http://schemas.openxmlformats.org/officeDocument/2006/relationships/image" Target="../media/image8.svg"/><Relationship Id="rId14" Type="http://schemas.openxmlformats.org/officeDocument/2006/relationships/image" Target="../media/image486.svg"/><Relationship Id="rId22" Type="http://schemas.openxmlformats.org/officeDocument/2006/relationships/image" Target="../media/image473.png"/><Relationship Id="rId27" Type="http://schemas.openxmlformats.org/officeDocument/2006/relationships/image" Target="../media/image491.png"/><Relationship Id="rId30" Type="http://schemas.openxmlformats.org/officeDocument/2006/relationships/image" Target="../media/image479.svg"/></Relationships>
</file>

<file path=ppt/slides/_rels/slide111.xml.rels><?xml version="1.0" encoding="UTF-8" standalone="yes"?>
<Relationships xmlns="http://schemas.openxmlformats.org/package/2006/relationships"><Relationship Id="rId13" Type="http://schemas.openxmlformats.org/officeDocument/2006/relationships/image" Target="../media/image484.png"/><Relationship Id="rId18" Type="http://schemas.openxmlformats.org/officeDocument/2006/relationships/image" Target="../media/image489.png"/><Relationship Id="rId26" Type="http://schemas.openxmlformats.org/officeDocument/2006/relationships/image" Target="../media/image494.svg"/><Relationship Id="rId3" Type="http://schemas.openxmlformats.org/officeDocument/2006/relationships/image" Target="../media/image6.svg"/><Relationship Id="rId21" Type="http://schemas.openxmlformats.org/officeDocument/2006/relationships/image" Target="../media/image473.png"/><Relationship Id="rId7" Type="http://schemas.openxmlformats.org/officeDocument/2006/relationships/image" Target="../media/image467.svg"/><Relationship Id="rId12" Type="http://schemas.openxmlformats.org/officeDocument/2006/relationships/image" Target="../media/image486.svg"/><Relationship Id="rId17" Type="http://schemas.openxmlformats.org/officeDocument/2006/relationships/image" Target="../media/image488.svg"/><Relationship Id="rId25" Type="http://schemas.openxmlformats.org/officeDocument/2006/relationships/image" Target="../media/image493.png"/><Relationship Id="rId33" Type="http://schemas.openxmlformats.org/officeDocument/2006/relationships/image" Target="../media/image500.svg"/><Relationship Id="rId2" Type="http://schemas.openxmlformats.org/officeDocument/2006/relationships/image" Target="../media/image5.png"/><Relationship Id="rId16" Type="http://schemas.openxmlformats.org/officeDocument/2006/relationships/image" Target="../media/image469.svg"/><Relationship Id="rId20" Type="http://schemas.openxmlformats.org/officeDocument/2006/relationships/image" Target="../media/image472.png"/><Relationship Id="rId29" Type="http://schemas.openxmlformats.org/officeDocument/2006/relationships/image" Target="../media/image498.svg"/><Relationship Id="rId1" Type="http://schemas.openxmlformats.org/officeDocument/2006/relationships/slideLayout" Target="../slideLayouts/slideLayout7.xml"/><Relationship Id="rId6" Type="http://schemas.openxmlformats.org/officeDocument/2006/relationships/image" Target="../media/image463.png"/><Relationship Id="rId11" Type="http://schemas.openxmlformats.org/officeDocument/2006/relationships/image" Target="../media/image495.svg"/><Relationship Id="rId24" Type="http://schemas.openxmlformats.org/officeDocument/2006/relationships/image" Target="../media/image496.svg"/><Relationship Id="rId32" Type="http://schemas.openxmlformats.org/officeDocument/2006/relationships/image" Target="../media/image499.png"/><Relationship Id="rId5" Type="http://schemas.openxmlformats.org/officeDocument/2006/relationships/image" Target="../media/image466.svg"/><Relationship Id="rId15" Type="http://schemas.openxmlformats.org/officeDocument/2006/relationships/image" Target="../media/image468.png"/><Relationship Id="rId23" Type="http://schemas.openxmlformats.org/officeDocument/2006/relationships/image" Target="../media/image475.svg"/><Relationship Id="rId28" Type="http://schemas.openxmlformats.org/officeDocument/2006/relationships/image" Target="../media/image497.png"/><Relationship Id="rId10" Type="http://schemas.openxmlformats.org/officeDocument/2006/relationships/image" Target="../media/image482.png"/><Relationship Id="rId19" Type="http://schemas.openxmlformats.org/officeDocument/2006/relationships/image" Target="../media/image490.svg"/><Relationship Id="rId31" Type="http://schemas.openxmlformats.org/officeDocument/2006/relationships/image" Target="../media/image479.svg"/><Relationship Id="rId4" Type="http://schemas.openxmlformats.org/officeDocument/2006/relationships/image" Target="../media/image465.png"/><Relationship Id="rId9" Type="http://schemas.openxmlformats.org/officeDocument/2006/relationships/image" Target="../media/image8.svg"/><Relationship Id="rId14" Type="http://schemas.openxmlformats.org/officeDocument/2006/relationships/image" Target="../media/image487.svg"/><Relationship Id="rId22" Type="http://schemas.openxmlformats.org/officeDocument/2006/relationships/image" Target="../media/image474.svg"/><Relationship Id="rId27" Type="http://schemas.openxmlformats.org/officeDocument/2006/relationships/image" Target="../media/image477.png"/><Relationship Id="rId30" Type="http://schemas.openxmlformats.org/officeDocument/2006/relationships/image" Target="../media/image478.png"/><Relationship Id="rId8" Type="http://schemas.openxmlformats.org/officeDocument/2006/relationships/image" Target="../media/image7.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17.xml.rels><?xml version="1.0" encoding="UTF-8" standalone="yes"?>
<Relationships xmlns="http://schemas.openxmlformats.org/package/2006/relationships"><Relationship Id="rId8" Type="http://schemas.openxmlformats.org/officeDocument/2006/relationships/image" Target="../media/image503.png"/><Relationship Id="rId3" Type="http://schemas.openxmlformats.org/officeDocument/2006/relationships/image" Target="../media/image502.svg"/><Relationship Id="rId7" Type="http://schemas.openxmlformats.org/officeDocument/2006/relationships/image" Target="../media/image8.svg"/><Relationship Id="rId2" Type="http://schemas.openxmlformats.org/officeDocument/2006/relationships/image" Target="../media/image50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504.svg"/></Relationships>
</file>

<file path=ppt/slides/_rels/slide118.xml.rels><?xml version="1.0" encoding="UTF-8" standalone="yes"?>
<Relationships xmlns="http://schemas.openxmlformats.org/package/2006/relationships"><Relationship Id="rId8" Type="http://schemas.openxmlformats.org/officeDocument/2006/relationships/image" Target="../media/image472.png"/><Relationship Id="rId13" Type="http://schemas.openxmlformats.org/officeDocument/2006/relationships/image" Target="../media/image510.svg"/><Relationship Id="rId18" Type="http://schemas.openxmlformats.org/officeDocument/2006/relationships/image" Target="../media/image477.png"/><Relationship Id="rId3" Type="http://schemas.openxmlformats.org/officeDocument/2006/relationships/image" Target="../media/image6.svg"/><Relationship Id="rId21" Type="http://schemas.openxmlformats.org/officeDocument/2006/relationships/image" Target="../media/image516.svg"/><Relationship Id="rId7" Type="http://schemas.openxmlformats.org/officeDocument/2006/relationships/image" Target="../media/image506.svg"/><Relationship Id="rId12" Type="http://schemas.openxmlformats.org/officeDocument/2006/relationships/image" Target="../media/image509.svg"/><Relationship Id="rId17" Type="http://schemas.openxmlformats.org/officeDocument/2006/relationships/image" Target="../media/image513.svg"/><Relationship Id="rId2" Type="http://schemas.openxmlformats.org/officeDocument/2006/relationships/image" Target="../media/image5.png"/><Relationship Id="rId16" Type="http://schemas.openxmlformats.org/officeDocument/2006/relationships/image" Target="../media/image512.svg"/><Relationship Id="rId20" Type="http://schemas.openxmlformats.org/officeDocument/2006/relationships/image" Target="../media/image515.png"/><Relationship Id="rId1" Type="http://schemas.openxmlformats.org/officeDocument/2006/relationships/slideLayout" Target="../slideLayouts/slideLayout7.xml"/><Relationship Id="rId6" Type="http://schemas.openxmlformats.org/officeDocument/2006/relationships/image" Target="../media/image505.png"/><Relationship Id="rId11" Type="http://schemas.openxmlformats.org/officeDocument/2006/relationships/image" Target="../media/image508.png"/><Relationship Id="rId5" Type="http://schemas.openxmlformats.org/officeDocument/2006/relationships/image" Target="../media/image4.svg"/><Relationship Id="rId15" Type="http://schemas.openxmlformats.org/officeDocument/2006/relationships/image" Target="../media/image511.svg"/><Relationship Id="rId10" Type="http://schemas.openxmlformats.org/officeDocument/2006/relationships/image" Target="../media/image507.svg"/><Relationship Id="rId19" Type="http://schemas.openxmlformats.org/officeDocument/2006/relationships/image" Target="../media/image514.png"/><Relationship Id="rId4" Type="http://schemas.openxmlformats.org/officeDocument/2006/relationships/image" Target="../media/image3.png"/><Relationship Id="rId9" Type="http://schemas.openxmlformats.org/officeDocument/2006/relationships/image" Target="../media/image473.png"/><Relationship Id="rId14" Type="http://schemas.openxmlformats.org/officeDocument/2006/relationships/image" Target="../media/image285.png"/></Relationships>
</file>

<file path=ppt/slides/_rels/slide119.xml.rels><?xml version="1.0" encoding="UTF-8" standalone="yes"?>
<Relationships xmlns="http://schemas.openxmlformats.org/package/2006/relationships"><Relationship Id="rId8" Type="http://schemas.openxmlformats.org/officeDocument/2006/relationships/image" Target="../media/image472.png"/><Relationship Id="rId13" Type="http://schemas.openxmlformats.org/officeDocument/2006/relationships/image" Target="../media/image510.svg"/><Relationship Id="rId18" Type="http://schemas.openxmlformats.org/officeDocument/2006/relationships/image" Target="../media/image477.png"/><Relationship Id="rId3" Type="http://schemas.openxmlformats.org/officeDocument/2006/relationships/image" Target="../media/image6.svg"/><Relationship Id="rId21" Type="http://schemas.openxmlformats.org/officeDocument/2006/relationships/image" Target="../media/image518.svg"/><Relationship Id="rId7" Type="http://schemas.openxmlformats.org/officeDocument/2006/relationships/image" Target="../media/image506.svg"/><Relationship Id="rId12" Type="http://schemas.openxmlformats.org/officeDocument/2006/relationships/image" Target="../media/image509.svg"/><Relationship Id="rId17" Type="http://schemas.openxmlformats.org/officeDocument/2006/relationships/image" Target="../media/image513.svg"/><Relationship Id="rId2" Type="http://schemas.openxmlformats.org/officeDocument/2006/relationships/image" Target="../media/image5.png"/><Relationship Id="rId16" Type="http://schemas.openxmlformats.org/officeDocument/2006/relationships/image" Target="../media/image512.svg"/><Relationship Id="rId20" Type="http://schemas.openxmlformats.org/officeDocument/2006/relationships/image" Target="../media/image517.png"/><Relationship Id="rId1" Type="http://schemas.openxmlformats.org/officeDocument/2006/relationships/slideLayout" Target="../slideLayouts/slideLayout7.xml"/><Relationship Id="rId6" Type="http://schemas.openxmlformats.org/officeDocument/2006/relationships/image" Target="../media/image505.png"/><Relationship Id="rId11" Type="http://schemas.openxmlformats.org/officeDocument/2006/relationships/image" Target="../media/image508.png"/><Relationship Id="rId24" Type="http://schemas.openxmlformats.org/officeDocument/2006/relationships/image" Target="../media/image519.svg"/><Relationship Id="rId5" Type="http://schemas.openxmlformats.org/officeDocument/2006/relationships/image" Target="../media/image4.svg"/><Relationship Id="rId15" Type="http://schemas.openxmlformats.org/officeDocument/2006/relationships/image" Target="../media/image511.svg"/><Relationship Id="rId23" Type="http://schemas.openxmlformats.org/officeDocument/2006/relationships/image" Target="../media/image516.svg"/><Relationship Id="rId10" Type="http://schemas.openxmlformats.org/officeDocument/2006/relationships/image" Target="../media/image507.svg"/><Relationship Id="rId19" Type="http://schemas.openxmlformats.org/officeDocument/2006/relationships/image" Target="../media/image514.png"/><Relationship Id="rId4" Type="http://schemas.openxmlformats.org/officeDocument/2006/relationships/image" Target="../media/image3.png"/><Relationship Id="rId9" Type="http://schemas.openxmlformats.org/officeDocument/2006/relationships/image" Target="../media/image473.png"/><Relationship Id="rId14" Type="http://schemas.openxmlformats.org/officeDocument/2006/relationships/image" Target="../media/image285.png"/><Relationship Id="rId22" Type="http://schemas.openxmlformats.org/officeDocument/2006/relationships/image" Target="../media/image515.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20.xml.rels><?xml version="1.0" encoding="UTF-8" standalone="yes"?>
<Relationships xmlns="http://schemas.openxmlformats.org/package/2006/relationships"><Relationship Id="rId8" Type="http://schemas.openxmlformats.org/officeDocument/2006/relationships/image" Target="../media/image472.png"/><Relationship Id="rId13" Type="http://schemas.openxmlformats.org/officeDocument/2006/relationships/image" Target="../media/image511.svg"/><Relationship Id="rId18" Type="http://schemas.openxmlformats.org/officeDocument/2006/relationships/image" Target="../media/image524.svg"/><Relationship Id="rId3" Type="http://schemas.openxmlformats.org/officeDocument/2006/relationships/image" Target="../media/image6.svg"/><Relationship Id="rId21" Type="http://schemas.openxmlformats.org/officeDocument/2006/relationships/image" Target="../media/image526.svg"/><Relationship Id="rId7" Type="http://schemas.openxmlformats.org/officeDocument/2006/relationships/image" Target="../media/image521.svg"/><Relationship Id="rId12" Type="http://schemas.openxmlformats.org/officeDocument/2006/relationships/image" Target="../media/image285.png"/><Relationship Id="rId17" Type="http://schemas.openxmlformats.org/officeDocument/2006/relationships/image" Target="../media/image523.png"/><Relationship Id="rId2" Type="http://schemas.openxmlformats.org/officeDocument/2006/relationships/image" Target="../media/image5.png"/><Relationship Id="rId16" Type="http://schemas.openxmlformats.org/officeDocument/2006/relationships/image" Target="../media/image514.png"/><Relationship Id="rId20" Type="http://schemas.openxmlformats.org/officeDocument/2006/relationships/image" Target="../media/image525.svg"/><Relationship Id="rId1" Type="http://schemas.openxmlformats.org/officeDocument/2006/relationships/slideLayout" Target="../slideLayouts/slideLayout7.xml"/><Relationship Id="rId6" Type="http://schemas.openxmlformats.org/officeDocument/2006/relationships/image" Target="../media/image520.png"/><Relationship Id="rId11" Type="http://schemas.openxmlformats.org/officeDocument/2006/relationships/image" Target="../media/image510.svg"/><Relationship Id="rId24" Type="http://schemas.openxmlformats.org/officeDocument/2006/relationships/image" Target="../media/image519.svg"/><Relationship Id="rId5" Type="http://schemas.openxmlformats.org/officeDocument/2006/relationships/image" Target="../media/image4.svg"/><Relationship Id="rId15" Type="http://schemas.openxmlformats.org/officeDocument/2006/relationships/image" Target="../media/image477.png"/><Relationship Id="rId23" Type="http://schemas.openxmlformats.org/officeDocument/2006/relationships/image" Target="../media/image516.svg"/><Relationship Id="rId10" Type="http://schemas.openxmlformats.org/officeDocument/2006/relationships/image" Target="../media/image522.svg"/><Relationship Id="rId19" Type="http://schemas.openxmlformats.org/officeDocument/2006/relationships/image" Target="../media/image473.png"/><Relationship Id="rId4" Type="http://schemas.openxmlformats.org/officeDocument/2006/relationships/image" Target="../media/image3.png"/><Relationship Id="rId9" Type="http://schemas.openxmlformats.org/officeDocument/2006/relationships/image" Target="../media/image508.png"/><Relationship Id="rId14" Type="http://schemas.openxmlformats.org/officeDocument/2006/relationships/image" Target="../media/image512.svg"/><Relationship Id="rId22" Type="http://schemas.openxmlformats.org/officeDocument/2006/relationships/image" Target="../media/image515.png"/></Relationships>
</file>

<file path=ppt/slides/_rels/slide121.xml.rels><?xml version="1.0" encoding="UTF-8" standalone="yes"?>
<Relationships xmlns="http://schemas.openxmlformats.org/package/2006/relationships"><Relationship Id="rId8" Type="http://schemas.openxmlformats.org/officeDocument/2006/relationships/image" Target="../media/image472.png"/><Relationship Id="rId13" Type="http://schemas.openxmlformats.org/officeDocument/2006/relationships/image" Target="../media/image477.png"/><Relationship Id="rId18" Type="http://schemas.openxmlformats.org/officeDocument/2006/relationships/image" Target="../media/image525.svg"/><Relationship Id="rId3" Type="http://schemas.openxmlformats.org/officeDocument/2006/relationships/image" Target="../media/image6.svg"/><Relationship Id="rId21" Type="http://schemas.openxmlformats.org/officeDocument/2006/relationships/image" Target="../media/image526.svg"/><Relationship Id="rId7" Type="http://schemas.openxmlformats.org/officeDocument/2006/relationships/image" Target="../media/image521.svg"/><Relationship Id="rId12" Type="http://schemas.openxmlformats.org/officeDocument/2006/relationships/image" Target="../media/image511.svg"/><Relationship Id="rId17" Type="http://schemas.openxmlformats.org/officeDocument/2006/relationships/image" Target="../media/image473.png"/><Relationship Id="rId2" Type="http://schemas.openxmlformats.org/officeDocument/2006/relationships/image" Target="../media/image5.png"/><Relationship Id="rId16" Type="http://schemas.openxmlformats.org/officeDocument/2006/relationships/image" Target="../media/image524.svg"/><Relationship Id="rId20" Type="http://schemas.openxmlformats.org/officeDocument/2006/relationships/image" Target="../media/image529.svg"/><Relationship Id="rId1" Type="http://schemas.openxmlformats.org/officeDocument/2006/relationships/slideLayout" Target="../slideLayouts/slideLayout7.xml"/><Relationship Id="rId6" Type="http://schemas.openxmlformats.org/officeDocument/2006/relationships/image" Target="../media/image520.png"/><Relationship Id="rId11" Type="http://schemas.openxmlformats.org/officeDocument/2006/relationships/image" Target="../media/image285.png"/><Relationship Id="rId24" Type="http://schemas.openxmlformats.org/officeDocument/2006/relationships/image" Target="../media/image519.svg"/><Relationship Id="rId5" Type="http://schemas.openxmlformats.org/officeDocument/2006/relationships/image" Target="../media/image4.svg"/><Relationship Id="rId15" Type="http://schemas.openxmlformats.org/officeDocument/2006/relationships/image" Target="../media/image523.png"/><Relationship Id="rId23" Type="http://schemas.openxmlformats.org/officeDocument/2006/relationships/image" Target="../media/image516.svg"/><Relationship Id="rId10" Type="http://schemas.openxmlformats.org/officeDocument/2006/relationships/image" Target="../media/image527.svg"/><Relationship Id="rId19" Type="http://schemas.openxmlformats.org/officeDocument/2006/relationships/image" Target="../media/image528.svg"/><Relationship Id="rId4" Type="http://schemas.openxmlformats.org/officeDocument/2006/relationships/image" Target="../media/image3.png"/><Relationship Id="rId9" Type="http://schemas.openxmlformats.org/officeDocument/2006/relationships/image" Target="../media/image508.png"/><Relationship Id="rId14" Type="http://schemas.openxmlformats.org/officeDocument/2006/relationships/image" Target="../media/image514.png"/><Relationship Id="rId22" Type="http://schemas.openxmlformats.org/officeDocument/2006/relationships/image" Target="../media/image515.png"/></Relationships>
</file>

<file path=ppt/slides/_rels/slide122.xml.rels><?xml version="1.0" encoding="UTF-8" standalone="yes"?>
<Relationships xmlns="http://schemas.openxmlformats.org/package/2006/relationships"><Relationship Id="rId8" Type="http://schemas.openxmlformats.org/officeDocument/2006/relationships/image" Target="../media/image472.png"/><Relationship Id="rId13" Type="http://schemas.openxmlformats.org/officeDocument/2006/relationships/image" Target="../media/image477.png"/><Relationship Id="rId18" Type="http://schemas.openxmlformats.org/officeDocument/2006/relationships/image" Target="../media/image532.svg"/><Relationship Id="rId3" Type="http://schemas.openxmlformats.org/officeDocument/2006/relationships/image" Target="../media/image6.svg"/><Relationship Id="rId21" Type="http://schemas.openxmlformats.org/officeDocument/2006/relationships/image" Target="../media/image514.png"/><Relationship Id="rId7" Type="http://schemas.openxmlformats.org/officeDocument/2006/relationships/image" Target="../media/image521.svg"/><Relationship Id="rId12" Type="http://schemas.openxmlformats.org/officeDocument/2006/relationships/image" Target="../media/image525.svg"/><Relationship Id="rId17" Type="http://schemas.openxmlformats.org/officeDocument/2006/relationships/image" Target="../media/image285.png"/><Relationship Id="rId2" Type="http://schemas.openxmlformats.org/officeDocument/2006/relationships/image" Target="../media/image5.png"/><Relationship Id="rId16" Type="http://schemas.openxmlformats.org/officeDocument/2006/relationships/image" Target="../media/image531.svg"/><Relationship Id="rId20" Type="http://schemas.openxmlformats.org/officeDocument/2006/relationships/image" Target="../media/image526.svg"/><Relationship Id="rId1" Type="http://schemas.openxmlformats.org/officeDocument/2006/relationships/slideLayout" Target="../slideLayouts/slideLayout7.xml"/><Relationship Id="rId6" Type="http://schemas.openxmlformats.org/officeDocument/2006/relationships/image" Target="../media/image520.png"/><Relationship Id="rId11" Type="http://schemas.openxmlformats.org/officeDocument/2006/relationships/image" Target="../media/image473.png"/><Relationship Id="rId24" Type="http://schemas.openxmlformats.org/officeDocument/2006/relationships/image" Target="../media/image519.svg"/><Relationship Id="rId5" Type="http://schemas.openxmlformats.org/officeDocument/2006/relationships/image" Target="../media/image4.svg"/><Relationship Id="rId15" Type="http://schemas.openxmlformats.org/officeDocument/2006/relationships/image" Target="../media/image528.svg"/><Relationship Id="rId23" Type="http://schemas.openxmlformats.org/officeDocument/2006/relationships/image" Target="../media/image516.svg"/><Relationship Id="rId10" Type="http://schemas.openxmlformats.org/officeDocument/2006/relationships/image" Target="../media/image530.svg"/><Relationship Id="rId19" Type="http://schemas.openxmlformats.org/officeDocument/2006/relationships/image" Target="../media/image529.svg"/><Relationship Id="rId4" Type="http://schemas.openxmlformats.org/officeDocument/2006/relationships/image" Target="../media/image3.png"/><Relationship Id="rId9" Type="http://schemas.openxmlformats.org/officeDocument/2006/relationships/image" Target="../media/image523.png"/><Relationship Id="rId14" Type="http://schemas.openxmlformats.org/officeDocument/2006/relationships/image" Target="../media/image508.png"/><Relationship Id="rId22" Type="http://schemas.openxmlformats.org/officeDocument/2006/relationships/image" Target="../media/image515.png"/></Relationships>
</file>

<file path=ppt/slides/_rels/slide123.xml.rels><?xml version="1.0" encoding="UTF-8" standalone="yes"?>
<Relationships xmlns="http://schemas.openxmlformats.org/package/2006/relationships"><Relationship Id="rId8" Type="http://schemas.openxmlformats.org/officeDocument/2006/relationships/image" Target="../media/image472.png"/><Relationship Id="rId13" Type="http://schemas.openxmlformats.org/officeDocument/2006/relationships/image" Target="../media/image531.svg"/><Relationship Id="rId18" Type="http://schemas.openxmlformats.org/officeDocument/2006/relationships/image" Target="../media/image477.png"/><Relationship Id="rId3" Type="http://schemas.openxmlformats.org/officeDocument/2006/relationships/image" Target="../media/image6.svg"/><Relationship Id="rId21" Type="http://schemas.openxmlformats.org/officeDocument/2006/relationships/image" Target="../media/image535.svg"/><Relationship Id="rId7" Type="http://schemas.openxmlformats.org/officeDocument/2006/relationships/image" Target="../media/image534.svg"/><Relationship Id="rId12" Type="http://schemas.openxmlformats.org/officeDocument/2006/relationships/image" Target="../media/image528.svg"/><Relationship Id="rId17" Type="http://schemas.openxmlformats.org/officeDocument/2006/relationships/image" Target="../media/image526.svg"/><Relationship Id="rId2" Type="http://schemas.openxmlformats.org/officeDocument/2006/relationships/image" Target="../media/image5.png"/><Relationship Id="rId16" Type="http://schemas.openxmlformats.org/officeDocument/2006/relationships/image" Target="../media/image529.svg"/><Relationship Id="rId20" Type="http://schemas.openxmlformats.org/officeDocument/2006/relationships/image" Target="../media/image515.png"/><Relationship Id="rId1" Type="http://schemas.openxmlformats.org/officeDocument/2006/relationships/slideLayout" Target="../slideLayouts/slideLayout7.xml"/><Relationship Id="rId6" Type="http://schemas.openxmlformats.org/officeDocument/2006/relationships/image" Target="../media/image533.png"/><Relationship Id="rId11" Type="http://schemas.openxmlformats.org/officeDocument/2006/relationships/image" Target="../media/image508.png"/><Relationship Id="rId5" Type="http://schemas.openxmlformats.org/officeDocument/2006/relationships/image" Target="../media/image4.svg"/><Relationship Id="rId15" Type="http://schemas.openxmlformats.org/officeDocument/2006/relationships/image" Target="../media/image532.svg"/><Relationship Id="rId10" Type="http://schemas.openxmlformats.org/officeDocument/2006/relationships/image" Target="../media/image525.svg"/><Relationship Id="rId19" Type="http://schemas.openxmlformats.org/officeDocument/2006/relationships/image" Target="../media/image514.png"/><Relationship Id="rId4" Type="http://schemas.openxmlformats.org/officeDocument/2006/relationships/image" Target="../media/image3.png"/><Relationship Id="rId9" Type="http://schemas.openxmlformats.org/officeDocument/2006/relationships/image" Target="../media/image473.png"/><Relationship Id="rId14" Type="http://schemas.openxmlformats.org/officeDocument/2006/relationships/image" Target="../media/image285.png"/></Relationships>
</file>

<file path=ppt/slides/_rels/slide124.xml.rels><?xml version="1.0" encoding="UTF-8" standalone="yes"?>
<Relationships xmlns="http://schemas.openxmlformats.org/package/2006/relationships"><Relationship Id="rId8" Type="http://schemas.openxmlformats.org/officeDocument/2006/relationships/image" Target="../media/image472.png"/><Relationship Id="rId13" Type="http://schemas.openxmlformats.org/officeDocument/2006/relationships/image" Target="../media/image510.svg"/><Relationship Id="rId18" Type="http://schemas.openxmlformats.org/officeDocument/2006/relationships/image" Target="../media/image477.png"/><Relationship Id="rId26" Type="http://schemas.openxmlformats.org/officeDocument/2006/relationships/image" Target="../media/image529.svg"/><Relationship Id="rId3" Type="http://schemas.openxmlformats.org/officeDocument/2006/relationships/image" Target="../media/image6.svg"/><Relationship Id="rId21" Type="http://schemas.openxmlformats.org/officeDocument/2006/relationships/image" Target="../media/image524.svg"/><Relationship Id="rId7" Type="http://schemas.openxmlformats.org/officeDocument/2006/relationships/image" Target="../media/image506.svg"/><Relationship Id="rId12" Type="http://schemas.openxmlformats.org/officeDocument/2006/relationships/image" Target="../media/image509.svg"/><Relationship Id="rId17" Type="http://schemas.openxmlformats.org/officeDocument/2006/relationships/image" Target="../media/image513.svg"/><Relationship Id="rId25" Type="http://schemas.openxmlformats.org/officeDocument/2006/relationships/image" Target="../media/image532.svg"/><Relationship Id="rId2" Type="http://schemas.openxmlformats.org/officeDocument/2006/relationships/image" Target="../media/image5.png"/><Relationship Id="rId16" Type="http://schemas.openxmlformats.org/officeDocument/2006/relationships/image" Target="../media/image512.svg"/><Relationship Id="rId20" Type="http://schemas.openxmlformats.org/officeDocument/2006/relationships/image" Target="../media/image523.png"/><Relationship Id="rId1" Type="http://schemas.openxmlformats.org/officeDocument/2006/relationships/slideLayout" Target="../slideLayouts/slideLayout7.xml"/><Relationship Id="rId6" Type="http://schemas.openxmlformats.org/officeDocument/2006/relationships/image" Target="../media/image505.png"/><Relationship Id="rId11" Type="http://schemas.openxmlformats.org/officeDocument/2006/relationships/image" Target="../media/image508.png"/><Relationship Id="rId24" Type="http://schemas.openxmlformats.org/officeDocument/2006/relationships/image" Target="../media/image531.svg"/><Relationship Id="rId5" Type="http://schemas.openxmlformats.org/officeDocument/2006/relationships/image" Target="../media/image4.svg"/><Relationship Id="rId15" Type="http://schemas.openxmlformats.org/officeDocument/2006/relationships/image" Target="../media/image511.svg"/><Relationship Id="rId23" Type="http://schemas.openxmlformats.org/officeDocument/2006/relationships/image" Target="../media/image528.svg"/><Relationship Id="rId10" Type="http://schemas.openxmlformats.org/officeDocument/2006/relationships/image" Target="../media/image507.svg"/><Relationship Id="rId19" Type="http://schemas.openxmlformats.org/officeDocument/2006/relationships/image" Target="../media/image514.png"/><Relationship Id="rId4" Type="http://schemas.openxmlformats.org/officeDocument/2006/relationships/image" Target="../media/image3.png"/><Relationship Id="rId9" Type="http://schemas.openxmlformats.org/officeDocument/2006/relationships/image" Target="../media/image473.png"/><Relationship Id="rId14" Type="http://schemas.openxmlformats.org/officeDocument/2006/relationships/image" Target="../media/image285.png"/><Relationship Id="rId22" Type="http://schemas.openxmlformats.org/officeDocument/2006/relationships/image" Target="../media/image525.svg"/><Relationship Id="rId27" Type="http://schemas.openxmlformats.org/officeDocument/2006/relationships/image" Target="../media/image526.sv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image" Target="../media/image88.svg"/><Relationship Id="rId26" Type="http://schemas.openxmlformats.org/officeDocument/2006/relationships/image" Target="../media/image96.svg"/><Relationship Id="rId39" Type="http://schemas.openxmlformats.org/officeDocument/2006/relationships/image" Target="../media/image109.png"/><Relationship Id="rId21" Type="http://schemas.openxmlformats.org/officeDocument/2006/relationships/image" Target="../media/image91.svg"/><Relationship Id="rId34" Type="http://schemas.openxmlformats.org/officeDocument/2006/relationships/image" Target="../media/image104.svg"/><Relationship Id="rId42" Type="http://schemas.openxmlformats.org/officeDocument/2006/relationships/image" Target="../media/image112.svg"/><Relationship Id="rId47" Type="http://schemas.openxmlformats.org/officeDocument/2006/relationships/image" Target="../media/image117.png"/><Relationship Id="rId50" Type="http://schemas.openxmlformats.org/officeDocument/2006/relationships/image" Target="../media/image7.png"/><Relationship Id="rId7" Type="http://schemas.openxmlformats.org/officeDocument/2006/relationships/image" Target="../media/image78.svg"/><Relationship Id="rId2" Type="http://schemas.openxmlformats.org/officeDocument/2006/relationships/image" Target="../media/image75.png"/><Relationship Id="rId16" Type="http://schemas.openxmlformats.org/officeDocument/2006/relationships/image" Target="../media/image86.png"/><Relationship Id="rId29" Type="http://schemas.openxmlformats.org/officeDocument/2006/relationships/image" Target="../media/image99.svg"/><Relationship Id="rId11" Type="http://schemas.openxmlformats.org/officeDocument/2006/relationships/image" Target="../media/image82.png"/><Relationship Id="rId24" Type="http://schemas.openxmlformats.org/officeDocument/2006/relationships/image" Target="../media/image94.png"/><Relationship Id="rId32" Type="http://schemas.openxmlformats.org/officeDocument/2006/relationships/image" Target="../media/image102.svg"/><Relationship Id="rId37" Type="http://schemas.openxmlformats.org/officeDocument/2006/relationships/image" Target="../media/image107.png"/><Relationship Id="rId40" Type="http://schemas.openxmlformats.org/officeDocument/2006/relationships/image" Target="../media/image110.svg"/><Relationship Id="rId45" Type="http://schemas.openxmlformats.org/officeDocument/2006/relationships/image" Target="../media/image115.png"/><Relationship Id="rId53" Type="http://schemas.openxmlformats.org/officeDocument/2006/relationships/image" Target="../media/image121.svg"/><Relationship Id="rId5" Type="http://schemas.openxmlformats.org/officeDocument/2006/relationships/image" Target="../media/image4.svg"/><Relationship Id="rId10" Type="http://schemas.openxmlformats.org/officeDocument/2006/relationships/image" Target="../media/image81.png"/><Relationship Id="rId19" Type="http://schemas.openxmlformats.org/officeDocument/2006/relationships/image" Target="../media/image89.png"/><Relationship Id="rId31" Type="http://schemas.openxmlformats.org/officeDocument/2006/relationships/image" Target="../media/image101.svg"/><Relationship Id="rId44" Type="http://schemas.openxmlformats.org/officeDocument/2006/relationships/image" Target="../media/image114.png"/><Relationship Id="rId52" Type="http://schemas.openxmlformats.org/officeDocument/2006/relationships/image" Target="../media/image120.png"/><Relationship Id="rId4" Type="http://schemas.openxmlformats.org/officeDocument/2006/relationships/image" Target="../media/image3.png"/><Relationship Id="rId9" Type="http://schemas.openxmlformats.org/officeDocument/2006/relationships/image" Target="../media/image80.svg"/><Relationship Id="rId14" Type="http://schemas.openxmlformats.org/officeDocument/2006/relationships/image" Target="../media/image84.png"/><Relationship Id="rId22" Type="http://schemas.openxmlformats.org/officeDocument/2006/relationships/image" Target="../media/image92.png"/><Relationship Id="rId27" Type="http://schemas.openxmlformats.org/officeDocument/2006/relationships/image" Target="../media/image97.png"/><Relationship Id="rId30" Type="http://schemas.openxmlformats.org/officeDocument/2006/relationships/image" Target="../media/image100.svg"/><Relationship Id="rId35" Type="http://schemas.openxmlformats.org/officeDocument/2006/relationships/image" Target="../media/image105.svg"/><Relationship Id="rId43" Type="http://schemas.openxmlformats.org/officeDocument/2006/relationships/image" Target="../media/image113.svg"/><Relationship Id="rId48" Type="http://schemas.openxmlformats.org/officeDocument/2006/relationships/image" Target="../media/image118.svg"/><Relationship Id="rId8" Type="http://schemas.openxmlformats.org/officeDocument/2006/relationships/image" Target="../media/image79.png"/><Relationship Id="rId51" Type="http://schemas.openxmlformats.org/officeDocument/2006/relationships/image" Target="../media/image8.svg"/><Relationship Id="rId3" Type="http://schemas.openxmlformats.org/officeDocument/2006/relationships/image" Target="../media/image76.svg"/><Relationship Id="rId12" Type="http://schemas.openxmlformats.org/officeDocument/2006/relationships/image" Target="../media/image83.svg"/><Relationship Id="rId17" Type="http://schemas.openxmlformats.org/officeDocument/2006/relationships/image" Target="../media/image87.png"/><Relationship Id="rId25" Type="http://schemas.openxmlformats.org/officeDocument/2006/relationships/image" Target="../media/image95.png"/><Relationship Id="rId33" Type="http://schemas.openxmlformats.org/officeDocument/2006/relationships/image" Target="../media/image103.svg"/><Relationship Id="rId38" Type="http://schemas.openxmlformats.org/officeDocument/2006/relationships/image" Target="../media/image108.png"/><Relationship Id="rId46" Type="http://schemas.openxmlformats.org/officeDocument/2006/relationships/image" Target="../media/image116.svg"/><Relationship Id="rId20" Type="http://schemas.openxmlformats.org/officeDocument/2006/relationships/image" Target="../media/image90.svg"/><Relationship Id="rId41" Type="http://schemas.openxmlformats.org/officeDocument/2006/relationships/image" Target="../media/image111.png"/><Relationship Id="rId1" Type="http://schemas.openxmlformats.org/officeDocument/2006/relationships/slideLayout" Target="../slideLayouts/slideLayout7.xml"/><Relationship Id="rId6" Type="http://schemas.openxmlformats.org/officeDocument/2006/relationships/image" Target="../media/image77.png"/><Relationship Id="rId15" Type="http://schemas.openxmlformats.org/officeDocument/2006/relationships/image" Target="../media/image85.svg"/><Relationship Id="rId23" Type="http://schemas.openxmlformats.org/officeDocument/2006/relationships/image" Target="../media/image93.png"/><Relationship Id="rId28" Type="http://schemas.openxmlformats.org/officeDocument/2006/relationships/image" Target="../media/image98.svg"/><Relationship Id="rId36" Type="http://schemas.openxmlformats.org/officeDocument/2006/relationships/image" Target="../media/image106.png"/><Relationship Id="rId49" Type="http://schemas.openxmlformats.org/officeDocument/2006/relationships/image" Target="../media/image119.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8" Type="http://schemas.openxmlformats.org/officeDocument/2006/relationships/image" Target="../media/image460.svg"/><Relationship Id="rId3" Type="http://schemas.openxmlformats.org/officeDocument/2006/relationships/image" Target="../media/image457.svg"/><Relationship Id="rId7" Type="http://schemas.openxmlformats.org/officeDocument/2006/relationships/image" Target="../media/image459.png"/><Relationship Id="rId2" Type="http://schemas.openxmlformats.org/officeDocument/2006/relationships/image" Target="../media/image456.png"/><Relationship Id="rId1" Type="http://schemas.openxmlformats.org/officeDocument/2006/relationships/slideLayout" Target="../slideLayouts/slideLayout7.xml"/><Relationship Id="rId6" Type="http://schemas.openxmlformats.org/officeDocument/2006/relationships/image" Target="../media/image538.png"/><Relationship Id="rId5" Type="http://schemas.openxmlformats.org/officeDocument/2006/relationships/image" Target="../media/image537.png"/><Relationship Id="rId4" Type="http://schemas.openxmlformats.org/officeDocument/2006/relationships/image" Target="../media/image536.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8" Type="http://schemas.openxmlformats.org/officeDocument/2006/relationships/image" Target="../media/image541.png"/><Relationship Id="rId13" Type="http://schemas.openxmlformats.org/officeDocument/2006/relationships/image" Target="../media/image545.png"/><Relationship Id="rId18" Type="http://schemas.openxmlformats.org/officeDocument/2006/relationships/image" Target="../media/image550.svg"/><Relationship Id="rId3" Type="http://schemas.openxmlformats.org/officeDocument/2006/relationships/image" Target="../media/image540.svg"/><Relationship Id="rId7" Type="http://schemas.openxmlformats.org/officeDocument/2006/relationships/image" Target="../media/image8.svg"/><Relationship Id="rId12" Type="http://schemas.openxmlformats.org/officeDocument/2006/relationships/image" Target="../media/image544.svg"/><Relationship Id="rId17" Type="http://schemas.openxmlformats.org/officeDocument/2006/relationships/image" Target="../media/image549.svg"/><Relationship Id="rId2" Type="http://schemas.openxmlformats.org/officeDocument/2006/relationships/image" Target="../media/image539.png"/><Relationship Id="rId16" Type="http://schemas.openxmlformats.org/officeDocument/2006/relationships/image" Target="../media/image548.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543.svg"/><Relationship Id="rId5" Type="http://schemas.openxmlformats.org/officeDocument/2006/relationships/image" Target="../media/image4.svg"/><Relationship Id="rId15" Type="http://schemas.openxmlformats.org/officeDocument/2006/relationships/image" Target="../media/image547.svg"/><Relationship Id="rId10" Type="http://schemas.openxmlformats.org/officeDocument/2006/relationships/image" Target="../media/image267.png"/><Relationship Id="rId4" Type="http://schemas.openxmlformats.org/officeDocument/2006/relationships/image" Target="../media/image3.png"/><Relationship Id="rId9" Type="http://schemas.openxmlformats.org/officeDocument/2006/relationships/image" Target="../media/image542.svg"/><Relationship Id="rId14" Type="http://schemas.openxmlformats.org/officeDocument/2006/relationships/image" Target="../media/image546.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43.xml.rels><?xml version="1.0" encoding="UTF-8" standalone="yes"?>
<Relationships xmlns="http://schemas.openxmlformats.org/package/2006/relationships"><Relationship Id="rId8" Type="http://schemas.openxmlformats.org/officeDocument/2006/relationships/image" Target="../media/image553.png"/><Relationship Id="rId3" Type="http://schemas.openxmlformats.org/officeDocument/2006/relationships/image" Target="../media/image552.svg"/><Relationship Id="rId7" Type="http://schemas.openxmlformats.org/officeDocument/2006/relationships/image" Target="../media/image8.svg"/><Relationship Id="rId2" Type="http://schemas.openxmlformats.org/officeDocument/2006/relationships/image" Target="../media/image55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554.sv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8" Type="http://schemas.openxmlformats.org/officeDocument/2006/relationships/image" Target="../media/image558.png"/><Relationship Id="rId13" Type="http://schemas.openxmlformats.org/officeDocument/2006/relationships/image" Target="../media/image563.svg"/><Relationship Id="rId18" Type="http://schemas.openxmlformats.org/officeDocument/2006/relationships/image" Target="../media/image568.png"/><Relationship Id="rId3" Type="http://schemas.openxmlformats.org/officeDocument/2006/relationships/image" Target="../media/image555.png"/><Relationship Id="rId7" Type="http://schemas.openxmlformats.org/officeDocument/2006/relationships/image" Target="../media/image557.svg"/><Relationship Id="rId12" Type="http://schemas.openxmlformats.org/officeDocument/2006/relationships/image" Target="../media/image562.png"/><Relationship Id="rId17" Type="http://schemas.openxmlformats.org/officeDocument/2006/relationships/image" Target="../media/image567.svg"/><Relationship Id="rId2" Type="http://schemas.openxmlformats.org/officeDocument/2006/relationships/image" Target="../media/image425.png"/><Relationship Id="rId16" Type="http://schemas.openxmlformats.org/officeDocument/2006/relationships/image" Target="../media/image566.svg"/><Relationship Id="rId1" Type="http://schemas.openxmlformats.org/officeDocument/2006/relationships/slideLayout" Target="../slideLayouts/slideLayout7.xml"/><Relationship Id="rId6" Type="http://schemas.openxmlformats.org/officeDocument/2006/relationships/image" Target="../media/image440.png"/><Relationship Id="rId11" Type="http://schemas.openxmlformats.org/officeDocument/2006/relationships/image" Target="../media/image561.svg"/><Relationship Id="rId5" Type="http://schemas.openxmlformats.org/officeDocument/2006/relationships/image" Target="../media/image442.png"/><Relationship Id="rId15" Type="http://schemas.openxmlformats.org/officeDocument/2006/relationships/image" Target="../media/image565.svg"/><Relationship Id="rId10" Type="http://schemas.openxmlformats.org/officeDocument/2006/relationships/image" Target="../media/image560.png"/><Relationship Id="rId19" Type="http://schemas.openxmlformats.org/officeDocument/2006/relationships/image" Target="../media/image569.svg"/><Relationship Id="rId4" Type="http://schemas.openxmlformats.org/officeDocument/2006/relationships/image" Target="../media/image556.svg"/><Relationship Id="rId9" Type="http://schemas.openxmlformats.org/officeDocument/2006/relationships/image" Target="../media/image559.svg"/><Relationship Id="rId14" Type="http://schemas.openxmlformats.org/officeDocument/2006/relationships/image" Target="../media/image564.png"/></Relationships>
</file>

<file path=ppt/slides/_rels/slide149.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image" Target="../media/image425.png"/><Relationship Id="rId1" Type="http://schemas.openxmlformats.org/officeDocument/2006/relationships/slideLayout" Target="../slideLayouts/slideLayout7.xml"/><Relationship Id="rId4" Type="http://schemas.openxmlformats.org/officeDocument/2006/relationships/image" Target="../media/image571.svg"/></Relationships>
</file>

<file path=ppt/slides/_rels/slide15.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image" Target="../media/image88.svg"/><Relationship Id="rId26" Type="http://schemas.openxmlformats.org/officeDocument/2006/relationships/image" Target="../media/image96.svg"/><Relationship Id="rId39" Type="http://schemas.openxmlformats.org/officeDocument/2006/relationships/image" Target="../media/image126.svg"/><Relationship Id="rId21" Type="http://schemas.openxmlformats.org/officeDocument/2006/relationships/image" Target="../media/image91.svg"/><Relationship Id="rId34" Type="http://schemas.openxmlformats.org/officeDocument/2006/relationships/image" Target="../media/image104.svg"/><Relationship Id="rId42" Type="http://schemas.openxmlformats.org/officeDocument/2006/relationships/image" Target="../media/image113.svg"/><Relationship Id="rId47" Type="http://schemas.openxmlformats.org/officeDocument/2006/relationships/image" Target="../media/image118.svg"/><Relationship Id="rId50" Type="http://schemas.openxmlformats.org/officeDocument/2006/relationships/image" Target="../media/image8.svg"/><Relationship Id="rId7" Type="http://schemas.openxmlformats.org/officeDocument/2006/relationships/image" Target="../media/image78.svg"/><Relationship Id="rId2" Type="http://schemas.openxmlformats.org/officeDocument/2006/relationships/image" Target="../media/image75.png"/><Relationship Id="rId16" Type="http://schemas.openxmlformats.org/officeDocument/2006/relationships/image" Target="../media/image86.png"/><Relationship Id="rId29" Type="http://schemas.openxmlformats.org/officeDocument/2006/relationships/image" Target="../media/image99.svg"/><Relationship Id="rId11" Type="http://schemas.openxmlformats.org/officeDocument/2006/relationships/image" Target="../media/image82.png"/><Relationship Id="rId24" Type="http://schemas.openxmlformats.org/officeDocument/2006/relationships/image" Target="../media/image94.png"/><Relationship Id="rId32" Type="http://schemas.openxmlformats.org/officeDocument/2006/relationships/image" Target="../media/image102.svg"/><Relationship Id="rId37" Type="http://schemas.openxmlformats.org/officeDocument/2006/relationships/image" Target="../media/image107.png"/><Relationship Id="rId40" Type="http://schemas.openxmlformats.org/officeDocument/2006/relationships/image" Target="../media/image111.png"/><Relationship Id="rId45" Type="http://schemas.openxmlformats.org/officeDocument/2006/relationships/image" Target="../media/image116.svg"/><Relationship Id="rId53" Type="http://schemas.openxmlformats.org/officeDocument/2006/relationships/image" Target="../media/image127.png"/><Relationship Id="rId5" Type="http://schemas.openxmlformats.org/officeDocument/2006/relationships/image" Target="../media/image4.svg"/><Relationship Id="rId10" Type="http://schemas.openxmlformats.org/officeDocument/2006/relationships/image" Target="../media/image81.png"/><Relationship Id="rId19" Type="http://schemas.openxmlformats.org/officeDocument/2006/relationships/image" Target="../media/image89.png"/><Relationship Id="rId31" Type="http://schemas.openxmlformats.org/officeDocument/2006/relationships/image" Target="../media/image101.svg"/><Relationship Id="rId44" Type="http://schemas.openxmlformats.org/officeDocument/2006/relationships/image" Target="../media/image115.png"/><Relationship Id="rId52" Type="http://schemas.openxmlformats.org/officeDocument/2006/relationships/image" Target="../media/image121.svg"/><Relationship Id="rId4" Type="http://schemas.openxmlformats.org/officeDocument/2006/relationships/image" Target="../media/image3.png"/><Relationship Id="rId9" Type="http://schemas.openxmlformats.org/officeDocument/2006/relationships/image" Target="../media/image123.svg"/><Relationship Id="rId14" Type="http://schemas.openxmlformats.org/officeDocument/2006/relationships/image" Target="../media/image124.png"/><Relationship Id="rId22" Type="http://schemas.openxmlformats.org/officeDocument/2006/relationships/image" Target="../media/image92.png"/><Relationship Id="rId27" Type="http://schemas.openxmlformats.org/officeDocument/2006/relationships/image" Target="../media/image97.png"/><Relationship Id="rId30" Type="http://schemas.openxmlformats.org/officeDocument/2006/relationships/image" Target="../media/image100.svg"/><Relationship Id="rId35" Type="http://schemas.openxmlformats.org/officeDocument/2006/relationships/image" Target="../media/image105.svg"/><Relationship Id="rId43" Type="http://schemas.openxmlformats.org/officeDocument/2006/relationships/image" Target="../media/image114.png"/><Relationship Id="rId48" Type="http://schemas.openxmlformats.org/officeDocument/2006/relationships/image" Target="../media/image119.png"/><Relationship Id="rId8" Type="http://schemas.openxmlformats.org/officeDocument/2006/relationships/image" Target="../media/image122.png"/><Relationship Id="rId51" Type="http://schemas.openxmlformats.org/officeDocument/2006/relationships/image" Target="../media/image120.png"/><Relationship Id="rId3" Type="http://schemas.openxmlformats.org/officeDocument/2006/relationships/image" Target="../media/image76.svg"/><Relationship Id="rId12" Type="http://schemas.openxmlformats.org/officeDocument/2006/relationships/image" Target="../media/image83.svg"/><Relationship Id="rId17" Type="http://schemas.openxmlformats.org/officeDocument/2006/relationships/image" Target="../media/image87.png"/><Relationship Id="rId25" Type="http://schemas.openxmlformats.org/officeDocument/2006/relationships/image" Target="../media/image95.png"/><Relationship Id="rId33" Type="http://schemas.openxmlformats.org/officeDocument/2006/relationships/image" Target="../media/image103.svg"/><Relationship Id="rId38" Type="http://schemas.openxmlformats.org/officeDocument/2006/relationships/image" Target="../media/image108.png"/><Relationship Id="rId46" Type="http://schemas.openxmlformats.org/officeDocument/2006/relationships/image" Target="../media/image117.png"/><Relationship Id="rId20" Type="http://schemas.openxmlformats.org/officeDocument/2006/relationships/image" Target="../media/image90.svg"/><Relationship Id="rId41" Type="http://schemas.openxmlformats.org/officeDocument/2006/relationships/image" Target="../media/image112.svg"/><Relationship Id="rId54" Type="http://schemas.openxmlformats.org/officeDocument/2006/relationships/image" Target="../media/image128.svg"/><Relationship Id="rId1" Type="http://schemas.openxmlformats.org/officeDocument/2006/relationships/slideLayout" Target="../slideLayouts/slideLayout7.xml"/><Relationship Id="rId6" Type="http://schemas.openxmlformats.org/officeDocument/2006/relationships/image" Target="../media/image77.png"/><Relationship Id="rId15" Type="http://schemas.openxmlformats.org/officeDocument/2006/relationships/image" Target="../media/image125.svg"/><Relationship Id="rId23" Type="http://schemas.openxmlformats.org/officeDocument/2006/relationships/image" Target="../media/image93.png"/><Relationship Id="rId28" Type="http://schemas.openxmlformats.org/officeDocument/2006/relationships/image" Target="../media/image98.svg"/><Relationship Id="rId36" Type="http://schemas.openxmlformats.org/officeDocument/2006/relationships/image" Target="../media/image106.png"/><Relationship Id="rId49" Type="http://schemas.openxmlformats.org/officeDocument/2006/relationships/image" Target="../media/image7.png"/></Relationships>
</file>

<file path=ppt/slides/_rels/slide150.xml.rels><?xml version="1.0" encoding="UTF-8" standalone="yes"?>
<Relationships xmlns="http://schemas.openxmlformats.org/package/2006/relationships"><Relationship Id="rId3" Type="http://schemas.openxmlformats.org/officeDocument/2006/relationships/image" Target="../media/image573.svg"/><Relationship Id="rId2" Type="http://schemas.openxmlformats.org/officeDocument/2006/relationships/image" Target="../media/image572.png"/><Relationship Id="rId1" Type="http://schemas.openxmlformats.org/officeDocument/2006/relationships/slideLayout" Target="../slideLayouts/slideLayout7.xml"/><Relationship Id="rId6" Type="http://schemas.openxmlformats.org/officeDocument/2006/relationships/image" Target="../media/image575.svg"/><Relationship Id="rId5" Type="http://schemas.openxmlformats.org/officeDocument/2006/relationships/image" Target="../media/image574.png"/><Relationship Id="rId4" Type="http://schemas.openxmlformats.org/officeDocument/2006/relationships/image" Target="../media/image425.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8" Type="http://schemas.openxmlformats.org/officeDocument/2006/relationships/image" Target="../media/image581.svg"/><Relationship Id="rId13" Type="http://schemas.openxmlformats.org/officeDocument/2006/relationships/image" Target="../media/image586.png"/><Relationship Id="rId18" Type="http://schemas.openxmlformats.org/officeDocument/2006/relationships/image" Target="../media/image591.png"/><Relationship Id="rId3" Type="http://schemas.openxmlformats.org/officeDocument/2006/relationships/image" Target="../media/image577.svg"/><Relationship Id="rId7" Type="http://schemas.openxmlformats.org/officeDocument/2006/relationships/image" Target="../media/image580.png"/><Relationship Id="rId12" Type="http://schemas.openxmlformats.org/officeDocument/2006/relationships/image" Target="../media/image585.svg"/><Relationship Id="rId17" Type="http://schemas.openxmlformats.org/officeDocument/2006/relationships/image" Target="../media/image590.svg"/><Relationship Id="rId2" Type="http://schemas.openxmlformats.org/officeDocument/2006/relationships/image" Target="../media/image576.png"/><Relationship Id="rId16" Type="http://schemas.openxmlformats.org/officeDocument/2006/relationships/image" Target="../media/image589.png"/><Relationship Id="rId1" Type="http://schemas.openxmlformats.org/officeDocument/2006/relationships/slideLayout" Target="../slideLayouts/slideLayout7.xml"/><Relationship Id="rId6" Type="http://schemas.openxmlformats.org/officeDocument/2006/relationships/image" Target="../media/image579.svg"/><Relationship Id="rId11" Type="http://schemas.openxmlformats.org/officeDocument/2006/relationships/image" Target="../media/image584.png"/><Relationship Id="rId5" Type="http://schemas.openxmlformats.org/officeDocument/2006/relationships/image" Target="../media/image578.png"/><Relationship Id="rId15" Type="http://schemas.openxmlformats.org/officeDocument/2006/relationships/image" Target="../media/image588.svg"/><Relationship Id="rId10" Type="http://schemas.openxmlformats.org/officeDocument/2006/relationships/image" Target="../media/image583.svg"/><Relationship Id="rId19" Type="http://schemas.openxmlformats.org/officeDocument/2006/relationships/image" Target="../media/image592.svg"/><Relationship Id="rId4" Type="http://schemas.openxmlformats.org/officeDocument/2006/relationships/image" Target="../media/image425.png"/><Relationship Id="rId9" Type="http://schemas.openxmlformats.org/officeDocument/2006/relationships/image" Target="../media/image582.png"/><Relationship Id="rId14" Type="http://schemas.openxmlformats.org/officeDocument/2006/relationships/image" Target="../media/image587.sv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8" Type="http://schemas.openxmlformats.org/officeDocument/2006/relationships/image" Target="../media/image594.png"/><Relationship Id="rId3" Type="http://schemas.openxmlformats.org/officeDocument/2006/relationships/image" Target="../media/image453.svg"/><Relationship Id="rId7" Type="http://schemas.openxmlformats.org/officeDocument/2006/relationships/image" Target="../media/image457.svg"/><Relationship Id="rId2" Type="http://schemas.openxmlformats.org/officeDocument/2006/relationships/image" Target="../media/image452.png"/><Relationship Id="rId1" Type="http://schemas.openxmlformats.org/officeDocument/2006/relationships/slideLayout" Target="../slideLayouts/slideLayout7.xml"/><Relationship Id="rId6" Type="http://schemas.openxmlformats.org/officeDocument/2006/relationships/image" Target="../media/image456.png"/><Relationship Id="rId5" Type="http://schemas.openxmlformats.org/officeDocument/2006/relationships/image" Target="../media/image455.png"/><Relationship Id="rId10" Type="http://schemas.openxmlformats.org/officeDocument/2006/relationships/image" Target="../media/image460.svg"/><Relationship Id="rId4" Type="http://schemas.openxmlformats.org/officeDocument/2006/relationships/image" Target="../media/image593.png"/><Relationship Id="rId9" Type="http://schemas.openxmlformats.org/officeDocument/2006/relationships/image" Target="../media/image459.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8" Type="http://schemas.openxmlformats.org/officeDocument/2006/relationships/image" Target="../media/image601.png"/><Relationship Id="rId3" Type="http://schemas.openxmlformats.org/officeDocument/2006/relationships/image" Target="../media/image596.svg"/><Relationship Id="rId7" Type="http://schemas.openxmlformats.org/officeDocument/2006/relationships/image" Target="../media/image600.png"/><Relationship Id="rId2" Type="http://schemas.openxmlformats.org/officeDocument/2006/relationships/image" Target="../media/image595.png"/><Relationship Id="rId1" Type="http://schemas.openxmlformats.org/officeDocument/2006/relationships/slideLayout" Target="../slideLayouts/slideLayout7.xml"/><Relationship Id="rId6" Type="http://schemas.openxmlformats.org/officeDocument/2006/relationships/image" Target="../media/image599.png"/><Relationship Id="rId5" Type="http://schemas.openxmlformats.org/officeDocument/2006/relationships/image" Target="../media/image598.svg"/><Relationship Id="rId10" Type="http://schemas.openxmlformats.org/officeDocument/2006/relationships/image" Target="../media/image603.svg"/><Relationship Id="rId4" Type="http://schemas.openxmlformats.org/officeDocument/2006/relationships/image" Target="../media/image597.png"/><Relationship Id="rId9" Type="http://schemas.openxmlformats.org/officeDocument/2006/relationships/image" Target="../media/image602.png"/></Relationships>
</file>

<file path=ppt/slides/_rels/slide16.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image" Target="../media/image88.svg"/><Relationship Id="rId26" Type="http://schemas.openxmlformats.org/officeDocument/2006/relationships/image" Target="../media/image96.svg"/><Relationship Id="rId39" Type="http://schemas.openxmlformats.org/officeDocument/2006/relationships/image" Target="../media/image126.svg"/><Relationship Id="rId21" Type="http://schemas.openxmlformats.org/officeDocument/2006/relationships/image" Target="../media/image91.svg"/><Relationship Id="rId34" Type="http://schemas.openxmlformats.org/officeDocument/2006/relationships/image" Target="../media/image104.svg"/><Relationship Id="rId42" Type="http://schemas.openxmlformats.org/officeDocument/2006/relationships/image" Target="../media/image113.svg"/><Relationship Id="rId47" Type="http://schemas.openxmlformats.org/officeDocument/2006/relationships/image" Target="../media/image118.svg"/><Relationship Id="rId50" Type="http://schemas.openxmlformats.org/officeDocument/2006/relationships/image" Target="../media/image130.svg"/><Relationship Id="rId55" Type="http://schemas.openxmlformats.org/officeDocument/2006/relationships/image" Target="../media/image131.png"/><Relationship Id="rId7" Type="http://schemas.openxmlformats.org/officeDocument/2006/relationships/image" Target="../media/image78.svg"/><Relationship Id="rId2" Type="http://schemas.openxmlformats.org/officeDocument/2006/relationships/image" Target="../media/image75.png"/><Relationship Id="rId16" Type="http://schemas.openxmlformats.org/officeDocument/2006/relationships/image" Target="../media/image86.png"/><Relationship Id="rId29" Type="http://schemas.openxmlformats.org/officeDocument/2006/relationships/image" Target="../media/image99.svg"/><Relationship Id="rId11" Type="http://schemas.openxmlformats.org/officeDocument/2006/relationships/image" Target="../media/image82.png"/><Relationship Id="rId24" Type="http://schemas.openxmlformats.org/officeDocument/2006/relationships/image" Target="../media/image94.png"/><Relationship Id="rId32" Type="http://schemas.openxmlformats.org/officeDocument/2006/relationships/image" Target="../media/image102.svg"/><Relationship Id="rId37" Type="http://schemas.openxmlformats.org/officeDocument/2006/relationships/image" Target="../media/image107.png"/><Relationship Id="rId40" Type="http://schemas.openxmlformats.org/officeDocument/2006/relationships/image" Target="../media/image111.png"/><Relationship Id="rId45" Type="http://schemas.openxmlformats.org/officeDocument/2006/relationships/image" Target="../media/image116.svg"/><Relationship Id="rId53" Type="http://schemas.openxmlformats.org/officeDocument/2006/relationships/image" Target="../media/image120.png"/><Relationship Id="rId5" Type="http://schemas.openxmlformats.org/officeDocument/2006/relationships/image" Target="../media/image4.svg"/><Relationship Id="rId10" Type="http://schemas.openxmlformats.org/officeDocument/2006/relationships/image" Target="../media/image81.png"/><Relationship Id="rId19" Type="http://schemas.openxmlformats.org/officeDocument/2006/relationships/image" Target="../media/image89.png"/><Relationship Id="rId31" Type="http://schemas.openxmlformats.org/officeDocument/2006/relationships/image" Target="../media/image101.svg"/><Relationship Id="rId44" Type="http://schemas.openxmlformats.org/officeDocument/2006/relationships/image" Target="../media/image115.png"/><Relationship Id="rId52" Type="http://schemas.openxmlformats.org/officeDocument/2006/relationships/image" Target="../media/image8.svg"/><Relationship Id="rId4" Type="http://schemas.openxmlformats.org/officeDocument/2006/relationships/image" Target="../media/image3.png"/><Relationship Id="rId9" Type="http://schemas.openxmlformats.org/officeDocument/2006/relationships/image" Target="../media/image123.svg"/><Relationship Id="rId14" Type="http://schemas.openxmlformats.org/officeDocument/2006/relationships/image" Target="../media/image124.png"/><Relationship Id="rId22" Type="http://schemas.openxmlformats.org/officeDocument/2006/relationships/image" Target="../media/image92.png"/><Relationship Id="rId27" Type="http://schemas.openxmlformats.org/officeDocument/2006/relationships/image" Target="../media/image97.png"/><Relationship Id="rId30" Type="http://schemas.openxmlformats.org/officeDocument/2006/relationships/image" Target="../media/image100.svg"/><Relationship Id="rId35" Type="http://schemas.openxmlformats.org/officeDocument/2006/relationships/image" Target="../media/image105.svg"/><Relationship Id="rId43" Type="http://schemas.openxmlformats.org/officeDocument/2006/relationships/image" Target="../media/image114.png"/><Relationship Id="rId48" Type="http://schemas.openxmlformats.org/officeDocument/2006/relationships/image" Target="../media/image119.png"/><Relationship Id="rId56" Type="http://schemas.openxmlformats.org/officeDocument/2006/relationships/image" Target="../media/image132.svg"/><Relationship Id="rId8" Type="http://schemas.openxmlformats.org/officeDocument/2006/relationships/image" Target="../media/image122.png"/><Relationship Id="rId51" Type="http://schemas.openxmlformats.org/officeDocument/2006/relationships/image" Target="../media/image7.png"/><Relationship Id="rId3" Type="http://schemas.openxmlformats.org/officeDocument/2006/relationships/image" Target="../media/image76.svg"/><Relationship Id="rId12" Type="http://schemas.openxmlformats.org/officeDocument/2006/relationships/image" Target="../media/image83.svg"/><Relationship Id="rId17" Type="http://schemas.openxmlformats.org/officeDocument/2006/relationships/image" Target="../media/image87.png"/><Relationship Id="rId25" Type="http://schemas.openxmlformats.org/officeDocument/2006/relationships/image" Target="../media/image95.png"/><Relationship Id="rId33" Type="http://schemas.openxmlformats.org/officeDocument/2006/relationships/image" Target="../media/image103.svg"/><Relationship Id="rId38" Type="http://schemas.openxmlformats.org/officeDocument/2006/relationships/image" Target="../media/image108.png"/><Relationship Id="rId46" Type="http://schemas.openxmlformats.org/officeDocument/2006/relationships/image" Target="../media/image117.png"/><Relationship Id="rId20" Type="http://schemas.openxmlformats.org/officeDocument/2006/relationships/image" Target="../media/image90.svg"/><Relationship Id="rId41" Type="http://schemas.openxmlformats.org/officeDocument/2006/relationships/image" Target="../media/image112.svg"/><Relationship Id="rId54" Type="http://schemas.openxmlformats.org/officeDocument/2006/relationships/image" Target="../media/image121.svg"/><Relationship Id="rId1" Type="http://schemas.openxmlformats.org/officeDocument/2006/relationships/slideLayout" Target="../slideLayouts/slideLayout7.xml"/><Relationship Id="rId6" Type="http://schemas.openxmlformats.org/officeDocument/2006/relationships/image" Target="../media/image77.png"/><Relationship Id="rId15" Type="http://schemas.openxmlformats.org/officeDocument/2006/relationships/image" Target="../media/image125.svg"/><Relationship Id="rId23" Type="http://schemas.openxmlformats.org/officeDocument/2006/relationships/image" Target="../media/image93.png"/><Relationship Id="rId28" Type="http://schemas.openxmlformats.org/officeDocument/2006/relationships/image" Target="../media/image98.svg"/><Relationship Id="rId36" Type="http://schemas.openxmlformats.org/officeDocument/2006/relationships/image" Target="../media/image106.png"/><Relationship Id="rId49" Type="http://schemas.openxmlformats.org/officeDocument/2006/relationships/image" Target="../media/image129.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605.svg"/><Relationship Id="rId2" Type="http://schemas.openxmlformats.org/officeDocument/2006/relationships/image" Target="../media/image604.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8" Type="http://schemas.openxmlformats.org/officeDocument/2006/relationships/image" Target="../media/image611.png"/><Relationship Id="rId3" Type="http://schemas.openxmlformats.org/officeDocument/2006/relationships/image" Target="../media/image607.svg"/><Relationship Id="rId7" Type="http://schemas.openxmlformats.org/officeDocument/2006/relationships/image" Target="../media/image610.svg"/><Relationship Id="rId2" Type="http://schemas.openxmlformats.org/officeDocument/2006/relationships/image" Target="../media/image606.png"/><Relationship Id="rId1" Type="http://schemas.openxmlformats.org/officeDocument/2006/relationships/slideLayout" Target="../slideLayouts/slideLayout7.xml"/><Relationship Id="rId6" Type="http://schemas.openxmlformats.org/officeDocument/2006/relationships/image" Target="../media/image597.png"/><Relationship Id="rId5" Type="http://schemas.openxmlformats.org/officeDocument/2006/relationships/image" Target="../media/image609.png"/><Relationship Id="rId10" Type="http://schemas.openxmlformats.org/officeDocument/2006/relationships/image" Target="../media/image613.svg"/><Relationship Id="rId4" Type="http://schemas.openxmlformats.org/officeDocument/2006/relationships/image" Target="../media/image608.png"/><Relationship Id="rId9" Type="http://schemas.openxmlformats.org/officeDocument/2006/relationships/image" Target="../media/image612.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image" Target="../media/image88.svg"/><Relationship Id="rId26" Type="http://schemas.openxmlformats.org/officeDocument/2006/relationships/image" Target="../media/image96.svg"/><Relationship Id="rId39" Type="http://schemas.openxmlformats.org/officeDocument/2006/relationships/image" Target="../media/image126.svg"/><Relationship Id="rId21" Type="http://schemas.openxmlformats.org/officeDocument/2006/relationships/image" Target="../media/image91.svg"/><Relationship Id="rId34" Type="http://schemas.openxmlformats.org/officeDocument/2006/relationships/image" Target="../media/image104.svg"/><Relationship Id="rId42" Type="http://schemas.openxmlformats.org/officeDocument/2006/relationships/image" Target="../media/image113.svg"/><Relationship Id="rId47" Type="http://schemas.openxmlformats.org/officeDocument/2006/relationships/image" Target="../media/image118.svg"/><Relationship Id="rId50" Type="http://schemas.openxmlformats.org/officeDocument/2006/relationships/image" Target="../media/image8.svg"/><Relationship Id="rId55" Type="http://schemas.openxmlformats.org/officeDocument/2006/relationships/image" Target="../media/image131.png"/><Relationship Id="rId7" Type="http://schemas.openxmlformats.org/officeDocument/2006/relationships/image" Target="../media/image78.svg"/><Relationship Id="rId2" Type="http://schemas.openxmlformats.org/officeDocument/2006/relationships/image" Target="../media/image75.png"/><Relationship Id="rId16" Type="http://schemas.openxmlformats.org/officeDocument/2006/relationships/image" Target="../media/image86.png"/><Relationship Id="rId29" Type="http://schemas.openxmlformats.org/officeDocument/2006/relationships/image" Target="../media/image99.svg"/><Relationship Id="rId11" Type="http://schemas.openxmlformats.org/officeDocument/2006/relationships/image" Target="../media/image82.png"/><Relationship Id="rId24" Type="http://schemas.openxmlformats.org/officeDocument/2006/relationships/image" Target="../media/image94.png"/><Relationship Id="rId32" Type="http://schemas.openxmlformats.org/officeDocument/2006/relationships/image" Target="../media/image102.svg"/><Relationship Id="rId37" Type="http://schemas.openxmlformats.org/officeDocument/2006/relationships/image" Target="../media/image107.png"/><Relationship Id="rId40" Type="http://schemas.openxmlformats.org/officeDocument/2006/relationships/image" Target="../media/image111.png"/><Relationship Id="rId45" Type="http://schemas.openxmlformats.org/officeDocument/2006/relationships/image" Target="../media/image116.svg"/><Relationship Id="rId53" Type="http://schemas.openxmlformats.org/officeDocument/2006/relationships/image" Target="../media/image120.png"/><Relationship Id="rId5" Type="http://schemas.openxmlformats.org/officeDocument/2006/relationships/image" Target="../media/image4.svg"/><Relationship Id="rId10" Type="http://schemas.openxmlformats.org/officeDocument/2006/relationships/image" Target="../media/image81.png"/><Relationship Id="rId19" Type="http://schemas.openxmlformats.org/officeDocument/2006/relationships/image" Target="../media/image89.png"/><Relationship Id="rId31" Type="http://schemas.openxmlformats.org/officeDocument/2006/relationships/image" Target="../media/image101.svg"/><Relationship Id="rId44" Type="http://schemas.openxmlformats.org/officeDocument/2006/relationships/image" Target="../media/image115.png"/><Relationship Id="rId52" Type="http://schemas.openxmlformats.org/officeDocument/2006/relationships/image" Target="../media/image134.svg"/><Relationship Id="rId4" Type="http://schemas.openxmlformats.org/officeDocument/2006/relationships/image" Target="../media/image3.png"/><Relationship Id="rId9" Type="http://schemas.openxmlformats.org/officeDocument/2006/relationships/image" Target="../media/image123.svg"/><Relationship Id="rId14" Type="http://schemas.openxmlformats.org/officeDocument/2006/relationships/image" Target="../media/image124.png"/><Relationship Id="rId22" Type="http://schemas.openxmlformats.org/officeDocument/2006/relationships/image" Target="../media/image92.png"/><Relationship Id="rId27" Type="http://schemas.openxmlformats.org/officeDocument/2006/relationships/image" Target="../media/image97.png"/><Relationship Id="rId30" Type="http://schemas.openxmlformats.org/officeDocument/2006/relationships/image" Target="../media/image100.svg"/><Relationship Id="rId35" Type="http://schemas.openxmlformats.org/officeDocument/2006/relationships/image" Target="../media/image105.svg"/><Relationship Id="rId43" Type="http://schemas.openxmlformats.org/officeDocument/2006/relationships/image" Target="../media/image114.png"/><Relationship Id="rId48" Type="http://schemas.openxmlformats.org/officeDocument/2006/relationships/image" Target="../media/image119.png"/><Relationship Id="rId56" Type="http://schemas.openxmlformats.org/officeDocument/2006/relationships/image" Target="../media/image132.svg"/><Relationship Id="rId8" Type="http://schemas.openxmlformats.org/officeDocument/2006/relationships/image" Target="../media/image122.png"/><Relationship Id="rId51" Type="http://schemas.openxmlformats.org/officeDocument/2006/relationships/image" Target="../media/image133.png"/><Relationship Id="rId3" Type="http://schemas.openxmlformats.org/officeDocument/2006/relationships/image" Target="../media/image76.svg"/><Relationship Id="rId12" Type="http://schemas.openxmlformats.org/officeDocument/2006/relationships/image" Target="../media/image83.svg"/><Relationship Id="rId17" Type="http://schemas.openxmlformats.org/officeDocument/2006/relationships/image" Target="../media/image87.png"/><Relationship Id="rId25" Type="http://schemas.openxmlformats.org/officeDocument/2006/relationships/image" Target="../media/image95.png"/><Relationship Id="rId33" Type="http://schemas.openxmlformats.org/officeDocument/2006/relationships/image" Target="../media/image103.svg"/><Relationship Id="rId38" Type="http://schemas.openxmlformats.org/officeDocument/2006/relationships/image" Target="../media/image108.png"/><Relationship Id="rId46" Type="http://schemas.openxmlformats.org/officeDocument/2006/relationships/image" Target="../media/image117.png"/><Relationship Id="rId20" Type="http://schemas.openxmlformats.org/officeDocument/2006/relationships/image" Target="../media/image90.svg"/><Relationship Id="rId41" Type="http://schemas.openxmlformats.org/officeDocument/2006/relationships/image" Target="../media/image112.svg"/><Relationship Id="rId54" Type="http://schemas.openxmlformats.org/officeDocument/2006/relationships/image" Target="../media/image121.svg"/><Relationship Id="rId1" Type="http://schemas.openxmlformats.org/officeDocument/2006/relationships/slideLayout" Target="../slideLayouts/slideLayout7.xml"/><Relationship Id="rId6" Type="http://schemas.openxmlformats.org/officeDocument/2006/relationships/image" Target="../media/image77.png"/><Relationship Id="rId15" Type="http://schemas.openxmlformats.org/officeDocument/2006/relationships/image" Target="../media/image125.svg"/><Relationship Id="rId23" Type="http://schemas.openxmlformats.org/officeDocument/2006/relationships/image" Target="../media/image93.png"/><Relationship Id="rId28" Type="http://schemas.openxmlformats.org/officeDocument/2006/relationships/image" Target="../media/image98.svg"/><Relationship Id="rId36" Type="http://schemas.openxmlformats.org/officeDocument/2006/relationships/image" Target="../media/image106.png"/><Relationship Id="rId49" Type="http://schemas.openxmlformats.org/officeDocument/2006/relationships/image" Target="../media/image7.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614.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615.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616.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617.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619.png"/><Relationship Id="rId2" Type="http://schemas.openxmlformats.org/officeDocument/2006/relationships/image" Target="../media/image618.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image" Target="../media/image88.svg"/><Relationship Id="rId26" Type="http://schemas.openxmlformats.org/officeDocument/2006/relationships/image" Target="../media/image96.svg"/><Relationship Id="rId39" Type="http://schemas.openxmlformats.org/officeDocument/2006/relationships/image" Target="../media/image126.svg"/><Relationship Id="rId21" Type="http://schemas.openxmlformats.org/officeDocument/2006/relationships/image" Target="../media/image91.svg"/><Relationship Id="rId34" Type="http://schemas.openxmlformats.org/officeDocument/2006/relationships/image" Target="../media/image104.svg"/><Relationship Id="rId42" Type="http://schemas.openxmlformats.org/officeDocument/2006/relationships/image" Target="../media/image113.svg"/><Relationship Id="rId47" Type="http://schemas.openxmlformats.org/officeDocument/2006/relationships/image" Target="../media/image118.svg"/><Relationship Id="rId50" Type="http://schemas.openxmlformats.org/officeDocument/2006/relationships/image" Target="../media/image8.svg"/><Relationship Id="rId55" Type="http://schemas.openxmlformats.org/officeDocument/2006/relationships/image" Target="../media/image131.png"/><Relationship Id="rId7" Type="http://schemas.openxmlformats.org/officeDocument/2006/relationships/image" Target="../media/image78.svg"/><Relationship Id="rId2" Type="http://schemas.openxmlformats.org/officeDocument/2006/relationships/image" Target="../media/image75.png"/><Relationship Id="rId16" Type="http://schemas.openxmlformats.org/officeDocument/2006/relationships/image" Target="../media/image86.png"/><Relationship Id="rId29" Type="http://schemas.openxmlformats.org/officeDocument/2006/relationships/image" Target="../media/image99.svg"/><Relationship Id="rId11" Type="http://schemas.openxmlformats.org/officeDocument/2006/relationships/image" Target="../media/image82.png"/><Relationship Id="rId24" Type="http://schemas.openxmlformats.org/officeDocument/2006/relationships/image" Target="../media/image94.png"/><Relationship Id="rId32" Type="http://schemas.openxmlformats.org/officeDocument/2006/relationships/image" Target="../media/image102.svg"/><Relationship Id="rId37" Type="http://schemas.openxmlformats.org/officeDocument/2006/relationships/image" Target="../media/image107.png"/><Relationship Id="rId40" Type="http://schemas.openxmlformats.org/officeDocument/2006/relationships/image" Target="../media/image111.png"/><Relationship Id="rId45" Type="http://schemas.openxmlformats.org/officeDocument/2006/relationships/image" Target="../media/image116.svg"/><Relationship Id="rId53" Type="http://schemas.openxmlformats.org/officeDocument/2006/relationships/image" Target="../media/image120.png"/><Relationship Id="rId5" Type="http://schemas.openxmlformats.org/officeDocument/2006/relationships/image" Target="../media/image4.svg"/><Relationship Id="rId10" Type="http://schemas.openxmlformats.org/officeDocument/2006/relationships/image" Target="../media/image81.png"/><Relationship Id="rId19" Type="http://schemas.openxmlformats.org/officeDocument/2006/relationships/image" Target="../media/image89.png"/><Relationship Id="rId31" Type="http://schemas.openxmlformats.org/officeDocument/2006/relationships/image" Target="../media/image101.svg"/><Relationship Id="rId44" Type="http://schemas.openxmlformats.org/officeDocument/2006/relationships/image" Target="../media/image115.png"/><Relationship Id="rId52" Type="http://schemas.openxmlformats.org/officeDocument/2006/relationships/image" Target="../media/image136.svg"/><Relationship Id="rId4" Type="http://schemas.openxmlformats.org/officeDocument/2006/relationships/image" Target="../media/image3.png"/><Relationship Id="rId9" Type="http://schemas.openxmlformats.org/officeDocument/2006/relationships/image" Target="../media/image123.svg"/><Relationship Id="rId14" Type="http://schemas.openxmlformats.org/officeDocument/2006/relationships/image" Target="../media/image124.png"/><Relationship Id="rId22" Type="http://schemas.openxmlformats.org/officeDocument/2006/relationships/image" Target="../media/image92.png"/><Relationship Id="rId27" Type="http://schemas.openxmlformats.org/officeDocument/2006/relationships/image" Target="../media/image97.png"/><Relationship Id="rId30" Type="http://schemas.openxmlformats.org/officeDocument/2006/relationships/image" Target="../media/image100.svg"/><Relationship Id="rId35" Type="http://schemas.openxmlformats.org/officeDocument/2006/relationships/image" Target="../media/image105.svg"/><Relationship Id="rId43" Type="http://schemas.openxmlformats.org/officeDocument/2006/relationships/image" Target="../media/image114.png"/><Relationship Id="rId48" Type="http://schemas.openxmlformats.org/officeDocument/2006/relationships/image" Target="../media/image119.png"/><Relationship Id="rId56" Type="http://schemas.openxmlformats.org/officeDocument/2006/relationships/image" Target="../media/image132.svg"/><Relationship Id="rId8" Type="http://schemas.openxmlformats.org/officeDocument/2006/relationships/image" Target="../media/image122.png"/><Relationship Id="rId51" Type="http://schemas.openxmlformats.org/officeDocument/2006/relationships/image" Target="../media/image135.png"/><Relationship Id="rId3" Type="http://schemas.openxmlformats.org/officeDocument/2006/relationships/image" Target="../media/image76.svg"/><Relationship Id="rId12" Type="http://schemas.openxmlformats.org/officeDocument/2006/relationships/image" Target="../media/image83.svg"/><Relationship Id="rId17" Type="http://schemas.openxmlformats.org/officeDocument/2006/relationships/image" Target="../media/image87.png"/><Relationship Id="rId25" Type="http://schemas.openxmlformats.org/officeDocument/2006/relationships/image" Target="../media/image95.png"/><Relationship Id="rId33" Type="http://schemas.openxmlformats.org/officeDocument/2006/relationships/image" Target="../media/image103.svg"/><Relationship Id="rId38" Type="http://schemas.openxmlformats.org/officeDocument/2006/relationships/image" Target="../media/image108.png"/><Relationship Id="rId46" Type="http://schemas.openxmlformats.org/officeDocument/2006/relationships/image" Target="../media/image117.png"/><Relationship Id="rId20" Type="http://schemas.openxmlformats.org/officeDocument/2006/relationships/image" Target="../media/image90.svg"/><Relationship Id="rId41" Type="http://schemas.openxmlformats.org/officeDocument/2006/relationships/image" Target="../media/image112.svg"/><Relationship Id="rId54" Type="http://schemas.openxmlformats.org/officeDocument/2006/relationships/image" Target="../media/image121.svg"/><Relationship Id="rId1" Type="http://schemas.openxmlformats.org/officeDocument/2006/relationships/slideLayout" Target="../slideLayouts/slideLayout7.xml"/><Relationship Id="rId6" Type="http://schemas.openxmlformats.org/officeDocument/2006/relationships/image" Target="../media/image77.png"/><Relationship Id="rId15" Type="http://schemas.openxmlformats.org/officeDocument/2006/relationships/image" Target="../media/image125.svg"/><Relationship Id="rId23" Type="http://schemas.openxmlformats.org/officeDocument/2006/relationships/image" Target="../media/image93.png"/><Relationship Id="rId28" Type="http://schemas.openxmlformats.org/officeDocument/2006/relationships/image" Target="../media/image98.svg"/><Relationship Id="rId36" Type="http://schemas.openxmlformats.org/officeDocument/2006/relationships/image" Target="../media/image106.png"/><Relationship Id="rId49" Type="http://schemas.openxmlformats.org/officeDocument/2006/relationships/image" Target="../media/image7.png"/></Relationships>
</file>

<file path=ppt/slides/_rels/slide180.xml.rels><?xml version="1.0" encoding="UTF-8" standalone="yes"?>
<Relationships xmlns="http://schemas.openxmlformats.org/package/2006/relationships"><Relationship Id="rId3" Type="http://schemas.openxmlformats.org/officeDocument/2006/relationships/image" Target="../media/image622.svg"/><Relationship Id="rId7" Type="http://schemas.openxmlformats.org/officeDocument/2006/relationships/image" Target="../media/image427.png"/><Relationship Id="rId2" Type="http://schemas.openxmlformats.org/officeDocument/2006/relationships/image" Target="../media/image621.png"/><Relationship Id="rId1" Type="http://schemas.openxmlformats.org/officeDocument/2006/relationships/slideLayout" Target="../slideLayouts/slideLayout7.xml"/><Relationship Id="rId6" Type="http://schemas.openxmlformats.org/officeDocument/2006/relationships/image" Target="../media/image426.png"/><Relationship Id="rId5" Type="http://schemas.openxmlformats.org/officeDocument/2006/relationships/image" Target="../media/image425.png"/><Relationship Id="rId4" Type="http://schemas.openxmlformats.org/officeDocument/2006/relationships/image" Target="../media/image424.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image" Target="../media/image624.svg"/><Relationship Id="rId2" Type="http://schemas.openxmlformats.org/officeDocument/2006/relationships/image" Target="../media/image623.png"/><Relationship Id="rId1" Type="http://schemas.openxmlformats.org/officeDocument/2006/relationships/slideLayout" Target="../slideLayouts/slideLayout7.xml"/><Relationship Id="rId5" Type="http://schemas.openxmlformats.org/officeDocument/2006/relationships/image" Target="../media/image426.png"/><Relationship Id="rId4" Type="http://schemas.openxmlformats.org/officeDocument/2006/relationships/image" Target="../media/image425.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8" Type="http://schemas.openxmlformats.org/officeDocument/2006/relationships/image" Target="../media/image629.png"/><Relationship Id="rId13" Type="http://schemas.openxmlformats.org/officeDocument/2006/relationships/image" Target="../media/image634.svg"/><Relationship Id="rId3" Type="http://schemas.openxmlformats.org/officeDocument/2006/relationships/image" Target="../media/image626.svg"/><Relationship Id="rId7" Type="http://schemas.openxmlformats.org/officeDocument/2006/relationships/image" Target="../media/image425.png"/><Relationship Id="rId12" Type="http://schemas.openxmlformats.org/officeDocument/2006/relationships/image" Target="../media/image633.png"/><Relationship Id="rId2" Type="http://schemas.openxmlformats.org/officeDocument/2006/relationships/image" Target="../media/image625.png"/><Relationship Id="rId1" Type="http://schemas.openxmlformats.org/officeDocument/2006/relationships/slideLayout" Target="../slideLayouts/slideLayout7.xml"/><Relationship Id="rId6" Type="http://schemas.openxmlformats.org/officeDocument/2006/relationships/image" Target="../media/image628.svg"/><Relationship Id="rId11" Type="http://schemas.openxmlformats.org/officeDocument/2006/relationships/image" Target="../media/image632.svg"/><Relationship Id="rId5" Type="http://schemas.openxmlformats.org/officeDocument/2006/relationships/image" Target="../media/image627.png"/><Relationship Id="rId15" Type="http://schemas.openxmlformats.org/officeDocument/2006/relationships/image" Target="../media/image635.png"/><Relationship Id="rId10" Type="http://schemas.openxmlformats.org/officeDocument/2006/relationships/image" Target="../media/image631.png"/><Relationship Id="rId4" Type="http://schemas.openxmlformats.org/officeDocument/2006/relationships/image" Target="../media/image427.png"/><Relationship Id="rId9" Type="http://schemas.openxmlformats.org/officeDocument/2006/relationships/image" Target="../media/image630.svg"/><Relationship Id="rId14" Type="http://schemas.openxmlformats.org/officeDocument/2006/relationships/image" Target="../media/image426.png"/></Relationships>
</file>

<file path=ppt/slides/_rels/slide187.xml.rels><?xml version="1.0" encoding="UTF-8" standalone="yes"?>
<Relationships xmlns="http://schemas.openxmlformats.org/package/2006/relationships"><Relationship Id="rId3" Type="http://schemas.openxmlformats.org/officeDocument/2006/relationships/image" Target="../media/image637.svg"/><Relationship Id="rId2" Type="http://schemas.openxmlformats.org/officeDocument/2006/relationships/image" Target="../media/image636.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image" Target="../media/image88.svg"/><Relationship Id="rId26" Type="http://schemas.openxmlformats.org/officeDocument/2006/relationships/image" Target="../media/image96.svg"/><Relationship Id="rId39" Type="http://schemas.openxmlformats.org/officeDocument/2006/relationships/image" Target="../media/image126.svg"/><Relationship Id="rId21" Type="http://schemas.openxmlformats.org/officeDocument/2006/relationships/image" Target="../media/image91.svg"/><Relationship Id="rId34" Type="http://schemas.openxmlformats.org/officeDocument/2006/relationships/image" Target="../media/image104.svg"/><Relationship Id="rId42" Type="http://schemas.openxmlformats.org/officeDocument/2006/relationships/image" Target="../media/image113.svg"/><Relationship Id="rId47" Type="http://schemas.openxmlformats.org/officeDocument/2006/relationships/image" Target="../media/image118.svg"/><Relationship Id="rId50" Type="http://schemas.openxmlformats.org/officeDocument/2006/relationships/image" Target="../media/image8.svg"/><Relationship Id="rId55" Type="http://schemas.openxmlformats.org/officeDocument/2006/relationships/image" Target="../media/image131.png"/><Relationship Id="rId7" Type="http://schemas.openxmlformats.org/officeDocument/2006/relationships/image" Target="../media/image78.svg"/><Relationship Id="rId2" Type="http://schemas.openxmlformats.org/officeDocument/2006/relationships/image" Target="../media/image75.png"/><Relationship Id="rId16" Type="http://schemas.openxmlformats.org/officeDocument/2006/relationships/image" Target="../media/image86.png"/><Relationship Id="rId29" Type="http://schemas.openxmlformats.org/officeDocument/2006/relationships/image" Target="../media/image99.svg"/><Relationship Id="rId11" Type="http://schemas.openxmlformats.org/officeDocument/2006/relationships/image" Target="../media/image82.png"/><Relationship Id="rId24" Type="http://schemas.openxmlformats.org/officeDocument/2006/relationships/image" Target="../media/image94.png"/><Relationship Id="rId32" Type="http://schemas.openxmlformats.org/officeDocument/2006/relationships/image" Target="../media/image102.svg"/><Relationship Id="rId37" Type="http://schemas.openxmlformats.org/officeDocument/2006/relationships/image" Target="../media/image107.png"/><Relationship Id="rId40" Type="http://schemas.openxmlformats.org/officeDocument/2006/relationships/image" Target="../media/image111.png"/><Relationship Id="rId45" Type="http://schemas.openxmlformats.org/officeDocument/2006/relationships/image" Target="../media/image116.svg"/><Relationship Id="rId53" Type="http://schemas.openxmlformats.org/officeDocument/2006/relationships/image" Target="../media/image120.png"/><Relationship Id="rId5" Type="http://schemas.openxmlformats.org/officeDocument/2006/relationships/image" Target="../media/image4.svg"/><Relationship Id="rId10" Type="http://schemas.openxmlformats.org/officeDocument/2006/relationships/image" Target="../media/image81.png"/><Relationship Id="rId19" Type="http://schemas.openxmlformats.org/officeDocument/2006/relationships/image" Target="../media/image89.png"/><Relationship Id="rId31" Type="http://schemas.openxmlformats.org/officeDocument/2006/relationships/image" Target="../media/image101.svg"/><Relationship Id="rId44" Type="http://schemas.openxmlformats.org/officeDocument/2006/relationships/image" Target="../media/image115.png"/><Relationship Id="rId52" Type="http://schemas.openxmlformats.org/officeDocument/2006/relationships/image" Target="../media/image138.svg"/><Relationship Id="rId4" Type="http://schemas.openxmlformats.org/officeDocument/2006/relationships/image" Target="../media/image3.png"/><Relationship Id="rId9" Type="http://schemas.openxmlformats.org/officeDocument/2006/relationships/image" Target="../media/image123.svg"/><Relationship Id="rId14" Type="http://schemas.openxmlformats.org/officeDocument/2006/relationships/image" Target="../media/image124.png"/><Relationship Id="rId22" Type="http://schemas.openxmlformats.org/officeDocument/2006/relationships/image" Target="../media/image92.png"/><Relationship Id="rId27" Type="http://schemas.openxmlformats.org/officeDocument/2006/relationships/image" Target="../media/image97.png"/><Relationship Id="rId30" Type="http://schemas.openxmlformats.org/officeDocument/2006/relationships/image" Target="../media/image100.svg"/><Relationship Id="rId35" Type="http://schemas.openxmlformats.org/officeDocument/2006/relationships/image" Target="../media/image105.svg"/><Relationship Id="rId43" Type="http://schemas.openxmlformats.org/officeDocument/2006/relationships/image" Target="../media/image114.png"/><Relationship Id="rId48" Type="http://schemas.openxmlformats.org/officeDocument/2006/relationships/image" Target="../media/image119.png"/><Relationship Id="rId56" Type="http://schemas.openxmlformats.org/officeDocument/2006/relationships/image" Target="../media/image132.svg"/><Relationship Id="rId8" Type="http://schemas.openxmlformats.org/officeDocument/2006/relationships/image" Target="../media/image122.png"/><Relationship Id="rId51" Type="http://schemas.openxmlformats.org/officeDocument/2006/relationships/image" Target="../media/image137.png"/><Relationship Id="rId3" Type="http://schemas.openxmlformats.org/officeDocument/2006/relationships/image" Target="../media/image76.svg"/><Relationship Id="rId12" Type="http://schemas.openxmlformats.org/officeDocument/2006/relationships/image" Target="../media/image83.svg"/><Relationship Id="rId17" Type="http://schemas.openxmlformats.org/officeDocument/2006/relationships/image" Target="../media/image87.png"/><Relationship Id="rId25" Type="http://schemas.openxmlformats.org/officeDocument/2006/relationships/image" Target="../media/image95.png"/><Relationship Id="rId33" Type="http://schemas.openxmlformats.org/officeDocument/2006/relationships/image" Target="../media/image103.svg"/><Relationship Id="rId38" Type="http://schemas.openxmlformats.org/officeDocument/2006/relationships/image" Target="../media/image108.png"/><Relationship Id="rId46" Type="http://schemas.openxmlformats.org/officeDocument/2006/relationships/image" Target="../media/image117.png"/><Relationship Id="rId20" Type="http://schemas.openxmlformats.org/officeDocument/2006/relationships/image" Target="../media/image90.svg"/><Relationship Id="rId41" Type="http://schemas.openxmlformats.org/officeDocument/2006/relationships/image" Target="../media/image112.svg"/><Relationship Id="rId54" Type="http://schemas.openxmlformats.org/officeDocument/2006/relationships/image" Target="../media/image121.svg"/><Relationship Id="rId1" Type="http://schemas.openxmlformats.org/officeDocument/2006/relationships/slideLayout" Target="../slideLayouts/slideLayout7.xml"/><Relationship Id="rId6" Type="http://schemas.openxmlformats.org/officeDocument/2006/relationships/image" Target="../media/image77.png"/><Relationship Id="rId15" Type="http://schemas.openxmlformats.org/officeDocument/2006/relationships/image" Target="../media/image125.svg"/><Relationship Id="rId23" Type="http://schemas.openxmlformats.org/officeDocument/2006/relationships/image" Target="../media/image93.png"/><Relationship Id="rId28" Type="http://schemas.openxmlformats.org/officeDocument/2006/relationships/image" Target="../media/image98.svg"/><Relationship Id="rId36" Type="http://schemas.openxmlformats.org/officeDocument/2006/relationships/image" Target="../media/image106.png"/><Relationship Id="rId49" Type="http://schemas.openxmlformats.org/officeDocument/2006/relationships/image" Target="../media/image7.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8" Type="http://schemas.openxmlformats.org/officeDocument/2006/relationships/image" Target="../media/image642.png"/><Relationship Id="rId3" Type="http://schemas.openxmlformats.org/officeDocument/2006/relationships/image" Target="../media/image639.svg"/><Relationship Id="rId7" Type="http://schemas.openxmlformats.org/officeDocument/2006/relationships/image" Target="../media/image426.png"/><Relationship Id="rId2" Type="http://schemas.openxmlformats.org/officeDocument/2006/relationships/image" Target="../media/image638.png"/><Relationship Id="rId1" Type="http://schemas.openxmlformats.org/officeDocument/2006/relationships/slideLayout" Target="../slideLayouts/slideLayout7.xml"/><Relationship Id="rId6" Type="http://schemas.openxmlformats.org/officeDocument/2006/relationships/image" Target="../media/image425.png"/><Relationship Id="rId5" Type="http://schemas.openxmlformats.org/officeDocument/2006/relationships/image" Target="../media/image641.svg"/><Relationship Id="rId4" Type="http://schemas.openxmlformats.org/officeDocument/2006/relationships/image" Target="../media/image640.png"/><Relationship Id="rId9" Type="http://schemas.openxmlformats.org/officeDocument/2006/relationships/image" Target="../media/image643.svg"/></Relationships>
</file>

<file path=ppt/slides/_rels/slide192.xml.rels><?xml version="1.0" encoding="UTF-8" standalone="yes"?>
<Relationships xmlns="http://schemas.openxmlformats.org/package/2006/relationships"><Relationship Id="rId8" Type="http://schemas.openxmlformats.org/officeDocument/2006/relationships/image" Target="../media/image646.png"/><Relationship Id="rId13" Type="http://schemas.openxmlformats.org/officeDocument/2006/relationships/image" Target="../media/image651.svg"/><Relationship Id="rId3" Type="http://schemas.openxmlformats.org/officeDocument/2006/relationships/image" Target="../media/image626.svg"/><Relationship Id="rId7" Type="http://schemas.openxmlformats.org/officeDocument/2006/relationships/image" Target="../media/image425.png"/><Relationship Id="rId12" Type="http://schemas.openxmlformats.org/officeDocument/2006/relationships/image" Target="../media/image650.png"/><Relationship Id="rId2" Type="http://schemas.openxmlformats.org/officeDocument/2006/relationships/image" Target="../media/image625.png"/><Relationship Id="rId16" Type="http://schemas.openxmlformats.org/officeDocument/2006/relationships/image" Target="../media/image635.png"/><Relationship Id="rId1" Type="http://schemas.openxmlformats.org/officeDocument/2006/relationships/slideLayout" Target="../slideLayouts/slideLayout7.xml"/><Relationship Id="rId6" Type="http://schemas.openxmlformats.org/officeDocument/2006/relationships/image" Target="../media/image645.svg"/><Relationship Id="rId11" Type="http://schemas.openxmlformats.org/officeDocument/2006/relationships/image" Target="../media/image649.svg"/><Relationship Id="rId5" Type="http://schemas.openxmlformats.org/officeDocument/2006/relationships/image" Target="../media/image644.png"/><Relationship Id="rId15" Type="http://schemas.openxmlformats.org/officeDocument/2006/relationships/image" Target="../media/image652.png"/><Relationship Id="rId10" Type="http://schemas.openxmlformats.org/officeDocument/2006/relationships/image" Target="../media/image648.png"/><Relationship Id="rId4" Type="http://schemas.openxmlformats.org/officeDocument/2006/relationships/image" Target="../media/image427.png"/><Relationship Id="rId9" Type="http://schemas.openxmlformats.org/officeDocument/2006/relationships/image" Target="../media/image647.svg"/><Relationship Id="rId14" Type="http://schemas.openxmlformats.org/officeDocument/2006/relationships/image" Target="../media/image426.png"/></Relationships>
</file>

<file path=ppt/slides/_rels/slide193.xml.rels><?xml version="1.0" encoding="UTF-8" standalone="yes"?>
<Relationships xmlns="http://schemas.openxmlformats.org/package/2006/relationships"><Relationship Id="rId3" Type="http://schemas.openxmlformats.org/officeDocument/2006/relationships/image" Target="../media/image637.svg"/><Relationship Id="rId2" Type="http://schemas.openxmlformats.org/officeDocument/2006/relationships/image" Target="../media/image636.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54.svg"/><Relationship Id="rId2" Type="http://schemas.openxmlformats.org/officeDocument/2006/relationships/image" Target="../media/image653.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image" Target="../media/image656.svg"/><Relationship Id="rId2" Type="http://schemas.openxmlformats.org/officeDocument/2006/relationships/image" Target="../media/image65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svg"/><Relationship Id="rId7"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0.svg"/></Relationships>
</file>

<file path=ppt/slides/_rels/slide20.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image" Target="../media/image88.svg"/><Relationship Id="rId26" Type="http://schemas.openxmlformats.org/officeDocument/2006/relationships/image" Target="../media/image96.svg"/><Relationship Id="rId39" Type="http://schemas.openxmlformats.org/officeDocument/2006/relationships/image" Target="../media/image126.svg"/><Relationship Id="rId21" Type="http://schemas.openxmlformats.org/officeDocument/2006/relationships/image" Target="../media/image91.svg"/><Relationship Id="rId34" Type="http://schemas.openxmlformats.org/officeDocument/2006/relationships/image" Target="../media/image104.svg"/><Relationship Id="rId42" Type="http://schemas.openxmlformats.org/officeDocument/2006/relationships/image" Target="../media/image113.svg"/><Relationship Id="rId47" Type="http://schemas.openxmlformats.org/officeDocument/2006/relationships/image" Target="../media/image118.svg"/><Relationship Id="rId50" Type="http://schemas.openxmlformats.org/officeDocument/2006/relationships/image" Target="../media/image8.svg"/><Relationship Id="rId55" Type="http://schemas.openxmlformats.org/officeDocument/2006/relationships/image" Target="../media/image131.png"/><Relationship Id="rId7" Type="http://schemas.openxmlformats.org/officeDocument/2006/relationships/image" Target="../media/image78.svg"/><Relationship Id="rId2" Type="http://schemas.openxmlformats.org/officeDocument/2006/relationships/image" Target="../media/image75.png"/><Relationship Id="rId16" Type="http://schemas.openxmlformats.org/officeDocument/2006/relationships/image" Target="../media/image86.png"/><Relationship Id="rId29" Type="http://schemas.openxmlformats.org/officeDocument/2006/relationships/image" Target="../media/image99.svg"/><Relationship Id="rId11" Type="http://schemas.openxmlformats.org/officeDocument/2006/relationships/image" Target="../media/image82.png"/><Relationship Id="rId24" Type="http://schemas.openxmlformats.org/officeDocument/2006/relationships/image" Target="../media/image94.png"/><Relationship Id="rId32" Type="http://schemas.openxmlformats.org/officeDocument/2006/relationships/image" Target="../media/image102.svg"/><Relationship Id="rId37" Type="http://schemas.openxmlformats.org/officeDocument/2006/relationships/image" Target="../media/image107.png"/><Relationship Id="rId40" Type="http://schemas.openxmlformats.org/officeDocument/2006/relationships/image" Target="../media/image111.png"/><Relationship Id="rId45" Type="http://schemas.openxmlformats.org/officeDocument/2006/relationships/image" Target="../media/image116.svg"/><Relationship Id="rId53" Type="http://schemas.openxmlformats.org/officeDocument/2006/relationships/image" Target="../media/image120.png"/><Relationship Id="rId5" Type="http://schemas.openxmlformats.org/officeDocument/2006/relationships/image" Target="../media/image4.svg"/><Relationship Id="rId10" Type="http://schemas.openxmlformats.org/officeDocument/2006/relationships/image" Target="../media/image81.png"/><Relationship Id="rId19" Type="http://schemas.openxmlformats.org/officeDocument/2006/relationships/image" Target="../media/image89.png"/><Relationship Id="rId31" Type="http://schemas.openxmlformats.org/officeDocument/2006/relationships/image" Target="../media/image101.svg"/><Relationship Id="rId44" Type="http://schemas.openxmlformats.org/officeDocument/2006/relationships/image" Target="../media/image115.png"/><Relationship Id="rId52" Type="http://schemas.openxmlformats.org/officeDocument/2006/relationships/image" Target="../media/image140.svg"/><Relationship Id="rId4" Type="http://schemas.openxmlformats.org/officeDocument/2006/relationships/image" Target="../media/image3.png"/><Relationship Id="rId9" Type="http://schemas.openxmlformats.org/officeDocument/2006/relationships/image" Target="../media/image123.svg"/><Relationship Id="rId14" Type="http://schemas.openxmlformats.org/officeDocument/2006/relationships/image" Target="../media/image124.png"/><Relationship Id="rId22" Type="http://schemas.openxmlformats.org/officeDocument/2006/relationships/image" Target="../media/image92.png"/><Relationship Id="rId27" Type="http://schemas.openxmlformats.org/officeDocument/2006/relationships/image" Target="../media/image97.png"/><Relationship Id="rId30" Type="http://schemas.openxmlformats.org/officeDocument/2006/relationships/image" Target="../media/image100.svg"/><Relationship Id="rId35" Type="http://schemas.openxmlformats.org/officeDocument/2006/relationships/image" Target="../media/image105.svg"/><Relationship Id="rId43" Type="http://schemas.openxmlformats.org/officeDocument/2006/relationships/image" Target="../media/image114.png"/><Relationship Id="rId48" Type="http://schemas.openxmlformats.org/officeDocument/2006/relationships/image" Target="../media/image119.png"/><Relationship Id="rId56" Type="http://schemas.openxmlformats.org/officeDocument/2006/relationships/image" Target="../media/image132.svg"/><Relationship Id="rId8" Type="http://schemas.openxmlformats.org/officeDocument/2006/relationships/image" Target="../media/image122.png"/><Relationship Id="rId51" Type="http://schemas.openxmlformats.org/officeDocument/2006/relationships/image" Target="../media/image139.png"/><Relationship Id="rId3" Type="http://schemas.openxmlformats.org/officeDocument/2006/relationships/image" Target="../media/image76.svg"/><Relationship Id="rId12" Type="http://schemas.openxmlformats.org/officeDocument/2006/relationships/image" Target="../media/image83.svg"/><Relationship Id="rId17" Type="http://schemas.openxmlformats.org/officeDocument/2006/relationships/image" Target="../media/image87.png"/><Relationship Id="rId25" Type="http://schemas.openxmlformats.org/officeDocument/2006/relationships/image" Target="../media/image95.png"/><Relationship Id="rId33" Type="http://schemas.openxmlformats.org/officeDocument/2006/relationships/image" Target="../media/image103.svg"/><Relationship Id="rId38" Type="http://schemas.openxmlformats.org/officeDocument/2006/relationships/image" Target="../media/image108.png"/><Relationship Id="rId46" Type="http://schemas.openxmlformats.org/officeDocument/2006/relationships/image" Target="../media/image117.png"/><Relationship Id="rId20" Type="http://schemas.openxmlformats.org/officeDocument/2006/relationships/image" Target="../media/image90.svg"/><Relationship Id="rId41" Type="http://schemas.openxmlformats.org/officeDocument/2006/relationships/image" Target="../media/image112.svg"/><Relationship Id="rId54" Type="http://schemas.openxmlformats.org/officeDocument/2006/relationships/image" Target="../media/image121.svg"/><Relationship Id="rId1" Type="http://schemas.openxmlformats.org/officeDocument/2006/relationships/slideLayout" Target="../slideLayouts/slideLayout7.xml"/><Relationship Id="rId6" Type="http://schemas.openxmlformats.org/officeDocument/2006/relationships/image" Target="../media/image77.png"/><Relationship Id="rId15" Type="http://schemas.openxmlformats.org/officeDocument/2006/relationships/image" Target="../media/image125.svg"/><Relationship Id="rId23" Type="http://schemas.openxmlformats.org/officeDocument/2006/relationships/image" Target="../media/image93.png"/><Relationship Id="rId28" Type="http://schemas.openxmlformats.org/officeDocument/2006/relationships/image" Target="../media/image98.svg"/><Relationship Id="rId36" Type="http://schemas.openxmlformats.org/officeDocument/2006/relationships/image" Target="../media/image106.png"/><Relationship Id="rId49" Type="http://schemas.openxmlformats.org/officeDocument/2006/relationships/image" Target="../media/image7.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3" Type="http://schemas.openxmlformats.org/officeDocument/2006/relationships/image" Target="../media/image668.png"/><Relationship Id="rId18" Type="http://schemas.openxmlformats.org/officeDocument/2006/relationships/image" Target="../media/image673.svg"/><Relationship Id="rId26" Type="http://schemas.openxmlformats.org/officeDocument/2006/relationships/image" Target="../media/image681.svg"/><Relationship Id="rId3" Type="http://schemas.openxmlformats.org/officeDocument/2006/relationships/image" Target="../media/image658.svg"/><Relationship Id="rId21" Type="http://schemas.openxmlformats.org/officeDocument/2006/relationships/image" Target="../media/image676.svg"/><Relationship Id="rId34" Type="http://schemas.openxmlformats.org/officeDocument/2006/relationships/image" Target="../media/image689.png"/><Relationship Id="rId7" Type="http://schemas.openxmlformats.org/officeDocument/2006/relationships/image" Target="../media/image662.png"/><Relationship Id="rId12" Type="http://schemas.openxmlformats.org/officeDocument/2006/relationships/image" Target="../media/image667.svg"/><Relationship Id="rId17" Type="http://schemas.openxmlformats.org/officeDocument/2006/relationships/image" Target="../media/image672.png"/><Relationship Id="rId25" Type="http://schemas.openxmlformats.org/officeDocument/2006/relationships/image" Target="../media/image680.svg"/><Relationship Id="rId33" Type="http://schemas.openxmlformats.org/officeDocument/2006/relationships/image" Target="../media/image688.png"/><Relationship Id="rId2" Type="http://schemas.openxmlformats.org/officeDocument/2006/relationships/image" Target="../media/image657.png"/><Relationship Id="rId16" Type="http://schemas.openxmlformats.org/officeDocument/2006/relationships/image" Target="../media/image671.png"/><Relationship Id="rId20" Type="http://schemas.openxmlformats.org/officeDocument/2006/relationships/image" Target="../media/image675.png"/><Relationship Id="rId29" Type="http://schemas.openxmlformats.org/officeDocument/2006/relationships/image" Target="../media/image684.png"/><Relationship Id="rId1" Type="http://schemas.openxmlformats.org/officeDocument/2006/relationships/slideLayout" Target="../slideLayouts/slideLayout7.xml"/><Relationship Id="rId6" Type="http://schemas.openxmlformats.org/officeDocument/2006/relationships/image" Target="../media/image661.svg"/><Relationship Id="rId11" Type="http://schemas.openxmlformats.org/officeDocument/2006/relationships/image" Target="../media/image666.png"/><Relationship Id="rId24" Type="http://schemas.openxmlformats.org/officeDocument/2006/relationships/image" Target="../media/image679.png"/><Relationship Id="rId32" Type="http://schemas.openxmlformats.org/officeDocument/2006/relationships/image" Target="../media/image687.svg"/><Relationship Id="rId5" Type="http://schemas.openxmlformats.org/officeDocument/2006/relationships/image" Target="../media/image660.png"/><Relationship Id="rId15" Type="http://schemas.openxmlformats.org/officeDocument/2006/relationships/image" Target="../media/image670.jpeg"/><Relationship Id="rId23" Type="http://schemas.openxmlformats.org/officeDocument/2006/relationships/image" Target="../media/image678.svg"/><Relationship Id="rId28" Type="http://schemas.openxmlformats.org/officeDocument/2006/relationships/image" Target="../media/image683.svg"/><Relationship Id="rId36" Type="http://schemas.openxmlformats.org/officeDocument/2006/relationships/image" Target="../media/image691.svg"/><Relationship Id="rId10" Type="http://schemas.openxmlformats.org/officeDocument/2006/relationships/image" Target="../media/image665.png"/><Relationship Id="rId19" Type="http://schemas.openxmlformats.org/officeDocument/2006/relationships/image" Target="../media/image674.svg"/><Relationship Id="rId31" Type="http://schemas.openxmlformats.org/officeDocument/2006/relationships/image" Target="../media/image686.png"/><Relationship Id="rId4" Type="http://schemas.openxmlformats.org/officeDocument/2006/relationships/image" Target="../media/image659.png"/><Relationship Id="rId9" Type="http://schemas.openxmlformats.org/officeDocument/2006/relationships/image" Target="../media/image664.svg"/><Relationship Id="rId14" Type="http://schemas.openxmlformats.org/officeDocument/2006/relationships/image" Target="../media/image669.svg"/><Relationship Id="rId22" Type="http://schemas.openxmlformats.org/officeDocument/2006/relationships/image" Target="../media/image677.png"/><Relationship Id="rId27" Type="http://schemas.openxmlformats.org/officeDocument/2006/relationships/image" Target="../media/image682.svg"/><Relationship Id="rId30" Type="http://schemas.openxmlformats.org/officeDocument/2006/relationships/image" Target="../media/image685.svg"/><Relationship Id="rId35" Type="http://schemas.openxmlformats.org/officeDocument/2006/relationships/image" Target="../media/image690.svg"/><Relationship Id="rId8" Type="http://schemas.openxmlformats.org/officeDocument/2006/relationships/image" Target="../media/image663.png"/></Relationships>
</file>

<file path=ppt/slides/_rels/slide203.xml.rels><?xml version="1.0" encoding="UTF-8" standalone="yes"?>
<Relationships xmlns="http://schemas.openxmlformats.org/package/2006/relationships"><Relationship Id="rId8" Type="http://schemas.openxmlformats.org/officeDocument/2006/relationships/image" Target="../media/image695.svg"/><Relationship Id="rId13" Type="http://schemas.openxmlformats.org/officeDocument/2006/relationships/image" Target="../media/image689.png"/><Relationship Id="rId18" Type="http://schemas.openxmlformats.org/officeDocument/2006/relationships/image" Target="../media/image702.png"/><Relationship Id="rId3" Type="http://schemas.openxmlformats.org/officeDocument/2006/relationships/image" Target="../media/image626.svg"/><Relationship Id="rId7" Type="http://schemas.openxmlformats.org/officeDocument/2006/relationships/image" Target="../media/image694.png"/><Relationship Id="rId12" Type="http://schemas.openxmlformats.org/officeDocument/2006/relationships/image" Target="../media/image688.png"/><Relationship Id="rId17" Type="http://schemas.openxmlformats.org/officeDocument/2006/relationships/image" Target="../media/image701.svg"/><Relationship Id="rId2" Type="http://schemas.openxmlformats.org/officeDocument/2006/relationships/image" Target="../media/image625.png"/><Relationship Id="rId16" Type="http://schemas.openxmlformats.org/officeDocument/2006/relationships/image" Target="../media/image700.png"/><Relationship Id="rId1" Type="http://schemas.openxmlformats.org/officeDocument/2006/relationships/slideLayout" Target="../slideLayouts/slideLayout7.xml"/><Relationship Id="rId6" Type="http://schemas.openxmlformats.org/officeDocument/2006/relationships/image" Target="../media/image693.svg"/><Relationship Id="rId11" Type="http://schemas.openxmlformats.org/officeDocument/2006/relationships/image" Target="../media/image671.png"/><Relationship Id="rId5" Type="http://schemas.openxmlformats.org/officeDocument/2006/relationships/image" Target="../media/image692.png"/><Relationship Id="rId15" Type="http://schemas.openxmlformats.org/officeDocument/2006/relationships/image" Target="../media/image699.svg"/><Relationship Id="rId10" Type="http://schemas.openxmlformats.org/officeDocument/2006/relationships/image" Target="../media/image697.svg"/><Relationship Id="rId19" Type="http://schemas.openxmlformats.org/officeDocument/2006/relationships/image" Target="../media/image703.svg"/><Relationship Id="rId4" Type="http://schemas.openxmlformats.org/officeDocument/2006/relationships/image" Target="../media/image662.png"/><Relationship Id="rId9" Type="http://schemas.openxmlformats.org/officeDocument/2006/relationships/image" Target="../media/image696.png"/><Relationship Id="rId14" Type="http://schemas.openxmlformats.org/officeDocument/2006/relationships/image" Target="../media/image698.svg"/></Relationships>
</file>

<file path=ppt/slides/_rels/slide204.xml.rels><?xml version="1.0" encoding="UTF-8" standalone="yes"?>
<Relationships xmlns="http://schemas.openxmlformats.org/package/2006/relationships"><Relationship Id="rId13" Type="http://schemas.openxmlformats.org/officeDocument/2006/relationships/image" Target="../media/image714.svg"/><Relationship Id="rId18" Type="http://schemas.openxmlformats.org/officeDocument/2006/relationships/image" Target="../media/image670.jpeg"/><Relationship Id="rId26" Type="http://schemas.openxmlformats.org/officeDocument/2006/relationships/image" Target="../media/image725.svg"/><Relationship Id="rId39" Type="http://schemas.openxmlformats.org/officeDocument/2006/relationships/image" Target="../media/image688.png"/><Relationship Id="rId21" Type="http://schemas.openxmlformats.org/officeDocument/2006/relationships/image" Target="../media/image720.svg"/><Relationship Id="rId34" Type="http://schemas.openxmlformats.org/officeDocument/2006/relationships/image" Target="../media/image731.svg"/><Relationship Id="rId42" Type="http://schemas.openxmlformats.org/officeDocument/2006/relationships/image" Target="../media/image738.svg"/><Relationship Id="rId7" Type="http://schemas.openxmlformats.org/officeDocument/2006/relationships/image" Target="../media/image709.png"/><Relationship Id="rId2" Type="http://schemas.openxmlformats.org/officeDocument/2006/relationships/image" Target="../media/image704.png"/><Relationship Id="rId16" Type="http://schemas.openxmlformats.org/officeDocument/2006/relationships/image" Target="../media/image717.png"/><Relationship Id="rId20" Type="http://schemas.openxmlformats.org/officeDocument/2006/relationships/image" Target="../media/image719.svg"/><Relationship Id="rId29" Type="http://schemas.openxmlformats.org/officeDocument/2006/relationships/image" Target="../media/image679.png"/><Relationship Id="rId41" Type="http://schemas.openxmlformats.org/officeDocument/2006/relationships/image" Target="../media/image737.svg"/><Relationship Id="rId1" Type="http://schemas.openxmlformats.org/officeDocument/2006/relationships/slideLayout" Target="../slideLayouts/slideLayout7.xml"/><Relationship Id="rId6" Type="http://schemas.openxmlformats.org/officeDocument/2006/relationships/image" Target="../media/image708.png"/><Relationship Id="rId11" Type="http://schemas.openxmlformats.org/officeDocument/2006/relationships/image" Target="../media/image662.png"/><Relationship Id="rId24" Type="http://schemas.openxmlformats.org/officeDocument/2006/relationships/image" Target="../media/image723.png"/><Relationship Id="rId32" Type="http://schemas.openxmlformats.org/officeDocument/2006/relationships/image" Target="../media/image689.png"/><Relationship Id="rId37" Type="http://schemas.openxmlformats.org/officeDocument/2006/relationships/image" Target="../media/image734.png"/><Relationship Id="rId40" Type="http://schemas.openxmlformats.org/officeDocument/2006/relationships/image" Target="../media/image736.png"/><Relationship Id="rId5" Type="http://schemas.openxmlformats.org/officeDocument/2006/relationships/image" Target="../media/image707.svg"/><Relationship Id="rId15" Type="http://schemas.openxmlformats.org/officeDocument/2006/relationships/image" Target="../media/image716.svg"/><Relationship Id="rId23" Type="http://schemas.openxmlformats.org/officeDocument/2006/relationships/image" Target="../media/image722.svg"/><Relationship Id="rId28" Type="http://schemas.openxmlformats.org/officeDocument/2006/relationships/image" Target="../media/image727.svg"/><Relationship Id="rId36" Type="http://schemas.openxmlformats.org/officeDocument/2006/relationships/image" Target="../media/image733.svg"/><Relationship Id="rId10" Type="http://schemas.openxmlformats.org/officeDocument/2006/relationships/image" Target="../media/image712.svg"/><Relationship Id="rId19" Type="http://schemas.openxmlformats.org/officeDocument/2006/relationships/image" Target="../media/image671.png"/><Relationship Id="rId31" Type="http://schemas.openxmlformats.org/officeDocument/2006/relationships/image" Target="../media/image729.svg"/><Relationship Id="rId4" Type="http://schemas.openxmlformats.org/officeDocument/2006/relationships/image" Target="../media/image706.png"/><Relationship Id="rId9" Type="http://schemas.openxmlformats.org/officeDocument/2006/relationships/image" Target="../media/image711.png"/><Relationship Id="rId14" Type="http://schemas.openxmlformats.org/officeDocument/2006/relationships/image" Target="../media/image715.png"/><Relationship Id="rId22" Type="http://schemas.openxmlformats.org/officeDocument/2006/relationships/image" Target="../media/image721.png"/><Relationship Id="rId27" Type="http://schemas.openxmlformats.org/officeDocument/2006/relationships/image" Target="../media/image726.png"/><Relationship Id="rId30" Type="http://schemas.openxmlformats.org/officeDocument/2006/relationships/image" Target="../media/image728.svg"/><Relationship Id="rId35" Type="http://schemas.openxmlformats.org/officeDocument/2006/relationships/image" Target="../media/image732.png"/><Relationship Id="rId8" Type="http://schemas.openxmlformats.org/officeDocument/2006/relationships/image" Target="../media/image710.svg"/><Relationship Id="rId3" Type="http://schemas.openxmlformats.org/officeDocument/2006/relationships/image" Target="../media/image705.svg"/><Relationship Id="rId12" Type="http://schemas.openxmlformats.org/officeDocument/2006/relationships/image" Target="../media/image713.png"/><Relationship Id="rId17" Type="http://schemas.openxmlformats.org/officeDocument/2006/relationships/image" Target="../media/image718.svg"/><Relationship Id="rId25" Type="http://schemas.openxmlformats.org/officeDocument/2006/relationships/image" Target="../media/image724.svg"/><Relationship Id="rId33" Type="http://schemas.openxmlformats.org/officeDocument/2006/relationships/image" Target="../media/image730.svg"/><Relationship Id="rId38" Type="http://schemas.openxmlformats.org/officeDocument/2006/relationships/image" Target="../media/image735.sv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740.svg"/><Relationship Id="rId2" Type="http://schemas.openxmlformats.org/officeDocument/2006/relationships/image" Target="../media/image739.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3" Type="http://schemas.openxmlformats.org/officeDocument/2006/relationships/image" Target="../media/image752.svg"/><Relationship Id="rId18" Type="http://schemas.openxmlformats.org/officeDocument/2006/relationships/image" Target="../media/image755.png"/><Relationship Id="rId26" Type="http://schemas.openxmlformats.org/officeDocument/2006/relationships/image" Target="../media/image763.svg"/><Relationship Id="rId3" Type="http://schemas.openxmlformats.org/officeDocument/2006/relationships/image" Target="../media/image742.svg"/><Relationship Id="rId21" Type="http://schemas.openxmlformats.org/officeDocument/2006/relationships/image" Target="../media/image758.png"/><Relationship Id="rId34" Type="http://schemas.openxmlformats.org/officeDocument/2006/relationships/image" Target="../media/image770.png"/><Relationship Id="rId7" Type="http://schemas.openxmlformats.org/officeDocument/2006/relationships/image" Target="../media/image746.png"/><Relationship Id="rId12" Type="http://schemas.openxmlformats.org/officeDocument/2006/relationships/image" Target="../media/image751.png"/><Relationship Id="rId17" Type="http://schemas.openxmlformats.org/officeDocument/2006/relationships/image" Target="../media/image754.svg"/><Relationship Id="rId25" Type="http://schemas.openxmlformats.org/officeDocument/2006/relationships/image" Target="../media/image762.png"/><Relationship Id="rId33" Type="http://schemas.openxmlformats.org/officeDocument/2006/relationships/image" Target="../media/image769.png"/><Relationship Id="rId2" Type="http://schemas.openxmlformats.org/officeDocument/2006/relationships/image" Target="../media/image741.png"/><Relationship Id="rId16" Type="http://schemas.openxmlformats.org/officeDocument/2006/relationships/image" Target="../media/image753.png"/><Relationship Id="rId20" Type="http://schemas.openxmlformats.org/officeDocument/2006/relationships/image" Target="../media/image757.svg"/><Relationship Id="rId29" Type="http://schemas.openxmlformats.org/officeDocument/2006/relationships/image" Target="../media/image688.png"/><Relationship Id="rId1" Type="http://schemas.openxmlformats.org/officeDocument/2006/relationships/slideLayout" Target="../slideLayouts/slideLayout7.xml"/><Relationship Id="rId6" Type="http://schemas.openxmlformats.org/officeDocument/2006/relationships/image" Target="../media/image745.svg"/><Relationship Id="rId11" Type="http://schemas.openxmlformats.org/officeDocument/2006/relationships/image" Target="../media/image750.svg"/><Relationship Id="rId24" Type="http://schemas.openxmlformats.org/officeDocument/2006/relationships/image" Target="../media/image761.svg"/><Relationship Id="rId32" Type="http://schemas.openxmlformats.org/officeDocument/2006/relationships/image" Target="../media/image768.svg"/><Relationship Id="rId5" Type="http://schemas.openxmlformats.org/officeDocument/2006/relationships/image" Target="../media/image744.png"/><Relationship Id="rId15" Type="http://schemas.openxmlformats.org/officeDocument/2006/relationships/image" Target="../media/image671.png"/><Relationship Id="rId23" Type="http://schemas.openxmlformats.org/officeDocument/2006/relationships/image" Target="../media/image760.png"/><Relationship Id="rId28" Type="http://schemas.openxmlformats.org/officeDocument/2006/relationships/image" Target="../media/image765.svg"/><Relationship Id="rId10" Type="http://schemas.openxmlformats.org/officeDocument/2006/relationships/image" Target="../media/image749.png"/><Relationship Id="rId19" Type="http://schemas.openxmlformats.org/officeDocument/2006/relationships/image" Target="../media/image756.png"/><Relationship Id="rId31" Type="http://schemas.openxmlformats.org/officeDocument/2006/relationships/image" Target="../media/image767.png"/><Relationship Id="rId4" Type="http://schemas.openxmlformats.org/officeDocument/2006/relationships/image" Target="../media/image743.png"/><Relationship Id="rId9" Type="http://schemas.openxmlformats.org/officeDocument/2006/relationships/image" Target="../media/image748.svg"/><Relationship Id="rId14" Type="http://schemas.openxmlformats.org/officeDocument/2006/relationships/image" Target="../media/image670.jpeg"/><Relationship Id="rId22" Type="http://schemas.openxmlformats.org/officeDocument/2006/relationships/image" Target="../media/image759.svg"/><Relationship Id="rId27" Type="http://schemas.openxmlformats.org/officeDocument/2006/relationships/image" Target="../media/image764.png"/><Relationship Id="rId30" Type="http://schemas.openxmlformats.org/officeDocument/2006/relationships/image" Target="../media/image766.png"/><Relationship Id="rId35" Type="http://schemas.openxmlformats.org/officeDocument/2006/relationships/image" Target="../media/image771.svg"/><Relationship Id="rId8" Type="http://schemas.openxmlformats.org/officeDocument/2006/relationships/image" Target="../media/image747.png"/></Relationships>
</file>

<file path=ppt/slides/_rels/slide208.xml.rels><?xml version="1.0" encoding="UTF-8" standalone="yes"?>
<Relationships xmlns="http://schemas.openxmlformats.org/package/2006/relationships"><Relationship Id="rId13" Type="http://schemas.openxmlformats.org/officeDocument/2006/relationships/image" Target="../media/image752.svg"/><Relationship Id="rId18" Type="http://schemas.openxmlformats.org/officeDocument/2006/relationships/image" Target="../media/image755.png"/><Relationship Id="rId26" Type="http://schemas.openxmlformats.org/officeDocument/2006/relationships/image" Target="../media/image763.svg"/><Relationship Id="rId3" Type="http://schemas.openxmlformats.org/officeDocument/2006/relationships/image" Target="../media/image742.svg"/><Relationship Id="rId21" Type="http://schemas.openxmlformats.org/officeDocument/2006/relationships/image" Target="../media/image758.png"/><Relationship Id="rId34" Type="http://schemas.openxmlformats.org/officeDocument/2006/relationships/image" Target="../media/image772.png"/><Relationship Id="rId7" Type="http://schemas.openxmlformats.org/officeDocument/2006/relationships/image" Target="../media/image746.png"/><Relationship Id="rId12" Type="http://schemas.openxmlformats.org/officeDocument/2006/relationships/image" Target="../media/image751.png"/><Relationship Id="rId17" Type="http://schemas.openxmlformats.org/officeDocument/2006/relationships/image" Target="../media/image754.svg"/><Relationship Id="rId25" Type="http://schemas.openxmlformats.org/officeDocument/2006/relationships/image" Target="../media/image762.png"/><Relationship Id="rId33" Type="http://schemas.openxmlformats.org/officeDocument/2006/relationships/image" Target="../media/image769.png"/><Relationship Id="rId2" Type="http://schemas.openxmlformats.org/officeDocument/2006/relationships/image" Target="../media/image741.png"/><Relationship Id="rId16" Type="http://schemas.openxmlformats.org/officeDocument/2006/relationships/image" Target="../media/image753.png"/><Relationship Id="rId20" Type="http://schemas.openxmlformats.org/officeDocument/2006/relationships/image" Target="../media/image757.svg"/><Relationship Id="rId29" Type="http://schemas.openxmlformats.org/officeDocument/2006/relationships/image" Target="../media/image688.png"/><Relationship Id="rId1" Type="http://schemas.openxmlformats.org/officeDocument/2006/relationships/slideLayout" Target="../slideLayouts/slideLayout7.xml"/><Relationship Id="rId6" Type="http://schemas.openxmlformats.org/officeDocument/2006/relationships/image" Target="../media/image745.svg"/><Relationship Id="rId11" Type="http://schemas.openxmlformats.org/officeDocument/2006/relationships/image" Target="../media/image750.svg"/><Relationship Id="rId24" Type="http://schemas.openxmlformats.org/officeDocument/2006/relationships/image" Target="../media/image761.svg"/><Relationship Id="rId32" Type="http://schemas.openxmlformats.org/officeDocument/2006/relationships/image" Target="../media/image768.svg"/><Relationship Id="rId5" Type="http://schemas.openxmlformats.org/officeDocument/2006/relationships/image" Target="../media/image744.png"/><Relationship Id="rId15" Type="http://schemas.openxmlformats.org/officeDocument/2006/relationships/image" Target="../media/image671.png"/><Relationship Id="rId23" Type="http://schemas.openxmlformats.org/officeDocument/2006/relationships/image" Target="../media/image760.png"/><Relationship Id="rId28" Type="http://schemas.openxmlformats.org/officeDocument/2006/relationships/image" Target="../media/image765.svg"/><Relationship Id="rId10" Type="http://schemas.openxmlformats.org/officeDocument/2006/relationships/image" Target="../media/image749.png"/><Relationship Id="rId19" Type="http://schemas.openxmlformats.org/officeDocument/2006/relationships/image" Target="../media/image756.png"/><Relationship Id="rId31" Type="http://schemas.openxmlformats.org/officeDocument/2006/relationships/image" Target="../media/image767.png"/><Relationship Id="rId4" Type="http://schemas.openxmlformats.org/officeDocument/2006/relationships/image" Target="../media/image743.png"/><Relationship Id="rId9" Type="http://schemas.openxmlformats.org/officeDocument/2006/relationships/image" Target="../media/image748.svg"/><Relationship Id="rId14" Type="http://schemas.openxmlformats.org/officeDocument/2006/relationships/image" Target="../media/image670.jpeg"/><Relationship Id="rId22" Type="http://schemas.openxmlformats.org/officeDocument/2006/relationships/image" Target="../media/image759.svg"/><Relationship Id="rId27" Type="http://schemas.openxmlformats.org/officeDocument/2006/relationships/image" Target="../media/image764.png"/><Relationship Id="rId30" Type="http://schemas.openxmlformats.org/officeDocument/2006/relationships/image" Target="../media/image766.png"/><Relationship Id="rId35" Type="http://schemas.openxmlformats.org/officeDocument/2006/relationships/image" Target="../media/image773.svg"/><Relationship Id="rId8" Type="http://schemas.openxmlformats.org/officeDocument/2006/relationships/image" Target="../media/image747.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10.xml.rels><?xml version="1.0" encoding="UTF-8" standalone="yes"?>
<Relationships xmlns="http://schemas.openxmlformats.org/package/2006/relationships"><Relationship Id="rId3" Type="http://schemas.openxmlformats.org/officeDocument/2006/relationships/image" Target="../media/image775.svg"/><Relationship Id="rId2" Type="http://schemas.openxmlformats.org/officeDocument/2006/relationships/image" Target="../media/image774.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3" Type="http://schemas.openxmlformats.org/officeDocument/2006/relationships/image" Target="../media/image784.svg"/><Relationship Id="rId18" Type="http://schemas.openxmlformats.org/officeDocument/2006/relationships/image" Target="../media/image665.png"/><Relationship Id="rId26" Type="http://schemas.openxmlformats.org/officeDocument/2006/relationships/image" Target="../media/image793.svg"/><Relationship Id="rId3" Type="http://schemas.openxmlformats.org/officeDocument/2006/relationships/image" Target="../media/image777.svg"/><Relationship Id="rId21" Type="http://schemas.openxmlformats.org/officeDocument/2006/relationships/image" Target="../media/image788.png"/><Relationship Id="rId34" Type="http://schemas.openxmlformats.org/officeDocument/2006/relationships/image" Target="../media/image799.png"/><Relationship Id="rId7" Type="http://schemas.openxmlformats.org/officeDocument/2006/relationships/image" Target="../media/image662.png"/><Relationship Id="rId12" Type="http://schemas.openxmlformats.org/officeDocument/2006/relationships/image" Target="../media/image751.png"/><Relationship Id="rId17" Type="http://schemas.openxmlformats.org/officeDocument/2006/relationships/image" Target="../media/image786.svg"/><Relationship Id="rId25" Type="http://schemas.openxmlformats.org/officeDocument/2006/relationships/image" Target="../media/image792.png"/><Relationship Id="rId33" Type="http://schemas.openxmlformats.org/officeDocument/2006/relationships/image" Target="../media/image798.svg"/><Relationship Id="rId2" Type="http://schemas.openxmlformats.org/officeDocument/2006/relationships/image" Target="../media/image776.png"/><Relationship Id="rId16" Type="http://schemas.openxmlformats.org/officeDocument/2006/relationships/image" Target="../media/image785.png"/><Relationship Id="rId20" Type="http://schemas.openxmlformats.org/officeDocument/2006/relationships/image" Target="../media/image787.svg"/><Relationship Id="rId29" Type="http://schemas.openxmlformats.org/officeDocument/2006/relationships/image" Target="../media/image688.png"/><Relationship Id="rId1" Type="http://schemas.openxmlformats.org/officeDocument/2006/relationships/slideLayout" Target="../slideLayouts/slideLayout7.xml"/><Relationship Id="rId6" Type="http://schemas.openxmlformats.org/officeDocument/2006/relationships/image" Target="../media/image780.svg"/><Relationship Id="rId11" Type="http://schemas.openxmlformats.org/officeDocument/2006/relationships/image" Target="../media/image783.svg"/><Relationship Id="rId24" Type="http://schemas.openxmlformats.org/officeDocument/2006/relationships/image" Target="../media/image791.svg"/><Relationship Id="rId32" Type="http://schemas.openxmlformats.org/officeDocument/2006/relationships/image" Target="../media/image797.png"/><Relationship Id="rId5" Type="http://schemas.openxmlformats.org/officeDocument/2006/relationships/image" Target="../media/image779.png"/><Relationship Id="rId15" Type="http://schemas.openxmlformats.org/officeDocument/2006/relationships/image" Target="../media/image671.png"/><Relationship Id="rId23" Type="http://schemas.openxmlformats.org/officeDocument/2006/relationships/image" Target="../media/image790.png"/><Relationship Id="rId28" Type="http://schemas.openxmlformats.org/officeDocument/2006/relationships/image" Target="../media/image795.svg"/><Relationship Id="rId10" Type="http://schemas.openxmlformats.org/officeDocument/2006/relationships/image" Target="../media/image782.png"/><Relationship Id="rId19" Type="http://schemas.openxmlformats.org/officeDocument/2006/relationships/image" Target="../media/image666.png"/><Relationship Id="rId31" Type="http://schemas.openxmlformats.org/officeDocument/2006/relationships/image" Target="../media/image796.png"/><Relationship Id="rId4" Type="http://schemas.openxmlformats.org/officeDocument/2006/relationships/image" Target="../media/image778.png"/><Relationship Id="rId9" Type="http://schemas.openxmlformats.org/officeDocument/2006/relationships/image" Target="../media/image781.svg"/><Relationship Id="rId14" Type="http://schemas.openxmlformats.org/officeDocument/2006/relationships/image" Target="../media/image670.jpeg"/><Relationship Id="rId22" Type="http://schemas.openxmlformats.org/officeDocument/2006/relationships/image" Target="../media/image789.svg"/><Relationship Id="rId27" Type="http://schemas.openxmlformats.org/officeDocument/2006/relationships/image" Target="../media/image794.png"/><Relationship Id="rId30" Type="http://schemas.openxmlformats.org/officeDocument/2006/relationships/image" Target="../media/image766.png"/><Relationship Id="rId35" Type="http://schemas.openxmlformats.org/officeDocument/2006/relationships/image" Target="../media/image800.svg"/><Relationship Id="rId8" Type="http://schemas.openxmlformats.org/officeDocument/2006/relationships/image" Target="../media/image663.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3" Type="http://schemas.openxmlformats.org/officeDocument/2006/relationships/image" Target="../media/image718.svg"/><Relationship Id="rId18" Type="http://schemas.openxmlformats.org/officeDocument/2006/relationships/image" Target="../media/image725.svg"/><Relationship Id="rId26" Type="http://schemas.openxmlformats.org/officeDocument/2006/relationships/image" Target="../media/image729.svg"/><Relationship Id="rId21" Type="http://schemas.openxmlformats.org/officeDocument/2006/relationships/image" Target="../media/image670.jpeg"/><Relationship Id="rId34" Type="http://schemas.openxmlformats.org/officeDocument/2006/relationships/image" Target="../media/image737.svg"/><Relationship Id="rId7" Type="http://schemas.openxmlformats.org/officeDocument/2006/relationships/image" Target="../media/image662.png"/><Relationship Id="rId12" Type="http://schemas.openxmlformats.org/officeDocument/2006/relationships/image" Target="../media/image717.png"/><Relationship Id="rId17" Type="http://schemas.openxmlformats.org/officeDocument/2006/relationships/image" Target="../media/image724.svg"/><Relationship Id="rId25" Type="http://schemas.openxmlformats.org/officeDocument/2006/relationships/image" Target="../media/image728.svg"/><Relationship Id="rId33" Type="http://schemas.openxmlformats.org/officeDocument/2006/relationships/image" Target="../media/image736.png"/><Relationship Id="rId38" Type="http://schemas.openxmlformats.org/officeDocument/2006/relationships/image" Target="../media/image738.svg"/><Relationship Id="rId2" Type="http://schemas.openxmlformats.org/officeDocument/2006/relationships/image" Target="../media/image801.png"/><Relationship Id="rId16" Type="http://schemas.openxmlformats.org/officeDocument/2006/relationships/image" Target="../media/image723.png"/><Relationship Id="rId20" Type="http://schemas.openxmlformats.org/officeDocument/2006/relationships/image" Target="../media/image727.svg"/><Relationship Id="rId29" Type="http://schemas.openxmlformats.org/officeDocument/2006/relationships/image" Target="../media/image731.svg"/><Relationship Id="rId1" Type="http://schemas.openxmlformats.org/officeDocument/2006/relationships/slideLayout" Target="../slideLayouts/slideLayout7.xml"/><Relationship Id="rId6" Type="http://schemas.openxmlformats.org/officeDocument/2006/relationships/image" Target="../media/image805.svg"/><Relationship Id="rId11" Type="http://schemas.openxmlformats.org/officeDocument/2006/relationships/image" Target="../media/image716.svg"/><Relationship Id="rId24" Type="http://schemas.openxmlformats.org/officeDocument/2006/relationships/image" Target="../media/image679.png"/><Relationship Id="rId32" Type="http://schemas.openxmlformats.org/officeDocument/2006/relationships/image" Target="../media/image733.svg"/><Relationship Id="rId37" Type="http://schemas.openxmlformats.org/officeDocument/2006/relationships/image" Target="../media/image735.svg"/><Relationship Id="rId5" Type="http://schemas.openxmlformats.org/officeDocument/2006/relationships/image" Target="../media/image804.png"/><Relationship Id="rId15" Type="http://schemas.openxmlformats.org/officeDocument/2006/relationships/image" Target="../media/image722.svg"/><Relationship Id="rId23" Type="http://schemas.openxmlformats.org/officeDocument/2006/relationships/image" Target="../media/image688.png"/><Relationship Id="rId28" Type="http://schemas.openxmlformats.org/officeDocument/2006/relationships/image" Target="../media/image730.svg"/><Relationship Id="rId36" Type="http://schemas.openxmlformats.org/officeDocument/2006/relationships/image" Target="../media/image734.png"/><Relationship Id="rId10" Type="http://schemas.openxmlformats.org/officeDocument/2006/relationships/image" Target="../media/image715.png"/><Relationship Id="rId19" Type="http://schemas.openxmlformats.org/officeDocument/2006/relationships/image" Target="../media/image726.png"/><Relationship Id="rId31" Type="http://schemas.openxmlformats.org/officeDocument/2006/relationships/image" Target="../media/image732.png"/><Relationship Id="rId4" Type="http://schemas.openxmlformats.org/officeDocument/2006/relationships/image" Target="../media/image803.png"/><Relationship Id="rId9" Type="http://schemas.openxmlformats.org/officeDocument/2006/relationships/image" Target="../media/image714.svg"/><Relationship Id="rId14" Type="http://schemas.openxmlformats.org/officeDocument/2006/relationships/image" Target="../media/image721.png"/><Relationship Id="rId22" Type="http://schemas.openxmlformats.org/officeDocument/2006/relationships/image" Target="../media/image671.png"/><Relationship Id="rId27" Type="http://schemas.openxmlformats.org/officeDocument/2006/relationships/image" Target="../media/image689.png"/><Relationship Id="rId30" Type="http://schemas.openxmlformats.org/officeDocument/2006/relationships/image" Target="../media/image719.svg"/><Relationship Id="rId35" Type="http://schemas.openxmlformats.org/officeDocument/2006/relationships/image" Target="../media/image720.svg"/><Relationship Id="rId8" Type="http://schemas.openxmlformats.org/officeDocument/2006/relationships/image" Target="../media/image713.png"/><Relationship Id="rId3" Type="http://schemas.openxmlformats.org/officeDocument/2006/relationships/image" Target="../media/image802.svg"/></Relationships>
</file>

<file path=ppt/slides/_rels/slide217.xml.rels><?xml version="1.0" encoding="UTF-8" standalone="yes"?>
<Relationships xmlns="http://schemas.openxmlformats.org/package/2006/relationships"><Relationship Id="rId13" Type="http://schemas.openxmlformats.org/officeDocument/2006/relationships/image" Target="../media/image814.png"/><Relationship Id="rId18" Type="http://schemas.openxmlformats.org/officeDocument/2006/relationships/image" Target="../media/image819.svg"/><Relationship Id="rId26" Type="http://schemas.openxmlformats.org/officeDocument/2006/relationships/image" Target="../media/image679.png"/><Relationship Id="rId3" Type="http://schemas.openxmlformats.org/officeDocument/2006/relationships/image" Target="../media/image807.svg"/><Relationship Id="rId21" Type="http://schemas.openxmlformats.org/officeDocument/2006/relationships/image" Target="../media/image822.png"/><Relationship Id="rId34" Type="http://schemas.openxmlformats.org/officeDocument/2006/relationships/image" Target="../media/image831.svg"/><Relationship Id="rId7" Type="http://schemas.openxmlformats.org/officeDocument/2006/relationships/image" Target="../media/image662.png"/><Relationship Id="rId12" Type="http://schemas.openxmlformats.org/officeDocument/2006/relationships/image" Target="../media/image813.svg"/><Relationship Id="rId17" Type="http://schemas.openxmlformats.org/officeDocument/2006/relationships/image" Target="../media/image818.png"/><Relationship Id="rId25" Type="http://schemas.openxmlformats.org/officeDocument/2006/relationships/image" Target="../media/image688.png"/><Relationship Id="rId33" Type="http://schemas.openxmlformats.org/officeDocument/2006/relationships/image" Target="../media/image830.png"/><Relationship Id="rId2" Type="http://schemas.openxmlformats.org/officeDocument/2006/relationships/image" Target="../media/image806.png"/><Relationship Id="rId16" Type="http://schemas.openxmlformats.org/officeDocument/2006/relationships/image" Target="../media/image817.svg"/><Relationship Id="rId20" Type="http://schemas.openxmlformats.org/officeDocument/2006/relationships/image" Target="../media/image821.svg"/><Relationship Id="rId29" Type="http://schemas.openxmlformats.org/officeDocument/2006/relationships/image" Target="../media/image826.svg"/><Relationship Id="rId1" Type="http://schemas.openxmlformats.org/officeDocument/2006/relationships/slideLayout" Target="../slideLayouts/slideLayout7.xml"/><Relationship Id="rId6" Type="http://schemas.openxmlformats.org/officeDocument/2006/relationships/image" Target="../media/image810.svg"/><Relationship Id="rId11" Type="http://schemas.openxmlformats.org/officeDocument/2006/relationships/image" Target="../media/image812.png"/><Relationship Id="rId24" Type="http://schemas.openxmlformats.org/officeDocument/2006/relationships/image" Target="../media/image671.png"/><Relationship Id="rId32" Type="http://schemas.openxmlformats.org/officeDocument/2006/relationships/image" Target="../media/image829.svg"/><Relationship Id="rId5" Type="http://schemas.openxmlformats.org/officeDocument/2006/relationships/image" Target="../media/image809.png"/><Relationship Id="rId15" Type="http://schemas.openxmlformats.org/officeDocument/2006/relationships/image" Target="../media/image816.png"/><Relationship Id="rId23" Type="http://schemas.openxmlformats.org/officeDocument/2006/relationships/image" Target="../media/image670.jpeg"/><Relationship Id="rId28" Type="http://schemas.openxmlformats.org/officeDocument/2006/relationships/image" Target="../media/image825.svg"/><Relationship Id="rId10" Type="http://schemas.openxmlformats.org/officeDocument/2006/relationships/image" Target="../media/image665.png"/><Relationship Id="rId19" Type="http://schemas.openxmlformats.org/officeDocument/2006/relationships/image" Target="../media/image820.png"/><Relationship Id="rId31" Type="http://schemas.openxmlformats.org/officeDocument/2006/relationships/image" Target="../media/image828.png"/><Relationship Id="rId4" Type="http://schemas.openxmlformats.org/officeDocument/2006/relationships/image" Target="../media/image808.png"/><Relationship Id="rId9" Type="http://schemas.openxmlformats.org/officeDocument/2006/relationships/image" Target="../media/image811.svg"/><Relationship Id="rId14" Type="http://schemas.openxmlformats.org/officeDocument/2006/relationships/image" Target="../media/image815.svg"/><Relationship Id="rId22" Type="http://schemas.openxmlformats.org/officeDocument/2006/relationships/image" Target="../media/image823.svg"/><Relationship Id="rId27" Type="http://schemas.openxmlformats.org/officeDocument/2006/relationships/image" Target="../media/image824.svg"/><Relationship Id="rId30" Type="http://schemas.openxmlformats.org/officeDocument/2006/relationships/image" Target="../media/image827.svg"/><Relationship Id="rId35" Type="http://schemas.openxmlformats.org/officeDocument/2006/relationships/image" Target="../media/image832.svg"/><Relationship Id="rId8" Type="http://schemas.openxmlformats.org/officeDocument/2006/relationships/image" Target="../media/image713.png"/></Relationships>
</file>

<file path=ppt/slides/_rels/slide218.xml.rels><?xml version="1.0" encoding="UTF-8" standalone="yes"?>
<Relationships xmlns="http://schemas.openxmlformats.org/package/2006/relationships"><Relationship Id="rId3" Type="http://schemas.openxmlformats.org/officeDocument/2006/relationships/image" Target="../media/image834.svg"/><Relationship Id="rId2" Type="http://schemas.openxmlformats.org/officeDocument/2006/relationships/image" Target="../media/image833.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8" Type="http://schemas.openxmlformats.org/officeDocument/2006/relationships/image" Target="../media/image838.png"/><Relationship Id="rId13" Type="http://schemas.openxmlformats.org/officeDocument/2006/relationships/image" Target="../media/image842.svg"/><Relationship Id="rId3" Type="http://schemas.openxmlformats.org/officeDocument/2006/relationships/image" Target="../media/image626.svg"/><Relationship Id="rId7" Type="http://schemas.openxmlformats.org/officeDocument/2006/relationships/image" Target="../media/image671.png"/><Relationship Id="rId12" Type="http://schemas.openxmlformats.org/officeDocument/2006/relationships/image" Target="../media/image841.png"/><Relationship Id="rId17" Type="http://schemas.openxmlformats.org/officeDocument/2006/relationships/image" Target="../media/image425.png"/><Relationship Id="rId2" Type="http://schemas.openxmlformats.org/officeDocument/2006/relationships/image" Target="../media/image625.png"/><Relationship Id="rId16" Type="http://schemas.openxmlformats.org/officeDocument/2006/relationships/image" Target="../media/image845.svg"/><Relationship Id="rId1" Type="http://schemas.openxmlformats.org/officeDocument/2006/relationships/slideLayout" Target="../slideLayouts/slideLayout7.xml"/><Relationship Id="rId6" Type="http://schemas.openxmlformats.org/officeDocument/2006/relationships/image" Target="../media/image837.svg"/><Relationship Id="rId11" Type="http://schemas.openxmlformats.org/officeDocument/2006/relationships/image" Target="../media/image670.jpeg"/><Relationship Id="rId5" Type="http://schemas.openxmlformats.org/officeDocument/2006/relationships/image" Target="../media/image836.png"/><Relationship Id="rId15" Type="http://schemas.openxmlformats.org/officeDocument/2006/relationships/image" Target="../media/image844.svg"/><Relationship Id="rId10" Type="http://schemas.openxmlformats.org/officeDocument/2006/relationships/image" Target="../media/image840.svg"/><Relationship Id="rId4" Type="http://schemas.openxmlformats.org/officeDocument/2006/relationships/image" Target="../media/image835.png"/><Relationship Id="rId9" Type="http://schemas.openxmlformats.org/officeDocument/2006/relationships/image" Target="../media/image839.png"/><Relationship Id="rId14" Type="http://schemas.openxmlformats.org/officeDocument/2006/relationships/image" Target="../media/image843.png"/></Relationships>
</file>

<file path=ppt/slides/_rels/slide222.xml.rels><?xml version="1.0" encoding="UTF-8" standalone="yes"?>
<Relationships xmlns="http://schemas.openxmlformats.org/package/2006/relationships"><Relationship Id="rId8" Type="http://schemas.openxmlformats.org/officeDocument/2006/relationships/image" Target="../media/image850.png"/><Relationship Id="rId13" Type="http://schemas.openxmlformats.org/officeDocument/2006/relationships/image" Target="../media/image855.svg"/><Relationship Id="rId3" Type="http://schemas.openxmlformats.org/officeDocument/2006/relationships/image" Target="../media/image626.svg"/><Relationship Id="rId7" Type="http://schemas.openxmlformats.org/officeDocument/2006/relationships/image" Target="../media/image849.svg"/><Relationship Id="rId12" Type="http://schemas.openxmlformats.org/officeDocument/2006/relationships/image" Target="../media/image854.png"/><Relationship Id="rId2" Type="http://schemas.openxmlformats.org/officeDocument/2006/relationships/image" Target="../media/image625.png"/><Relationship Id="rId16" Type="http://schemas.openxmlformats.org/officeDocument/2006/relationships/image" Target="../media/image858.svg"/><Relationship Id="rId1" Type="http://schemas.openxmlformats.org/officeDocument/2006/relationships/slideLayout" Target="../slideLayouts/slideLayout7.xml"/><Relationship Id="rId6" Type="http://schemas.openxmlformats.org/officeDocument/2006/relationships/image" Target="../media/image848.png"/><Relationship Id="rId11" Type="http://schemas.openxmlformats.org/officeDocument/2006/relationships/image" Target="../media/image853.svg"/><Relationship Id="rId5" Type="http://schemas.openxmlformats.org/officeDocument/2006/relationships/image" Target="../media/image847.png"/><Relationship Id="rId15" Type="http://schemas.openxmlformats.org/officeDocument/2006/relationships/image" Target="../media/image857.png"/><Relationship Id="rId10" Type="http://schemas.openxmlformats.org/officeDocument/2006/relationships/image" Target="../media/image852.png"/><Relationship Id="rId4" Type="http://schemas.openxmlformats.org/officeDocument/2006/relationships/image" Target="../media/image846.png"/><Relationship Id="rId9" Type="http://schemas.openxmlformats.org/officeDocument/2006/relationships/image" Target="../media/image851.svg"/><Relationship Id="rId14" Type="http://schemas.openxmlformats.org/officeDocument/2006/relationships/image" Target="../media/image856.svg"/></Relationships>
</file>

<file path=ppt/slides/_rels/slide223.xml.rels><?xml version="1.0" encoding="UTF-8" standalone="yes"?>
<Relationships xmlns="http://schemas.openxmlformats.org/package/2006/relationships"><Relationship Id="rId8" Type="http://schemas.openxmlformats.org/officeDocument/2006/relationships/image" Target="../media/image865.svg"/><Relationship Id="rId3" Type="http://schemas.openxmlformats.org/officeDocument/2006/relationships/image" Target="../media/image860.svg"/><Relationship Id="rId7" Type="http://schemas.openxmlformats.org/officeDocument/2006/relationships/image" Target="../media/image864.png"/><Relationship Id="rId2" Type="http://schemas.openxmlformats.org/officeDocument/2006/relationships/image" Target="../media/image859.png"/><Relationship Id="rId1" Type="http://schemas.openxmlformats.org/officeDocument/2006/relationships/slideLayout" Target="../slideLayouts/slideLayout7.xml"/><Relationship Id="rId6" Type="http://schemas.openxmlformats.org/officeDocument/2006/relationships/image" Target="../media/image863.png"/><Relationship Id="rId11" Type="http://schemas.openxmlformats.org/officeDocument/2006/relationships/image" Target="../media/image868.png"/><Relationship Id="rId5" Type="http://schemas.openxmlformats.org/officeDocument/2006/relationships/image" Target="../media/image862.svg"/><Relationship Id="rId10" Type="http://schemas.openxmlformats.org/officeDocument/2006/relationships/image" Target="../media/image867.svg"/><Relationship Id="rId4" Type="http://schemas.openxmlformats.org/officeDocument/2006/relationships/image" Target="../media/image861.png"/><Relationship Id="rId9" Type="http://schemas.openxmlformats.org/officeDocument/2006/relationships/image" Target="../media/image866.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8" Type="http://schemas.openxmlformats.org/officeDocument/2006/relationships/image" Target="../media/image425.png"/><Relationship Id="rId3" Type="http://schemas.openxmlformats.org/officeDocument/2006/relationships/image" Target="../media/image626.svg"/><Relationship Id="rId7" Type="http://schemas.openxmlformats.org/officeDocument/2006/relationships/image" Target="../media/image670.jpeg"/><Relationship Id="rId2" Type="http://schemas.openxmlformats.org/officeDocument/2006/relationships/image" Target="../media/image625.png"/><Relationship Id="rId1" Type="http://schemas.openxmlformats.org/officeDocument/2006/relationships/slideLayout" Target="../slideLayouts/slideLayout7.xml"/><Relationship Id="rId6" Type="http://schemas.openxmlformats.org/officeDocument/2006/relationships/image" Target="../media/image871.svg"/><Relationship Id="rId5" Type="http://schemas.openxmlformats.org/officeDocument/2006/relationships/image" Target="../media/image870.png"/><Relationship Id="rId10" Type="http://schemas.openxmlformats.org/officeDocument/2006/relationships/image" Target="../media/image873.svg"/><Relationship Id="rId4" Type="http://schemas.openxmlformats.org/officeDocument/2006/relationships/image" Target="../media/image869.png"/><Relationship Id="rId9" Type="http://schemas.openxmlformats.org/officeDocument/2006/relationships/image" Target="../media/image872.png"/></Relationships>
</file>

<file path=ppt/slides/_rels/slide229.xml.rels><?xml version="1.0" encoding="UTF-8" standalone="yes"?>
<Relationships xmlns="http://schemas.openxmlformats.org/package/2006/relationships"><Relationship Id="rId8" Type="http://schemas.openxmlformats.org/officeDocument/2006/relationships/image" Target="../media/image857.png"/><Relationship Id="rId13" Type="http://schemas.openxmlformats.org/officeDocument/2006/relationships/image" Target="../media/image858.svg"/><Relationship Id="rId3" Type="http://schemas.openxmlformats.org/officeDocument/2006/relationships/image" Target="../media/image626.svg"/><Relationship Id="rId7" Type="http://schemas.openxmlformats.org/officeDocument/2006/relationships/image" Target="../media/image849.svg"/><Relationship Id="rId12" Type="http://schemas.openxmlformats.org/officeDocument/2006/relationships/image" Target="../media/image875.svg"/><Relationship Id="rId2" Type="http://schemas.openxmlformats.org/officeDocument/2006/relationships/image" Target="../media/image625.png"/><Relationship Id="rId1" Type="http://schemas.openxmlformats.org/officeDocument/2006/relationships/slideLayout" Target="../slideLayouts/slideLayout7.xml"/><Relationship Id="rId6" Type="http://schemas.openxmlformats.org/officeDocument/2006/relationships/image" Target="../media/image848.png"/><Relationship Id="rId11" Type="http://schemas.openxmlformats.org/officeDocument/2006/relationships/image" Target="../media/image855.svg"/><Relationship Id="rId5" Type="http://schemas.openxmlformats.org/officeDocument/2006/relationships/image" Target="../media/image847.png"/><Relationship Id="rId10" Type="http://schemas.openxmlformats.org/officeDocument/2006/relationships/image" Target="../media/image854.png"/><Relationship Id="rId4" Type="http://schemas.openxmlformats.org/officeDocument/2006/relationships/image" Target="../media/image846.png"/><Relationship Id="rId9" Type="http://schemas.openxmlformats.org/officeDocument/2006/relationships/image" Target="../media/image874.svg"/></Relationships>
</file>

<file path=ppt/slides/_rels/slide23.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6.svg"/><Relationship Id="rId7" Type="http://schemas.openxmlformats.org/officeDocument/2006/relationships/image" Target="../media/image142.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44.svg"/></Relationships>
</file>

<file path=ppt/slides/_rels/slide230.xml.rels><?xml version="1.0" encoding="UTF-8" standalone="yes"?>
<Relationships xmlns="http://schemas.openxmlformats.org/package/2006/relationships"><Relationship Id="rId3" Type="http://schemas.openxmlformats.org/officeDocument/2006/relationships/image" Target="../media/image877.svg"/><Relationship Id="rId2" Type="http://schemas.openxmlformats.org/officeDocument/2006/relationships/image" Target="../media/image876.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8" Type="http://schemas.openxmlformats.org/officeDocument/2006/relationships/image" Target="../media/image880.png"/><Relationship Id="rId13" Type="http://schemas.openxmlformats.org/officeDocument/2006/relationships/image" Target="../media/image885.svg"/><Relationship Id="rId3" Type="http://schemas.openxmlformats.org/officeDocument/2006/relationships/image" Target="../media/image626.svg"/><Relationship Id="rId7" Type="http://schemas.openxmlformats.org/officeDocument/2006/relationships/image" Target="../media/image879.svg"/><Relationship Id="rId12" Type="http://schemas.openxmlformats.org/officeDocument/2006/relationships/image" Target="../media/image884.png"/><Relationship Id="rId2" Type="http://schemas.openxmlformats.org/officeDocument/2006/relationships/image" Target="../media/image625.png"/><Relationship Id="rId1" Type="http://schemas.openxmlformats.org/officeDocument/2006/relationships/slideLayout" Target="../slideLayouts/slideLayout7.xml"/><Relationship Id="rId6" Type="http://schemas.openxmlformats.org/officeDocument/2006/relationships/image" Target="../media/image854.png"/><Relationship Id="rId11" Type="http://schemas.openxmlformats.org/officeDocument/2006/relationships/image" Target="../media/image883.svg"/><Relationship Id="rId5" Type="http://schemas.openxmlformats.org/officeDocument/2006/relationships/image" Target="../media/image878.png"/><Relationship Id="rId15" Type="http://schemas.openxmlformats.org/officeDocument/2006/relationships/image" Target="../media/image887.svg"/><Relationship Id="rId10" Type="http://schemas.openxmlformats.org/officeDocument/2006/relationships/image" Target="../media/image882.png"/><Relationship Id="rId4" Type="http://schemas.openxmlformats.org/officeDocument/2006/relationships/image" Target="../media/image846.png"/><Relationship Id="rId9" Type="http://schemas.openxmlformats.org/officeDocument/2006/relationships/image" Target="../media/image881.svg"/><Relationship Id="rId14" Type="http://schemas.openxmlformats.org/officeDocument/2006/relationships/image" Target="../media/image886.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8" Type="http://schemas.openxmlformats.org/officeDocument/2006/relationships/image" Target="../media/image425.png"/><Relationship Id="rId3" Type="http://schemas.openxmlformats.org/officeDocument/2006/relationships/image" Target="../media/image626.svg"/><Relationship Id="rId7" Type="http://schemas.openxmlformats.org/officeDocument/2006/relationships/image" Target="../media/image670.jpeg"/><Relationship Id="rId12" Type="http://schemas.openxmlformats.org/officeDocument/2006/relationships/image" Target="../media/image891.svg"/><Relationship Id="rId2" Type="http://schemas.openxmlformats.org/officeDocument/2006/relationships/image" Target="../media/image625.png"/><Relationship Id="rId1" Type="http://schemas.openxmlformats.org/officeDocument/2006/relationships/slideLayout" Target="../slideLayouts/slideLayout7.xml"/><Relationship Id="rId6" Type="http://schemas.openxmlformats.org/officeDocument/2006/relationships/image" Target="../media/image871.svg"/><Relationship Id="rId11" Type="http://schemas.openxmlformats.org/officeDocument/2006/relationships/image" Target="../media/image890.png"/><Relationship Id="rId5" Type="http://schemas.openxmlformats.org/officeDocument/2006/relationships/image" Target="../media/image870.png"/><Relationship Id="rId10" Type="http://schemas.openxmlformats.org/officeDocument/2006/relationships/image" Target="../media/image889.svg"/><Relationship Id="rId4" Type="http://schemas.openxmlformats.org/officeDocument/2006/relationships/image" Target="../media/image869.png"/><Relationship Id="rId9" Type="http://schemas.openxmlformats.org/officeDocument/2006/relationships/image" Target="../media/image888.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8" Type="http://schemas.openxmlformats.org/officeDocument/2006/relationships/image" Target="../media/image425.png"/><Relationship Id="rId3" Type="http://schemas.openxmlformats.org/officeDocument/2006/relationships/image" Target="../media/image893.svg"/><Relationship Id="rId7" Type="http://schemas.openxmlformats.org/officeDocument/2006/relationships/image" Target="../media/image670.jpeg"/><Relationship Id="rId2" Type="http://schemas.openxmlformats.org/officeDocument/2006/relationships/image" Target="../media/image892.png"/><Relationship Id="rId1" Type="http://schemas.openxmlformats.org/officeDocument/2006/relationships/slideLayout" Target="../slideLayouts/slideLayout7.xml"/><Relationship Id="rId6" Type="http://schemas.openxmlformats.org/officeDocument/2006/relationships/image" Target="../media/image896.svg"/><Relationship Id="rId5" Type="http://schemas.openxmlformats.org/officeDocument/2006/relationships/image" Target="../media/image895.png"/><Relationship Id="rId4" Type="http://schemas.openxmlformats.org/officeDocument/2006/relationships/image" Target="../media/image894.png"/></Relationships>
</file>

<file path=ppt/slides/_rels/slide244.xml.rels><?xml version="1.0" encoding="UTF-8" standalone="yes"?>
<Relationships xmlns="http://schemas.openxmlformats.org/package/2006/relationships"><Relationship Id="rId8" Type="http://schemas.openxmlformats.org/officeDocument/2006/relationships/image" Target="../media/image857.png"/><Relationship Id="rId13" Type="http://schemas.openxmlformats.org/officeDocument/2006/relationships/image" Target="../media/image858.svg"/><Relationship Id="rId3" Type="http://schemas.openxmlformats.org/officeDocument/2006/relationships/image" Target="../media/image626.svg"/><Relationship Id="rId7" Type="http://schemas.openxmlformats.org/officeDocument/2006/relationships/image" Target="../media/image849.svg"/><Relationship Id="rId12" Type="http://schemas.openxmlformats.org/officeDocument/2006/relationships/image" Target="../media/image875.svg"/><Relationship Id="rId2" Type="http://schemas.openxmlformats.org/officeDocument/2006/relationships/image" Target="../media/image625.png"/><Relationship Id="rId1" Type="http://schemas.openxmlformats.org/officeDocument/2006/relationships/slideLayout" Target="../slideLayouts/slideLayout7.xml"/><Relationship Id="rId6" Type="http://schemas.openxmlformats.org/officeDocument/2006/relationships/image" Target="../media/image848.png"/><Relationship Id="rId11" Type="http://schemas.openxmlformats.org/officeDocument/2006/relationships/image" Target="../media/image855.svg"/><Relationship Id="rId5" Type="http://schemas.openxmlformats.org/officeDocument/2006/relationships/image" Target="../media/image847.png"/><Relationship Id="rId10" Type="http://schemas.openxmlformats.org/officeDocument/2006/relationships/image" Target="../media/image854.png"/><Relationship Id="rId4" Type="http://schemas.openxmlformats.org/officeDocument/2006/relationships/image" Target="../media/image846.png"/><Relationship Id="rId9" Type="http://schemas.openxmlformats.org/officeDocument/2006/relationships/image" Target="../media/image874.sv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8" Type="http://schemas.openxmlformats.org/officeDocument/2006/relationships/image" Target="../media/image902.svg"/><Relationship Id="rId3" Type="http://schemas.openxmlformats.org/officeDocument/2006/relationships/image" Target="../media/image898.svg"/><Relationship Id="rId7" Type="http://schemas.openxmlformats.org/officeDocument/2006/relationships/image" Target="../media/image901.png"/><Relationship Id="rId2" Type="http://schemas.openxmlformats.org/officeDocument/2006/relationships/image" Target="../media/image897.png"/><Relationship Id="rId1" Type="http://schemas.openxmlformats.org/officeDocument/2006/relationships/slideLayout" Target="../slideLayouts/slideLayout7.xml"/><Relationship Id="rId6" Type="http://schemas.openxmlformats.org/officeDocument/2006/relationships/image" Target="../media/image900.svg"/><Relationship Id="rId5" Type="http://schemas.openxmlformats.org/officeDocument/2006/relationships/image" Target="../media/image899.png"/><Relationship Id="rId4" Type="http://schemas.openxmlformats.org/officeDocument/2006/relationships/image" Target="../media/image425.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3" Type="http://schemas.openxmlformats.org/officeDocument/2006/relationships/image" Target="../media/image152.svg"/><Relationship Id="rId18" Type="http://schemas.openxmlformats.org/officeDocument/2006/relationships/image" Target="../media/image157.svg"/><Relationship Id="rId26" Type="http://schemas.openxmlformats.org/officeDocument/2006/relationships/image" Target="../media/image161.svg"/><Relationship Id="rId39" Type="http://schemas.openxmlformats.org/officeDocument/2006/relationships/image" Target="../media/image174.svg"/><Relationship Id="rId21" Type="http://schemas.openxmlformats.org/officeDocument/2006/relationships/image" Target="../media/image77.png"/><Relationship Id="rId34" Type="http://schemas.openxmlformats.org/officeDocument/2006/relationships/image" Target="../media/image169.png"/><Relationship Id="rId42" Type="http://schemas.openxmlformats.org/officeDocument/2006/relationships/image" Target="../media/image177.png"/><Relationship Id="rId47" Type="http://schemas.openxmlformats.org/officeDocument/2006/relationships/image" Target="../media/image181.png"/><Relationship Id="rId50" Type="http://schemas.openxmlformats.org/officeDocument/2006/relationships/image" Target="../media/image184.svg"/><Relationship Id="rId7" Type="http://schemas.openxmlformats.org/officeDocument/2006/relationships/image" Target="../media/image76.svg"/><Relationship Id="rId2" Type="http://schemas.openxmlformats.org/officeDocument/2006/relationships/image" Target="../media/image145.png"/><Relationship Id="rId16" Type="http://schemas.openxmlformats.org/officeDocument/2006/relationships/image" Target="../media/image155.png"/><Relationship Id="rId29" Type="http://schemas.openxmlformats.org/officeDocument/2006/relationships/image" Target="../media/image164.png"/><Relationship Id="rId11" Type="http://schemas.openxmlformats.org/officeDocument/2006/relationships/image" Target="../media/image4.svg"/><Relationship Id="rId24" Type="http://schemas.openxmlformats.org/officeDocument/2006/relationships/image" Target="../media/image159.svg"/><Relationship Id="rId32" Type="http://schemas.openxmlformats.org/officeDocument/2006/relationships/image" Target="../media/image167.png"/><Relationship Id="rId37" Type="http://schemas.openxmlformats.org/officeDocument/2006/relationships/image" Target="../media/image172.png"/><Relationship Id="rId40" Type="http://schemas.openxmlformats.org/officeDocument/2006/relationships/image" Target="../media/image175.png"/><Relationship Id="rId45" Type="http://schemas.openxmlformats.org/officeDocument/2006/relationships/image" Target="../media/image180.svg"/><Relationship Id="rId5" Type="http://schemas.openxmlformats.org/officeDocument/2006/relationships/image" Target="../media/image148.svg"/><Relationship Id="rId15" Type="http://schemas.openxmlformats.org/officeDocument/2006/relationships/image" Target="../media/image154.svg"/><Relationship Id="rId23" Type="http://schemas.openxmlformats.org/officeDocument/2006/relationships/image" Target="../media/image158.png"/><Relationship Id="rId28" Type="http://schemas.openxmlformats.org/officeDocument/2006/relationships/image" Target="../media/image163.svg"/><Relationship Id="rId36" Type="http://schemas.openxmlformats.org/officeDocument/2006/relationships/image" Target="../media/image171.svg"/><Relationship Id="rId49" Type="http://schemas.openxmlformats.org/officeDocument/2006/relationships/image" Target="../media/image183.png"/><Relationship Id="rId10" Type="http://schemas.openxmlformats.org/officeDocument/2006/relationships/image" Target="../media/image3.png"/><Relationship Id="rId19" Type="http://schemas.openxmlformats.org/officeDocument/2006/relationships/image" Target="../media/image7.png"/><Relationship Id="rId31" Type="http://schemas.openxmlformats.org/officeDocument/2006/relationships/image" Target="../media/image166.svg"/><Relationship Id="rId44" Type="http://schemas.openxmlformats.org/officeDocument/2006/relationships/image" Target="../media/image179.png"/><Relationship Id="rId4" Type="http://schemas.openxmlformats.org/officeDocument/2006/relationships/image" Target="../media/image147.png"/><Relationship Id="rId9" Type="http://schemas.openxmlformats.org/officeDocument/2006/relationships/image" Target="../media/image150.svg"/><Relationship Id="rId14" Type="http://schemas.openxmlformats.org/officeDocument/2006/relationships/image" Target="../media/image153.png"/><Relationship Id="rId22" Type="http://schemas.openxmlformats.org/officeDocument/2006/relationships/image" Target="../media/image78.svg"/><Relationship Id="rId27" Type="http://schemas.openxmlformats.org/officeDocument/2006/relationships/image" Target="../media/image162.png"/><Relationship Id="rId30" Type="http://schemas.openxmlformats.org/officeDocument/2006/relationships/image" Target="../media/image165.png"/><Relationship Id="rId35" Type="http://schemas.openxmlformats.org/officeDocument/2006/relationships/image" Target="../media/image170.svg"/><Relationship Id="rId43" Type="http://schemas.openxmlformats.org/officeDocument/2006/relationships/image" Target="../media/image178.svg"/><Relationship Id="rId48" Type="http://schemas.openxmlformats.org/officeDocument/2006/relationships/image" Target="../media/image182.svg"/><Relationship Id="rId8" Type="http://schemas.openxmlformats.org/officeDocument/2006/relationships/image" Target="../media/image149.png"/><Relationship Id="rId3" Type="http://schemas.openxmlformats.org/officeDocument/2006/relationships/image" Target="../media/image146.svg"/><Relationship Id="rId12" Type="http://schemas.openxmlformats.org/officeDocument/2006/relationships/image" Target="../media/image151.png"/><Relationship Id="rId17" Type="http://schemas.openxmlformats.org/officeDocument/2006/relationships/image" Target="../media/image156.svg"/><Relationship Id="rId25" Type="http://schemas.openxmlformats.org/officeDocument/2006/relationships/image" Target="../media/image160.png"/><Relationship Id="rId33" Type="http://schemas.openxmlformats.org/officeDocument/2006/relationships/image" Target="../media/image168.svg"/><Relationship Id="rId38" Type="http://schemas.openxmlformats.org/officeDocument/2006/relationships/image" Target="../media/image173.svg"/><Relationship Id="rId46" Type="http://schemas.openxmlformats.org/officeDocument/2006/relationships/image" Target="../media/image106.png"/><Relationship Id="rId20" Type="http://schemas.openxmlformats.org/officeDocument/2006/relationships/image" Target="../media/image8.svg"/><Relationship Id="rId41" Type="http://schemas.openxmlformats.org/officeDocument/2006/relationships/image" Target="../media/image176.svg"/><Relationship Id="rId1" Type="http://schemas.openxmlformats.org/officeDocument/2006/relationships/slideLayout" Target="../slideLayouts/slideLayout7.xml"/><Relationship Id="rId6" Type="http://schemas.openxmlformats.org/officeDocument/2006/relationships/image" Target="../media/image75.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75.xml.rels><?xml version="1.0" encoding="UTF-8" standalone="yes"?>
<Relationships xmlns="http://schemas.openxmlformats.org/package/2006/relationships"><Relationship Id="rId8" Type="http://schemas.openxmlformats.org/officeDocument/2006/relationships/image" Target="../media/image903.png"/><Relationship Id="rId13" Type="http://schemas.openxmlformats.org/officeDocument/2006/relationships/image" Target="../media/image907.png"/><Relationship Id="rId3" Type="http://schemas.openxmlformats.org/officeDocument/2006/relationships/image" Target="../media/image78.svg"/><Relationship Id="rId7" Type="http://schemas.openxmlformats.org/officeDocument/2006/relationships/image" Target="../media/image8.svg"/><Relationship Id="rId12" Type="http://schemas.openxmlformats.org/officeDocument/2006/relationships/image" Target="../media/image37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906.svg"/><Relationship Id="rId5" Type="http://schemas.openxmlformats.org/officeDocument/2006/relationships/image" Target="../media/image4.svg"/><Relationship Id="rId10" Type="http://schemas.openxmlformats.org/officeDocument/2006/relationships/image" Target="../media/image905.png"/><Relationship Id="rId4" Type="http://schemas.openxmlformats.org/officeDocument/2006/relationships/image" Target="../media/image3.png"/><Relationship Id="rId9" Type="http://schemas.openxmlformats.org/officeDocument/2006/relationships/image" Target="../media/image904.svg"/><Relationship Id="rId14" Type="http://schemas.openxmlformats.org/officeDocument/2006/relationships/image" Target="../media/image908.sv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85.png"/><Relationship Id="rId18" Type="http://schemas.openxmlformats.org/officeDocument/2006/relationships/image" Target="../media/image915.svg"/><Relationship Id="rId3" Type="http://schemas.openxmlformats.org/officeDocument/2006/relationships/image" Target="../media/image78.svg"/><Relationship Id="rId7" Type="http://schemas.openxmlformats.org/officeDocument/2006/relationships/image" Target="../media/image4.svg"/><Relationship Id="rId12" Type="http://schemas.openxmlformats.org/officeDocument/2006/relationships/image" Target="../media/image372.png"/><Relationship Id="rId17" Type="http://schemas.openxmlformats.org/officeDocument/2006/relationships/image" Target="../media/image914.png"/><Relationship Id="rId2" Type="http://schemas.openxmlformats.org/officeDocument/2006/relationships/image" Target="../media/image77.png"/><Relationship Id="rId16" Type="http://schemas.openxmlformats.org/officeDocument/2006/relationships/image" Target="../media/image76.sv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912.svg"/><Relationship Id="rId5" Type="http://schemas.openxmlformats.org/officeDocument/2006/relationships/image" Target="../media/image910.svg"/><Relationship Id="rId15" Type="http://schemas.openxmlformats.org/officeDocument/2006/relationships/image" Target="../media/image75.png"/><Relationship Id="rId10" Type="http://schemas.openxmlformats.org/officeDocument/2006/relationships/image" Target="../media/image911.png"/><Relationship Id="rId4" Type="http://schemas.openxmlformats.org/officeDocument/2006/relationships/image" Target="../media/image909.png"/><Relationship Id="rId9" Type="http://schemas.openxmlformats.org/officeDocument/2006/relationships/image" Target="../media/image8.svg"/><Relationship Id="rId14" Type="http://schemas.openxmlformats.org/officeDocument/2006/relationships/image" Target="../media/image913.svg"/></Relationships>
</file>

<file path=ppt/slides/_rels/slide278.xml.rels><?xml version="1.0" encoding="UTF-8" standalone="yes"?>
<Relationships xmlns="http://schemas.openxmlformats.org/package/2006/relationships"><Relationship Id="rId3" Type="http://schemas.openxmlformats.org/officeDocument/2006/relationships/image" Target="../media/image917.svg"/><Relationship Id="rId2" Type="http://schemas.openxmlformats.org/officeDocument/2006/relationships/image" Target="../media/image916.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85.png"/><Relationship Id="rId18" Type="http://schemas.openxmlformats.org/officeDocument/2006/relationships/image" Target="../media/image923.svg"/><Relationship Id="rId3" Type="http://schemas.openxmlformats.org/officeDocument/2006/relationships/image" Target="../media/image78.svg"/><Relationship Id="rId7" Type="http://schemas.openxmlformats.org/officeDocument/2006/relationships/image" Target="../media/image4.svg"/><Relationship Id="rId12" Type="http://schemas.openxmlformats.org/officeDocument/2006/relationships/image" Target="../media/image372.png"/><Relationship Id="rId17" Type="http://schemas.openxmlformats.org/officeDocument/2006/relationships/image" Target="../media/image922.png"/><Relationship Id="rId2" Type="http://schemas.openxmlformats.org/officeDocument/2006/relationships/image" Target="../media/image77.png"/><Relationship Id="rId16" Type="http://schemas.openxmlformats.org/officeDocument/2006/relationships/image" Target="../media/image921.sv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919.svg"/><Relationship Id="rId5" Type="http://schemas.openxmlformats.org/officeDocument/2006/relationships/image" Target="../media/image910.svg"/><Relationship Id="rId15" Type="http://schemas.openxmlformats.org/officeDocument/2006/relationships/image" Target="../media/image920.png"/><Relationship Id="rId10" Type="http://schemas.openxmlformats.org/officeDocument/2006/relationships/image" Target="../media/image918.png"/><Relationship Id="rId4" Type="http://schemas.openxmlformats.org/officeDocument/2006/relationships/image" Target="../media/image909.png"/><Relationship Id="rId9" Type="http://schemas.openxmlformats.org/officeDocument/2006/relationships/image" Target="../media/image8.svg"/><Relationship Id="rId14" Type="http://schemas.openxmlformats.org/officeDocument/2006/relationships/image" Target="../media/image913.svg"/></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221.svg"/><Relationship Id="rId2" Type="http://schemas.openxmlformats.org/officeDocument/2006/relationships/image" Target="../media/image220.png"/><Relationship Id="rId1" Type="http://schemas.openxmlformats.org/officeDocument/2006/relationships/slideLayout" Target="../slideLayouts/slideLayout7.xml"/><Relationship Id="rId6" Type="http://schemas.openxmlformats.org/officeDocument/2006/relationships/image" Target="../media/image222.svg"/><Relationship Id="rId5" Type="http://schemas.openxmlformats.org/officeDocument/2006/relationships/image" Target="../media/image4.svg"/><Relationship Id="rId4" Type="http://schemas.openxmlformats.org/officeDocument/2006/relationships/image" Target="../media/image3.png"/></Relationships>
</file>

<file path=ppt/slides/_rels/slide3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925.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24.png"/><Relationship Id="rId5" Type="http://schemas.openxmlformats.org/officeDocument/2006/relationships/image" Target="../media/image4.svg"/><Relationship Id="rId4" Type="http://schemas.openxmlformats.org/officeDocument/2006/relationships/image" Target="../media/image3.png"/></Relationships>
</file>

<file path=ppt/slides/_rels/slide3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16.xml.rels><?xml version="1.0" encoding="UTF-8" standalone="yes"?>
<Relationships xmlns="http://schemas.openxmlformats.org/package/2006/relationships"><Relationship Id="rId8" Type="http://schemas.openxmlformats.org/officeDocument/2006/relationships/image" Target="../media/image928.png"/><Relationship Id="rId3" Type="http://schemas.openxmlformats.org/officeDocument/2006/relationships/image" Target="../media/image927.svg"/><Relationship Id="rId7" Type="http://schemas.openxmlformats.org/officeDocument/2006/relationships/image" Target="../media/image8.svg"/><Relationship Id="rId2" Type="http://schemas.openxmlformats.org/officeDocument/2006/relationships/image" Target="../media/image926.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929.svg"/></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8" Type="http://schemas.openxmlformats.org/officeDocument/2006/relationships/image" Target="../media/image934.png"/><Relationship Id="rId13" Type="http://schemas.openxmlformats.org/officeDocument/2006/relationships/image" Target="../media/image939.png"/><Relationship Id="rId18" Type="http://schemas.openxmlformats.org/officeDocument/2006/relationships/image" Target="../media/image944.svg"/><Relationship Id="rId26" Type="http://schemas.openxmlformats.org/officeDocument/2006/relationships/image" Target="../media/image951.svg"/><Relationship Id="rId3" Type="http://schemas.openxmlformats.org/officeDocument/2006/relationships/image" Target="../media/image931.svg"/><Relationship Id="rId21" Type="http://schemas.openxmlformats.org/officeDocument/2006/relationships/image" Target="../media/image947.png"/><Relationship Id="rId7" Type="http://schemas.openxmlformats.org/officeDocument/2006/relationships/image" Target="../media/image933.svg"/><Relationship Id="rId12" Type="http://schemas.openxmlformats.org/officeDocument/2006/relationships/image" Target="../media/image938.svg"/><Relationship Id="rId17" Type="http://schemas.openxmlformats.org/officeDocument/2006/relationships/image" Target="../media/image943.svg"/><Relationship Id="rId25" Type="http://schemas.openxmlformats.org/officeDocument/2006/relationships/image" Target="../media/image950.svg"/><Relationship Id="rId2" Type="http://schemas.openxmlformats.org/officeDocument/2006/relationships/image" Target="../media/image930.png"/><Relationship Id="rId16" Type="http://schemas.openxmlformats.org/officeDocument/2006/relationships/image" Target="../media/image942.png"/><Relationship Id="rId20" Type="http://schemas.openxmlformats.org/officeDocument/2006/relationships/image" Target="../media/image946.svg"/><Relationship Id="rId29" Type="http://schemas.openxmlformats.org/officeDocument/2006/relationships/image" Target="../media/image954.svg"/><Relationship Id="rId1" Type="http://schemas.openxmlformats.org/officeDocument/2006/relationships/slideLayout" Target="../slideLayouts/slideLayout7.xml"/><Relationship Id="rId6" Type="http://schemas.openxmlformats.org/officeDocument/2006/relationships/image" Target="../media/image932.png"/><Relationship Id="rId11" Type="http://schemas.openxmlformats.org/officeDocument/2006/relationships/image" Target="../media/image937.png"/><Relationship Id="rId24" Type="http://schemas.openxmlformats.org/officeDocument/2006/relationships/image" Target="../media/image267.png"/><Relationship Id="rId32" Type="http://schemas.openxmlformats.org/officeDocument/2006/relationships/image" Target="../media/image957.svg"/><Relationship Id="rId5" Type="http://schemas.openxmlformats.org/officeDocument/2006/relationships/image" Target="../media/image8.svg"/><Relationship Id="rId15" Type="http://schemas.openxmlformats.org/officeDocument/2006/relationships/image" Target="../media/image941.svg"/><Relationship Id="rId23" Type="http://schemas.openxmlformats.org/officeDocument/2006/relationships/image" Target="../media/image949.svg"/><Relationship Id="rId28" Type="http://schemas.openxmlformats.org/officeDocument/2006/relationships/image" Target="../media/image953.svg"/><Relationship Id="rId10" Type="http://schemas.openxmlformats.org/officeDocument/2006/relationships/image" Target="../media/image936.svg"/><Relationship Id="rId19" Type="http://schemas.openxmlformats.org/officeDocument/2006/relationships/image" Target="../media/image945.svg"/><Relationship Id="rId31" Type="http://schemas.openxmlformats.org/officeDocument/2006/relationships/image" Target="../media/image956.png"/><Relationship Id="rId4" Type="http://schemas.openxmlformats.org/officeDocument/2006/relationships/image" Target="../media/image7.png"/><Relationship Id="rId9" Type="http://schemas.openxmlformats.org/officeDocument/2006/relationships/image" Target="../media/image935.svg"/><Relationship Id="rId14" Type="http://schemas.openxmlformats.org/officeDocument/2006/relationships/image" Target="../media/image940.svg"/><Relationship Id="rId22" Type="http://schemas.openxmlformats.org/officeDocument/2006/relationships/image" Target="../media/image948.svg"/><Relationship Id="rId27" Type="http://schemas.openxmlformats.org/officeDocument/2006/relationships/image" Target="../media/image952.png"/><Relationship Id="rId30" Type="http://schemas.openxmlformats.org/officeDocument/2006/relationships/image" Target="../media/image955.sv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27.xml.rels><?xml version="1.0" encoding="UTF-8" standalone="yes"?>
<Relationships xmlns="http://schemas.openxmlformats.org/package/2006/relationships"><Relationship Id="rId13" Type="http://schemas.openxmlformats.org/officeDocument/2006/relationships/image" Target="../media/image962.png"/><Relationship Id="rId18" Type="http://schemas.openxmlformats.org/officeDocument/2006/relationships/image" Target="../media/image966.svg"/><Relationship Id="rId26" Type="http://schemas.openxmlformats.org/officeDocument/2006/relationships/image" Target="../media/image974.svg"/><Relationship Id="rId39" Type="http://schemas.openxmlformats.org/officeDocument/2006/relationships/image" Target="../media/image984.png"/><Relationship Id="rId21" Type="http://schemas.openxmlformats.org/officeDocument/2006/relationships/image" Target="../media/image969.svg"/><Relationship Id="rId34" Type="http://schemas.openxmlformats.org/officeDocument/2006/relationships/image" Target="../media/image267.png"/><Relationship Id="rId7" Type="http://schemas.openxmlformats.org/officeDocument/2006/relationships/image" Target="../media/image8.svg"/><Relationship Id="rId12" Type="http://schemas.openxmlformats.org/officeDocument/2006/relationships/image" Target="../media/image961.svg"/><Relationship Id="rId17" Type="http://schemas.openxmlformats.org/officeDocument/2006/relationships/image" Target="../media/image965.png"/><Relationship Id="rId25" Type="http://schemas.openxmlformats.org/officeDocument/2006/relationships/image" Target="../media/image973.svg"/><Relationship Id="rId33" Type="http://schemas.openxmlformats.org/officeDocument/2006/relationships/image" Target="../media/image981.svg"/><Relationship Id="rId38" Type="http://schemas.openxmlformats.org/officeDocument/2006/relationships/image" Target="../media/image983.svg"/><Relationship Id="rId2" Type="http://schemas.openxmlformats.org/officeDocument/2006/relationships/image" Target="../media/image926.png"/><Relationship Id="rId16" Type="http://schemas.openxmlformats.org/officeDocument/2006/relationships/image" Target="../media/image964.svg"/><Relationship Id="rId20" Type="http://schemas.openxmlformats.org/officeDocument/2006/relationships/image" Target="../media/image968.png"/><Relationship Id="rId29" Type="http://schemas.openxmlformats.org/officeDocument/2006/relationships/image" Target="../media/image977.sv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93.png"/><Relationship Id="rId24" Type="http://schemas.openxmlformats.org/officeDocument/2006/relationships/image" Target="../media/image972.png"/><Relationship Id="rId32" Type="http://schemas.openxmlformats.org/officeDocument/2006/relationships/image" Target="../media/image980.svg"/><Relationship Id="rId37" Type="http://schemas.openxmlformats.org/officeDocument/2006/relationships/image" Target="../media/image982.png"/><Relationship Id="rId40" Type="http://schemas.openxmlformats.org/officeDocument/2006/relationships/image" Target="../media/image985.svg"/><Relationship Id="rId5" Type="http://schemas.openxmlformats.org/officeDocument/2006/relationships/image" Target="../media/image4.svg"/><Relationship Id="rId15" Type="http://schemas.openxmlformats.org/officeDocument/2006/relationships/image" Target="../media/image932.png"/><Relationship Id="rId23" Type="http://schemas.openxmlformats.org/officeDocument/2006/relationships/image" Target="../media/image971.svg"/><Relationship Id="rId28" Type="http://schemas.openxmlformats.org/officeDocument/2006/relationships/image" Target="../media/image976.svg"/><Relationship Id="rId36" Type="http://schemas.openxmlformats.org/officeDocument/2006/relationships/image" Target="../media/image939.png"/><Relationship Id="rId10" Type="http://schemas.openxmlformats.org/officeDocument/2006/relationships/image" Target="../media/image960.png"/><Relationship Id="rId19" Type="http://schemas.openxmlformats.org/officeDocument/2006/relationships/image" Target="../media/image967.svg"/><Relationship Id="rId31" Type="http://schemas.openxmlformats.org/officeDocument/2006/relationships/image" Target="../media/image979.png"/><Relationship Id="rId4" Type="http://schemas.openxmlformats.org/officeDocument/2006/relationships/image" Target="../media/image3.png"/><Relationship Id="rId9" Type="http://schemas.openxmlformats.org/officeDocument/2006/relationships/image" Target="../media/image959.svg"/><Relationship Id="rId14" Type="http://schemas.openxmlformats.org/officeDocument/2006/relationships/image" Target="../media/image963.svg"/><Relationship Id="rId22" Type="http://schemas.openxmlformats.org/officeDocument/2006/relationships/image" Target="../media/image970.svg"/><Relationship Id="rId27" Type="http://schemas.openxmlformats.org/officeDocument/2006/relationships/image" Target="../media/image975.png"/><Relationship Id="rId30" Type="http://schemas.openxmlformats.org/officeDocument/2006/relationships/image" Target="../media/image978.svg"/><Relationship Id="rId35" Type="http://schemas.openxmlformats.org/officeDocument/2006/relationships/image" Target="../media/image934.png"/><Relationship Id="rId8" Type="http://schemas.openxmlformats.org/officeDocument/2006/relationships/image" Target="../media/image958.png"/><Relationship Id="rId3" Type="http://schemas.openxmlformats.org/officeDocument/2006/relationships/image" Target="../media/image927.sv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image" Target="../media/image6.svg"/><Relationship Id="rId7"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87.sv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987.svg"/><Relationship Id="rId7" Type="http://schemas.openxmlformats.org/officeDocument/2006/relationships/image" Target="../media/image8.svg"/><Relationship Id="rId2" Type="http://schemas.openxmlformats.org/officeDocument/2006/relationships/image" Target="../media/image986.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50.xml.rels><?xml version="1.0" encoding="UTF-8" standalone="yes"?>
<Relationships xmlns="http://schemas.openxmlformats.org/package/2006/relationships"><Relationship Id="rId3" Type="http://schemas.openxmlformats.org/officeDocument/2006/relationships/image" Target="../media/image989.svg"/><Relationship Id="rId2" Type="http://schemas.openxmlformats.org/officeDocument/2006/relationships/image" Target="../media/image988.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3" Type="http://schemas.openxmlformats.org/officeDocument/2006/relationships/image" Target="../media/image991.svg"/><Relationship Id="rId2" Type="http://schemas.openxmlformats.org/officeDocument/2006/relationships/image" Target="../media/image990.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993.svg"/><Relationship Id="rId2" Type="http://schemas.openxmlformats.org/officeDocument/2006/relationships/image" Target="../media/image992.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image" Target="../media/image995.svg"/><Relationship Id="rId2" Type="http://schemas.openxmlformats.org/officeDocument/2006/relationships/image" Target="../media/image994.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svg"/><Relationship Id="rId18" Type="http://schemas.openxmlformats.org/officeDocument/2006/relationships/image" Target="../media/image200.png"/><Relationship Id="rId3" Type="http://schemas.openxmlformats.org/officeDocument/2006/relationships/image" Target="../media/image189.svg"/><Relationship Id="rId7" Type="http://schemas.openxmlformats.org/officeDocument/2006/relationships/image" Target="../media/image8.svg"/><Relationship Id="rId12" Type="http://schemas.openxmlformats.org/officeDocument/2006/relationships/image" Target="../media/image194.svg"/><Relationship Id="rId17" Type="http://schemas.openxmlformats.org/officeDocument/2006/relationships/image" Target="../media/image199.png"/><Relationship Id="rId2" Type="http://schemas.openxmlformats.org/officeDocument/2006/relationships/image" Target="../media/image188.png"/><Relationship Id="rId16" Type="http://schemas.openxmlformats.org/officeDocument/2006/relationships/image" Target="../media/image198.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93.png"/><Relationship Id="rId5" Type="http://schemas.openxmlformats.org/officeDocument/2006/relationships/image" Target="../media/image4.svg"/><Relationship Id="rId15" Type="http://schemas.openxmlformats.org/officeDocument/2006/relationships/image" Target="../media/image197.svg"/><Relationship Id="rId10" Type="http://schemas.openxmlformats.org/officeDocument/2006/relationships/image" Target="../media/image192.png"/><Relationship Id="rId19" Type="http://schemas.openxmlformats.org/officeDocument/2006/relationships/image" Target="../media/image201.png"/><Relationship Id="rId4" Type="http://schemas.openxmlformats.org/officeDocument/2006/relationships/image" Target="../media/image3.png"/><Relationship Id="rId9" Type="http://schemas.openxmlformats.org/officeDocument/2006/relationships/image" Target="../media/image191.svg"/><Relationship Id="rId14" Type="http://schemas.openxmlformats.org/officeDocument/2006/relationships/image" Target="../media/image196.sv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997.svg"/><Relationship Id="rId2" Type="http://schemas.openxmlformats.org/officeDocument/2006/relationships/image" Target="../media/image99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202.png"/><Relationship Id="rId13" Type="http://schemas.openxmlformats.org/officeDocument/2006/relationships/image" Target="../media/image207.png"/><Relationship Id="rId18" Type="http://schemas.openxmlformats.org/officeDocument/2006/relationships/image" Target="../media/image212.svg"/><Relationship Id="rId3" Type="http://schemas.openxmlformats.org/officeDocument/2006/relationships/image" Target="../media/image189.svg"/><Relationship Id="rId21" Type="http://schemas.openxmlformats.org/officeDocument/2006/relationships/image" Target="../media/image215.svg"/><Relationship Id="rId7" Type="http://schemas.openxmlformats.org/officeDocument/2006/relationships/image" Target="../media/image8.svg"/><Relationship Id="rId12" Type="http://schemas.openxmlformats.org/officeDocument/2006/relationships/image" Target="../media/image206.svg"/><Relationship Id="rId17" Type="http://schemas.openxmlformats.org/officeDocument/2006/relationships/image" Target="../media/image211.png"/><Relationship Id="rId25" Type="http://schemas.openxmlformats.org/officeDocument/2006/relationships/image" Target="../media/image219.png"/><Relationship Id="rId2" Type="http://schemas.openxmlformats.org/officeDocument/2006/relationships/image" Target="../media/image188.png"/><Relationship Id="rId16" Type="http://schemas.openxmlformats.org/officeDocument/2006/relationships/image" Target="../media/image210.png"/><Relationship Id="rId20" Type="http://schemas.openxmlformats.org/officeDocument/2006/relationships/image" Target="../media/image214.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205.png"/><Relationship Id="rId24" Type="http://schemas.openxmlformats.org/officeDocument/2006/relationships/image" Target="../media/image218.svg"/><Relationship Id="rId5" Type="http://schemas.openxmlformats.org/officeDocument/2006/relationships/image" Target="../media/image4.svg"/><Relationship Id="rId15" Type="http://schemas.openxmlformats.org/officeDocument/2006/relationships/image" Target="../media/image209.svg"/><Relationship Id="rId23" Type="http://schemas.openxmlformats.org/officeDocument/2006/relationships/image" Target="../media/image217.png"/><Relationship Id="rId10" Type="http://schemas.openxmlformats.org/officeDocument/2006/relationships/image" Target="../media/image204.jpeg"/><Relationship Id="rId19" Type="http://schemas.openxmlformats.org/officeDocument/2006/relationships/image" Target="../media/image213.jpeg"/><Relationship Id="rId4" Type="http://schemas.openxmlformats.org/officeDocument/2006/relationships/image" Target="../media/image3.png"/><Relationship Id="rId9" Type="http://schemas.openxmlformats.org/officeDocument/2006/relationships/image" Target="../media/image203.svg"/><Relationship Id="rId14" Type="http://schemas.openxmlformats.org/officeDocument/2006/relationships/image" Target="../media/image208.png"/><Relationship Id="rId22" Type="http://schemas.openxmlformats.org/officeDocument/2006/relationships/image" Target="../media/image216.png"/></Relationships>
</file>

<file path=ppt/slides/_rels/slide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21.svg"/><Relationship Id="rId2" Type="http://schemas.openxmlformats.org/officeDocument/2006/relationships/image" Target="../media/image220.png"/><Relationship Id="rId1" Type="http://schemas.openxmlformats.org/officeDocument/2006/relationships/slideLayout" Target="../slideLayouts/slideLayout7.xml"/><Relationship Id="rId6" Type="http://schemas.openxmlformats.org/officeDocument/2006/relationships/image" Target="../media/image222.svg"/><Relationship Id="rId5" Type="http://schemas.openxmlformats.org/officeDocument/2006/relationships/image" Target="../media/image4.sv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6.svg"/><Relationship Id="rId7"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44.svg"/></Relationships>
</file>

<file path=ppt/slides/_rels/slide4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image" Target="../media/image223.png"/><Relationship Id="rId3" Type="http://schemas.openxmlformats.org/officeDocument/2006/relationships/image" Target="../media/image6.svg"/><Relationship Id="rId7"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226.svg"/><Relationship Id="rId5" Type="http://schemas.openxmlformats.org/officeDocument/2006/relationships/image" Target="../media/image4.svg"/><Relationship Id="rId10" Type="http://schemas.openxmlformats.org/officeDocument/2006/relationships/image" Target="../media/image225.png"/><Relationship Id="rId4" Type="http://schemas.openxmlformats.org/officeDocument/2006/relationships/image" Target="../media/image3.png"/><Relationship Id="rId9" Type="http://schemas.openxmlformats.org/officeDocument/2006/relationships/image" Target="../media/image224.png"/></Relationships>
</file>

<file path=ppt/slides/_rels/slide48.xml.rels><?xml version="1.0" encoding="UTF-8" standalone="yes"?>
<Relationships xmlns="http://schemas.openxmlformats.org/package/2006/relationships"><Relationship Id="rId8" Type="http://schemas.openxmlformats.org/officeDocument/2006/relationships/image" Target="../media/image223.png"/><Relationship Id="rId3" Type="http://schemas.openxmlformats.org/officeDocument/2006/relationships/image" Target="../media/image6.svg"/><Relationship Id="rId7"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226.svg"/><Relationship Id="rId5" Type="http://schemas.openxmlformats.org/officeDocument/2006/relationships/image" Target="../media/image4.svg"/><Relationship Id="rId10" Type="http://schemas.openxmlformats.org/officeDocument/2006/relationships/image" Target="../media/image225.png"/><Relationship Id="rId4" Type="http://schemas.openxmlformats.org/officeDocument/2006/relationships/image" Target="../media/image3.png"/><Relationship Id="rId9" Type="http://schemas.openxmlformats.org/officeDocument/2006/relationships/image" Target="../media/image224.png"/></Relationships>
</file>

<file path=ppt/slides/_rels/slide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svg"/><Relationship Id="rId3" Type="http://schemas.openxmlformats.org/officeDocument/2006/relationships/image" Target="../media/image6.svg"/><Relationship Id="rId21" Type="http://schemas.openxmlformats.org/officeDocument/2006/relationships/image" Target="../media/image24.svg"/><Relationship Id="rId7" Type="http://schemas.openxmlformats.org/officeDocument/2006/relationships/image" Target="../media/image12.svg"/><Relationship Id="rId12" Type="http://schemas.openxmlformats.org/officeDocument/2006/relationships/image" Target="../media/image15.png"/><Relationship Id="rId17" Type="http://schemas.openxmlformats.org/officeDocument/2006/relationships/image" Target="../media/image20.svg"/><Relationship Id="rId25" Type="http://schemas.openxmlformats.org/officeDocument/2006/relationships/image" Target="../media/image28.png"/><Relationship Id="rId2" Type="http://schemas.openxmlformats.org/officeDocument/2006/relationships/image" Target="../media/image5.png"/><Relationship Id="rId16" Type="http://schemas.openxmlformats.org/officeDocument/2006/relationships/image" Target="../media/image19.png"/><Relationship Id="rId20" Type="http://schemas.openxmlformats.org/officeDocument/2006/relationships/image" Target="../media/image23.png"/><Relationship Id="rId29" Type="http://schemas.openxmlformats.org/officeDocument/2006/relationships/image" Target="../media/image32.sv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4.svg"/><Relationship Id="rId24" Type="http://schemas.openxmlformats.org/officeDocument/2006/relationships/image" Target="../media/image27.png"/><Relationship Id="rId5" Type="http://schemas.openxmlformats.org/officeDocument/2006/relationships/image" Target="../media/image4.sv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png"/><Relationship Id="rId10" Type="http://schemas.openxmlformats.org/officeDocument/2006/relationships/image" Target="../media/image13.png"/><Relationship Id="rId19" Type="http://schemas.openxmlformats.org/officeDocument/2006/relationships/image" Target="../media/image22.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7.svg"/><Relationship Id="rId22" Type="http://schemas.openxmlformats.org/officeDocument/2006/relationships/image" Target="../media/image25.svg"/><Relationship Id="rId27" Type="http://schemas.openxmlformats.org/officeDocument/2006/relationships/image" Target="../media/image3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228.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27.png"/><Relationship Id="rId5" Type="http://schemas.openxmlformats.org/officeDocument/2006/relationships/image" Target="../media/image4.sv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30.svg"/><Relationship Id="rId7" Type="http://schemas.openxmlformats.org/officeDocument/2006/relationships/image" Target="../media/image232.svg"/><Relationship Id="rId2" Type="http://schemas.openxmlformats.org/officeDocument/2006/relationships/image" Target="../media/image229.png"/><Relationship Id="rId1" Type="http://schemas.openxmlformats.org/officeDocument/2006/relationships/slideLayout" Target="../slideLayouts/slideLayout7.xml"/><Relationship Id="rId6" Type="http://schemas.openxmlformats.org/officeDocument/2006/relationships/image" Target="../media/image231.png"/><Relationship Id="rId11" Type="http://schemas.openxmlformats.org/officeDocument/2006/relationships/image" Target="../media/image234.svg"/><Relationship Id="rId5" Type="http://schemas.openxmlformats.org/officeDocument/2006/relationships/image" Target="../media/image4.svg"/><Relationship Id="rId10" Type="http://schemas.openxmlformats.org/officeDocument/2006/relationships/image" Target="../media/image233.png"/><Relationship Id="rId4" Type="http://schemas.openxmlformats.org/officeDocument/2006/relationships/image" Target="../media/image3.png"/><Relationship Id="rId9" Type="http://schemas.openxmlformats.org/officeDocument/2006/relationships/image" Target="../media/image8.svg"/></Relationships>
</file>

<file path=ppt/slides/_rels/slide54.xml.rels><?xml version="1.0" encoding="UTF-8" standalone="yes"?>
<Relationships xmlns="http://schemas.openxmlformats.org/package/2006/relationships"><Relationship Id="rId8" Type="http://schemas.openxmlformats.org/officeDocument/2006/relationships/image" Target="../media/image239.png"/><Relationship Id="rId3" Type="http://schemas.openxmlformats.org/officeDocument/2006/relationships/image" Target="../media/image236.svg"/><Relationship Id="rId7" Type="http://schemas.openxmlformats.org/officeDocument/2006/relationships/image" Target="../media/image238.svg"/><Relationship Id="rId2" Type="http://schemas.openxmlformats.org/officeDocument/2006/relationships/image" Target="../media/image235.png"/><Relationship Id="rId1" Type="http://schemas.openxmlformats.org/officeDocument/2006/relationships/slideLayout" Target="../slideLayouts/slideLayout7.xml"/><Relationship Id="rId6" Type="http://schemas.openxmlformats.org/officeDocument/2006/relationships/image" Target="../media/image237.png"/><Relationship Id="rId11" Type="http://schemas.openxmlformats.org/officeDocument/2006/relationships/image" Target="../media/image242.svg"/><Relationship Id="rId5" Type="http://schemas.openxmlformats.org/officeDocument/2006/relationships/image" Target="../media/image4.svg"/><Relationship Id="rId10" Type="http://schemas.openxmlformats.org/officeDocument/2006/relationships/image" Target="../media/image241.png"/><Relationship Id="rId4" Type="http://schemas.openxmlformats.org/officeDocument/2006/relationships/image" Target="../media/image3.png"/><Relationship Id="rId9" Type="http://schemas.openxmlformats.org/officeDocument/2006/relationships/image" Target="../media/image240.svg"/></Relationships>
</file>

<file path=ppt/slides/_rels/slide55.xml.rels><?xml version="1.0" encoding="UTF-8" standalone="yes"?>
<Relationships xmlns="http://schemas.openxmlformats.org/package/2006/relationships"><Relationship Id="rId13" Type="http://schemas.openxmlformats.org/officeDocument/2006/relationships/image" Target="../media/image248.png"/><Relationship Id="rId18" Type="http://schemas.openxmlformats.org/officeDocument/2006/relationships/image" Target="../media/image253.svg"/><Relationship Id="rId26" Type="http://schemas.openxmlformats.org/officeDocument/2006/relationships/image" Target="../media/image260.svg"/><Relationship Id="rId39" Type="http://schemas.openxmlformats.org/officeDocument/2006/relationships/image" Target="../media/image273.png"/><Relationship Id="rId21" Type="http://schemas.openxmlformats.org/officeDocument/2006/relationships/image" Target="../media/image255.png"/><Relationship Id="rId34" Type="http://schemas.openxmlformats.org/officeDocument/2006/relationships/image" Target="../media/image268.png"/><Relationship Id="rId42" Type="http://schemas.openxmlformats.org/officeDocument/2006/relationships/image" Target="../media/image276.svg"/><Relationship Id="rId7" Type="http://schemas.openxmlformats.org/officeDocument/2006/relationships/image" Target="../media/image244.svg"/><Relationship Id="rId2" Type="http://schemas.openxmlformats.org/officeDocument/2006/relationships/image" Target="../media/image229.png"/><Relationship Id="rId16" Type="http://schemas.openxmlformats.org/officeDocument/2006/relationships/image" Target="../media/image251.svg"/><Relationship Id="rId20" Type="http://schemas.openxmlformats.org/officeDocument/2006/relationships/image" Target="../media/image254.svg"/><Relationship Id="rId29" Type="http://schemas.openxmlformats.org/officeDocument/2006/relationships/image" Target="../media/image263.png"/><Relationship Id="rId41" Type="http://schemas.openxmlformats.org/officeDocument/2006/relationships/image" Target="../media/image275.svg"/><Relationship Id="rId1" Type="http://schemas.openxmlformats.org/officeDocument/2006/relationships/slideLayout" Target="../slideLayouts/slideLayout7.xml"/><Relationship Id="rId6" Type="http://schemas.openxmlformats.org/officeDocument/2006/relationships/image" Target="../media/image243.png"/><Relationship Id="rId11" Type="http://schemas.openxmlformats.org/officeDocument/2006/relationships/image" Target="../media/image246.svg"/><Relationship Id="rId24" Type="http://schemas.openxmlformats.org/officeDocument/2006/relationships/image" Target="../media/image258.svg"/><Relationship Id="rId32" Type="http://schemas.openxmlformats.org/officeDocument/2006/relationships/image" Target="../media/image266.png"/><Relationship Id="rId37" Type="http://schemas.openxmlformats.org/officeDocument/2006/relationships/image" Target="../media/image271.png"/><Relationship Id="rId40" Type="http://schemas.openxmlformats.org/officeDocument/2006/relationships/image" Target="../media/image274.svg"/><Relationship Id="rId5" Type="http://schemas.openxmlformats.org/officeDocument/2006/relationships/image" Target="../media/image4.svg"/><Relationship Id="rId15" Type="http://schemas.openxmlformats.org/officeDocument/2006/relationships/image" Target="../media/image250.svg"/><Relationship Id="rId23" Type="http://schemas.openxmlformats.org/officeDocument/2006/relationships/image" Target="../media/image257.svg"/><Relationship Id="rId28" Type="http://schemas.openxmlformats.org/officeDocument/2006/relationships/image" Target="../media/image262.png"/><Relationship Id="rId36" Type="http://schemas.openxmlformats.org/officeDocument/2006/relationships/image" Target="../media/image270.svg"/><Relationship Id="rId10" Type="http://schemas.openxmlformats.org/officeDocument/2006/relationships/image" Target="../media/image245.png"/><Relationship Id="rId19" Type="http://schemas.openxmlformats.org/officeDocument/2006/relationships/image" Target="../media/image95.png"/><Relationship Id="rId31" Type="http://schemas.openxmlformats.org/officeDocument/2006/relationships/image" Target="../media/image265.png"/><Relationship Id="rId44" Type="http://schemas.openxmlformats.org/officeDocument/2006/relationships/image" Target="../media/image277.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249.svg"/><Relationship Id="rId22" Type="http://schemas.openxmlformats.org/officeDocument/2006/relationships/image" Target="../media/image256.svg"/><Relationship Id="rId27" Type="http://schemas.openxmlformats.org/officeDocument/2006/relationships/image" Target="../media/image261.svg"/><Relationship Id="rId30" Type="http://schemas.openxmlformats.org/officeDocument/2006/relationships/image" Target="../media/image264.png"/><Relationship Id="rId35" Type="http://schemas.openxmlformats.org/officeDocument/2006/relationships/image" Target="../media/image269.png"/><Relationship Id="rId43" Type="http://schemas.openxmlformats.org/officeDocument/2006/relationships/image" Target="../media/image241.png"/><Relationship Id="rId8" Type="http://schemas.openxmlformats.org/officeDocument/2006/relationships/image" Target="../media/image7.png"/><Relationship Id="rId3" Type="http://schemas.openxmlformats.org/officeDocument/2006/relationships/image" Target="../media/image230.svg"/><Relationship Id="rId12" Type="http://schemas.openxmlformats.org/officeDocument/2006/relationships/image" Target="../media/image247.png"/><Relationship Id="rId17" Type="http://schemas.openxmlformats.org/officeDocument/2006/relationships/image" Target="../media/image252.svg"/><Relationship Id="rId25" Type="http://schemas.openxmlformats.org/officeDocument/2006/relationships/image" Target="../media/image259.svg"/><Relationship Id="rId33" Type="http://schemas.openxmlformats.org/officeDocument/2006/relationships/image" Target="../media/image267.png"/><Relationship Id="rId38" Type="http://schemas.openxmlformats.org/officeDocument/2006/relationships/image" Target="../media/image272.svg"/></Relationships>
</file>

<file path=ppt/slides/_rels/slide56.xml.rels><?xml version="1.0" encoding="UTF-8" standalone="yes"?>
<Relationships xmlns="http://schemas.openxmlformats.org/package/2006/relationships"><Relationship Id="rId13" Type="http://schemas.openxmlformats.org/officeDocument/2006/relationships/image" Target="../media/image248.png"/><Relationship Id="rId18" Type="http://schemas.openxmlformats.org/officeDocument/2006/relationships/image" Target="../media/image253.svg"/><Relationship Id="rId26" Type="http://schemas.openxmlformats.org/officeDocument/2006/relationships/image" Target="../media/image260.svg"/><Relationship Id="rId39" Type="http://schemas.openxmlformats.org/officeDocument/2006/relationships/image" Target="../media/image282.png"/><Relationship Id="rId21" Type="http://schemas.openxmlformats.org/officeDocument/2006/relationships/image" Target="../media/image255.png"/><Relationship Id="rId34" Type="http://schemas.openxmlformats.org/officeDocument/2006/relationships/image" Target="../media/image268.png"/><Relationship Id="rId42" Type="http://schemas.openxmlformats.org/officeDocument/2006/relationships/image" Target="../media/image285.png"/><Relationship Id="rId47" Type="http://schemas.openxmlformats.org/officeDocument/2006/relationships/image" Target="../media/image290.png"/><Relationship Id="rId50" Type="http://schemas.openxmlformats.org/officeDocument/2006/relationships/image" Target="../media/image293.svg"/><Relationship Id="rId55" Type="http://schemas.openxmlformats.org/officeDocument/2006/relationships/image" Target="../media/image296.png"/><Relationship Id="rId7" Type="http://schemas.openxmlformats.org/officeDocument/2006/relationships/image" Target="../media/image244.svg"/><Relationship Id="rId2" Type="http://schemas.openxmlformats.org/officeDocument/2006/relationships/image" Target="../media/image229.png"/><Relationship Id="rId16" Type="http://schemas.openxmlformats.org/officeDocument/2006/relationships/image" Target="../media/image251.svg"/><Relationship Id="rId29" Type="http://schemas.openxmlformats.org/officeDocument/2006/relationships/image" Target="../media/image263.png"/><Relationship Id="rId11" Type="http://schemas.openxmlformats.org/officeDocument/2006/relationships/image" Target="../media/image246.svg"/><Relationship Id="rId24" Type="http://schemas.openxmlformats.org/officeDocument/2006/relationships/image" Target="../media/image258.svg"/><Relationship Id="rId32" Type="http://schemas.openxmlformats.org/officeDocument/2006/relationships/image" Target="../media/image266.png"/><Relationship Id="rId37" Type="http://schemas.openxmlformats.org/officeDocument/2006/relationships/image" Target="../media/image280.svg"/><Relationship Id="rId40" Type="http://schemas.openxmlformats.org/officeDocument/2006/relationships/image" Target="../media/image283.svg"/><Relationship Id="rId45" Type="http://schemas.openxmlformats.org/officeDocument/2006/relationships/image" Target="../media/image288.svg"/><Relationship Id="rId53" Type="http://schemas.openxmlformats.org/officeDocument/2006/relationships/image" Target="../media/image294.png"/><Relationship Id="rId58" Type="http://schemas.openxmlformats.org/officeDocument/2006/relationships/image" Target="../media/image277.svg"/><Relationship Id="rId5" Type="http://schemas.openxmlformats.org/officeDocument/2006/relationships/image" Target="../media/image4.svg"/><Relationship Id="rId19" Type="http://schemas.openxmlformats.org/officeDocument/2006/relationships/image" Target="../media/image95.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249.svg"/><Relationship Id="rId22" Type="http://schemas.openxmlformats.org/officeDocument/2006/relationships/image" Target="../media/image256.svg"/><Relationship Id="rId27" Type="http://schemas.openxmlformats.org/officeDocument/2006/relationships/image" Target="../media/image261.svg"/><Relationship Id="rId30" Type="http://schemas.openxmlformats.org/officeDocument/2006/relationships/image" Target="../media/image264.png"/><Relationship Id="rId35" Type="http://schemas.openxmlformats.org/officeDocument/2006/relationships/image" Target="../media/image278.svg"/><Relationship Id="rId43" Type="http://schemas.openxmlformats.org/officeDocument/2006/relationships/image" Target="../media/image286.svg"/><Relationship Id="rId48" Type="http://schemas.openxmlformats.org/officeDocument/2006/relationships/image" Target="../media/image291.svg"/><Relationship Id="rId56" Type="http://schemas.openxmlformats.org/officeDocument/2006/relationships/image" Target="../media/image297.svg"/><Relationship Id="rId8" Type="http://schemas.openxmlformats.org/officeDocument/2006/relationships/image" Target="../media/image7.png"/><Relationship Id="rId51" Type="http://schemas.openxmlformats.org/officeDocument/2006/relationships/image" Target="../media/image269.png"/><Relationship Id="rId3" Type="http://schemas.openxmlformats.org/officeDocument/2006/relationships/image" Target="../media/image230.svg"/><Relationship Id="rId12" Type="http://schemas.openxmlformats.org/officeDocument/2006/relationships/image" Target="../media/image247.png"/><Relationship Id="rId17" Type="http://schemas.openxmlformats.org/officeDocument/2006/relationships/image" Target="../media/image252.svg"/><Relationship Id="rId25" Type="http://schemas.openxmlformats.org/officeDocument/2006/relationships/image" Target="../media/image259.svg"/><Relationship Id="rId33" Type="http://schemas.openxmlformats.org/officeDocument/2006/relationships/image" Target="../media/image267.png"/><Relationship Id="rId38" Type="http://schemas.openxmlformats.org/officeDocument/2006/relationships/image" Target="../media/image281.png"/><Relationship Id="rId46" Type="http://schemas.openxmlformats.org/officeDocument/2006/relationships/image" Target="../media/image289.png"/><Relationship Id="rId20" Type="http://schemas.openxmlformats.org/officeDocument/2006/relationships/image" Target="../media/image254.svg"/><Relationship Id="rId41" Type="http://schemas.openxmlformats.org/officeDocument/2006/relationships/image" Target="../media/image284.png"/><Relationship Id="rId54" Type="http://schemas.openxmlformats.org/officeDocument/2006/relationships/image" Target="../media/image295.svg"/><Relationship Id="rId1" Type="http://schemas.openxmlformats.org/officeDocument/2006/relationships/slideLayout" Target="../slideLayouts/slideLayout7.xml"/><Relationship Id="rId6" Type="http://schemas.openxmlformats.org/officeDocument/2006/relationships/image" Target="../media/image243.png"/><Relationship Id="rId15" Type="http://schemas.openxmlformats.org/officeDocument/2006/relationships/image" Target="../media/image250.svg"/><Relationship Id="rId23" Type="http://schemas.openxmlformats.org/officeDocument/2006/relationships/image" Target="../media/image257.svg"/><Relationship Id="rId28" Type="http://schemas.openxmlformats.org/officeDocument/2006/relationships/image" Target="../media/image262.png"/><Relationship Id="rId36" Type="http://schemas.openxmlformats.org/officeDocument/2006/relationships/image" Target="../media/image279.png"/><Relationship Id="rId49" Type="http://schemas.openxmlformats.org/officeDocument/2006/relationships/image" Target="../media/image292.png"/><Relationship Id="rId57" Type="http://schemas.openxmlformats.org/officeDocument/2006/relationships/image" Target="../media/image241.png"/><Relationship Id="rId10" Type="http://schemas.openxmlformats.org/officeDocument/2006/relationships/image" Target="../media/image245.png"/><Relationship Id="rId31" Type="http://schemas.openxmlformats.org/officeDocument/2006/relationships/image" Target="../media/image265.png"/><Relationship Id="rId44" Type="http://schemas.openxmlformats.org/officeDocument/2006/relationships/image" Target="../media/image287.png"/><Relationship Id="rId52" Type="http://schemas.openxmlformats.org/officeDocument/2006/relationships/image" Target="../media/image270.sv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8" Type="http://schemas.openxmlformats.org/officeDocument/2006/relationships/image" Target="../media/image302.png"/><Relationship Id="rId3" Type="http://schemas.openxmlformats.org/officeDocument/2006/relationships/image" Target="../media/image299.svg"/><Relationship Id="rId7" Type="http://schemas.openxmlformats.org/officeDocument/2006/relationships/image" Target="../media/image8.svg"/><Relationship Id="rId2" Type="http://schemas.openxmlformats.org/officeDocument/2006/relationships/image" Target="../media/image298.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301.svg"/><Relationship Id="rId4" Type="http://schemas.openxmlformats.org/officeDocument/2006/relationships/image" Target="../media/image300.png"/><Relationship Id="rId9" Type="http://schemas.openxmlformats.org/officeDocument/2006/relationships/image" Target="../media/image303.svg"/></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18.png"/><Relationship Id="rId3" Type="http://schemas.openxmlformats.org/officeDocument/2006/relationships/image" Target="../media/image6.svg"/><Relationship Id="rId7" Type="http://schemas.openxmlformats.org/officeDocument/2006/relationships/image" Target="../media/image34.svg"/><Relationship Id="rId12" Type="http://schemas.openxmlformats.org/officeDocument/2006/relationships/image" Target="../media/image38.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7.png"/><Relationship Id="rId5" Type="http://schemas.openxmlformats.org/officeDocument/2006/relationships/image" Target="../media/image4.svg"/><Relationship Id="rId15" Type="http://schemas.openxmlformats.org/officeDocument/2006/relationships/image" Target="../media/image40.svg"/><Relationship Id="rId10"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36.svg"/><Relationship Id="rId14" Type="http://schemas.openxmlformats.org/officeDocument/2006/relationships/image" Target="../media/image39.png"/></Relationships>
</file>

<file path=ppt/slides/_rels/slide6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13" Type="http://schemas.openxmlformats.org/officeDocument/2006/relationships/image" Target="../media/image311.svg"/><Relationship Id="rId18" Type="http://schemas.openxmlformats.org/officeDocument/2006/relationships/image" Target="../media/image314.svg"/><Relationship Id="rId26" Type="http://schemas.openxmlformats.org/officeDocument/2006/relationships/image" Target="../media/image264.png"/><Relationship Id="rId3" Type="http://schemas.openxmlformats.org/officeDocument/2006/relationships/image" Target="../media/image305.svg"/><Relationship Id="rId21" Type="http://schemas.openxmlformats.org/officeDocument/2006/relationships/image" Target="../media/image317.svg"/><Relationship Id="rId34" Type="http://schemas.openxmlformats.org/officeDocument/2006/relationships/image" Target="../media/image322.svg"/><Relationship Id="rId7" Type="http://schemas.openxmlformats.org/officeDocument/2006/relationships/image" Target="../media/image307.svg"/><Relationship Id="rId12" Type="http://schemas.openxmlformats.org/officeDocument/2006/relationships/image" Target="../media/image310.svg"/><Relationship Id="rId17" Type="http://schemas.openxmlformats.org/officeDocument/2006/relationships/image" Target="../media/image255.png"/><Relationship Id="rId25" Type="http://schemas.openxmlformats.org/officeDocument/2006/relationships/image" Target="../media/image263.png"/><Relationship Id="rId33" Type="http://schemas.openxmlformats.org/officeDocument/2006/relationships/image" Target="../media/image273.png"/><Relationship Id="rId2" Type="http://schemas.openxmlformats.org/officeDocument/2006/relationships/image" Target="../media/image304.png"/><Relationship Id="rId16" Type="http://schemas.openxmlformats.org/officeDocument/2006/relationships/image" Target="../media/image313.svg"/><Relationship Id="rId20" Type="http://schemas.openxmlformats.org/officeDocument/2006/relationships/image" Target="../media/image316.svg"/><Relationship Id="rId29" Type="http://schemas.openxmlformats.org/officeDocument/2006/relationships/image" Target="../media/image267.png"/><Relationship Id="rId1" Type="http://schemas.openxmlformats.org/officeDocument/2006/relationships/slideLayout" Target="../slideLayouts/slideLayout7.xml"/><Relationship Id="rId6" Type="http://schemas.openxmlformats.org/officeDocument/2006/relationships/image" Target="../media/image306.png"/><Relationship Id="rId11" Type="http://schemas.openxmlformats.org/officeDocument/2006/relationships/image" Target="../media/image309.svg"/><Relationship Id="rId24" Type="http://schemas.openxmlformats.org/officeDocument/2006/relationships/image" Target="../media/image262.png"/><Relationship Id="rId32" Type="http://schemas.openxmlformats.org/officeDocument/2006/relationships/image" Target="../media/image321.svg"/><Relationship Id="rId5" Type="http://schemas.openxmlformats.org/officeDocument/2006/relationships/image" Target="../media/image8.svg"/><Relationship Id="rId15" Type="http://schemas.openxmlformats.org/officeDocument/2006/relationships/image" Target="../media/image95.png"/><Relationship Id="rId23" Type="http://schemas.openxmlformats.org/officeDocument/2006/relationships/image" Target="../media/image319.svg"/><Relationship Id="rId28" Type="http://schemas.openxmlformats.org/officeDocument/2006/relationships/image" Target="../media/image266.png"/><Relationship Id="rId36" Type="http://schemas.openxmlformats.org/officeDocument/2006/relationships/image" Target="../media/image324.svg"/><Relationship Id="rId10" Type="http://schemas.openxmlformats.org/officeDocument/2006/relationships/image" Target="../media/image308.svg"/><Relationship Id="rId19" Type="http://schemas.openxmlformats.org/officeDocument/2006/relationships/image" Target="../media/image315.svg"/><Relationship Id="rId31" Type="http://schemas.openxmlformats.org/officeDocument/2006/relationships/image" Target="../media/image320.png"/><Relationship Id="rId4" Type="http://schemas.openxmlformats.org/officeDocument/2006/relationships/image" Target="../media/image7.png"/><Relationship Id="rId9" Type="http://schemas.openxmlformats.org/officeDocument/2006/relationships/image" Target="../media/image248.png"/><Relationship Id="rId14" Type="http://schemas.openxmlformats.org/officeDocument/2006/relationships/image" Target="../media/image312.svg"/><Relationship Id="rId22" Type="http://schemas.openxmlformats.org/officeDocument/2006/relationships/image" Target="../media/image318.svg"/><Relationship Id="rId27" Type="http://schemas.openxmlformats.org/officeDocument/2006/relationships/image" Target="../media/image265.png"/><Relationship Id="rId30" Type="http://schemas.openxmlformats.org/officeDocument/2006/relationships/image" Target="../media/image268.png"/><Relationship Id="rId35" Type="http://schemas.openxmlformats.org/officeDocument/2006/relationships/image" Target="../media/image323.svg"/><Relationship Id="rId8" Type="http://schemas.openxmlformats.org/officeDocument/2006/relationships/image" Target="../media/image247.png"/></Relationships>
</file>

<file path=ppt/slides/_rels/slide6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329.svg"/><Relationship Id="rId3" Type="http://schemas.openxmlformats.org/officeDocument/2006/relationships/image" Target="../media/image6.svg"/><Relationship Id="rId7" Type="http://schemas.openxmlformats.org/officeDocument/2006/relationships/image" Target="../media/image328.svg"/><Relationship Id="rId12" Type="http://schemas.openxmlformats.org/officeDocument/2006/relationships/image" Target="../media/image95.png"/><Relationship Id="rId2" Type="http://schemas.openxmlformats.org/officeDocument/2006/relationships/image" Target="../media/image5.png"/><Relationship Id="rId16" Type="http://schemas.openxmlformats.org/officeDocument/2006/relationships/image" Target="../media/image331.svg"/><Relationship Id="rId1" Type="http://schemas.openxmlformats.org/officeDocument/2006/relationships/slideLayout" Target="../slideLayouts/slideLayout7.xml"/><Relationship Id="rId6" Type="http://schemas.openxmlformats.org/officeDocument/2006/relationships/image" Target="../media/image327.png"/><Relationship Id="rId11" Type="http://schemas.openxmlformats.org/officeDocument/2006/relationships/image" Target="../media/image8.svg"/><Relationship Id="rId5" Type="http://schemas.openxmlformats.org/officeDocument/2006/relationships/image" Target="../media/image326.svg"/><Relationship Id="rId15" Type="http://schemas.openxmlformats.org/officeDocument/2006/relationships/image" Target="../media/image330.png"/><Relationship Id="rId10" Type="http://schemas.openxmlformats.org/officeDocument/2006/relationships/image" Target="../media/image7.png"/><Relationship Id="rId4" Type="http://schemas.openxmlformats.org/officeDocument/2006/relationships/image" Target="../media/image325.png"/><Relationship Id="rId9" Type="http://schemas.openxmlformats.org/officeDocument/2006/relationships/image" Target="../media/image4.svg"/><Relationship Id="rId14" Type="http://schemas.openxmlformats.org/officeDocument/2006/relationships/image" Target="../media/image289.png"/></Relationships>
</file>

<file path=ppt/slides/_rels/slide64.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image" Target="../media/image332.png"/><Relationship Id="rId1" Type="http://schemas.openxmlformats.org/officeDocument/2006/relationships/slideLayout" Target="../slideLayouts/slideLayout7.xml"/><Relationship Id="rId4" Type="http://schemas.openxmlformats.org/officeDocument/2006/relationships/image" Target="../media/image334.svg"/></Relationships>
</file>

<file path=ppt/slides/_rels/slide65.xml.rels><?xml version="1.0" encoding="UTF-8" standalone="yes"?>
<Relationships xmlns="http://schemas.openxmlformats.org/package/2006/relationships"><Relationship Id="rId8" Type="http://schemas.openxmlformats.org/officeDocument/2006/relationships/image" Target="../media/image341.svg"/><Relationship Id="rId3" Type="http://schemas.openxmlformats.org/officeDocument/2006/relationships/image" Target="../media/image336.png"/><Relationship Id="rId7" Type="http://schemas.openxmlformats.org/officeDocument/2006/relationships/image" Target="../media/image340.png"/><Relationship Id="rId2" Type="http://schemas.openxmlformats.org/officeDocument/2006/relationships/image" Target="../media/image335.png"/><Relationship Id="rId1" Type="http://schemas.openxmlformats.org/officeDocument/2006/relationships/slideLayout" Target="../slideLayouts/slideLayout7.xml"/><Relationship Id="rId6" Type="http://schemas.openxmlformats.org/officeDocument/2006/relationships/image" Target="../media/image339.svg"/><Relationship Id="rId5" Type="http://schemas.openxmlformats.org/officeDocument/2006/relationships/image" Target="../media/image338.png"/><Relationship Id="rId4" Type="http://schemas.openxmlformats.org/officeDocument/2006/relationships/image" Target="../media/image337.svg"/></Relationships>
</file>

<file path=ppt/slides/_rels/slide66.xml.rels><?xml version="1.0" encoding="UTF-8" standalone="yes"?>
<Relationships xmlns="http://schemas.openxmlformats.org/package/2006/relationships"><Relationship Id="rId3" Type="http://schemas.openxmlformats.org/officeDocument/2006/relationships/image" Target="../media/image221.svg"/><Relationship Id="rId2" Type="http://schemas.openxmlformats.org/officeDocument/2006/relationships/image" Target="../media/image220.png"/><Relationship Id="rId1" Type="http://schemas.openxmlformats.org/officeDocument/2006/relationships/slideLayout" Target="../slideLayouts/slideLayout7.xml"/><Relationship Id="rId6" Type="http://schemas.openxmlformats.org/officeDocument/2006/relationships/image" Target="../media/image222.svg"/><Relationship Id="rId5" Type="http://schemas.openxmlformats.org/officeDocument/2006/relationships/image" Target="../media/image4.svg"/><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image" Target="../media/image221.svg"/><Relationship Id="rId2" Type="http://schemas.openxmlformats.org/officeDocument/2006/relationships/image" Target="../media/image220.png"/><Relationship Id="rId1" Type="http://schemas.openxmlformats.org/officeDocument/2006/relationships/slideLayout" Target="../slideLayouts/slideLayout7.xml"/><Relationship Id="rId6" Type="http://schemas.openxmlformats.org/officeDocument/2006/relationships/image" Target="../media/image222.svg"/><Relationship Id="rId5" Type="http://schemas.openxmlformats.org/officeDocument/2006/relationships/image" Target="../media/image4.svg"/><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8" Type="http://schemas.openxmlformats.org/officeDocument/2006/relationships/image" Target="../media/image342.png"/><Relationship Id="rId3" Type="http://schemas.openxmlformats.org/officeDocument/2006/relationships/image" Target="../media/image6.svg"/><Relationship Id="rId7"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343.svg"/></Relationships>
</file>

<file path=ppt/slides/_rels/slide6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349.png"/><Relationship Id="rId18" Type="http://schemas.openxmlformats.org/officeDocument/2006/relationships/image" Target="../media/image354.png"/><Relationship Id="rId26" Type="http://schemas.openxmlformats.org/officeDocument/2006/relationships/image" Target="../media/image362.png"/><Relationship Id="rId3" Type="http://schemas.openxmlformats.org/officeDocument/2006/relationships/image" Target="../media/image6.svg"/><Relationship Id="rId21" Type="http://schemas.openxmlformats.org/officeDocument/2006/relationships/image" Target="../media/image357.svg"/><Relationship Id="rId7" Type="http://schemas.openxmlformats.org/officeDocument/2006/relationships/image" Target="../media/image345.svg"/><Relationship Id="rId12" Type="http://schemas.openxmlformats.org/officeDocument/2006/relationships/image" Target="../media/image348.png"/><Relationship Id="rId17" Type="http://schemas.openxmlformats.org/officeDocument/2006/relationships/image" Target="../media/image353.svg"/><Relationship Id="rId25" Type="http://schemas.openxmlformats.org/officeDocument/2006/relationships/image" Target="../media/image361.svg"/><Relationship Id="rId2" Type="http://schemas.openxmlformats.org/officeDocument/2006/relationships/image" Target="../media/image5.png"/><Relationship Id="rId16" Type="http://schemas.openxmlformats.org/officeDocument/2006/relationships/image" Target="../media/image352.png"/><Relationship Id="rId20" Type="http://schemas.openxmlformats.org/officeDocument/2006/relationships/image" Target="../media/image356.svg"/><Relationship Id="rId29" Type="http://schemas.openxmlformats.org/officeDocument/2006/relationships/image" Target="../media/image365.png"/><Relationship Id="rId1" Type="http://schemas.openxmlformats.org/officeDocument/2006/relationships/slideLayout" Target="../slideLayouts/slideLayout7.xml"/><Relationship Id="rId6" Type="http://schemas.openxmlformats.org/officeDocument/2006/relationships/image" Target="../media/image344.png"/><Relationship Id="rId11" Type="http://schemas.openxmlformats.org/officeDocument/2006/relationships/image" Target="../media/image347.svg"/><Relationship Id="rId24" Type="http://schemas.openxmlformats.org/officeDocument/2006/relationships/image" Target="../media/image360.png"/><Relationship Id="rId32" Type="http://schemas.openxmlformats.org/officeDocument/2006/relationships/image" Target="../media/image368.svg"/><Relationship Id="rId5" Type="http://schemas.openxmlformats.org/officeDocument/2006/relationships/image" Target="../media/image4.svg"/><Relationship Id="rId15" Type="http://schemas.openxmlformats.org/officeDocument/2006/relationships/image" Target="../media/image351.svg"/><Relationship Id="rId23" Type="http://schemas.openxmlformats.org/officeDocument/2006/relationships/image" Target="../media/image359.svg"/><Relationship Id="rId28" Type="http://schemas.openxmlformats.org/officeDocument/2006/relationships/image" Target="../media/image364.svg"/><Relationship Id="rId10" Type="http://schemas.openxmlformats.org/officeDocument/2006/relationships/image" Target="../media/image346.png"/><Relationship Id="rId19" Type="http://schemas.openxmlformats.org/officeDocument/2006/relationships/image" Target="../media/image355.png"/><Relationship Id="rId31" Type="http://schemas.openxmlformats.org/officeDocument/2006/relationships/image" Target="../media/image367.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350.svg"/><Relationship Id="rId22" Type="http://schemas.openxmlformats.org/officeDocument/2006/relationships/image" Target="../media/image358.png"/><Relationship Id="rId27" Type="http://schemas.openxmlformats.org/officeDocument/2006/relationships/image" Target="../media/image363.png"/><Relationship Id="rId30" Type="http://schemas.openxmlformats.org/officeDocument/2006/relationships/image" Target="../media/image366.svg"/></Relationships>
</file>

<file path=ppt/slides/_rels/slide7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3" Type="http://schemas.openxmlformats.org/officeDocument/2006/relationships/image" Target="../media/image373.svg"/><Relationship Id="rId18" Type="http://schemas.openxmlformats.org/officeDocument/2006/relationships/image" Target="../media/image376.svg"/><Relationship Id="rId26" Type="http://schemas.openxmlformats.org/officeDocument/2006/relationships/image" Target="../media/image384.png"/><Relationship Id="rId39" Type="http://schemas.openxmlformats.org/officeDocument/2006/relationships/image" Target="../media/image396.svg"/><Relationship Id="rId21" Type="http://schemas.openxmlformats.org/officeDocument/2006/relationships/image" Target="../media/image379.png"/><Relationship Id="rId34" Type="http://schemas.openxmlformats.org/officeDocument/2006/relationships/image" Target="../media/image391.png"/><Relationship Id="rId42" Type="http://schemas.openxmlformats.org/officeDocument/2006/relationships/image" Target="../media/image399.png"/><Relationship Id="rId47" Type="http://schemas.openxmlformats.org/officeDocument/2006/relationships/image" Target="../media/image404.png"/><Relationship Id="rId50" Type="http://schemas.openxmlformats.org/officeDocument/2006/relationships/image" Target="../media/image407.svg"/><Relationship Id="rId7" Type="http://schemas.openxmlformats.org/officeDocument/2006/relationships/image" Target="../media/image4.svg"/><Relationship Id="rId2" Type="http://schemas.openxmlformats.org/officeDocument/2006/relationships/image" Target="../media/image5.png"/><Relationship Id="rId16" Type="http://schemas.openxmlformats.org/officeDocument/2006/relationships/image" Target="../media/image289.png"/><Relationship Id="rId29" Type="http://schemas.openxmlformats.org/officeDocument/2006/relationships/image" Target="../media/image151.png"/><Relationship Id="rId11" Type="http://schemas.openxmlformats.org/officeDocument/2006/relationships/image" Target="../media/image371.svg"/><Relationship Id="rId24" Type="http://schemas.openxmlformats.org/officeDocument/2006/relationships/image" Target="../media/image382.png"/><Relationship Id="rId32" Type="http://schemas.openxmlformats.org/officeDocument/2006/relationships/image" Target="../media/image389.svg"/><Relationship Id="rId37" Type="http://schemas.openxmlformats.org/officeDocument/2006/relationships/image" Target="../media/image394.png"/><Relationship Id="rId40" Type="http://schemas.openxmlformats.org/officeDocument/2006/relationships/image" Target="../media/image397.png"/><Relationship Id="rId45" Type="http://schemas.openxmlformats.org/officeDocument/2006/relationships/image" Target="../media/image402.png"/><Relationship Id="rId5" Type="http://schemas.openxmlformats.org/officeDocument/2006/relationships/image" Target="../media/image370.svg"/><Relationship Id="rId15" Type="http://schemas.openxmlformats.org/officeDocument/2006/relationships/image" Target="../media/image86.png"/><Relationship Id="rId23" Type="http://schemas.openxmlformats.org/officeDocument/2006/relationships/image" Target="../media/image381.png"/><Relationship Id="rId28" Type="http://schemas.openxmlformats.org/officeDocument/2006/relationships/image" Target="../media/image386.svg"/><Relationship Id="rId36" Type="http://schemas.openxmlformats.org/officeDocument/2006/relationships/image" Target="../media/image393.png"/><Relationship Id="rId49" Type="http://schemas.openxmlformats.org/officeDocument/2006/relationships/image" Target="../media/image406.png"/><Relationship Id="rId10" Type="http://schemas.openxmlformats.org/officeDocument/2006/relationships/image" Target="../media/image358.png"/><Relationship Id="rId19" Type="http://schemas.openxmlformats.org/officeDocument/2006/relationships/image" Target="../media/image377.png"/><Relationship Id="rId31" Type="http://schemas.openxmlformats.org/officeDocument/2006/relationships/image" Target="../media/image388.png"/><Relationship Id="rId44" Type="http://schemas.openxmlformats.org/officeDocument/2006/relationships/image" Target="../media/image401.svg"/><Relationship Id="rId4" Type="http://schemas.openxmlformats.org/officeDocument/2006/relationships/image" Target="../media/image369.png"/><Relationship Id="rId9" Type="http://schemas.openxmlformats.org/officeDocument/2006/relationships/image" Target="../media/image8.svg"/><Relationship Id="rId14" Type="http://schemas.openxmlformats.org/officeDocument/2006/relationships/image" Target="../media/image374.svg"/><Relationship Id="rId22" Type="http://schemas.openxmlformats.org/officeDocument/2006/relationships/image" Target="../media/image380.svg"/><Relationship Id="rId27" Type="http://schemas.openxmlformats.org/officeDocument/2006/relationships/image" Target="../media/image385.png"/><Relationship Id="rId30" Type="http://schemas.openxmlformats.org/officeDocument/2006/relationships/image" Target="../media/image387.svg"/><Relationship Id="rId35" Type="http://schemas.openxmlformats.org/officeDocument/2006/relationships/image" Target="../media/image392.svg"/><Relationship Id="rId43" Type="http://schemas.openxmlformats.org/officeDocument/2006/relationships/image" Target="../media/image400.png"/><Relationship Id="rId48" Type="http://schemas.openxmlformats.org/officeDocument/2006/relationships/image" Target="../media/image405.svg"/><Relationship Id="rId8" Type="http://schemas.openxmlformats.org/officeDocument/2006/relationships/image" Target="../media/image7.png"/><Relationship Id="rId51" Type="http://schemas.openxmlformats.org/officeDocument/2006/relationships/image" Target="../media/image263.png"/><Relationship Id="rId3" Type="http://schemas.openxmlformats.org/officeDocument/2006/relationships/image" Target="../media/image6.svg"/><Relationship Id="rId12" Type="http://schemas.openxmlformats.org/officeDocument/2006/relationships/image" Target="../media/image372.png"/><Relationship Id="rId17" Type="http://schemas.openxmlformats.org/officeDocument/2006/relationships/image" Target="../media/image375.png"/><Relationship Id="rId25" Type="http://schemas.openxmlformats.org/officeDocument/2006/relationships/image" Target="../media/image383.svg"/><Relationship Id="rId33" Type="http://schemas.openxmlformats.org/officeDocument/2006/relationships/image" Target="../media/image390.png"/><Relationship Id="rId38" Type="http://schemas.openxmlformats.org/officeDocument/2006/relationships/image" Target="../media/image395.svg"/><Relationship Id="rId46" Type="http://schemas.openxmlformats.org/officeDocument/2006/relationships/image" Target="../media/image403.svg"/><Relationship Id="rId20" Type="http://schemas.openxmlformats.org/officeDocument/2006/relationships/image" Target="../media/image378.svg"/><Relationship Id="rId41" Type="http://schemas.openxmlformats.org/officeDocument/2006/relationships/image" Target="../media/image398.svg"/><Relationship Id="rId1" Type="http://schemas.openxmlformats.org/officeDocument/2006/relationships/slideLayout" Target="../slideLayouts/slideLayout7.xml"/><Relationship Id="rId6" Type="http://schemas.openxmlformats.org/officeDocument/2006/relationships/image" Target="../media/image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412.png"/><Relationship Id="rId18" Type="http://schemas.openxmlformats.org/officeDocument/2006/relationships/image" Target="../media/image417.svg"/><Relationship Id="rId3" Type="http://schemas.openxmlformats.org/officeDocument/2006/relationships/image" Target="../media/image6.svg"/><Relationship Id="rId21" Type="http://schemas.openxmlformats.org/officeDocument/2006/relationships/image" Target="../media/image420.png"/><Relationship Id="rId7" Type="http://schemas.openxmlformats.org/officeDocument/2006/relationships/image" Target="../media/image4.svg"/><Relationship Id="rId12" Type="http://schemas.openxmlformats.org/officeDocument/2006/relationships/image" Target="../media/image381.png"/><Relationship Id="rId17" Type="http://schemas.openxmlformats.org/officeDocument/2006/relationships/image" Target="../media/image416.png"/><Relationship Id="rId2" Type="http://schemas.openxmlformats.org/officeDocument/2006/relationships/image" Target="../media/image5.png"/><Relationship Id="rId16" Type="http://schemas.openxmlformats.org/officeDocument/2006/relationships/image" Target="../media/image415.svg"/><Relationship Id="rId20" Type="http://schemas.openxmlformats.org/officeDocument/2006/relationships/image" Target="../media/image419.sv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411.svg"/><Relationship Id="rId5" Type="http://schemas.openxmlformats.org/officeDocument/2006/relationships/image" Target="../media/image409.svg"/><Relationship Id="rId15" Type="http://schemas.openxmlformats.org/officeDocument/2006/relationships/image" Target="../media/image414.png"/><Relationship Id="rId10" Type="http://schemas.openxmlformats.org/officeDocument/2006/relationships/image" Target="../media/image410.png"/><Relationship Id="rId19" Type="http://schemas.openxmlformats.org/officeDocument/2006/relationships/image" Target="../media/image418.png"/><Relationship Id="rId4" Type="http://schemas.openxmlformats.org/officeDocument/2006/relationships/image" Target="../media/image408.png"/><Relationship Id="rId9" Type="http://schemas.openxmlformats.org/officeDocument/2006/relationships/image" Target="../media/image8.svg"/><Relationship Id="rId14" Type="http://schemas.openxmlformats.org/officeDocument/2006/relationships/image" Target="../media/image413.svg"/><Relationship Id="rId22" Type="http://schemas.openxmlformats.org/officeDocument/2006/relationships/image" Target="../media/image42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6.svg"/><Relationship Id="rId7"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44.svg"/><Relationship Id="rId5" Type="http://schemas.openxmlformats.org/officeDocument/2006/relationships/image" Target="../media/image4.svg"/><Relationship Id="rId10" Type="http://schemas.openxmlformats.org/officeDocument/2006/relationships/image" Target="../media/image43.png"/><Relationship Id="rId4" Type="http://schemas.openxmlformats.org/officeDocument/2006/relationships/image" Target="../media/image3.png"/><Relationship Id="rId9" Type="http://schemas.openxmlformats.org/officeDocument/2006/relationships/image" Target="../media/image42.sv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423.svg"/><Relationship Id="rId7" Type="http://schemas.openxmlformats.org/officeDocument/2006/relationships/image" Target="../media/image427.png"/><Relationship Id="rId2" Type="http://schemas.openxmlformats.org/officeDocument/2006/relationships/image" Target="../media/image422.png"/><Relationship Id="rId1" Type="http://schemas.openxmlformats.org/officeDocument/2006/relationships/slideLayout" Target="../slideLayouts/slideLayout7.xml"/><Relationship Id="rId6" Type="http://schemas.openxmlformats.org/officeDocument/2006/relationships/image" Target="../media/image426.png"/><Relationship Id="rId5" Type="http://schemas.openxmlformats.org/officeDocument/2006/relationships/image" Target="../media/image425.png"/><Relationship Id="rId4" Type="http://schemas.openxmlformats.org/officeDocument/2006/relationships/image" Target="../media/image42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8" Type="http://schemas.openxmlformats.org/officeDocument/2006/relationships/image" Target="../media/image433.svg"/><Relationship Id="rId3" Type="http://schemas.openxmlformats.org/officeDocument/2006/relationships/image" Target="../media/image429.svg"/><Relationship Id="rId7" Type="http://schemas.openxmlformats.org/officeDocument/2006/relationships/image" Target="../media/image432.png"/><Relationship Id="rId12" Type="http://schemas.openxmlformats.org/officeDocument/2006/relationships/image" Target="../media/image437.svg"/><Relationship Id="rId2" Type="http://schemas.openxmlformats.org/officeDocument/2006/relationships/image" Target="../media/image428.png"/><Relationship Id="rId1" Type="http://schemas.openxmlformats.org/officeDocument/2006/relationships/slideLayout" Target="../slideLayouts/slideLayout7.xml"/><Relationship Id="rId6" Type="http://schemas.openxmlformats.org/officeDocument/2006/relationships/image" Target="../media/image431.svg"/><Relationship Id="rId11" Type="http://schemas.openxmlformats.org/officeDocument/2006/relationships/image" Target="../media/image436.png"/><Relationship Id="rId5" Type="http://schemas.openxmlformats.org/officeDocument/2006/relationships/image" Target="../media/image430.png"/><Relationship Id="rId10" Type="http://schemas.openxmlformats.org/officeDocument/2006/relationships/image" Target="../media/image435.svg"/><Relationship Id="rId4" Type="http://schemas.openxmlformats.org/officeDocument/2006/relationships/image" Target="../media/image424.png"/><Relationship Id="rId9" Type="http://schemas.openxmlformats.org/officeDocument/2006/relationships/image" Target="../media/image43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8202" y="1424178"/>
            <a:ext cx="8647595" cy="1903047"/>
          </a:xfrm>
          <a:custGeom>
            <a:avLst/>
            <a:gdLst/>
            <a:ahLst/>
            <a:cxnLst/>
            <a:rect l="l" t="t" r="r" b="b"/>
            <a:pathLst>
              <a:path w="8647595" h="1903047">
                <a:moveTo>
                  <a:pt x="0" y="0"/>
                </a:moveTo>
                <a:lnTo>
                  <a:pt x="8647596" y="0"/>
                </a:lnTo>
                <a:lnTo>
                  <a:pt x="8647596" y="1903047"/>
                </a:lnTo>
                <a:lnTo>
                  <a:pt x="0" y="19030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692440" y="1728949"/>
            <a:ext cx="5875391" cy="1452458"/>
          </a:xfrm>
          <a:prstGeom prst="rect">
            <a:avLst/>
          </a:prstGeom>
        </p:spPr>
        <p:txBody>
          <a:bodyPr lIns="0" tIns="0" rIns="0" bIns="0" rtlCol="0" anchor="t">
            <a:spAutoFit/>
          </a:bodyPr>
          <a:lstStyle/>
          <a:p>
            <a:pPr algn="ctr">
              <a:lnSpc>
                <a:spcPts val="5040"/>
              </a:lnSpc>
            </a:pPr>
            <a:r>
              <a:rPr lang="en-US" sz="3600" b="1">
                <a:solidFill>
                  <a:srgbClr val="595959"/>
                </a:solidFill>
                <a:latin typeface="Ubuntu Bold" panose="020B0804030602030204"/>
                <a:ea typeface="Ubuntu Bold" panose="020B0804030602030204"/>
                <a:cs typeface="Ubuntu Bold" panose="020B0804030602030204"/>
                <a:sym typeface="Ubuntu Bold" panose="020B0804030602030204"/>
              </a:rPr>
              <a:t>Docker</a:t>
            </a:r>
          </a:p>
          <a:p>
            <a:pPr algn="ctr">
              <a:lnSpc>
                <a:spcPts val="5880"/>
              </a:lnSpc>
            </a:pPr>
            <a:r>
              <a:rPr lang="en-US" sz="4200" b="1">
                <a:solidFill>
                  <a:srgbClr val="000000"/>
                </a:solidFill>
                <a:latin typeface="Ubuntu Bold" panose="020B0804030602030204"/>
                <a:ea typeface="Ubuntu Bold" panose="020B0804030602030204"/>
                <a:cs typeface="Ubuntu Bold" panose="020B0804030602030204"/>
                <a:sym typeface="Ubuntu Bold" panose="020B0804030602030204"/>
              </a:rPr>
              <a:t>Containers and Docker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2376" y="182651"/>
            <a:ext cx="7726004" cy="1116511"/>
          </a:xfrm>
          <a:custGeom>
            <a:avLst/>
            <a:gdLst/>
            <a:ahLst/>
            <a:cxnLst/>
            <a:rect l="l" t="t" r="r" b="b"/>
            <a:pathLst>
              <a:path w="7726004" h="1116511">
                <a:moveTo>
                  <a:pt x="0" y="0"/>
                </a:moveTo>
                <a:lnTo>
                  <a:pt x="7726003" y="0"/>
                </a:lnTo>
                <a:lnTo>
                  <a:pt x="7726003" y="1116511"/>
                </a:lnTo>
                <a:lnTo>
                  <a:pt x="0" y="11165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25879" y="4561046"/>
            <a:ext cx="3708302" cy="395097"/>
          </a:xfrm>
          <a:custGeom>
            <a:avLst/>
            <a:gdLst/>
            <a:ahLst/>
            <a:cxnLst/>
            <a:rect l="l" t="t" r="r" b="b"/>
            <a:pathLst>
              <a:path w="3708302" h="395097">
                <a:moveTo>
                  <a:pt x="0" y="0"/>
                </a:moveTo>
                <a:lnTo>
                  <a:pt x="3708301" y="0"/>
                </a:lnTo>
                <a:lnTo>
                  <a:pt x="3708301" y="395097"/>
                </a:lnTo>
                <a:lnTo>
                  <a:pt x="0" y="3950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262376" y="1224896"/>
            <a:ext cx="4029799" cy="3061602"/>
          </a:xfrm>
          <a:custGeom>
            <a:avLst/>
            <a:gdLst/>
            <a:ahLst/>
            <a:cxnLst/>
            <a:rect l="l" t="t" r="r" b="b"/>
            <a:pathLst>
              <a:path w="4029799" h="3061602">
                <a:moveTo>
                  <a:pt x="0" y="0"/>
                </a:moveTo>
                <a:lnTo>
                  <a:pt x="4029799" y="0"/>
                </a:lnTo>
                <a:lnTo>
                  <a:pt x="4029799" y="3061602"/>
                </a:lnTo>
                <a:lnTo>
                  <a:pt x="0" y="30616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4538301" y="1216390"/>
            <a:ext cx="4029799" cy="3061602"/>
          </a:xfrm>
          <a:custGeom>
            <a:avLst/>
            <a:gdLst/>
            <a:ahLst/>
            <a:cxnLst/>
            <a:rect l="l" t="t" r="r" b="b"/>
            <a:pathLst>
              <a:path w="4029799" h="3061602">
                <a:moveTo>
                  <a:pt x="0" y="0"/>
                </a:moveTo>
                <a:lnTo>
                  <a:pt x="4029798" y="0"/>
                </a:lnTo>
                <a:lnTo>
                  <a:pt x="4029798" y="3061602"/>
                </a:lnTo>
                <a:lnTo>
                  <a:pt x="0" y="3061602"/>
                </a:lnTo>
                <a:lnTo>
                  <a:pt x="0" y="0"/>
                </a:lnTo>
                <a:close/>
              </a:path>
            </a:pathLst>
          </a:custGeom>
          <a:blipFill>
            <a:blip r:embed="rId8">
              <a:extLst>
                <a:ext uri="{96DAC541-7B7A-43D3-8B79-37D633B846F1}">
                  <asvg:svgBlip xmlns:asvg="http://schemas.microsoft.com/office/drawing/2016/SVG/main" r:embed="rId10"/>
                </a:ext>
              </a:extLst>
            </a:blip>
            <a:stretch>
              <a:fillRect/>
            </a:stretch>
          </a:blipFill>
        </p:spPr>
      </p:sp>
      <p:sp>
        <p:nvSpPr>
          <p:cNvPr id="7" name="Freeform 7"/>
          <p:cNvSpPr/>
          <p:nvPr/>
        </p:nvSpPr>
        <p:spPr>
          <a:xfrm>
            <a:off x="481984" y="1789376"/>
            <a:ext cx="956491" cy="706164"/>
          </a:xfrm>
          <a:custGeom>
            <a:avLst/>
            <a:gdLst/>
            <a:ahLst/>
            <a:cxnLst/>
            <a:rect l="l" t="t" r="r" b="b"/>
            <a:pathLst>
              <a:path w="956491" h="706164">
                <a:moveTo>
                  <a:pt x="0" y="0"/>
                </a:moveTo>
                <a:lnTo>
                  <a:pt x="956491" y="0"/>
                </a:lnTo>
                <a:lnTo>
                  <a:pt x="956491" y="706164"/>
                </a:lnTo>
                <a:lnTo>
                  <a:pt x="0" y="706164"/>
                </a:lnTo>
                <a:lnTo>
                  <a:pt x="0" y="0"/>
                </a:lnTo>
                <a:close/>
              </a:path>
            </a:pathLst>
          </a:custGeom>
          <a:blipFill>
            <a:blip r:embed="rId11"/>
            <a:stretch>
              <a:fillRect/>
            </a:stretch>
          </a:blipFill>
        </p:spPr>
      </p:sp>
      <p:sp>
        <p:nvSpPr>
          <p:cNvPr id="8" name="Freeform 8"/>
          <p:cNvSpPr/>
          <p:nvPr/>
        </p:nvSpPr>
        <p:spPr>
          <a:xfrm>
            <a:off x="1799034" y="1795462"/>
            <a:ext cx="956481" cy="694011"/>
          </a:xfrm>
          <a:custGeom>
            <a:avLst/>
            <a:gdLst/>
            <a:ahLst/>
            <a:cxnLst/>
            <a:rect l="l" t="t" r="r" b="b"/>
            <a:pathLst>
              <a:path w="956481" h="694011">
                <a:moveTo>
                  <a:pt x="0" y="0"/>
                </a:moveTo>
                <a:lnTo>
                  <a:pt x="956482" y="0"/>
                </a:lnTo>
                <a:lnTo>
                  <a:pt x="956482" y="694011"/>
                </a:lnTo>
                <a:lnTo>
                  <a:pt x="0" y="69401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Freeform 9"/>
          <p:cNvSpPr/>
          <p:nvPr/>
        </p:nvSpPr>
        <p:spPr>
          <a:xfrm>
            <a:off x="1799034" y="1795462"/>
            <a:ext cx="956481" cy="694011"/>
          </a:xfrm>
          <a:custGeom>
            <a:avLst/>
            <a:gdLst/>
            <a:ahLst/>
            <a:cxnLst/>
            <a:rect l="l" t="t" r="r" b="b"/>
            <a:pathLst>
              <a:path w="956481" h="694011">
                <a:moveTo>
                  <a:pt x="0" y="0"/>
                </a:moveTo>
                <a:lnTo>
                  <a:pt x="956482" y="0"/>
                </a:lnTo>
                <a:lnTo>
                  <a:pt x="956482" y="694011"/>
                </a:lnTo>
                <a:lnTo>
                  <a:pt x="0" y="694011"/>
                </a:lnTo>
                <a:lnTo>
                  <a:pt x="0" y="0"/>
                </a:lnTo>
                <a:close/>
              </a:path>
            </a:pathLst>
          </a:custGeom>
          <a:blipFill>
            <a:blip r:embed="rId14"/>
            <a:stretch>
              <a:fillRect/>
            </a:stretch>
          </a:blipFill>
        </p:spPr>
      </p:sp>
      <p:sp>
        <p:nvSpPr>
          <p:cNvPr id="10" name="Freeform 10"/>
          <p:cNvSpPr/>
          <p:nvPr/>
        </p:nvSpPr>
        <p:spPr>
          <a:xfrm>
            <a:off x="3116047" y="3313024"/>
            <a:ext cx="956481" cy="721557"/>
          </a:xfrm>
          <a:custGeom>
            <a:avLst/>
            <a:gdLst/>
            <a:ahLst/>
            <a:cxnLst/>
            <a:rect l="l" t="t" r="r" b="b"/>
            <a:pathLst>
              <a:path w="956481" h="721557">
                <a:moveTo>
                  <a:pt x="0" y="0"/>
                </a:moveTo>
                <a:lnTo>
                  <a:pt x="956481" y="0"/>
                </a:lnTo>
                <a:lnTo>
                  <a:pt x="956481" y="721556"/>
                </a:lnTo>
                <a:lnTo>
                  <a:pt x="0" y="72155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1" name="Freeform 11"/>
          <p:cNvSpPr/>
          <p:nvPr/>
        </p:nvSpPr>
        <p:spPr>
          <a:xfrm>
            <a:off x="3116047" y="3313024"/>
            <a:ext cx="956481" cy="721557"/>
          </a:xfrm>
          <a:custGeom>
            <a:avLst/>
            <a:gdLst/>
            <a:ahLst/>
            <a:cxnLst/>
            <a:rect l="l" t="t" r="r" b="b"/>
            <a:pathLst>
              <a:path w="956481" h="721557">
                <a:moveTo>
                  <a:pt x="0" y="0"/>
                </a:moveTo>
                <a:lnTo>
                  <a:pt x="956481" y="0"/>
                </a:lnTo>
                <a:lnTo>
                  <a:pt x="956481" y="721556"/>
                </a:lnTo>
                <a:lnTo>
                  <a:pt x="0" y="721556"/>
                </a:lnTo>
                <a:lnTo>
                  <a:pt x="0" y="0"/>
                </a:lnTo>
                <a:close/>
              </a:path>
            </a:pathLst>
          </a:custGeom>
          <a:blipFill>
            <a:blip r:embed="rId17"/>
            <a:stretch>
              <a:fillRect/>
            </a:stretch>
          </a:blipFill>
        </p:spPr>
      </p:sp>
      <p:sp>
        <p:nvSpPr>
          <p:cNvPr id="12" name="Freeform 12"/>
          <p:cNvSpPr/>
          <p:nvPr/>
        </p:nvSpPr>
        <p:spPr>
          <a:xfrm>
            <a:off x="3116094" y="2537774"/>
            <a:ext cx="956481" cy="726234"/>
          </a:xfrm>
          <a:custGeom>
            <a:avLst/>
            <a:gdLst/>
            <a:ahLst/>
            <a:cxnLst/>
            <a:rect l="l" t="t" r="r" b="b"/>
            <a:pathLst>
              <a:path w="956481" h="726234">
                <a:moveTo>
                  <a:pt x="0" y="0"/>
                </a:moveTo>
                <a:lnTo>
                  <a:pt x="956482" y="0"/>
                </a:lnTo>
                <a:lnTo>
                  <a:pt x="956482" y="726234"/>
                </a:lnTo>
                <a:lnTo>
                  <a:pt x="0" y="726234"/>
                </a:lnTo>
                <a:lnTo>
                  <a:pt x="0" y="0"/>
                </a:lnTo>
                <a:close/>
              </a:path>
            </a:pathLst>
          </a:custGeom>
          <a:blipFill>
            <a:blip r:embed="rId15">
              <a:extLst>
                <a:ext uri="{96DAC541-7B7A-43D3-8B79-37D633B846F1}">
                  <asvg:svgBlip xmlns:asvg="http://schemas.microsoft.com/office/drawing/2016/SVG/main" r:embed="rId18"/>
                </a:ext>
              </a:extLst>
            </a:blip>
            <a:stretch>
              <a:fillRect/>
            </a:stretch>
          </a:blipFill>
        </p:spPr>
      </p:sp>
      <p:sp>
        <p:nvSpPr>
          <p:cNvPr id="13" name="Freeform 13"/>
          <p:cNvSpPr/>
          <p:nvPr/>
        </p:nvSpPr>
        <p:spPr>
          <a:xfrm>
            <a:off x="3116094" y="2537774"/>
            <a:ext cx="956481" cy="726234"/>
          </a:xfrm>
          <a:custGeom>
            <a:avLst/>
            <a:gdLst/>
            <a:ahLst/>
            <a:cxnLst/>
            <a:rect l="l" t="t" r="r" b="b"/>
            <a:pathLst>
              <a:path w="956481" h="726234">
                <a:moveTo>
                  <a:pt x="0" y="0"/>
                </a:moveTo>
                <a:lnTo>
                  <a:pt x="956482" y="0"/>
                </a:lnTo>
                <a:lnTo>
                  <a:pt x="956482" y="726234"/>
                </a:lnTo>
                <a:lnTo>
                  <a:pt x="0" y="726234"/>
                </a:lnTo>
                <a:lnTo>
                  <a:pt x="0" y="0"/>
                </a:lnTo>
                <a:close/>
              </a:path>
            </a:pathLst>
          </a:custGeom>
          <a:blipFill>
            <a:blip r:embed="rId19"/>
            <a:stretch>
              <a:fillRect/>
            </a:stretch>
          </a:blipFill>
        </p:spPr>
      </p:sp>
      <p:sp>
        <p:nvSpPr>
          <p:cNvPr id="14" name="Freeform 14"/>
          <p:cNvSpPr/>
          <p:nvPr/>
        </p:nvSpPr>
        <p:spPr>
          <a:xfrm>
            <a:off x="1799034" y="3312300"/>
            <a:ext cx="956481" cy="732768"/>
          </a:xfrm>
          <a:custGeom>
            <a:avLst/>
            <a:gdLst/>
            <a:ahLst/>
            <a:cxnLst/>
            <a:rect l="l" t="t" r="r" b="b"/>
            <a:pathLst>
              <a:path w="956481" h="732768">
                <a:moveTo>
                  <a:pt x="0" y="0"/>
                </a:moveTo>
                <a:lnTo>
                  <a:pt x="956482" y="0"/>
                </a:lnTo>
                <a:lnTo>
                  <a:pt x="956482" y="732767"/>
                </a:lnTo>
                <a:lnTo>
                  <a:pt x="0" y="732767"/>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5" name="Freeform 15"/>
          <p:cNvSpPr/>
          <p:nvPr/>
        </p:nvSpPr>
        <p:spPr>
          <a:xfrm>
            <a:off x="1799034" y="3312300"/>
            <a:ext cx="956481" cy="732768"/>
          </a:xfrm>
          <a:custGeom>
            <a:avLst/>
            <a:gdLst/>
            <a:ahLst/>
            <a:cxnLst/>
            <a:rect l="l" t="t" r="r" b="b"/>
            <a:pathLst>
              <a:path w="956481" h="732768">
                <a:moveTo>
                  <a:pt x="0" y="0"/>
                </a:moveTo>
                <a:lnTo>
                  <a:pt x="956482" y="0"/>
                </a:lnTo>
                <a:lnTo>
                  <a:pt x="956482" y="732767"/>
                </a:lnTo>
                <a:lnTo>
                  <a:pt x="0" y="732767"/>
                </a:lnTo>
                <a:lnTo>
                  <a:pt x="0" y="0"/>
                </a:lnTo>
                <a:close/>
              </a:path>
            </a:pathLst>
          </a:custGeom>
          <a:blipFill>
            <a:blip r:embed="rId22"/>
            <a:stretch>
              <a:fillRect/>
            </a:stretch>
          </a:blipFill>
        </p:spPr>
      </p:sp>
      <p:sp>
        <p:nvSpPr>
          <p:cNvPr id="16" name="Freeform 16"/>
          <p:cNvSpPr/>
          <p:nvPr/>
        </p:nvSpPr>
        <p:spPr>
          <a:xfrm>
            <a:off x="1819304" y="2557624"/>
            <a:ext cx="915962" cy="686524"/>
          </a:xfrm>
          <a:custGeom>
            <a:avLst/>
            <a:gdLst/>
            <a:ahLst/>
            <a:cxnLst/>
            <a:rect l="l" t="t" r="r" b="b"/>
            <a:pathLst>
              <a:path w="915962" h="686524">
                <a:moveTo>
                  <a:pt x="0" y="0"/>
                </a:moveTo>
                <a:lnTo>
                  <a:pt x="915962" y="0"/>
                </a:lnTo>
                <a:lnTo>
                  <a:pt x="915962" y="686524"/>
                </a:lnTo>
                <a:lnTo>
                  <a:pt x="0" y="686524"/>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17" name="Freeform 17"/>
          <p:cNvSpPr/>
          <p:nvPr/>
        </p:nvSpPr>
        <p:spPr>
          <a:xfrm>
            <a:off x="1819304" y="2557624"/>
            <a:ext cx="915962" cy="686524"/>
          </a:xfrm>
          <a:custGeom>
            <a:avLst/>
            <a:gdLst/>
            <a:ahLst/>
            <a:cxnLst/>
            <a:rect l="l" t="t" r="r" b="b"/>
            <a:pathLst>
              <a:path w="915962" h="686524">
                <a:moveTo>
                  <a:pt x="0" y="0"/>
                </a:moveTo>
                <a:lnTo>
                  <a:pt x="915962" y="0"/>
                </a:lnTo>
                <a:lnTo>
                  <a:pt x="915962" y="686524"/>
                </a:lnTo>
                <a:lnTo>
                  <a:pt x="0" y="686524"/>
                </a:lnTo>
                <a:lnTo>
                  <a:pt x="0" y="0"/>
                </a:lnTo>
                <a:close/>
              </a:path>
            </a:pathLst>
          </a:custGeom>
          <a:blipFill>
            <a:blip r:embed="rId25"/>
            <a:stretch>
              <a:fillRect/>
            </a:stretch>
          </a:blipFill>
        </p:spPr>
      </p:sp>
      <p:sp>
        <p:nvSpPr>
          <p:cNvPr id="18" name="Freeform 18"/>
          <p:cNvSpPr/>
          <p:nvPr/>
        </p:nvSpPr>
        <p:spPr>
          <a:xfrm>
            <a:off x="481994" y="3306251"/>
            <a:ext cx="956481" cy="686533"/>
          </a:xfrm>
          <a:custGeom>
            <a:avLst/>
            <a:gdLst/>
            <a:ahLst/>
            <a:cxnLst/>
            <a:rect l="l" t="t" r="r" b="b"/>
            <a:pathLst>
              <a:path w="956481" h="686533">
                <a:moveTo>
                  <a:pt x="0" y="0"/>
                </a:moveTo>
                <a:lnTo>
                  <a:pt x="956481" y="0"/>
                </a:lnTo>
                <a:lnTo>
                  <a:pt x="956481" y="686534"/>
                </a:lnTo>
                <a:lnTo>
                  <a:pt x="0" y="686534"/>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19" name="Freeform 19"/>
          <p:cNvSpPr/>
          <p:nvPr/>
        </p:nvSpPr>
        <p:spPr>
          <a:xfrm>
            <a:off x="481994" y="3306251"/>
            <a:ext cx="956481" cy="686533"/>
          </a:xfrm>
          <a:custGeom>
            <a:avLst/>
            <a:gdLst/>
            <a:ahLst/>
            <a:cxnLst/>
            <a:rect l="l" t="t" r="r" b="b"/>
            <a:pathLst>
              <a:path w="956481" h="686533">
                <a:moveTo>
                  <a:pt x="0" y="0"/>
                </a:moveTo>
                <a:lnTo>
                  <a:pt x="956481" y="0"/>
                </a:lnTo>
                <a:lnTo>
                  <a:pt x="956481" y="686534"/>
                </a:lnTo>
                <a:lnTo>
                  <a:pt x="0" y="686534"/>
                </a:lnTo>
                <a:lnTo>
                  <a:pt x="0" y="0"/>
                </a:lnTo>
                <a:close/>
              </a:path>
            </a:pathLst>
          </a:custGeom>
          <a:blipFill>
            <a:blip r:embed="rId28"/>
            <a:stretch>
              <a:fillRect/>
            </a:stretch>
          </a:blipFill>
        </p:spPr>
      </p:sp>
      <p:sp>
        <p:nvSpPr>
          <p:cNvPr id="20" name="Freeform 20"/>
          <p:cNvSpPr/>
          <p:nvPr/>
        </p:nvSpPr>
        <p:spPr>
          <a:xfrm>
            <a:off x="481994" y="2536374"/>
            <a:ext cx="956481" cy="729034"/>
          </a:xfrm>
          <a:custGeom>
            <a:avLst/>
            <a:gdLst/>
            <a:ahLst/>
            <a:cxnLst/>
            <a:rect l="l" t="t" r="r" b="b"/>
            <a:pathLst>
              <a:path w="956481" h="729034">
                <a:moveTo>
                  <a:pt x="0" y="0"/>
                </a:moveTo>
                <a:lnTo>
                  <a:pt x="956481" y="0"/>
                </a:lnTo>
                <a:lnTo>
                  <a:pt x="956481" y="729034"/>
                </a:lnTo>
                <a:lnTo>
                  <a:pt x="0" y="729034"/>
                </a:lnTo>
                <a:lnTo>
                  <a:pt x="0" y="0"/>
                </a:lnTo>
                <a:close/>
              </a:path>
            </a:pathLst>
          </a:custGeom>
          <a:blipFill>
            <a:blip r:embed="rId15">
              <a:extLst>
                <a:ext uri="{96DAC541-7B7A-43D3-8B79-37D633B846F1}">
                  <asvg:svgBlip xmlns:asvg="http://schemas.microsoft.com/office/drawing/2016/SVG/main" r:embed="rId29"/>
                </a:ext>
              </a:extLst>
            </a:blip>
            <a:stretch>
              <a:fillRect/>
            </a:stretch>
          </a:blipFill>
        </p:spPr>
      </p:sp>
      <p:sp>
        <p:nvSpPr>
          <p:cNvPr id="21" name="Freeform 21"/>
          <p:cNvSpPr/>
          <p:nvPr/>
        </p:nvSpPr>
        <p:spPr>
          <a:xfrm>
            <a:off x="481994" y="2536374"/>
            <a:ext cx="956481" cy="729034"/>
          </a:xfrm>
          <a:custGeom>
            <a:avLst/>
            <a:gdLst/>
            <a:ahLst/>
            <a:cxnLst/>
            <a:rect l="l" t="t" r="r" b="b"/>
            <a:pathLst>
              <a:path w="956481" h="729034">
                <a:moveTo>
                  <a:pt x="0" y="0"/>
                </a:moveTo>
                <a:lnTo>
                  <a:pt x="956481" y="0"/>
                </a:lnTo>
                <a:lnTo>
                  <a:pt x="956481" y="729034"/>
                </a:lnTo>
                <a:lnTo>
                  <a:pt x="0" y="729034"/>
                </a:lnTo>
                <a:lnTo>
                  <a:pt x="0" y="0"/>
                </a:lnTo>
                <a:close/>
              </a:path>
            </a:pathLst>
          </a:custGeom>
          <a:blipFill>
            <a:blip r:embed="rId30"/>
            <a:stretch>
              <a:fillRect/>
            </a:stretch>
          </a:blipFill>
        </p:spPr>
      </p:sp>
      <p:sp>
        <p:nvSpPr>
          <p:cNvPr id="22" name="Freeform 22"/>
          <p:cNvSpPr/>
          <p:nvPr/>
        </p:nvSpPr>
        <p:spPr>
          <a:xfrm>
            <a:off x="3116094" y="1796158"/>
            <a:ext cx="956481" cy="692601"/>
          </a:xfrm>
          <a:custGeom>
            <a:avLst/>
            <a:gdLst/>
            <a:ahLst/>
            <a:cxnLst/>
            <a:rect l="l" t="t" r="r" b="b"/>
            <a:pathLst>
              <a:path w="956481" h="692601">
                <a:moveTo>
                  <a:pt x="0" y="0"/>
                </a:moveTo>
                <a:lnTo>
                  <a:pt x="956482" y="0"/>
                </a:lnTo>
                <a:lnTo>
                  <a:pt x="956482" y="692601"/>
                </a:lnTo>
                <a:lnTo>
                  <a:pt x="0" y="692601"/>
                </a:lnTo>
                <a:lnTo>
                  <a:pt x="0" y="0"/>
                </a:lnTo>
                <a:close/>
              </a:path>
            </a:pathLst>
          </a:custGeom>
          <a:blipFill>
            <a:blip r:embed="rId12">
              <a:extLst>
                <a:ext uri="{96DAC541-7B7A-43D3-8B79-37D633B846F1}">
                  <asvg:svgBlip xmlns:asvg="http://schemas.microsoft.com/office/drawing/2016/SVG/main" r:embed="rId31"/>
                </a:ext>
              </a:extLst>
            </a:blip>
            <a:stretch>
              <a:fillRect/>
            </a:stretch>
          </a:blipFill>
        </p:spPr>
      </p:sp>
      <p:sp>
        <p:nvSpPr>
          <p:cNvPr id="23" name="Freeform 23"/>
          <p:cNvSpPr/>
          <p:nvPr/>
        </p:nvSpPr>
        <p:spPr>
          <a:xfrm>
            <a:off x="3116094" y="1796158"/>
            <a:ext cx="956481" cy="692601"/>
          </a:xfrm>
          <a:custGeom>
            <a:avLst/>
            <a:gdLst/>
            <a:ahLst/>
            <a:cxnLst/>
            <a:rect l="l" t="t" r="r" b="b"/>
            <a:pathLst>
              <a:path w="956481" h="692601">
                <a:moveTo>
                  <a:pt x="0" y="0"/>
                </a:moveTo>
                <a:lnTo>
                  <a:pt x="956482" y="0"/>
                </a:lnTo>
                <a:lnTo>
                  <a:pt x="956482" y="692601"/>
                </a:lnTo>
                <a:lnTo>
                  <a:pt x="0" y="692601"/>
                </a:lnTo>
                <a:lnTo>
                  <a:pt x="0" y="0"/>
                </a:lnTo>
                <a:close/>
              </a:path>
            </a:pathLst>
          </a:custGeom>
          <a:blipFill>
            <a:blip r:embed="rId32"/>
            <a:stretch>
              <a:fillRect/>
            </a:stretch>
          </a:blipFill>
        </p:spPr>
      </p:sp>
      <p:sp>
        <p:nvSpPr>
          <p:cNvPr id="24" name="Freeform 24"/>
          <p:cNvSpPr/>
          <p:nvPr/>
        </p:nvSpPr>
        <p:spPr>
          <a:xfrm>
            <a:off x="5593499" y="1708499"/>
            <a:ext cx="1919402" cy="2326081"/>
          </a:xfrm>
          <a:custGeom>
            <a:avLst/>
            <a:gdLst/>
            <a:ahLst/>
            <a:cxnLst/>
            <a:rect l="l" t="t" r="r" b="b"/>
            <a:pathLst>
              <a:path w="1919402" h="2326081">
                <a:moveTo>
                  <a:pt x="0" y="0"/>
                </a:moveTo>
                <a:lnTo>
                  <a:pt x="1919402" y="0"/>
                </a:lnTo>
                <a:lnTo>
                  <a:pt x="1919402" y="2326081"/>
                </a:lnTo>
                <a:lnTo>
                  <a:pt x="0" y="2326081"/>
                </a:lnTo>
                <a:lnTo>
                  <a:pt x="0" y="0"/>
                </a:lnTo>
                <a:close/>
              </a:path>
            </a:pathLst>
          </a:custGeom>
          <a:blipFill>
            <a:blip r:embed="rId33">
              <a:extLst>
                <a:ext uri="{96DAC541-7B7A-43D3-8B79-37D633B846F1}">
                  <asvg:svgBlip xmlns:asvg="http://schemas.microsoft.com/office/drawing/2016/SVG/main" r:embed="rId34"/>
                </a:ext>
              </a:extLst>
            </a:blip>
            <a:stretch>
              <a:fillRect/>
            </a:stretch>
          </a:blipFill>
        </p:spPr>
      </p:sp>
      <p:sp>
        <p:nvSpPr>
          <p:cNvPr id="25" name="Freeform 25"/>
          <p:cNvSpPr/>
          <p:nvPr/>
        </p:nvSpPr>
        <p:spPr>
          <a:xfrm>
            <a:off x="5593499" y="1708499"/>
            <a:ext cx="1919402" cy="2326081"/>
          </a:xfrm>
          <a:custGeom>
            <a:avLst/>
            <a:gdLst/>
            <a:ahLst/>
            <a:cxnLst/>
            <a:rect l="l" t="t" r="r" b="b"/>
            <a:pathLst>
              <a:path w="1919402" h="2326081">
                <a:moveTo>
                  <a:pt x="0" y="0"/>
                </a:moveTo>
                <a:lnTo>
                  <a:pt x="1919402" y="0"/>
                </a:lnTo>
                <a:lnTo>
                  <a:pt x="1919402" y="2326081"/>
                </a:lnTo>
                <a:lnTo>
                  <a:pt x="0" y="2326081"/>
                </a:lnTo>
                <a:lnTo>
                  <a:pt x="0" y="0"/>
                </a:lnTo>
                <a:close/>
              </a:path>
            </a:pathLst>
          </a:custGeom>
          <a:blipFill>
            <a:blip r:embed="rId35"/>
            <a:stretch>
              <a:fillRect/>
            </a:stretch>
          </a:blipFill>
        </p:spPr>
      </p:sp>
      <p:sp>
        <p:nvSpPr>
          <p:cNvPr id="26" name="TextBox 26"/>
          <p:cNvSpPr txBox="1"/>
          <p:nvPr/>
        </p:nvSpPr>
        <p:spPr>
          <a:xfrm>
            <a:off x="325879" y="282445"/>
            <a:ext cx="4006672" cy="806834"/>
          </a:xfrm>
          <a:prstGeom prst="rect">
            <a:avLst/>
          </a:prstGeom>
        </p:spPr>
        <p:txBody>
          <a:bodyPr lIns="0" tIns="0" rIns="0" bIns="0" rtlCol="0" anchor="t">
            <a:spAutoFit/>
          </a:bodyPr>
          <a:lstStyle/>
          <a:p>
            <a:pPr algn="l">
              <a:lnSpc>
                <a:spcPts val="2800"/>
              </a:lnSpc>
            </a:pPr>
            <a:r>
              <a:rPr lang="en-US" sz="2000" b="1">
                <a:solidFill>
                  <a:srgbClr val="000000"/>
                </a:solidFill>
                <a:latin typeface="Ubuntu Bold" panose="020B0804030602030204"/>
                <a:ea typeface="Ubuntu Bold" panose="020B0804030602030204"/>
                <a:cs typeface="Ubuntu Bold" panose="020B0804030602030204"/>
                <a:sym typeface="Ubuntu Bold" panose="020B0804030602030204"/>
              </a:rPr>
              <a:t>Containers and Virtual Machines</a:t>
            </a:r>
          </a:p>
          <a:p>
            <a:pPr algn="l">
              <a:lnSpc>
                <a:spcPts val="1960"/>
              </a:lnSpc>
            </a:pPr>
            <a:r>
              <a:rPr lang="en-US" sz="1400" b="1">
                <a:solidFill>
                  <a:srgbClr val="000000"/>
                </a:solidFill>
                <a:latin typeface="Open Sans Bold"/>
                <a:ea typeface="Open Sans Bold"/>
                <a:cs typeface="Open Sans Bold"/>
                <a:sym typeface="Open Sans Bold"/>
              </a:rPr>
              <a:t>Containers are not the only solution</a:t>
            </a:r>
          </a:p>
        </p:txBody>
      </p:sp>
      <p:sp>
        <p:nvSpPr>
          <p:cNvPr id="27" name="TextBox 27"/>
          <p:cNvSpPr txBox="1"/>
          <p:nvPr/>
        </p:nvSpPr>
        <p:spPr>
          <a:xfrm>
            <a:off x="325879" y="4622825"/>
            <a:ext cx="527437" cy="208445"/>
          </a:xfrm>
          <a:prstGeom prst="rect">
            <a:avLst/>
          </a:prstGeom>
        </p:spPr>
        <p:txBody>
          <a:bodyPr lIns="0" tIns="0" rIns="0" bIns="0" rtlCol="0" anchor="t">
            <a:spAutoFit/>
          </a:bodyPr>
          <a:lstStyle/>
          <a:p>
            <a:pPr algn="l">
              <a:lnSpc>
                <a:spcPts val="1680"/>
              </a:lnSpc>
            </a:pPr>
            <a:r>
              <a:rPr lang="en-US" sz="1200" b="1">
                <a:solidFill>
                  <a:srgbClr val="000000"/>
                </a:solidFill>
                <a:latin typeface="Ubuntu Bold" panose="020B0804030602030204"/>
                <a:ea typeface="Ubuntu Bold" panose="020B0804030602030204"/>
                <a:cs typeface="Ubuntu Bold" panose="020B0804030602030204"/>
                <a:sym typeface="Ubuntu Bold" panose="020B0804030602030204"/>
              </a:rPr>
              <a:t>Docker</a:t>
            </a:r>
          </a:p>
        </p:txBody>
      </p:sp>
      <p:sp>
        <p:nvSpPr>
          <p:cNvPr id="28" name="TextBox 28"/>
          <p:cNvSpPr txBox="1"/>
          <p:nvPr/>
        </p:nvSpPr>
        <p:spPr>
          <a:xfrm>
            <a:off x="1858918" y="1353302"/>
            <a:ext cx="853926" cy="187995"/>
          </a:xfrm>
          <a:prstGeom prst="rect">
            <a:avLst/>
          </a:prstGeom>
        </p:spPr>
        <p:txBody>
          <a:bodyPr lIns="0" tIns="0" rIns="0" bIns="0" rtlCol="0" anchor="t">
            <a:spAutoFit/>
          </a:bodyPr>
          <a:lstStyle/>
          <a:p>
            <a:pPr algn="l">
              <a:lnSpc>
                <a:spcPts val="1400"/>
              </a:lnSpc>
            </a:pPr>
            <a:r>
              <a:rPr lang="en-US" sz="1000" b="1">
                <a:solidFill>
                  <a:srgbClr val="000000"/>
                </a:solidFill>
                <a:latin typeface="Ubuntu Bold" panose="020B0804030602030204"/>
                <a:ea typeface="Ubuntu Bold" panose="020B0804030602030204"/>
                <a:cs typeface="Ubuntu Bold" panose="020B0804030602030204"/>
                <a:sym typeface="Ubuntu Bold" panose="020B0804030602030204"/>
              </a:rPr>
              <a:t>Virtualization</a:t>
            </a:r>
          </a:p>
        </p:txBody>
      </p:sp>
      <p:sp>
        <p:nvSpPr>
          <p:cNvPr id="29" name="TextBox 29"/>
          <p:cNvSpPr txBox="1"/>
          <p:nvPr/>
        </p:nvSpPr>
        <p:spPr>
          <a:xfrm>
            <a:off x="6048642" y="1344806"/>
            <a:ext cx="1029976" cy="187995"/>
          </a:xfrm>
          <a:prstGeom prst="rect">
            <a:avLst/>
          </a:prstGeom>
        </p:spPr>
        <p:txBody>
          <a:bodyPr lIns="0" tIns="0" rIns="0" bIns="0" rtlCol="0" anchor="t">
            <a:spAutoFit/>
          </a:bodyPr>
          <a:lstStyle/>
          <a:p>
            <a:pPr algn="l">
              <a:lnSpc>
                <a:spcPts val="1400"/>
              </a:lnSpc>
            </a:pPr>
            <a:r>
              <a:rPr lang="en-US" sz="1000" b="1">
                <a:solidFill>
                  <a:srgbClr val="000000"/>
                </a:solidFill>
                <a:latin typeface="Ubuntu Bold" panose="020B0804030602030204"/>
                <a:ea typeface="Ubuntu Bold" panose="020B0804030602030204"/>
                <a:cs typeface="Ubuntu Bold" panose="020B0804030602030204"/>
                <a:sym typeface="Ubuntu Bold" panose="020B0804030602030204"/>
              </a:rPr>
              <a:t>Containerization</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485775"/>
            <a:ext cx="3206234" cy="2413079"/>
          </a:xfrm>
          <a:prstGeom prst="rect">
            <a:avLst/>
          </a:prstGeom>
        </p:spPr>
        <p:txBody>
          <a:bodyPr lIns="0" tIns="0" rIns="0" bIns="0" rtlCol="0" anchor="t">
            <a:spAutoFit/>
          </a:bodyPr>
          <a:lstStyle/>
          <a:p>
            <a:pPr algn="l">
              <a:lnSpc>
                <a:spcPts val="1380"/>
              </a:lnSpc>
              <a:spcBef>
                <a:spcPct val="0"/>
              </a:spcBef>
            </a:pPr>
            <a:r>
              <a:rPr lang="en-US" sz="1165" dirty="0">
                <a:solidFill>
                  <a:srgbClr val="000000"/>
                </a:solidFill>
                <a:latin typeface="Calibri (MS)" panose="020F0502020204030204"/>
                <a:ea typeface="Calibri (MS)" panose="020F0502020204030204"/>
                <a:cs typeface="Calibri (MS)" panose="020F0502020204030204"/>
                <a:sym typeface="Calibri (MS)" panose="020F0502020204030204"/>
              </a:rPr>
              <a:t># List namespaces</a:t>
            </a:r>
          </a:p>
          <a:p>
            <a:pPr algn="l">
              <a:lnSpc>
                <a:spcPts val="1380"/>
              </a:lnSpc>
              <a:spcBef>
                <a:spcPct val="0"/>
              </a:spcBef>
            </a:pPr>
            <a:r>
              <a:rPr lang="en-US" sz="1165" dirty="0">
                <a:solidFill>
                  <a:srgbClr val="000000"/>
                </a:solidFill>
                <a:latin typeface="Calibri (MS)" panose="020F0502020204030204"/>
                <a:ea typeface="Calibri (MS)" panose="020F0502020204030204"/>
                <a:cs typeface="Calibri (MS)" panose="020F0502020204030204"/>
                <a:sym typeface="Calibri (MS)" panose="020F0502020204030204"/>
              </a:rPr>
              <a:t>kubectl get namespaces</a:t>
            </a:r>
          </a:p>
          <a:p>
            <a:pPr algn="l">
              <a:lnSpc>
                <a:spcPts val="1380"/>
              </a:lnSpc>
              <a:spcBef>
                <a:spcPct val="0"/>
              </a:spcBef>
            </a:pPr>
            <a:endParaRPr lang="en-US" sz="1165" dirty="0">
              <a:solidFill>
                <a:srgbClr val="000000"/>
              </a:solidFill>
              <a:latin typeface="Calibri (MS)" panose="020F0502020204030204"/>
              <a:ea typeface="Calibri (MS)" panose="020F0502020204030204"/>
              <a:cs typeface="Calibri (MS)" panose="020F0502020204030204"/>
              <a:sym typeface="Calibri (MS)" panose="020F0502020204030204"/>
            </a:endParaRPr>
          </a:p>
          <a:p>
            <a:pPr algn="l">
              <a:lnSpc>
                <a:spcPts val="1380"/>
              </a:lnSpc>
              <a:spcBef>
                <a:spcPct val="0"/>
              </a:spcBef>
            </a:pPr>
            <a:r>
              <a:rPr lang="en-US" sz="1165" dirty="0">
                <a:solidFill>
                  <a:srgbClr val="000000"/>
                </a:solidFill>
                <a:latin typeface="Calibri (MS)" panose="020F0502020204030204"/>
                <a:ea typeface="Calibri (MS)" panose="020F0502020204030204"/>
                <a:cs typeface="Calibri (MS)" panose="020F0502020204030204"/>
                <a:sym typeface="Calibri (MS)" panose="020F0502020204030204"/>
              </a:rPr>
              <a:t># Verify </a:t>
            </a:r>
            <a:r>
              <a:rPr lang="en-US" sz="1165" dirty="0" err="1">
                <a:solidFill>
                  <a:srgbClr val="000000"/>
                </a:solidFill>
                <a:latin typeface="Calibri (MS)" panose="020F0502020204030204"/>
                <a:ea typeface="Calibri (MS)" panose="020F0502020204030204"/>
                <a:cs typeface="Calibri (MS)" panose="020F0502020204030204"/>
                <a:sym typeface="Calibri (MS)" panose="020F0502020204030204"/>
              </a:rPr>
              <a:t>ResourceQuota</a:t>
            </a:r>
            <a:endParaRPr lang="en-US" sz="1165" dirty="0">
              <a:solidFill>
                <a:srgbClr val="000000"/>
              </a:solidFill>
              <a:latin typeface="Calibri (MS)" panose="020F0502020204030204"/>
              <a:ea typeface="Calibri (MS)" panose="020F0502020204030204"/>
              <a:cs typeface="Calibri (MS)" panose="020F0502020204030204"/>
              <a:sym typeface="Calibri (MS)" panose="020F0502020204030204"/>
            </a:endParaRPr>
          </a:p>
          <a:p>
            <a:pPr algn="l">
              <a:lnSpc>
                <a:spcPts val="1380"/>
              </a:lnSpc>
              <a:spcBef>
                <a:spcPct val="0"/>
              </a:spcBef>
            </a:pPr>
            <a:r>
              <a:rPr lang="en-US" sz="1165" dirty="0">
                <a:solidFill>
                  <a:srgbClr val="000000"/>
                </a:solidFill>
                <a:latin typeface="Calibri (MS)" panose="020F0502020204030204"/>
                <a:ea typeface="Calibri (MS)" panose="020F0502020204030204"/>
                <a:cs typeface="Calibri (MS)" panose="020F0502020204030204"/>
                <a:sym typeface="Calibri (MS)" panose="020F0502020204030204"/>
              </a:rPr>
              <a:t>kubectl get </a:t>
            </a:r>
            <a:r>
              <a:rPr lang="en-US" sz="1165" dirty="0" err="1">
                <a:solidFill>
                  <a:srgbClr val="000000"/>
                </a:solidFill>
                <a:latin typeface="Calibri (MS)" panose="020F0502020204030204"/>
                <a:ea typeface="Calibri (MS)" panose="020F0502020204030204"/>
                <a:cs typeface="Calibri (MS)" panose="020F0502020204030204"/>
                <a:sym typeface="Calibri (MS)" panose="020F0502020204030204"/>
              </a:rPr>
              <a:t>resourcequota</a:t>
            </a:r>
            <a:r>
              <a:rPr lang="en-US" sz="1165" dirty="0">
                <a:solidFill>
                  <a:srgbClr val="000000"/>
                </a:solidFill>
                <a:latin typeface="Calibri (MS)" panose="020F0502020204030204"/>
                <a:ea typeface="Calibri (MS)" panose="020F0502020204030204"/>
                <a:cs typeface="Calibri (MS)" panose="020F0502020204030204"/>
                <a:sym typeface="Calibri (MS)" panose="020F0502020204030204"/>
              </a:rPr>
              <a:t> -n </a:t>
            </a:r>
            <a:r>
              <a:rPr lang="en-US" sz="1165" dirty="0" err="1">
                <a:solidFill>
                  <a:srgbClr val="000000"/>
                </a:solidFill>
                <a:latin typeface="Calibri (MS)" panose="020F0502020204030204"/>
                <a:ea typeface="Calibri (MS)" panose="020F0502020204030204"/>
                <a:cs typeface="Calibri (MS)" panose="020F0502020204030204"/>
                <a:sym typeface="Calibri (MS)" panose="020F0502020204030204"/>
              </a:rPr>
              <a:t>testns</a:t>
            </a:r>
            <a:endParaRPr lang="en-US" sz="1165" dirty="0">
              <a:solidFill>
                <a:srgbClr val="000000"/>
              </a:solidFill>
              <a:latin typeface="Calibri (MS)" panose="020F0502020204030204"/>
              <a:ea typeface="Calibri (MS)" panose="020F0502020204030204"/>
              <a:cs typeface="Calibri (MS)" panose="020F0502020204030204"/>
              <a:sym typeface="Calibri (MS)" panose="020F0502020204030204"/>
            </a:endParaRPr>
          </a:p>
          <a:p>
            <a:pPr algn="l">
              <a:lnSpc>
                <a:spcPts val="1380"/>
              </a:lnSpc>
              <a:spcBef>
                <a:spcPct val="0"/>
              </a:spcBef>
            </a:pPr>
            <a:endParaRPr lang="en-US" sz="1165" dirty="0">
              <a:solidFill>
                <a:srgbClr val="000000"/>
              </a:solidFill>
              <a:latin typeface="Calibri (MS)" panose="020F0502020204030204"/>
              <a:ea typeface="Calibri (MS)" panose="020F0502020204030204"/>
              <a:cs typeface="Calibri (MS)" panose="020F0502020204030204"/>
              <a:sym typeface="Calibri (MS)" panose="020F0502020204030204"/>
            </a:endParaRPr>
          </a:p>
          <a:p>
            <a:pPr algn="l">
              <a:lnSpc>
                <a:spcPts val="1380"/>
              </a:lnSpc>
              <a:spcBef>
                <a:spcPct val="0"/>
              </a:spcBef>
            </a:pPr>
            <a:r>
              <a:rPr lang="en-US" sz="1165" dirty="0">
                <a:solidFill>
                  <a:srgbClr val="000000"/>
                </a:solidFill>
                <a:latin typeface="Calibri (MS)" panose="020F0502020204030204"/>
                <a:ea typeface="Calibri (MS)" panose="020F0502020204030204"/>
                <a:cs typeface="Calibri (MS)" panose="020F0502020204030204"/>
                <a:sym typeface="Calibri (MS)" panose="020F0502020204030204"/>
              </a:rPr>
              <a:t># Describe </a:t>
            </a:r>
            <a:r>
              <a:rPr lang="en-US" sz="1165" dirty="0" err="1">
                <a:solidFill>
                  <a:srgbClr val="000000"/>
                </a:solidFill>
                <a:latin typeface="Calibri (MS)" panose="020F0502020204030204"/>
                <a:ea typeface="Calibri (MS)" panose="020F0502020204030204"/>
                <a:cs typeface="Calibri (MS)" panose="020F0502020204030204"/>
                <a:sym typeface="Calibri (MS)" panose="020F0502020204030204"/>
              </a:rPr>
              <a:t>ResourceQuota</a:t>
            </a:r>
            <a:r>
              <a:rPr lang="en-US" sz="1165" dirty="0">
                <a:solidFill>
                  <a:srgbClr val="000000"/>
                </a:solidFill>
                <a:latin typeface="Calibri (MS)" panose="020F0502020204030204"/>
                <a:ea typeface="Calibri (MS)" panose="020F0502020204030204"/>
                <a:cs typeface="Calibri (MS)" panose="020F0502020204030204"/>
                <a:sym typeface="Calibri (MS)" panose="020F0502020204030204"/>
              </a:rPr>
              <a:t> to check limits</a:t>
            </a:r>
          </a:p>
          <a:p>
            <a:pPr algn="l">
              <a:lnSpc>
                <a:spcPts val="1380"/>
              </a:lnSpc>
              <a:spcBef>
                <a:spcPct val="0"/>
              </a:spcBef>
            </a:pPr>
            <a:r>
              <a:rPr lang="en-US" sz="1165" dirty="0">
                <a:solidFill>
                  <a:srgbClr val="000000"/>
                </a:solidFill>
                <a:latin typeface="Calibri (MS)" panose="020F0502020204030204"/>
                <a:ea typeface="Calibri (MS)" panose="020F0502020204030204"/>
                <a:cs typeface="Calibri (MS)" panose="020F0502020204030204"/>
                <a:sym typeface="Calibri (MS)" panose="020F0502020204030204"/>
              </a:rPr>
              <a:t>kubectl describe </a:t>
            </a:r>
            <a:r>
              <a:rPr lang="en-US" sz="1165" dirty="0" err="1">
                <a:solidFill>
                  <a:srgbClr val="000000"/>
                </a:solidFill>
                <a:latin typeface="Calibri (MS)" panose="020F0502020204030204"/>
                <a:ea typeface="Calibri (MS)" panose="020F0502020204030204"/>
                <a:cs typeface="Calibri (MS)" panose="020F0502020204030204"/>
                <a:sym typeface="Calibri (MS)" panose="020F0502020204030204"/>
              </a:rPr>
              <a:t>resourcequota</a:t>
            </a:r>
            <a:r>
              <a:rPr lang="en-US" sz="1165" dirty="0">
                <a:solidFill>
                  <a:srgbClr val="000000"/>
                </a:solidFill>
                <a:latin typeface="Calibri (MS)" panose="020F0502020204030204"/>
                <a:ea typeface="Calibri (MS)" panose="020F0502020204030204"/>
                <a:cs typeface="Calibri (MS)" panose="020F0502020204030204"/>
                <a:sym typeface="Calibri (MS)" panose="020F0502020204030204"/>
              </a:rPr>
              <a:t> </a:t>
            </a:r>
            <a:r>
              <a:rPr lang="en-US" sz="1165" dirty="0" err="1">
                <a:solidFill>
                  <a:srgbClr val="000000"/>
                </a:solidFill>
                <a:latin typeface="Calibri (MS)" panose="020F0502020204030204"/>
                <a:ea typeface="Calibri (MS)" panose="020F0502020204030204"/>
                <a:cs typeface="Calibri (MS)" panose="020F0502020204030204"/>
                <a:sym typeface="Calibri (MS)" panose="020F0502020204030204"/>
              </a:rPr>
              <a:t>testnsquota</a:t>
            </a:r>
            <a:r>
              <a:rPr lang="en-US" sz="1165" dirty="0">
                <a:solidFill>
                  <a:srgbClr val="000000"/>
                </a:solidFill>
                <a:latin typeface="Calibri (MS)" panose="020F0502020204030204"/>
                <a:ea typeface="Calibri (MS)" panose="020F0502020204030204"/>
                <a:cs typeface="Calibri (MS)" panose="020F0502020204030204"/>
                <a:sym typeface="Calibri (MS)" panose="020F0502020204030204"/>
              </a:rPr>
              <a:t> -n </a:t>
            </a:r>
            <a:r>
              <a:rPr lang="en-US" sz="1165" dirty="0" err="1">
                <a:solidFill>
                  <a:srgbClr val="000000"/>
                </a:solidFill>
                <a:latin typeface="Calibri (MS)" panose="020F0502020204030204"/>
                <a:ea typeface="Calibri (MS)" panose="020F0502020204030204"/>
                <a:cs typeface="Calibri (MS)" panose="020F0502020204030204"/>
                <a:sym typeface="Calibri (MS)" panose="020F0502020204030204"/>
              </a:rPr>
              <a:t>testns</a:t>
            </a:r>
            <a:endParaRPr lang="en-US" sz="1165" dirty="0">
              <a:solidFill>
                <a:srgbClr val="000000"/>
              </a:solidFill>
              <a:latin typeface="Calibri (MS)" panose="020F0502020204030204"/>
              <a:ea typeface="Calibri (MS)" panose="020F0502020204030204"/>
              <a:cs typeface="Calibri (MS)" panose="020F0502020204030204"/>
              <a:sym typeface="Calibri (MS)" panose="020F0502020204030204"/>
            </a:endParaRPr>
          </a:p>
          <a:p>
            <a:pPr algn="l">
              <a:lnSpc>
                <a:spcPts val="1380"/>
              </a:lnSpc>
              <a:spcBef>
                <a:spcPct val="0"/>
              </a:spcBef>
            </a:pPr>
            <a:endParaRPr lang="en-US" sz="1165" dirty="0">
              <a:solidFill>
                <a:srgbClr val="000000"/>
              </a:solidFill>
              <a:latin typeface="Calibri (MS)" panose="020F0502020204030204"/>
              <a:ea typeface="Calibri (MS)" panose="020F0502020204030204"/>
              <a:cs typeface="Calibri (MS)" panose="020F0502020204030204"/>
              <a:sym typeface="Calibri (MS)" panose="020F0502020204030204"/>
            </a:endParaRPr>
          </a:p>
          <a:p>
            <a:pPr algn="l">
              <a:lnSpc>
                <a:spcPts val="1380"/>
              </a:lnSpc>
              <a:spcBef>
                <a:spcPct val="0"/>
              </a:spcBef>
            </a:pPr>
            <a:r>
              <a:rPr lang="en-US" sz="1165" dirty="0">
                <a:solidFill>
                  <a:srgbClr val="000000"/>
                </a:solidFill>
                <a:latin typeface="Calibri (MS)" panose="020F0502020204030204"/>
                <a:ea typeface="Calibri (MS)" panose="020F0502020204030204"/>
                <a:cs typeface="Calibri (MS)" panose="020F0502020204030204"/>
                <a:sym typeface="Calibri (MS)" panose="020F0502020204030204"/>
              </a:rPr>
              <a:t># List pods in the namespace</a:t>
            </a:r>
          </a:p>
          <a:p>
            <a:pPr algn="l">
              <a:lnSpc>
                <a:spcPts val="1380"/>
              </a:lnSpc>
              <a:spcBef>
                <a:spcPct val="0"/>
              </a:spcBef>
            </a:pPr>
            <a:r>
              <a:rPr lang="en-US" sz="1165" dirty="0">
                <a:solidFill>
                  <a:srgbClr val="000000"/>
                </a:solidFill>
                <a:latin typeface="Calibri (MS)" panose="020F0502020204030204"/>
                <a:ea typeface="Calibri (MS)" panose="020F0502020204030204"/>
                <a:cs typeface="Calibri (MS)" panose="020F0502020204030204"/>
                <a:sym typeface="Calibri (MS)" panose="020F0502020204030204"/>
              </a:rPr>
              <a:t>kubectl get pods -n </a:t>
            </a:r>
            <a:r>
              <a:rPr lang="en-US" sz="1165" dirty="0" err="1">
                <a:solidFill>
                  <a:srgbClr val="000000"/>
                </a:solidFill>
                <a:latin typeface="Calibri (MS)" panose="020F0502020204030204"/>
                <a:ea typeface="Calibri (MS)" panose="020F0502020204030204"/>
                <a:cs typeface="Calibri (MS)" panose="020F0502020204030204"/>
                <a:sym typeface="Calibri (MS)" panose="020F0502020204030204"/>
              </a:rPr>
              <a:t>testns</a:t>
            </a:r>
            <a:endParaRPr lang="en-US" sz="1165" dirty="0">
              <a:solidFill>
                <a:srgbClr val="000000"/>
              </a:solidFill>
              <a:latin typeface="Calibri (MS)" panose="020F0502020204030204"/>
              <a:ea typeface="Calibri (MS)" panose="020F0502020204030204"/>
              <a:cs typeface="Calibri (MS)" panose="020F0502020204030204"/>
              <a:sym typeface="Calibri (MS)" panose="020F0502020204030204"/>
            </a:endParaRPr>
          </a:p>
          <a:p>
            <a:pPr algn="l">
              <a:lnSpc>
                <a:spcPts val="1380"/>
              </a:lnSpc>
              <a:spcBef>
                <a:spcPct val="0"/>
              </a:spcBef>
            </a:pPr>
            <a:endParaRPr lang="en-US" sz="1165" dirty="0">
              <a:solidFill>
                <a:srgbClr val="000000"/>
              </a:solidFill>
              <a:latin typeface="Calibri (MS)" panose="020F0502020204030204"/>
              <a:ea typeface="Calibri (MS)" panose="020F0502020204030204"/>
              <a:cs typeface="Calibri (MS)" panose="020F0502020204030204"/>
              <a:sym typeface="Calibri (MS)" panose="020F0502020204030204"/>
            </a:endParaRPr>
          </a:p>
          <a:p>
            <a:pPr algn="l">
              <a:lnSpc>
                <a:spcPts val="1380"/>
              </a:lnSpc>
              <a:spcBef>
                <a:spcPct val="0"/>
              </a:spcBef>
            </a:pPr>
            <a:r>
              <a:rPr lang="en-US" sz="1165" dirty="0">
                <a:solidFill>
                  <a:srgbClr val="000000"/>
                </a:solidFill>
                <a:latin typeface="Calibri (MS)" panose="020F0502020204030204"/>
                <a:ea typeface="Calibri (MS)" panose="020F0502020204030204"/>
                <a:cs typeface="Calibri (MS)" panose="020F0502020204030204"/>
                <a:sym typeface="Calibri (MS)" panose="020F0502020204030204"/>
              </a:rPr>
              <a:t># Describe the pod to check resource requests</a:t>
            </a:r>
          </a:p>
          <a:p>
            <a:pPr algn="l">
              <a:lnSpc>
                <a:spcPts val="1380"/>
              </a:lnSpc>
              <a:spcBef>
                <a:spcPct val="0"/>
              </a:spcBef>
            </a:pPr>
            <a:r>
              <a:rPr lang="en-US" sz="1165" dirty="0">
                <a:solidFill>
                  <a:srgbClr val="000000"/>
                </a:solidFill>
                <a:latin typeface="Calibri (MS)" panose="020F0502020204030204"/>
                <a:ea typeface="Calibri (MS)" panose="020F0502020204030204"/>
                <a:cs typeface="Calibri (MS)" panose="020F0502020204030204"/>
                <a:sym typeface="Calibri (MS)" panose="020F0502020204030204"/>
              </a:rPr>
              <a:t>kubectl describe pod </a:t>
            </a:r>
            <a:r>
              <a:rPr lang="en-US" sz="1165" dirty="0" err="1">
                <a:solidFill>
                  <a:srgbClr val="000000"/>
                </a:solidFill>
                <a:latin typeface="Calibri (MS)" panose="020F0502020204030204"/>
                <a:ea typeface="Calibri (MS)" panose="020F0502020204030204"/>
                <a:cs typeface="Calibri (MS)" panose="020F0502020204030204"/>
                <a:sym typeface="Calibri (MS)" panose="020F0502020204030204"/>
              </a:rPr>
              <a:t>testnspod</a:t>
            </a:r>
            <a:r>
              <a:rPr lang="en-US" sz="1165" dirty="0">
                <a:solidFill>
                  <a:srgbClr val="000000"/>
                </a:solidFill>
                <a:latin typeface="Calibri (MS)" panose="020F0502020204030204"/>
                <a:ea typeface="Calibri (MS)" panose="020F0502020204030204"/>
                <a:cs typeface="Calibri (MS)" panose="020F0502020204030204"/>
                <a:sym typeface="Calibri (MS)" panose="020F0502020204030204"/>
              </a:rPr>
              <a:t> -n </a:t>
            </a:r>
            <a:r>
              <a:rPr lang="en-US" sz="1165" dirty="0" err="1">
                <a:solidFill>
                  <a:srgbClr val="000000"/>
                </a:solidFill>
                <a:latin typeface="Calibri (MS)" panose="020F0502020204030204"/>
                <a:ea typeface="Calibri (MS)" panose="020F0502020204030204"/>
                <a:cs typeface="Calibri (MS)" panose="020F0502020204030204"/>
                <a:sym typeface="Calibri (MS)" panose="020F0502020204030204"/>
              </a:rPr>
              <a:t>testns</a:t>
            </a:r>
            <a:endParaRPr lang="en-US" sz="1165" dirty="0">
              <a:solidFill>
                <a:srgbClr val="000000"/>
              </a:solidFill>
              <a:latin typeface="Calibri (MS)" panose="020F0502020204030204"/>
              <a:ea typeface="Calibri (MS)" panose="020F0502020204030204"/>
              <a:cs typeface="Calibri (MS)" panose="020F0502020204030204"/>
              <a:sym typeface="Calibri (MS)" panose="020F0502020204030204"/>
            </a:endParaRPr>
          </a:p>
        </p:txBody>
      </p:sp>
      <p:sp>
        <p:nvSpPr>
          <p:cNvPr id="3" name="TextBox 3"/>
          <p:cNvSpPr txBox="1"/>
          <p:nvPr/>
        </p:nvSpPr>
        <p:spPr>
          <a:xfrm>
            <a:off x="4885756" y="495300"/>
            <a:ext cx="2893368" cy="202385"/>
          </a:xfrm>
          <a:prstGeom prst="rect">
            <a:avLst/>
          </a:prstGeom>
        </p:spPr>
        <p:txBody>
          <a:bodyPr lIns="0" tIns="0" rIns="0" bIns="0" rtlCol="0" anchor="t">
            <a:spAutoFit/>
          </a:bodyPr>
          <a:lstStyle/>
          <a:p>
            <a:pPr algn="ctr">
              <a:lnSpc>
                <a:spcPts val="1465"/>
              </a:lnSpc>
              <a:spcBef>
                <a:spcPct val="0"/>
              </a:spcBef>
            </a:pPr>
            <a:r>
              <a:rPr lang="en-US" sz="1240">
                <a:solidFill>
                  <a:srgbClr val="000000"/>
                </a:solidFill>
                <a:latin typeface="Calibri (MS)" panose="020F0502020204030204"/>
                <a:ea typeface="Calibri (MS)" panose="020F0502020204030204"/>
                <a:cs typeface="Calibri (MS)" panose="020F0502020204030204"/>
                <a:sym typeface="Calibri (MS)" panose="020F0502020204030204"/>
              </a:rPr>
              <a:t>Command to Apply an Extra Pod (Should Fail)</a:t>
            </a:r>
          </a:p>
        </p:txBody>
      </p:sp>
      <p:sp>
        <p:nvSpPr>
          <p:cNvPr id="4" name="TextBox 4"/>
          <p:cNvSpPr txBox="1"/>
          <p:nvPr/>
        </p:nvSpPr>
        <p:spPr>
          <a:xfrm>
            <a:off x="4885756" y="769148"/>
            <a:ext cx="1370019" cy="1626910"/>
          </a:xfrm>
          <a:prstGeom prst="rect">
            <a:avLst/>
          </a:prstGeom>
        </p:spPr>
        <p:txBody>
          <a:bodyPr lIns="0" tIns="0" rIns="0" bIns="0" rtlCol="0" anchor="t">
            <a:spAutoFit/>
          </a:bodyPr>
          <a:lstStyle/>
          <a:p>
            <a:pPr algn="l">
              <a:lnSpc>
                <a:spcPts val="1085"/>
              </a:lnSpc>
              <a:spcBef>
                <a:spcPct val="0"/>
              </a:spcBef>
            </a:pPr>
            <a:r>
              <a:rPr lang="en-US" sz="915" dirty="0">
                <a:solidFill>
                  <a:srgbClr val="000000"/>
                </a:solidFill>
                <a:latin typeface="Calibri (MS)" panose="020F0502020204030204"/>
                <a:ea typeface="Calibri (MS)" panose="020F0502020204030204"/>
                <a:cs typeface="Calibri (MS)" panose="020F0502020204030204"/>
                <a:sym typeface="Calibri (MS)" panose="020F0502020204030204"/>
              </a:rPr>
              <a:t>cat &lt;&lt;EOF | kubectl apply -f -</a:t>
            </a:r>
          </a:p>
          <a:p>
            <a:pPr algn="l">
              <a:lnSpc>
                <a:spcPts val="1085"/>
              </a:lnSpc>
              <a:spcBef>
                <a:spcPct val="0"/>
              </a:spcBef>
            </a:pPr>
            <a:r>
              <a:rPr lang="en-US" sz="915" dirty="0">
                <a:solidFill>
                  <a:srgbClr val="000000"/>
                </a:solidFill>
                <a:latin typeface="Calibri (MS)" panose="020F0502020204030204"/>
                <a:ea typeface="Calibri (MS)" panose="020F0502020204030204"/>
                <a:cs typeface="Calibri (MS)" panose="020F0502020204030204"/>
                <a:sym typeface="Calibri (MS)" panose="020F0502020204030204"/>
              </a:rPr>
              <a:t>---</a:t>
            </a:r>
          </a:p>
          <a:p>
            <a:pPr algn="l">
              <a:lnSpc>
                <a:spcPts val="1085"/>
              </a:lnSpc>
              <a:spcBef>
                <a:spcPct val="0"/>
              </a:spcBef>
            </a:pPr>
            <a:r>
              <a:rPr lang="en-US" sz="915" dirty="0" err="1">
                <a:solidFill>
                  <a:srgbClr val="000000"/>
                </a:solidFill>
                <a:latin typeface="Calibri (MS)" panose="020F0502020204030204"/>
                <a:ea typeface="Calibri (MS)" panose="020F0502020204030204"/>
                <a:cs typeface="Calibri (MS)" panose="020F0502020204030204"/>
                <a:sym typeface="Calibri (MS)" panose="020F0502020204030204"/>
              </a:rPr>
              <a:t>apiVersion</a:t>
            </a:r>
            <a:r>
              <a:rPr lang="en-US" sz="915" dirty="0">
                <a:solidFill>
                  <a:srgbClr val="000000"/>
                </a:solidFill>
                <a:latin typeface="Calibri (MS)" panose="020F0502020204030204"/>
                <a:ea typeface="Calibri (MS)" panose="020F0502020204030204"/>
                <a:cs typeface="Calibri (MS)" panose="020F0502020204030204"/>
                <a:sym typeface="Calibri (MS)" panose="020F0502020204030204"/>
              </a:rPr>
              <a:t>: v1</a:t>
            </a:r>
          </a:p>
          <a:p>
            <a:pPr algn="l">
              <a:lnSpc>
                <a:spcPts val="1085"/>
              </a:lnSpc>
              <a:spcBef>
                <a:spcPct val="0"/>
              </a:spcBef>
            </a:pPr>
            <a:r>
              <a:rPr lang="en-US" sz="915" dirty="0">
                <a:solidFill>
                  <a:srgbClr val="000000"/>
                </a:solidFill>
                <a:latin typeface="Calibri (MS)" panose="020F0502020204030204"/>
                <a:ea typeface="Calibri (MS)" panose="020F0502020204030204"/>
                <a:cs typeface="Calibri (MS)" panose="020F0502020204030204"/>
                <a:sym typeface="Calibri (MS)" panose="020F0502020204030204"/>
              </a:rPr>
              <a:t>kind: Pod</a:t>
            </a:r>
          </a:p>
          <a:p>
            <a:pPr algn="l">
              <a:lnSpc>
                <a:spcPts val="1085"/>
              </a:lnSpc>
              <a:spcBef>
                <a:spcPct val="0"/>
              </a:spcBef>
            </a:pPr>
            <a:r>
              <a:rPr lang="en-US" sz="915" dirty="0">
                <a:solidFill>
                  <a:srgbClr val="000000"/>
                </a:solidFill>
                <a:latin typeface="Calibri (MS)" panose="020F0502020204030204"/>
                <a:ea typeface="Calibri (MS)" panose="020F0502020204030204"/>
                <a:cs typeface="Calibri (MS)" panose="020F0502020204030204"/>
                <a:sym typeface="Calibri (MS)" panose="020F0502020204030204"/>
              </a:rPr>
              <a:t>metadata:</a:t>
            </a:r>
          </a:p>
          <a:p>
            <a:pPr algn="l">
              <a:lnSpc>
                <a:spcPts val="1085"/>
              </a:lnSpc>
              <a:spcBef>
                <a:spcPct val="0"/>
              </a:spcBef>
            </a:pPr>
            <a:r>
              <a:rPr lang="en-US" sz="915" dirty="0">
                <a:solidFill>
                  <a:srgbClr val="000000"/>
                </a:solidFill>
                <a:latin typeface="Calibri (MS)" panose="020F0502020204030204"/>
                <a:ea typeface="Calibri (MS)" panose="020F0502020204030204"/>
                <a:cs typeface="Calibri (MS)" panose="020F0502020204030204"/>
                <a:sym typeface="Calibri (MS)" panose="020F0502020204030204"/>
              </a:rPr>
              <a:t>  name: </a:t>
            </a:r>
            <a:r>
              <a:rPr lang="en-US" sz="915" dirty="0" err="1">
                <a:solidFill>
                  <a:srgbClr val="000000"/>
                </a:solidFill>
                <a:latin typeface="Calibri (MS)" panose="020F0502020204030204"/>
                <a:ea typeface="Calibri (MS)" panose="020F0502020204030204"/>
                <a:cs typeface="Calibri (MS)" panose="020F0502020204030204"/>
                <a:sym typeface="Calibri (MS)" panose="020F0502020204030204"/>
              </a:rPr>
              <a:t>extratestpod</a:t>
            </a:r>
            <a:endParaRPr lang="en-US" sz="915" dirty="0">
              <a:solidFill>
                <a:srgbClr val="000000"/>
              </a:solidFill>
              <a:latin typeface="Calibri (MS)" panose="020F0502020204030204"/>
              <a:ea typeface="Calibri (MS)" panose="020F0502020204030204"/>
              <a:cs typeface="Calibri (MS)" panose="020F0502020204030204"/>
              <a:sym typeface="Calibri (MS)" panose="020F0502020204030204"/>
            </a:endParaRPr>
          </a:p>
          <a:p>
            <a:pPr algn="l">
              <a:lnSpc>
                <a:spcPts val="1085"/>
              </a:lnSpc>
              <a:spcBef>
                <a:spcPct val="0"/>
              </a:spcBef>
            </a:pPr>
            <a:r>
              <a:rPr lang="en-US" sz="915" dirty="0">
                <a:solidFill>
                  <a:srgbClr val="000000"/>
                </a:solidFill>
                <a:latin typeface="Calibri (MS)" panose="020F0502020204030204"/>
                <a:ea typeface="Calibri (MS)" panose="020F0502020204030204"/>
                <a:cs typeface="Calibri (MS)" panose="020F0502020204030204"/>
                <a:sym typeface="Calibri (MS)" panose="020F0502020204030204"/>
              </a:rPr>
              <a:t>  namespace: </a:t>
            </a:r>
            <a:r>
              <a:rPr lang="en-US" sz="915" dirty="0" err="1">
                <a:solidFill>
                  <a:srgbClr val="000000"/>
                </a:solidFill>
                <a:latin typeface="Calibri (MS)" panose="020F0502020204030204"/>
                <a:ea typeface="Calibri (MS)" panose="020F0502020204030204"/>
                <a:cs typeface="Calibri (MS)" panose="020F0502020204030204"/>
                <a:sym typeface="Calibri (MS)" panose="020F0502020204030204"/>
              </a:rPr>
              <a:t>testns</a:t>
            </a:r>
            <a:endParaRPr lang="en-US" sz="915" dirty="0">
              <a:solidFill>
                <a:srgbClr val="000000"/>
              </a:solidFill>
              <a:latin typeface="Calibri (MS)" panose="020F0502020204030204"/>
              <a:ea typeface="Calibri (MS)" panose="020F0502020204030204"/>
              <a:cs typeface="Calibri (MS)" panose="020F0502020204030204"/>
              <a:sym typeface="Calibri (MS)" panose="020F0502020204030204"/>
            </a:endParaRPr>
          </a:p>
          <a:p>
            <a:pPr algn="l">
              <a:lnSpc>
                <a:spcPts val="1085"/>
              </a:lnSpc>
              <a:spcBef>
                <a:spcPct val="0"/>
              </a:spcBef>
            </a:pPr>
            <a:r>
              <a:rPr lang="en-US" sz="915" dirty="0">
                <a:solidFill>
                  <a:srgbClr val="000000"/>
                </a:solidFill>
                <a:latin typeface="Calibri (MS)" panose="020F0502020204030204"/>
                <a:ea typeface="Calibri (MS)" panose="020F0502020204030204"/>
                <a:cs typeface="Calibri (MS)" panose="020F0502020204030204"/>
                <a:sym typeface="Calibri (MS)" panose="020F0502020204030204"/>
              </a:rPr>
              <a:t>spec:</a:t>
            </a:r>
          </a:p>
          <a:p>
            <a:pPr algn="l">
              <a:lnSpc>
                <a:spcPts val="1085"/>
              </a:lnSpc>
              <a:spcBef>
                <a:spcPct val="0"/>
              </a:spcBef>
            </a:pPr>
            <a:r>
              <a:rPr lang="en-US" sz="915" dirty="0">
                <a:solidFill>
                  <a:srgbClr val="000000"/>
                </a:solidFill>
                <a:latin typeface="Calibri (MS)" panose="020F0502020204030204"/>
                <a:ea typeface="Calibri (MS)" panose="020F0502020204030204"/>
                <a:cs typeface="Calibri (MS)" panose="020F0502020204030204"/>
                <a:sym typeface="Calibri (MS)" panose="020F0502020204030204"/>
              </a:rPr>
              <a:t>  containers:</a:t>
            </a:r>
          </a:p>
          <a:p>
            <a:pPr algn="l">
              <a:lnSpc>
                <a:spcPts val="1085"/>
              </a:lnSpc>
              <a:spcBef>
                <a:spcPct val="0"/>
              </a:spcBef>
            </a:pPr>
            <a:r>
              <a:rPr lang="en-US" sz="915" dirty="0">
                <a:solidFill>
                  <a:srgbClr val="000000"/>
                </a:solidFill>
                <a:latin typeface="Calibri (MS)" panose="020F0502020204030204"/>
                <a:ea typeface="Calibri (MS)" panose="020F0502020204030204"/>
                <a:cs typeface="Calibri (MS)" panose="020F0502020204030204"/>
                <a:sym typeface="Calibri (MS)" panose="020F0502020204030204"/>
              </a:rPr>
              <a:t>  - name: </a:t>
            </a:r>
            <a:r>
              <a:rPr lang="en-US" sz="915" dirty="0" err="1">
                <a:solidFill>
                  <a:srgbClr val="000000"/>
                </a:solidFill>
                <a:latin typeface="Calibri (MS)" panose="020F0502020204030204"/>
                <a:ea typeface="Calibri (MS)" panose="020F0502020204030204"/>
                <a:cs typeface="Calibri (MS)" panose="020F0502020204030204"/>
                <a:sym typeface="Calibri (MS)" panose="020F0502020204030204"/>
              </a:rPr>
              <a:t>extratestcon</a:t>
            </a:r>
            <a:endParaRPr lang="en-US" sz="915" dirty="0">
              <a:solidFill>
                <a:srgbClr val="000000"/>
              </a:solidFill>
              <a:latin typeface="Calibri (MS)" panose="020F0502020204030204"/>
              <a:ea typeface="Calibri (MS)" panose="020F0502020204030204"/>
              <a:cs typeface="Calibri (MS)" panose="020F0502020204030204"/>
              <a:sym typeface="Calibri (MS)" panose="020F0502020204030204"/>
            </a:endParaRPr>
          </a:p>
          <a:p>
            <a:pPr algn="l">
              <a:lnSpc>
                <a:spcPts val="1085"/>
              </a:lnSpc>
              <a:spcBef>
                <a:spcPct val="0"/>
              </a:spcBef>
            </a:pPr>
            <a:r>
              <a:rPr lang="en-US" sz="915" dirty="0">
                <a:solidFill>
                  <a:srgbClr val="000000"/>
                </a:solidFill>
                <a:latin typeface="Calibri (MS)" panose="020F0502020204030204"/>
                <a:ea typeface="Calibri (MS)" panose="020F0502020204030204"/>
                <a:cs typeface="Calibri (MS)" panose="020F0502020204030204"/>
                <a:sym typeface="Calibri (MS)" panose="020F0502020204030204"/>
              </a:rPr>
              <a:t>    image: </a:t>
            </a:r>
            <a:r>
              <a:rPr lang="en-US" sz="915" dirty="0" err="1">
                <a:solidFill>
                  <a:srgbClr val="000000"/>
                </a:solidFill>
                <a:latin typeface="Calibri (MS)" panose="020F0502020204030204"/>
                <a:ea typeface="Calibri (MS)" panose="020F0502020204030204"/>
                <a:cs typeface="Calibri (MS)" panose="020F0502020204030204"/>
                <a:sym typeface="Calibri (MS)" panose="020F0502020204030204"/>
              </a:rPr>
              <a:t>httpd:latest</a:t>
            </a:r>
            <a:endParaRPr lang="en-US" sz="915" dirty="0">
              <a:solidFill>
                <a:srgbClr val="000000"/>
              </a:solidFill>
              <a:latin typeface="Calibri (MS)" panose="020F0502020204030204"/>
              <a:ea typeface="Calibri (MS)" panose="020F0502020204030204"/>
              <a:cs typeface="Calibri (MS)" panose="020F0502020204030204"/>
              <a:sym typeface="Calibri (MS)" panose="020F0502020204030204"/>
            </a:endParaRPr>
          </a:p>
          <a:p>
            <a:pPr algn="l">
              <a:lnSpc>
                <a:spcPts val="1085"/>
              </a:lnSpc>
              <a:spcBef>
                <a:spcPct val="0"/>
              </a:spcBef>
            </a:pPr>
            <a:r>
              <a:rPr lang="en-US" sz="915" dirty="0">
                <a:solidFill>
                  <a:srgbClr val="000000"/>
                </a:solidFill>
                <a:latin typeface="Calibri (MS)" panose="020F0502020204030204"/>
                <a:ea typeface="Calibri (MS)" panose="020F0502020204030204"/>
                <a:cs typeface="Calibri (MS)" panose="020F0502020204030204"/>
                <a:sym typeface="Calibri (MS)" panose="020F0502020204030204"/>
              </a:rPr>
              <a:t>EOF</a:t>
            </a:r>
          </a:p>
        </p:txBody>
      </p:sp>
      <p:sp>
        <p:nvSpPr>
          <p:cNvPr id="5" name="TextBox 5"/>
          <p:cNvSpPr txBox="1"/>
          <p:nvPr/>
        </p:nvSpPr>
        <p:spPr>
          <a:xfrm>
            <a:off x="766935" y="3765749"/>
            <a:ext cx="4165848" cy="202385"/>
          </a:xfrm>
          <a:prstGeom prst="rect">
            <a:avLst/>
          </a:prstGeom>
        </p:spPr>
        <p:txBody>
          <a:bodyPr lIns="0" tIns="0" rIns="0" bIns="0" rtlCol="0" anchor="t">
            <a:spAutoFit/>
          </a:bodyPr>
          <a:lstStyle/>
          <a:p>
            <a:pPr algn="ctr">
              <a:lnSpc>
                <a:spcPts val="1465"/>
              </a:lnSpc>
              <a:spcBef>
                <a:spcPct val="0"/>
              </a:spcBef>
            </a:pPr>
            <a:r>
              <a:rPr lang="en-US" sz="1240">
                <a:solidFill>
                  <a:srgbClr val="000000"/>
                </a:solidFill>
                <a:latin typeface="Calibri (MS)" panose="020F0502020204030204"/>
                <a:ea typeface="Calibri (MS)" panose="020F0502020204030204"/>
                <a:cs typeface="Calibri (MS)" panose="020F0502020204030204"/>
                <a:sym typeface="Calibri (MS)" panose="020F0502020204030204"/>
              </a:rPr>
              <a:t>Command to Apply a Pod Requesting More Memory (Should Fail)</a:t>
            </a:r>
          </a:p>
        </p:txBody>
      </p:sp>
      <p:sp>
        <p:nvSpPr>
          <p:cNvPr id="6" name="TextBox 6"/>
          <p:cNvSpPr txBox="1"/>
          <p:nvPr/>
        </p:nvSpPr>
        <p:spPr>
          <a:xfrm>
            <a:off x="5074347" y="2773718"/>
            <a:ext cx="2362855" cy="2369782"/>
          </a:xfrm>
          <a:prstGeom prst="rect">
            <a:avLst/>
          </a:prstGeom>
        </p:spPr>
        <p:txBody>
          <a:bodyPr lIns="0" tIns="0" rIns="0" bIns="0" rtlCol="0" anchor="t">
            <a:spAutoFit/>
          </a:bodyPr>
          <a:lstStyle/>
          <a:p>
            <a:pPr algn="l">
              <a:lnSpc>
                <a:spcPts val="1270"/>
              </a:lnSpc>
              <a:spcBef>
                <a:spcPct val="0"/>
              </a:spcBef>
            </a:pPr>
            <a:r>
              <a:rPr lang="en-US" sz="1070">
                <a:solidFill>
                  <a:srgbClr val="000000"/>
                </a:solidFill>
                <a:latin typeface="Calibri (MS)" panose="020F0502020204030204"/>
                <a:ea typeface="Calibri (MS)" panose="020F0502020204030204"/>
                <a:cs typeface="Calibri (MS)" panose="020F0502020204030204"/>
                <a:sym typeface="Calibri (MS)" panose="020F0502020204030204"/>
              </a:rPr>
              <a:t>cat &lt;&lt;EOF | kubectl apply -f -</a:t>
            </a:r>
          </a:p>
          <a:p>
            <a:pPr algn="l">
              <a:lnSpc>
                <a:spcPts val="1270"/>
              </a:lnSpc>
              <a:spcBef>
                <a:spcPct val="0"/>
              </a:spcBef>
            </a:pPr>
            <a:r>
              <a:rPr lang="en-US" sz="1070">
                <a:solidFill>
                  <a:srgbClr val="000000"/>
                </a:solidFill>
                <a:latin typeface="Calibri (MS)" panose="020F0502020204030204"/>
                <a:ea typeface="Calibri (MS)" panose="020F0502020204030204"/>
                <a:cs typeface="Calibri (MS)" panose="020F0502020204030204"/>
                <a:sym typeface="Calibri (MS)" panose="020F0502020204030204"/>
              </a:rPr>
              <a:t>---</a:t>
            </a:r>
          </a:p>
          <a:p>
            <a:pPr algn="l">
              <a:lnSpc>
                <a:spcPts val="1270"/>
              </a:lnSpc>
              <a:spcBef>
                <a:spcPct val="0"/>
              </a:spcBef>
            </a:pPr>
            <a:r>
              <a:rPr lang="en-US" sz="1070">
                <a:solidFill>
                  <a:srgbClr val="000000"/>
                </a:solidFill>
                <a:latin typeface="Calibri (MS)" panose="020F0502020204030204"/>
                <a:ea typeface="Calibri (MS)" panose="020F0502020204030204"/>
                <a:cs typeface="Calibri (MS)" panose="020F0502020204030204"/>
                <a:sym typeface="Calibri (MS)" panose="020F0502020204030204"/>
              </a:rPr>
              <a:t>apiVersion: v1</a:t>
            </a:r>
          </a:p>
          <a:p>
            <a:pPr algn="l">
              <a:lnSpc>
                <a:spcPts val="1270"/>
              </a:lnSpc>
              <a:spcBef>
                <a:spcPct val="0"/>
              </a:spcBef>
            </a:pPr>
            <a:r>
              <a:rPr lang="en-US" sz="1070">
                <a:solidFill>
                  <a:srgbClr val="000000"/>
                </a:solidFill>
                <a:latin typeface="Calibri (MS)" panose="020F0502020204030204"/>
                <a:ea typeface="Calibri (MS)" panose="020F0502020204030204"/>
                <a:cs typeface="Calibri (MS)" panose="020F0502020204030204"/>
                <a:sym typeface="Calibri (MS)" panose="020F0502020204030204"/>
              </a:rPr>
              <a:t>kind: Pod</a:t>
            </a:r>
          </a:p>
          <a:p>
            <a:pPr algn="l">
              <a:lnSpc>
                <a:spcPts val="1270"/>
              </a:lnSpc>
              <a:spcBef>
                <a:spcPct val="0"/>
              </a:spcBef>
            </a:pPr>
            <a:r>
              <a:rPr lang="en-US" sz="1070">
                <a:solidFill>
                  <a:srgbClr val="000000"/>
                </a:solidFill>
                <a:latin typeface="Calibri (MS)" panose="020F0502020204030204"/>
                <a:ea typeface="Calibri (MS)" panose="020F0502020204030204"/>
                <a:cs typeface="Calibri (MS)" panose="020F0502020204030204"/>
                <a:sym typeface="Calibri (MS)" panose="020F0502020204030204"/>
              </a:rPr>
              <a:t>metadata:</a:t>
            </a:r>
          </a:p>
          <a:p>
            <a:pPr algn="l">
              <a:lnSpc>
                <a:spcPts val="1270"/>
              </a:lnSpc>
              <a:spcBef>
                <a:spcPct val="0"/>
              </a:spcBef>
            </a:pPr>
            <a:r>
              <a:rPr lang="en-US" sz="1070">
                <a:solidFill>
                  <a:srgbClr val="000000"/>
                </a:solidFill>
                <a:latin typeface="Calibri (MS)" panose="020F0502020204030204"/>
                <a:ea typeface="Calibri (MS)" panose="020F0502020204030204"/>
                <a:cs typeface="Calibri (MS)" panose="020F0502020204030204"/>
                <a:sym typeface="Calibri (MS)" panose="020F0502020204030204"/>
              </a:rPr>
              <a:t>  name: highmem-pod</a:t>
            </a:r>
          </a:p>
          <a:p>
            <a:pPr algn="l">
              <a:lnSpc>
                <a:spcPts val="1270"/>
              </a:lnSpc>
              <a:spcBef>
                <a:spcPct val="0"/>
              </a:spcBef>
            </a:pPr>
            <a:r>
              <a:rPr lang="en-US" sz="1070">
                <a:solidFill>
                  <a:srgbClr val="000000"/>
                </a:solidFill>
                <a:latin typeface="Calibri (MS)" panose="020F0502020204030204"/>
                <a:ea typeface="Calibri (MS)" panose="020F0502020204030204"/>
                <a:cs typeface="Calibri (MS)" panose="020F0502020204030204"/>
                <a:sym typeface="Calibri (MS)" panose="020F0502020204030204"/>
              </a:rPr>
              <a:t>  namespace: testns</a:t>
            </a:r>
          </a:p>
          <a:p>
            <a:pPr algn="l">
              <a:lnSpc>
                <a:spcPts val="1270"/>
              </a:lnSpc>
              <a:spcBef>
                <a:spcPct val="0"/>
              </a:spcBef>
            </a:pPr>
            <a:r>
              <a:rPr lang="en-US" sz="1070">
                <a:solidFill>
                  <a:srgbClr val="000000"/>
                </a:solidFill>
                <a:latin typeface="Calibri (MS)" panose="020F0502020204030204"/>
                <a:ea typeface="Calibri (MS)" panose="020F0502020204030204"/>
                <a:cs typeface="Calibri (MS)" panose="020F0502020204030204"/>
                <a:sym typeface="Calibri (MS)" panose="020F0502020204030204"/>
              </a:rPr>
              <a:t>spec:</a:t>
            </a:r>
          </a:p>
          <a:p>
            <a:pPr algn="l">
              <a:lnSpc>
                <a:spcPts val="1270"/>
              </a:lnSpc>
              <a:spcBef>
                <a:spcPct val="0"/>
              </a:spcBef>
            </a:pPr>
            <a:r>
              <a:rPr lang="en-US" sz="1070">
                <a:solidFill>
                  <a:srgbClr val="000000"/>
                </a:solidFill>
                <a:latin typeface="Calibri (MS)" panose="020F0502020204030204"/>
                <a:ea typeface="Calibri (MS)" panose="020F0502020204030204"/>
                <a:cs typeface="Calibri (MS)" panose="020F0502020204030204"/>
                <a:sym typeface="Calibri (MS)" panose="020F0502020204030204"/>
              </a:rPr>
              <a:t>  containers:</a:t>
            </a:r>
          </a:p>
          <a:p>
            <a:pPr algn="l">
              <a:lnSpc>
                <a:spcPts val="1270"/>
              </a:lnSpc>
              <a:spcBef>
                <a:spcPct val="0"/>
              </a:spcBef>
            </a:pPr>
            <a:r>
              <a:rPr lang="en-US" sz="1070">
                <a:solidFill>
                  <a:srgbClr val="000000"/>
                </a:solidFill>
                <a:latin typeface="Calibri (MS)" panose="020F0502020204030204"/>
                <a:ea typeface="Calibri (MS)" panose="020F0502020204030204"/>
                <a:cs typeface="Calibri (MS)" panose="020F0502020204030204"/>
                <a:sym typeface="Calibri (MS)" panose="020F0502020204030204"/>
              </a:rPr>
              <a:t>  - name: highmem-container</a:t>
            </a:r>
          </a:p>
          <a:p>
            <a:pPr algn="l">
              <a:lnSpc>
                <a:spcPts val="1270"/>
              </a:lnSpc>
              <a:spcBef>
                <a:spcPct val="0"/>
              </a:spcBef>
            </a:pPr>
            <a:r>
              <a:rPr lang="en-US" sz="1070">
                <a:solidFill>
                  <a:srgbClr val="000000"/>
                </a:solidFill>
                <a:latin typeface="Calibri (MS)" panose="020F0502020204030204"/>
                <a:ea typeface="Calibri (MS)" panose="020F0502020204030204"/>
                <a:cs typeface="Calibri (MS)" panose="020F0502020204030204"/>
                <a:sym typeface="Calibri (MS)" panose="020F0502020204030204"/>
              </a:rPr>
              <a:t>    image: httpd:latest</a:t>
            </a:r>
          </a:p>
          <a:p>
            <a:pPr algn="l">
              <a:lnSpc>
                <a:spcPts val="1270"/>
              </a:lnSpc>
              <a:spcBef>
                <a:spcPct val="0"/>
              </a:spcBef>
            </a:pPr>
            <a:r>
              <a:rPr lang="en-US" sz="1070">
                <a:solidFill>
                  <a:srgbClr val="000000"/>
                </a:solidFill>
                <a:latin typeface="Calibri (MS)" panose="020F0502020204030204"/>
                <a:ea typeface="Calibri (MS)" panose="020F0502020204030204"/>
                <a:cs typeface="Calibri (MS)" panose="020F0502020204030204"/>
                <a:sym typeface="Calibri (MS)" panose="020F0502020204030204"/>
              </a:rPr>
              <a:t>    resources:</a:t>
            </a:r>
          </a:p>
          <a:p>
            <a:pPr algn="l">
              <a:lnSpc>
                <a:spcPts val="1270"/>
              </a:lnSpc>
              <a:spcBef>
                <a:spcPct val="0"/>
              </a:spcBef>
            </a:pPr>
            <a:r>
              <a:rPr lang="en-US" sz="1070">
                <a:solidFill>
                  <a:srgbClr val="000000"/>
                </a:solidFill>
                <a:latin typeface="Calibri (MS)" panose="020F0502020204030204"/>
                <a:ea typeface="Calibri (MS)" panose="020F0502020204030204"/>
                <a:cs typeface="Calibri (MS)" panose="020F0502020204030204"/>
                <a:sym typeface="Calibri (MS)" panose="020F0502020204030204"/>
              </a:rPr>
              <a:t>      requests:</a:t>
            </a:r>
          </a:p>
          <a:p>
            <a:pPr algn="l">
              <a:lnSpc>
                <a:spcPts val="1270"/>
              </a:lnSpc>
              <a:spcBef>
                <a:spcPct val="0"/>
              </a:spcBef>
            </a:pPr>
            <a:r>
              <a:rPr lang="en-US" sz="1070">
                <a:solidFill>
                  <a:srgbClr val="000000"/>
                </a:solidFill>
                <a:latin typeface="Calibri (MS)" panose="020F0502020204030204"/>
                <a:ea typeface="Calibri (MS)" panose="020F0502020204030204"/>
                <a:cs typeface="Calibri (MS)" panose="020F0502020204030204"/>
                <a:sym typeface="Calibri (MS)" panose="020F0502020204030204"/>
              </a:rPr>
              <a:t>        memory: "2Gi"  # Exceeding the quota</a:t>
            </a:r>
          </a:p>
          <a:p>
            <a:pPr algn="l">
              <a:lnSpc>
                <a:spcPts val="1270"/>
              </a:lnSpc>
              <a:spcBef>
                <a:spcPct val="0"/>
              </a:spcBef>
            </a:pPr>
            <a:r>
              <a:rPr lang="en-US" sz="1070">
                <a:solidFill>
                  <a:srgbClr val="000000"/>
                </a:solidFill>
                <a:latin typeface="Calibri (MS)" panose="020F0502020204030204"/>
                <a:ea typeface="Calibri (MS)" panose="020F0502020204030204"/>
                <a:cs typeface="Calibri (MS)" panose="020F0502020204030204"/>
                <a:sym typeface="Calibri (MS)" panose="020F0502020204030204"/>
              </a:rPr>
              <a:t>EOF</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566669"/>
            <a:ext cx="3884563" cy="202385"/>
          </a:xfrm>
          <a:prstGeom prst="rect">
            <a:avLst/>
          </a:prstGeom>
        </p:spPr>
        <p:txBody>
          <a:bodyPr lIns="0" tIns="0" rIns="0" bIns="0" rtlCol="0" anchor="t">
            <a:spAutoFit/>
          </a:bodyPr>
          <a:lstStyle/>
          <a:p>
            <a:pPr algn="ctr">
              <a:lnSpc>
                <a:spcPts val="1465"/>
              </a:lnSpc>
              <a:spcBef>
                <a:spcPct val="0"/>
              </a:spcBef>
            </a:pPr>
            <a:r>
              <a:rPr lang="en-US" sz="1240">
                <a:solidFill>
                  <a:srgbClr val="000000"/>
                </a:solidFill>
                <a:latin typeface="Calibri (MS)" panose="020F0502020204030204"/>
                <a:ea typeface="Calibri (MS)" panose="020F0502020204030204"/>
                <a:cs typeface="Calibri (MS)" panose="020F0502020204030204"/>
                <a:sym typeface="Calibri (MS)" panose="020F0502020204030204"/>
              </a:rPr>
              <a:t>Command to Apply a Pod Requesting More CPU (Should Fail)</a:t>
            </a:r>
          </a:p>
        </p:txBody>
      </p:sp>
      <p:sp>
        <p:nvSpPr>
          <p:cNvPr id="3" name="TextBox 3"/>
          <p:cNvSpPr txBox="1"/>
          <p:nvPr/>
        </p:nvSpPr>
        <p:spPr>
          <a:xfrm>
            <a:off x="514350" y="914856"/>
            <a:ext cx="2288977" cy="2736035"/>
          </a:xfrm>
          <a:prstGeom prst="rect">
            <a:avLst/>
          </a:prstGeom>
        </p:spPr>
        <p:txBody>
          <a:bodyPr lIns="0" tIns="0" rIns="0" bIns="0" rtlCol="0" anchor="t">
            <a:spAutoFit/>
          </a:bodyPr>
          <a:lstStyle/>
          <a:p>
            <a:pPr algn="l">
              <a:lnSpc>
                <a:spcPts val="1465"/>
              </a:lnSpc>
              <a:spcBef>
                <a:spcPct val="0"/>
              </a:spcBef>
            </a:pPr>
            <a:r>
              <a:rPr lang="en-US" sz="1240">
                <a:solidFill>
                  <a:srgbClr val="000000"/>
                </a:solidFill>
                <a:latin typeface="Calibri (MS)" panose="020F0502020204030204"/>
                <a:ea typeface="Calibri (MS)" panose="020F0502020204030204"/>
                <a:cs typeface="Calibri (MS)" panose="020F0502020204030204"/>
                <a:sym typeface="Calibri (MS)" panose="020F0502020204030204"/>
              </a:rPr>
              <a:t>cat &lt;&lt;EOF | kubectl apply -f -</a:t>
            </a:r>
          </a:p>
          <a:p>
            <a:pPr algn="l">
              <a:lnSpc>
                <a:spcPts val="1465"/>
              </a:lnSpc>
              <a:spcBef>
                <a:spcPct val="0"/>
              </a:spcBef>
            </a:pPr>
            <a:r>
              <a:rPr lang="en-US" sz="1240">
                <a:solidFill>
                  <a:srgbClr val="000000"/>
                </a:solidFill>
                <a:latin typeface="Calibri (MS)" panose="020F0502020204030204"/>
                <a:ea typeface="Calibri (MS)" panose="020F0502020204030204"/>
                <a:cs typeface="Calibri (MS)" panose="020F0502020204030204"/>
                <a:sym typeface="Calibri (MS)" panose="020F0502020204030204"/>
              </a:rPr>
              <a:t>---</a:t>
            </a:r>
          </a:p>
          <a:p>
            <a:pPr algn="l">
              <a:lnSpc>
                <a:spcPts val="1465"/>
              </a:lnSpc>
              <a:spcBef>
                <a:spcPct val="0"/>
              </a:spcBef>
            </a:pPr>
            <a:r>
              <a:rPr lang="en-US" sz="1240">
                <a:solidFill>
                  <a:srgbClr val="000000"/>
                </a:solidFill>
                <a:latin typeface="Calibri (MS)" panose="020F0502020204030204"/>
                <a:ea typeface="Calibri (MS)" panose="020F0502020204030204"/>
                <a:cs typeface="Calibri (MS)" panose="020F0502020204030204"/>
                <a:sym typeface="Calibri (MS)" panose="020F0502020204030204"/>
              </a:rPr>
              <a:t>apiVersion: v1</a:t>
            </a:r>
          </a:p>
          <a:p>
            <a:pPr algn="l">
              <a:lnSpc>
                <a:spcPts val="1465"/>
              </a:lnSpc>
              <a:spcBef>
                <a:spcPct val="0"/>
              </a:spcBef>
            </a:pPr>
            <a:r>
              <a:rPr lang="en-US" sz="1240">
                <a:solidFill>
                  <a:srgbClr val="000000"/>
                </a:solidFill>
                <a:latin typeface="Calibri (MS)" panose="020F0502020204030204"/>
                <a:ea typeface="Calibri (MS)" panose="020F0502020204030204"/>
                <a:cs typeface="Calibri (MS)" panose="020F0502020204030204"/>
                <a:sym typeface="Calibri (MS)" panose="020F0502020204030204"/>
              </a:rPr>
              <a:t>kind: Pod</a:t>
            </a:r>
          </a:p>
          <a:p>
            <a:pPr algn="l">
              <a:lnSpc>
                <a:spcPts val="1465"/>
              </a:lnSpc>
              <a:spcBef>
                <a:spcPct val="0"/>
              </a:spcBef>
            </a:pPr>
            <a:r>
              <a:rPr lang="en-US" sz="1240">
                <a:solidFill>
                  <a:srgbClr val="000000"/>
                </a:solidFill>
                <a:latin typeface="Calibri (MS)" panose="020F0502020204030204"/>
                <a:ea typeface="Calibri (MS)" panose="020F0502020204030204"/>
                <a:cs typeface="Calibri (MS)" panose="020F0502020204030204"/>
                <a:sym typeface="Calibri (MS)" panose="020F0502020204030204"/>
              </a:rPr>
              <a:t>metadata:</a:t>
            </a:r>
          </a:p>
          <a:p>
            <a:pPr algn="l">
              <a:lnSpc>
                <a:spcPts val="1465"/>
              </a:lnSpc>
              <a:spcBef>
                <a:spcPct val="0"/>
              </a:spcBef>
            </a:pPr>
            <a:r>
              <a:rPr lang="en-US" sz="1240">
                <a:solidFill>
                  <a:srgbClr val="000000"/>
                </a:solidFill>
                <a:latin typeface="Calibri (MS)" panose="020F0502020204030204"/>
                <a:ea typeface="Calibri (MS)" panose="020F0502020204030204"/>
                <a:cs typeface="Calibri (MS)" panose="020F0502020204030204"/>
                <a:sym typeface="Calibri (MS)" panose="020F0502020204030204"/>
              </a:rPr>
              <a:t>  name: highcpu-pod</a:t>
            </a:r>
          </a:p>
          <a:p>
            <a:pPr algn="l">
              <a:lnSpc>
                <a:spcPts val="1465"/>
              </a:lnSpc>
              <a:spcBef>
                <a:spcPct val="0"/>
              </a:spcBef>
            </a:pPr>
            <a:r>
              <a:rPr lang="en-US" sz="1240">
                <a:solidFill>
                  <a:srgbClr val="000000"/>
                </a:solidFill>
                <a:latin typeface="Calibri (MS)" panose="020F0502020204030204"/>
                <a:ea typeface="Calibri (MS)" panose="020F0502020204030204"/>
                <a:cs typeface="Calibri (MS)" panose="020F0502020204030204"/>
                <a:sym typeface="Calibri (MS)" panose="020F0502020204030204"/>
              </a:rPr>
              <a:t>  namespace: testns</a:t>
            </a:r>
          </a:p>
          <a:p>
            <a:pPr algn="l">
              <a:lnSpc>
                <a:spcPts val="1465"/>
              </a:lnSpc>
              <a:spcBef>
                <a:spcPct val="0"/>
              </a:spcBef>
            </a:pPr>
            <a:r>
              <a:rPr lang="en-US" sz="1240">
                <a:solidFill>
                  <a:srgbClr val="000000"/>
                </a:solidFill>
                <a:latin typeface="Calibri (MS)" panose="020F0502020204030204"/>
                <a:ea typeface="Calibri (MS)" panose="020F0502020204030204"/>
                <a:cs typeface="Calibri (MS)" panose="020F0502020204030204"/>
                <a:sym typeface="Calibri (MS)" panose="020F0502020204030204"/>
              </a:rPr>
              <a:t>spec:</a:t>
            </a:r>
          </a:p>
          <a:p>
            <a:pPr algn="l">
              <a:lnSpc>
                <a:spcPts val="1465"/>
              </a:lnSpc>
              <a:spcBef>
                <a:spcPct val="0"/>
              </a:spcBef>
            </a:pPr>
            <a:r>
              <a:rPr lang="en-US" sz="1240">
                <a:solidFill>
                  <a:srgbClr val="000000"/>
                </a:solidFill>
                <a:latin typeface="Calibri (MS)" panose="020F0502020204030204"/>
                <a:ea typeface="Calibri (MS)" panose="020F0502020204030204"/>
                <a:cs typeface="Calibri (MS)" panose="020F0502020204030204"/>
                <a:sym typeface="Calibri (MS)" panose="020F0502020204030204"/>
              </a:rPr>
              <a:t>  containers:</a:t>
            </a:r>
          </a:p>
          <a:p>
            <a:pPr algn="l">
              <a:lnSpc>
                <a:spcPts val="1465"/>
              </a:lnSpc>
              <a:spcBef>
                <a:spcPct val="0"/>
              </a:spcBef>
            </a:pPr>
            <a:r>
              <a:rPr lang="en-US" sz="1240">
                <a:solidFill>
                  <a:srgbClr val="000000"/>
                </a:solidFill>
                <a:latin typeface="Calibri (MS)" panose="020F0502020204030204"/>
                <a:ea typeface="Calibri (MS)" panose="020F0502020204030204"/>
                <a:cs typeface="Calibri (MS)" panose="020F0502020204030204"/>
                <a:sym typeface="Calibri (MS)" panose="020F0502020204030204"/>
              </a:rPr>
              <a:t>  - name: highcpu-container</a:t>
            </a:r>
          </a:p>
          <a:p>
            <a:pPr algn="l">
              <a:lnSpc>
                <a:spcPts val="1465"/>
              </a:lnSpc>
              <a:spcBef>
                <a:spcPct val="0"/>
              </a:spcBef>
            </a:pPr>
            <a:r>
              <a:rPr lang="en-US" sz="1240">
                <a:solidFill>
                  <a:srgbClr val="000000"/>
                </a:solidFill>
                <a:latin typeface="Calibri (MS)" panose="020F0502020204030204"/>
                <a:ea typeface="Calibri (MS)" panose="020F0502020204030204"/>
                <a:cs typeface="Calibri (MS)" panose="020F0502020204030204"/>
                <a:sym typeface="Calibri (MS)" panose="020F0502020204030204"/>
              </a:rPr>
              <a:t>    image: httpd:latest</a:t>
            </a:r>
          </a:p>
          <a:p>
            <a:pPr algn="l">
              <a:lnSpc>
                <a:spcPts val="1465"/>
              </a:lnSpc>
              <a:spcBef>
                <a:spcPct val="0"/>
              </a:spcBef>
            </a:pPr>
            <a:r>
              <a:rPr lang="en-US" sz="1240">
                <a:solidFill>
                  <a:srgbClr val="000000"/>
                </a:solidFill>
                <a:latin typeface="Calibri (MS)" panose="020F0502020204030204"/>
                <a:ea typeface="Calibri (MS)" panose="020F0502020204030204"/>
                <a:cs typeface="Calibri (MS)" panose="020F0502020204030204"/>
                <a:sym typeface="Calibri (MS)" panose="020F0502020204030204"/>
              </a:rPr>
              <a:t>    resources:</a:t>
            </a:r>
          </a:p>
          <a:p>
            <a:pPr algn="l">
              <a:lnSpc>
                <a:spcPts val="1465"/>
              </a:lnSpc>
              <a:spcBef>
                <a:spcPct val="0"/>
              </a:spcBef>
            </a:pPr>
            <a:r>
              <a:rPr lang="en-US" sz="1240">
                <a:solidFill>
                  <a:srgbClr val="000000"/>
                </a:solidFill>
                <a:latin typeface="Calibri (MS)" panose="020F0502020204030204"/>
                <a:ea typeface="Calibri (MS)" panose="020F0502020204030204"/>
                <a:cs typeface="Calibri (MS)" panose="020F0502020204030204"/>
                <a:sym typeface="Calibri (MS)" panose="020F0502020204030204"/>
              </a:rPr>
              <a:t>      requests:</a:t>
            </a:r>
          </a:p>
          <a:p>
            <a:pPr algn="l">
              <a:lnSpc>
                <a:spcPts val="1465"/>
              </a:lnSpc>
              <a:spcBef>
                <a:spcPct val="0"/>
              </a:spcBef>
            </a:pPr>
            <a:r>
              <a:rPr lang="en-US" sz="1240">
                <a:solidFill>
                  <a:srgbClr val="000000"/>
                </a:solidFill>
                <a:latin typeface="Calibri (MS)" panose="020F0502020204030204"/>
                <a:ea typeface="Calibri (MS)" panose="020F0502020204030204"/>
                <a:cs typeface="Calibri (MS)" panose="020F0502020204030204"/>
                <a:sym typeface="Calibri (MS)" panose="020F0502020204030204"/>
              </a:rPr>
              <a:t>        cpu: "2"  # Exceeding the quota</a:t>
            </a:r>
          </a:p>
          <a:p>
            <a:pPr algn="l">
              <a:lnSpc>
                <a:spcPts val="1465"/>
              </a:lnSpc>
              <a:spcBef>
                <a:spcPct val="0"/>
              </a:spcBef>
            </a:pPr>
            <a:r>
              <a:rPr lang="en-US" sz="1240">
                <a:solidFill>
                  <a:srgbClr val="000000"/>
                </a:solidFill>
                <a:latin typeface="Calibri (MS)" panose="020F0502020204030204"/>
                <a:ea typeface="Calibri (MS)" panose="020F0502020204030204"/>
                <a:cs typeface="Calibri (MS)" panose="020F0502020204030204"/>
                <a:sym typeface="Calibri (MS)" panose="020F0502020204030204"/>
              </a:rPr>
              <a:t>EOF</a:t>
            </a:r>
          </a:p>
        </p:txBody>
      </p:sp>
      <p:sp>
        <p:nvSpPr>
          <p:cNvPr id="4" name="TextBox 4"/>
          <p:cNvSpPr txBox="1"/>
          <p:nvPr/>
        </p:nvSpPr>
        <p:spPr>
          <a:xfrm>
            <a:off x="3675487" y="2090014"/>
            <a:ext cx="3758561" cy="202385"/>
          </a:xfrm>
          <a:prstGeom prst="rect">
            <a:avLst/>
          </a:prstGeom>
        </p:spPr>
        <p:txBody>
          <a:bodyPr lIns="0" tIns="0" rIns="0" bIns="0" rtlCol="0" anchor="t">
            <a:spAutoFit/>
          </a:bodyPr>
          <a:lstStyle/>
          <a:p>
            <a:pPr algn="ctr">
              <a:lnSpc>
                <a:spcPts val="1465"/>
              </a:lnSpc>
              <a:spcBef>
                <a:spcPct val="0"/>
              </a:spcBef>
            </a:pPr>
            <a:r>
              <a:rPr lang="en-US" sz="1240">
                <a:solidFill>
                  <a:srgbClr val="000000"/>
                </a:solidFill>
                <a:latin typeface="Calibri (MS)" panose="020F0502020204030204"/>
                <a:ea typeface="Calibri (MS)" panose="020F0502020204030204"/>
                <a:cs typeface="Calibri (MS)" panose="020F0502020204030204"/>
                <a:sym typeface="Calibri (MS)" panose="020F0502020204030204"/>
              </a:rPr>
              <a:t>kubectl describe resourcequota testnsquota -n testns</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062802" y="2075780"/>
            <a:ext cx="3018397" cy="877639"/>
          </a:xfrm>
          <a:prstGeom prst="rect">
            <a:avLst/>
          </a:prstGeom>
        </p:spPr>
        <p:txBody>
          <a:bodyPr lIns="0" tIns="0" rIns="0" bIns="0" rtlCol="0" anchor="t">
            <a:spAutoFit/>
          </a:bodyPr>
          <a:lstStyle/>
          <a:p>
            <a:pPr algn="ctr">
              <a:lnSpc>
                <a:spcPts val="6110"/>
              </a:lnSpc>
              <a:spcBef>
                <a:spcPct val="0"/>
              </a:spcBef>
            </a:pPr>
            <a:r>
              <a:rPr lang="en-US" sz="5155">
                <a:solidFill>
                  <a:srgbClr val="000000"/>
                </a:solidFill>
                <a:latin typeface="Calibri (MS)" panose="020F0502020204030204"/>
                <a:ea typeface="Calibri (MS)" panose="020F0502020204030204"/>
                <a:cs typeface="Calibri (MS)" panose="020F0502020204030204"/>
                <a:sym typeface="Calibri (MS)" panose="020F0502020204030204"/>
              </a:rPr>
              <a:t>ReplicaSets</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2D106E-AEB6-9FD3-9CCA-4AFDBAF077A2}"/>
              </a:ext>
            </a:extLst>
          </p:cNvPr>
          <p:cNvSpPr txBox="1"/>
          <p:nvPr/>
        </p:nvSpPr>
        <p:spPr>
          <a:xfrm>
            <a:off x="381000" y="133350"/>
            <a:ext cx="7620000" cy="4093428"/>
          </a:xfrm>
          <a:prstGeom prst="rect">
            <a:avLst/>
          </a:prstGeom>
          <a:noFill/>
        </p:spPr>
        <p:txBody>
          <a:bodyPr wrap="square">
            <a:spAutoFit/>
          </a:bodyPr>
          <a:lstStyle/>
          <a:p>
            <a:pPr>
              <a:buNone/>
            </a:pPr>
            <a:r>
              <a:rPr lang="en-US" sz="1000" b="1" dirty="0"/>
              <a:t>what is a </a:t>
            </a:r>
            <a:r>
              <a:rPr lang="en-US" sz="1000" b="1" dirty="0" err="1"/>
              <a:t>ReplicaSet</a:t>
            </a:r>
            <a:r>
              <a:rPr lang="en-US" sz="1000" b="1" dirty="0"/>
              <a:t> (RS)?</a:t>
            </a:r>
          </a:p>
          <a:p>
            <a:pPr>
              <a:buFont typeface="Arial" panose="020B0604020202020204" pitchFamily="34" charset="0"/>
              <a:buChar char="•"/>
            </a:pPr>
            <a:r>
              <a:rPr lang="en-US" sz="1000" dirty="0"/>
              <a:t>A controller that </a:t>
            </a:r>
            <a:r>
              <a:rPr lang="en-US" sz="1000" b="1" dirty="0"/>
              <a:t>keeps a fixed number of identical Pods running</a:t>
            </a:r>
            <a:r>
              <a:rPr lang="en-US" sz="1000" dirty="0"/>
              <a:t>.</a:t>
            </a:r>
          </a:p>
          <a:p>
            <a:pPr>
              <a:buFont typeface="Arial" panose="020B0604020202020204" pitchFamily="34" charset="0"/>
              <a:buChar char="•"/>
            </a:pPr>
            <a:r>
              <a:rPr lang="en-US" sz="1000" dirty="0"/>
              <a:t>You tell it: </a:t>
            </a:r>
            <a:r>
              <a:rPr lang="en-US" sz="1000" i="1" dirty="0"/>
              <a:t>“keep N Pods matching this label selector.”</a:t>
            </a:r>
            <a:br>
              <a:rPr lang="en-US" sz="1000" dirty="0"/>
            </a:br>
            <a:r>
              <a:rPr lang="en-US" sz="1000" dirty="0"/>
              <a:t>It creates more if there are too few, deletes extras if there are too many.</a:t>
            </a:r>
          </a:p>
          <a:p>
            <a:pPr>
              <a:buFont typeface="Arial" panose="020B0604020202020204" pitchFamily="34" charset="0"/>
              <a:buChar char="•"/>
            </a:pPr>
            <a:endParaRPr lang="en-US" sz="1000" dirty="0"/>
          </a:p>
          <a:p>
            <a:pPr>
              <a:buNone/>
            </a:pPr>
            <a:r>
              <a:rPr lang="en-US" sz="1000" b="1" dirty="0"/>
              <a:t>how it works (mentally)</a:t>
            </a:r>
          </a:p>
          <a:p>
            <a:pPr>
              <a:buFont typeface="+mj-lt"/>
              <a:buAutoNum type="arabicPeriod"/>
            </a:pPr>
            <a:r>
              <a:rPr lang="en-US" sz="1000" b="1" dirty="0"/>
              <a:t>Define desired count</a:t>
            </a:r>
            <a:r>
              <a:rPr lang="en-US" sz="1000" dirty="0"/>
              <a:t> (replicas) + </a:t>
            </a:r>
            <a:r>
              <a:rPr lang="en-US" sz="1000" b="1" dirty="0"/>
              <a:t>Pod template</a:t>
            </a:r>
            <a:r>
              <a:rPr lang="en-US" sz="1000" dirty="0"/>
              <a:t> + </a:t>
            </a:r>
            <a:r>
              <a:rPr lang="en-US" sz="1000" b="1" dirty="0"/>
              <a:t>label selector</a:t>
            </a:r>
            <a:r>
              <a:rPr lang="en-US" sz="1000" dirty="0"/>
              <a:t>.</a:t>
            </a:r>
          </a:p>
          <a:p>
            <a:pPr>
              <a:buFont typeface="+mj-lt"/>
              <a:buAutoNum type="arabicPeriod"/>
            </a:pPr>
            <a:r>
              <a:rPr lang="en-US" sz="1000" dirty="0"/>
              <a:t>RS </a:t>
            </a:r>
            <a:r>
              <a:rPr lang="en-US" sz="1000" b="1" dirty="0"/>
              <a:t>watches</a:t>
            </a:r>
            <a:r>
              <a:rPr lang="en-US" sz="1000" dirty="0"/>
              <a:t> the cluster for Pods with those labels.</a:t>
            </a:r>
          </a:p>
          <a:p>
            <a:pPr>
              <a:buFont typeface="+mj-lt"/>
              <a:buAutoNum type="arabicPeriod"/>
            </a:pPr>
            <a:r>
              <a:rPr lang="en-US" sz="1000" dirty="0"/>
              <a:t>If a Pod dies, RS </a:t>
            </a:r>
            <a:r>
              <a:rPr lang="en-US" sz="1000" b="1" dirty="0"/>
              <a:t>replaces</a:t>
            </a:r>
            <a:r>
              <a:rPr lang="en-US" sz="1000" dirty="0"/>
              <a:t> it (self-healing).</a:t>
            </a:r>
          </a:p>
          <a:p>
            <a:pPr>
              <a:buFont typeface="+mj-lt"/>
              <a:buAutoNum type="arabicPeriod"/>
            </a:pPr>
            <a:r>
              <a:rPr lang="en-US" sz="1000" dirty="0"/>
              <a:t>If you change replicas, RS </a:t>
            </a:r>
            <a:r>
              <a:rPr lang="en-US" sz="1000" b="1" dirty="0"/>
              <a:t>scales</a:t>
            </a:r>
            <a:r>
              <a:rPr lang="en-US" sz="1000" dirty="0"/>
              <a:t> up/down.</a:t>
            </a:r>
          </a:p>
          <a:p>
            <a:pPr>
              <a:buFont typeface="+mj-lt"/>
              <a:buAutoNum type="arabicPeriod"/>
            </a:pPr>
            <a:endParaRPr lang="en-US" sz="1000" dirty="0"/>
          </a:p>
          <a:p>
            <a:pPr>
              <a:buNone/>
            </a:pPr>
            <a:r>
              <a:rPr lang="en-US" sz="1000" b="1" dirty="0"/>
              <a:t>benefits</a:t>
            </a:r>
          </a:p>
          <a:p>
            <a:pPr>
              <a:buFont typeface="Arial" panose="020B0604020202020204" pitchFamily="34" charset="0"/>
              <a:buChar char="•"/>
            </a:pPr>
            <a:r>
              <a:rPr lang="en-US" sz="1000" b="1" dirty="0"/>
              <a:t>High availability:</a:t>
            </a:r>
            <a:r>
              <a:rPr lang="en-US" sz="1000" dirty="0"/>
              <a:t> failed Pods are recreated automatically.</a:t>
            </a:r>
          </a:p>
          <a:p>
            <a:pPr>
              <a:buFont typeface="Arial" panose="020B0604020202020204" pitchFamily="34" charset="0"/>
              <a:buChar char="•"/>
            </a:pPr>
            <a:r>
              <a:rPr lang="en-US" sz="1000" b="1" dirty="0"/>
              <a:t>Scalability:</a:t>
            </a:r>
            <a:r>
              <a:rPr lang="en-US" sz="1000" dirty="0"/>
              <a:t> change a number to add/remove capacity.</a:t>
            </a:r>
          </a:p>
          <a:p>
            <a:pPr>
              <a:buFont typeface="Arial" panose="020B0604020202020204" pitchFamily="34" charset="0"/>
              <a:buChar char="•"/>
            </a:pPr>
            <a:r>
              <a:rPr lang="en-US" sz="1000" b="1" dirty="0"/>
              <a:t>Consistency:</a:t>
            </a:r>
            <a:r>
              <a:rPr lang="en-US" sz="1000" dirty="0"/>
              <a:t> all Pods come from the same template.</a:t>
            </a:r>
          </a:p>
          <a:p>
            <a:pPr>
              <a:buFont typeface="Arial" panose="020B0604020202020204" pitchFamily="34" charset="0"/>
              <a:buChar char="•"/>
            </a:pPr>
            <a:endParaRPr lang="en-US" sz="1000" dirty="0"/>
          </a:p>
          <a:p>
            <a:pPr>
              <a:buNone/>
            </a:pPr>
            <a:r>
              <a:rPr lang="en-US" sz="1000" b="1" dirty="0"/>
              <a:t>where it fits with Deployments</a:t>
            </a:r>
          </a:p>
          <a:p>
            <a:pPr>
              <a:buFont typeface="Arial" panose="020B0604020202020204" pitchFamily="34" charset="0"/>
              <a:buChar char="•"/>
            </a:pPr>
            <a:r>
              <a:rPr lang="en-US" sz="1000" b="1" dirty="0"/>
              <a:t>Deployment</a:t>
            </a:r>
            <a:r>
              <a:rPr lang="en-US" sz="1000" dirty="0"/>
              <a:t> = higher-level manager that </a:t>
            </a:r>
            <a:r>
              <a:rPr lang="en-US" sz="1000" b="1" dirty="0"/>
              <a:t>creates and swaps </a:t>
            </a:r>
            <a:r>
              <a:rPr lang="en-US" sz="1000" b="1" dirty="0" err="1"/>
              <a:t>ReplicaSets</a:t>
            </a:r>
            <a:r>
              <a:rPr lang="en-US" sz="1000" dirty="0"/>
              <a:t> for rolling updates and rollbacks.</a:t>
            </a:r>
          </a:p>
          <a:p>
            <a:pPr>
              <a:buFont typeface="Arial" panose="020B0604020202020204" pitchFamily="34" charset="0"/>
              <a:buChar char="•"/>
            </a:pPr>
            <a:r>
              <a:rPr lang="en-US" sz="1000" dirty="0"/>
              <a:t>Best practice: </a:t>
            </a:r>
            <a:r>
              <a:rPr lang="en-US" sz="1000" b="1" dirty="0"/>
              <a:t>use Deployment</a:t>
            </a:r>
            <a:r>
              <a:rPr lang="en-US" sz="1000" dirty="0"/>
              <a:t> for stateless apps.</a:t>
            </a:r>
          </a:p>
          <a:p>
            <a:pPr>
              <a:buFont typeface="Arial" panose="020B0604020202020204" pitchFamily="34" charset="0"/>
              <a:buChar char="•"/>
            </a:pPr>
            <a:r>
              <a:rPr lang="en-US" sz="1000" dirty="0"/>
              <a:t>Use a </a:t>
            </a:r>
            <a:r>
              <a:rPr lang="en-US" sz="1000" b="1" dirty="0"/>
              <a:t>standalone </a:t>
            </a:r>
            <a:r>
              <a:rPr lang="en-US" sz="1000" b="1" dirty="0" err="1"/>
              <a:t>ReplicaSet</a:t>
            </a:r>
            <a:r>
              <a:rPr lang="en-US" sz="1000" dirty="0"/>
              <a:t> only when you need RS behavior without rollouts (rare).</a:t>
            </a:r>
          </a:p>
          <a:p>
            <a:pPr>
              <a:buFont typeface="Arial" panose="020B0604020202020204" pitchFamily="34" charset="0"/>
              <a:buChar char="•"/>
            </a:pPr>
            <a:endParaRPr lang="en-US" sz="1000" dirty="0"/>
          </a:p>
          <a:p>
            <a:pPr>
              <a:buNone/>
            </a:pPr>
            <a:r>
              <a:rPr lang="en-US" sz="1000" b="1" dirty="0"/>
              <a:t>key concepts &amp; gotchas</a:t>
            </a:r>
          </a:p>
          <a:p>
            <a:pPr>
              <a:buFont typeface="Arial" panose="020B0604020202020204" pitchFamily="34" charset="0"/>
              <a:buChar char="•"/>
            </a:pPr>
            <a:r>
              <a:rPr lang="en-US" sz="1000" b="1" dirty="0"/>
              <a:t>Label selector is king</a:t>
            </a:r>
            <a:r>
              <a:rPr lang="en-US" sz="1000" dirty="0"/>
              <a:t>: it decides which Pods the RS “owns.” If labels don’t match, RS won’t adopt them.</a:t>
            </a:r>
          </a:p>
          <a:p>
            <a:pPr>
              <a:buFont typeface="Arial" panose="020B0604020202020204" pitchFamily="34" charset="0"/>
              <a:buChar char="•"/>
            </a:pPr>
            <a:r>
              <a:rPr lang="en-US" sz="1000" b="1" dirty="0"/>
              <a:t>Selector is immutable</a:t>
            </a:r>
            <a:r>
              <a:rPr lang="en-US" sz="1000" dirty="0"/>
              <a:t>: you can’t change it after creation (you’d make a new RS).</a:t>
            </a:r>
          </a:p>
          <a:p>
            <a:pPr>
              <a:buFont typeface="Arial" panose="020B0604020202020204" pitchFamily="34" charset="0"/>
              <a:buChar char="•"/>
            </a:pPr>
            <a:r>
              <a:rPr lang="en-US" sz="1000" b="1" dirty="0"/>
              <a:t>Pod IPs change</a:t>
            </a:r>
            <a:r>
              <a:rPr lang="en-US" sz="1000" dirty="0"/>
              <a:t>: expose Pods via a </a:t>
            </a:r>
            <a:r>
              <a:rPr lang="en-US" sz="1000" b="1" dirty="0"/>
              <a:t>Service</a:t>
            </a:r>
            <a:r>
              <a:rPr lang="en-US" sz="1000" dirty="0"/>
              <a:t>, not by Pod IP.</a:t>
            </a:r>
          </a:p>
          <a:p>
            <a:pPr>
              <a:buFont typeface="Arial" panose="020B0604020202020204" pitchFamily="34" charset="0"/>
              <a:buChar char="•"/>
            </a:pPr>
            <a:r>
              <a:rPr lang="en-US" sz="1000" b="1" dirty="0"/>
              <a:t>Template changes</a:t>
            </a:r>
            <a:r>
              <a:rPr lang="en-US" sz="1000" dirty="0"/>
              <a:t>: with a plain RS, edits replace Pods immediately but </a:t>
            </a:r>
            <a:r>
              <a:rPr lang="en-US" sz="1000" b="1" dirty="0"/>
              <a:t>no rolling update strategy</a:t>
            </a:r>
            <a:r>
              <a:rPr lang="en-US" sz="1000" dirty="0"/>
              <a:t>—that’s why Deployments are preferred.</a:t>
            </a:r>
          </a:p>
        </p:txBody>
      </p:sp>
    </p:spTree>
    <p:extLst>
      <p:ext uri="{BB962C8B-B14F-4D97-AF65-F5344CB8AC3E}">
        <p14:creationId xmlns:p14="http://schemas.microsoft.com/office/powerpoint/2010/main" val="191241717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8994635" cy="5143500"/>
          </a:xfrm>
          <a:custGeom>
            <a:avLst/>
            <a:gdLst/>
            <a:ahLst/>
            <a:cxnLst/>
            <a:rect l="l" t="t" r="r" b="b"/>
            <a:pathLst>
              <a:path w="8994635" h="5143500">
                <a:moveTo>
                  <a:pt x="0" y="0"/>
                </a:moveTo>
                <a:lnTo>
                  <a:pt x="8994635" y="0"/>
                </a:lnTo>
                <a:lnTo>
                  <a:pt x="8994635"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031113" y="1296371"/>
            <a:ext cx="824545" cy="803932"/>
          </a:xfrm>
          <a:custGeom>
            <a:avLst/>
            <a:gdLst/>
            <a:ahLst/>
            <a:cxnLst/>
            <a:rect l="l" t="t" r="r" b="b"/>
            <a:pathLst>
              <a:path w="824545" h="803932">
                <a:moveTo>
                  <a:pt x="0" y="0"/>
                </a:moveTo>
                <a:lnTo>
                  <a:pt x="824545" y="0"/>
                </a:lnTo>
                <a:lnTo>
                  <a:pt x="824545" y="803931"/>
                </a:lnTo>
                <a:lnTo>
                  <a:pt x="0" y="803931"/>
                </a:lnTo>
                <a:lnTo>
                  <a:pt x="0" y="0"/>
                </a:lnTo>
                <a:close/>
              </a:path>
            </a:pathLst>
          </a:custGeom>
          <a:blipFill>
            <a:blip r:embed="rId4"/>
            <a:stretch>
              <a:fillRect/>
            </a:stretch>
          </a:blipFill>
        </p:spPr>
      </p:sp>
      <p:sp>
        <p:nvSpPr>
          <p:cNvPr id="4" name="Freeform 4"/>
          <p:cNvSpPr/>
          <p:nvPr/>
        </p:nvSpPr>
        <p:spPr>
          <a:xfrm>
            <a:off x="3686453" y="2772582"/>
            <a:ext cx="1493341" cy="1046712"/>
          </a:xfrm>
          <a:custGeom>
            <a:avLst/>
            <a:gdLst/>
            <a:ahLst/>
            <a:cxnLst/>
            <a:rect l="l" t="t" r="r" b="b"/>
            <a:pathLst>
              <a:path w="1493341" h="1046712">
                <a:moveTo>
                  <a:pt x="0" y="0"/>
                </a:moveTo>
                <a:lnTo>
                  <a:pt x="1493341" y="0"/>
                </a:lnTo>
                <a:lnTo>
                  <a:pt x="1493341" y="1046712"/>
                </a:lnTo>
                <a:lnTo>
                  <a:pt x="0" y="10467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3426446" y="2519446"/>
            <a:ext cx="515341" cy="501598"/>
          </a:xfrm>
          <a:custGeom>
            <a:avLst/>
            <a:gdLst/>
            <a:ahLst/>
            <a:cxnLst/>
            <a:rect l="l" t="t" r="r" b="b"/>
            <a:pathLst>
              <a:path w="515341" h="501598">
                <a:moveTo>
                  <a:pt x="0" y="0"/>
                </a:moveTo>
                <a:lnTo>
                  <a:pt x="515341" y="0"/>
                </a:lnTo>
                <a:lnTo>
                  <a:pt x="515341" y="501599"/>
                </a:lnTo>
                <a:lnTo>
                  <a:pt x="0" y="501599"/>
                </a:lnTo>
                <a:lnTo>
                  <a:pt x="0" y="0"/>
                </a:lnTo>
                <a:close/>
              </a:path>
            </a:pathLst>
          </a:custGeom>
          <a:blipFill>
            <a:blip r:embed="rId7"/>
            <a:stretch>
              <a:fillRect/>
            </a:stretch>
          </a:blipFill>
        </p:spPr>
      </p:sp>
      <p:sp>
        <p:nvSpPr>
          <p:cNvPr id="6" name="Freeform 6"/>
          <p:cNvSpPr/>
          <p:nvPr/>
        </p:nvSpPr>
        <p:spPr>
          <a:xfrm flipH="1">
            <a:off x="4196022" y="3055401"/>
            <a:ext cx="467242" cy="467242"/>
          </a:xfrm>
          <a:custGeom>
            <a:avLst/>
            <a:gdLst/>
            <a:ahLst/>
            <a:cxnLst/>
            <a:rect l="l" t="t" r="r" b="b"/>
            <a:pathLst>
              <a:path w="467242" h="467242">
                <a:moveTo>
                  <a:pt x="467242" y="0"/>
                </a:moveTo>
                <a:lnTo>
                  <a:pt x="0" y="0"/>
                </a:lnTo>
                <a:lnTo>
                  <a:pt x="0" y="467242"/>
                </a:lnTo>
                <a:lnTo>
                  <a:pt x="467242" y="467242"/>
                </a:lnTo>
                <a:lnTo>
                  <a:pt x="467242" y="0"/>
                </a:lnTo>
                <a:close/>
              </a:path>
            </a:pathLst>
          </a:custGeom>
          <a:blipFill>
            <a:blip r:embed="rId8"/>
            <a:stretch>
              <a:fillRect/>
            </a:stretch>
          </a:blipFill>
        </p:spPr>
      </p:sp>
      <p:grpSp>
        <p:nvGrpSpPr>
          <p:cNvPr id="7" name="Group 7"/>
          <p:cNvGrpSpPr>
            <a:grpSpLocks noChangeAspect="1"/>
          </p:cNvGrpSpPr>
          <p:nvPr/>
        </p:nvGrpSpPr>
        <p:grpSpPr>
          <a:xfrm>
            <a:off x="4466967" y="2962165"/>
            <a:ext cx="365686" cy="365274"/>
            <a:chOff x="0" y="0"/>
            <a:chExt cx="506920" cy="506349"/>
          </a:xfrm>
        </p:grpSpPr>
        <p:sp>
          <p:nvSpPr>
            <p:cNvPr id="8" name="Freeform 8"/>
            <p:cNvSpPr/>
            <p:nvPr/>
          </p:nvSpPr>
          <p:spPr>
            <a:xfrm>
              <a:off x="66294" y="66294"/>
              <a:ext cx="374523" cy="373888"/>
            </a:xfrm>
            <a:custGeom>
              <a:avLst/>
              <a:gdLst/>
              <a:ahLst/>
              <a:cxnLst/>
              <a:rect l="l" t="t" r="r" b="b"/>
              <a:pathLst>
                <a:path w="374523" h="373888">
                  <a:moveTo>
                    <a:pt x="186944" y="252857"/>
                  </a:moveTo>
                  <a:cubicBezTo>
                    <a:pt x="150622" y="252857"/>
                    <a:pt x="120904" y="223139"/>
                    <a:pt x="120904" y="186944"/>
                  </a:cubicBezTo>
                  <a:cubicBezTo>
                    <a:pt x="120904" y="150749"/>
                    <a:pt x="150622" y="121031"/>
                    <a:pt x="186944" y="121031"/>
                  </a:cubicBezTo>
                  <a:cubicBezTo>
                    <a:pt x="223266" y="121031"/>
                    <a:pt x="252984" y="150749"/>
                    <a:pt x="252984" y="186944"/>
                  </a:cubicBezTo>
                  <a:cubicBezTo>
                    <a:pt x="252984" y="223139"/>
                    <a:pt x="223266" y="252857"/>
                    <a:pt x="186944" y="252857"/>
                  </a:cubicBezTo>
                  <a:close/>
                  <a:moveTo>
                    <a:pt x="335407" y="145669"/>
                  </a:moveTo>
                  <a:cubicBezTo>
                    <a:pt x="332105" y="133604"/>
                    <a:pt x="327152" y="122047"/>
                    <a:pt x="321056" y="111633"/>
                  </a:cubicBezTo>
                  <a:lnTo>
                    <a:pt x="334772" y="70358"/>
                  </a:lnTo>
                  <a:lnTo>
                    <a:pt x="303403" y="38989"/>
                  </a:lnTo>
                  <a:lnTo>
                    <a:pt x="262128" y="52705"/>
                  </a:lnTo>
                  <a:cubicBezTo>
                    <a:pt x="251079" y="46609"/>
                    <a:pt x="239649" y="41656"/>
                    <a:pt x="227457" y="38354"/>
                  </a:cubicBezTo>
                  <a:lnTo>
                    <a:pt x="208915" y="0"/>
                  </a:lnTo>
                  <a:lnTo>
                    <a:pt x="164846" y="0"/>
                  </a:lnTo>
                  <a:lnTo>
                    <a:pt x="145669" y="38481"/>
                  </a:lnTo>
                  <a:cubicBezTo>
                    <a:pt x="133604" y="41783"/>
                    <a:pt x="122047" y="46736"/>
                    <a:pt x="111633" y="52832"/>
                  </a:cubicBezTo>
                  <a:lnTo>
                    <a:pt x="70358" y="38989"/>
                  </a:lnTo>
                  <a:lnTo>
                    <a:pt x="38989" y="70358"/>
                  </a:lnTo>
                  <a:lnTo>
                    <a:pt x="52705" y="111506"/>
                  </a:lnTo>
                  <a:cubicBezTo>
                    <a:pt x="46609" y="122555"/>
                    <a:pt x="41656" y="133985"/>
                    <a:pt x="38354" y="146177"/>
                  </a:cubicBezTo>
                  <a:lnTo>
                    <a:pt x="0" y="164846"/>
                  </a:lnTo>
                  <a:lnTo>
                    <a:pt x="0" y="208788"/>
                  </a:lnTo>
                  <a:lnTo>
                    <a:pt x="38481" y="228092"/>
                  </a:lnTo>
                  <a:cubicBezTo>
                    <a:pt x="41783" y="240157"/>
                    <a:pt x="46736" y="251714"/>
                    <a:pt x="52832" y="262128"/>
                  </a:cubicBezTo>
                  <a:lnTo>
                    <a:pt x="38989" y="303403"/>
                  </a:lnTo>
                  <a:lnTo>
                    <a:pt x="70358" y="334772"/>
                  </a:lnTo>
                  <a:lnTo>
                    <a:pt x="111506" y="321056"/>
                  </a:lnTo>
                  <a:cubicBezTo>
                    <a:pt x="122555" y="327152"/>
                    <a:pt x="133985" y="332105"/>
                    <a:pt x="146177" y="335407"/>
                  </a:cubicBezTo>
                  <a:lnTo>
                    <a:pt x="165481" y="373888"/>
                  </a:lnTo>
                  <a:lnTo>
                    <a:pt x="209423" y="373888"/>
                  </a:lnTo>
                  <a:lnTo>
                    <a:pt x="228727" y="335407"/>
                  </a:lnTo>
                  <a:cubicBezTo>
                    <a:pt x="240792" y="332105"/>
                    <a:pt x="252349" y="327152"/>
                    <a:pt x="262763" y="321056"/>
                  </a:cubicBezTo>
                  <a:lnTo>
                    <a:pt x="304038" y="334772"/>
                  </a:lnTo>
                  <a:lnTo>
                    <a:pt x="335407" y="303403"/>
                  </a:lnTo>
                  <a:lnTo>
                    <a:pt x="321691" y="262128"/>
                  </a:lnTo>
                  <a:cubicBezTo>
                    <a:pt x="327787" y="251079"/>
                    <a:pt x="332740" y="239649"/>
                    <a:pt x="336042" y="227457"/>
                  </a:cubicBezTo>
                  <a:lnTo>
                    <a:pt x="374523" y="208153"/>
                  </a:lnTo>
                  <a:lnTo>
                    <a:pt x="374523" y="164338"/>
                  </a:lnTo>
                  <a:lnTo>
                    <a:pt x="335534" y="145669"/>
                  </a:lnTo>
                  <a:close/>
                </a:path>
              </a:pathLst>
            </a:custGeom>
            <a:solidFill>
              <a:srgbClr val="FFFFFF"/>
            </a:solidFill>
          </p:spPr>
        </p:sp>
        <p:sp>
          <p:nvSpPr>
            <p:cNvPr id="9" name="Freeform 9"/>
            <p:cNvSpPr/>
            <p:nvPr/>
          </p:nvSpPr>
          <p:spPr>
            <a:xfrm>
              <a:off x="63500" y="63500"/>
              <a:ext cx="379984" cy="379603"/>
            </a:xfrm>
            <a:custGeom>
              <a:avLst/>
              <a:gdLst/>
              <a:ahLst/>
              <a:cxnLst/>
              <a:rect l="l" t="t" r="r" b="b"/>
              <a:pathLst>
                <a:path w="379984" h="379603">
                  <a:moveTo>
                    <a:pt x="189738" y="258445"/>
                  </a:moveTo>
                  <a:cubicBezTo>
                    <a:pt x="151892" y="258445"/>
                    <a:pt x="121031" y="227584"/>
                    <a:pt x="121031" y="189738"/>
                  </a:cubicBezTo>
                  <a:lnTo>
                    <a:pt x="123825" y="189738"/>
                  </a:lnTo>
                  <a:lnTo>
                    <a:pt x="121031" y="189738"/>
                  </a:lnTo>
                  <a:cubicBezTo>
                    <a:pt x="121031" y="151892"/>
                    <a:pt x="151892" y="121031"/>
                    <a:pt x="189738" y="121031"/>
                  </a:cubicBezTo>
                  <a:lnTo>
                    <a:pt x="189738" y="123825"/>
                  </a:lnTo>
                  <a:lnTo>
                    <a:pt x="189738" y="121031"/>
                  </a:lnTo>
                  <a:cubicBezTo>
                    <a:pt x="227584" y="121031"/>
                    <a:pt x="258445" y="151892"/>
                    <a:pt x="258445" y="189738"/>
                  </a:cubicBezTo>
                  <a:lnTo>
                    <a:pt x="255651" y="189738"/>
                  </a:lnTo>
                  <a:lnTo>
                    <a:pt x="258445" y="189738"/>
                  </a:lnTo>
                  <a:cubicBezTo>
                    <a:pt x="258445" y="227584"/>
                    <a:pt x="227584" y="258445"/>
                    <a:pt x="189738" y="258445"/>
                  </a:cubicBezTo>
                  <a:lnTo>
                    <a:pt x="189738" y="255651"/>
                  </a:lnTo>
                  <a:lnTo>
                    <a:pt x="189738" y="258445"/>
                  </a:lnTo>
                  <a:moveTo>
                    <a:pt x="189738" y="252984"/>
                  </a:moveTo>
                  <a:cubicBezTo>
                    <a:pt x="224536" y="252984"/>
                    <a:pt x="252984" y="224536"/>
                    <a:pt x="252984" y="189738"/>
                  </a:cubicBezTo>
                  <a:cubicBezTo>
                    <a:pt x="252984" y="154940"/>
                    <a:pt x="224536" y="126492"/>
                    <a:pt x="189738" y="126492"/>
                  </a:cubicBezTo>
                  <a:cubicBezTo>
                    <a:pt x="154940" y="126492"/>
                    <a:pt x="126492" y="154940"/>
                    <a:pt x="126492" y="189738"/>
                  </a:cubicBezTo>
                  <a:cubicBezTo>
                    <a:pt x="126492" y="224536"/>
                    <a:pt x="154940" y="252984"/>
                    <a:pt x="189738" y="252984"/>
                  </a:cubicBezTo>
                  <a:close/>
                  <a:moveTo>
                    <a:pt x="335534" y="149225"/>
                  </a:moveTo>
                  <a:cubicBezTo>
                    <a:pt x="332359" y="137414"/>
                    <a:pt x="327406" y="125984"/>
                    <a:pt x="321564" y="115824"/>
                  </a:cubicBezTo>
                  <a:lnTo>
                    <a:pt x="320929" y="114808"/>
                  </a:lnTo>
                  <a:lnTo>
                    <a:pt x="321310" y="113665"/>
                  </a:lnTo>
                  <a:lnTo>
                    <a:pt x="335026" y="72390"/>
                  </a:lnTo>
                  <a:lnTo>
                    <a:pt x="337693" y="73279"/>
                  </a:lnTo>
                  <a:lnTo>
                    <a:pt x="335788" y="75184"/>
                  </a:lnTo>
                  <a:lnTo>
                    <a:pt x="304419" y="43815"/>
                  </a:lnTo>
                  <a:lnTo>
                    <a:pt x="306324" y="41910"/>
                  </a:lnTo>
                  <a:lnTo>
                    <a:pt x="307213" y="44577"/>
                  </a:lnTo>
                  <a:lnTo>
                    <a:pt x="265938" y="58293"/>
                  </a:lnTo>
                  <a:lnTo>
                    <a:pt x="264795" y="58674"/>
                  </a:lnTo>
                  <a:lnTo>
                    <a:pt x="263779" y="58039"/>
                  </a:lnTo>
                  <a:cubicBezTo>
                    <a:pt x="252984" y="52070"/>
                    <a:pt x="241554" y="47244"/>
                    <a:pt x="229743" y="43942"/>
                  </a:cubicBezTo>
                  <a:lnTo>
                    <a:pt x="228600" y="43561"/>
                  </a:lnTo>
                  <a:lnTo>
                    <a:pt x="228092" y="42418"/>
                  </a:lnTo>
                  <a:lnTo>
                    <a:pt x="209423" y="3937"/>
                  </a:lnTo>
                  <a:lnTo>
                    <a:pt x="211836" y="2794"/>
                  </a:lnTo>
                  <a:lnTo>
                    <a:pt x="211836" y="5588"/>
                  </a:lnTo>
                  <a:lnTo>
                    <a:pt x="167640" y="5588"/>
                  </a:lnTo>
                  <a:lnTo>
                    <a:pt x="167640" y="2794"/>
                  </a:lnTo>
                  <a:lnTo>
                    <a:pt x="170053" y="4064"/>
                  </a:lnTo>
                  <a:lnTo>
                    <a:pt x="150749" y="42545"/>
                  </a:lnTo>
                  <a:lnTo>
                    <a:pt x="150241" y="43688"/>
                  </a:lnTo>
                  <a:lnTo>
                    <a:pt x="149098" y="44069"/>
                  </a:lnTo>
                  <a:cubicBezTo>
                    <a:pt x="137287" y="47244"/>
                    <a:pt x="125857" y="52197"/>
                    <a:pt x="115697" y="58039"/>
                  </a:cubicBezTo>
                  <a:lnTo>
                    <a:pt x="114681" y="58674"/>
                  </a:lnTo>
                  <a:lnTo>
                    <a:pt x="113538" y="58293"/>
                  </a:lnTo>
                  <a:lnTo>
                    <a:pt x="72263" y="44450"/>
                  </a:lnTo>
                  <a:lnTo>
                    <a:pt x="73152" y="41783"/>
                  </a:lnTo>
                  <a:lnTo>
                    <a:pt x="75057" y="43688"/>
                  </a:lnTo>
                  <a:lnTo>
                    <a:pt x="43688" y="75057"/>
                  </a:lnTo>
                  <a:lnTo>
                    <a:pt x="41783" y="73152"/>
                  </a:lnTo>
                  <a:lnTo>
                    <a:pt x="44450" y="72263"/>
                  </a:lnTo>
                  <a:lnTo>
                    <a:pt x="58166" y="113538"/>
                  </a:lnTo>
                  <a:lnTo>
                    <a:pt x="58547" y="114681"/>
                  </a:lnTo>
                  <a:lnTo>
                    <a:pt x="57912" y="115697"/>
                  </a:lnTo>
                  <a:cubicBezTo>
                    <a:pt x="51943" y="126492"/>
                    <a:pt x="47117" y="137922"/>
                    <a:pt x="43815" y="149733"/>
                  </a:cubicBezTo>
                  <a:lnTo>
                    <a:pt x="43434" y="150876"/>
                  </a:lnTo>
                  <a:lnTo>
                    <a:pt x="42291" y="151384"/>
                  </a:lnTo>
                  <a:lnTo>
                    <a:pt x="3937" y="170180"/>
                  </a:lnTo>
                  <a:lnTo>
                    <a:pt x="2794" y="167767"/>
                  </a:lnTo>
                  <a:lnTo>
                    <a:pt x="5588" y="167767"/>
                  </a:lnTo>
                  <a:lnTo>
                    <a:pt x="5588" y="211709"/>
                  </a:lnTo>
                  <a:lnTo>
                    <a:pt x="2794" y="211709"/>
                  </a:lnTo>
                  <a:lnTo>
                    <a:pt x="4064" y="209296"/>
                  </a:lnTo>
                  <a:lnTo>
                    <a:pt x="42545" y="228600"/>
                  </a:lnTo>
                  <a:lnTo>
                    <a:pt x="43688" y="229108"/>
                  </a:lnTo>
                  <a:lnTo>
                    <a:pt x="44069" y="230251"/>
                  </a:lnTo>
                  <a:cubicBezTo>
                    <a:pt x="47244" y="242062"/>
                    <a:pt x="52197" y="253492"/>
                    <a:pt x="58039" y="263652"/>
                  </a:cubicBezTo>
                  <a:lnTo>
                    <a:pt x="58674" y="264668"/>
                  </a:lnTo>
                  <a:lnTo>
                    <a:pt x="58293" y="265811"/>
                  </a:lnTo>
                  <a:lnTo>
                    <a:pt x="44450" y="307086"/>
                  </a:lnTo>
                  <a:lnTo>
                    <a:pt x="41783" y="306197"/>
                  </a:lnTo>
                  <a:lnTo>
                    <a:pt x="43688" y="304292"/>
                  </a:lnTo>
                  <a:lnTo>
                    <a:pt x="75057" y="335661"/>
                  </a:lnTo>
                  <a:lnTo>
                    <a:pt x="73152" y="337566"/>
                  </a:lnTo>
                  <a:lnTo>
                    <a:pt x="72263" y="334899"/>
                  </a:lnTo>
                  <a:lnTo>
                    <a:pt x="113538" y="321183"/>
                  </a:lnTo>
                  <a:lnTo>
                    <a:pt x="114681" y="320802"/>
                  </a:lnTo>
                  <a:lnTo>
                    <a:pt x="115697" y="321437"/>
                  </a:lnTo>
                  <a:cubicBezTo>
                    <a:pt x="126492" y="327406"/>
                    <a:pt x="137922" y="332232"/>
                    <a:pt x="149733" y="335534"/>
                  </a:cubicBezTo>
                  <a:lnTo>
                    <a:pt x="150876" y="335915"/>
                  </a:lnTo>
                  <a:lnTo>
                    <a:pt x="151384" y="337058"/>
                  </a:lnTo>
                  <a:lnTo>
                    <a:pt x="170688" y="375539"/>
                  </a:lnTo>
                  <a:lnTo>
                    <a:pt x="168275" y="376809"/>
                  </a:lnTo>
                  <a:lnTo>
                    <a:pt x="168275" y="374015"/>
                  </a:lnTo>
                  <a:lnTo>
                    <a:pt x="212217" y="374015"/>
                  </a:lnTo>
                  <a:lnTo>
                    <a:pt x="212217" y="376809"/>
                  </a:lnTo>
                  <a:lnTo>
                    <a:pt x="209804" y="375539"/>
                  </a:lnTo>
                  <a:lnTo>
                    <a:pt x="229108" y="337058"/>
                  </a:lnTo>
                  <a:lnTo>
                    <a:pt x="229616" y="335915"/>
                  </a:lnTo>
                  <a:lnTo>
                    <a:pt x="230759" y="335534"/>
                  </a:lnTo>
                  <a:cubicBezTo>
                    <a:pt x="242570" y="332359"/>
                    <a:pt x="254000" y="327406"/>
                    <a:pt x="264160" y="321564"/>
                  </a:cubicBezTo>
                  <a:lnTo>
                    <a:pt x="265176" y="320929"/>
                  </a:lnTo>
                  <a:lnTo>
                    <a:pt x="266319" y="321310"/>
                  </a:lnTo>
                  <a:lnTo>
                    <a:pt x="307594" y="335026"/>
                  </a:lnTo>
                  <a:lnTo>
                    <a:pt x="306705" y="337693"/>
                  </a:lnTo>
                  <a:lnTo>
                    <a:pt x="304800" y="335788"/>
                  </a:lnTo>
                  <a:lnTo>
                    <a:pt x="336169" y="304419"/>
                  </a:lnTo>
                  <a:lnTo>
                    <a:pt x="338074" y="306324"/>
                  </a:lnTo>
                  <a:lnTo>
                    <a:pt x="335407" y="307213"/>
                  </a:lnTo>
                  <a:lnTo>
                    <a:pt x="321691" y="265938"/>
                  </a:lnTo>
                  <a:lnTo>
                    <a:pt x="321310" y="264795"/>
                  </a:lnTo>
                  <a:lnTo>
                    <a:pt x="321945" y="263779"/>
                  </a:lnTo>
                  <a:cubicBezTo>
                    <a:pt x="327914" y="252984"/>
                    <a:pt x="332740" y="241554"/>
                    <a:pt x="336042" y="229743"/>
                  </a:cubicBezTo>
                  <a:lnTo>
                    <a:pt x="336423" y="228600"/>
                  </a:lnTo>
                  <a:lnTo>
                    <a:pt x="337566" y="228092"/>
                  </a:lnTo>
                  <a:lnTo>
                    <a:pt x="376047" y="208788"/>
                  </a:lnTo>
                  <a:lnTo>
                    <a:pt x="377317" y="211201"/>
                  </a:lnTo>
                  <a:lnTo>
                    <a:pt x="374523" y="211201"/>
                  </a:lnTo>
                  <a:lnTo>
                    <a:pt x="374523" y="167132"/>
                  </a:lnTo>
                  <a:lnTo>
                    <a:pt x="377317" y="167132"/>
                  </a:lnTo>
                  <a:lnTo>
                    <a:pt x="376174" y="169672"/>
                  </a:lnTo>
                  <a:lnTo>
                    <a:pt x="337185" y="151003"/>
                  </a:lnTo>
                  <a:lnTo>
                    <a:pt x="336042" y="150495"/>
                  </a:lnTo>
                  <a:lnTo>
                    <a:pt x="335661" y="149225"/>
                  </a:lnTo>
                  <a:moveTo>
                    <a:pt x="340995" y="147828"/>
                  </a:moveTo>
                  <a:lnTo>
                    <a:pt x="338328" y="148590"/>
                  </a:lnTo>
                  <a:lnTo>
                    <a:pt x="339471" y="146050"/>
                  </a:lnTo>
                  <a:lnTo>
                    <a:pt x="378460" y="164719"/>
                  </a:lnTo>
                  <a:lnTo>
                    <a:pt x="379984" y="165481"/>
                  </a:lnTo>
                  <a:lnTo>
                    <a:pt x="379984" y="167259"/>
                  </a:lnTo>
                  <a:lnTo>
                    <a:pt x="379984" y="211201"/>
                  </a:lnTo>
                  <a:lnTo>
                    <a:pt x="379984" y="212852"/>
                  </a:lnTo>
                  <a:lnTo>
                    <a:pt x="378460" y="213614"/>
                  </a:lnTo>
                  <a:lnTo>
                    <a:pt x="339979" y="232918"/>
                  </a:lnTo>
                  <a:lnTo>
                    <a:pt x="338709" y="230505"/>
                  </a:lnTo>
                  <a:lnTo>
                    <a:pt x="341376" y="231267"/>
                  </a:lnTo>
                  <a:cubicBezTo>
                    <a:pt x="337947" y="243586"/>
                    <a:pt x="332994" y="255397"/>
                    <a:pt x="326898" y="266446"/>
                  </a:cubicBezTo>
                  <a:lnTo>
                    <a:pt x="324485" y="265176"/>
                  </a:lnTo>
                  <a:lnTo>
                    <a:pt x="327152" y="264287"/>
                  </a:lnTo>
                  <a:lnTo>
                    <a:pt x="340868" y="305562"/>
                  </a:lnTo>
                  <a:lnTo>
                    <a:pt x="341376" y="307213"/>
                  </a:lnTo>
                  <a:lnTo>
                    <a:pt x="340233" y="308356"/>
                  </a:lnTo>
                  <a:lnTo>
                    <a:pt x="308864" y="339725"/>
                  </a:lnTo>
                  <a:lnTo>
                    <a:pt x="307721" y="340868"/>
                  </a:lnTo>
                  <a:lnTo>
                    <a:pt x="306070" y="340360"/>
                  </a:lnTo>
                  <a:lnTo>
                    <a:pt x="264795" y="326644"/>
                  </a:lnTo>
                  <a:lnTo>
                    <a:pt x="265684" y="323977"/>
                  </a:lnTo>
                  <a:lnTo>
                    <a:pt x="267081" y="326390"/>
                  </a:lnTo>
                  <a:cubicBezTo>
                    <a:pt x="256413" y="332613"/>
                    <a:pt x="244729" y="337566"/>
                    <a:pt x="232283" y="340995"/>
                  </a:cubicBezTo>
                  <a:lnTo>
                    <a:pt x="231521" y="338328"/>
                  </a:lnTo>
                  <a:lnTo>
                    <a:pt x="233934" y="339598"/>
                  </a:lnTo>
                  <a:lnTo>
                    <a:pt x="214630" y="378079"/>
                  </a:lnTo>
                  <a:lnTo>
                    <a:pt x="213868" y="379603"/>
                  </a:lnTo>
                  <a:lnTo>
                    <a:pt x="212217" y="379603"/>
                  </a:lnTo>
                  <a:lnTo>
                    <a:pt x="168275" y="379603"/>
                  </a:lnTo>
                  <a:lnTo>
                    <a:pt x="166624" y="379603"/>
                  </a:lnTo>
                  <a:lnTo>
                    <a:pt x="165862" y="378079"/>
                  </a:lnTo>
                  <a:lnTo>
                    <a:pt x="146558" y="339598"/>
                  </a:lnTo>
                  <a:lnTo>
                    <a:pt x="148971" y="338328"/>
                  </a:lnTo>
                  <a:lnTo>
                    <a:pt x="148209" y="340995"/>
                  </a:lnTo>
                  <a:cubicBezTo>
                    <a:pt x="135890" y="337693"/>
                    <a:pt x="124079" y="332613"/>
                    <a:pt x="113030" y="326517"/>
                  </a:cubicBezTo>
                  <a:lnTo>
                    <a:pt x="114300" y="324104"/>
                  </a:lnTo>
                  <a:lnTo>
                    <a:pt x="115189" y="326771"/>
                  </a:lnTo>
                  <a:lnTo>
                    <a:pt x="73914" y="340487"/>
                  </a:lnTo>
                  <a:lnTo>
                    <a:pt x="72263" y="340995"/>
                  </a:lnTo>
                  <a:lnTo>
                    <a:pt x="71120" y="339852"/>
                  </a:lnTo>
                  <a:lnTo>
                    <a:pt x="39751" y="308483"/>
                  </a:lnTo>
                  <a:lnTo>
                    <a:pt x="38608" y="307340"/>
                  </a:lnTo>
                  <a:lnTo>
                    <a:pt x="39116" y="305689"/>
                  </a:lnTo>
                  <a:lnTo>
                    <a:pt x="52959" y="264160"/>
                  </a:lnTo>
                  <a:lnTo>
                    <a:pt x="55626" y="265049"/>
                  </a:lnTo>
                  <a:lnTo>
                    <a:pt x="53213" y="266446"/>
                  </a:lnTo>
                  <a:cubicBezTo>
                    <a:pt x="46990" y="255778"/>
                    <a:pt x="42037" y="244094"/>
                    <a:pt x="38608" y="231648"/>
                  </a:cubicBezTo>
                  <a:lnTo>
                    <a:pt x="41275" y="230886"/>
                  </a:lnTo>
                  <a:lnTo>
                    <a:pt x="40005" y="233299"/>
                  </a:lnTo>
                  <a:lnTo>
                    <a:pt x="1524" y="213995"/>
                  </a:lnTo>
                  <a:lnTo>
                    <a:pt x="0" y="213360"/>
                  </a:lnTo>
                  <a:lnTo>
                    <a:pt x="0" y="211709"/>
                  </a:lnTo>
                  <a:lnTo>
                    <a:pt x="0" y="167640"/>
                  </a:lnTo>
                  <a:lnTo>
                    <a:pt x="0" y="165862"/>
                  </a:lnTo>
                  <a:lnTo>
                    <a:pt x="1524" y="165100"/>
                  </a:lnTo>
                  <a:lnTo>
                    <a:pt x="40005" y="146431"/>
                  </a:lnTo>
                  <a:lnTo>
                    <a:pt x="41148" y="148844"/>
                  </a:lnTo>
                  <a:lnTo>
                    <a:pt x="38481" y="148082"/>
                  </a:lnTo>
                  <a:cubicBezTo>
                    <a:pt x="41910" y="135763"/>
                    <a:pt x="46863" y="123952"/>
                    <a:pt x="52959" y="112903"/>
                  </a:cubicBezTo>
                  <a:lnTo>
                    <a:pt x="55372" y="114173"/>
                  </a:lnTo>
                  <a:lnTo>
                    <a:pt x="52705" y="115062"/>
                  </a:lnTo>
                  <a:lnTo>
                    <a:pt x="38989" y="73787"/>
                  </a:lnTo>
                  <a:lnTo>
                    <a:pt x="38481" y="72136"/>
                  </a:lnTo>
                  <a:lnTo>
                    <a:pt x="39624" y="70993"/>
                  </a:lnTo>
                  <a:lnTo>
                    <a:pt x="71120" y="39878"/>
                  </a:lnTo>
                  <a:lnTo>
                    <a:pt x="72263" y="38735"/>
                  </a:lnTo>
                  <a:lnTo>
                    <a:pt x="73914" y="39243"/>
                  </a:lnTo>
                  <a:lnTo>
                    <a:pt x="115189" y="52959"/>
                  </a:lnTo>
                  <a:lnTo>
                    <a:pt x="114300" y="55626"/>
                  </a:lnTo>
                  <a:lnTo>
                    <a:pt x="112903" y="53213"/>
                  </a:lnTo>
                  <a:cubicBezTo>
                    <a:pt x="123571" y="46990"/>
                    <a:pt x="135255" y="42037"/>
                    <a:pt x="147701" y="38608"/>
                  </a:cubicBezTo>
                  <a:lnTo>
                    <a:pt x="148463" y="41275"/>
                  </a:lnTo>
                  <a:lnTo>
                    <a:pt x="146050" y="40005"/>
                  </a:lnTo>
                  <a:lnTo>
                    <a:pt x="165354" y="1524"/>
                  </a:lnTo>
                  <a:lnTo>
                    <a:pt x="166116" y="0"/>
                  </a:lnTo>
                  <a:lnTo>
                    <a:pt x="167767" y="0"/>
                  </a:lnTo>
                  <a:lnTo>
                    <a:pt x="211709" y="0"/>
                  </a:lnTo>
                  <a:lnTo>
                    <a:pt x="213487" y="0"/>
                  </a:lnTo>
                  <a:lnTo>
                    <a:pt x="214249" y="1524"/>
                  </a:lnTo>
                  <a:lnTo>
                    <a:pt x="232918" y="40005"/>
                  </a:lnTo>
                  <a:lnTo>
                    <a:pt x="230505" y="41148"/>
                  </a:lnTo>
                  <a:lnTo>
                    <a:pt x="231267" y="38481"/>
                  </a:lnTo>
                  <a:cubicBezTo>
                    <a:pt x="243586" y="41783"/>
                    <a:pt x="255397" y="46863"/>
                    <a:pt x="266446" y="52959"/>
                  </a:cubicBezTo>
                  <a:lnTo>
                    <a:pt x="265176" y="55372"/>
                  </a:lnTo>
                  <a:lnTo>
                    <a:pt x="264287" y="52705"/>
                  </a:lnTo>
                  <a:lnTo>
                    <a:pt x="305562" y="38989"/>
                  </a:lnTo>
                  <a:lnTo>
                    <a:pt x="307213" y="38481"/>
                  </a:lnTo>
                  <a:lnTo>
                    <a:pt x="308356" y="39624"/>
                  </a:lnTo>
                  <a:lnTo>
                    <a:pt x="339725" y="70993"/>
                  </a:lnTo>
                  <a:lnTo>
                    <a:pt x="340868" y="72136"/>
                  </a:lnTo>
                  <a:lnTo>
                    <a:pt x="340360" y="73787"/>
                  </a:lnTo>
                  <a:lnTo>
                    <a:pt x="326644" y="115062"/>
                  </a:lnTo>
                  <a:lnTo>
                    <a:pt x="323850" y="114300"/>
                  </a:lnTo>
                  <a:lnTo>
                    <a:pt x="326263" y="112903"/>
                  </a:lnTo>
                  <a:cubicBezTo>
                    <a:pt x="332486" y="123571"/>
                    <a:pt x="337439" y="135255"/>
                    <a:pt x="340868" y="147701"/>
                  </a:cubicBezTo>
                  <a:close/>
                </a:path>
              </a:pathLst>
            </a:custGeom>
            <a:solidFill>
              <a:srgbClr val="326CE5"/>
            </a:solidFill>
          </p:spPr>
        </p:sp>
      </p:grpSp>
      <p:sp>
        <p:nvSpPr>
          <p:cNvPr id="10" name="Freeform 10"/>
          <p:cNvSpPr/>
          <p:nvPr/>
        </p:nvSpPr>
        <p:spPr>
          <a:xfrm>
            <a:off x="3185954" y="2251469"/>
            <a:ext cx="501598" cy="535954"/>
          </a:xfrm>
          <a:custGeom>
            <a:avLst/>
            <a:gdLst/>
            <a:ahLst/>
            <a:cxnLst/>
            <a:rect l="l" t="t" r="r" b="b"/>
            <a:pathLst>
              <a:path w="501598" h="535954">
                <a:moveTo>
                  <a:pt x="0" y="0"/>
                </a:moveTo>
                <a:lnTo>
                  <a:pt x="501598" y="0"/>
                </a:lnTo>
                <a:lnTo>
                  <a:pt x="501598" y="535955"/>
                </a:lnTo>
                <a:lnTo>
                  <a:pt x="0" y="535955"/>
                </a:lnTo>
                <a:lnTo>
                  <a:pt x="0" y="0"/>
                </a:lnTo>
                <a:close/>
              </a:path>
            </a:pathLst>
          </a:custGeom>
          <a:blipFill>
            <a:blip r:embed="rId9"/>
            <a:stretch>
              <a:fillRect/>
            </a:stretch>
          </a:blipFill>
        </p:spPr>
      </p:sp>
      <p:sp>
        <p:nvSpPr>
          <p:cNvPr id="11" name="TextBox 11"/>
          <p:cNvSpPr txBox="1"/>
          <p:nvPr/>
        </p:nvSpPr>
        <p:spPr>
          <a:xfrm>
            <a:off x="3496807" y="82616"/>
            <a:ext cx="1935971" cy="502172"/>
          </a:xfrm>
          <a:prstGeom prst="rect">
            <a:avLst/>
          </a:prstGeom>
        </p:spPr>
        <p:txBody>
          <a:bodyPr lIns="0" tIns="0" rIns="0" bIns="0" rtlCol="0" anchor="t">
            <a:spAutoFit/>
          </a:bodyPr>
          <a:lstStyle/>
          <a:p>
            <a:pPr algn="l">
              <a:lnSpc>
                <a:spcPts val="4020"/>
              </a:lnSpc>
            </a:pPr>
            <a:r>
              <a:rPr lang="en-US" sz="2870">
                <a:solidFill>
                  <a:srgbClr val="326CE5"/>
                </a:solidFill>
                <a:latin typeface="Barlow" panose="00000500000000000000"/>
                <a:ea typeface="Barlow" panose="00000500000000000000"/>
                <a:cs typeface="Barlow" panose="00000500000000000000"/>
                <a:sym typeface="Barlow" panose="00000500000000000000"/>
              </a:rPr>
              <a:t>ReplicaSets</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8994635" cy="5143500"/>
          </a:xfrm>
          <a:custGeom>
            <a:avLst/>
            <a:gdLst/>
            <a:ahLst/>
            <a:cxnLst/>
            <a:rect l="l" t="t" r="r" b="b"/>
            <a:pathLst>
              <a:path w="8994635" h="5143500">
                <a:moveTo>
                  <a:pt x="0" y="0"/>
                </a:moveTo>
                <a:lnTo>
                  <a:pt x="8994635" y="0"/>
                </a:lnTo>
                <a:lnTo>
                  <a:pt x="8994635"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598226" y="1674287"/>
            <a:ext cx="1690318" cy="1690318"/>
          </a:xfrm>
          <a:custGeom>
            <a:avLst/>
            <a:gdLst/>
            <a:ahLst/>
            <a:cxnLst/>
            <a:rect l="l" t="t" r="r" b="b"/>
            <a:pathLst>
              <a:path w="1690318" h="1690318">
                <a:moveTo>
                  <a:pt x="0" y="0"/>
                </a:moveTo>
                <a:lnTo>
                  <a:pt x="1690318" y="0"/>
                </a:lnTo>
                <a:lnTo>
                  <a:pt x="1690318" y="1690318"/>
                </a:lnTo>
                <a:lnTo>
                  <a:pt x="0" y="16903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5961923" y="1674287"/>
            <a:ext cx="1683447" cy="1690318"/>
          </a:xfrm>
          <a:custGeom>
            <a:avLst/>
            <a:gdLst/>
            <a:ahLst/>
            <a:cxnLst/>
            <a:rect l="l" t="t" r="r" b="b"/>
            <a:pathLst>
              <a:path w="1683447" h="1690318">
                <a:moveTo>
                  <a:pt x="0" y="0"/>
                </a:moveTo>
                <a:lnTo>
                  <a:pt x="1683447" y="0"/>
                </a:lnTo>
                <a:lnTo>
                  <a:pt x="1683447" y="1690318"/>
                </a:lnTo>
                <a:lnTo>
                  <a:pt x="0" y="16903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234530" y="1667327"/>
            <a:ext cx="1693802" cy="1700673"/>
          </a:xfrm>
          <a:custGeom>
            <a:avLst/>
            <a:gdLst/>
            <a:ahLst/>
            <a:cxnLst/>
            <a:rect l="l" t="t" r="r" b="b"/>
            <a:pathLst>
              <a:path w="1693802" h="1700673">
                <a:moveTo>
                  <a:pt x="0" y="0"/>
                </a:moveTo>
                <a:lnTo>
                  <a:pt x="1693801" y="0"/>
                </a:lnTo>
                <a:lnTo>
                  <a:pt x="1693801" y="1700673"/>
                </a:lnTo>
                <a:lnTo>
                  <a:pt x="0" y="1700673"/>
                </a:lnTo>
                <a:lnTo>
                  <a:pt x="0" y="0"/>
                </a:lnTo>
                <a:close/>
              </a:path>
            </a:pathLst>
          </a:custGeom>
          <a:blipFill>
            <a:blip r:embed="rId8"/>
            <a:stretch>
              <a:fillRect/>
            </a:stretch>
          </a:blipFill>
        </p:spPr>
      </p:sp>
      <p:sp>
        <p:nvSpPr>
          <p:cNvPr id="6" name="Freeform 6"/>
          <p:cNvSpPr/>
          <p:nvPr/>
        </p:nvSpPr>
        <p:spPr>
          <a:xfrm>
            <a:off x="3591355" y="1667327"/>
            <a:ext cx="1700673" cy="1700673"/>
          </a:xfrm>
          <a:custGeom>
            <a:avLst/>
            <a:gdLst/>
            <a:ahLst/>
            <a:cxnLst/>
            <a:rect l="l" t="t" r="r" b="b"/>
            <a:pathLst>
              <a:path w="1700673" h="1700673">
                <a:moveTo>
                  <a:pt x="0" y="0"/>
                </a:moveTo>
                <a:lnTo>
                  <a:pt x="1700673" y="0"/>
                </a:lnTo>
                <a:lnTo>
                  <a:pt x="1700673" y="1700673"/>
                </a:lnTo>
                <a:lnTo>
                  <a:pt x="0" y="1700673"/>
                </a:lnTo>
                <a:lnTo>
                  <a:pt x="0" y="0"/>
                </a:lnTo>
                <a:close/>
              </a:path>
            </a:pathLst>
          </a:custGeom>
          <a:blipFill>
            <a:blip r:embed="rId9"/>
            <a:stretch>
              <a:fillRect/>
            </a:stretch>
          </a:blipFill>
        </p:spPr>
      </p:sp>
      <p:sp>
        <p:nvSpPr>
          <p:cNvPr id="7" name="Freeform 7"/>
          <p:cNvSpPr/>
          <p:nvPr/>
        </p:nvSpPr>
        <p:spPr>
          <a:xfrm>
            <a:off x="5955052" y="1667327"/>
            <a:ext cx="1693802" cy="1700673"/>
          </a:xfrm>
          <a:custGeom>
            <a:avLst/>
            <a:gdLst/>
            <a:ahLst/>
            <a:cxnLst/>
            <a:rect l="l" t="t" r="r" b="b"/>
            <a:pathLst>
              <a:path w="1693802" h="1700673">
                <a:moveTo>
                  <a:pt x="0" y="0"/>
                </a:moveTo>
                <a:lnTo>
                  <a:pt x="1693801" y="0"/>
                </a:lnTo>
                <a:lnTo>
                  <a:pt x="1693801" y="1700673"/>
                </a:lnTo>
                <a:lnTo>
                  <a:pt x="0" y="1700673"/>
                </a:lnTo>
                <a:lnTo>
                  <a:pt x="0" y="0"/>
                </a:lnTo>
                <a:close/>
              </a:path>
            </a:pathLst>
          </a:custGeom>
          <a:blipFill>
            <a:blip r:embed="rId8"/>
            <a:stretch>
              <a:fillRect/>
            </a:stretch>
          </a:blipFill>
        </p:spPr>
      </p:sp>
      <p:sp>
        <p:nvSpPr>
          <p:cNvPr id="8" name="TextBox 8"/>
          <p:cNvSpPr txBox="1"/>
          <p:nvPr/>
        </p:nvSpPr>
        <p:spPr>
          <a:xfrm>
            <a:off x="2479593" y="82616"/>
            <a:ext cx="4008149" cy="504509"/>
          </a:xfrm>
          <a:prstGeom prst="rect">
            <a:avLst/>
          </a:prstGeom>
        </p:spPr>
        <p:txBody>
          <a:bodyPr lIns="0" tIns="0" rIns="0" bIns="0" rtlCol="0" anchor="t">
            <a:spAutoFit/>
          </a:bodyPr>
          <a:lstStyle/>
          <a:p>
            <a:pPr algn="l">
              <a:lnSpc>
                <a:spcPts val="4020"/>
              </a:lnSpc>
            </a:pPr>
            <a:r>
              <a:rPr lang="en-US" sz="2870" spc="5">
                <a:solidFill>
                  <a:srgbClr val="326CE5"/>
                </a:solidFill>
                <a:latin typeface="Barlow" panose="00000500000000000000"/>
                <a:ea typeface="Barlow" panose="00000500000000000000"/>
                <a:cs typeface="Barlow" panose="00000500000000000000"/>
                <a:sym typeface="Barlow" panose="00000500000000000000"/>
              </a:rPr>
              <a:t>How ReplicaSets Works?</a:t>
            </a:r>
          </a:p>
        </p:txBody>
      </p:sp>
      <p:sp>
        <p:nvSpPr>
          <p:cNvPr id="9" name="TextBox 9"/>
          <p:cNvSpPr txBox="1"/>
          <p:nvPr/>
        </p:nvSpPr>
        <p:spPr>
          <a:xfrm>
            <a:off x="1655048" y="2154503"/>
            <a:ext cx="915307" cy="509373"/>
          </a:xfrm>
          <a:prstGeom prst="rect">
            <a:avLst/>
          </a:prstGeom>
        </p:spPr>
        <p:txBody>
          <a:bodyPr lIns="0" tIns="0" rIns="0" bIns="0" rtlCol="0" anchor="t">
            <a:spAutoFit/>
          </a:bodyPr>
          <a:lstStyle/>
          <a:p>
            <a:pPr algn="ctr">
              <a:lnSpc>
                <a:spcPts val="2050"/>
              </a:lnSpc>
            </a:pPr>
            <a:r>
              <a:rPr lang="en-US" sz="1465">
                <a:solidFill>
                  <a:srgbClr val="FFFFFF"/>
                </a:solidFill>
                <a:latin typeface="Barlow" panose="00000500000000000000"/>
                <a:ea typeface="Barlow" panose="00000500000000000000"/>
                <a:cs typeface="Barlow" panose="00000500000000000000"/>
                <a:sym typeface="Barlow" panose="00000500000000000000"/>
              </a:rPr>
              <a:t>Define ReplicaSet </a:t>
            </a:r>
          </a:p>
        </p:txBody>
      </p:sp>
      <p:sp>
        <p:nvSpPr>
          <p:cNvPr id="10" name="TextBox 10"/>
          <p:cNvSpPr txBox="1"/>
          <p:nvPr/>
        </p:nvSpPr>
        <p:spPr>
          <a:xfrm>
            <a:off x="1815608" y="2520453"/>
            <a:ext cx="531646" cy="394352"/>
          </a:xfrm>
          <a:prstGeom prst="rect">
            <a:avLst/>
          </a:prstGeom>
        </p:spPr>
        <p:txBody>
          <a:bodyPr lIns="0" tIns="0" rIns="0" bIns="0" rtlCol="0" anchor="t">
            <a:spAutoFit/>
          </a:bodyPr>
          <a:lstStyle/>
          <a:p>
            <a:pPr algn="l">
              <a:lnSpc>
                <a:spcPts val="3465"/>
              </a:lnSpc>
            </a:pPr>
            <a:r>
              <a:rPr lang="en-US" sz="1460">
                <a:solidFill>
                  <a:srgbClr val="FFFFFF"/>
                </a:solidFill>
                <a:latin typeface="Barlow" panose="00000500000000000000"/>
                <a:ea typeface="Barlow" panose="00000500000000000000"/>
                <a:cs typeface="Barlow" panose="00000500000000000000"/>
                <a:sym typeface="Barlow" panose="00000500000000000000"/>
              </a:rPr>
              <a:t>Object</a:t>
            </a:r>
          </a:p>
        </p:txBody>
      </p:sp>
      <p:sp>
        <p:nvSpPr>
          <p:cNvPr id="11" name="TextBox 11"/>
          <p:cNvSpPr txBox="1"/>
          <p:nvPr/>
        </p:nvSpPr>
        <p:spPr>
          <a:xfrm>
            <a:off x="3927131" y="2293203"/>
            <a:ext cx="1057603" cy="452581"/>
          </a:xfrm>
          <a:prstGeom prst="rect">
            <a:avLst/>
          </a:prstGeom>
        </p:spPr>
        <p:txBody>
          <a:bodyPr lIns="0" tIns="0" rIns="0" bIns="0" rtlCol="0" anchor="t">
            <a:spAutoFit/>
          </a:bodyPr>
          <a:lstStyle/>
          <a:p>
            <a:pPr algn="ctr">
              <a:lnSpc>
                <a:spcPts val="1735"/>
              </a:lnSpc>
            </a:pPr>
            <a:r>
              <a:rPr lang="en-US" sz="1460">
                <a:solidFill>
                  <a:srgbClr val="FFFFFF"/>
                </a:solidFill>
                <a:latin typeface="Barlow" panose="00000500000000000000"/>
                <a:ea typeface="Barlow" panose="00000500000000000000"/>
                <a:cs typeface="Barlow" panose="00000500000000000000"/>
                <a:sym typeface="Barlow" panose="00000500000000000000"/>
              </a:rPr>
              <a:t>Monitor running Pods</a:t>
            </a:r>
          </a:p>
        </p:txBody>
      </p:sp>
      <p:sp>
        <p:nvSpPr>
          <p:cNvPr id="12" name="TextBox 12"/>
          <p:cNvSpPr txBox="1"/>
          <p:nvPr/>
        </p:nvSpPr>
        <p:spPr>
          <a:xfrm>
            <a:off x="6413135" y="2293203"/>
            <a:ext cx="844836" cy="232427"/>
          </a:xfrm>
          <a:prstGeom prst="rect">
            <a:avLst/>
          </a:prstGeom>
        </p:spPr>
        <p:txBody>
          <a:bodyPr lIns="0" tIns="0" rIns="0" bIns="0" rtlCol="0" anchor="t">
            <a:spAutoFit/>
          </a:bodyPr>
          <a:lstStyle/>
          <a:p>
            <a:pPr algn="l">
              <a:lnSpc>
                <a:spcPts val="1735"/>
              </a:lnSpc>
            </a:pPr>
            <a:r>
              <a:rPr lang="en-US" sz="1460">
                <a:solidFill>
                  <a:srgbClr val="FFFFFF"/>
                </a:solidFill>
                <a:latin typeface="Barlow" panose="00000500000000000000"/>
                <a:ea typeface="Barlow" panose="00000500000000000000"/>
                <a:cs typeface="Barlow" panose="00000500000000000000"/>
                <a:sym typeface="Barlow" panose="00000500000000000000"/>
              </a:rPr>
              <a:t>Effortless </a:t>
            </a:r>
          </a:p>
        </p:txBody>
      </p:sp>
      <p:sp>
        <p:nvSpPr>
          <p:cNvPr id="13" name="TextBox 13"/>
          <p:cNvSpPr txBox="1"/>
          <p:nvPr/>
        </p:nvSpPr>
        <p:spPr>
          <a:xfrm>
            <a:off x="6517577" y="2513357"/>
            <a:ext cx="591515" cy="232427"/>
          </a:xfrm>
          <a:prstGeom prst="rect">
            <a:avLst/>
          </a:prstGeom>
        </p:spPr>
        <p:txBody>
          <a:bodyPr lIns="0" tIns="0" rIns="0" bIns="0" rtlCol="0" anchor="t">
            <a:spAutoFit/>
          </a:bodyPr>
          <a:lstStyle/>
          <a:p>
            <a:pPr algn="l">
              <a:lnSpc>
                <a:spcPts val="1735"/>
              </a:lnSpc>
            </a:pPr>
            <a:r>
              <a:rPr lang="en-US" sz="1460">
                <a:solidFill>
                  <a:srgbClr val="FFFFFF"/>
                </a:solidFill>
                <a:latin typeface="Barlow" panose="00000500000000000000"/>
                <a:ea typeface="Barlow" panose="00000500000000000000"/>
                <a:cs typeface="Barlow" panose="00000500000000000000"/>
                <a:sym typeface="Barlow" panose="00000500000000000000"/>
              </a:rPr>
              <a:t>Scaling</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8994635" cy="5143500"/>
          </a:xfrm>
          <a:custGeom>
            <a:avLst/>
            <a:gdLst/>
            <a:ahLst/>
            <a:cxnLst/>
            <a:rect l="l" t="t" r="r" b="b"/>
            <a:pathLst>
              <a:path w="8994635" h="5143500">
                <a:moveTo>
                  <a:pt x="0" y="0"/>
                </a:moveTo>
                <a:lnTo>
                  <a:pt x="8994635" y="0"/>
                </a:lnTo>
                <a:lnTo>
                  <a:pt x="8994635"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09378" y="2052204"/>
            <a:ext cx="955098" cy="955098"/>
          </a:xfrm>
          <a:custGeom>
            <a:avLst/>
            <a:gdLst/>
            <a:ahLst/>
            <a:cxnLst/>
            <a:rect l="l" t="t" r="r" b="b"/>
            <a:pathLst>
              <a:path w="955098" h="955098">
                <a:moveTo>
                  <a:pt x="0" y="0"/>
                </a:moveTo>
                <a:lnTo>
                  <a:pt x="955099" y="0"/>
                </a:lnTo>
                <a:lnTo>
                  <a:pt x="955099" y="955098"/>
                </a:lnTo>
                <a:lnTo>
                  <a:pt x="0" y="955098"/>
                </a:lnTo>
                <a:lnTo>
                  <a:pt x="0" y="0"/>
                </a:lnTo>
                <a:close/>
              </a:path>
            </a:pathLst>
          </a:custGeom>
          <a:blipFill>
            <a:blip r:embed="rId4"/>
            <a:stretch>
              <a:fillRect/>
            </a:stretch>
          </a:blipFill>
        </p:spPr>
      </p:sp>
      <p:sp>
        <p:nvSpPr>
          <p:cNvPr id="4" name="Freeform 4"/>
          <p:cNvSpPr/>
          <p:nvPr/>
        </p:nvSpPr>
        <p:spPr>
          <a:xfrm>
            <a:off x="3921173" y="1997234"/>
            <a:ext cx="1044424" cy="1044424"/>
          </a:xfrm>
          <a:custGeom>
            <a:avLst/>
            <a:gdLst/>
            <a:ahLst/>
            <a:cxnLst/>
            <a:rect l="l" t="t" r="r" b="b"/>
            <a:pathLst>
              <a:path w="1044424" h="1044424">
                <a:moveTo>
                  <a:pt x="0" y="0"/>
                </a:moveTo>
                <a:lnTo>
                  <a:pt x="1044424" y="0"/>
                </a:lnTo>
                <a:lnTo>
                  <a:pt x="1044424" y="1044424"/>
                </a:lnTo>
                <a:lnTo>
                  <a:pt x="0" y="1044424"/>
                </a:lnTo>
                <a:lnTo>
                  <a:pt x="0" y="0"/>
                </a:lnTo>
                <a:close/>
              </a:path>
            </a:pathLst>
          </a:custGeom>
          <a:blipFill>
            <a:blip r:embed="rId5"/>
            <a:stretch>
              <a:fillRect/>
            </a:stretch>
          </a:blipFill>
        </p:spPr>
      </p:sp>
      <p:sp>
        <p:nvSpPr>
          <p:cNvPr id="5" name="Freeform 5"/>
          <p:cNvSpPr/>
          <p:nvPr/>
        </p:nvSpPr>
        <p:spPr>
          <a:xfrm>
            <a:off x="3543305" y="1605623"/>
            <a:ext cx="1807129" cy="2143729"/>
          </a:xfrm>
          <a:custGeom>
            <a:avLst/>
            <a:gdLst/>
            <a:ahLst/>
            <a:cxnLst/>
            <a:rect l="l" t="t" r="r" b="b"/>
            <a:pathLst>
              <a:path w="1807129" h="2143729">
                <a:moveTo>
                  <a:pt x="0" y="0"/>
                </a:moveTo>
                <a:lnTo>
                  <a:pt x="1807128" y="0"/>
                </a:lnTo>
                <a:lnTo>
                  <a:pt x="1807128" y="2143729"/>
                </a:lnTo>
                <a:lnTo>
                  <a:pt x="0" y="21437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6470393" y="2100302"/>
            <a:ext cx="858901" cy="858901"/>
          </a:xfrm>
          <a:custGeom>
            <a:avLst/>
            <a:gdLst/>
            <a:ahLst/>
            <a:cxnLst/>
            <a:rect l="l" t="t" r="r" b="b"/>
            <a:pathLst>
              <a:path w="858901" h="858901">
                <a:moveTo>
                  <a:pt x="0" y="0"/>
                </a:moveTo>
                <a:lnTo>
                  <a:pt x="858901" y="0"/>
                </a:lnTo>
                <a:lnTo>
                  <a:pt x="858901" y="858902"/>
                </a:lnTo>
                <a:lnTo>
                  <a:pt x="0" y="858902"/>
                </a:lnTo>
                <a:lnTo>
                  <a:pt x="0" y="0"/>
                </a:lnTo>
                <a:close/>
              </a:path>
            </a:pathLst>
          </a:custGeom>
          <a:blipFill>
            <a:blip r:embed="rId8"/>
            <a:stretch>
              <a:fillRect/>
            </a:stretch>
          </a:blipFill>
        </p:spPr>
      </p:sp>
      <p:sp>
        <p:nvSpPr>
          <p:cNvPr id="7" name="Freeform 7"/>
          <p:cNvSpPr/>
          <p:nvPr/>
        </p:nvSpPr>
        <p:spPr>
          <a:xfrm>
            <a:off x="5996327" y="1605623"/>
            <a:ext cx="1814000" cy="2143729"/>
          </a:xfrm>
          <a:custGeom>
            <a:avLst/>
            <a:gdLst/>
            <a:ahLst/>
            <a:cxnLst/>
            <a:rect l="l" t="t" r="r" b="b"/>
            <a:pathLst>
              <a:path w="1814000" h="2143729">
                <a:moveTo>
                  <a:pt x="0" y="0"/>
                </a:moveTo>
                <a:lnTo>
                  <a:pt x="1814000" y="0"/>
                </a:lnTo>
                <a:lnTo>
                  <a:pt x="1814000" y="2143729"/>
                </a:lnTo>
                <a:lnTo>
                  <a:pt x="0" y="214372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TextBox 8"/>
          <p:cNvSpPr txBox="1"/>
          <p:nvPr/>
        </p:nvSpPr>
        <p:spPr>
          <a:xfrm>
            <a:off x="2581473" y="82616"/>
            <a:ext cx="3801601" cy="504509"/>
          </a:xfrm>
          <a:prstGeom prst="rect">
            <a:avLst/>
          </a:prstGeom>
        </p:spPr>
        <p:txBody>
          <a:bodyPr lIns="0" tIns="0" rIns="0" bIns="0" rtlCol="0" anchor="t">
            <a:spAutoFit/>
          </a:bodyPr>
          <a:lstStyle/>
          <a:p>
            <a:pPr algn="l">
              <a:lnSpc>
                <a:spcPts val="4020"/>
              </a:lnSpc>
            </a:pPr>
            <a:r>
              <a:rPr lang="en-US" sz="2870" spc="5">
                <a:solidFill>
                  <a:srgbClr val="326CE5"/>
                </a:solidFill>
                <a:latin typeface="Barlow" panose="00000500000000000000"/>
                <a:ea typeface="Barlow" panose="00000500000000000000"/>
                <a:cs typeface="Barlow" panose="00000500000000000000"/>
                <a:sym typeface="Barlow" panose="00000500000000000000"/>
              </a:rPr>
              <a:t>Benefits of ReplicaSets</a:t>
            </a:r>
          </a:p>
        </p:txBody>
      </p:sp>
      <p:sp>
        <p:nvSpPr>
          <p:cNvPr id="9" name="TextBox 9"/>
          <p:cNvSpPr txBox="1"/>
          <p:nvPr/>
        </p:nvSpPr>
        <p:spPr>
          <a:xfrm>
            <a:off x="1352529" y="3384636"/>
            <a:ext cx="1291403" cy="261002"/>
          </a:xfrm>
          <a:prstGeom prst="rect">
            <a:avLst/>
          </a:prstGeom>
        </p:spPr>
        <p:txBody>
          <a:bodyPr lIns="0" tIns="0" rIns="0" bIns="0" rtlCol="0" anchor="t">
            <a:spAutoFit/>
          </a:bodyPr>
          <a:lstStyle/>
          <a:p>
            <a:pPr algn="l">
              <a:lnSpc>
                <a:spcPts val="2045"/>
              </a:lnSpc>
            </a:pPr>
            <a:r>
              <a:rPr lang="en-US" sz="1460">
                <a:solidFill>
                  <a:srgbClr val="326CE5"/>
                </a:solidFill>
                <a:latin typeface="Barlow" panose="00000500000000000000"/>
                <a:ea typeface="Barlow" panose="00000500000000000000"/>
                <a:cs typeface="Barlow" panose="00000500000000000000"/>
                <a:sym typeface="Barlow" panose="00000500000000000000"/>
              </a:rPr>
              <a:t>High Availability</a:t>
            </a:r>
          </a:p>
        </p:txBody>
      </p:sp>
      <p:sp>
        <p:nvSpPr>
          <p:cNvPr id="10" name="TextBox 10"/>
          <p:cNvSpPr txBox="1"/>
          <p:nvPr/>
        </p:nvSpPr>
        <p:spPr>
          <a:xfrm>
            <a:off x="4032947" y="3384636"/>
            <a:ext cx="836309" cy="261002"/>
          </a:xfrm>
          <a:prstGeom prst="rect">
            <a:avLst/>
          </a:prstGeom>
        </p:spPr>
        <p:txBody>
          <a:bodyPr lIns="0" tIns="0" rIns="0" bIns="0" rtlCol="0" anchor="t">
            <a:spAutoFit/>
          </a:bodyPr>
          <a:lstStyle/>
          <a:p>
            <a:pPr algn="l">
              <a:lnSpc>
                <a:spcPts val="2045"/>
              </a:lnSpc>
            </a:pPr>
            <a:r>
              <a:rPr lang="en-US" sz="1460">
                <a:solidFill>
                  <a:srgbClr val="326CE5"/>
                </a:solidFill>
                <a:latin typeface="Barlow" panose="00000500000000000000"/>
                <a:ea typeface="Barlow" panose="00000500000000000000"/>
                <a:cs typeface="Barlow" panose="00000500000000000000"/>
                <a:sym typeface="Barlow" panose="00000500000000000000"/>
              </a:rPr>
              <a:t>Scalability</a:t>
            </a:r>
          </a:p>
        </p:txBody>
      </p:sp>
      <p:sp>
        <p:nvSpPr>
          <p:cNvPr id="11" name="TextBox 11"/>
          <p:cNvSpPr txBox="1"/>
          <p:nvPr/>
        </p:nvSpPr>
        <p:spPr>
          <a:xfrm>
            <a:off x="6420734" y="3384636"/>
            <a:ext cx="982968" cy="261002"/>
          </a:xfrm>
          <a:prstGeom prst="rect">
            <a:avLst/>
          </a:prstGeom>
        </p:spPr>
        <p:txBody>
          <a:bodyPr lIns="0" tIns="0" rIns="0" bIns="0" rtlCol="0" anchor="t">
            <a:spAutoFit/>
          </a:bodyPr>
          <a:lstStyle/>
          <a:p>
            <a:pPr algn="l">
              <a:lnSpc>
                <a:spcPts val="2045"/>
              </a:lnSpc>
            </a:pPr>
            <a:r>
              <a:rPr lang="en-US" sz="1460">
                <a:solidFill>
                  <a:srgbClr val="326CE5"/>
                </a:solidFill>
                <a:latin typeface="Barlow" panose="00000500000000000000"/>
                <a:ea typeface="Barlow" panose="00000500000000000000"/>
                <a:cs typeface="Barlow" panose="00000500000000000000"/>
                <a:sym typeface="Barlow" panose="00000500000000000000"/>
              </a:rPr>
              <a:t>Self-healing</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03960" y="426022"/>
            <a:ext cx="1767951" cy="2853064"/>
          </a:xfrm>
          <a:prstGeom prst="rect">
            <a:avLst/>
          </a:prstGeom>
        </p:spPr>
        <p:txBody>
          <a:bodyPr lIns="0" tIns="0" rIns="0" bIns="0" rtlCol="0" anchor="t">
            <a:spAutoFit/>
          </a:bodyPr>
          <a:lstStyle/>
          <a:p>
            <a:pPr algn="l">
              <a:lnSpc>
                <a:spcPts val="1120"/>
              </a:lnSpc>
              <a:spcBef>
                <a:spcPct val="0"/>
              </a:spcBef>
            </a:pPr>
            <a:r>
              <a:rPr lang="en-US" sz="800" dirty="0" err="1">
                <a:solidFill>
                  <a:srgbClr val="000000"/>
                </a:solidFill>
                <a:latin typeface="JetBrains Mono" panose="02010509020102050004"/>
                <a:ea typeface="JetBrains Mono" panose="02010509020102050004"/>
                <a:cs typeface="JetBrains Mono" panose="02010509020102050004"/>
                <a:sym typeface="JetBrains Mono" panose="02010509020102050004"/>
              </a:rPr>
              <a:t>apiVersion</a:t>
            </a:r>
            <a:r>
              <a:rPr lang="en-US" sz="800" dirty="0">
                <a:solidFill>
                  <a:srgbClr val="000000"/>
                </a:solidFill>
                <a:latin typeface="JetBrains Mono" panose="02010509020102050004"/>
                <a:ea typeface="JetBrains Mono" panose="02010509020102050004"/>
                <a:cs typeface="JetBrains Mono" panose="02010509020102050004"/>
                <a:sym typeface="JetBrains Mono" panose="02010509020102050004"/>
              </a:rPr>
              <a:t>: apps/v1</a:t>
            </a:r>
          </a:p>
          <a:p>
            <a:pPr algn="l">
              <a:lnSpc>
                <a:spcPts val="1120"/>
              </a:lnSpc>
              <a:spcBef>
                <a:spcPct val="0"/>
              </a:spcBef>
            </a:pPr>
            <a:r>
              <a:rPr lang="en-US" sz="800" dirty="0">
                <a:solidFill>
                  <a:srgbClr val="000000"/>
                </a:solidFill>
                <a:latin typeface="JetBrains Mono" panose="02010509020102050004"/>
                <a:ea typeface="JetBrains Mono" panose="02010509020102050004"/>
                <a:cs typeface="JetBrains Mono" panose="02010509020102050004"/>
                <a:sym typeface="JetBrains Mono" panose="02010509020102050004"/>
              </a:rPr>
              <a:t>kind: </a:t>
            </a:r>
            <a:r>
              <a:rPr lang="en-US" sz="800" dirty="0" err="1">
                <a:solidFill>
                  <a:srgbClr val="000000"/>
                </a:solidFill>
                <a:latin typeface="JetBrains Mono" panose="02010509020102050004"/>
                <a:ea typeface="JetBrains Mono" panose="02010509020102050004"/>
                <a:cs typeface="JetBrains Mono" panose="02010509020102050004"/>
                <a:sym typeface="JetBrains Mono" panose="02010509020102050004"/>
              </a:rPr>
              <a:t>ReplicaSet</a:t>
            </a:r>
            <a:endParaRPr lang="en-US" sz="800" dirty="0">
              <a:solidFill>
                <a:srgbClr val="000000"/>
              </a:solidFill>
              <a:latin typeface="JetBrains Mono" panose="02010509020102050004"/>
              <a:ea typeface="JetBrains Mono" panose="02010509020102050004"/>
              <a:cs typeface="JetBrains Mono" panose="02010509020102050004"/>
              <a:sym typeface="JetBrains Mono" panose="02010509020102050004"/>
            </a:endParaRPr>
          </a:p>
          <a:p>
            <a:pPr algn="l">
              <a:lnSpc>
                <a:spcPts val="1120"/>
              </a:lnSpc>
              <a:spcBef>
                <a:spcPct val="0"/>
              </a:spcBef>
            </a:pPr>
            <a:r>
              <a:rPr lang="en-US" sz="800" dirty="0">
                <a:solidFill>
                  <a:srgbClr val="000000"/>
                </a:solidFill>
                <a:latin typeface="JetBrains Mono" panose="02010509020102050004"/>
                <a:ea typeface="JetBrains Mono" panose="02010509020102050004"/>
                <a:cs typeface="JetBrains Mono" panose="02010509020102050004"/>
                <a:sym typeface="JetBrains Mono" panose="02010509020102050004"/>
              </a:rPr>
              <a:t>metadata:</a:t>
            </a:r>
          </a:p>
          <a:p>
            <a:pPr algn="l">
              <a:lnSpc>
                <a:spcPts val="1120"/>
              </a:lnSpc>
              <a:spcBef>
                <a:spcPct val="0"/>
              </a:spcBef>
            </a:pPr>
            <a:r>
              <a:rPr lang="en-US" sz="800" dirty="0">
                <a:solidFill>
                  <a:srgbClr val="000000"/>
                </a:solidFill>
                <a:latin typeface="JetBrains Mono" panose="02010509020102050004"/>
                <a:ea typeface="JetBrains Mono" panose="02010509020102050004"/>
                <a:cs typeface="JetBrains Mono" panose="02010509020102050004"/>
                <a:sym typeface="JetBrains Mono" panose="02010509020102050004"/>
              </a:rPr>
              <a:t>  name: </a:t>
            </a:r>
            <a:r>
              <a:rPr lang="en-US" sz="800" dirty="0" err="1">
                <a:solidFill>
                  <a:srgbClr val="000000"/>
                </a:solidFill>
                <a:latin typeface="JetBrains Mono" panose="02010509020102050004"/>
                <a:ea typeface="JetBrains Mono" panose="02010509020102050004"/>
                <a:cs typeface="JetBrains Mono" panose="02010509020102050004"/>
                <a:sym typeface="JetBrains Mono" panose="02010509020102050004"/>
              </a:rPr>
              <a:t>myapp-replicaset</a:t>
            </a:r>
            <a:endParaRPr lang="en-US" sz="800" dirty="0">
              <a:solidFill>
                <a:srgbClr val="000000"/>
              </a:solidFill>
              <a:latin typeface="JetBrains Mono" panose="02010509020102050004"/>
              <a:ea typeface="JetBrains Mono" panose="02010509020102050004"/>
              <a:cs typeface="JetBrains Mono" panose="02010509020102050004"/>
              <a:sym typeface="JetBrains Mono" panose="02010509020102050004"/>
            </a:endParaRPr>
          </a:p>
          <a:p>
            <a:pPr algn="l">
              <a:lnSpc>
                <a:spcPts val="1120"/>
              </a:lnSpc>
              <a:spcBef>
                <a:spcPct val="0"/>
              </a:spcBef>
            </a:pPr>
            <a:r>
              <a:rPr lang="en-US" sz="800" dirty="0">
                <a:solidFill>
                  <a:srgbClr val="000000"/>
                </a:solidFill>
                <a:latin typeface="JetBrains Mono" panose="02010509020102050004"/>
                <a:ea typeface="JetBrains Mono" panose="02010509020102050004"/>
                <a:cs typeface="JetBrains Mono" panose="02010509020102050004"/>
                <a:sym typeface="JetBrains Mono" panose="02010509020102050004"/>
              </a:rPr>
              <a:t>  labels:</a:t>
            </a:r>
          </a:p>
          <a:p>
            <a:pPr algn="l">
              <a:lnSpc>
                <a:spcPts val="1120"/>
              </a:lnSpc>
              <a:spcBef>
                <a:spcPct val="0"/>
              </a:spcBef>
            </a:pPr>
            <a:r>
              <a:rPr lang="en-US" sz="800" dirty="0">
                <a:solidFill>
                  <a:srgbClr val="000000"/>
                </a:solidFill>
                <a:latin typeface="JetBrains Mono" panose="02010509020102050004"/>
                <a:ea typeface="JetBrains Mono" panose="02010509020102050004"/>
                <a:cs typeface="JetBrains Mono" panose="02010509020102050004"/>
                <a:sym typeface="JetBrains Mono" panose="02010509020102050004"/>
              </a:rPr>
              <a:t>    app: </a:t>
            </a:r>
            <a:r>
              <a:rPr lang="en-US" sz="800" dirty="0" err="1">
                <a:solidFill>
                  <a:srgbClr val="000000"/>
                </a:solidFill>
                <a:latin typeface="JetBrains Mono" panose="02010509020102050004"/>
                <a:ea typeface="JetBrains Mono" panose="02010509020102050004"/>
                <a:cs typeface="JetBrains Mono" panose="02010509020102050004"/>
                <a:sym typeface="JetBrains Mono" panose="02010509020102050004"/>
              </a:rPr>
              <a:t>myapp</a:t>
            </a:r>
            <a:endParaRPr lang="en-US" sz="800" dirty="0">
              <a:solidFill>
                <a:srgbClr val="000000"/>
              </a:solidFill>
              <a:latin typeface="JetBrains Mono" panose="02010509020102050004"/>
              <a:ea typeface="JetBrains Mono" panose="02010509020102050004"/>
              <a:cs typeface="JetBrains Mono" panose="02010509020102050004"/>
              <a:sym typeface="JetBrains Mono" panose="02010509020102050004"/>
            </a:endParaRPr>
          </a:p>
          <a:p>
            <a:pPr algn="l">
              <a:lnSpc>
                <a:spcPts val="1120"/>
              </a:lnSpc>
              <a:spcBef>
                <a:spcPct val="0"/>
              </a:spcBef>
            </a:pPr>
            <a:r>
              <a:rPr lang="en-US" sz="800" dirty="0">
                <a:solidFill>
                  <a:srgbClr val="000000"/>
                </a:solidFill>
                <a:latin typeface="JetBrains Mono" panose="02010509020102050004"/>
                <a:ea typeface="JetBrains Mono" panose="02010509020102050004"/>
                <a:cs typeface="JetBrains Mono" panose="02010509020102050004"/>
                <a:sym typeface="JetBrains Mono" panose="02010509020102050004"/>
              </a:rPr>
              <a:t>spec:</a:t>
            </a:r>
          </a:p>
          <a:p>
            <a:pPr algn="l">
              <a:lnSpc>
                <a:spcPts val="1120"/>
              </a:lnSpc>
              <a:spcBef>
                <a:spcPct val="0"/>
              </a:spcBef>
            </a:pPr>
            <a:r>
              <a:rPr lang="en-US" sz="800" dirty="0">
                <a:solidFill>
                  <a:srgbClr val="000000"/>
                </a:solidFill>
                <a:latin typeface="JetBrains Mono" panose="02010509020102050004"/>
                <a:ea typeface="JetBrains Mono" panose="02010509020102050004"/>
                <a:cs typeface="JetBrains Mono" panose="02010509020102050004"/>
                <a:sym typeface="JetBrains Mono" panose="02010509020102050004"/>
              </a:rPr>
              <a:t>  template:</a:t>
            </a:r>
          </a:p>
          <a:p>
            <a:pPr algn="l">
              <a:lnSpc>
                <a:spcPts val="1120"/>
              </a:lnSpc>
              <a:spcBef>
                <a:spcPct val="0"/>
              </a:spcBef>
            </a:pPr>
            <a:r>
              <a:rPr lang="en-US" sz="800" dirty="0">
                <a:solidFill>
                  <a:srgbClr val="000000"/>
                </a:solidFill>
                <a:latin typeface="JetBrains Mono" panose="02010509020102050004"/>
                <a:ea typeface="JetBrains Mono" panose="02010509020102050004"/>
                <a:cs typeface="JetBrains Mono" panose="02010509020102050004"/>
                <a:sym typeface="JetBrains Mono" panose="02010509020102050004"/>
              </a:rPr>
              <a:t>    metadata:</a:t>
            </a:r>
          </a:p>
          <a:p>
            <a:pPr algn="l">
              <a:lnSpc>
                <a:spcPts val="1120"/>
              </a:lnSpc>
              <a:spcBef>
                <a:spcPct val="0"/>
              </a:spcBef>
            </a:pPr>
            <a:r>
              <a:rPr lang="en-US" sz="800" dirty="0">
                <a:solidFill>
                  <a:srgbClr val="000000"/>
                </a:solidFill>
                <a:latin typeface="JetBrains Mono" panose="02010509020102050004"/>
                <a:ea typeface="JetBrains Mono" panose="02010509020102050004"/>
                <a:cs typeface="JetBrains Mono" panose="02010509020102050004"/>
                <a:sym typeface="JetBrains Mono" panose="02010509020102050004"/>
              </a:rPr>
              <a:t>      name: </a:t>
            </a:r>
            <a:r>
              <a:rPr lang="en-US" sz="800" dirty="0" err="1">
                <a:solidFill>
                  <a:srgbClr val="000000"/>
                </a:solidFill>
                <a:latin typeface="JetBrains Mono" panose="02010509020102050004"/>
                <a:ea typeface="JetBrains Mono" panose="02010509020102050004"/>
                <a:cs typeface="JetBrains Mono" panose="02010509020102050004"/>
                <a:sym typeface="JetBrains Mono" panose="02010509020102050004"/>
              </a:rPr>
              <a:t>myapp</a:t>
            </a:r>
            <a:r>
              <a:rPr lang="en-US" sz="800" dirty="0">
                <a:solidFill>
                  <a:srgbClr val="000000"/>
                </a:solidFill>
                <a:latin typeface="JetBrains Mono" panose="02010509020102050004"/>
                <a:ea typeface="JetBrains Mono" panose="02010509020102050004"/>
                <a:cs typeface="JetBrains Mono" panose="02010509020102050004"/>
                <a:sym typeface="JetBrains Mono" panose="02010509020102050004"/>
              </a:rPr>
              <a:t>-pod</a:t>
            </a:r>
          </a:p>
          <a:p>
            <a:pPr algn="l">
              <a:lnSpc>
                <a:spcPts val="1120"/>
              </a:lnSpc>
              <a:spcBef>
                <a:spcPct val="0"/>
              </a:spcBef>
            </a:pPr>
            <a:r>
              <a:rPr lang="en-US" sz="800" dirty="0">
                <a:solidFill>
                  <a:srgbClr val="000000"/>
                </a:solidFill>
                <a:latin typeface="JetBrains Mono" panose="02010509020102050004"/>
                <a:ea typeface="JetBrains Mono" panose="02010509020102050004"/>
                <a:cs typeface="JetBrains Mono" panose="02010509020102050004"/>
                <a:sym typeface="JetBrains Mono" panose="02010509020102050004"/>
              </a:rPr>
              <a:t>      labels:</a:t>
            </a:r>
          </a:p>
          <a:p>
            <a:pPr algn="l">
              <a:lnSpc>
                <a:spcPts val="1120"/>
              </a:lnSpc>
              <a:spcBef>
                <a:spcPct val="0"/>
              </a:spcBef>
            </a:pPr>
            <a:r>
              <a:rPr lang="en-US" sz="800" dirty="0">
                <a:solidFill>
                  <a:srgbClr val="000000"/>
                </a:solidFill>
                <a:latin typeface="JetBrains Mono" panose="02010509020102050004"/>
                <a:ea typeface="JetBrains Mono" panose="02010509020102050004"/>
                <a:cs typeface="JetBrains Mono" panose="02010509020102050004"/>
                <a:sym typeface="JetBrains Mono" panose="02010509020102050004"/>
              </a:rPr>
              <a:t>        app: </a:t>
            </a:r>
            <a:r>
              <a:rPr lang="en-US" sz="800" dirty="0" err="1">
                <a:solidFill>
                  <a:srgbClr val="000000"/>
                </a:solidFill>
                <a:latin typeface="JetBrains Mono" panose="02010509020102050004"/>
                <a:ea typeface="JetBrains Mono" panose="02010509020102050004"/>
                <a:cs typeface="JetBrains Mono" panose="02010509020102050004"/>
                <a:sym typeface="JetBrains Mono" panose="02010509020102050004"/>
              </a:rPr>
              <a:t>myapp</a:t>
            </a:r>
            <a:endParaRPr lang="en-US" sz="800" dirty="0">
              <a:solidFill>
                <a:srgbClr val="000000"/>
              </a:solidFill>
              <a:latin typeface="JetBrains Mono" panose="02010509020102050004"/>
              <a:ea typeface="JetBrains Mono" panose="02010509020102050004"/>
              <a:cs typeface="JetBrains Mono" panose="02010509020102050004"/>
              <a:sym typeface="JetBrains Mono" panose="02010509020102050004"/>
            </a:endParaRPr>
          </a:p>
          <a:p>
            <a:pPr algn="l">
              <a:lnSpc>
                <a:spcPts val="1120"/>
              </a:lnSpc>
              <a:spcBef>
                <a:spcPct val="0"/>
              </a:spcBef>
            </a:pPr>
            <a:r>
              <a:rPr lang="en-US" sz="800" dirty="0">
                <a:solidFill>
                  <a:srgbClr val="000000"/>
                </a:solidFill>
                <a:latin typeface="JetBrains Mono" panose="02010509020102050004"/>
                <a:ea typeface="JetBrains Mono" panose="02010509020102050004"/>
                <a:cs typeface="JetBrains Mono" panose="02010509020102050004"/>
                <a:sym typeface="JetBrains Mono" panose="02010509020102050004"/>
              </a:rPr>
              <a:t>    spec:</a:t>
            </a:r>
          </a:p>
          <a:p>
            <a:pPr algn="l">
              <a:lnSpc>
                <a:spcPts val="1120"/>
              </a:lnSpc>
              <a:spcBef>
                <a:spcPct val="0"/>
              </a:spcBef>
            </a:pPr>
            <a:r>
              <a:rPr lang="en-US" sz="800" dirty="0">
                <a:solidFill>
                  <a:srgbClr val="000000"/>
                </a:solidFill>
                <a:latin typeface="JetBrains Mono" panose="02010509020102050004"/>
                <a:ea typeface="JetBrains Mono" panose="02010509020102050004"/>
                <a:cs typeface="JetBrains Mono" panose="02010509020102050004"/>
                <a:sym typeface="JetBrains Mono" panose="02010509020102050004"/>
              </a:rPr>
              <a:t>      containers:</a:t>
            </a:r>
          </a:p>
          <a:p>
            <a:pPr algn="l">
              <a:lnSpc>
                <a:spcPts val="1120"/>
              </a:lnSpc>
              <a:spcBef>
                <a:spcPct val="0"/>
              </a:spcBef>
            </a:pPr>
            <a:r>
              <a:rPr lang="en-US" sz="800" dirty="0">
                <a:solidFill>
                  <a:srgbClr val="000000"/>
                </a:solidFill>
                <a:latin typeface="JetBrains Mono" panose="02010509020102050004"/>
                <a:ea typeface="JetBrains Mono" panose="02010509020102050004"/>
                <a:cs typeface="JetBrains Mono" panose="02010509020102050004"/>
                <a:sym typeface="JetBrains Mono" panose="02010509020102050004"/>
              </a:rPr>
              <a:t>      - name: httpd-container</a:t>
            </a:r>
          </a:p>
          <a:p>
            <a:pPr algn="l">
              <a:lnSpc>
                <a:spcPts val="1120"/>
              </a:lnSpc>
              <a:spcBef>
                <a:spcPct val="0"/>
              </a:spcBef>
            </a:pPr>
            <a:r>
              <a:rPr lang="en-US" sz="800" dirty="0">
                <a:solidFill>
                  <a:srgbClr val="000000"/>
                </a:solidFill>
                <a:latin typeface="JetBrains Mono" panose="02010509020102050004"/>
                <a:ea typeface="JetBrains Mono" panose="02010509020102050004"/>
                <a:cs typeface="JetBrains Mono" panose="02010509020102050004"/>
                <a:sym typeface="JetBrains Mono" panose="02010509020102050004"/>
              </a:rPr>
              <a:t>        image: httpd</a:t>
            </a:r>
          </a:p>
          <a:p>
            <a:pPr algn="l">
              <a:lnSpc>
                <a:spcPts val="1120"/>
              </a:lnSpc>
              <a:spcBef>
                <a:spcPct val="0"/>
              </a:spcBef>
            </a:pPr>
            <a:endParaRPr lang="en-US" sz="800" dirty="0">
              <a:solidFill>
                <a:srgbClr val="000000"/>
              </a:solidFill>
              <a:latin typeface="JetBrains Mono" panose="02010509020102050004"/>
              <a:ea typeface="JetBrains Mono" panose="02010509020102050004"/>
              <a:cs typeface="JetBrains Mono" panose="02010509020102050004"/>
              <a:sym typeface="JetBrains Mono" panose="02010509020102050004"/>
            </a:endParaRPr>
          </a:p>
          <a:p>
            <a:pPr algn="l">
              <a:lnSpc>
                <a:spcPts val="1120"/>
              </a:lnSpc>
              <a:spcBef>
                <a:spcPct val="0"/>
              </a:spcBef>
            </a:pPr>
            <a:r>
              <a:rPr lang="en-US" sz="800" dirty="0">
                <a:solidFill>
                  <a:srgbClr val="000000"/>
                </a:solidFill>
                <a:latin typeface="JetBrains Mono" panose="02010509020102050004"/>
                <a:ea typeface="JetBrains Mono" panose="02010509020102050004"/>
                <a:cs typeface="JetBrains Mono" panose="02010509020102050004"/>
                <a:sym typeface="JetBrains Mono" panose="02010509020102050004"/>
              </a:rPr>
              <a:t>  replicas: 1</a:t>
            </a:r>
          </a:p>
          <a:p>
            <a:pPr algn="l">
              <a:lnSpc>
                <a:spcPts val="1120"/>
              </a:lnSpc>
              <a:spcBef>
                <a:spcPct val="0"/>
              </a:spcBef>
            </a:pPr>
            <a:r>
              <a:rPr lang="en-US" sz="800" dirty="0">
                <a:solidFill>
                  <a:srgbClr val="000000"/>
                </a:solidFill>
                <a:latin typeface="JetBrains Mono" panose="02010509020102050004"/>
                <a:ea typeface="JetBrains Mono" panose="02010509020102050004"/>
                <a:cs typeface="JetBrains Mono" panose="02010509020102050004"/>
                <a:sym typeface="JetBrains Mono" panose="02010509020102050004"/>
              </a:rPr>
              <a:t>  selector:</a:t>
            </a:r>
          </a:p>
          <a:p>
            <a:pPr algn="l">
              <a:lnSpc>
                <a:spcPts val="1120"/>
              </a:lnSpc>
              <a:spcBef>
                <a:spcPct val="0"/>
              </a:spcBef>
            </a:pPr>
            <a:r>
              <a:rPr lang="en-US" sz="800" dirty="0">
                <a:solidFill>
                  <a:srgbClr val="000000"/>
                </a:solidFill>
                <a:latin typeface="JetBrains Mono" panose="02010509020102050004"/>
                <a:ea typeface="JetBrains Mono" panose="02010509020102050004"/>
                <a:cs typeface="JetBrains Mono" panose="02010509020102050004"/>
                <a:sym typeface="JetBrains Mono" panose="02010509020102050004"/>
              </a:rPr>
              <a:t>    </a:t>
            </a:r>
            <a:r>
              <a:rPr lang="en-US" sz="800" dirty="0" err="1">
                <a:solidFill>
                  <a:srgbClr val="000000"/>
                </a:solidFill>
                <a:latin typeface="JetBrains Mono" panose="02010509020102050004"/>
                <a:ea typeface="JetBrains Mono" panose="02010509020102050004"/>
                <a:cs typeface="JetBrains Mono" panose="02010509020102050004"/>
                <a:sym typeface="JetBrains Mono" panose="02010509020102050004"/>
              </a:rPr>
              <a:t>matchLabels</a:t>
            </a:r>
            <a:r>
              <a:rPr lang="en-US" sz="800" dirty="0">
                <a:solidFill>
                  <a:srgbClr val="000000"/>
                </a:solidFill>
                <a:latin typeface="JetBrains Mono" panose="02010509020102050004"/>
                <a:ea typeface="JetBrains Mono" panose="02010509020102050004"/>
                <a:cs typeface="JetBrains Mono" panose="02010509020102050004"/>
                <a:sym typeface="JetBrains Mono" panose="02010509020102050004"/>
              </a:rPr>
              <a:t>:</a:t>
            </a:r>
          </a:p>
          <a:p>
            <a:pPr algn="l">
              <a:lnSpc>
                <a:spcPts val="1120"/>
              </a:lnSpc>
              <a:spcBef>
                <a:spcPct val="0"/>
              </a:spcBef>
            </a:pPr>
            <a:r>
              <a:rPr lang="en-US" sz="800" dirty="0">
                <a:solidFill>
                  <a:srgbClr val="000000"/>
                </a:solidFill>
                <a:latin typeface="JetBrains Mono" panose="02010509020102050004"/>
                <a:ea typeface="JetBrains Mono" panose="02010509020102050004"/>
                <a:cs typeface="JetBrains Mono" panose="02010509020102050004"/>
                <a:sym typeface="JetBrains Mono" panose="02010509020102050004"/>
              </a:rPr>
              <a:t>      app: </a:t>
            </a:r>
            <a:r>
              <a:rPr lang="en-US" sz="800" dirty="0" err="1">
                <a:solidFill>
                  <a:srgbClr val="000000"/>
                </a:solidFill>
                <a:latin typeface="JetBrains Mono" panose="02010509020102050004"/>
                <a:ea typeface="JetBrains Mono" panose="02010509020102050004"/>
                <a:cs typeface="JetBrains Mono" panose="02010509020102050004"/>
                <a:sym typeface="JetBrains Mono" panose="02010509020102050004"/>
              </a:rPr>
              <a:t>myapp</a:t>
            </a:r>
            <a:endParaRPr lang="en-US" sz="800" dirty="0">
              <a:solidFill>
                <a:srgbClr val="000000"/>
              </a:solidFill>
              <a:latin typeface="JetBrains Mono" panose="02010509020102050004"/>
              <a:ea typeface="JetBrains Mono" panose="02010509020102050004"/>
              <a:cs typeface="JetBrains Mono" panose="02010509020102050004"/>
              <a:sym typeface="JetBrains Mono" panose="02010509020102050004"/>
            </a:endParaRPr>
          </a:p>
        </p:txBody>
      </p:sp>
      <p:sp>
        <p:nvSpPr>
          <p:cNvPr id="3" name="TextBox 3"/>
          <p:cNvSpPr txBox="1"/>
          <p:nvPr/>
        </p:nvSpPr>
        <p:spPr>
          <a:xfrm>
            <a:off x="3688024" y="426022"/>
            <a:ext cx="1767951" cy="2853064"/>
          </a:xfrm>
          <a:prstGeom prst="rect">
            <a:avLst/>
          </a:prstGeom>
        </p:spPr>
        <p:txBody>
          <a:bodyPr lIns="0" tIns="0" rIns="0" bIns="0" rtlCol="0" anchor="t">
            <a:spAutoFit/>
          </a:bodyPr>
          <a:lstStyle/>
          <a:p>
            <a:pPr algn="l">
              <a:lnSpc>
                <a:spcPts val="1120"/>
              </a:lnSpc>
              <a:spcBef>
                <a:spcPct val="0"/>
              </a:spcBef>
            </a:pPr>
            <a:r>
              <a:rPr lang="en-US" sz="800" dirty="0" err="1">
                <a:solidFill>
                  <a:srgbClr val="000000"/>
                </a:solidFill>
                <a:latin typeface="JetBrains Mono" panose="02010509020102050004"/>
                <a:ea typeface="JetBrains Mono" panose="02010509020102050004"/>
                <a:cs typeface="JetBrains Mono" panose="02010509020102050004"/>
                <a:sym typeface="JetBrains Mono" panose="02010509020102050004"/>
              </a:rPr>
              <a:t>apiVersion</a:t>
            </a:r>
            <a:r>
              <a:rPr lang="en-US" sz="800" dirty="0">
                <a:solidFill>
                  <a:srgbClr val="000000"/>
                </a:solidFill>
                <a:latin typeface="JetBrains Mono" panose="02010509020102050004"/>
                <a:ea typeface="JetBrains Mono" panose="02010509020102050004"/>
                <a:cs typeface="JetBrains Mono" panose="02010509020102050004"/>
                <a:sym typeface="JetBrains Mono" panose="02010509020102050004"/>
              </a:rPr>
              <a:t>: apps/v1</a:t>
            </a:r>
          </a:p>
          <a:p>
            <a:pPr algn="l">
              <a:lnSpc>
                <a:spcPts val="1120"/>
              </a:lnSpc>
              <a:spcBef>
                <a:spcPct val="0"/>
              </a:spcBef>
            </a:pPr>
            <a:r>
              <a:rPr lang="en-US" sz="800" dirty="0">
                <a:solidFill>
                  <a:srgbClr val="000000"/>
                </a:solidFill>
                <a:latin typeface="JetBrains Mono" panose="02010509020102050004"/>
                <a:ea typeface="JetBrains Mono" panose="02010509020102050004"/>
                <a:cs typeface="JetBrains Mono" panose="02010509020102050004"/>
                <a:sym typeface="JetBrains Mono" panose="02010509020102050004"/>
              </a:rPr>
              <a:t>kind: </a:t>
            </a:r>
            <a:r>
              <a:rPr lang="en-US" sz="800" dirty="0" err="1">
                <a:solidFill>
                  <a:srgbClr val="000000"/>
                </a:solidFill>
                <a:latin typeface="JetBrains Mono" panose="02010509020102050004"/>
                <a:ea typeface="JetBrains Mono" panose="02010509020102050004"/>
                <a:cs typeface="JetBrains Mono" panose="02010509020102050004"/>
                <a:sym typeface="JetBrains Mono" panose="02010509020102050004"/>
              </a:rPr>
              <a:t>ReplicaSet</a:t>
            </a:r>
            <a:endParaRPr lang="en-US" sz="800" dirty="0">
              <a:solidFill>
                <a:srgbClr val="000000"/>
              </a:solidFill>
              <a:latin typeface="JetBrains Mono" panose="02010509020102050004"/>
              <a:ea typeface="JetBrains Mono" panose="02010509020102050004"/>
              <a:cs typeface="JetBrains Mono" panose="02010509020102050004"/>
              <a:sym typeface="JetBrains Mono" panose="02010509020102050004"/>
            </a:endParaRPr>
          </a:p>
          <a:p>
            <a:pPr algn="l">
              <a:lnSpc>
                <a:spcPts val="1120"/>
              </a:lnSpc>
              <a:spcBef>
                <a:spcPct val="0"/>
              </a:spcBef>
            </a:pPr>
            <a:r>
              <a:rPr lang="en-US" sz="800" dirty="0">
                <a:solidFill>
                  <a:srgbClr val="000000"/>
                </a:solidFill>
                <a:latin typeface="JetBrains Mono" panose="02010509020102050004"/>
                <a:ea typeface="JetBrains Mono" panose="02010509020102050004"/>
                <a:cs typeface="JetBrains Mono" panose="02010509020102050004"/>
                <a:sym typeface="JetBrains Mono" panose="02010509020102050004"/>
              </a:rPr>
              <a:t>metadata:</a:t>
            </a:r>
          </a:p>
          <a:p>
            <a:pPr algn="l">
              <a:lnSpc>
                <a:spcPts val="1120"/>
              </a:lnSpc>
              <a:spcBef>
                <a:spcPct val="0"/>
              </a:spcBef>
            </a:pPr>
            <a:r>
              <a:rPr lang="en-US" sz="800" dirty="0">
                <a:solidFill>
                  <a:srgbClr val="000000"/>
                </a:solidFill>
                <a:latin typeface="JetBrains Mono" panose="02010509020102050004"/>
                <a:ea typeface="JetBrains Mono" panose="02010509020102050004"/>
                <a:cs typeface="JetBrains Mono" panose="02010509020102050004"/>
                <a:sym typeface="JetBrains Mono" panose="02010509020102050004"/>
              </a:rPr>
              <a:t>  name: </a:t>
            </a:r>
            <a:r>
              <a:rPr lang="en-US" sz="800" dirty="0" err="1">
                <a:solidFill>
                  <a:srgbClr val="000000"/>
                </a:solidFill>
                <a:latin typeface="JetBrains Mono" panose="02010509020102050004"/>
                <a:ea typeface="JetBrains Mono" panose="02010509020102050004"/>
                <a:cs typeface="JetBrains Mono" panose="02010509020102050004"/>
                <a:sym typeface="JetBrains Mono" panose="02010509020102050004"/>
              </a:rPr>
              <a:t>myapp-replicaset</a:t>
            </a:r>
            <a:endParaRPr lang="en-US" sz="800" dirty="0">
              <a:solidFill>
                <a:srgbClr val="000000"/>
              </a:solidFill>
              <a:latin typeface="JetBrains Mono" panose="02010509020102050004"/>
              <a:ea typeface="JetBrains Mono" panose="02010509020102050004"/>
              <a:cs typeface="JetBrains Mono" panose="02010509020102050004"/>
              <a:sym typeface="JetBrains Mono" panose="02010509020102050004"/>
            </a:endParaRPr>
          </a:p>
          <a:p>
            <a:pPr algn="l">
              <a:lnSpc>
                <a:spcPts val="1120"/>
              </a:lnSpc>
              <a:spcBef>
                <a:spcPct val="0"/>
              </a:spcBef>
            </a:pPr>
            <a:r>
              <a:rPr lang="en-US" sz="800" dirty="0">
                <a:solidFill>
                  <a:srgbClr val="000000"/>
                </a:solidFill>
                <a:latin typeface="JetBrains Mono" panose="02010509020102050004"/>
                <a:ea typeface="JetBrains Mono" panose="02010509020102050004"/>
                <a:cs typeface="JetBrains Mono" panose="02010509020102050004"/>
                <a:sym typeface="JetBrains Mono" panose="02010509020102050004"/>
              </a:rPr>
              <a:t>  labels:</a:t>
            </a:r>
          </a:p>
          <a:p>
            <a:pPr algn="l">
              <a:lnSpc>
                <a:spcPts val="1120"/>
              </a:lnSpc>
              <a:spcBef>
                <a:spcPct val="0"/>
              </a:spcBef>
            </a:pPr>
            <a:r>
              <a:rPr lang="en-US" sz="800" dirty="0">
                <a:solidFill>
                  <a:srgbClr val="000000"/>
                </a:solidFill>
                <a:latin typeface="JetBrains Mono" panose="02010509020102050004"/>
                <a:ea typeface="JetBrains Mono" panose="02010509020102050004"/>
                <a:cs typeface="JetBrains Mono" panose="02010509020102050004"/>
                <a:sym typeface="JetBrains Mono" panose="02010509020102050004"/>
              </a:rPr>
              <a:t>    app: </a:t>
            </a:r>
            <a:r>
              <a:rPr lang="en-US" sz="800" dirty="0" err="1">
                <a:solidFill>
                  <a:srgbClr val="000000"/>
                </a:solidFill>
                <a:latin typeface="JetBrains Mono" panose="02010509020102050004"/>
                <a:ea typeface="JetBrains Mono" panose="02010509020102050004"/>
                <a:cs typeface="JetBrains Mono" panose="02010509020102050004"/>
                <a:sym typeface="JetBrains Mono" panose="02010509020102050004"/>
              </a:rPr>
              <a:t>myapp</a:t>
            </a:r>
            <a:endParaRPr lang="en-US" sz="800" dirty="0">
              <a:solidFill>
                <a:srgbClr val="000000"/>
              </a:solidFill>
              <a:latin typeface="JetBrains Mono" panose="02010509020102050004"/>
              <a:ea typeface="JetBrains Mono" panose="02010509020102050004"/>
              <a:cs typeface="JetBrains Mono" panose="02010509020102050004"/>
              <a:sym typeface="JetBrains Mono" panose="02010509020102050004"/>
            </a:endParaRPr>
          </a:p>
          <a:p>
            <a:pPr algn="l">
              <a:lnSpc>
                <a:spcPts val="1120"/>
              </a:lnSpc>
              <a:spcBef>
                <a:spcPct val="0"/>
              </a:spcBef>
            </a:pPr>
            <a:r>
              <a:rPr lang="en-US" sz="800" dirty="0">
                <a:solidFill>
                  <a:srgbClr val="000000"/>
                </a:solidFill>
                <a:latin typeface="JetBrains Mono" panose="02010509020102050004"/>
                <a:ea typeface="JetBrains Mono" panose="02010509020102050004"/>
                <a:cs typeface="JetBrains Mono" panose="02010509020102050004"/>
                <a:sym typeface="JetBrains Mono" panose="02010509020102050004"/>
              </a:rPr>
              <a:t>spec:</a:t>
            </a:r>
          </a:p>
          <a:p>
            <a:pPr algn="l">
              <a:lnSpc>
                <a:spcPts val="1120"/>
              </a:lnSpc>
              <a:spcBef>
                <a:spcPct val="0"/>
              </a:spcBef>
            </a:pPr>
            <a:r>
              <a:rPr lang="en-US" sz="800" dirty="0">
                <a:solidFill>
                  <a:srgbClr val="000000"/>
                </a:solidFill>
                <a:latin typeface="JetBrains Mono" panose="02010509020102050004"/>
                <a:ea typeface="JetBrains Mono" panose="02010509020102050004"/>
                <a:cs typeface="JetBrains Mono" panose="02010509020102050004"/>
                <a:sym typeface="JetBrains Mono" panose="02010509020102050004"/>
              </a:rPr>
              <a:t>  template:</a:t>
            </a:r>
          </a:p>
          <a:p>
            <a:pPr algn="l">
              <a:lnSpc>
                <a:spcPts val="1120"/>
              </a:lnSpc>
              <a:spcBef>
                <a:spcPct val="0"/>
              </a:spcBef>
            </a:pPr>
            <a:r>
              <a:rPr lang="en-US" sz="800" dirty="0">
                <a:solidFill>
                  <a:srgbClr val="000000"/>
                </a:solidFill>
                <a:latin typeface="JetBrains Mono" panose="02010509020102050004"/>
                <a:ea typeface="JetBrains Mono" panose="02010509020102050004"/>
                <a:cs typeface="JetBrains Mono" panose="02010509020102050004"/>
                <a:sym typeface="JetBrains Mono" panose="02010509020102050004"/>
              </a:rPr>
              <a:t>    metadata:</a:t>
            </a:r>
          </a:p>
          <a:p>
            <a:pPr algn="l">
              <a:lnSpc>
                <a:spcPts val="1120"/>
              </a:lnSpc>
              <a:spcBef>
                <a:spcPct val="0"/>
              </a:spcBef>
            </a:pPr>
            <a:r>
              <a:rPr lang="en-US" sz="800" dirty="0">
                <a:solidFill>
                  <a:srgbClr val="000000"/>
                </a:solidFill>
                <a:latin typeface="JetBrains Mono" panose="02010509020102050004"/>
                <a:ea typeface="JetBrains Mono" panose="02010509020102050004"/>
                <a:cs typeface="JetBrains Mono" panose="02010509020102050004"/>
                <a:sym typeface="JetBrains Mono" panose="02010509020102050004"/>
              </a:rPr>
              <a:t>      name: </a:t>
            </a:r>
            <a:r>
              <a:rPr lang="en-US" sz="800" dirty="0" err="1">
                <a:solidFill>
                  <a:srgbClr val="000000"/>
                </a:solidFill>
                <a:latin typeface="JetBrains Mono" panose="02010509020102050004"/>
                <a:ea typeface="JetBrains Mono" panose="02010509020102050004"/>
                <a:cs typeface="JetBrains Mono" panose="02010509020102050004"/>
                <a:sym typeface="JetBrains Mono" panose="02010509020102050004"/>
              </a:rPr>
              <a:t>myapp</a:t>
            </a:r>
            <a:r>
              <a:rPr lang="en-US" sz="800" dirty="0">
                <a:solidFill>
                  <a:srgbClr val="000000"/>
                </a:solidFill>
                <a:latin typeface="JetBrains Mono" panose="02010509020102050004"/>
                <a:ea typeface="JetBrains Mono" panose="02010509020102050004"/>
                <a:cs typeface="JetBrains Mono" panose="02010509020102050004"/>
                <a:sym typeface="JetBrains Mono" panose="02010509020102050004"/>
              </a:rPr>
              <a:t>-pod</a:t>
            </a:r>
          </a:p>
          <a:p>
            <a:pPr algn="l">
              <a:lnSpc>
                <a:spcPts val="1120"/>
              </a:lnSpc>
              <a:spcBef>
                <a:spcPct val="0"/>
              </a:spcBef>
            </a:pPr>
            <a:r>
              <a:rPr lang="en-US" sz="800" dirty="0">
                <a:solidFill>
                  <a:srgbClr val="000000"/>
                </a:solidFill>
                <a:latin typeface="JetBrains Mono" panose="02010509020102050004"/>
                <a:ea typeface="JetBrains Mono" panose="02010509020102050004"/>
                <a:cs typeface="JetBrains Mono" panose="02010509020102050004"/>
                <a:sym typeface="JetBrains Mono" panose="02010509020102050004"/>
              </a:rPr>
              <a:t>      labels:</a:t>
            </a:r>
          </a:p>
          <a:p>
            <a:pPr algn="l">
              <a:lnSpc>
                <a:spcPts val="1120"/>
              </a:lnSpc>
              <a:spcBef>
                <a:spcPct val="0"/>
              </a:spcBef>
            </a:pPr>
            <a:r>
              <a:rPr lang="en-US" sz="800" dirty="0">
                <a:solidFill>
                  <a:srgbClr val="000000"/>
                </a:solidFill>
                <a:latin typeface="JetBrains Mono" panose="02010509020102050004"/>
                <a:ea typeface="JetBrains Mono" panose="02010509020102050004"/>
                <a:cs typeface="JetBrains Mono" panose="02010509020102050004"/>
                <a:sym typeface="JetBrains Mono" panose="02010509020102050004"/>
              </a:rPr>
              <a:t>        app: </a:t>
            </a:r>
            <a:r>
              <a:rPr lang="en-US" sz="800" dirty="0" err="1">
                <a:solidFill>
                  <a:srgbClr val="000000"/>
                </a:solidFill>
                <a:latin typeface="JetBrains Mono" panose="02010509020102050004"/>
                <a:ea typeface="JetBrains Mono" panose="02010509020102050004"/>
                <a:cs typeface="JetBrains Mono" panose="02010509020102050004"/>
                <a:sym typeface="JetBrains Mono" panose="02010509020102050004"/>
              </a:rPr>
              <a:t>myapp</a:t>
            </a:r>
            <a:endParaRPr lang="en-US" sz="800" dirty="0">
              <a:solidFill>
                <a:srgbClr val="000000"/>
              </a:solidFill>
              <a:latin typeface="JetBrains Mono" panose="02010509020102050004"/>
              <a:ea typeface="JetBrains Mono" panose="02010509020102050004"/>
              <a:cs typeface="JetBrains Mono" panose="02010509020102050004"/>
              <a:sym typeface="JetBrains Mono" panose="02010509020102050004"/>
            </a:endParaRPr>
          </a:p>
          <a:p>
            <a:pPr algn="l">
              <a:lnSpc>
                <a:spcPts val="1120"/>
              </a:lnSpc>
              <a:spcBef>
                <a:spcPct val="0"/>
              </a:spcBef>
            </a:pPr>
            <a:r>
              <a:rPr lang="en-US" sz="800" dirty="0">
                <a:solidFill>
                  <a:srgbClr val="000000"/>
                </a:solidFill>
                <a:latin typeface="JetBrains Mono" panose="02010509020102050004"/>
                <a:ea typeface="JetBrains Mono" panose="02010509020102050004"/>
                <a:cs typeface="JetBrains Mono" panose="02010509020102050004"/>
                <a:sym typeface="JetBrains Mono" panose="02010509020102050004"/>
              </a:rPr>
              <a:t>    spec:</a:t>
            </a:r>
          </a:p>
          <a:p>
            <a:pPr algn="l">
              <a:lnSpc>
                <a:spcPts val="1120"/>
              </a:lnSpc>
              <a:spcBef>
                <a:spcPct val="0"/>
              </a:spcBef>
            </a:pPr>
            <a:r>
              <a:rPr lang="en-US" sz="800" dirty="0">
                <a:solidFill>
                  <a:srgbClr val="000000"/>
                </a:solidFill>
                <a:latin typeface="JetBrains Mono" panose="02010509020102050004"/>
                <a:ea typeface="JetBrains Mono" panose="02010509020102050004"/>
                <a:cs typeface="JetBrains Mono" panose="02010509020102050004"/>
                <a:sym typeface="JetBrains Mono" panose="02010509020102050004"/>
              </a:rPr>
              <a:t>      containers:</a:t>
            </a:r>
          </a:p>
          <a:p>
            <a:pPr algn="l">
              <a:lnSpc>
                <a:spcPts val="1120"/>
              </a:lnSpc>
              <a:spcBef>
                <a:spcPct val="0"/>
              </a:spcBef>
            </a:pPr>
            <a:r>
              <a:rPr lang="en-US" sz="800" dirty="0">
                <a:solidFill>
                  <a:srgbClr val="000000"/>
                </a:solidFill>
                <a:latin typeface="JetBrains Mono" panose="02010509020102050004"/>
                <a:ea typeface="JetBrains Mono" panose="02010509020102050004"/>
                <a:cs typeface="JetBrains Mono" panose="02010509020102050004"/>
                <a:sym typeface="JetBrains Mono" panose="02010509020102050004"/>
              </a:rPr>
              <a:t>      - name: httpd-container</a:t>
            </a:r>
          </a:p>
          <a:p>
            <a:pPr algn="l">
              <a:lnSpc>
                <a:spcPts val="1120"/>
              </a:lnSpc>
              <a:spcBef>
                <a:spcPct val="0"/>
              </a:spcBef>
            </a:pPr>
            <a:r>
              <a:rPr lang="en-US" sz="800" dirty="0">
                <a:solidFill>
                  <a:srgbClr val="000000"/>
                </a:solidFill>
                <a:latin typeface="JetBrains Mono" panose="02010509020102050004"/>
                <a:ea typeface="JetBrains Mono" panose="02010509020102050004"/>
                <a:cs typeface="JetBrains Mono" panose="02010509020102050004"/>
                <a:sym typeface="JetBrains Mono" panose="02010509020102050004"/>
              </a:rPr>
              <a:t>        image: httpd</a:t>
            </a:r>
          </a:p>
          <a:p>
            <a:pPr algn="l">
              <a:lnSpc>
                <a:spcPts val="1120"/>
              </a:lnSpc>
              <a:spcBef>
                <a:spcPct val="0"/>
              </a:spcBef>
            </a:pPr>
            <a:endParaRPr lang="en-US" sz="800" dirty="0">
              <a:solidFill>
                <a:srgbClr val="000000"/>
              </a:solidFill>
              <a:latin typeface="JetBrains Mono" panose="02010509020102050004"/>
              <a:ea typeface="JetBrains Mono" panose="02010509020102050004"/>
              <a:cs typeface="JetBrains Mono" panose="02010509020102050004"/>
              <a:sym typeface="JetBrains Mono" panose="02010509020102050004"/>
            </a:endParaRPr>
          </a:p>
          <a:p>
            <a:pPr algn="l">
              <a:lnSpc>
                <a:spcPts val="1120"/>
              </a:lnSpc>
              <a:spcBef>
                <a:spcPct val="0"/>
              </a:spcBef>
            </a:pPr>
            <a:r>
              <a:rPr lang="en-US" sz="800" dirty="0">
                <a:solidFill>
                  <a:srgbClr val="000000"/>
                </a:solidFill>
                <a:latin typeface="JetBrains Mono" panose="02010509020102050004"/>
                <a:ea typeface="JetBrains Mono" panose="02010509020102050004"/>
                <a:cs typeface="JetBrains Mono" panose="02010509020102050004"/>
                <a:sym typeface="JetBrains Mono" panose="02010509020102050004"/>
              </a:rPr>
              <a:t>  replicas: 3</a:t>
            </a:r>
          </a:p>
          <a:p>
            <a:pPr algn="l">
              <a:lnSpc>
                <a:spcPts val="1120"/>
              </a:lnSpc>
              <a:spcBef>
                <a:spcPct val="0"/>
              </a:spcBef>
            </a:pPr>
            <a:r>
              <a:rPr lang="en-US" sz="800" dirty="0">
                <a:solidFill>
                  <a:srgbClr val="000000"/>
                </a:solidFill>
                <a:latin typeface="JetBrains Mono" panose="02010509020102050004"/>
                <a:ea typeface="JetBrains Mono" panose="02010509020102050004"/>
                <a:cs typeface="JetBrains Mono" panose="02010509020102050004"/>
                <a:sym typeface="JetBrains Mono" panose="02010509020102050004"/>
              </a:rPr>
              <a:t>  selector:</a:t>
            </a:r>
          </a:p>
          <a:p>
            <a:pPr algn="l">
              <a:lnSpc>
                <a:spcPts val="1120"/>
              </a:lnSpc>
              <a:spcBef>
                <a:spcPct val="0"/>
              </a:spcBef>
            </a:pPr>
            <a:r>
              <a:rPr lang="en-US" sz="800" dirty="0">
                <a:solidFill>
                  <a:srgbClr val="000000"/>
                </a:solidFill>
                <a:latin typeface="JetBrains Mono" panose="02010509020102050004"/>
                <a:ea typeface="JetBrains Mono" panose="02010509020102050004"/>
                <a:cs typeface="JetBrains Mono" panose="02010509020102050004"/>
                <a:sym typeface="JetBrains Mono" panose="02010509020102050004"/>
              </a:rPr>
              <a:t>    </a:t>
            </a:r>
            <a:r>
              <a:rPr lang="en-US" sz="800" dirty="0" err="1">
                <a:solidFill>
                  <a:srgbClr val="000000"/>
                </a:solidFill>
                <a:latin typeface="JetBrains Mono" panose="02010509020102050004"/>
                <a:ea typeface="JetBrains Mono" panose="02010509020102050004"/>
                <a:cs typeface="JetBrains Mono" panose="02010509020102050004"/>
                <a:sym typeface="JetBrains Mono" panose="02010509020102050004"/>
              </a:rPr>
              <a:t>matchLabels</a:t>
            </a:r>
            <a:r>
              <a:rPr lang="en-US" sz="800" dirty="0">
                <a:solidFill>
                  <a:srgbClr val="000000"/>
                </a:solidFill>
                <a:latin typeface="JetBrains Mono" panose="02010509020102050004"/>
                <a:ea typeface="JetBrains Mono" panose="02010509020102050004"/>
                <a:cs typeface="JetBrains Mono" panose="02010509020102050004"/>
                <a:sym typeface="JetBrains Mono" panose="02010509020102050004"/>
              </a:rPr>
              <a:t>:</a:t>
            </a:r>
          </a:p>
          <a:p>
            <a:pPr algn="l">
              <a:lnSpc>
                <a:spcPts val="1120"/>
              </a:lnSpc>
              <a:spcBef>
                <a:spcPct val="0"/>
              </a:spcBef>
            </a:pPr>
            <a:r>
              <a:rPr lang="en-US" sz="800" dirty="0">
                <a:solidFill>
                  <a:srgbClr val="000000"/>
                </a:solidFill>
                <a:latin typeface="JetBrains Mono" panose="02010509020102050004"/>
                <a:ea typeface="JetBrains Mono" panose="02010509020102050004"/>
                <a:cs typeface="JetBrains Mono" panose="02010509020102050004"/>
                <a:sym typeface="JetBrains Mono" panose="02010509020102050004"/>
              </a:rPr>
              <a:t>      app: </a:t>
            </a:r>
            <a:r>
              <a:rPr lang="en-US" sz="800" dirty="0" err="1">
                <a:solidFill>
                  <a:srgbClr val="000000"/>
                </a:solidFill>
                <a:latin typeface="JetBrains Mono" panose="02010509020102050004"/>
                <a:ea typeface="JetBrains Mono" panose="02010509020102050004"/>
                <a:cs typeface="JetBrains Mono" panose="02010509020102050004"/>
                <a:sym typeface="JetBrains Mono" panose="02010509020102050004"/>
              </a:rPr>
              <a:t>myapp</a:t>
            </a:r>
            <a:endParaRPr lang="en-US" sz="800" dirty="0">
              <a:solidFill>
                <a:srgbClr val="000000"/>
              </a:solidFill>
              <a:latin typeface="JetBrains Mono" panose="02010509020102050004"/>
              <a:ea typeface="JetBrains Mono" panose="02010509020102050004"/>
              <a:cs typeface="JetBrains Mono" panose="02010509020102050004"/>
              <a:sym typeface="JetBrains Mono" panose="02010509020102050004"/>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2376" y="182651"/>
            <a:ext cx="7726004" cy="1116511"/>
          </a:xfrm>
          <a:custGeom>
            <a:avLst/>
            <a:gdLst/>
            <a:ahLst/>
            <a:cxnLst/>
            <a:rect l="l" t="t" r="r" b="b"/>
            <a:pathLst>
              <a:path w="7726004" h="1116511">
                <a:moveTo>
                  <a:pt x="0" y="0"/>
                </a:moveTo>
                <a:lnTo>
                  <a:pt x="7726003" y="0"/>
                </a:lnTo>
                <a:lnTo>
                  <a:pt x="7726003" y="1116511"/>
                </a:lnTo>
                <a:lnTo>
                  <a:pt x="0" y="11165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62376" y="1211570"/>
            <a:ext cx="4740697" cy="3808076"/>
          </a:xfrm>
          <a:custGeom>
            <a:avLst/>
            <a:gdLst/>
            <a:ahLst/>
            <a:cxnLst/>
            <a:rect l="l" t="t" r="r" b="b"/>
            <a:pathLst>
              <a:path w="4740697" h="3808076">
                <a:moveTo>
                  <a:pt x="0" y="0"/>
                </a:moveTo>
                <a:lnTo>
                  <a:pt x="4740697" y="0"/>
                </a:lnTo>
                <a:lnTo>
                  <a:pt x="4740697" y="3808076"/>
                </a:lnTo>
                <a:lnTo>
                  <a:pt x="0" y="3808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5410495" y="1235678"/>
            <a:ext cx="2971505" cy="3188999"/>
          </a:xfrm>
          <a:custGeom>
            <a:avLst/>
            <a:gdLst/>
            <a:ahLst/>
            <a:cxnLst/>
            <a:rect l="l" t="t" r="r" b="b"/>
            <a:pathLst>
              <a:path w="2971505" h="3188999">
                <a:moveTo>
                  <a:pt x="0" y="0"/>
                </a:moveTo>
                <a:lnTo>
                  <a:pt x="2971505" y="0"/>
                </a:lnTo>
                <a:lnTo>
                  <a:pt x="2971505" y="3188999"/>
                </a:lnTo>
                <a:lnTo>
                  <a:pt x="0" y="318899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TextBox 6"/>
          <p:cNvSpPr txBox="1"/>
          <p:nvPr/>
        </p:nvSpPr>
        <p:spPr>
          <a:xfrm>
            <a:off x="325879" y="282445"/>
            <a:ext cx="5945753" cy="806834"/>
          </a:xfrm>
          <a:prstGeom prst="rect">
            <a:avLst/>
          </a:prstGeom>
        </p:spPr>
        <p:txBody>
          <a:bodyPr lIns="0" tIns="0" rIns="0" bIns="0" rtlCol="0" anchor="t">
            <a:spAutoFit/>
          </a:bodyPr>
          <a:lstStyle/>
          <a:p>
            <a:pPr algn="l">
              <a:lnSpc>
                <a:spcPts val="2800"/>
              </a:lnSpc>
            </a:pPr>
            <a:r>
              <a:rPr lang="en-US" sz="2000" b="1">
                <a:solidFill>
                  <a:srgbClr val="000000"/>
                </a:solidFill>
                <a:latin typeface="Ubuntu Bold" panose="020B0804030602030204"/>
                <a:ea typeface="Ubuntu Bold" panose="020B0804030602030204"/>
                <a:cs typeface="Ubuntu Bold" panose="020B0804030602030204"/>
                <a:sym typeface="Ubuntu Bold" panose="020B0804030602030204"/>
              </a:rPr>
              <a:t>ReplicaSets</a:t>
            </a:r>
          </a:p>
          <a:p>
            <a:pPr algn="l">
              <a:lnSpc>
                <a:spcPts val="1960"/>
              </a:lnSpc>
            </a:pPr>
            <a:r>
              <a:rPr lang="en-US" sz="1400" b="1">
                <a:solidFill>
                  <a:srgbClr val="000000"/>
                </a:solidFill>
                <a:latin typeface="Open Sans Bold"/>
                <a:ea typeface="Open Sans Bold"/>
                <a:cs typeface="Open Sans Bold"/>
                <a:sym typeface="Open Sans Bold"/>
              </a:rPr>
              <a:t>Ensure that a certain number of pods is running at any given time</a:t>
            </a:r>
          </a:p>
        </p:txBody>
      </p:sp>
      <p:sp>
        <p:nvSpPr>
          <p:cNvPr id="7" name="TextBox 7"/>
          <p:cNvSpPr txBox="1"/>
          <p:nvPr/>
        </p:nvSpPr>
        <p:spPr>
          <a:xfrm>
            <a:off x="325879" y="4622825"/>
            <a:ext cx="857298" cy="208445"/>
          </a:xfrm>
          <a:prstGeom prst="rect">
            <a:avLst/>
          </a:prstGeom>
        </p:spPr>
        <p:txBody>
          <a:bodyPr lIns="0" tIns="0" rIns="0" bIns="0" rtlCol="0" anchor="t">
            <a:spAutoFit/>
          </a:bodyPr>
          <a:lstStyle/>
          <a:p>
            <a:pPr algn="l">
              <a:lnSpc>
                <a:spcPts val="1680"/>
              </a:lnSpc>
            </a:pPr>
            <a:r>
              <a:rPr lang="en-US" sz="1200" b="1">
                <a:solidFill>
                  <a:srgbClr val="000000"/>
                </a:solidFill>
                <a:latin typeface="Ubuntu Bold" panose="020B0804030602030204"/>
                <a:ea typeface="Ubuntu Bold" panose="020B0804030602030204"/>
                <a:cs typeface="Ubuntu Bold" panose="020B0804030602030204"/>
                <a:sym typeface="Ubuntu Bold" panose="020B0804030602030204"/>
              </a:rPr>
              <a:t>Kubernetes</a:t>
            </a:r>
          </a:p>
        </p:txBody>
      </p:sp>
      <p:sp>
        <p:nvSpPr>
          <p:cNvPr id="8" name="TextBox 8"/>
          <p:cNvSpPr txBox="1"/>
          <p:nvPr/>
        </p:nvSpPr>
        <p:spPr>
          <a:xfrm>
            <a:off x="432073" y="1349464"/>
            <a:ext cx="78238" cy="178346"/>
          </a:xfrm>
          <a:prstGeom prst="rect">
            <a:avLst/>
          </a:prstGeom>
        </p:spPr>
        <p:txBody>
          <a:bodyPr lIns="0" tIns="0" rIns="0" bIns="0" rtlCol="0" anchor="t">
            <a:spAutoFit/>
          </a:bodyPr>
          <a:lstStyle/>
          <a:p>
            <a:pPr algn="l">
              <a:lnSpc>
                <a:spcPts val="14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9" name="TextBox 9"/>
          <p:cNvSpPr txBox="1"/>
          <p:nvPr/>
        </p:nvSpPr>
        <p:spPr>
          <a:xfrm>
            <a:off x="432073" y="1781270"/>
            <a:ext cx="78238" cy="178346"/>
          </a:xfrm>
          <a:prstGeom prst="rect">
            <a:avLst/>
          </a:prstGeom>
        </p:spPr>
        <p:txBody>
          <a:bodyPr lIns="0" tIns="0" rIns="0" bIns="0" rtlCol="0" anchor="t">
            <a:spAutoFit/>
          </a:bodyPr>
          <a:lstStyle/>
          <a:p>
            <a:pPr algn="l">
              <a:lnSpc>
                <a:spcPts val="14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10" name="TextBox 10"/>
          <p:cNvSpPr txBox="1"/>
          <p:nvPr/>
        </p:nvSpPr>
        <p:spPr>
          <a:xfrm>
            <a:off x="432073" y="2797264"/>
            <a:ext cx="78238" cy="178346"/>
          </a:xfrm>
          <a:prstGeom prst="rect">
            <a:avLst/>
          </a:prstGeom>
        </p:spPr>
        <p:txBody>
          <a:bodyPr lIns="0" tIns="0" rIns="0" bIns="0" rtlCol="0" anchor="t">
            <a:spAutoFit/>
          </a:bodyPr>
          <a:lstStyle/>
          <a:p>
            <a:pPr algn="l">
              <a:lnSpc>
                <a:spcPts val="14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11" name="TextBox 11"/>
          <p:cNvSpPr txBox="1"/>
          <p:nvPr/>
        </p:nvSpPr>
        <p:spPr>
          <a:xfrm>
            <a:off x="432073" y="3381470"/>
            <a:ext cx="78238" cy="178346"/>
          </a:xfrm>
          <a:prstGeom prst="rect">
            <a:avLst/>
          </a:prstGeom>
        </p:spPr>
        <p:txBody>
          <a:bodyPr lIns="0" tIns="0" rIns="0" bIns="0" rtlCol="0" anchor="t">
            <a:spAutoFit/>
          </a:bodyPr>
          <a:lstStyle/>
          <a:p>
            <a:pPr algn="l">
              <a:lnSpc>
                <a:spcPts val="14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12" name="TextBox 12"/>
          <p:cNvSpPr txBox="1"/>
          <p:nvPr/>
        </p:nvSpPr>
        <p:spPr>
          <a:xfrm>
            <a:off x="600199" y="1342368"/>
            <a:ext cx="4347362" cy="903665"/>
          </a:xfrm>
          <a:prstGeom prst="rect">
            <a:avLst/>
          </a:prstGeom>
        </p:spPr>
        <p:txBody>
          <a:bodyPr lIns="0" tIns="0" rIns="0" bIns="0" rtlCol="0" anchor="t">
            <a:spAutoFit/>
          </a:bodyPr>
          <a:lstStyle/>
          <a:p>
            <a:pPr algn="l">
              <a:lnSpc>
                <a:spcPts val="1200"/>
              </a:lnSpc>
            </a:pPr>
            <a:r>
              <a:rPr lang="en-US" sz="1000">
                <a:solidFill>
                  <a:srgbClr val="000000"/>
                </a:solidFill>
                <a:latin typeface="Open Sans"/>
                <a:ea typeface="Open Sans"/>
                <a:cs typeface="Open Sans"/>
                <a:sym typeface="Open Sans"/>
              </a:rPr>
              <a:t>So far, we ran pods manually and individually. If a pod breaks or enters into an unhealthy state, we need to manually intervene.</a:t>
            </a:r>
          </a:p>
          <a:p>
            <a:pPr algn="l">
              <a:lnSpc>
                <a:spcPts val="2500"/>
              </a:lnSpc>
            </a:pPr>
            <a:r>
              <a:rPr lang="en-US" sz="1000">
                <a:solidFill>
                  <a:srgbClr val="000000"/>
                </a:solidFill>
                <a:latin typeface="Open Sans"/>
                <a:ea typeface="Open Sans"/>
                <a:cs typeface="Open Sans"/>
                <a:sym typeface="Open Sans"/>
              </a:rPr>
              <a:t>ReplicaSets address the issue of replacing exited or unhealthy pods and </a:t>
            </a:r>
          </a:p>
          <a:p>
            <a:pPr algn="l">
              <a:lnSpc>
                <a:spcPts val="500"/>
              </a:lnSpc>
            </a:pPr>
            <a:r>
              <a:rPr lang="en-US" sz="1000">
                <a:solidFill>
                  <a:srgbClr val="000000"/>
                </a:solidFill>
                <a:latin typeface="Open Sans"/>
                <a:ea typeface="Open Sans"/>
                <a:cs typeface="Open Sans"/>
                <a:sym typeface="Open Sans"/>
              </a:rPr>
              <a:t>making sure that a stable number of identical pods are running at any </a:t>
            </a:r>
          </a:p>
          <a:p>
            <a:pPr algn="l">
              <a:lnSpc>
                <a:spcPts val="1900"/>
              </a:lnSpc>
            </a:pPr>
            <a:r>
              <a:rPr lang="en-US" sz="1000">
                <a:solidFill>
                  <a:srgbClr val="000000"/>
                </a:solidFill>
                <a:latin typeface="Open Sans"/>
                <a:ea typeface="Open Sans"/>
                <a:cs typeface="Open Sans"/>
                <a:sym typeface="Open Sans"/>
              </a:rPr>
              <a:t>point in time.</a:t>
            </a:r>
          </a:p>
        </p:txBody>
      </p:sp>
      <p:sp>
        <p:nvSpPr>
          <p:cNvPr id="13" name="TextBox 13"/>
          <p:cNvSpPr txBox="1"/>
          <p:nvPr/>
        </p:nvSpPr>
        <p:spPr>
          <a:xfrm>
            <a:off x="614953" y="2222897"/>
            <a:ext cx="3840575" cy="320916"/>
          </a:xfrm>
          <a:prstGeom prst="rect">
            <a:avLst/>
          </a:prstGeom>
        </p:spPr>
        <p:txBody>
          <a:bodyPr lIns="0" tIns="0" rIns="0" bIns="0" rtlCol="0" anchor="t">
            <a:spAutoFit/>
          </a:bodyPr>
          <a:lstStyle/>
          <a:p>
            <a:pPr algn="l">
              <a:lnSpc>
                <a:spcPts val="2500"/>
              </a:lnSpc>
            </a:pPr>
            <a:r>
              <a:rPr lang="en-US" sz="1000">
                <a:solidFill>
                  <a:srgbClr val="000000"/>
                </a:solidFill>
                <a:latin typeface="Open Sans"/>
                <a:ea typeface="Open Sans"/>
                <a:cs typeface="Open Sans"/>
                <a:sym typeface="Open Sans"/>
              </a:rPr>
              <a:t>□Ensures high availability and fault tolerance by automatically </a:t>
            </a:r>
          </a:p>
        </p:txBody>
      </p:sp>
      <p:sp>
        <p:nvSpPr>
          <p:cNvPr id="14" name="TextBox 14"/>
          <p:cNvSpPr txBox="1"/>
          <p:nvPr/>
        </p:nvSpPr>
        <p:spPr>
          <a:xfrm>
            <a:off x="783079" y="2577446"/>
            <a:ext cx="2156060" cy="100384"/>
          </a:xfrm>
          <a:prstGeom prst="rect">
            <a:avLst/>
          </a:prstGeom>
        </p:spPr>
        <p:txBody>
          <a:bodyPr lIns="0" tIns="0" rIns="0" bIns="0" rtlCol="0" anchor="t">
            <a:spAutoFit/>
          </a:bodyPr>
          <a:lstStyle/>
          <a:p>
            <a:pPr algn="l">
              <a:lnSpc>
                <a:spcPts val="500"/>
              </a:lnSpc>
            </a:pPr>
            <a:r>
              <a:rPr lang="en-US" sz="1000">
                <a:solidFill>
                  <a:srgbClr val="000000"/>
                </a:solidFill>
                <a:latin typeface="Open Sans"/>
                <a:ea typeface="Open Sans"/>
                <a:cs typeface="Open Sans"/>
                <a:sym typeface="Open Sans"/>
              </a:rPr>
              <a:t>replacing failed or terminated pods.</a:t>
            </a:r>
          </a:p>
        </p:txBody>
      </p:sp>
      <p:sp>
        <p:nvSpPr>
          <p:cNvPr id="15" name="TextBox 15"/>
          <p:cNvSpPr txBox="1"/>
          <p:nvPr/>
        </p:nvSpPr>
        <p:spPr>
          <a:xfrm>
            <a:off x="600199" y="2666343"/>
            <a:ext cx="4265990" cy="1031167"/>
          </a:xfrm>
          <a:prstGeom prst="rect">
            <a:avLst/>
          </a:prstGeom>
        </p:spPr>
        <p:txBody>
          <a:bodyPr lIns="0" tIns="0" rIns="0" bIns="0" rtlCol="0" anchor="t">
            <a:spAutoFit/>
          </a:bodyPr>
          <a:lstStyle/>
          <a:p>
            <a:pPr algn="l">
              <a:lnSpc>
                <a:spcPts val="2500"/>
              </a:lnSpc>
            </a:pPr>
            <a:r>
              <a:rPr lang="en-US" sz="1000">
                <a:solidFill>
                  <a:srgbClr val="000000"/>
                </a:solidFill>
                <a:latin typeface="Open Sans"/>
                <a:ea typeface="Open Sans"/>
                <a:cs typeface="Open Sans"/>
                <a:sym typeface="Open Sans"/>
              </a:rPr>
              <a:t>ReplicaSets work by identifying pods via </a:t>
            </a:r>
            <a:r>
              <a:rPr lang="en-US" sz="1000">
                <a:solidFill>
                  <a:srgbClr val="B85450"/>
                </a:solidFill>
                <a:latin typeface="Open Sans"/>
                <a:ea typeface="Open Sans"/>
                <a:cs typeface="Open Sans"/>
                <a:sym typeface="Open Sans"/>
              </a:rPr>
              <a:t>selectors</a:t>
            </a:r>
            <a:r>
              <a:rPr lang="en-US" sz="1000">
                <a:solidFill>
                  <a:srgbClr val="000000"/>
                </a:solidFill>
                <a:latin typeface="Open Sans"/>
                <a:ea typeface="Open Sans"/>
                <a:cs typeface="Open Sans"/>
                <a:sym typeface="Open Sans"/>
              </a:rPr>
              <a:t>, and continuously </a:t>
            </a:r>
          </a:p>
          <a:p>
            <a:pPr algn="l">
              <a:lnSpc>
                <a:spcPts val="500"/>
              </a:lnSpc>
            </a:pPr>
            <a:r>
              <a:rPr lang="en-US" sz="1000">
                <a:solidFill>
                  <a:srgbClr val="000000"/>
                </a:solidFill>
                <a:latin typeface="Open Sans"/>
                <a:ea typeface="Open Sans"/>
                <a:cs typeface="Open Sans"/>
                <a:sym typeface="Open Sans"/>
              </a:rPr>
              <a:t>checking whether the number of running pods matches the desired </a:t>
            </a:r>
          </a:p>
          <a:p>
            <a:pPr algn="l">
              <a:lnSpc>
                <a:spcPts val="1900"/>
              </a:lnSpc>
            </a:pPr>
            <a:r>
              <a:rPr lang="en-US" sz="1000">
                <a:solidFill>
                  <a:srgbClr val="000000"/>
                </a:solidFill>
                <a:latin typeface="Open Sans"/>
                <a:ea typeface="Open Sans"/>
                <a:cs typeface="Open Sans"/>
                <a:sym typeface="Open Sans"/>
              </a:rPr>
              <a:t>number of pods speciﬁed in the conﬁguration.</a:t>
            </a:r>
          </a:p>
          <a:p>
            <a:pPr algn="l">
              <a:lnSpc>
                <a:spcPts val="2500"/>
              </a:lnSpc>
            </a:pPr>
            <a:r>
              <a:rPr lang="en-US" sz="1000">
                <a:solidFill>
                  <a:srgbClr val="000000"/>
                </a:solidFill>
                <a:latin typeface="Open Sans"/>
                <a:ea typeface="Open Sans"/>
                <a:cs typeface="Open Sans"/>
                <a:sym typeface="Open Sans"/>
              </a:rPr>
              <a:t>ReplicaSets will recreate pods automatically based on the </a:t>
            </a:r>
            <a:r>
              <a:rPr lang="en-US" sz="1000">
                <a:solidFill>
                  <a:srgbClr val="B85450"/>
                </a:solidFill>
                <a:latin typeface="Open Sans"/>
                <a:ea typeface="Open Sans"/>
                <a:cs typeface="Open Sans"/>
                <a:sym typeface="Open Sans"/>
              </a:rPr>
              <a:t>template</a:t>
            </a:r>
            <a:r>
              <a:rPr lang="en-US" sz="1000">
                <a:solidFill>
                  <a:srgbClr val="000000"/>
                </a:solidFill>
                <a:latin typeface="Open Sans"/>
                <a:ea typeface="Open Sans"/>
                <a:cs typeface="Open Sans"/>
                <a:sym typeface="Open Sans"/>
              </a:rPr>
              <a:t> </a:t>
            </a:r>
          </a:p>
          <a:p>
            <a:pPr algn="l">
              <a:lnSpc>
                <a:spcPts val="500"/>
              </a:lnSpc>
            </a:pPr>
            <a:r>
              <a:rPr lang="en-US" sz="1000">
                <a:solidFill>
                  <a:srgbClr val="000000"/>
                </a:solidFill>
                <a:latin typeface="Open Sans"/>
                <a:ea typeface="Open Sans"/>
                <a:cs typeface="Open Sans"/>
                <a:sym typeface="Open Sans"/>
              </a:rPr>
              <a:t>section in their </a:t>
            </a:r>
            <a:r>
              <a:rPr lang="en-US" sz="1000">
                <a:solidFill>
                  <a:srgbClr val="B85450"/>
                </a:solidFill>
                <a:latin typeface="Open Sans"/>
                <a:ea typeface="Open Sans"/>
                <a:cs typeface="Open Sans"/>
                <a:sym typeface="Open Sans"/>
              </a:rPr>
              <a:t>spec</a:t>
            </a:r>
            <a:r>
              <a:rPr lang="en-US" sz="1000">
                <a:solidFill>
                  <a:srgbClr val="000000"/>
                </a:solidFill>
                <a:latin typeface="Open Sans"/>
                <a:ea typeface="Open Sans"/>
                <a:cs typeface="Open Sans"/>
                <a:sym typeface="Open Sans"/>
              </a:rPr>
              <a:t>.</a:t>
            </a:r>
          </a:p>
        </p:txBody>
      </p:sp>
      <p:sp>
        <p:nvSpPr>
          <p:cNvPr id="16" name="TextBox 16"/>
          <p:cNvSpPr txBox="1"/>
          <p:nvPr/>
        </p:nvSpPr>
        <p:spPr>
          <a:xfrm>
            <a:off x="5496220" y="1271121"/>
            <a:ext cx="1329090" cy="48348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apiVersion</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apps/v1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kind</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ReplicaSet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metadata</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17" name="TextBox 17"/>
          <p:cNvSpPr txBox="1"/>
          <p:nvPr/>
        </p:nvSpPr>
        <p:spPr>
          <a:xfrm>
            <a:off x="5496220" y="1756896"/>
            <a:ext cx="69952" cy="483489"/>
          </a:xfrm>
          <a:prstGeom prst="rect">
            <a:avLst/>
          </a:prstGeom>
        </p:spPr>
        <p:txBody>
          <a:bodyPr lIns="0" tIns="0" rIns="0" bIns="0" rtlCol="0" anchor="t">
            <a:spAutoFit/>
          </a:bodyPr>
          <a:lstStyle/>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p:txBody>
      </p:sp>
      <p:sp>
        <p:nvSpPr>
          <p:cNvPr id="18" name="TextBox 18"/>
          <p:cNvSpPr txBox="1"/>
          <p:nvPr/>
        </p:nvSpPr>
        <p:spPr>
          <a:xfrm>
            <a:off x="5633390" y="1756896"/>
            <a:ext cx="1538935" cy="321564"/>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name</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nginx-replicaset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labels</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19" name="TextBox 19"/>
          <p:cNvSpPr txBox="1"/>
          <p:nvPr/>
        </p:nvSpPr>
        <p:spPr>
          <a:xfrm>
            <a:off x="5770550" y="2080746"/>
            <a:ext cx="699516"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app</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nginx</a:t>
            </a:r>
          </a:p>
        </p:txBody>
      </p:sp>
      <p:sp>
        <p:nvSpPr>
          <p:cNvPr id="20" name="TextBox 20"/>
          <p:cNvSpPr txBox="1"/>
          <p:nvPr/>
        </p:nvSpPr>
        <p:spPr>
          <a:xfrm>
            <a:off x="5496220" y="2242671"/>
            <a:ext cx="349758"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spec</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21" name="TextBox 21"/>
          <p:cNvSpPr txBox="1"/>
          <p:nvPr/>
        </p:nvSpPr>
        <p:spPr>
          <a:xfrm>
            <a:off x="5496220" y="2404596"/>
            <a:ext cx="69952" cy="1940814"/>
          </a:xfrm>
          <a:prstGeom prst="rect">
            <a:avLst/>
          </a:prstGeom>
        </p:spPr>
        <p:txBody>
          <a:bodyPr lIns="0" tIns="0" rIns="0" bIns="0" rtlCol="0" anchor="t">
            <a:spAutoFit/>
          </a:bodyPr>
          <a:lstStyle/>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p:txBody>
      </p:sp>
      <p:sp>
        <p:nvSpPr>
          <p:cNvPr id="22" name="TextBox 22"/>
          <p:cNvSpPr txBox="1"/>
          <p:nvPr/>
        </p:nvSpPr>
        <p:spPr>
          <a:xfrm>
            <a:off x="5633390" y="2404596"/>
            <a:ext cx="769468" cy="321564"/>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replicas</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3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selector</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23" name="TextBox 23"/>
          <p:cNvSpPr txBox="1"/>
          <p:nvPr/>
        </p:nvSpPr>
        <p:spPr>
          <a:xfrm>
            <a:off x="5770550" y="2728446"/>
            <a:ext cx="839429" cy="321564"/>
          </a:xfrm>
          <a:prstGeom prst="rect">
            <a:avLst/>
          </a:prstGeom>
        </p:spPr>
        <p:txBody>
          <a:bodyPr lIns="0" tIns="0" rIns="0" bIns="0" rtlCol="0" anchor="t">
            <a:spAutoFit/>
          </a:bodyPr>
          <a:lstStyle/>
          <a:p>
            <a:pPr algn="r">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matchLabels</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app</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nginx</a:t>
            </a:r>
          </a:p>
        </p:txBody>
      </p:sp>
      <p:sp>
        <p:nvSpPr>
          <p:cNvPr id="24" name="TextBox 24"/>
          <p:cNvSpPr txBox="1"/>
          <p:nvPr/>
        </p:nvSpPr>
        <p:spPr>
          <a:xfrm>
            <a:off x="5633390" y="3052296"/>
            <a:ext cx="629564"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template</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25" name="TextBox 25"/>
          <p:cNvSpPr txBox="1"/>
          <p:nvPr/>
        </p:nvSpPr>
        <p:spPr>
          <a:xfrm>
            <a:off x="5770550" y="3214221"/>
            <a:ext cx="629574" cy="321564"/>
          </a:xfrm>
          <a:prstGeom prst="rect">
            <a:avLst/>
          </a:prstGeom>
        </p:spPr>
        <p:txBody>
          <a:bodyPr lIns="0" tIns="0" rIns="0" bIns="0" rtlCol="0" anchor="t">
            <a:spAutoFit/>
          </a:bodyPr>
          <a:lstStyle/>
          <a:p>
            <a:pPr algn="r">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metadata</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labels</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26" name="TextBox 26"/>
          <p:cNvSpPr txBox="1"/>
          <p:nvPr/>
        </p:nvSpPr>
        <p:spPr>
          <a:xfrm>
            <a:off x="6044870" y="3538071"/>
            <a:ext cx="699516"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app</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nginx</a:t>
            </a:r>
          </a:p>
        </p:txBody>
      </p:sp>
      <p:sp>
        <p:nvSpPr>
          <p:cNvPr id="27" name="TextBox 27"/>
          <p:cNvSpPr txBox="1"/>
          <p:nvPr/>
        </p:nvSpPr>
        <p:spPr>
          <a:xfrm>
            <a:off x="5770550" y="3699996"/>
            <a:ext cx="349758"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spec</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28" name="TextBox 28"/>
          <p:cNvSpPr txBox="1"/>
          <p:nvPr/>
        </p:nvSpPr>
        <p:spPr>
          <a:xfrm>
            <a:off x="5907710" y="3861921"/>
            <a:ext cx="769477"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containers</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29" name="TextBox 29"/>
          <p:cNvSpPr txBox="1"/>
          <p:nvPr/>
        </p:nvSpPr>
        <p:spPr>
          <a:xfrm>
            <a:off x="6044870" y="4023846"/>
            <a:ext cx="909380" cy="159639"/>
          </a:xfrm>
          <a:prstGeom prst="rect">
            <a:avLst/>
          </a:prstGeom>
        </p:spPr>
        <p:txBody>
          <a:bodyPr lIns="0" tIns="0" rIns="0" bIns="0" rtlCol="0" anchor="t">
            <a:spAutoFit/>
          </a:bodyPr>
          <a:lstStyle/>
          <a:p>
            <a:pPr algn="l">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name</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nginx</a:t>
            </a:r>
          </a:p>
        </p:txBody>
      </p:sp>
      <p:sp>
        <p:nvSpPr>
          <p:cNvPr id="30" name="TextBox 30"/>
          <p:cNvSpPr txBox="1"/>
          <p:nvPr/>
        </p:nvSpPr>
        <p:spPr>
          <a:xfrm>
            <a:off x="6182030" y="4185771"/>
            <a:ext cx="1329080"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image</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nginx:1.27.0</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2376" y="182651"/>
            <a:ext cx="7726004" cy="1116511"/>
          </a:xfrm>
          <a:custGeom>
            <a:avLst/>
            <a:gdLst/>
            <a:ahLst/>
            <a:cxnLst/>
            <a:rect l="l" t="t" r="r" b="b"/>
            <a:pathLst>
              <a:path w="7726004" h="1116511">
                <a:moveTo>
                  <a:pt x="0" y="0"/>
                </a:moveTo>
                <a:lnTo>
                  <a:pt x="7726003" y="0"/>
                </a:lnTo>
                <a:lnTo>
                  <a:pt x="7726003" y="1116511"/>
                </a:lnTo>
                <a:lnTo>
                  <a:pt x="0" y="11165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556873" y="1567272"/>
            <a:ext cx="5547817" cy="3527279"/>
          </a:xfrm>
          <a:custGeom>
            <a:avLst/>
            <a:gdLst/>
            <a:ahLst/>
            <a:cxnLst/>
            <a:rect l="l" t="t" r="r" b="b"/>
            <a:pathLst>
              <a:path w="5547817" h="3527279">
                <a:moveTo>
                  <a:pt x="0" y="0"/>
                </a:moveTo>
                <a:lnTo>
                  <a:pt x="5547817" y="0"/>
                </a:lnTo>
                <a:lnTo>
                  <a:pt x="5547817" y="3527279"/>
                </a:lnTo>
                <a:lnTo>
                  <a:pt x="0" y="35272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25879" y="1235678"/>
            <a:ext cx="2971505" cy="3188999"/>
          </a:xfrm>
          <a:custGeom>
            <a:avLst/>
            <a:gdLst/>
            <a:ahLst/>
            <a:cxnLst/>
            <a:rect l="l" t="t" r="r" b="b"/>
            <a:pathLst>
              <a:path w="2971505" h="3188999">
                <a:moveTo>
                  <a:pt x="0" y="0"/>
                </a:moveTo>
                <a:lnTo>
                  <a:pt x="2971505" y="0"/>
                </a:lnTo>
                <a:lnTo>
                  <a:pt x="2971505" y="3188999"/>
                </a:lnTo>
                <a:lnTo>
                  <a:pt x="0" y="31889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325879" y="4561046"/>
            <a:ext cx="3708302" cy="395097"/>
          </a:xfrm>
          <a:custGeom>
            <a:avLst/>
            <a:gdLst/>
            <a:ahLst/>
            <a:cxnLst/>
            <a:rect l="l" t="t" r="r" b="b"/>
            <a:pathLst>
              <a:path w="3708302" h="395097">
                <a:moveTo>
                  <a:pt x="0" y="0"/>
                </a:moveTo>
                <a:lnTo>
                  <a:pt x="3708301" y="0"/>
                </a:lnTo>
                <a:lnTo>
                  <a:pt x="3708301" y="395097"/>
                </a:lnTo>
                <a:lnTo>
                  <a:pt x="0" y="3950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3620376" y="1235678"/>
            <a:ext cx="4875905" cy="395097"/>
          </a:xfrm>
          <a:custGeom>
            <a:avLst/>
            <a:gdLst/>
            <a:ahLst/>
            <a:cxnLst/>
            <a:rect l="l" t="t" r="r" b="b"/>
            <a:pathLst>
              <a:path w="4875905" h="395097">
                <a:moveTo>
                  <a:pt x="0" y="0"/>
                </a:moveTo>
                <a:lnTo>
                  <a:pt x="4875905" y="0"/>
                </a:lnTo>
                <a:lnTo>
                  <a:pt x="4875905" y="395097"/>
                </a:lnTo>
                <a:lnTo>
                  <a:pt x="0" y="39509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3865188" y="1737341"/>
            <a:ext cx="4484980" cy="2239051"/>
          </a:xfrm>
          <a:custGeom>
            <a:avLst/>
            <a:gdLst/>
            <a:ahLst/>
            <a:cxnLst/>
            <a:rect l="l" t="t" r="r" b="b"/>
            <a:pathLst>
              <a:path w="4484980" h="2239051">
                <a:moveTo>
                  <a:pt x="0" y="0"/>
                </a:moveTo>
                <a:lnTo>
                  <a:pt x="4484979" y="0"/>
                </a:lnTo>
                <a:lnTo>
                  <a:pt x="4484979" y="2239051"/>
                </a:lnTo>
                <a:lnTo>
                  <a:pt x="0" y="223905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a:off x="7187479" y="1875434"/>
            <a:ext cx="255422" cy="255422"/>
          </a:xfrm>
          <a:custGeom>
            <a:avLst/>
            <a:gdLst/>
            <a:ahLst/>
            <a:cxnLst/>
            <a:rect l="l" t="t" r="r" b="b"/>
            <a:pathLst>
              <a:path w="255422" h="255422">
                <a:moveTo>
                  <a:pt x="0" y="0"/>
                </a:moveTo>
                <a:lnTo>
                  <a:pt x="255423" y="0"/>
                </a:lnTo>
                <a:lnTo>
                  <a:pt x="255423" y="255423"/>
                </a:lnTo>
                <a:lnTo>
                  <a:pt x="0" y="255423"/>
                </a:lnTo>
                <a:lnTo>
                  <a:pt x="0" y="0"/>
                </a:lnTo>
                <a:close/>
              </a:path>
            </a:pathLst>
          </a:custGeom>
          <a:blipFill>
            <a:blip r:embed="rId14"/>
            <a:stretch>
              <a:fillRect/>
            </a:stretch>
          </a:blipFill>
        </p:spPr>
      </p:sp>
      <p:sp>
        <p:nvSpPr>
          <p:cNvPr id="9" name="Freeform 9"/>
          <p:cNvSpPr/>
          <p:nvPr/>
        </p:nvSpPr>
        <p:spPr>
          <a:xfrm>
            <a:off x="7499947" y="3162795"/>
            <a:ext cx="331203" cy="331203"/>
          </a:xfrm>
          <a:custGeom>
            <a:avLst/>
            <a:gdLst/>
            <a:ahLst/>
            <a:cxnLst/>
            <a:rect l="l" t="t" r="r" b="b"/>
            <a:pathLst>
              <a:path w="331203" h="331203">
                <a:moveTo>
                  <a:pt x="0" y="0"/>
                </a:moveTo>
                <a:lnTo>
                  <a:pt x="331203" y="0"/>
                </a:lnTo>
                <a:lnTo>
                  <a:pt x="331203" y="331204"/>
                </a:lnTo>
                <a:lnTo>
                  <a:pt x="0" y="33120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0" name="Freeform 10"/>
          <p:cNvSpPr/>
          <p:nvPr/>
        </p:nvSpPr>
        <p:spPr>
          <a:xfrm>
            <a:off x="5892727" y="3162795"/>
            <a:ext cx="331203" cy="331203"/>
          </a:xfrm>
          <a:custGeom>
            <a:avLst/>
            <a:gdLst/>
            <a:ahLst/>
            <a:cxnLst/>
            <a:rect l="l" t="t" r="r" b="b"/>
            <a:pathLst>
              <a:path w="331203" h="331203">
                <a:moveTo>
                  <a:pt x="0" y="0"/>
                </a:moveTo>
                <a:lnTo>
                  <a:pt x="331203" y="0"/>
                </a:lnTo>
                <a:lnTo>
                  <a:pt x="331203" y="331204"/>
                </a:lnTo>
                <a:lnTo>
                  <a:pt x="0" y="331204"/>
                </a:lnTo>
                <a:lnTo>
                  <a:pt x="0" y="0"/>
                </a:lnTo>
                <a:close/>
              </a:path>
            </a:pathLst>
          </a:custGeom>
          <a:blipFill>
            <a:blip r:embed="rId15">
              <a:extLst>
                <a:ext uri="{96DAC541-7B7A-43D3-8B79-37D633B846F1}">
                  <asvg:svgBlip xmlns:asvg="http://schemas.microsoft.com/office/drawing/2016/SVG/main" r:embed="rId17"/>
                </a:ext>
              </a:extLst>
            </a:blip>
            <a:stretch>
              <a:fillRect/>
            </a:stretch>
          </a:blipFill>
        </p:spPr>
      </p:sp>
      <p:sp>
        <p:nvSpPr>
          <p:cNvPr id="11" name="Freeform 11"/>
          <p:cNvSpPr/>
          <p:nvPr/>
        </p:nvSpPr>
        <p:spPr>
          <a:xfrm>
            <a:off x="4285498" y="3162795"/>
            <a:ext cx="331203" cy="331203"/>
          </a:xfrm>
          <a:custGeom>
            <a:avLst/>
            <a:gdLst/>
            <a:ahLst/>
            <a:cxnLst/>
            <a:rect l="l" t="t" r="r" b="b"/>
            <a:pathLst>
              <a:path w="331203" h="331203">
                <a:moveTo>
                  <a:pt x="0" y="0"/>
                </a:moveTo>
                <a:lnTo>
                  <a:pt x="331203" y="0"/>
                </a:lnTo>
                <a:lnTo>
                  <a:pt x="331203" y="331204"/>
                </a:lnTo>
                <a:lnTo>
                  <a:pt x="0" y="331204"/>
                </a:lnTo>
                <a:lnTo>
                  <a:pt x="0" y="0"/>
                </a:lnTo>
                <a:close/>
              </a:path>
            </a:pathLst>
          </a:custGeom>
          <a:blipFill>
            <a:blip r:embed="rId15">
              <a:extLst>
                <a:ext uri="{96DAC541-7B7A-43D3-8B79-37D633B846F1}">
                  <asvg:svgBlip xmlns:asvg="http://schemas.microsoft.com/office/drawing/2016/SVG/main" r:embed="rId18"/>
                </a:ext>
              </a:extLst>
            </a:blip>
            <a:stretch>
              <a:fillRect/>
            </a:stretch>
          </a:blipFill>
        </p:spPr>
      </p:sp>
      <p:sp>
        <p:nvSpPr>
          <p:cNvPr id="12" name="Freeform 12"/>
          <p:cNvSpPr/>
          <p:nvPr/>
        </p:nvSpPr>
        <p:spPr>
          <a:xfrm>
            <a:off x="7499947" y="3162795"/>
            <a:ext cx="331203" cy="331203"/>
          </a:xfrm>
          <a:custGeom>
            <a:avLst/>
            <a:gdLst/>
            <a:ahLst/>
            <a:cxnLst/>
            <a:rect l="l" t="t" r="r" b="b"/>
            <a:pathLst>
              <a:path w="331203" h="331203">
                <a:moveTo>
                  <a:pt x="0" y="0"/>
                </a:moveTo>
                <a:lnTo>
                  <a:pt x="331203" y="0"/>
                </a:lnTo>
                <a:lnTo>
                  <a:pt x="331203" y="331204"/>
                </a:lnTo>
                <a:lnTo>
                  <a:pt x="0" y="331204"/>
                </a:lnTo>
                <a:lnTo>
                  <a:pt x="0" y="0"/>
                </a:lnTo>
                <a:close/>
              </a:path>
            </a:pathLst>
          </a:custGeom>
          <a:blipFill>
            <a:blip r:embed="rId19"/>
            <a:stretch>
              <a:fillRect/>
            </a:stretch>
          </a:blipFill>
        </p:spPr>
      </p:sp>
      <p:sp>
        <p:nvSpPr>
          <p:cNvPr id="13" name="Freeform 13"/>
          <p:cNvSpPr/>
          <p:nvPr/>
        </p:nvSpPr>
        <p:spPr>
          <a:xfrm>
            <a:off x="5892727" y="3162795"/>
            <a:ext cx="331203" cy="331203"/>
          </a:xfrm>
          <a:custGeom>
            <a:avLst/>
            <a:gdLst/>
            <a:ahLst/>
            <a:cxnLst/>
            <a:rect l="l" t="t" r="r" b="b"/>
            <a:pathLst>
              <a:path w="331203" h="331203">
                <a:moveTo>
                  <a:pt x="0" y="0"/>
                </a:moveTo>
                <a:lnTo>
                  <a:pt x="331203" y="0"/>
                </a:lnTo>
                <a:lnTo>
                  <a:pt x="331203" y="331204"/>
                </a:lnTo>
                <a:lnTo>
                  <a:pt x="0" y="331204"/>
                </a:lnTo>
                <a:lnTo>
                  <a:pt x="0" y="0"/>
                </a:lnTo>
                <a:close/>
              </a:path>
            </a:pathLst>
          </a:custGeom>
          <a:blipFill>
            <a:blip r:embed="rId19"/>
            <a:stretch>
              <a:fillRect/>
            </a:stretch>
          </a:blipFill>
        </p:spPr>
      </p:sp>
      <p:sp>
        <p:nvSpPr>
          <p:cNvPr id="14" name="Freeform 14"/>
          <p:cNvSpPr/>
          <p:nvPr/>
        </p:nvSpPr>
        <p:spPr>
          <a:xfrm>
            <a:off x="4285498" y="3162795"/>
            <a:ext cx="331203" cy="331203"/>
          </a:xfrm>
          <a:custGeom>
            <a:avLst/>
            <a:gdLst/>
            <a:ahLst/>
            <a:cxnLst/>
            <a:rect l="l" t="t" r="r" b="b"/>
            <a:pathLst>
              <a:path w="331203" h="331203">
                <a:moveTo>
                  <a:pt x="0" y="0"/>
                </a:moveTo>
                <a:lnTo>
                  <a:pt x="331203" y="0"/>
                </a:lnTo>
                <a:lnTo>
                  <a:pt x="331203" y="331204"/>
                </a:lnTo>
                <a:lnTo>
                  <a:pt x="0" y="331204"/>
                </a:lnTo>
                <a:lnTo>
                  <a:pt x="0" y="0"/>
                </a:lnTo>
                <a:close/>
              </a:path>
            </a:pathLst>
          </a:custGeom>
          <a:blipFill>
            <a:blip r:embed="rId19"/>
            <a:stretch>
              <a:fillRect/>
            </a:stretch>
          </a:blipFill>
        </p:spPr>
      </p:sp>
      <p:sp>
        <p:nvSpPr>
          <p:cNvPr id="15" name="Freeform 15"/>
          <p:cNvSpPr/>
          <p:nvPr/>
        </p:nvSpPr>
        <p:spPr>
          <a:xfrm>
            <a:off x="4365165" y="1620612"/>
            <a:ext cx="3417999" cy="249088"/>
          </a:xfrm>
          <a:custGeom>
            <a:avLst/>
            <a:gdLst/>
            <a:ahLst/>
            <a:cxnLst/>
            <a:rect l="l" t="t" r="r" b="b"/>
            <a:pathLst>
              <a:path w="3417999" h="249088">
                <a:moveTo>
                  <a:pt x="0" y="0"/>
                </a:moveTo>
                <a:lnTo>
                  <a:pt x="3417998" y="0"/>
                </a:lnTo>
                <a:lnTo>
                  <a:pt x="3417998" y="249088"/>
                </a:lnTo>
                <a:lnTo>
                  <a:pt x="0" y="24908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6" name="Freeform 16"/>
          <p:cNvSpPr/>
          <p:nvPr/>
        </p:nvSpPr>
        <p:spPr>
          <a:xfrm>
            <a:off x="7838770" y="2131752"/>
            <a:ext cx="172069" cy="879996"/>
          </a:xfrm>
          <a:custGeom>
            <a:avLst/>
            <a:gdLst/>
            <a:ahLst/>
            <a:cxnLst/>
            <a:rect l="l" t="t" r="r" b="b"/>
            <a:pathLst>
              <a:path w="172069" h="879996">
                <a:moveTo>
                  <a:pt x="0" y="0"/>
                </a:moveTo>
                <a:lnTo>
                  <a:pt x="172069" y="0"/>
                </a:lnTo>
                <a:lnTo>
                  <a:pt x="172069" y="879996"/>
                </a:lnTo>
                <a:lnTo>
                  <a:pt x="0" y="879996"/>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17" name="TextBox 17"/>
          <p:cNvSpPr txBox="1"/>
          <p:nvPr/>
        </p:nvSpPr>
        <p:spPr>
          <a:xfrm>
            <a:off x="325879" y="282445"/>
            <a:ext cx="5945753" cy="806834"/>
          </a:xfrm>
          <a:prstGeom prst="rect">
            <a:avLst/>
          </a:prstGeom>
        </p:spPr>
        <p:txBody>
          <a:bodyPr lIns="0" tIns="0" rIns="0" bIns="0" rtlCol="0" anchor="t">
            <a:spAutoFit/>
          </a:bodyPr>
          <a:lstStyle/>
          <a:p>
            <a:pPr algn="l">
              <a:lnSpc>
                <a:spcPts val="2800"/>
              </a:lnSpc>
            </a:pPr>
            <a:r>
              <a:rPr lang="en-US" sz="2000" b="1">
                <a:solidFill>
                  <a:srgbClr val="000000"/>
                </a:solidFill>
                <a:latin typeface="Ubuntu Bold" panose="020B0804030602030204"/>
                <a:ea typeface="Ubuntu Bold" panose="020B0804030602030204"/>
                <a:cs typeface="Ubuntu Bold" panose="020B0804030602030204"/>
                <a:sym typeface="Ubuntu Bold" panose="020B0804030602030204"/>
              </a:rPr>
              <a:t>ReplicaSets</a:t>
            </a:r>
          </a:p>
          <a:p>
            <a:pPr algn="l">
              <a:lnSpc>
                <a:spcPts val="1960"/>
              </a:lnSpc>
            </a:pPr>
            <a:r>
              <a:rPr lang="en-US" sz="1400" b="1">
                <a:solidFill>
                  <a:srgbClr val="000000"/>
                </a:solidFill>
                <a:latin typeface="Open Sans Bold"/>
                <a:ea typeface="Open Sans Bold"/>
                <a:cs typeface="Open Sans Bold"/>
                <a:sym typeface="Open Sans Bold"/>
              </a:rPr>
              <a:t>Ensure that a certain number of pods is running at any given time</a:t>
            </a:r>
          </a:p>
        </p:txBody>
      </p:sp>
      <p:sp>
        <p:nvSpPr>
          <p:cNvPr id="18" name="TextBox 18"/>
          <p:cNvSpPr txBox="1"/>
          <p:nvPr/>
        </p:nvSpPr>
        <p:spPr>
          <a:xfrm>
            <a:off x="325879" y="4622825"/>
            <a:ext cx="857298" cy="208445"/>
          </a:xfrm>
          <a:prstGeom prst="rect">
            <a:avLst/>
          </a:prstGeom>
        </p:spPr>
        <p:txBody>
          <a:bodyPr lIns="0" tIns="0" rIns="0" bIns="0" rtlCol="0" anchor="t">
            <a:spAutoFit/>
          </a:bodyPr>
          <a:lstStyle/>
          <a:p>
            <a:pPr algn="l">
              <a:lnSpc>
                <a:spcPts val="1680"/>
              </a:lnSpc>
            </a:pPr>
            <a:r>
              <a:rPr lang="en-US" sz="1200" b="1">
                <a:solidFill>
                  <a:srgbClr val="000000"/>
                </a:solidFill>
                <a:latin typeface="Ubuntu Bold" panose="020B0804030602030204"/>
                <a:ea typeface="Ubuntu Bold" panose="020B0804030602030204"/>
                <a:cs typeface="Ubuntu Bold" panose="020B0804030602030204"/>
                <a:sym typeface="Ubuntu Bold" panose="020B0804030602030204"/>
              </a:rPr>
              <a:t>Kubernetes</a:t>
            </a:r>
          </a:p>
        </p:txBody>
      </p:sp>
      <p:sp>
        <p:nvSpPr>
          <p:cNvPr id="19" name="TextBox 19"/>
          <p:cNvSpPr txBox="1"/>
          <p:nvPr/>
        </p:nvSpPr>
        <p:spPr>
          <a:xfrm>
            <a:off x="411604" y="1271121"/>
            <a:ext cx="1329090" cy="48348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apiVersion</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apps/v1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kind</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ReplicaSet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metadata</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20" name="TextBox 20"/>
          <p:cNvSpPr txBox="1"/>
          <p:nvPr/>
        </p:nvSpPr>
        <p:spPr>
          <a:xfrm>
            <a:off x="411604" y="1756896"/>
            <a:ext cx="69952" cy="483489"/>
          </a:xfrm>
          <a:prstGeom prst="rect">
            <a:avLst/>
          </a:prstGeom>
        </p:spPr>
        <p:txBody>
          <a:bodyPr lIns="0" tIns="0" rIns="0" bIns="0" rtlCol="0" anchor="t">
            <a:spAutoFit/>
          </a:bodyPr>
          <a:lstStyle/>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p:txBody>
      </p:sp>
      <p:sp>
        <p:nvSpPr>
          <p:cNvPr id="21" name="TextBox 21"/>
          <p:cNvSpPr txBox="1"/>
          <p:nvPr/>
        </p:nvSpPr>
        <p:spPr>
          <a:xfrm>
            <a:off x="548764" y="1756896"/>
            <a:ext cx="1538935" cy="321564"/>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name</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nginx-replicaset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labels</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22" name="TextBox 22"/>
          <p:cNvSpPr txBox="1"/>
          <p:nvPr/>
        </p:nvSpPr>
        <p:spPr>
          <a:xfrm>
            <a:off x="685924" y="2080746"/>
            <a:ext cx="699516"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app</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nginx</a:t>
            </a:r>
          </a:p>
        </p:txBody>
      </p:sp>
      <p:sp>
        <p:nvSpPr>
          <p:cNvPr id="23" name="TextBox 23"/>
          <p:cNvSpPr txBox="1"/>
          <p:nvPr/>
        </p:nvSpPr>
        <p:spPr>
          <a:xfrm>
            <a:off x="411604" y="2242671"/>
            <a:ext cx="349758"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spec</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24" name="TextBox 24"/>
          <p:cNvSpPr txBox="1"/>
          <p:nvPr/>
        </p:nvSpPr>
        <p:spPr>
          <a:xfrm>
            <a:off x="411604" y="2404596"/>
            <a:ext cx="69952" cy="1940814"/>
          </a:xfrm>
          <a:prstGeom prst="rect">
            <a:avLst/>
          </a:prstGeom>
        </p:spPr>
        <p:txBody>
          <a:bodyPr lIns="0" tIns="0" rIns="0" bIns="0" rtlCol="0" anchor="t">
            <a:spAutoFit/>
          </a:bodyPr>
          <a:lstStyle/>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p:txBody>
      </p:sp>
      <p:sp>
        <p:nvSpPr>
          <p:cNvPr id="25" name="TextBox 25"/>
          <p:cNvSpPr txBox="1"/>
          <p:nvPr/>
        </p:nvSpPr>
        <p:spPr>
          <a:xfrm>
            <a:off x="548764" y="2404596"/>
            <a:ext cx="769468" cy="321564"/>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replicas</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3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selector</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26" name="TextBox 26"/>
          <p:cNvSpPr txBox="1"/>
          <p:nvPr/>
        </p:nvSpPr>
        <p:spPr>
          <a:xfrm>
            <a:off x="685924" y="2728446"/>
            <a:ext cx="839429" cy="321564"/>
          </a:xfrm>
          <a:prstGeom prst="rect">
            <a:avLst/>
          </a:prstGeom>
        </p:spPr>
        <p:txBody>
          <a:bodyPr lIns="0" tIns="0" rIns="0" bIns="0" rtlCol="0" anchor="t">
            <a:spAutoFit/>
          </a:bodyPr>
          <a:lstStyle/>
          <a:p>
            <a:pPr algn="r">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matchLabels</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app</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nginx</a:t>
            </a:r>
          </a:p>
        </p:txBody>
      </p:sp>
      <p:sp>
        <p:nvSpPr>
          <p:cNvPr id="27" name="TextBox 27"/>
          <p:cNvSpPr txBox="1"/>
          <p:nvPr/>
        </p:nvSpPr>
        <p:spPr>
          <a:xfrm>
            <a:off x="548764" y="3052296"/>
            <a:ext cx="629564"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template</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28" name="TextBox 28"/>
          <p:cNvSpPr txBox="1"/>
          <p:nvPr/>
        </p:nvSpPr>
        <p:spPr>
          <a:xfrm>
            <a:off x="685924" y="3214221"/>
            <a:ext cx="629564" cy="321564"/>
          </a:xfrm>
          <a:prstGeom prst="rect">
            <a:avLst/>
          </a:prstGeom>
        </p:spPr>
        <p:txBody>
          <a:bodyPr lIns="0" tIns="0" rIns="0" bIns="0" rtlCol="0" anchor="t">
            <a:spAutoFit/>
          </a:bodyPr>
          <a:lstStyle/>
          <a:p>
            <a:pPr algn="r">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metadata</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labels</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29" name="TextBox 29"/>
          <p:cNvSpPr txBox="1"/>
          <p:nvPr/>
        </p:nvSpPr>
        <p:spPr>
          <a:xfrm>
            <a:off x="960244" y="3538071"/>
            <a:ext cx="699516"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app</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nginx</a:t>
            </a:r>
          </a:p>
        </p:txBody>
      </p:sp>
      <p:sp>
        <p:nvSpPr>
          <p:cNvPr id="30" name="TextBox 30"/>
          <p:cNvSpPr txBox="1"/>
          <p:nvPr/>
        </p:nvSpPr>
        <p:spPr>
          <a:xfrm>
            <a:off x="685924" y="3699996"/>
            <a:ext cx="349758"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spec</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31" name="TextBox 31"/>
          <p:cNvSpPr txBox="1"/>
          <p:nvPr/>
        </p:nvSpPr>
        <p:spPr>
          <a:xfrm>
            <a:off x="823084" y="3861921"/>
            <a:ext cx="769477"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containers</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32" name="TextBox 32"/>
          <p:cNvSpPr txBox="1"/>
          <p:nvPr/>
        </p:nvSpPr>
        <p:spPr>
          <a:xfrm>
            <a:off x="960244" y="4023846"/>
            <a:ext cx="909380" cy="159639"/>
          </a:xfrm>
          <a:prstGeom prst="rect">
            <a:avLst/>
          </a:prstGeom>
        </p:spPr>
        <p:txBody>
          <a:bodyPr lIns="0" tIns="0" rIns="0" bIns="0" rtlCol="0" anchor="t">
            <a:spAutoFit/>
          </a:bodyPr>
          <a:lstStyle/>
          <a:p>
            <a:pPr algn="l">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name</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nginx</a:t>
            </a:r>
          </a:p>
        </p:txBody>
      </p:sp>
      <p:sp>
        <p:nvSpPr>
          <p:cNvPr id="33" name="TextBox 33"/>
          <p:cNvSpPr txBox="1"/>
          <p:nvPr/>
        </p:nvSpPr>
        <p:spPr>
          <a:xfrm>
            <a:off x="1097404" y="4185771"/>
            <a:ext cx="1329080"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image</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nginx:1.27.0</a:t>
            </a:r>
          </a:p>
        </p:txBody>
      </p:sp>
      <p:sp>
        <p:nvSpPr>
          <p:cNvPr id="34" name="TextBox 34"/>
          <p:cNvSpPr txBox="1"/>
          <p:nvPr/>
        </p:nvSpPr>
        <p:spPr>
          <a:xfrm>
            <a:off x="4260675" y="3472948"/>
            <a:ext cx="388620" cy="333499"/>
          </a:xfrm>
          <a:prstGeom prst="rect">
            <a:avLst/>
          </a:prstGeom>
        </p:spPr>
        <p:txBody>
          <a:bodyPr lIns="0" tIns="0" rIns="0" bIns="0" rtlCol="0" anchor="t">
            <a:spAutoFit/>
          </a:bodyPr>
          <a:lstStyle/>
          <a:p>
            <a:pPr algn="ctr">
              <a:lnSpc>
                <a:spcPts val="1400"/>
              </a:lnSpc>
            </a:pPr>
            <a:r>
              <a:rPr lang="en-US" sz="1000">
                <a:solidFill>
                  <a:srgbClr val="B85450"/>
                </a:solidFill>
                <a:latin typeface="JetBrains Mono" panose="02010509020102050004"/>
                <a:ea typeface="JetBrains Mono" panose="02010509020102050004"/>
                <a:cs typeface="JetBrains Mono" panose="02010509020102050004"/>
                <a:sym typeface="JetBrains Mono" panose="02010509020102050004"/>
              </a:rPr>
              <a:t>nginx</a:t>
            </a:r>
          </a:p>
          <a:p>
            <a:pPr algn="ctr">
              <a:lnSpc>
                <a:spcPts val="1400"/>
              </a:lnSpc>
            </a:pPr>
            <a:r>
              <a:rPr lang="en-US" sz="1000">
                <a:solidFill>
                  <a:srgbClr val="000000"/>
                </a:solidFill>
                <a:latin typeface="Open Sans"/>
                <a:ea typeface="Open Sans"/>
                <a:cs typeface="Open Sans"/>
                <a:sym typeface="Open Sans"/>
              </a:rPr>
              <a:t>pod</a:t>
            </a:r>
          </a:p>
        </p:txBody>
      </p:sp>
      <p:sp>
        <p:nvSpPr>
          <p:cNvPr id="35" name="TextBox 35"/>
          <p:cNvSpPr txBox="1"/>
          <p:nvPr/>
        </p:nvSpPr>
        <p:spPr>
          <a:xfrm>
            <a:off x="4032161" y="1896466"/>
            <a:ext cx="854964" cy="184785"/>
          </a:xfrm>
          <a:prstGeom prst="rect">
            <a:avLst/>
          </a:prstGeom>
        </p:spPr>
        <p:txBody>
          <a:bodyPr lIns="0" tIns="0" rIns="0" bIns="0" rtlCol="0" anchor="t">
            <a:spAutoFit/>
          </a:bodyPr>
          <a:lstStyle/>
          <a:p>
            <a:pPr algn="l">
              <a:lnSpc>
                <a:spcPts val="1400"/>
              </a:lnSpc>
            </a:pPr>
            <a:r>
              <a:rPr lang="en-US" sz="1000">
                <a:solidFill>
                  <a:srgbClr val="B85450"/>
                </a:solidFill>
                <a:latin typeface="JetBrains Mono" panose="02010509020102050004"/>
                <a:ea typeface="JetBrains Mono" panose="02010509020102050004"/>
                <a:cs typeface="JetBrains Mono" panose="02010509020102050004"/>
                <a:sym typeface="JetBrains Mono" panose="02010509020102050004"/>
              </a:rPr>
              <a:t>replicas: 3</a:t>
            </a:r>
          </a:p>
        </p:txBody>
      </p:sp>
      <p:sp>
        <p:nvSpPr>
          <p:cNvPr id="36" name="TextBox 36"/>
          <p:cNvSpPr txBox="1"/>
          <p:nvPr/>
        </p:nvSpPr>
        <p:spPr>
          <a:xfrm>
            <a:off x="5867905" y="3472948"/>
            <a:ext cx="388620" cy="333499"/>
          </a:xfrm>
          <a:prstGeom prst="rect">
            <a:avLst/>
          </a:prstGeom>
        </p:spPr>
        <p:txBody>
          <a:bodyPr lIns="0" tIns="0" rIns="0" bIns="0" rtlCol="0" anchor="t">
            <a:spAutoFit/>
          </a:bodyPr>
          <a:lstStyle/>
          <a:p>
            <a:pPr algn="ctr">
              <a:lnSpc>
                <a:spcPts val="1400"/>
              </a:lnSpc>
            </a:pPr>
            <a:r>
              <a:rPr lang="en-US" sz="1000">
                <a:solidFill>
                  <a:srgbClr val="B85450"/>
                </a:solidFill>
                <a:latin typeface="JetBrains Mono" panose="02010509020102050004"/>
                <a:ea typeface="JetBrains Mono" panose="02010509020102050004"/>
                <a:cs typeface="JetBrains Mono" panose="02010509020102050004"/>
                <a:sym typeface="JetBrains Mono" panose="02010509020102050004"/>
              </a:rPr>
              <a:t>nginx</a:t>
            </a:r>
          </a:p>
          <a:p>
            <a:pPr algn="ctr">
              <a:lnSpc>
                <a:spcPts val="1400"/>
              </a:lnSpc>
            </a:pPr>
            <a:r>
              <a:rPr lang="en-US" sz="1000">
                <a:solidFill>
                  <a:srgbClr val="000000"/>
                </a:solidFill>
                <a:latin typeface="Open Sans"/>
                <a:ea typeface="Open Sans"/>
                <a:cs typeface="Open Sans"/>
                <a:sym typeface="Open Sans"/>
              </a:rPr>
              <a:t>pod</a:t>
            </a:r>
          </a:p>
        </p:txBody>
      </p:sp>
      <p:sp>
        <p:nvSpPr>
          <p:cNvPr id="37" name="TextBox 37"/>
          <p:cNvSpPr txBox="1"/>
          <p:nvPr/>
        </p:nvSpPr>
        <p:spPr>
          <a:xfrm>
            <a:off x="5753643" y="1896466"/>
            <a:ext cx="621792" cy="184785"/>
          </a:xfrm>
          <a:prstGeom prst="rect">
            <a:avLst/>
          </a:prstGeom>
        </p:spPr>
        <p:txBody>
          <a:bodyPr lIns="0" tIns="0" rIns="0" bIns="0" rtlCol="0" anchor="t">
            <a:spAutoFit/>
          </a:bodyPr>
          <a:lstStyle/>
          <a:p>
            <a:pPr algn="l">
              <a:lnSpc>
                <a:spcPts val="1400"/>
              </a:lnSpc>
            </a:pPr>
            <a:r>
              <a:rPr lang="en-US" sz="1000">
                <a:solidFill>
                  <a:srgbClr val="B85450"/>
                </a:solidFill>
                <a:latin typeface="JetBrains Mono" panose="02010509020102050004"/>
                <a:ea typeface="JetBrains Mono" panose="02010509020102050004"/>
                <a:cs typeface="JetBrains Mono" panose="02010509020102050004"/>
                <a:sym typeface="JetBrains Mono" panose="02010509020102050004"/>
              </a:rPr>
              <a:t>template</a:t>
            </a:r>
          </a:p>
        </p:txBody>
      </p:sp>
      <p:sp>
        <p:nvSpPr>
          <p:cNvPr id="38" name="TextBox 38"/>
          <p:cNvSpPr txBox="1"/>
          <p:nvPr/>
        </p:nvSpPr>
        <p:spPr>
          <a:xfrm>
            <a:off x="5448967" y="1326547"/>
            <a:ext cx="1243584" cy="184785"/>
          </a:xfrm>
          <a:prstGeom prst="rect">
            <a:avLst/>
          </a:prstGeom>
        </p:spPr>
        <p:txBody>
          <a:bodyPr lIns="0" tIns="0" rIns="0" bIns="0" rtlCol="0" anchor="t">
            <a:spAutoFit/>
          </a:bodyPr>
          <a:lstStyle/>
          <a:p>
            <a:pPr algn="l">
              <a:lnSpc>
                <a:spcPts val="1400"/>
              </a:lnSpc>
            </a:pPr>
            <a:r>
              <a:rPr lang="en-US" sz="1000" b="1">
                <a:solidFill>
                  <a:srgbClr val="B85450"/>
                </a:solidFill>
                <a:latin typeface="JetBrains Mono Bold" panose="02010809030102050004"/>
                <a:ea typeface="JetBrains Mono Bold" panose="02010809030102050004"/>
                <a:cs typeface="JetBrains Mono Bold" panose="02010809030102050004"/>
                <a:sym typeface="JetBrains Mono Bold" panose="02010809030102050004"/>
              </a:rPr>
              <a:t>nginx-replicaset</a:t>
            </a:r>
          </a:p>
        </p:txBody>
      </p:sp>
      <p:sp>
        <p:nvSpPr>
          <p:cNvPr id="39" name="TextBox 39"/>
          <p:cNvSpPr txBox="1"/>
          <p:nvPr/>
        </p:nvSpPr>
        <p:spPr>
          <a:xfrm>
            <a:off x="7475125" y="3472948"/>
            <a:ext cx="388620" cy="333499"/>
          </a:xfrm>
          <a:prstGeom prst="rect">
            <a:avLst/>
          </a:prstGeom>
        </p:spPr>
        <p:txBody>
          <a:bodyPr lIns="0" tIns="0" rIns="0" bIns="0" rtlCol="0" anchor="t">
            <a:spAutoFit/>
          </a:bodyPr>
          <a:lstStyle/>
          <a:p>
            <a:pPr algn="ctr">
              <a:lnSpc>
                <a:spcPts val="1400"/>
              </a:lnSpc>
            </a:pPr>
            <a:r>
              <a:rPr lang="en-US" sz="1000">
                <a:solidFill>
                  <a:srgbClr val="B85450"/>
                </a:solidFill>
                <a:latin typeface="JetBrains Mono" panose="02010509020102050004"/>
                <a:ea typeface="JetBrains Mono" panose="02010509020102050004"/>
                <a:cs typeface="JetBrains Mono" panose="02010509020102050004"/>
                <a:sym typeface="JetBrains Mono" panose="02010509020102050004"/>
              </a:rPr>
              <a:t>nginx</a:t>
            </a:r>
          </a:p>
          <a:p>
            <a:pPr algn="ctr">
              <a:lnSpc>
                <a:spcPts val="1400"/>
              </a:lnSpc>
            </a:pPr>
            <a:r>
              <a:rPr lang="en-US" sz="1000">
                <a:solidFill>
                  <a:srgbClr val="000000"/>
                </a:solidFill>
                <a:latin typeface="Open Sans"/>
                <a:ea typeface="Open Sans"/>
                <a:cs typeface="Open Sans"/>
                <a:sym typeface="Open Sans"/>
              </a:rPr>
              <a:t>pod</a:t>
            </a:r>
          </a:p>
        </p:txBody>
      </p:sp>
      <p:sp>
        <p:nvSpPr>
          <p:cNvPr id="40" name="TextBox 40"/>
          <p:cNvSpPr txBox="1"/>
          <p:nvPr/>
        </p:nvSpPr>
        <p:spPr>
          <a:xfrm>
            <a:off x="7462228" y="1832315"/>
            <a:ext cx="773287" cy="319459"/>
          </a:xfrm>
          <a:prstGeom prst="rect">
            <a:avLst/>
          </a:prstGeom>
        </p:spPr>
        <p:txBody>
          <a:bodyPr lIns="0" tIns="0" rIns="0" bIns="0" rtlCol="0" anchor="t">
            <a:spAutoFit/>
          </a:bodyPr>
          <a:lstStyle/>
          <a:p>
            <a:pPr algn="l">
              <a:lnSpc>
                <a:spcPts val="1200"/>
              </a:lnSpc>
            </a:pPr>
            <a:r>
              <a:rPr lang="en-US" sz="1000">
                <a:solidFill>
                  <a:srgbClr val="000000"/>
                </a:solidFill>
                <a:latin typeface="Open Sans"/>
                <a:ea typeface="Open Sans"/>
                <a:cs typeface="Open Sans"/>
                <a:sym typeface="Open Sans"/>
              </a:rPr>
              <a:t>Continuous</a:t>
            </a:r>
            <a:r>
              <a:rPr lang="en-US" sz="1000">
                <a:solidFill>
                  <a:srgbClr val="B85450"/>
                </a:solidFill>
                <a:latin typeface="Open Sans"/>
                <a:ea typeface="Open Sans"/>
                <a:cs typeface="Open Sans"/>
                <a:sym typeface="Open Sans"/>
              </a:rPr>
              <a:t> </a:t>
            </a:r>
            <a:r>
              <a:rPr lang="en-US" sz="1000">
                <a:solidFill>
                  <a:srgbClr val="000000"/>
                </a:solidFill>
                <a:latin typeface="Open Sans"/>
                <a:ea typeface="Open Sans"/>
                <a:cs typeface="Open Sans"/>
                <a:sym typeface="Open Sans"/>
              </a:rPr>
              <a:t>monitoring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2376" y="182651"/>
            <a:ext cx="7726004" cy="1116511"/>
          </a:xfrm>
          <a:custGeom>
            <a:avLst/>
            <a:gdLst/>
            <a:ahLst/>
            <a:cxnLst/>
            <a:rect l="l" t="t" r="r" b="b"/>
            <a:pathLst>
              <a:path w="7726004" h="1116511">
                <a:moveTo>
                  <a:pt x="0" y="0"/>
                </a:moveTo>
                <a:lnTo>
                  <a:pt x="7726003" y="0"/>
                </a:lnTo>
                <a:lnTo>
                  <a:pt x="7726003" y="1116511"/>
                </a:lnTo>
                <a:lnTo>
                  <a:pt x="0" y="11165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62255" y="1088390"/>
            <a:ext cx="8854440" cy="3931285"/>
          </a:xfrm>
          <a:custGeom>
            <a:avLst/>
            <a:gdLst/>
            <a:ahLst/>
            <a:cxnLst/>
            <a:rect l="l" t="t" r="r" b="b"/>
            <a:pathLst>
              <a:path w="8589950" h="3798618">
                <a:moveTo>
                  <a:pt x="0" y="0"/>
                </a:moveTo>
                <a:lnTo>
                  <a:pt x="8589950" y="0"/>
                </a:lnTo>
                <a:lnTo>
                  <a:pt x="8589950" y="3798617"/>
                </a:lnTo>
                <a:lnTo>
                  <a:pt x="0" y="379861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ltLang="en-US"/>
          </a:p>
        </p:txBody>
      </p:sp>
      <p:sp>
        <p:nvSpPr>
          <p:cNvPr id="5" name="TextBox 5"/>
          <p:cNvSpPr txBox="1"/>
          <p:nvPr/>
        </p:nvSpPr>
        <p:spPr>
          <a:xfrm>
            <a:off x="325879" y="282445"/>
            <a:ext cx="4006672" cy="806834"/>
          </a:xfrm>
          <a:prstGeom prst="rect">
            <a:avLst/>
          </a:prstGeom>
        </p:spPr>
        <p:txBody>
          <a:bodyPr lIns="0" tIns="0" rIns="0" bIns="0" rtlCol="0" anchor="t">
            <a:spAutoFit/>
          </a:bodyPr>
          <a:lstStyle/>
          <a:p>
            <a:pPr algn="l">
              <a:lnSpc>
                <a:spcPts val="2800"/>
              </a:lnSpc>
            </a:pPr>
            <a:r>
              <a:rPr lang="en-US" sz="2000" b="1">
                <a:solidFill>
                  <a:srgbClr val="000000"/>
                </a:solidFill>
                <a:latin typeface="Ubuntu Bold" panose="020B0804030602030204"/>
                <a:ea typeface="Ubuntu Bold" panose="020B0804030602030204"/>
                <a:cs typeface="Ubuntu Bold" panose="020B0804030602030204"/>
                <a:sym typeface="Ubuntu Bold" panose="020B0804030602030204"/>
              </a:rPr>
              <a:t>Containers and Virtual Machines</a:t>
            </a:r>
          </a:p>
          <a:p>
            <a:pPr algn="l">
              <a:lnSpc>
                <a:spcPts val="1960"/>
              </a:lnSpc>
            </a:pPr>
            <a:r>
              <a:rPr lang="en-US" sz="1400" b="1">
                <a:solidFill>
                  <a:srgbClr val="000000"/>
                </a:solidFill>
                <a:latin typeface="Open Sans Bold"/>
                <a:ea typeface="Open Sans Bold"/>
                <a:cs typeface="Open Sans Bold"/>
                <a:sym typeface="Open Sans Bold"/>
              </a:rPr>
              <a:t>Containers are not the only solution</a:t>
            </a:r>
          </a:p>
        </p:txBody>
      </p:sp>
      <p:sp>
        <p:nvSpPr>
          <p:cNvPr id="6" name="TextBox 6"/>
          <p:cNvSpPr txBox="1"/>
          <p:nvPr/>
        </p:nvSpPr>
        <p:spPr>
          <a:xfrm>
            <a:off x="325879" y="4622825"/>
            <a:ext cx="527437" cy="208445"/>
          </a:xfrm>
          <a:prstGeom prst="rect">
            <a:avLst/>
          </a:prstGeom>
        </p:spPr>
        <p:txBody>
          <a:bodyPr lIns="0" tIns="0" rIns="0" bIns="0" rtlCol="0" anchor="t">
            <a:spAutoFit/>
          </a:bodyPr>
          <a:lstStyle/>
          <a:p>
            <a:pPr algn="l">
              <a:lnSpc>
                <a:spcPts val="1680"/>
              </a:lnSpc>
            </a:pPr>
            <a:r>
              <a:rPr lang="en-US" sz="1200" b="1">
                <a:solidFill>
                  <a:srgbClr val="000000"/>
                </a:solidFill>
                <a:latin typeface="Ubuntu Bold" panose="020B0804030602030204"/>
                <a:ea typeface="Ubuntu Bold" panose="020B0804030602030204"/>
                <a:cs typeface="Ubuntu Bold" panose="020B0804030602030204"/>
                <a:sym typeface="Ubuntu Bold" panose="020B0804030602030204"/>
              </a:rPr>
              <a:t>Docker</a:t>
            </a:r>
          </a:p>
        </p:txBody>
      </p:sp>
      <p:sp>
        <p:nvSpPr>
          <p:cNvPr id="7" name="TextBox 7"/>
          <p:cNvSpPr txBox="1"/>
          <p:nvPr/>
        </p:nvSpPr>
        <p:spPr>
          <a:xfrm>
            <a:off x="325755" y="1657350"/>
            <a:ext cx="1391920" cy="299720"/>
          </a:xfrm>
          <a:prstGeom prst="rect">
            <a:avLst/>
          </a:prstGeom>
        </p:spPr>
        <p:txBody>
          <a:bodyPr wrap="square" lIns="0" tIns="0" rIns="0" bIns="0" rtlCol="0" anchor="t">
            <a:noAutofit/>
          </a:bodyPr>
          <a:lstStyle/>
          <a:p>
            <a:pPr algn="l">
              <a:lnSpc>
                <a:spcPts val="2865"/>
              </a:lnSpc>
            </a:pPr>
            <a:r>
              <a:rPr lang="en-US" sz="1200" b="1">
                <a:solidFill>
                  <a:srgbClr val="000000"/>
                </a:solidFill>
                <a:latin typeface="Ubuntu Bold" panose="020B0804030602030204"/>
                <a:ea typeface="Ubuntu Bold" panose="020B0804030602030204"/>
                <a:cs typeface="Ubuntu Bold" panose="020B0804030602030204"/>
                <a:sym typeface="Ubuntu Bold" panose="020B0804030602030204"/>
              </a:rPr>
              <a:t>Feature Isol ation</a:t>
            </a:r>
          </a:p>
        </p:txBody>
      </p:sp>
      <p:sp>
        <p:nvSpPr>
          <p:cNvPr id="8" name="TextBox 8"/>
          <p:cNvSpPr txBox="1"/>
          <p:nvPr/>
        </p:nvSpPr>
        <p:spPr>
          <a:xfrm>
            <a:off x="411585" y="2685431"/>
            <a:ext cx="798071" cy="208445"/>
          </a:xfrm>
          <a:prstGeom prst="rect">
            <a:avLst/>
          </a:prstGeom>
        </p:spPr>
        <p:txBody>
          <a:bodyPr lIns="0" tIns="0" rIns="0" bIns="0" rtlCol="0" anchor="t">
            <a:spAutoFit/>
          </a:bodyPr>
          <a:lstStyle/>
          <a:p>
            <a:pPr algn="l">
              <a:lnSpc>
                <a:spcPts val="1680"/>
              </a:lnSpc>
            </a:pPr>
            <a:r>
              <a:rPr lang="en-US" sz="1200" b="1">
                <a:solidFill>
                  <a:srgbClr val="000000"/>
                </a:solidFill>
                <a:latin typeface="Ubuntu Bold" panose="020B0804030602030204"/>
                <a:ea typeface="Ubuntu Bold" panose="020B0804030602030204"/>
                <a:cs typeface="Ubuntu Bold" panose="020B0804030602030204"/>
                <a:sym typeface="Ubuntu Bold" panose="020B0804030602030204"/>
              </a:rPr>
              <a:t>Portability</a:t>
            </a:r>
          </a:p>
        </p:txBody>
      </p:sp>
      <p:sp>
        <p:nvSpPr>
          <p:cNvPr id="9" name="TextBox 9"/>
          <p:cNvSpPr txBox="1"/>
          <p:nvPr/>
        </p:nvSpPr>
        <p:spPr>
          <a:xfrm>
            <a:off x="411585" y="3173082"/>
            <a:ext cx="913876" cy="208445"/>
          </a:xfrm>
          <a:prstGeom prst="rect">
            <a:avLst/>
          </a:prstGeom>
        </p:spPr>
        <p:txBody>
          <a:bodyPr lIns="0" tIns="0" rIns="0" bIns="0" rtlCol="0" anchor="t">
            <a:spAutoFit/>
          </a:bodyPr>
          <a:lstStyle/>
          <a:p>
            <a:pPr algn="l">
              <a:lnSpc>
                <a:spcPts val="1680"/>
              </a:lnSpc>
            </a:pPr>
            <a:r>
              <a:rPr lang="en-US" sz="1200" b="1">
                <a:solidFill>
                  <a:srgbClr val="000000"/>
                </a:solidFill>
                <a:latin typeface="Ubuntu Bold" panose="020B0804030602030204"/>
                <a:ea typeface="Ubuntu Bold" panose="020B0804030602030204"/>
                <a:cs typeface="Ubuntu Bold" panose="020B0804030602030204"/>
                <a:sym typeface="Ubuntu Bold" panose="020B0804030602030204"/>
              </a:rPr>
              <a:t>When to use</a:t>
            </a:r>
          </a:p>
        </p:txBody>
      </p:sp>
      <p:sp>
        <p:nvSpPr>
          <p:cNvPr id="10" name="TextBox 10"/>
          <p:cNvSpPr txBox="1"/>
          <p:nvPr/>
        </p:nvSpPr>
        <p:spPr>
          <a:xfrm>
            <a:off x="411585" y="2197789"/>
            <a:ext cx="1090622" cy="208445"/>
          </a:xfrm>
          <a:prstGeom prst="rect">
            <a:avLst/>
          </a:prstGeom>
        </p:spPr>
        <p:txBody>
          <a:bodyPr lIns="0" tIns="0" rIns="0" bIns="0" rtlCol="0" anchor="t">
            <a:spAutoFit/>
          </a:bodyPr>
          <a:lstStyle/>
          <a:p>
            <a:pPr algn="l">
              <a:lnSpc>
                <a:spcPts val="1680"/>
              </a:lnSpc>
            </a:pPr>
            <a:r>
              <a:rPr lang="en-US" sz="1200" b="1">
                <a:solidFill>
                  <a:srgbClr val="000000"/>
                </a:solidFill>
                <a:latin typeface="Ubuntu Bold" panose="020B0804030602030204"/>
                <a:ea typeface="Ubuntu Bold" panose="020B0804030602030204"/>
                <a:cs typeface="Ubuntu Bold" panose="020B0804030602030204"/>
                <a:sym typeface="Ubuntu Bold" panose="020B0804030602030204"/>
              </a:rPr>
              <a:t>Size/Overhead</a:t>
            </a:r>
          </a:p>
        </p:txBody>
      </p:sp>
      <p:sp>
        <p:nvSpPr>
          <p:cNvPr id="11" name="TextBox 11"/>
          <p:cNvSpPr txBox="1"/>
          <p:nvPr/>
        </p:nvSpPr>
        <p:spPr>
          <a:xfrm>
            <a:off x="1847288" y="1211604"/>
            <a:ext cx="3292269" cy="1844040"/>
          </a:xfrm>
          <a:prstGeom prst="rect">
            <a:avLst/>
          </a:prstGeom>
        </p:spPr>
        <p:txBody>
          <a:bodyPr lIns="0" tIns="0" rIns="0" bIns="0" rtlCol="0" anchor="t">
            <a:spAutoFit/>
          </a:bodyPr>
          <a:lstStyle/>
          <a:p>
            <a:pPr algn="l">
              <a:lnSpc>
                <a:spcPts val="1835"/>
              </a:lnSpc>
            </a:pPr>
            <a:r>
              <a:rPr lang="en-US" sz="1200" b="1">
                <a:solidFill>
                  <a:srgbClr val="000000"/>
                </a:solidFill>
                <a:latin typeface="Ubuntu Bold" panose="020B0804030602030204"/>
                <a:ea typeface="Ubuntu Bold" panose="020B0804030602030204"/>
                <a:cs typeface="Ubuntu Bold" panose="020B0804030602030204"/>
                <a:sym typeface="Ubuntu Bold" panose="020B0804030602030204"/>
              </a:rPr>
              <a:t>Virtual Machines (VMs)</a:t>
            </a:r>
          </a:p>
          <a:p>
            <a:pPr algn="l">
              <a:lnSpc>
                <a:spcPts val="1835"/>
              </a:lnSpc>
            </a:pPr>
            <a:endParaRPr lang="en-US" sz="1200" b="1">
              <a:solidFill>
                <a:srgbClr val="000000"/>
              </a:solidFill>
              <a:latin typeface="Ubuntu Bold" panose="020B0804030602030204"/>
              <a:ea typeface="Ubuntu Bold" panose="020B0804030602030204"/>
              <a:cs typeface="Ubuntu Bold" panose="020B0804030602030204"/>
              <a:sym typeface="Ubuntu Bold" panose="020B0804030602030204"/>
            </a:endParaRPr>
          </a:p>
          <a:p>
            <a:pPr algn="l">
              <a:lnSpc>
                <a:spcPts val="1530"/>
              </a:lnSpc>
            </a:pPr>
            <a:r>
              <a:rPr lang="en-US" sz="1000" b="1">
                <a:solidFill>
                  <a:srgbClr val="000000"/>
                </a:solidFill>
                <a:latin typeface="Open Sans Bold"/>
                <a:ea typeface="Open Sans Bold"/>
                <a:cs typeface="Open Sans Bold"/>
                <a:sym typeface="Open Sans Bold"/>
              </a:rPr>
              <a:t>Strong isolation:</a:t>
            </a:r>
            <a:r>
              <a:rPr lang="en-US" sz="1000">
                <a:solidFill>
                  <a:srgbClr val="000000"/>
                </a:solidFill>
                <a:latin typeface="Open Sans"/>
                <a:ea typeface="Open Sans"/>
                <a:cs typeface="Open Sans"/>
                <a:sym typeface="Open Sans"/>
              </a:rPr>
              <a:t> Each VM has its own OS, providing complete isolation.</a:t>
            </a:r>
          </a:p>
          <a:p>
            <a:pPr algn="l">
              <a:lnSpc>
                <a:spcPts val="1530"/>
              </a:lnSpc>
            </a:pPr>
            <a:endParaRPr lang="en-US" sz="1000">
              <a:solidFill>
                <a:srgbClr val="000000"/>
              </a:solidFill>
              <a:latin typeface="Open Sans"/>
              <a:ea typeface="Open Sans"/>
              <a:cs typeface="Open Sans"/>
              <a:sym typeface="Open Sans"/>
            </a:endParaRPr>
          </a:p>
          <a:p>
            <a:pPr algn="l">
              <a:lnSpc>
                <a:spcPts val="1530"/>
              </a:lnSpc>
            </a:pPr>
            <a:r>
              <a:rPr lang="en-US" sz="1000" b="1">
                <a:solidFill>
                  <a:srgbClr val="000000"/>
                </a:solidFill>
                <a:latin typeface="Open Sans Bold"/>
                <a:ea typeface="Open Sans Bold"/>
                <a:cs typeface="Open Sans Bold"/>
                <a:sym typeface="Open Sans Bold"/>
              </a:rPr>
              <a:t>Larger:</a:t>
            </a:r>
            <a:r>
              <a:rPr lang="en-US" sz="1000">
                <a:solidFill>
                  <a:srgbClr val="000000"/>
                </a:solidFill>
                <a:latin typeface="Open Sans"/>
                <a:ea typeface="Open Sans"/>
                <a:cs typeface="Open Sans"/>
                <a:sym typeface="Open Sans"/>
              </a:rPr>
              <a:t> VMs have a larger footprint due to the guest </a:t>
            </a:r>
          </a:p>
          <a:p>
            <a:pPr algn="l">
              <a:lnSpc>
                <a:spcPts val="1530"/>
              </a:lnSpc>
            </a:pPr>
            <a:r>
              <a:rPr lang="en-US" sz="1000">
                <a:solidFill>
                  <a:srgbClr val="000000"/>
                </a:solidFill>
                <a:latin typeface="Open Sans"/>
                <a:ea typeface="Open Sans"/>
                <a:cs typeface="Open Sans"/>
                <a:sym typeface="Open Sans"/>
              </a:rPr>
              <a:t>OS and virtual hardware.</a:t>
            </a:r>
          </a:p>
          <a:p>
            <a:pPr algn="l">
              <a:lnSpc>
                <a:spcPts val="1530"/>
              </a:lnSpc>
            </a:pPr>
            <a:r>
              <a:rPr lang="en-US" sz="1000" b="1">
                <a:solidFill>
                  <a:srgbClr val="000000"/>
                </a:solidFill>
                <a:latin typeface="Open Sans Bold"/>
                <a:ea typeface="Open Sans Bold"/>
                <a:cs typeface="Open Sans Bold"/>
                <a:sym typeface="Open Sans Bold"/>
              </a:rPr>
              <a:t>Less portable:</a:t>
            </a:r>
            <a:r>
              <a:rPr lang="en-US" sz="1000">
                <a:solidFill>
                  <a:srgbClr val="000000"/>
                </a:solidFill>
                <a:latin typeface="Open Sans"/>
                <a:ea typeface="Open Sans"/>
                <a:cs typeface="Open Sans"/>
                <a:sym typeface="Open Sans"/>
              </a:rPr>
              <a:t> VMs can be tied to speciﬁc hypervisors </a:t>
            </a:r>
          </a:p>
          <a:p>
            <a:pPr algn="l">
              <a:lnSpc>
                <a:spcPts val="1530"/>
              </a:lnSpc>
            </a:pPr>
            <a:r>
              <a:rPr lang="en-US" sz="1000">
                <a:solidFill>
                  <a:srgbClr val="000000"/>
                </a:solidFill>
                <a:latin typeface="Open Sans"/>
                <a:ea typeface="Open Sans"/>
                <a:cs typeface="Open Sans"/>
                <a:sym typeface="Open Sans"/>
              </a:rPr>
              <a:t>and guest OS conﬁgurations.</a:t>
            </a:r>
          </a:p>
        </p:txBody>
      </p:sp>
      <p:sp>
        <p:nvSpPr>
          <p:cNvPr id="12" name="TextBox 12"/>
          <p:cNvSpPr txBox="1"/>
          <p:nvPr/>
        </p:nvSpPr>
        <p:spPr>
          <a:xfrm>
            <a:off x="5410200" y="1276350"/>
            <a:ext cx="3446145" cy="1769110"/>
          </a:xfrm>
          <a:prstGeom prst="rect">
            <a:avLst/>
          </a:prstGeom>
        </p:spPr>
        <p:txBody>
          <a:bodyPr lIns="0" tIns="0" rIns="0" bIns="0" rtlCol="0" anchor="t">
            <a:noAutofit/>
          </a:bodyPr>
          <a:lstStyle/>
          <a:p>
            <a:pPr algn="l">
              <a:lnSpc>
                <a:spcPts val="1680"/>
              </a:lnSpc>
            </a:pPr>
            <a:r>
              <a:rPr lang="en-US" sz="1200" b="1">
                <a:solidFill>
                  <a:srgbClr val="000000"/>
                </a:solidFill>
                <a:latin typeface="Ubuntu Bold" panose="020B0804030602030204"/>
                <a:ea typeface="Ubuntu Bold" panose="020B0804030602030204"/>
                <a:cs typeface="Ubuntu Bold" panose="020B0804030602030204"/>
                <a:sym typeface="Ubuntu Bold" panose="020B0804030602030204"/>
              </a:rPr>
              <a:t>Docker Containers</a:t>
            </a:r>
          </a:p>
          <a:p>
            <a:pPr algn="l">
              <a:lnSpc>
                <a:spcPts val="1680"/>
              </a:lnSpc>
            </a:pPr>
            <a:endParaRPr lang="en-US" sz="1200" b="1">
              <a:solidFill>
                <a:srgbClr val="000000"/>
              </a:solidFill>
              <a:latin typeface="Ubuntu Bold" panose="020B0804030602030204"/>
              <a:ea typeface="Ubuntu Bold" panose="020B0804030602030204"/>
              <a:cs typeface="Ubuntu Bold" panose="020B0804030602030204"/>
              <a:sym typeface="Ubuntu Bold" panose="020B0804030602030204"/>
            </a:endParaRPr>
          </a:p>
          <a:p>
            <a:pPr algn="l">
              <a:lnSpc>
                <a:spcPts val="1200"/>
              </a:lnSpc>
            </a:pPr>
            <a:r>
              <a:rPr lang="en-US" sz="1000" b="1">
                <a:solidFill>
                  <a:srgbClr val="000000"/>
                </a:solidFill>
                <a:latin typeface="Open Sans Bold"/>
                <a:ea typeface="Open Sans Bold"/>
                <a:cs typeface="Open Sans Bold"/>
                <a:sym typeface="Open Sans Bold"/>
              </a:rPr>
              <a:t>Process-level isolation:</a:t>
            </a:r>
            <a:r>
              <a:rPr lang="en-US" sz="1000">
                <a:solidFill>
                  <a:srgbClr val="000000"/>
                </a:solidFill>
                <a:latin typeface="Open Sans"/>
                <a:ea typeface="Open Sans"/>
                <a:cs typeface="Open Sans"/>
                <a:sym typeface="Open Sans"/>
              </a:rPr>
              <a:t> Containers share the host OS kernel.</a:t>
            </a:r>
          </a:p>
          <a:p>
            <a:pPr algn="l">
              <a:lnSpc>
                <a:spcPts val="1400"/>
              </a:lnSpc>
            </a:pPr>
            <a:endParaRPr lang="en-US" sz="1000">
              <a:solidFill>
                <a:srgbClr val="000000"/>
              </a:solidFill>
              <a:latin typeface="Open Sans"/>
              <a:ea typeface="Open Sans"/>
              <a:cs typeface="Open Sans"/>
              <a:sym typeface="Open Sans"/>
            </a:endParaRPr>
          </a:p>
          <a:p>
            <a:pPr algn="l">
              <a:lnSpc>
                <a:spcPts val="2500"/>
              </a:lnSpc>
            </a:pPr>
            <a:r>
              <a:rPr lang="en-US" sz="1000" b="1">
                <a:solidFill>
                  <a:srgbClr val="000000"/>
                </a:solidFill>
                <a:latin typeface="Open Sans Bold"/>
                <a:ea typeface="Open Sans Bold"/>
                <a:cs typeface="Open Sans Bold"/>
                <a:sym typeface="Open Sans Bold"/>
              </a:rPr>
              <a:t>Lightweight:</a:t>
            </a:r>
            <a:r>
              <a:rPr lang="en-US" sz="1000">
                <a:solidFill>
                  <a:srgbClr val="000000"/>
                </a:solidFill>
                <a:latin typeface="Open Sans"/>
                <a:ea typeface="Open Sans"/>
                <a:cs typeface="Open Sans"/>
                <a:sym typeface="Open Sans"/>
              </a:rPr>
              <a:t> Containers have minimal overhead, as they </a:t>
            </a:r>
          </a:p>
          <a:p>
            <a:pPr algn="l">
              <a:lnSpc>
                <a:spcPts val="500"/>
              </a:lnSpc>
            </a:pPr>
            <a:r>
              <a:rPr lang="en-US" sz="1000">
                <a:solidFill>
                  <a:srgbClr val="000000"/>
                </a:solidFill>
                <a:latin typeface="Open Sans"/>
                <a:ea typeface="Open Sans"/>
                <a:cs typeface="Open Sans"/>
                <a:sym typeface="Open Sans"/>
              </a:rPr>
              <a:t>share the kernel.</a:t>
            </a:r>
          </a:p>
          <a:p>
            <a:pPr algn="l">
              <a:lnSpc>
                <a:spcPts val="2500"/>
              </a:lnSpc>
            </a:pPr>
            <a:r>
              <a:rPr lang="en-US" sz="1000" b="1">
                <a:solidFill>
                  <a:srgbClr val="000000"/>
                </a:solidFill>
                <a:latin typeface="Open Sans Bold"/>
                <a:ea typeface="Open Sans Bold"/>
                <a:cs typeface="Open Sans Bold"/>
                <a:sym typeface="Open Sans Bold"/>
              </a:rPr>
              <a:t>Highly portable:</a:t>
            </a:r>
            <a:r>
              <a:rPr lang="en-US" sz="1000">
                <a:solidFill>
                  <a:srgbClr val="000000"/>
                </a:solidFill>
                <a:latin typeface="Open Sans"/>
                <a:ea typeface="Open Sans"/>
                <a:cs typeface="Open Sans"/>
                <a:sym typeface="Open Sans"/>
              </a:rPr>
              <a:t> Containers are platform-agnostic and </a:t>
            </a:r>
          </a:p>
          <a:p>
            <a:pPr algn="l">
              <a:lnSpc>
                <a:spcPts val="500"/>
              </a:lnSpc>
            </a:pPr>
            <a:r>
              <a:rPr lang="en-US" sz="1000">
                <a:solidFill>
                  <a:srgbClr val="000000"/>
                </a:solidFill>
                <a:latin typeface="Open Sans"/>
                <a:ea typeface="Open Sans"/>
                <a:cs typeface="Open Sans"/>
                <a:sym typeface="Open Sans"/>
              </a:rPr>
              <a:t>run consistently.</a:t>
            </a:r>
          </a:p>
        </p:txBody>
      </p:sp>
      <p:sp>
        <p:nvSpPr>
          <p:cNvPr id="13" name="TextBox 13"/>
          <p:cNvSpPr txBox="1"/>
          <p:nvPr/>
        </p:nvSpPr>
        <p:spPr>
          <a:xfrm>
            <a:off x="1992392" y="3540547"/>
            <a:ext cx="3008566" cy="1033834"/>
          </a:xfrm>
          <a:prstGeom prst="rect">
            <a:avLst/>
          </a:prstGeom>
        </p:spPr>
        <p:txBody>
          <a:bodyPr lIns="0" tIns="0" rIns="0" bIns="0" rtlCol="0" anchor="t">
            <a:spAutoFit/>
          </a:bodyPr>
          <a:lstStyle/>
          <a:p>
            <a:pPr algn="l">
              <a:lnSpc>
                <a:spcPts val="1350"/>
              </a:lnSpc>
            </a:pPr>
            <a:r>
              <a:rPr lang="en-US" sz="1000">
                <a:solidFill>
                  <a:srgbClr val="000000"/>
                </a:solidFill>
                <a:latin typeface="Open Sans"/>
                <a:ea typeface="Open Sans"/>
                <a:cs typeface="Open Sans"/>
                <a:sym typeface="Open Sans"/>
              </a:rPr>
              <a:t>You need strong isolation between diﬀerent environments. You're dealing with legacy applications that might not be easily containerized. You want to replicate a complete system environment for testing or development.</a:t>
            </a:r>
          </a:p>
        </p:txBody>
      </p:sp>
      <p:sp>
        <p:nvSpPr>
          <p:cNvPr id="14" name="TextBox 14"/>
          <p:cNvSpPr txBox="1"/>
          <p:nvPr/>
        </p:nvSpPr>
        <p:spPr>
          <a:xfrm>
            <a:off x="5450195" y="3540547"/>
            <a:ext cx="3018930" cy="1033834"/>
          </a:xfrm>
          <a:prstGeom prst="rect">
            <a:avLst/>
          </a:prstGeom>
        </p:spPr>
        <p:txBody>
          <a:bodyPr lIns="0" tIns="0" rIns="0" bIns="0" rtlCol="0" anchor="t">
            <a:spAutoFit/>
          </a:bodyPr>
          <a:lstStyle/>
          <a:p>
            <a:pPr algn="l">
              <a:lnSpc>
                <a:spcPts val="1350"/>
              </a:lnSpc>
            </a:pPr>
            <a:r>
              <a:rPr lang="en-US" sz="1000">
                <a:solidFill>
                  <a:srgbClr val="000000"/>
                </a:solidFill>
                <a:latin typeface="Open Sans"/>
                <a:ea typeface="Open Sans"/>
                <a:cs typeface="Open Sans"/>
                <a:sym typeface="Open Sans"/>
              </a:rPr>
              <a:t>You're building modern, cloud-native applications using microservices architecture. You need to scale your applications quickly and eﬃciently. Portability across diﬀerent environments is a top priority.</a:t>
            </a:r>
          </a:p>
        </p:txBody>
      </p:sp>
      <p:sp>
        <p:nvSpPr>
          <p:cNvPr id="15" name="TextBox 15"/>
          <p:cNvSpPr txBox="1"/>
          <p:nvPr/>
        </p:nvSpPr>
        <p:spPr>
          <a:xfrm>
            <a:off x="1847288" y="3598097"/>
            <a:ext cx="54769" cy="123892"/>
          </a:xfrm>
          <a:prstGeom prst="rect">
            <a:avLst/>
          </a:prstGeom>
        </p:spPr>
        <p:txBody>
          <a:bodyPr lIns="0" tIns="0" rIns="0" bIns="0" rtlCol="0" anchor="t">
            <a:spAutoFit/>
          </a:bodyPr>
          <a:lstStyle/>
          <a:p>
            <a:pPr algn="l">
              <a:lnSpc>
                <a:spcPts val="980"/>
              </a:lnSpc>
            </a:pPr>
            <a:r>
              <a:rPr lang="en-US" sz="700" spc="2">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16" name="TextBox 16"/>
          <p:cNvSpPr txBox="1"/>
          <p:nvPr/>
        </p:nvSpPr>
        <p:spPr>
          <a:xfrm>
            <a:off x="1847288" y="3940997"/>
            <a:ext cx="54769" cy="123892"/>
          </a:xfrm>
          <a:prstGeom prst="rect">
            <a:avLst/>
          </a:prstGeom>
        </p:spPr>
        <p:txBody>
          <a:bodyPr lIns="0" tIns="0" rIns="0" bIns="0" rtlCol="0" anchor="t">
            <a:spAutoFit/>
          </a:bodyPr>
          <a:lstStyle/>
          <a:p>
            <a:pPr algn="l">
              <a:lnSpc>
                <a:spcPts val="980"/>
              </a:lnSpc>
            </a:pPr>
            <a:r>
              <a:rPr lang="en-US" sz="700" spc="2">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17" name="TextBox 17"/>
          <p:cNvSpPr txBox="1"/>
          <p:nvPr/>
        </p:nvSpPr>
        <p:spPr>
          <a:xfrm>
            <a:off x="1847288" y="4283897"/>
            <a:ext cx="54769" cy="123892"/>
          </a:xfrm>
          <a:prstGeom prst="rect">
            <a:avLst/>
          </a:prstGeom>
        </p:spPr>
        <p:txBody>
          <a:bodyPr lIns="0" tIns="0" rIns="0" bIns="0" rtlCol="0" anchor="t">
            <a:spAutoFit/>
          </a:bodyPr>
          <a:lstStyle/>
          <a:p>
            <a:pPr algn="l">
              <a:lnSpc>
                <a:spcPts val="980"/>
              </a:lnSpc>
            </a:pPr>
            <a:r>
              <a:rPr lang="en-US" sz="700" spc="2">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18" name="TextBox 18"/>
          <p:cNvSpPr txBox="1"/>
          <p:nvPr/>
        </p:nvSpPr>
        <p:spPr>
          <a:xfrm>
            <a:off x="5305082" y="3598097"/>
            <a:ext cx="54769" cy="123892"/>
          </a:xfrm>
          <a:prstGeom prst="rect">
            <a:avLst/>
          </a:prstGeom>
        </p:spPr>
        <p:txBody>
          <a:bodyPr lIns="0" tIns="0" rIns="0" bIns="0" rtlCol="0" anchor="t">
            <a:spAutoFit/>
          </a:bodyPr>
          <a:lstStyle/>
          <a:p>
            <a:pPr algn="l">
              <a:lnSpc>
                <a:spcPts val="980"/>
              </a:lnSpc>
            </a:pPr>
            <a:r>
              <a:rPr lang="en-US" sz="700" spc="2">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19" name="TextBox 19"/>
          <p:cNvSpPr txBox="1"/>
          <p:nvPr/>
        </p:nvSpPr>
        <p:spPr>
          <a:xfrm>
            <a:off x="5305082" y="3940997"/>
            <a:ext cx="54769" cy="123892"/>
          </a:xfrm>
          <a:prstGeom prst="rect">
            <a:avLst/>
          </a:prstGeom>
        </p:spPr>
        <p:txBody>
          <a:bodyPr lIns="0" tIns="0" rIns="0" bIns="0" rtlCol="0" anchor="t">
            <a:spAutoFit/>
          </a:bodyPr>
          <a:lstStyle/>
          <a:p>
            <a:pPr algn="l">
              <a:lnSpc>
                <a:spcPts val="980"/>
              </a:lnSpc>
            </a:pPr>
            <a:r>
              <a:rPr lang="en-US" sz="700" spc="2">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20" name="TextBox 20"/>
          <p:cNvSpPr txBox="1"/>
          <p:nvPr/>
        </p:nvSpPr>
        <p:spPr>
          <a:xfrm>
            <a:off x="5305082" y="4283897"/>
            <a:ext cx="54769" cy="123892"/>
          </a:xfrm>
          <a:prstGeom prst="rect">
            <a:avLst/>
          </a:prstGeom>
        </p:spPr>
        <p:txBody>
          <a:bodyPr lIns="0" tIns="0" rIns="0" bIns="0" rtlCol="0" anchor="t">
            <a:spAutoFit/>
          </a:bodyPr>
          <a:lstStyle/>
          <a:p>
            <a:pPr algn="l">
              <a:lnSpc>
                <a:spcPts val="980"/>
              </a:lnSpc>
            </a:pPr>
            <a:r>
              <a:rPr lang="en-US" sz="700" spc="2">
                <a:solidFill>
                  <a:srgbClr val="000000"/>
                </a:solidFill>
                <a:latin typeface="Montserrat" panose="00000500000000000000"/>
                <a:ea typeface="Montserrat" panose="00000500000000000000"/>
                <a:cs typeface="Montserrat" panose="00000500000000000000"/>
                <a:sym typeface="Montserrat" panose="00000500000000000000"/>
              </a:rPr>
              <a:t>■</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2376" y="182651"/>
            <a:ext cx="7726004" cy="1116511"/>
          </a:xfrm>
          <a:custGeom>
            <a:avLst/>
            <a:gdLst/>
            <a:ahLst/>
            <a:cxnLst/>
            <a:rect l="l" t="t" r="r" b="b"/>
            <a:pathLst>
              <a:path w="7726004" h="1116511">
                <a:moveTo>
                  <a:pt x="0" y="0"/>
                </a:moveTo>
                <a:lnTo>
                  <a:pt x="7726003" y="0"/>
                </a:lnTo>
                <a:lnTo>
                  <a:pt x="7726003" y="1116511"/>
                </a:lnTo>
                <a:lnTo>
                  <a:pt x="0" y="11165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556873" y="1567272"/>
            <a:ext cx="5547817" cy="3527279"/>
          </a:xfrm>
          <a:custGeom>
            <a:avLst/>
            <a:gdLst/>
            <a:ahLst/>
            <a:cxnLst/>
            <a:rect l="l" t="t" r="r" b="b"/>
            <a:pathLst>
              <a:path w="5547817" h="3527279">
                <a:moveTo>
                  <a:pt x="0" y="0"/>
                </a:moveTo>
                <a:lnTo>
                  <a:pt x="5547817" y="0"/>
                </a:lnTo>
                <a:lnTo>
                  <a:pt x="5547817" y="3527279"/>
                </a:lnTo>
                <a:lnTo>
                  <a:pt x="0" y="35272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25879" y="1235678"/>
            <a:ext cx="2971505" cy="3188999"/>
          </a:xfrm>
          <a:custGeom>
            <a:avLst/>
            <a:gdLst/>
            <a:ahLst/>
            <a:cxnLst/>
            <a:rect l="l" t="t" r="r" b="b"/>
            <a:pathLst>
              <a:path w="2971505" h="3188999">
                <a:moveTo>
                  <a:pt x="0" y="0"/>
                </a:moveTo>
                <a:lnTo>
                  <a:pt x="2971505" y="0"/>
                </a:lnTo>
                <a:lnTo>
                  <a:pt x="2971505" y="3188999"/>
                </a:lnTo>
                <a:lnTo>
                  <a:pt x="0" y="31889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325879" y="4561046"/>
            <a:ext cx="3708302" cy="395097"/>
          </a:xfrm>
          <a:custGeom>
            <a:avLst/>
            <a:gdLst/>
            <a:ahLst/>
            <a:cxnLst/>
            <a:rect l="l" t="t" r="r" b="b"/>
            <a:pathLst>
              <a:path w="3708302" h="395097">
                <a:moveTo>
                  <a:pt x="0" y="0"/>
                </a:moveTo>
                <a:lnTo>
                  <a:pt x="3708301" y="0"/>
                </a:lnTo>
                <a:lnTo>
                  <a:pt x="3708301" y="395097"/>
                </a:lnTo>
                <a:lnTo>
                  <a:pt x="0" y="3950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3865188" y="1737341"/>
            <a:ext cx="1171823" cy="531628"/>
          </a:xfrm>
          <a:custGeom>
            <a:avLst/>
            <a:gdLst/>
            <a:ahLst/>
            <a:cxnLst/>
            <a:rect l="l" t="t" r="r" b="b"/>
            <a:pathLst>
              <a:path w="1171823" h="531628">
                <a:moveTo>
                  <a:pt x="0" y="0"/>
                </a:moveTo>
                <a:lnTo>
                  <a:pt x="1171822" y="0"/>
                </a:lnTo>
                <a:lnTo>
                  <a:pt x="1171822" y="531628"/>
                </a:lnTo>
                <a:lnTo>
                  <a:pt x="0" y="53162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3865188" y="3030464"/>
            <a:ext cx="1171823" cy="945928"/>
          </a:xfrm>
          <a:custGeom>
            <a:avLst/>
            <a:gdLst/>
            <a:ahLst/>
            <a:cxnLst/>
            <a:rect l="l" t="t" r="r" b="b"/>
            <a:pathLst>
              <a:path w="1171823" h="945928">
                <a:moveTo>
                  <a:pt x="0" y="0"/>
                </a:moveTo>
                <a:lnTo>
                  <a:pt x="1171822" y="0"/>
                </a:lnTo>
                <a:lnTo>
                  <a:pt x="1171822" y="945928"/>
                </a:lnTo>
                <a:lnTo>
                  <a:pt x="0" y="94592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a:off x="5472408" y="1737341"/>
            <a:ext cx="1171823" cy="531628"/>
          </a:xfrm>
          <a:custGeom>
            <a:avLst/>
            <a:gdLst/>
            <a:ahLst/>
            <a:cxnLst/>
            <a:rect l="l" t="t" r="r" b="b"/>
            <a:pathLst>
              <a:path w="1171823" h="531628">
                <a:moveTo>
                  <a:pt x="0" y="0"/>
                </a:moveTo>
                <a:lnTo>
                  <a:pt x="1171822" y="0"/>
                </a:lnTo>
                <a:lnTo>
                  <a:pt x="1171822" y="531628"/>
                </a:lnTo>
                <a:lnTo>
                  <a:pt x="0" y="531628"/>
                </a:lnTo>
                <a:lnTo>
                  <a:pt x="0" y="0"/>
                </a:lnTo>
                <a:close/>
              </a:path>
            </a:pathLst>
          </a:custGeom>
          <a:blipFill>
            <a:blip r:embed="rId10">
              <a:extLst>
                <a:ext uri="{96DAC541-7B7A-43D3-8B79-37D633B846F1}">
                  <asvg:svgBlip xmlns:asvg="http://schemas.microsoft.com/office/drawing/2016/SVG/main" r:embed="rId14"/>
                </a:ext>
              </a:extLst>
            </a:blip>
            <a:stretch>
              <a:fillRect/>
            </a:stretch>
          </a:blipFill>
        </p:spPr>
      </p:sp>
      <p:sp>
        <p:nvSpPr>
          <p:cNvPr id="9" name="Freeform 9"/>
          <p:cNvSpPr/>
          <p:nvPr/>
        </p:nvSpPr>
        <p:spPr>
          <a:xfrm>
            <a:off x="5472408" y="3030464"/>
            <a:ext cx="1171823" cy="945928"/>
          </a:xfrm>
          <a:custGeom>
            <a:avLst/>
            <a:gdLst/>
            <a:ahLst/>
            <a:cxnLst/>
            <a:rect l="l" t="t" r="r" b="b"/>
            <a:pathLst>
              <a:path w="1171823" h="945928">
                <a:moveTo>
                  <a:pt x="0" y="0"/>
                </a:moveTo>
                <a:lnTo>
                  <a:pt x="1171822" y="0"/>
                </a:lnTo>
                <a:lnTo>
                  <a:pt x="1171822" y="945928"/>
                </a:lnTo>
                <a:lnTo>
                  <a:pt x="0" y="945928"/>
                </a:lnTo>
                <a:lnTo>
                  <a:pt x="0" y="0"/>
                </a:lnTo>
                <a:close/>
              </a:path>
            </a:pathLst>
          </a:custGeom>
          <a:blipFill>
            <a:blip r:embed="rId12">
              <a:extLst>
                <a:ext uri="{96DAC541-7B7A-43D3-8B79-37D633B846F1}">
                  <asvg:svgBlip xmlns:asvg="http://schemas.microsoft.com/office/drawing/2016/SVG/main" r:embed="rId15"/>
                </a:ext>
              </a:extLst>
            </a:blip>
            <a:stretch>
              <a:fillRect/>
            </a:stretch>
          </a:blipFill>
        </p:spPr>
      </p:sp>
      <p:sp>
        <p:nvSpPr>
          <p:cNvPr id="10" name="Freeform 10"/>
          <p:cNvSpPr/>
          <p:nvPr/>
        </p:nvSpPr>
        <p:spPr>
          <a:xfrm>
            <a:off x="3620376" y="1235678"/>
            <a:ext cx="4875905" cy="395097"/>
          </a:xfrm>
          <a:custGeom>
            <a:avLst/>
            <a:gdLst/>
            <a:ahLst/>
            <a:cxnLst/>
            <a:rect l="l" t="t" r="r" b="b"/>
            <a:pathLst>
              <a:path w="4875905" h="395097">
                <a:moveTo>
                  <a:pt x="0" y="0"/>
                </a:moveTo>
                <a:lnTo>
                  <a:pt x="4875905" y="0"/>
                </a:lnTo>
                <a:lnTo>
                  <a:pt x="4875905" y="395097"/>
                </a:lnTo>
                <a:lnTo>
                  <a:pt x="0" y="39509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1" name="Freeform 11"/>
          <p:cNvSpPr/>
          <p:nvPr/>
        </p:nvSpPr>
        <p:spPr>
          <a:xfrm>
            <a:off x="7079637" y="3030464"/>
            <a:ext cx="1171823" cy="945928"/>
          </a:xfrm>
          <a:custGeom>
            <a:avLst/>
            <a:gdLst/>
            <a:ahLst/>
            <a:cxnLst/>
            <a:rect l="l" t="t" r="r" b="b"/>
            <a:pathLst>
              <a:path w="1171823" h="945928">
                <a:moveTo>
                  <a:pt x="0" y="0"/>
                </a:moveTo>
                <a:lnTo>
                  <a:pt x="1171823" y="0"/>
                </a:lnTo>
                <a:lnTo>
                  <a:pt x="1171823" y="945928"/>
                </a:lnTo>
                <a:lnTo>
                  <a:pt x="0" y="945928"/>
                </a:lnTo>
                <a:lnTo>
                  <a:pt x="0" y="0"/>
                </a:lnTo>
                <a:close/>
              </a:path>
            </a:pathLst>
          </a:custGeom>
          <a:blipFill>
            <a:blip r:embed="rId12">
              <a:extLst>
                <a:ext uri="{96DAC541-7B7A-43D3-8B79-37D633B846F1}">
                  <asvg:svgBlip xmlns:asvg="http://schemas.microsoft.com/office/drawing/2016/SVG/main" r:embed="rId18"/>
                </a:ext>
              </a:extLst>
            </a:blip>
            <a:stretch>
              <a:fillRect/>
            </a:stretch>
          </a:blipFill>
        </p:spPr>
      </p:sp>
      <p:sp>
        <p:nvSpPr>
          <p:cNvPr id="12" name="Freeform 12"/>
          <p:cNvSpPr/>
          <p:nvPr/>
        </p:nvSpPr>
        <p:spPr>
          <a:xfrm>
            <a:off x="7079637" y="1737341"/>
            <a:ext cx="1270521" cy="531628"/>
          </a:xfrm>
          <a:custGeom>
            <a:avLst/>
            <a:gdLst/>
            <a:ahLst/>
            <a:cxnLst/>
            <a:rect l="l" t="t" r="r" b="b"/>
            <a:pathLst>
              <a:path w="1270521" h="531628">
                <a:moveTo>
                  <a:pt x="0" y="0"/>
                </a:moveTo>
                <a:lnTo>
                  <a:pt x="1270521" y="0"/>
                </a:lnTo>
                <a:lnTo>
                  <a:pt x="1270521" y="531628"/>
                </a:lnTo>
                <a:lnTo>
                  <a:pt x="0" y="53162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3" name="Freeform 13"/>
          <p:cNvSpPr/>
          <p:nvPr/>
        </p:nvSpPr>
        <p:spPr>
          <a:xfrm>
            <a:off x="7187479" y="1875434"/>
            <a:ext cx="255422" cy="255422"/>
          </a:xfrm>
          <a:custGeom>
            <a:avLst/>
            <a:gdLst/>
            <a:ahLst/>
            <a:cxnLst/>
            <a:rect l="l" t="t" r="r" b="b"/>
            <a:pathLst>
              <a:path w="255422" h="255422">
                <a:moveTo>
                  <a:pt x="0" y="0"/>
                </a:moveTo>
                <a:lnTo>
                  <a:pt x="255423" y="0"/>
                </a:lnTo>
                <a:lnTo>
                  <a:pt x="255423" y="255423"/>
                </a:lnTo>
                <a:lnTo>
                  <a:pt x="0" y="255423"/>
                </a:lnTo>
                <a:lnTo>
                  <a:pt x="0" y="0"/>
                </a:lnTo>
                <a:close/>
              </a:path>
            </a:pathLst>
          </a:custGeom>
          <a:blipFill>
            <a:blip r:embed="rId21"/>
            <a:stretch>
              <a:fillRect/>
            </a:stretch>
          </a:blipFill>
        </p:spPr>
      </p:sp>
      <p:sp>
        <p:nvSpPr>
          <p:cNvPr id="14" name="Freeform 14"/>
          <p:cNvSpPr/>
          <p:nvPr/>
        </p:nvSpPr>
        <p:spPr>
          <a:xfrm>
            <a:off x="7499947" y="3162795"/>
            <a:ext cx="331203" cy="331203"/>
          </a:xfrm>
          <a:custGeom>
            <a:avLst/>
            <a:gdLst/>
            <a:ahLst/>
            <a:cxnLst/>
            <a:rect l="l" t="t" r="r" b="b"/>
            <a:pathLst>
              <a:path w="331203" h="331203">
                <a:moveTo>
                  <a:pt x="0" y="0"/>
                </a:moveTo>
                <a:lnTo>
                  <a:pt x="331203" y="0"/>
                </a:lnTo>
                <a:lnTo>
                  <a:pt x="331203" y="331204"/>
                </a:lnTo>
                <a:lnTo>
                  <a:pt x="0" y="331204"/>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15" name="Freeform 15"/>
          <p:cNvSpPr/>
          <p:nvPr/>
        </p:nvSpPr>
        <p:spPr>
          <a:xfrm>
            <a:off x="5892727" y="3162795"/>
            <a:ext cx="331203" cy="331203"/>
          </a:xfrm>
          <a:custGeom>
            <a:avLst/>
            <a:gdLst/>
            <a:ahLst/>
            <a:cxnLst/>
            <a:rect l="l" t="t" r="r" b="b"/>
            <a:pathLst>
              <a:path w="331203" h="331203">
                <a:moveTo>
                  <a:pt x="0" y="0"/>
                </a:moveTo>
                <a:lnTo>
                  <a:pt x="331203" y="0"/>
                </a:lnTo>
                <a:lnTo>
                  <a:pt x="331203" y="331204"/>
                </a:lnTo>
                <a:lnTo>
                  <a:pt x="0" y="331204"/>
                </a:lnTo>
                <a:lnTo>
                  <a:pt x="0" y="0"/>
                </a:lnTo>
                <a:close/>
              </a:path>
            </a:pathLst>
          </a:custGeom>
          <a:blipFill>
            <a:blip r:embed="rId22">
              <a:extLst>
                <a:ext uri="{96DAC541-7B7A-43D3-8B79-37D633B846F1}">
                  <asvg:svgBlip xmlns:asvg="http://schemas.microsoft.com/office/drawing/2016/SVG/main" r:embed="rId24"/>
                </a:ext>
              </a:extLst>
            </a:blip>
            <a:stretch>
              <a:fillRect/>
            </a:stretch>
          </a:blipFill>
        </p:spPr>
      </p:sp>
      <p:sp>
        <p:nvSpPr>
          <p:cNvPr id="16" name="Freeform 16"/>
          <p:cNvSpPr/>
          <p:nvPr/>
        </p:nvSpPr>
        <p:spPr>
          <a:xfrm>
            <a:off x="4285498" y="3162795"/>
            <a:ext cx="331203" cy="331203"/>
          </a:xfrm>
          <a:custGeom>
            <a:avLst/>
            <a:gdLst/>
            <a:ahLst/>
            <a:cxnLst/>
            <a:rect l="l" t="t" r="r" b="b"/>
            <a:pathLst>
              <a:path w="331203" h="331203">
                <a:moveTo>
                  <a:pt x="0" y="0"/>
                </a:moveTo>
                <a:lnTo>
                  <a:pt x="331203" y="0"/>
                </a:lnTo>
                <a:lnTo>
                  <a:pt x="331203" y="331204"/>
                </a:lnTo>
                <a:lnTo>
                  <a:pt x="0" y="331204"/>
                </a:lnTo>
                <a:lnTo>
                  <a:pt x="0" y="0"/>
                </a:lnTo>
                <a:close/>
              </a:path>
            </a:pathLst>
          </a:custGeom>
          <a:blipFill>
            <a:blip r:embed="rId22">
              <a:extLst>
                <a:ext uri="{96DAC541-7B7A-43D3-8B79-37D633B846F1}">
                  <asvg:svgBlip xmlns:asvg="http://schemas.microsoft.com/office/drawing/2016/SVG/main" r:embed="rId25"/>
                </a:ext>
              </a:extLst>
            </a:blip>
            <a:stretch>
              <a:fillRect/>
            </a:stretch>
          </a:blipFill>
        </p:spPr>
      </p:sp>
      <p:sp>
        <p:nvSpPr>
          <p:cNvPr id="17" name="Freeform 17"/>
          <p:cNvSpPr/>
          <p:nvPr/>
        </p:nvSpPr>
        <p:spPr>
          <a:xfrm>
            <a:off x="7499947" y="3162795"/>
            <a:ext cx="331203" cy="331203"/>
          </a:xfrm>
          <a:custGeom>
            <a:avLst/>
            <a:gdLst/>
            <a:ahLst/>
            <a:cxnLst/>
            <a:rect l="l" t="t" r="r" b="b"/>
            <a:pathLst>
              <a:path w="331203" h="331203">
                <a:moveTo>
                  <a:pt x="0" y="0"/>
                </a:moveTo>
                <a:lnTo>
                  <a:pt x="331203" y="0"/>
                </a:lnTo>
                <a:lnTo>
                  <a:pt x="331203" y="331204"/>
                </a:lnTo>
                <a:lnTo>
                  <a:pt x="0" y="331204"/>
                </a:lnTo>
                <a:lnTo>
                  <a:pt x="0" y="0"/>
                </a:lnTo>
                <a:close/>
              </a:path>
            </a:pathLst>
          </a:custGeom>
          <a:blipFill>
            <a:blip r:embed="rId26"/>
            <a:stretch>
              <a:fillRect/>
            </a:stretch>
          </a:blipFill>
        </p:spPr>
      </p:sp>
      <p:sp>
        <p:nvSpPr>
          <p:cNvPr id="18" name="Freeform 18"/>
          <p:cNvSpPr/>
          <p:nvPr/>
        </p:nvSpPr>
        <p:spPr>
          <a:xfrm>
            <a:off x="5892727" y="3162795"/>
            <a:ext cx="331203" cy="331203"/>
          </a:xfrm>
          <a:custGeom>
            <a:avLst/>
            <a:gdLst/>
            <a:ahLst/>
            <a:cxnLst/>
            <a:rect l="l" t="t" r="r" b="b"/>
            <a:pathLst>
              <a:path w="331203" h="331203">
                <a:moveTo>
                  <a:pt x="0" y="0"/>
                </a:moveTo>
                <a:lnTo>
                  <a:pt x="331203" y="0"/>
                </a:lnTo>
                <a:lnTo>
                  <a:pt x="331203" y="331204"/>
                </a:lnTo>
                <a:lnTo>
                  <a:pt x="0" y="331204"/>
                </a:lnTo>
                <a:lnTo>
                  <a:pt x="0" y="0"/>
                </a:lnTo>
                <a:close/>
              </a:path>
            </a:pathLst>
          </a:custGeom>
          <a:blipFill>
            <a:blip r:embed="rId26"/>
            <a:stretch>
              <a:fillRect/>
            </a:stretch>
          </a:blipFill>
        </p:spPr>
      </p:sp>
      <p:sp>
        <p:nvSpPr>
          <p:cNvPr id="19" name="Freeform 19"/>
          <p:cNvSpPr/>
          <p:nvPr/>
        </p:nvSpPr>
        <p:spPr>
          <a:xfrm>
            <a:off x="4285498" y="3162795"/>
            <a:ext cx="331203" cy="331203"/>
          </a:xfrm>
          <a:custGeom>
            <a:avLst/>
            <a:gdLst/>
            <a:ahLst/>
            <a:cxnLst/>
            <a:rect l="l" t="t" r="r" b="b"/>
            <a:pathLst>
              <a:path w="331203" h="331203">
                <a:moveTo>
                  <a:pt x="0" y="0"/>
                </a:moveTo>
                <a:lnTo>
                  <a:pt x="331203" y="0"/>
                </a:lnTo>
                <a:lnTo>
                  <a:pt x="331203" y="331204"/>
                </a:lnTo>
                <a:lnTo>
                  <a:pt x="0" y="331204"/>
                </a:lnTo>
                <a:lnTo>
                  <a:pt x="0" y="0"/>
                </a:lnTo>
                <a:close/>
              </a:path>
            </a:pathLst>
          </a:custGeom>
          <a:blipFill>
            <a:blip r:embed="rId26"/>
            <a:stretch>
              <a:fillRect/>
            </a:stretch>
          </a:blipFill>
        </p:spPr>
      </p:sp>
      <p:sp>
        <p:nvSpPr>
          <p:cNvPr id="20" name="Freeform 20"/>
          <p:cNvSpPr/>
          <p:nvPr/>
        </p:nvSpPr>
        <p:spPr>
          <a:xfrm>
            <a:off x="3987765" y="3040094"/>
            <a:ext cx="926668" cy="926668"/>
          </a:xfrm>
          <a:custGeom>
            <a:avLst/>
            <a:gdLst/>
            <a:ahLst/>
            <a:cxnLst/>
            <a:rect l="l" t="t" r="r" b="b"/>
            <a:pathLst>
              <a:path w="926668" h="926668">
                <a:moveTo>
                  <a:pt x="0" y="0"/>
                </a:moveTo>
                <a:lnTo>
                  <a:pt x="926668" y="0"/>
                </a:lnTo>
                <a:lnTo>
                  <a:pt x="926668" y="926668"/>
                </a:lnTo>
                <a:lnTo>
                  <a:pt x="0" y="926668"/>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21" name="Freeform 21"/>
          <p:cNvSpPr/>
          <p:nvPr/>
        </p:nvSpPr>
        <p:spPr>
          <a:xfrm>
            <a:off x="4365165" y="1620612"/>
            <a:ext cx="3417999" cy="249088"/>
          </a:xfrm>
          <a:custGeom>
            <a:avLst/>
            <a:gdLst/>
            <a:ahLst/>
            <a:cxnLst/>
            <a:rect l="l" t="t" r="r" b="b"/>
            <a:pathLst>
              <a:path w="3417999" h="249088">
                <a:moveTo>
                  <a:pt x="0" y="0"/>
                </a:moveTo>
                <a:lnTo>
                  <a:pt x="3417998" y="0"/>
                </a:lnTo>
                <a:lnTo>
                  <a:pt x="3417998" y="249088"/>
                </a:lnTo>
                <a:lnTo>
                  <a:pt x="0" y="249088"/>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22" name="Freeform 22"/>
          <p:cNvSpPr/>
          <p:nvPr/>
        </p:nvSpPr>
        <p:spPr>
          <a:xfrm>
            <a:off x="7628868" y="2137200"/>
            <a:ext cx="172069" cy="873100"/>
          </a:xfrm>
          <a:custGeom>
            <a:avLst/>
            <a:gdLst/>
            <a:ahLst/>
            <a:cxnLst/>
            <a:rect l="l" t="t" r="r" b="b"/>
            <a:pathLst>
              <a:path w="172069" h="873100">
                <a:moveTo>
                  <a:pt x="0" y="0"/>
                </a:moveTo>
                <a:lnTo>
                  <a:pt x="172069" y="0"/>
                </a:lnTo>
                <a:lnTo>
                  <a:pt x="172069" y="873100"/>
                </a:lnTo>
                <a:lnTo>
                  <a:pt x="0" y="873100"/>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23" name="TextBox 23"/>
          <p:cNvSpPr txBox="1"/>
          <p:nvPr/>
        </p:nvSpPr>
        <p:spPr>
          <a:xfrm>
            <a:off x="325879" y="282445"/>
            <a:ext cx="5945753" cy="806834"/>
          </a:xfrm>
          <a:prstGeom prst="rect">
            <a:avLst/>
          </a:prstGeom>
        </p:spPr>
        <p:txBody>
          <a:bodyPr lIns="0" tIns="0" rIns="0" bIns="0" rtlCol="0" anchor="t">
            <a:spAutoFit/>
          </a:bodyPr>
          <a:lstStyle/>
          <a:p>
            <a:pPr algn="l">
              <a:lnSpc>
                <a:spcPts val="2800"/>
              </a:lnSpc>
            </a:pPr>
            <a:r>
              <a:rPr lang="en-US" sz="2000" b="1">
                <a:solidFill>
                  <a:srgbClr val="000000"/>
                </a:solidFill>
                <a:latin typeface="Ubuntu Bold" panose="020B0804030602030204"/>
                <a:ea typeface="Ubuntu Bold" panose="020B0804030602030204"/>
                <a:cs typeface="Ubuntu Bold" panose="020B0804030602030204"/>
                <a:sym typeface="Ubuntu Bold" panose="020B0804030602030204"/>
              </a:rPr>
              <a:t>ReplicaSets</a:t>
            </a:r>
          </a:p>
          <a:p>
            <a:pPr algn="l">
              <a:lnSpc>
                <a:spcPts val="1960"/>
              </a:lnSpc>
            </a:pPr>
            <a:r>
              <a:rPr lang="en-US" sz="1400" b="1">
                <a:solidFill>
                  <a:srgbClr val="000000"/>
                </a:solidFill>
                <a:latin typeface="Open Sans Bold"/>
                <a:ea typeface="Open Sans Bold"/>
                <a:cs typeface="Open Sans Bold"/>
                <a:sym typeface="Open Sans Bold"/>
              </a:rPr>
              <a:t>Ensure that a certain number of pods is running at any given time</a:t>
            </a:r>
          </a:p>
        </p:txBody>
      </p:sp>
      <p:sp>
        <p:nvSpPr>
          <p:cNvPr id="24" name="TextBox 24"/>
          <p:cNvSpPr txBox="1"/>
          <p:nvPr/>
        </p:nvSpPr>
        <p:spPr>
          <a:xfrm>
            <a:off x="325879" y="4622825"/>
            <a:ext cx="857298" cy="208445"/>
          </a:xfrm>
          <a:prstGeom prst="rect">
            <a:avLst/>
          </a:prstGeom>
        </p:spPr>
        <p:txBody>
          <a:bodyPr lIns="0" tIns="0" rIns="0" bIns="0" rtlCol="0" anchor="t">
            <a:spAutoFit/>
          </a:bodyPr>
          <a:lstStyle/>
          <a:p>
            <a:pPr algn="l">
              <a:lnSpc>
                <a:spcPts val="1680"/>
              </a:lnSpc>
            </a:pPr>
            <a:r>
              <a:rPr lang="en-US" sz="1200" b="1">
                <a:solidFill>
                  <a:srgbClr val="000000"/>
                </a:solidFill>
                <a:latin typeface="Ubuntu Bold" panose="020B0804030602030204"/>
                <a:ea typeface="Ubuntu Bold" panose="020B0804030602030204"/>
                <a:cs typeface="Ubuntu Bold" panose="020B0804030602030204"/>
                <a:sym typeface="Ubuntu Bold" panose="020B0804030602030204"/>
              </a:rPr>
              <a:t>Kubernetes</a:t>
            </a:r>
          </a:p>
        </p:txBody>
      </p:sp>
      <p:sp>
        <p:nvSpPr>
          <p:cNvPr id="25" name="TextBox 25"/>
          <p:cNvSpPr txBox="1"/>
          <p:nvPr/>
        </p:nvSpPr>
        <p:spPr>
          <a:xfrm>
            <a:off x="411604" y="1271121"/>
            <a:ext cx="1329090" cy="48348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apiVersion</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apps/v1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kind</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ReplicaSet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metadata</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26" name="TextBox 26"/>
          <p:cNvSpPr txBox="1"/>
          <p:nvPr/>
        </p:nvSpPr>
        <p:spPr>
          <a:xfrm>
            <a:off x="411604" y="1756896"/>
            <a:ext cx="69952" cy="483489"/>
          </a:xfrm>
          <a:prstGeom prst="rect">
            <a:avLst/>
          </a:prstGeom>
        </p:spPr>
        <p:txBody>
          <a:bodyPr lIns="0" tIns="0" rIns="0" bIns="0" rtlCol="0" anchor="t">
            <a:spAutoFit/>
          </a:bodyPr>
          <a:lstStyle/>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p:txBody>
      </p:sp>
      <p:sp>
        <p:nvSpPr>
          <p:cNvPr id="27" name="TextBox 27"/>
          <p:cNvSpPr txBox="1"/>
          <p:nvPr/>
        </p:nvSpPr>
        <p:spPr>
          <a:xfrm>
            <a:off x="548764" y="1756896"/>
            <a:ext cx="1538935" cy="321564"/>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name</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nginx-replicaset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labels</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28" name="TextBox 28"/>
          <p:cNvSpPr txBox="1"/>
          <p:nvPr/>
        </p:nvSpPr>
        <p:spPr>
          <a:xfrm>
            <a:off x="685924" y="2080746"/>
            <a:ext cx="699516"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app</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nginx</a:t>
            </a:r>
          </a:p>
        </p:txBody>
      </p:sp>
      <p:sp>
        <p:nvSpPr>
          <p:cNvPr id="29" name="TextBox 29"/>
          <p:cNvSpPr txBox="1"/>
          <p:nvPr/>
        </p:nvSpPr>
        <p:spPr>
          <a:xfrm>
            <a:off x="411604" y="2242671"/>
            <a:ext cx="349758"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spec</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30" name="TextBox 30"/>
          <p:cNvSpPr txBox="1"/>
          <p:nvPr/>
        </p:nvSpPr>
        <p:spPr>
          <a:xfrm>
            <a:off x="411604" y="2404596"/>
            <a:ext cx="69952" cy="1940814"/>
          </a:xfrm>
          <a:prstGeom prst="rect">
            <a:avLst/>
          </a:prstGeom>
        </p:spPr>
        <p:txBody>
          <a:bodyPr lIns="0" tIns="0" rIns="0" bIns="0" rtlCol="0" anchor="t">
            <a:spAutoFit/>
          </a:bodyPr>
          <a:lstStyle/>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p:txBody>
      </p:sp>
      <p:sp>
        <p:nvSpPr>
          <p:cNvPr id="31" name="TextBox 31"/>
          <p:cNvSpPr txBox="1"/>
          <p:nvPr/>
        </p:nvSpPr>
        <p:spPr>
          <a:xfrm>
            <a:off x="548764" y="2404596"/>
            <a:ext cx="769468" cy="321564"/>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replicas</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3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selector</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32" name="TextBox 32"/>
          <p:cNvSpPr txBox="1"/>
          <p:nvPr/>
        </p:nvSpPr>
        <p:spPr>
          <a:xfrm>
            <a:off x="685924" y="2728446"/>
            <a:ext cx="839429" cy="321564"/>
          </a:xfrm>
          <a:prstGeom prst="rect">
            <a:avLst/>
          </a:prstGeom>
        </p:spPr>
        <p:txBody>
          <a:bodyPr lIns="0" tIns="0" rIns="0" bIns="0" rtlCol="0" anchor="t">
            <a:spAutoFit/>
          </a:bodyPr>
          <a:lstStyle/>
          <a:p>
            <a:pPr algn="r">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matchLabels</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app</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nginx</a:t>
            </a:r>
          </a:p>
        </p:txBody>
      </p:sp>
      <p:sp>
        <p:nvSpPr>
          <p:cNvPr id="33" name="TextBox 33"/>
          <p:cNvSpPr txBox="1"/>
          <p:nvPr/>
        </p:nvSpPr>
        <p:spPr>
          <a:xfrm>
            <a:off x="548764" y="3052296"/>
            <a:ext cx="629564"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template</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34" name="TextBox 34"/>
          <p:cNvSpPr txBox="1"/>
          <p:nvPr/>
        </p:nvSpPr>
        <p:spPr>
          <a:xfrm>
            <a:off x="685924" y="3214221"/>
            <a:ext cx="629564" cy="321564"/>
          </a:xfrm>
          <a:prstGeom prst="rect">
            <a:avLst/>
          </a:prstGeom>
        </p:spPr>
        <p:txBody>
          <a:bodyPr lIns="0" tIns="0" rIns="0" bIns="0" rtlCol="0" anchor="t">
            <a:spAutoFit/>
          </a:bodyPr>
          <a:lstStyle/>
          <a:p>
            <a:pPr algn="r">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metadata</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labels</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35" name="TextBox 35"/>
          <p:cNvSpPr txBox="1"/>
          <p:nvPr/>
        </p:nvSpPr>
        <p:spPr>
          <a:xfrm>
            <a:off x="960244" y="3538071"/>
            <a:ext cx="699516"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app</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nginx</a:t>
            </a:r>
          </a:p>
        </p:txBody>
      </p:sp>
      <p:sp>
        <p:nvSpPr>
          <p:cNvPr id="36" name="TextBox 36"/>
          <p:cNvSpPr txBox="1"/>
          <p:nvPr/>
        </p:nvSpPr>
        <p:spPr>
          <a:xfrm>
            <a:off x="685924" y="3699996"/>
            <a:ext cx="349758"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spec</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37" name="TextBox 37"/>
          <p:cNvSpPr txBox="1"/>
          <p:nvPr/>
        </p:nvSpPr>
        <p:spPr>
          <a:xfrm>
            <a:off x="823084" y="3861921"/>
            <a:ext cx="769477"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containers</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38" name="TextBox 38"/>
          <p:cNvSpPr txBox="1"/>
          <p:nvPr/>
        </p:nvSpPr>
        <p:spPr>
          <a:xfrm>
            <a:off x="960244" y="4023846"/>
            <a:ext cx="909380" cy="159639"/>
          </a:xfrm>
          <a:prstGeom prst="rect">
            <a:avLst/>
          </a:prstGeom>
        </p:spPr>
        <p:txBody>
          <a:bodyPr lIns="0" tIns="0" rIns="0" bIns="0" rtlCol="0" anchor="t">
            <a:spAutoFit/>
          </a:bodyPr>
          <a:lstStyle/>
          <a:p>
            <a:pPr algn="l">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name</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nginx</a:t>
            </a:r>
          </a:p>
        </p:txBody>
      </p:sp>
      <p:sp>
        <p:nvSpPr>
          <p:cNvPr id="39" name="TextBox 39"/>
          <p:cNvSpPr txBox="1"/>
          <p:nvPr/>
        </p:nvSpPr>
        <p:spPr>
          <a:xfrm>
            <a:off x="1097404" y="4185771"/>
            <a:ext cx="1329080"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image</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nginx:1.27.0</a:t>
            </a:r>
          </a:p>
        </p:txBody>
      </p:sp>
      <p:sp>
        <p:nvSpPr>
          <p:cNvPr id="40" name="TextBox 40"/>
          <p:cNvSpPr txBox="1"/>
          <p:nvPr/>
        </p:nvSpPr>
        <p:spPr>
          <a:xfrm>
            <a:off x="4260675" y="3472948"/>
            <a:ext cx="388620" cy="333499"/>
          </a:xfrm>
          <a:prstGeom prst="rect">
            <a:avLst/>
          </a:prstGeom>
        </p:spPr>
        <p:txBody>
          <a:bodyPr lIns="0" tIns="0" rIns="0" bIns="0" rtlCol="0" anchor="t">
            <a:spAutoFit/>
          </a:bodyPr>
          <a:lstStyle/>
          <a:p>
            <a:pPr algn="ctr">
              <a:lnSpc>
                <a:spcPts val="1400"/>
              </a:lnSpc>
            </a:pPr>
            <a:r>
              <a:rPr lang="en-US" sz="1000">
                <a:solidFill>
                  <a:srgbClr val="B85450"/>
                </a:solidFill>
                <a:latin typeface="JetBrains Mono" panose="02010509020102050004"/>
                <a:ea typeface="JetBrains Mono" panose="02010509020102050004"/>
                <a:cs typeface="JetBrains Mono" panose="02010509020102050004"/>
                <a:sym typeface="JetBrains Mono" panose="02010509020102050004"/>
              </a:rPr>
              <a:t>nginx</a:t>
            </a:r>
          </a:p>
          <a:p>
            <a:pPr algn="ctr">
              <a:lnSpc>
                <a:spcPts val="1400"/>
              </a:lnSpc>
            </a:pPr>
            <a:r>
              <a:rPr lang="en-US" sz="1000">
                <a:solidFill>
                  <a:srgbClr val="000000"/>
                </a:solidFill>
                <a:latin typeface="Open Sans"/>
                <a:ea typeface="Open Sans"/>
                <a:cs typeface="Open Sans"/>
                <a:sym typeface="Open Sans"/>
              </a:rPr>
              <a:t>pod</a:t>
            </a:r>
          </a:p>
        </p:txBody>
      </p:sp>
      <p:sp>
        <p:nvSpPr>
          <p:cNvPr id="41" name="TextBox 41"/>
          <p:cNvSpPr txBox="1"/>
          <p:nvPr/>
        </p:nvSpPr>
        <p:spPr>
          <a:xfrm>
            <a:off x="4032161" y="1896466"/>
            <a:ext cx="854964" cy="184785"/>
          </a:xfrm>
          <a:prstGeom prst="rect">
            <a:avLst/>
          </a:prstGeom>
        </p:spPr>
        <p:txBody>
          <a:bodyPr lIns="0" tIns="0" rIns="0" bIns="0" rtlCol="0" anchor="t">
            <a:spAutoFit/>
          </a:bodyPr>
          <a:lstStyle/>
          <a:p>
            <a:pPr algn="l">
              <a:lnSpc>
                <a:spcPts val="1400"/>
              </a:lnSpc>
            </a:pPr>
            <a:r>
              <a:rPr lang="en-US" sz="1000">
                <a:solidFill>
                  <a:srgbClr val="B85450"/>
                </a:solidFill>
                <a:latin typeface="JetBrains Mono" panose="02010509020102050004"/>
                <a:ea typeface="JetBrains Mono" panose="02010509020102050004"/>
                <a:cs typeface="JetBrains Mono" panose="02010509020102050004"/>
                <a:sym typeface="JetBrains Mono" panose="02010509020102050004"/>
              </a:rPr>
              <a:t>replicas: 3</a:t>
            </a:r>
          </a:p>
        </p:txBody>
      </p:sp>
      <p:sp>
        <p:nvSpPr>
          <p:cNvPr id="42" name="TextBox 42"/>
          <p:cNvSpPr txBox="1"/>
          <p:nvPr/>
        </p:nvSpPr>
        <p:spPr>
          <a:xfrm>
            <a:off x="5867905" y="3472948"/>
            <a:ext cx="388620" cy="333499"/>
          </a:xfrm>
          <a:prstGeom prst="rect">
            <a:avLst/>
          </a:prstGeom>
        </p:spPr>
        <p:txBody>
          <a:bodyPr lIns="0" tIns="0" rIns="0" bIns="0" rtlCol="0" anchor="t">
            <a:spAutoFit/>
          </a:bodyPr>
          <a:lstStyle/>
          <a:p>
            <a:pPr algn="ctr">
              <a:lnSpc>
                <a:spcPts val="1400"/>
              </a:lnSpc>
            </a:pPr>
            <a:r>
              <a:rPr lang="en-US" sz="1000">
                <a:solidFill>
                  <a:srgbClr val="B85450"/>
                </a:solidFill>
                <a:latin typeface="JetBrains Mono" panose="02010509020102050004"/>
                <a:ea typeface="JetBrains Mono" panose="02010509020102050004"/>
                <a:cs typeface="JetBrains Mono" panose="02010509020102050004"/>
                <a:sym typeface="JetBrains Mono" panose="02010509020102050004"/>
              </a:rPr>
              <a:t>nginx</a:t>
            </a:r>
          </a:p>
          <a:p>
            <a:pPr algn="ctr">
              <a:lnSpc>
                <a:spcPts val="1400"/>
              </a:lnSpc>
            </a:pPr>
            <a:r>
              <a:rPr lang="en-US" sz="1000">
                <a:solidFill>
                  <a:srgbClr val="000000"/>
                </a:solidFill>
                <a:latin typeface="Open Sans"/>
                <a:ea typeface="Open Sans"/>
                <a:cs typeface="Open Sans"/>
                <a:sym typeface="Open Sans"/>
              </a:rPr>
              <a:t>pod</a:t>
            </a:r>
          </a:p>
        </p:txBody>
      </p:sp>
      <p:sp>
        <p:nvSpPr>
          <p:cNvPr id="43" name="TextBox 43"/>
          <p:cNvSpPr txBox="1"/>
          <p:nvPr/>
        </p:nvSpPr>
        <p:spPr>
          <a:xfrm>
            <a:off x="5753643" y="1896466"/>
            <a:ext cx="621792" cy="184785"/>
          </a:xfrm>
          <a:prstGeom prst="rect">
            <a:avLst/>
          </a:prstGeom>
        </p:spPr>
        <p:txBody>
          <a:bodyPr lIns="0" tIns="0" rIns="0" bIns="0" rtlCol="0" anchor="t">
            <a:spAutoFit/>
          </a:bodyPr>
          <a:lstStyle/>
          <a:p>
            <a:pPr algn="l">
              <a:lnSpc>
                <a:spcPts val="1400"/>
              </a:lnSpc>
            </a:pPr>
            <a:r>
              <a:rPr lang="en-US" sz="1000">
                <a:solidFill>
                  <a:srgbClr val="B85450"/>
                </a:solidFill>
                <a:latin typeface="JetBrains Mono" panose="02010509020102050004"/>
                <a:ea typeface="JetBrains Mono" panose="02010509020102050004"/>
                <a:cs typeface="JetBrains Mono" panose="02010509020102050004"/>
                <a:sym typeface="JetBrains Mono" panose="02010509020102050004"/>
              </a:rPr>
              <a:t>template</a:t>
            </a:r>
          </a:p>
        </p:txBody>
      </p:sp>
      <p:sp>
        <p:nvSpPr>
          <p:cNvPr id="44" name="TextBox 44"/>
          <p:cNvSpPr txBox="1"/>
          <p:nvPr/>
        </p:nvSpPr>
        <p:spPr>
          <a:xfrm>
            <a:off x="5448967" y="1326547"/>
            <a:ext cx="1243584" cy="184785"/>
          </a:xfrm>
          <a:prstGeom prst="rect">
            <a:avLst/>
          </a:prstGeom>
        </p:spPr>
        <p:txBody>
          <a:bodyPr lIns="0" tIns="0" rIns="0" bIns="0" rtlCol="0" anchor="t">
            <a:spAutoFit/>
          </a:bodyPr>
          <a:lstStyle/>
          <a:p>
            <a:pPr algn="l">
              <a:lnSpc>
                <a:spcPts val="1400"/>
              </a:lnSpc>
            </a:pPr>
            <a:r>
              <a:rPr lang="en-US" sz="1000" b="1">
                <a:solidFill>
                  <a:srgbClr val="B85450"/>
                </a:solidFill>
                <a:latin typeface="JetBrains Mono Bold" panose="02010809030102050004"/>
                <a:ea typeface="JetBrains Mono Bold" panose="02010809030102050004"/>
                <a:cs typeface="JetBrains Mono Bold" panose="02010809030102050004"/>
                <a:sym typeface="JetBrains Mono Bold" panose="02010809030102050004"/>
              </a:rPr>
              <a:t>nginx-replicaset</a:t>
            </a:r>
          </a:p>
        </p:txBody>
      </p:sp>
      <p:sp>
        <p:nvSpPr>
          <p:cNvPr id="45" name="TextBox 45"/>
          <p:cNvSpPr txBox="1"/>
          <p:nvPr/>
        </p:nvSpPr>
        <p:spPr>
          <a:xfrm>
            <a:off x="7475125" y="3472948"/>
            <a:ext cx="388620" cy="333499"/>
          </a:xfrm>
          <a:prstGeom prst="rect">
            <a:avLst/>
          </a:prstGeom>
        </p:spPr>
        <p:txBody>
          <a:bodyPr lIns="0" tIns="0" rIns="0" bIns="0" rtlCol="0" anchor="t">
            <a:spAutoFit/>
          </a:bodyPr>
          <a:lstStyle/>
          <a:p>
            <a:pPr algn="ctr">
              <a:lnSpc>
                <a:spcPts val="1400"/>
              </a:lnSpc>
            </a:pPr>
            <a:r>
              <a:rPr lang="en-US" sz="1000">
                <a:solidFill>
                  <a:srgbClr val="B85450"/>
                </a:solidFill>
                <a:latin typeface="JetBrains Mono" panose="02010509020102050004"/>
                <a:ea typeface="JetBrains Mono" panose="02010509020102050004"/>
                <a:cs typeface="JetBrains Mono" panose="02010509020102050004"/>
                <a:sym typeface="JetBrains Mono" panose="02010509020102050004"/>
              </a:rPr>
              <a:t>nginx</a:t>
            </a:r>
          </a:p>
          <a:p>
            <a:pPr algn="ctr">
              <a:lnSpc>
                <a:spcPts val="1400"/>
              </a:lnSpc>
            </a:pPr>
            <a:r>
              <a:rPr lang="en-US" sz="1000">
                <a:solidFill>
                  <a:srgbClr val="000000"/>
                </a:solidFill>
                <a:latin typeface="Open Sans"/>
                <a:ea typeface="Open Sans"/>
                <a:cs typeface="Open Sans"/>
                <a:sym typeface="Open Sans"/>
              </a:rPr>
              <a:t>pod</a:t>
            </a:r>
          </a:p>
        </p:txBody>
      </p:sp>
      <p:sp>
        <p:nvSpPr>
          <p:cNvPr id="46" name="TextBox 46"/>
          <p:cNvSpPr txBox="1"/>
          <p:nvPr/>
        </p:nvSpPr>
        <p:spPr>
          <a:xfrm>
            <a:off x="7462228" y="1832315"/>
            <a:ext cx="773287" cy="319459"/>
          </a:xfrm>
          <a:prstGeom prst="rect">
            <a:avLst/>
          </a:prstGeom>
        </p:spPr>
        <p:txBody>
          <a:bodyPr lIns="0" tIns="0" rIns="0" bIns="0" rtlCol="0" anchor="t">
            <a:spAutoFit/>
          </a:bodyPr>
          <a:lstStyle/>
          <a:p>
            <a:pPr algn="l">
              <a:lnSpc>
                <a:spcPts val="1200"/>
              </a:lnSpc>
            </a:pPr>
            <a:r>
              <a:rPr lang="en-US" sz="1000">
                <a:solidFill>
                  <a:srgbClr val="000000"/>
                </a:solidFill>
                <a:latin typeface="Open Sans"/>
                <a:ea typeface="Open Sans"/>
                <a:cs typeface="Open Sans"/>
                <a:sym typeface="Open Sans"/>
              </a:rPr>
              <a:t>Continuous</a:t>
            </a:r>
            <a:r>
              <a:rPr lang="en-US" sz="1000">
                <a:solidFill>
                  <a:srgbClr val="B85450"/>
                </a:solidFill>
                <a:latin typeface="Open Sans"/>
                <a:ea typeface="Open Sans"/>
                <a:cs typeface="Open Sans"/>
                <a:sym typeface="Open Sans"/>
              </a:rPr>
              <a:t> </a:t>
            </a:r>
            <a:r>
              <a:rPr lang="en-US" sz="1000">
                <a:solidFill>
                  <a:srgbClr val="000000"/>
                </a:solidFill>
                <a:latin typeface="Open Sans"/>
                <a:ea typeface="Open Sans"/>
                <a:cs typeface="Open Sans"/>
                <a:sym typeface="Open Sans"/>
              </a:rPr>
              <a:t>monitoring</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2376" y="182651"/>
            <a:ext cx="7726004" cy="1116511"/>
          </a:xfrm>
          <a:custGeom>
            <a:avLst/>
            <a:gdLst/>
            <a:ahLst/>
            <a:cxnLst/>
            <a:rect l="l" t="t" r="r" b="b"/>
            <a:pathLst>
              <a:path w="7726004" h="1116511">
                <a:moveTo>
                  <a:pt x="0" y="0"/>
                </a:moveTo>
                <a:lnTo>
                  <a:pt x="7726003" y="0"/>
                </a:lnTo>
                <a:lnTo>
                  <a:pt x="7726003" y="1116511"/>
                </a:lnTo>
                <a:lnTo>
                  <a:pt x="0" y="11165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556873" y="1567272"/>
            <a:ext cx="5547817" cy="3527279"/>
          </a:xfrm>
          <a:custGeom>
            <a:avLst/>
            <a:gdLst/>
            <a:ahLst/>
            <a:cxnLst/>
            <a:rect l="l" t="t" r="r" b="b"/>
            <a:pathLst>
              <a:path w="5547817" h="3527279">
                <a:moveTo>
                  <a:pt x="0" y="0"/>
                </a:moveTo>
                <a:lnTo>
                  <a:pt x="5547817" y="0"/>
                </a:lnTo>
                <a:lnTo>
                  <a:pt x="5547817" y="3527279"/>
                </a:lnTo>
                <a:lnTo>
                  <a:pt x="0" y="35272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25879" y="1235678"/>
            <a:ext cx="2971505" cy="3188999"/>
          </a:xfrm>
          <a:custGeom>
            <a:avLst/>
            <a:gdLst/>
            <a:ahLst/>
            <a:cxnLst/>
            <a:rect l="l" t="t" r="r" b="b"/>
            <a:pathLst>
              <a:path w="2971505" h="3188999">
                <a:moveTo>
                  <a:pt x="0" y="0"/>
                </a:moveTo>
                <a:lnTo>
                  <a:pt x="2971505" y="0"/>
                </a:lnTo>
                <a:lnTo>
                  <a:pt x="2971505" y="3188999"/>
                </a:lnTo>
                <a:lnTo>
                  <a:pt x="0" y="31889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325879" y="4561046"/>
            <a:ext cx="3708302" cy="395097"/>
          </a:xfrm>
          <a:custGeom>
            <a:avLst/>
            <a:gdLst/>
            <a:ahLst/>
            <a:cxnLst/>
            <a:rect l="l" t="t" r="r" b="b"/>
            <a:pathLst>
              <a:path w="3708302" h="395097">
                <a:moveTo>
                  <a:pt x="0" y="0"/>
                </a:moveTo>
                <a:lnTo>
                  <a:pt x="3708301" y="0"/>
                </a:lnTo>
                <a:lnTo>
                  <a:pt x="3708301" y="395097"/>
                </a:lnTo>
                <a:lnTo>
                  <a:pt x="0" y="3950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3865188" y="1737341"/>
            <a:ext cx="1171823" cy="531628"/>
          </a:xfrm>
          <a:custGeom>
            <a:avLst/>
            <a:gdLst/>
            <a:ahLst/>
            <a:cxnLst/>
            <a:rect l="l" t="t" r="r" b="b"/>
            <a:pathLst>
              <a:path w="1171823" h="531628">
                <a:moveTo>
                  <a:pt x="0" y="0"/>
                </a:moveTo>
                <a:lnTo>
                  <a:pt x="1171822" y="0"/>
                </a:lnTo>
                <a:lnTo>
                  <a:pt x="1171822" y="531628"/>
                </a:lnTo>
                <a:lnTo>
                  <a:pt x="0" y="53162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5472408" y="1737341"/>
            <a:ext cx="1171823" cy="531628"/>
          </a:xfrm>
          <a:custGeom>
            <a:avLst/>
            <a:gdLst/>
            <a:ahLst/>
            <a:cxnLst/>
            <a:rect l="l" t="t" r="r" b="b"/>
            <a:pathLst>
              <a:path w="1171823" h="531628">
                <a:moveTo>
                  <a:pt x="0" y="0"/>
                </a:moveTo>
                <a:lnTo>
                  <a:pt x="1171822" y="0"/>
                </a:lnTo>
                <a:lnTo>
                  <a:pt x="1171822" y="531628"/>
                </a:lnTo>
                <a:lnTo>
                  <a:pt x="0" y="531628"/>
                </a:lnTo>
                <a:lnTo>
                  <a:pt x="0" y="0"/>
                </a:lnTo>
                <a:close/>
              </a:path>
            </a:pathLst>
          </a:custGeom>
          <a:blipFill>
            <a:blip r:embed="rId10">
              <a:extLst>
                <a:ext uri="{96DAC541-7B7A-43D3-8B79-37D633B846F1}">
                  <asvg:svgBlip xmlns:asvg="http://schemas.microsoft.com/office/drawing/2016/SVG/main" r:embed="rId12"/>
                </a:ext>
              </a:extLst>
            </a:blip>
            <a:stretch>
              <a:fillRect/>
            </a:stretch>
          </a:blipFill>
        </p:spPr>
      </p:sp>
      <p:sp>
        <p:nvSpPr>
          <p:cNvPr id="8" name="Freeform 8"/>
          <p:cNvSpPr/>
          <p:nvPr/>
        </p:nvSpPr>
        <p:spPr>
          <a:xfrm>
            <a:off x="5472408" y="3030464"/>
            <a:ext cx="1171823" cy="945928"/>
          </a:xfrm>
          <a:custGeom>
            <a:avLst/>
            <a:gdLst/>
            <a:ahLst/>
            <a:cxnLst/>
            <a:rect l="l" t="t" r="r" b="b"/>
            <a:pathLst>
              <a:path w="1171823" h="945928">
                <a:moveTo>
                  <a:pt x="0" y="0"/>
                </a:moveTo>
                <a:lnTo>
                  <a:pt x="1171822" y="0"/>
                </a:lnTo>
                <a:lnTo>
                  <a:pt x="1171822" y="945928"/>
                </a:lnTo>
                <a:lnTo>
                  <a:pt x="0" y="94592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a:off x="3620376" y="1235678"/>
            <a:ext cx="4875905" cy="395097"/>
          </a:xfrm>
          <a:custGeom>
            <a:avLst/>
            <a:gdLst/>
            <a:ahLst/>
            <a:cxnLst/>
            <a:rect l="l" t="t" r="r" b="b"/>
            <a:pathLst>
              <a:path w="4875905" h="395097">
                <a:moveTo>
                  <a:pt x="0" y="0"/>
                </a:moveTo>
                <a:lnTo>
                  <a:pt x="4875905" y="0"/>
                </a:lnTo>
                <a:lnTo>
                  <a:pt x="4875905" y="395097"/>
                </a:lnTo>
                <a:lnTo>
                  <a:pt x="0" y="39509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0" name="Freeform 10"/>
          <p:cNvSpPr/>
          <p:nvPr/>
        </p:nvSpPr>
        <p:spPr>
          <a:xfrm>
            <a:off x="7079637" y="3030464"/>
            <a:ext cx="1171823" cy="945928"/>
          </a:xfrm>
          <a:custGeom>
            <a:avLst/>
            <a:gdLst/>
            <a:ahLst/>
            <a:cxnLst/>
            <a:rect l="l" t="t" r="r" b="b"/>
            <a:pathLst>
              <a:path w="1171823" h="945928">
                <a:moveTo>
                  <a:pt x="0" y="0"/>
                </a:moveTo>
                <a:lnTo>
                  <a:pt x="1171823" y="0"/>
                </a:lnTo>
                <a:lnTo>
                  <a:pt x="1171823" y="945928"/>
                </a:lnTo>
                <a:lnTo>
                  <a:pt x="0" y="945928"/>
                </a:lnTo>
                <a:lnTo>
                  <a:pt x="0" y="0"/>
                </a:lnTo>
                <a:close/>
              </a:path>
            </a:pathLst>
          </a:custGeom>
          <a:blipFill>
            <a:blip r:embed="rId13">
              <a:extLst>
                <a:ext uri="{96DAC541-7B7A-43D3-8B79-37D633B846F1}">
                  <asvg:svgBlip xmlns:asvg="http://schemas.microsoft.com/office/drawing/2016/SVG/main" r:embed="rId17"/>
                </a:ext>
              </a:extLst>
            </a:blip>
            <a:stretch>
              <a:fillRect/>
            </a:stretch>
          </a:blipFill>
        </p:spPr>
      </p:sp>
      <p:sp>
        <p:nvSpPr>
          <p:cNvPr id="11" name="Freeform 11"/>
          <p:cNvSpPr/>
          <p:nvPr/>
        </p:nvSpPr>
        <p:spPr>
          <a:xfrm>
            <a:off x="7079637" y="1737341"/>
            <a:ext cx="1270521" cy="531628"/>
          </a:xfrm>
          <a:custGeom>
            <a:avLst/>
            <a:gdLst/>
            <a:ahLst/>
            <a:cxnLst/>
            <a:rect l="l" t="t" r="r" b="b"/>
            <a:pathLst>
              <a:path w="1270521" h="531628">
                <a:moveTo>
                  <a:pt x="0" y="0"/>
                </a:moveTo>
                <a:lnTo>
                  <a:pt x="1270521" y="0"/>
                </a:lnTo>
                <a:lnTo>
                  <a:pt x="1270521" y="531628"/>
                </a:lnTo>
                <a:lnTo>
                  <a:pt x="0" y="53162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2" name="Freeform 12"/>
          <p:cNvSpPr/>
          <p:nvPr/>
        </p:nvSpPr>
        <p:spPr>
          <a:xfrm>
            <a:off x="7187479" y="1875434"/>
            <a:ext cx="255422" cy="255422"/>
          </a:xfrm>
          <a:custGeom>
            <a:avLst/>
            <a:gdLst/>
            <a:ahLst/>
            <a:cxnLst/>
            <a:rect l="l" t="t" r="r" b="b"/>
            <a:pathLst>
              <a:path w="255422" h="255422">
                <a:moveTo>
                  <a:pt x="0" y="0"/>
                </a:moveTo>
                <a:lnTo>
                  <a:pt x="255423" y="0"/>
                </a:lnTo>
                <a:lnTo>
                  <a:pt x="255423" y="255423"/>
                </a:lnTo>
                <a:lnTo>
                  <a:pt x="0" y="255423"/>
                </a:lnTo>
                <a:lnTo>
                  <a:pt x="0" y="0"/>
                </a:lnTo>
                <a:close/>
              </a:path>
            </a:pathLst>
          </a:custGeom>
          <a:blipFill>
            <a:blip r:embed="rId20"/>
            <a:stretch>
              <a:fillRect/>
            </a:stretch>
          </a:blipFill>
        </p:spPr>
      </p:sp>
      <p:sp>
        <p:nvSpPr>
          <p:cNvPr id="13" name="Freeform 13"/>
          <p:cNvSpPr/>
          <p:nvPr/>
        </p:nvSpPr>
        <p:spPr>
          <a:xfrm>
            <a:off x="7499947" y="3162795"/>
            <a:ext cx="331203" cy="331203"/>
          </a:xfrm>
          <a:custGeom>
            <a:avLst/>
            <a:gdLst/>
            <a:ahLst/>
            <a:cxnLst/>
            <a:rect l="l" t="t" r="r" b="b"/>
            <a:pathLst>
              <a:path w="331203" h="331203">
                <a:moveTo>
                  <a:pt x="0" y="0"/>
                </a:moveTo>
                <a:lnTo>
                  <a:pt x="331203" y="0"/>
                </a:lnTo>
                <a:lnTo>
                  <a:pt x="331203" y="331204"/>
                </a:lnTo>
                <a:lnTo>
                  <a:pt x="0" y="331204"/>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14" name="Freeform 14"/>
          <p:cNvSpPr/>
          <p:nvPr/>
        </p:nvSpPr>
        <p:spPr>
          <a:xfrm>
            <a:off x="5892727" y="3162795"/>
            <a:ext cx="331203" cy="331203"/>
          </a:xfrm>
          <a:custGeom>
            <a:avLst/>
            <a:gdLst/>
            <a:ahLst/>
            <a:cxnLst/>
            <a:rect l="l" t="t" r="r" b="b"/>
            <a:pathLst>
              <a:path w="331203" h="331203">
                <a:moveTo>
                  <a:pt x="0" y="0"/>
                </a:moveTo>
                <a:lnTo>
                  <a:pt x="331203" y="0"/>
                </a:lnTo>
                <a:lnTo>
                  <a:pt x="331203" y="331204"/>
                </a:lnTo>
                <a:lnTo>
                  <a:pt x="0" y="331204"/>
                </a:lnTo>
                <a:lnTo>
                  <a:pt x="0" y="0"/>
                </a:lnTo>
                <a:close/>
              </a:path>
            </a:pathLst>
          </a:custGeom>
          <a:blipFill>
            <a:blip r:embed="rId21">
              <a:extLst>
                <a:ext uri="{96DAC541-7B7A-43D3-8B79-37D633B846F1}">
                  <asvg:svgBlip xmlns:asvg="http://schemas.microsoft.com/office/drawing/2016/SVG/main" r:embed="rId23"/>
                </a:ext>
              </a:extLst>
            </a:blip>
            <a:stretch>
              <a:fillRect/>
            </a:stretch>
          </a:blipFill>
        </p:spPr>
      </p:sp>
      <p:sp>
        <p:nvSpPr>
          <p:cNvPr id="15" name="Freeform 15"/>
          <p:cNvSpPr/>
          <p:nvPr/>
        </p:nvSpPr>
        <p:spPr>
          <a:xfrm>
            <a:off x="3865188" y="3030464"/>
            <a:ext cx="1171823" cy="945928"/>
          </a:xfrm>
          <a:custGeom>
            <a:avLst/>
            <a:gdLst/>
            <a:ahLst/>
            <a:cxnLst/>
            <a:rect l="l" t="t" r="r" b="b"/>
            <a:pathLst>
              <a:path w="1171823" h="945928">
                <a:moveTo>
                  <a:pt x="0" y="0"/>
                </a:moveTo>
                <a:lnTo>
                  <a:pt x="1171822" y="0"/>
                </a:lnTo>
                <a:lnTo>
                  <a:pt x="1171822" y="945928"/>
                </a:lnTo>
                <a:lnTo>
                  <a:pt x="0" y="945928"/>
                </a:lnTo>
                <a:lnTo>
                  <a:pt x="0" y="0"/>
                </a:lnTo>
                <a:close/>
              </a:path>
            </a:pathLst>
          </a:custGeom>
          <a:blipFill>
            <a:blip r:embed="rId13">
              <a:extLst>
                <a:ext uri="{96DAC541-7B7A-43D3-8B79-37D633B846F1}">
                  <asvg:svgBlip xmlns:asvg="http://schemas.microsoft.com/office/drawing/2016/SVG/main" r:embed="rId24"/>
                </a:ext>
              </a:extLst>
            </a:blip>
            <a:stretch>
              <a:fillRect/>
            </a:stretch>
          </a:blipFill>
        </p:spPr>
      </p:sp>
      <p:sp>
        <p:nvSpPr>
          <p:cNvPr id="16" name="Freeform 16"/>
          <p:cNvSpPr/>
          <p:nvPr/>
        </p:nvSpPr>
        <p:spPr>
          <a:xfrm>
            <a:off x="7628868" y="2137200"/>
            <a:ext cx="172069" cy="873100"/>
          </a:xfrm>
          <a:custGeom>
            <a:avLst/>
            <a:gdLst/>
            <a:ahLst/>
            <a:cxnLst/>
            <a:rect l="l" t="t" r="r" b="b"/>
            <a:pathLst>
              <a:path w="172069" h="873100">
                <a:moveTo>
                  <a:pt x="0" y="0"/>
                </a:moveTo>
                <a:lnTo>
                  <a:pt x="172069" y="0"/>
                </a:lnTo>
                <a:lnTo>
                  <a:pt x="172069" y="873100"/>
                </a:lnTo>
                <a:lnTo>
                  <a:pt x="0" y="873100"/>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17" name="Freeform 17"/>
          <p:cNvSpPr/>
          <p:nvPr/>
        </p:nvSpPr>
        <p:spPr>
          <a:xfrm>
            <a:off x="7499947" y="3162795"/>
            <a:ext cx="331203" cy="331203"/>
          </a:xfrm>
          <a:custGeom>
            <a:avLst/>
            <a:gdLst/>
            <a:ahLst/>
            <a:cxnLst/>
            <a:rect l="l" t="t" r="r" b="b"/>
            <a:pathLst>
              <a:path w="331203" h="331203">
                <a:moveTo>
                  <a:pt x="0" y="0"/>
                </a:moveTo>
                <a:lnTo>
                  <a:pt x="331203" y="0"/>
                </a:lnTo>
                <a:lnTo>
                  <a:pt x="331203" y="331204"/>
                </a:lnTo>
                <a:lnTo>
                  <a:pt x="0" y="331204"/>
                </a:lnTo>
                <a:lnTo>
                  <a:pt x="0" y="0"/>
                </a:lnTo>
                <a:close/>
              </a:path>
            </a:pathLst>
          </a:custGeom>
          <a:blipFill>
            <a:blip r:embed="rId27"/>
            <a:stretch>
              <a:fillRect/>
            </a:stretch>
          </a:blipFill>
        </p:spPr>
      </p:sp>
      <p:sp>
        <p:nvSpPr>
          <p:cNvPr id="18" name="Freeform 18"/>
          <p:cNvSpPr/>
          <p:nvPr/>
        </p:nvSpPr>
        <p:spPr>
          <a:xfrm>
            <a:off x="5892727" y="3162795"/>
            <a:ext cx="331203" cy="331203"/>
          </a:xfrm>
          <a:custGeom>
            <a:avLst/>
            <a:gdLst/>
            <a:ahLst/>
            <a:cxnLst/>
            <a:rect l="l" t="t" r="r" b="b"/>
            <a:pathLst>
              <a:path w="331203" h="331203">
                <a:moveTo>
                  <a:pt x="0" y="0"/>
                </a:moveTo>
                <a:lnTo>
                  <a:pt x="331203" y="0"/>
                </a:lnTo>
                <a:lnTo>
                  <a:pt x="331203" y="331204"/>
                </a:lnTo>
                <a:lnTo>
                  <a:pt x="0" y="331204"/>
                </a:lnTo>
                <a:lnTo>
                  <a:pt x="0" y="0"/>
                </a:lnTo>
                <a:close/>
              </a:path>
            </a:pathLst>
          </a:custGeom>
          <a:blipFill>
            <a:blip r:embed="rId27"/>
            <a:stretch>
              <a:fillRect/>
            </a:stretch>
          </a:blipFill>
        </p:spPr>
      </p:sp>
      <p:sp>
        <p:nvSpPr>
          <p:cNvPr id="19" name="Freeform 19"/>
          <p:cNvSpPr/>
          <p:nvPr/>
        </p:nvSpPr>
        <p:spPr>
          <a:xfrm>
            <a:off x="4285498" y="3162795"/>
            <a:ext cx="331203" cy="331203"/>
          </a:xfrm>
          <a:custGeom>
            <a:avLst/>
            <a:gdLst/>
            <a:ahLst/>
            <a:cxnLst/>
            <a:rect l="l" t="t" r="r" b="b"/>
            <a:pathLst>
              <a:path w="331203" h="331203">
                <a:moveTo>
                  <a:pt x="0" y="0"/>
                </a:moveTo>
                <a:lnTo>
                  <a:pt x="331203" y="0"/>
                </a:lnTo>
                <a:lnTo>
                  <a:pt x="331203" y="331204"/>
                </a:lnTo>
                <a:lnTo>
                  <a:pt x="0" y="331204"/>
                </a:lnTo>
                <a:lnTo>
                  <a:pt x="0" y="0"/>
                </a:lnTo>
                <a:close/>
              </a:path>
            </a:pathLst>
          </a:custGeom>
          <a:blipFill>
            <a:blip r:embed="rId27"/>
            <a:stretch>
              <a:fillRect/>
            </a:stretch>
          </a:blipFill>
        </p:spPr>
      </p:sp>
      <p:sp>
        <p:nvSpPr>
          <p:cNvPr id="20" name="Freeform 20"/>
          <p:cNvSpPr/>
          <p:nvPr/>
        </p:nvSpPr>
        <p:spPr>
          <a:xfrm>
            <a:off x="4365193" y="2137200"/>
            <a:ext cx="1761401" cy="1024900"/>
          </a:xfrm>
          <a:custGeom>
            <a:avLst/>
            <a:gdLst/>
            <a:ahLst/>
            <a:cxnLst/>
            <a:rect l="l" t="t" r="r" b="b"/>
            <a:pathLst>
              <a:path w="1761401" h="1024900">
                <a:moveTo>
                  <a:pt x="0" y="0"/>
                </a:moveTo>
                <a:lnTo>
                  <a:pt x="1761401" y="0"/>
                </a:lnTo>
                <a:lnTo>
                  <a:pt x="1761401" y="1024900"/>
                </a:lnTo>
                <a:lnTo>
                  <a:pt x="0" y="1024900"/>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21" name="Freeform 21"/>
          <p:cNvSpPr/>
          <p:nvPr/>
        </p:nvSpPr>
        <p:spPr>
          <a:xfrm>
            <a:off x="4365165" y="1620612"/>
            <a:ext cx="3417999" cy="249088"/>
          </a:xfrm>
          <a:custGeom>
            <a:avLst/>
            <a:gdLst/>
            <a:ahLst/>
            <a:cxnLst/>
            <a:rect l="l" t="t" r="r" b="b"/>
            <a:pathLst>
              <a:path w="3417999" h="249088">
                <a:moveTo>
                  <a:pt x="0" y="0"/>
                </a:moveTo>
                <a:lnTo>
                  <a:pt x="3417998" y="0"/>
                </a:lnTo>
                <a:lnTo>
                  <a:pt x="3417998" y="249088"/>
                </a:lnTo>
                <a:lnTo>
                  <a:pt x="0" y="249088"/>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22" name="Freeform 22"/>
          <p:cNvSpPr/>
          <p:nvPr/>
        </p:nvSpPr>
        <p:spPr>
          <a:xfrm>
            <a:off x="6512604" y="1917716"/>
            <a:ext cx="698802" cy="172069"/>
          </a:xfrm>
          <a:custGeom>
            <a:avLst/>
            <a:gdLst/>
            <a:ahLst/>
            <a:cxnLst/>
            <a:rect l="l" t="t" r="r" b="b"/>
            <a:pathLst>
              <a:path w="698802" h="172069">
                <a:moveTo>
                  <a:pt x="0" y="0"/>
                </a:moveTo>
                <a:lnTo>
                  <a:pt x="698802" y="0"/>
                </a:lnTo>
                <a:lnTo>
                  <a:pt x="698802" y="172069"/>
                </a:lnTo>
                <a:lnTo>
                  <a:pt x="0" y="172069"/>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23" name="TextBox 23"/>
          <p:cNvSpPr txBox="1"/>
          <p:nvPr/>
        </p:nvSpPr>
        <p:spPr>
          <a:xfrm>
            <a:off x="325879" y="282445"/>
            <a:ext cx="5945753" cy="806834"/>
          </a:xfrm>
          <a:prstGeom prst="rect">
            <a:avLst/>
          </a:prstGeom>
        </p:spPr>
        <p:txBody>
          <a:bodyPr lIns="0" tIns="0" rIns="0" bIns="0" rtlCol="0" anchor="t">
            <a:spAutoFit/>
          </a:bodyPr>
          <a:lstStyle/>
          <a:p>
            <a:pPr algn="l">
              <a:lnSpc>
                <a:spcPts val="2800"/>
              </a:lnSpc>
            </a:pPr>
            <a:r>
              <a:rPr lang="en-US" sz="2000" b="1">
                <a:solidFill>
                  <a:srgbClr val="000000"/>
                </a:solidFill>
                <a:latin typeface="Ubuntu Bold" panose="020B0804030602030204"/>
                <a:ea typeface="Ubuntu Bold" panose="020B0804030602030204"/>
                <a:cs typeface="Ubuntu Bold" panose="020B0804030602030204"/>
                <a:sym typeface="Ubuntu Bold" panose="020B0804030602030204"/>
              </a:rPr>
              <a:t>ReplicaSets</a:t>
            </a:r>
          </a:p>
          <a:p>
            <a:pPr algn="l">
              <a:lnSpc>
                <a:spcPts val="1960"/>
              </a:lnSpc>
            </a:pPr>
            <a:r>
              <a:rPr lang="en-US" sz="1400" b="1">
                <a:solidFill>
                  <a:srgbClr val="000000"/>
                </a:solidFill>
                <a:latin typeface="Open Sans Bold"/>
                <a:ea typeface="Open Sans Bold"/>
                <a:cs typeface="Open Sans Bold"/>
                <a:sym typeface="Open Sans Bold"/>
              </a:rPr>
              <a:t>Ensure that a certain number of pods is running at any given time</a:t>
            </a:r>
          </a:p>
        </p:txBody>
      </p:sp>
      <p:sp>
        <p:nvSpPr>
          <p:cNvPr id="24" name="TextBox 24"/>
          <p:cNvSpPr txBox="1"/>
          <p:nvPr/>
        </p:nvSpPr>
        <p:spPr>
          <a:xfrm>
            <a:off x="325879" y="4622825"/>
            <a:ext cx="857298" cy="208445"/>
          </a:xfrm>
          <a:prstGeom prst="rect">
            <a:avLst/>
          </a:prstGeom>
        </p:spPr>
        <p:txBody>
          <a:bodyPr lIns="0" tIns="0" rIns="0" bIns="0" rtlCol="0" anchor="t">
            <a:spAutoFit/>
          </a:bodyPr>
          <a:lstStyle/>
          <a:p>
            <a:pPr algn="l">
              <a:lnSpc>
                <a:spcPts val="1680"/>
              </a:lnSpc>
            </a:pPr>
            <a:r>
              <a:rPr lang="en-US" sz="1200" b="1">
                <a:solidFill>
                  <a:srgbClr val="000000"/>
                </a:solidFill>
                <a:latin typeface="Ubuntu Bold" panose="020B0804030602030204"/>
                <a:ea typeface="Ubuntu Bold" panose="020B0804030602030204"/>
                <a:cs typeface="Ubuntu Bold" panose="020B0804030602030204"/>
                <a:sym typeface="Ubuntu Bold" panose="020B0804030602030204"/>
              </a:rPr>
              <a:t>Kubernetes</a:t>
            </a:r>
          </a:p>
        </p:txBody>
      </p:sp>
      <p:sp>
        <p:nvSpPr>
          <p:cNvPr id="25" name="TextBox 25"/>
          <p:cNvSpPr txBox="1"/>
          <p:nvPr/>
        </p:nvSpPr>
        <p:spPr>
          <a:xfrm>
            <a:off x="411604" y="1271121"/>
            <a:ext cx="1329090" cy="48348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apiVersion</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apps/v1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kind</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ReplicaSet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metadata</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26" name="TextBox 26"/>
          <p:cNvSpPr txBox="1"/>
          <p:nvPr/>
        </p:nvSpPr>
        <p:spPr>
          <a:xfrm>
            <a:off x="411604" y="1756896"/>
            <a:ext cx="69952" cy="483489"/>
          </a:xfrm>
          <a:prstGeom prst="rect">
            <a:avLst/>
          </a:prstGeom>
        </p:spPr>
        <p:txBody>
          <a:bodyPr lIns="0" tIns="0" rIns="0" bIns="0" rtlCol="0" anchor="t">
            <a:spAutoFit/>
          </a:bodyPr>
          <a:lstStyle/>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p:txBody>
      </p:sp>
      <p:sp>
        <p:nvSpPr>
          <p:cNvPr id="27" name="TextBox 27"/>
          <p:cNvSpPr txBox="1"/>
          <p:nvPr/>
        </p:nvSpPr>
        <p:spPr>
          <a:xfrm>
            <a:off x="548764" y="1756896"/>
            <a:ext cx="1538935" cy="321564"/>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name</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nginx-replicaset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labels</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28" name="TextBox 28"/>
          <p:cNvSpPr txBox="1"/>
          <p:nvPr/>
        </p:nvSpPr>
        <p:spPr>
          <a:xfrm>
            <a:off x="685924" y="2080746"/>
            <a:ext cx="699516"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app</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nginx</a:t>
            </a:r>
          </a:p>
        </p:txBody>
      </p:sp>
      <p:sp>
        <p:nvSpPr>
          <p:cNvPr id="29" name="TextBox 29"/>
          <p:cNvSpPr txBox="1"/>
          <p:nvPr/>
        </p:nvSpPr>
        <p:spPr>
          <a:xfrm>
            <a:off x="411604" y="2242671"/>
            <a:ext cx="349758"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spec</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30" name="TextBox 30"/>
          <p:cNvSpPr txBox="1"/>
          <p:nvPr/>
        </p:nvSpPr>
        <p:spPr>
          <a:xfrm>
            <a:off x="411604" y="2404596"/>
            <a:ext cx="69952" cy="1940814"/>
          </a:xfrm>
          <a:prstGeom prst="rect">
            <a:avLst/>
          </a:prstGeom>
        </p:spPr>
        <p:txBody>
          <a:bodyPr lIns="0" tIns="0" rIns="0" bIns="0" rtlCol="0" anchor="t">
            <a:spAutoFit/>
          </a:bodyPr>
          <a:lstStyle/>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p:txBody>
      </p:sp>
      <p:sp>
        <p:nvSpPr>
          <p:cNvPr id="31" name="TextBox 31"/>
          <p:cNvSpPr txBox="1"/>
          <p:nvPr/>
        </p:nvSpPr>
        <p:spPr>
          <a:xfrm>
            <a:off x="548764" y="2404596"/>
            <a:ext cx="769468" cy="321564"/>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replicas</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3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selector</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32" name="TextBox 32"/>
          <p:cNvSpPr txBox="1"/>
          <p:nvPr/>
        </p:nvSpPr>
        <p:spPr>
          <a:xfrm>
            <a:off x="685924" y="2728446"/>
            <a:ext cx="839429" cy="321564"/>
          </a:xfrm>
          <a:prstGeom prst="rect">
            <a:avLst/>
          </a:prstGeom>
        </p:spPr>
        <p:txBody>
          <a:bodyPr lIns="0" tIns="0" rIns="0" bIns="0" rtlCol="0" anchor="t">
            <a:spAutoFit/>
          </a:bodyPr>
          <a:lstStyle/>
          <a:p>
            <a:pPr algn="r">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matchLabels</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app</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nginx</a:t>
            </a:r>
          </a:p>
        </p:txBody>
      </p:sp>
      <p:sp>
        <p:nvSpPr>
          <p:cNvPr id="33" name="TextBox 33"/>
          <p:cNvSpPr txBox="1"/>
          <p:nvPr/>
        </p:nvSpPr>
        <p:spPr>
          <a:xfrm>
            <a:off x="548764" y="3052296"/>
            <a:ext cx="629564"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template</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34" name="TextBox 34"/>
          <p:cNvSpPr txBox="1"/>
          <p:nvPr/>
        </p:nvSpPr>
        <p:spPr>
          <a:xfrm>
            <a:off x="685924" y="3214221"/>
            <a:ext cx="629564" cy="321564"/>
          </a:xfrm>
          <a:prstGeom prst="rect">
            <a:avLst/>
          </a:prstGeom>
        </p:spPr>
        <p:txBody>
          <a:bodyPr lIns="0" tIns="0" rIns="0" bIns="0" rtlCol="0" anchor="t">
            <a:spAutoFit/>
          </a:bodyPr>
          <a:lstStyle/>
          <a:p>
            <a:pPr algn="r">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metadata</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labels</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35" name="TextBox 35"/>
          <p:cNvSpPr txBox="1"/>
          <p:nvPr/>
        </p:nvSpPr>
        <p:spPr>
          <a:xfrm>
            <a:off x="960244" y="3538071"/>
            <a:ext cx="699516"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app</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nginx</a:t>
            </a:r>
          </a:p>
        </p:txBody>
      </p:sp>
      <p:sp>
        <p:nvSpPr>
          <p:cNvPr id="36" name="TextBox 36"/>
          <p:cNvSpPr txBox="1"/>
          <p:nvPr/>
        </p:nvSpPr>
        <p:spPr>
          <a:xfrm>
            <a:off x="685924" y="3699996"/>
            <a:ext cx="349758"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spec</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37" name="TextBox 37"/>
          <p:cNvSpPr txBox="1"/>
          <p:nvPr/>
        </p:nvSpPr>
        <p:spPr>
          <a:xfrm>
            <a:off x="823084" y="3861921"/>
            <a:ext cx="769477"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containers</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38" name="TextBox 38"/>
          <p:cNvSpPr txBox="1"/>
          <p:nvPr/>
        </p:nvSpPr>
        <p:spPr>
          <a:xfrm>
            <a:off x="960244" y="4023846"/>
            <a:ext cx="909380" cy="159639"/>
          </a:xfrm>
          <a:prstGeom prst="rect">
            <a:avLst/>
          </a:prstGeom>
        </p:spPr>
        <p:txBody>
          <a:bodyPr lIns="0" tIns="0" rIns="0" bIns="0" rtlCol="0" anchor="t">
            <a:spAutoFit/>
          </a:bodyPr>
          <a:lstStyle/>
          <a:p>
            <a:pPr algn="l">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name</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nginx</a:t>
            </a:r>
          </a:p>
        </p:txBody>
      </p:sp>
      <p:sp>
        <p:nvSpPr>
          <p:cNvPr id="39" name="TextBox 39"/>
          <p:cNvSpPr txBox="1"/>
          <p:nvPr/>
        </p:nvSpPr>
        <p:spPr>
          <a:xfrm>
            <a:off x="1097404" y="4185771"/>
            <a:ext cx="1329080"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image</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nginx:1.27.0</a:t>
            </a:r>
          </a:p>
        </p:txBody>
      </p:sp>
      <p:sp>
        <p:nvSpPr>
          <p:cNvPr id="40" name="TextBox 40"/>
          <p:cNvSpPr txBox="1"/>
          <p:nvPr/>
        </p:nvSpPr>
        <p:spPr>
          <a:xfrm>
            <a:off x="4260675" y="3472948"/>
            <a:ext cx="388620" cy="333499"/>
          </a:xfrm>
          <a:prstGeom prst="rect">
            <a:avLst/>
          </a:prstGeom>
        </p:spPr>
        <p:txBody>
          <a:bodyPr lIns="0" tIns="0" rIns="0" bIns="0" rtlCol="0" anchor="t">
            <a:spAutoFit/>
          </a:bodyPr>
          <a:lstStyle/>
          <a:p>
            <a:pPr algn="ctr">
              <a:lnSpc>
                <a:spcPts val="1400"/>
              </a:lnSpc>
            </a:pPr>
            <a:r>
              <a:rPr lang="en-US" sz="1000">
                <a:solidFill>
                  <a:srgbClr val="B85450"/>
                </a:solidFill>
                <a:latin typeface="JetBrains Mono" panose="02010509020102050004"/>
                <a:ea typeface="JetBrains Mono" panose="02010509020102050004"/>
                <a:cs typeface="JetBrains Mono" panose="02010509020102050004"/>
                <a:sym typeface="JetBrains Mono" panose="02010509020102050004"/>
              </a:rPr>
              <a:t>nginx</a:t>
            </a:r>
          </a:p>
          <a:p>
            <a:pPr algn="ctr">
              <a:lnSpc>
                <a:spcPts val="1400"/>
              </a:lnSpc>
            </a:pPr>
            <a:r>
              <a:rPr lang="en-US" sz="1000">
                <a:solidFill>
                  <a:srgbClr val="000000"/>
                </a:solidFill>
                <a:latin typeface="Open Sans"/>
                <a:ea typeface="Open Sans"/>
                <a:cs typeface="Open Sans"/>
                <a:sym typeface="Open Sans"/>
              </a:rPr>
              <a:t>pod</a:t>
            </a:r>
          </a:p>
        </p:txBody>
      </p:sp>
      <p:sp>
        <p:nvSpPr>
          <p:cNvPr id="41" name="TextBox 41"/>
          <p:cNvSpPr txBox="1"/>
          <p:nvPr/>
        </p:nvSpPr>
        <p:spPr>
          <a:xfrm>
            <a:off x="4032161" y="1896466"/>
            <a:ext cx="854964" cy="184785"/>
          </a:xfrm>
          <a:prstGeom prst="rect">
            <a:avLst/>
          </a:prstGeom>
        </p:spPr>
        <p:txBody>
          <a:bodyPr lIns="0" tIns="0" rIns="0" bIns="0" rtlCol="0" anchor="t">
            <a:spAutoFit/>
          </a:bodyPr>
          <a:lstStyle/>
          <a:p>
            <a:pPr algn="l">
              <a:lnSpc>
                <a:spcPts val="1400"/>
              </a:lnSpc>
            </a:pPr>
            <a:r>
              <a:rPr lang="en-US" sz="1000">
                <a:solidFill>
                  <a:srgbClr val="B85450"/>
                </a:solidFill>
                <a:latin typeface="JetBrains Mono" panose="02010509020102050004"/>
                <a:ea typeface="JetBrains Mono" panose="02010509020102050004"/>
                <a:cs typeface="JetBrains Mono" panose="02010509020102050004"/>
                <a:sym typeface="JetBrains Mono" panose="02010509020102050004"/>
              </a:rPr>
              <a:t>replicas: 3</a:t>
            </a:r>
          </a:p>
        </p:txBody>
      </p:sp>
      <p:sp>
        <p:nvSpPr>
          <p:cNvPr id="42" name="TextBox 42"/>
          <p:cNvSpPr txBox="1"/>
          <p:nvPr/>
        </p:nvSpPr>
        <p:spPr>
          <a:xfrm>
            <a:off x="5867905" y="3472948"/>
            <a:ext cx="388620" cy="333499"/>
          </a:xfrm>
          <a:prstGeom prst="rect">
            <a:avLst/>
          </a:prstGeom>
        </p:spPr>
        <p:txBody>
          <a:bodyPr lIns="0" tIns="0" rIns="0" bIns="0" rtlCol="0" anchor="t">
            <a:spAutoFit/>
          </a:bodyPr>
          <a:lstStyle/>
          <a:p>
            <a:pPr algn="ctr">
              <a:lnSpc>
                <a:spcPts val="1400"/>
              </a:lnSpc>
            </a:pPr>
            <a:r>
              <a:rPr lang="en-US" sz="1000">
                <a:solidFill>
                  <a:srgbClr val="B85450"/>
                </a:solidFill>
                <a:latin typeface="JetBrains Mono" panose="02010509020102050004"/>
                <a:ea typeface="JetBrains Mono" panose="02010509020102050004"/>
                <a:cs typeface="JetBrains Mono" panose="02010509020102050004"/>
                <a:sym typeface="JetBrains Mono" panose="02010509020102050004"/>
              </a:rPr>
              <a:t>nginx</a:t>
            </a:r>
          </a:p>
          <a:p>
            <a:pPr algn="ctr">
              <a:lnSpc>
                <a:spcPts val="1400"/>
              </a:lnSpc>
            </a:pPr>
            <a:r>
              <a:rPr lang="en-US" sz="1000">
                <a:solidFill>
                  <a:srgbClr val="000000"/>
                </a:solidFill>
                <a:latin typeface="Open Sans"/>
                <a:ea typeface="Open Sans"/>
                <a:cs typeface="Open Sans"/>
                <a:sym typeface="Open Sans"/>
              </a:rPr>
              <a:t>pod</a:t>
            </a:r>
          </a:p>
        </p:txBody>
      </p:sp>
      <p:sp>
        <p:nvSpPr>
          <p:cNvPr id="43" name="TextBox 43"/>
          <p:cNvSpPr txBox="1"/>
          <p:nvPr/>
        </p:nvSpPr>
        <p:spPr>
          <a:xfrm>
            <a:off x="5753643" y="1896466"/>
            <a:ext cx="621792" cy="184785"/>
          </a:xfrm>
          <a:prstGeom prst="rect">
            <a:avLst/>
          </a:prstGeom>
        </p:spPr>
        <p:txBody>
          <a:bodyPr lIns="0" tIns="0" rIns="0" bIns="0" rtlCol="0" anchor="t">
            <a:spAutoFit/>
          </a:bodyPr>
          <a:lstStyle/>
          <a:p>
            <a:pPr algn="l">
              <a:lnSpc>
                <a:spcPts val="1400"/>
              </a:lnSpc>
            </a:pPr>
            <a:r>
              <a:rPr lang="en-US" sz="1000">
                <a:solidFill>
                  <a:srgbClr val="B85450"/>
                </a:solidFill>
                <a:latin typeface="JetBrains Mono" panose="02010509020102050004"/>
                <a:ea typeface="JetBrains Mono" panose="02010509020102050004"/>
                <a:cs typeface="JetBrains Mono" panose="02010509020102050004"/>
                <a:sym typeface="JetBrains Mono" panose="02010509020102050004"/>
              </a:rPr>
              <a:t>template</a:t>
            </a:r>
          </a:p>
        </p:txBody>
      </p:sp>
      <p:sp>
        <p:nvSpPr>
          <p:cNvPr id="44" name="TextBox 44"/>
          <p:cNvSpPr txBox="1"/>
          <p:nvPr/>
        </p:nvSpPr>
        <p:spPr>
          <a:xfrm>
            <a:off x="5448967" y="1326547"/>
            <a:ext cx="1243584" cy="184785"/>
          </a:xfrm>
          <a:prstGeom prst="rect">
            <a:avLst/>
          </a:prstGeom>
        </p:spPr>
        <p:txBody>
          <a:bodyPr lIns="0" tIns="0" rIns="0" bIns="0" rtlCol="0" anchor="t">
            <a:spAutoFit/>
          </a:bodyPr>
          <a:lstStyle/>
          <a:p>
            <a:pPr algn="l">
              <a:lnSpc>
                <a:spcPts val="1400"/>
              </a:lnSpc>
            </a:pPr>
            <a:r>
              <a:rPr lang="en-US" sz="1000" b="1">
                <a:solidFill>
                  <a:srgbClr val="B85450"/>
                </a:solidFill>
                <a:latin typeface="JetBrains Mono Bold" panose="02010809030102050004"/>
                <a:ea typeface="JetBrains Mono Bold" panose="02010809030102050004"/>
                <a:cs typeface="JetBrains Mono Bold" panose="02010809030102050004"/>
                <a:sym typeface="JetBrains Mono Bold" panose="02010809030102050004"/>
              </a:rPr>
              <a:t>nginx-replicaset</a:t>
            </a:r>
          </a:p>
        </p:txBody>
      </p:sp>
      <p:sp>
        <p:nvSpPr>
          <p:cNvPr id="45" name="TextBox 45"/>
          <p:cNvSpPr txBox="1"/>
          <p:nvPr/>
        </p:nvSpPr>
        <p:spPr>
          <a:xfrm>
            <a:off x="7475125" y="3472948"/>
            <a:ext cx="388620" cy="333499"/>
          </a:xfrm>
          <a:prstGeom prst="rect">
            <a:avLst/>
          </a:prstGeom>
        </p:spPr>
        <p:txBody>
          <a:bodyPr lIns="0" tIns="0" rIns="0" bIns="0" rtlCol="0" anchor="t">
            <a:spAutoFit/>
          </a:bodyPr>
          <a:lstStyle/>
          <a:p>
            <a:pPr algn="ctr">
              <a:lnSpc>
                <a:spcPts val="1400"/>
              </a:lnSpc>
            </a:pPr>
            <a:r>
              <a:rPr lang="en-US" sz="1000">
                <a:solidFill>
                  <a:srgbClr val="B85450"/>
                </a:solidFill>
                <a:latin typeface="JetBrains Mono" panose="02010509020102050004"/>
                <a:ea typeface="JetBrains Mono" panose="02010509020102050004"/>
                <a:cs typeface="JetBrains Mono" panose="02010509020102050004"/>
                <a:sym typeface="JetBrains Mono" panose="02010509020102050004"/>
              </a:rPr>
              <a:t>nginx</a:t>
            </a:r>
          </a:p>
          <a:p>
            <a:pPr algn="ctr">
              <a:lnSpc>
                <a:spcPts val="1400"/>
              </a:lnSpc>
            </a:pPr>
            <a:r>
              <a:rPr lang="en-US" sz="1000">
                <a:solidFill>
                  <a:srgbClr val="000000"/>
                </a:solidFill>
                <a:latin typeface="Open Sans"/>
                <a:ea typeface="Open Sans"/>
                <a:cs typeface="Open Sans"/>
                <a:sym typeface="Open Sans"/>
              </a:rPr>
              <a:t>pod</a:t>
            </a:r>
          </a:p>
        </p:txBody>
      </p:sp>
      <p:sp>
        <p:nvSpPr>
          <p:cNvPr id="46" name="TextBox 46"/>
          <p:cNvSpPr txBox="1"/>
          <p:nvPr/>
        </p:nvSpPr>
        <p:spPr>
          <a:xfrm>
            <a:off x="7462228" y="1832315"/>
            <a:ext cx="773287" cy="319459"/>
          </a:xfrm>
          <a:prstGeom prst="rect">
            <a:avLst/>
          </a:prstGeom>
        </p:spPr>
        <p:txBody>
          <a:bodyPr lIns="0" tIns="0" rIns="0" bIns="0" rtlCol="0" anchor="t">
            <a:spAutoFit/>
          </a:bodyPr>
          <a:lstStyle/>
          <a:p>
            <a:pPr algn="l">
              <a:lnSpc>
                <a:spcPts val="1200"/>
              </a:lnSpc>
            </a:pPr>
            <a:r>
              <a:rPr lang="en-US" sz="1000">
                <a:solidFill>
                  <a:srgbClr val="000000"/>
                </a:solidFill>
                <a:latin typeface="Open Sans"/>
                <a:ea typeface="Open Sans"/>
                <a:cs typeface="Open Sans"/>
                <a:sym typeface="Open Sans"/>
              </a:rPr>
              <a:t>Continuous</a:t>
            </a:r>
            <a:r>
              <a:rPr lang="en-US" sz="1000">
                <a:solidFill>
                  <a:srgbClr val="B85450"/>
                </a:solidFill>
                <a:latin typeface="Open Sans"/>
                <a:ea typeface="Open Sans"/>
                <a:cs typeface="Open Sans"/>
                <a:sym typeface="Open Sans"/>
              </a:rPr>
              <a:t> </a:t>
            </a:r>
            <a:r>
              <a:rPr lang="en-US" sz="1000">
                <a:solidFill>
                  <a:srgbClr val="000000"/>
                </a:solidFill>
                <a:latin typeface="Open Sans"/>
                <a:ea typeface="Open Sans"/>
                <a:cs typeface="Open Sans"/>
                <a:sym typeface="Open Sans"/>
              </a:rPr>
              <a:t>monitoring</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663698"/>
            <a:ext cx="8115300" cy="2186014"/>
          </a:xfrm>
          <a:prstGeom prst="rect">
            <a:avLst/>
          </a:prstGeom>
        </p:spPr>
        <p:txBody>
          <a:bodyPr lIns="0" tIns="0" rIns="0" bIns="0" rtlCol="0" anchor="t">
            <a:spAutoFit/>
          </a:bodyPr>
          <a:lstStyle/>
          <a:p>
            <a:pPr algn="l">
              <a:lnSpc>
                <a:spcPts val="2155"/>
              </a:lnSpc>
              <a:spcBef>
                <a:spcPct val="0"/>
              </a:spcBef>
            </a:pPr>
            <a:r>
              <a:rPr lang="en-US" sz="1520">
                <a:solidFill>
                  <a:srgbClr val="000000"/>
                </a:solidFill>
                <a:latin typeface="JetBrains Mono" panose="02010509020102050004"/>
                <a:ea typeface="JetBrains Mono" panose="02010509020102050004"/>
                <a:cs typeface="JetBrains Mono" panose="02010509020102050004"/>
                <a:sym typeface="JetBrains Mono" panose="02010509020102050004"/>
              </a:rPr>
              <a:t>Creating a Replica Set in Kubernetes</a:t>
            </a:r>
          </a:p>
          <a:p>
            <a:pPr algn="l">
              <a:lnSpc>
                <a:spcPts val="2155"/>
              </a:lnSpc>
              <a:spcBef>
                <a:spcPct val="0"/>
              </a:spcBef>
            </a:pPr>
            <a:endParaRPr lang="en-US" sz="1520">
              <a:solidFill>
                <a:srgbClr val="000000"/>
              </a:solidFill>
              <a:latin typeface="JetBrains Mono" panose="02010509020102050004"/>
              <a:ea typeface="JetBrains Mono" panose="02010509020102050004"/>
              <a:cs typeface="JetBrains Mono" panose="02010509020102050004"/>
              <a:sym typeface="JetBrains Mono" panose="02010509020102050004"/>
            </a:endParaRPr>
          </a:p>
          <a:p>
            <a:pPr algn="l">
              <a:lnSpc>
                <a:spcPts val="2155"/>
              </a:lnSpc>
              <a:spcBef>
                <a:spcPct val="0"/>
              </a:spcBef>
            </a:pPr>
            <a:r>
              <a:rPr lang="en-US" sz="1520">
                <a:solidFill>
                  <a:srgbClr val="000000"/>
                </a:solidFill>
                <a:latin typeface="JetBrains Mono" panose="02010509020102050004"/>
                <a:ea typeface="JetBrains Mono" panose="02010509020102050004"/>
                <a:cs typeface="JetBrains Mono" panose="02010509020102050004"/>
                <a:sym typeface="JetBrains Mono" panose="02010509020102050004"/>
              </a:rPr>
              <a:t># What We Are Doing:</a:t>
            </a:r>
          </a:p>
          <a:p>
            <a:pPr algn="l">
              <a:lnSpc>
                <a:spcPts val="2155"/>
              </a:lnSpc>
              <a:spcBef>
                <a:spcPct val="0"/>
              </a:spcBef>
            </a:pPr>
            <a:r>
              <a:rPr lang="en-US" sz="1520">
                <a:solidFill>
                  <a:srgbClr val="000000"/>
                </a:solidFill>
                <a:latin typeface="JetBrains Mono" panose="02010509020102050004"/>
                <a:ea typeface="JetBrains Mono" panose="02010509020102050004"/>
                <a:cs typeface="JetBrains Mono" panose="02010509020102050004"/>
                <a:sym typeface="JetBrains Mono" panose="02010509020102050004"/>
              </a:rPr>
              <a:t># 1. Clean up the Kubernetes cluster to remove any existing resources.</a:t>
            </a:r>
          </a:p>
          <a:p>
            <a:pPr algn="l">
              <a:lnSpc>
                <a:spcPts val="2155"/>
              </a:lnSpc>
              <a:spcBef>
                <a:spcPct val="0"/>
              </a:spcBef>
            </a:pPr>
            <a:r>
              <a:rPr lang="en-US" sz="1520">
                <a:solidFill>
                  <a:srgbClr val="000000"/>
                </a:solidFill>
                <a:latin typeface="JetBrains Mono" panose="02010509020102050004"/>
                <a:ea typeface="JetBrains Mono" panose="02010509020102050004"/>
                <a:cs typeface="JetBrains Mono" panose="02010509020102050004"/>
                <a:sym typeface="JetBrains Mono" panose="02010509020102050004"/>
              </a:rPr>
              <a:t># 2. Create a new YAML file to define a ReplicaSet.</a:t>
            </a:r>
          </a:p>
          <a:p>
            <a:pPr algn="l">
              <a:lnSpc>
                <a:spcPts val="2155"/>
              </a:lnSpc>
              <a:spcBef>
                <a:spcPct val="0"/>
              </a:spcBef>
            </a:pPr>
            <a:r>
              <a:rPr lang="en-US" sz="1520">
                <a:solidFill>
                  <a:srgbClr val="000000"/>
                </a:solidFill>
                <a:latin typeface="JetBrains Mono" panose="02010509020102050004"/>
                <a:ea typeface="JetBrains Mono" panose="02010509020102050004"/>
                <a:cs typeface="JetBrains Mono" panose="02010509020102050004"/>
                <a:sym typeface="JetBrains Mono" panose="02010509020102050004"/>
              </a:rPr>
              <a:t># 3. Apply the configuration using `kubectl apply`.</a:t>
            </a:r>
          </a:p>
          <a:p>
            <a:pPr algn="l">
              <a:lnSpc>
                <a:spcPts val="2155"/>
              </a:lnSpc>
              <a:spcBef>
                <a:spcPct val="0"/>
              </a:spcBef>
            </a:pPr>
            <a:r>
              <a:rPr lang="en-US" sz="1520">
                <a:solidFill>
                  <a:srgbClr val="000000"/>
                </a:solidFill>
                <a:latin typeface="JetBrains Mono" panose="02010509020102050004"/>
                <a:ea typeface="JetBrains Mono" panose="02010509020102050004"/>
                <a:cs typeface="JetBrains Mono" panose="02010509020102050004"/>
                <a:sym typeface="JetBrains Mono" panose="02010509020102050004"/>
              </a:rPr>
              <a:t># 4. Verify the ReplicaSet and its managed pods.</a:t>
            </a:r>
          </a:p>
          <a:p>
            <a:pPr algn="l">
              <a:lnSpc>
                <a:spcPts val="2155"/>
              </a:lnSpc>
              <a:spcBef>
                <a:spcPct val="0"/>
              </a:spcBef>
            </a:pPr>
            <a:r>
              <a:rPr lang="en-US" sz="1520">
                <a:solidFill>
                  <a:srgbClr val="000000"/>
                </a:solidFill>
                <a:latin typeface="JetBrains Mono" panose="02010509020102050004"/>
                <a:ea typeface="JetBrains Mono" panose="02010509020102050004"/>
                <a:cs typeface="JetBrains Mono" panose="02010509020102050004"/>
                <a:sym typeface="JetBrains Mono" panose="02010509020102050004"/>
              </a:rPr>
              <a:t># 5. Test Kubernetes' self-healing mechanism by deleting a pod.</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818546" y="37624"/>
            <a:ext cx="5506909" cy="5039677"/>
          </a:xfrm>
          <a:prstGeom prst="rect">
            <a:avLst/>
          </a:prstGeom>
        </p:spPr>
        <p:txBody>
          <a:bodyPr lIns="0" tIns="0" rIns="0" bIns="0" rtlCol="0" anchor="t">
            <a:spAutoFit/>
          </a:bodyPr>
          <a:lstStyle/>
          <a:p>
            <a:pPr algn="l">
              <a:lnSpc>
                <a:spcPts val="1590"/>
              </a:lnSpc>
              <a:spcBef>
                <a:spcPct val="0"/>
              </a:spcBef>
            </a:pPr>
            <a:r>
              <a:rPr lang="en-US" sz="1120" dirty="0">
                <a:solidFill>
                  <a:srgbClr val="000000"/>
                </a:solidFill>
                <a:latin typeface="JetBrains Mono" panose="02010509020102050004"/>
                <a:ea typeface="JetBrains Mono" panose="02010509020102050004"/>
                <a:cs typeface="JetBrains Mono" panose="02010509020102050004"/>
                <a:sym typeface="JetBrains Mono" panose="02010509020102050004"/>
              </a:rPr>
              <a:t># Step 1: Clean Up Existing Resources (if any)</a:t>
            </a:r>
          </a:p>
          <a:p>
            <a:pPr algn="l">
              <a:lnSpc>
                <a:spcPts val="1590"/>
              </a:lnSpc>
              <a:spcBef>
                <a:spcPct val="0"/>
              </a:spcBef>
            </a:pPr>
            <a:r>
              <a:rPr lang="en-US" sz="1120" dirty="0">
                <a:solidFill>
                  <a:srgbClr val="000000"/>
                </a:solidFill>
                <a:latin typeface="JetBrains Mono" panose="02010509020102050004"/>
                <a:ea typeface="JetBrains Mono" panose="02010509020102050004"/>
                <a:cs typeface="JetBrains Mono" panose="02010509020102050004"/>
                <a:sym typeface="JetBrains Mono" panose="02010509020102050004"/>
              </a:rPr>
              <a:t>kubectl delete all --all</a:t>
            </a:r>
          </a:p>
          <a:p>
            <a:pPr algn="l">
              <a:lnSpc>
                <a:spcPts val="1590"/>
              </a:lnSpc>
              <a:spcBef>
                <a:spcPct val="0"/>
              </a:spcBef>
            </a:pPr>
            <a:endParaRPr lang="en-US" sz="1120" dirty="0">
              <a:solidFill>
                <a:srgbClr val="000000"/>
              </a:solidFill>
              <a:latin typeface="JetBrains Mono" panose="02010509020102050004"/>
              <a:ea typeface="JetBrains Mono" panose="02010509020102050004"/>
              <a:cs typeface="JetBrains Mono" panose="02010509020102050004"/>
              <a:sym typeface="JetBrains Mono" panose="02010509020102050004"/>
            </a:endParaRPr>
          </a:p>
          <a:p>
            <a:pPr algn="l">
              <a:lnSpc>
                <a:spcPts val="1590"/>
              </a:lnSpc>
              <a:spcBef>
                <a:spcPct val="0"/>
              </a:spcBef>
            </a:pPr>
            <a:r>
              <a:rPr lang="en-US" sz="1120" dirty="0">
                <a:solidFill>
                  <a:srgbClr val="000000"/>
                </a:solidFill>
                <a:latin typeface="JetBrains Mono" panose="02010509020102050004"/>
                <a:ea typeface="JetBrains Mono" panose="02010509020102050004"/>
                <a:cs typeface="JetBrains Mono" panose="02010509020102050004"/>
                <a:sym typeface="JetBrains Mono" panose="02010509020102050004"/>
              </a:rPr>
              <a:t># Step 2: Create a YAML File for the Replica Set</a:t>
            </a:r>
          </a:p>
          <a:p>
            <a:pPr algn="l">
              <a:lnSpc>
                <a:spcPts val="1590"/>
              </a:lnSpc>
              <a:spcBef>
                <a:spcPct val="0"/>
              </a:spcBef>
            </a:pPr>
            <a:r>
              <a:rPr lang="en-US" sz="1120" dirty="0">
                <a:solidFill>
                  <a:srgbClr val="000000"/>
                </a:solidFill>
                <a:latin typeface="JetBrains Mono" panose="02010509020102050004"/>
                <a:ea typeface="JetBrains Mono" panose="02010509020102050004"/>
                <a:cs typeface="JetBrains Mono" panose="02010509020102050004"/>
                <a:sym typeface="JetBrains Mono" panose="02010509020102050004"/>
              </a:rPr>
              <a:t>cat &lt;&lt;EOF &gt; nginx-</a:t>
            </a:r>
            <a:r>
              <a:rPr lang="en-US" sz="1120" dirty="0" err="1">
                <a:solidFill>
                  <a:srgbClr val="000000"/>
                </a:solidFill>
                <a:latin typeface="JetBrains Mono" panose="02010509020102050004"/>
                <a:ea typeface="JetBrains Mono" panose="02010509020102050004"/>
                <a:cs typeface="JetBrains Mono" panose="02010509020102050004"/>
                <a:sym typeface="JetBrains Mono" panose="02010509020102050004"/>
              </a:rPr>
              <a:t>rs</a:t>
            </a:r>
            <a:r>
              <a:rPr lang="en-US" sz="1120" dirty="0">
                <a:solidFill>
                  <a:srgbClr val="000000"/>
                </a:solidFill>
                <a:latin typeface="JetBrains Mono" panose="02010509020102050004"/>
                <a:ea typeface="JetBrains Mono" panose="02010509020102050004"/>
                <a:cs typeface="JetBrains Mono" panose="02010509020102050004"/>
                <a:sym typeface="JetBrains Mono" panose="02010509020102050004"/>
              </a:rPr>
              <a:t>-</a:t>
            </a:r>
            <a:r>
              <a:rPr lang="en-US" sz="1120" dirty="0" err="1">
                <a:solidFill>
                  <a:srgbClr val="000000"/>
                </a:solidFill>
                <a:latin typeface="JetBrains Mono" panose="02010509020102050004"/>
                <a:ea typeface="JetBrains Mono" panose="02010509020102050004"/>
                <a:cs typeface="JetBrains Mono" panose="02010509020102050004"/>
                <a:sym typeface="JetBrains Mono" panose="02010509020102050004"/>
              </a:rPr>
              <a:t>replicaset.yaml</a:t>
            </a:r>
            <a:endParaRPr lang="en-US" sz="1120" dirty="0">
              <a:solidFill>
                <a:srgbClr val="000000"/>
              </a:solidFill>
              <a:latin typeface="JetBrains Mono" panose="02010509020102050004"/>
              <a:ea typeface="JetBrains Mono" panose="02010509020102050004"/>
              <a:cs typeface="JetBrains Mono" panose="02010509020102050004"/>
              <a:sym typeface="JetBrains Mono" panose="02010509020102050004"/>
            </a:endParaRPr>
          </a:p>
          <a:p>
            <a:pPr algn="l">
              <a:lnSpc>
                <a:spcPts val="1590"/>
              </a:lnSpc>
              <a:spcBef>
                <a:spcPct val="0"/>
              </a:spcBef>
            </a:pPr>
            <a:r>
              <a:rPr lang="en-US" sz="1120" dirty="0" err="1">
                <a:solidFill>
                  <a:srgbClr val="000000"/>
                </a:solidFill>
                <a:latin typeface="JetBrains Mono" panose="02010509020102050004"/>
                <a:ea typeface="JetBrains Mono" panose="02010509020102050004"/>
                <a:cs typeface="JetBrains Mono" panose="02010509020102050004"/>
                <a:sym typeface="JetBrains Mono" panose="02010509020102050004"/>
              </a:rPr>
              <a:t>apiVersion</a:t>
            </a:r>
            <a:r>
              <a:rPr lang="en-US" sz="1120" dirty="0">
                <a:solidFill>
                  <a:srgbClr val="000000"/>
                </a:solidFill>
                <a:latin typeface="JetBrains Mono" panose="02010509020102050004"/>
                <a:ea typeface="JetBrains Mono" panose="02010509020102050004"/>
                <a:cs typeface="JetBrains Mono" panose="02010509020102050004"/>
                <a:sym typeface="JetBrains Mono" panose="02010509020102050004"/>
              </a:rPr>
              <a:t>: apps/v1</a:t>
            </a:r>
          </a:p>
          <a:p>
            <a:pPr algn="l">
              <a:lnSpc>
                <a:spcPts val="1590"/>
              </a:lnSpc>
              <a:spcBef>
                <a:spcPct val="0"/>
              </a:spcBef>
            </a:pPr>
            <a:r>
              <a:rPr lang="en-US" sz="1120" dirty="0">
                <a:solidFill>
                  <a:srgbClr val="000000"/>
                </a:solidFill>
                <a:latin typeface="JetBrains Mono" panose="02010509020102050004"/>
                <a:ea typeface="JetBrains Mono" panose="02010509020102050004"/>
                <a:cs typeface="JetBrains Mono" panose="02010509020102050004"/>
                <a:sym typeface="JetBrains Mono" panose="02010509020102050004"/>
              </a:rPr>
              <a:t>kind: </a:t>
            </a:r>
            <a:r>
              <a:rPr lang="en-US" sz="1120" dirty="0" err="1">
                <a:solidFill>
                  <a:srgbClr val="000000"/>
                </a:solidFill>
                <a:latin typeface="JetBrains Mono" panose="02010509020102050004"/>
                <a:ea typeface="JetBrains Mono" panose="02010509020102050004"/>
                <a:cs typeface="JetBrains Mono" panose="02010509020102050004"/>
                <a:sym typeface="JetBrains Mono" panose="02010509020102050004"/>
              </a:rPr>
              <a:t>ReplicaSet</a:t>
            </a:r>
            <a:endParaRPr lang="en-US" sz="1120" dirty="0">
              <a:solidFill>
                <a:srgbClr val="000000"/>
              </a:solidFill>
              <a:latin typeface="JetBrains Mono" panose="02010509020102050004"/>
              <a:ea typeface="JetBrains Mono" panose="02010509020102050004"/>
              <a:cs typeface="JetBrains Mono" panose="02010509020102050004"/>
              <a:sym typeface="JetBrains Mono" panose="02010509020102050004"/>
            </a:endParaRPr>
          </a:p>
          <a:p>
            <a:pPr algn="l">
              <a:lnSpc>
                <a:spcPts val="1590"/>
              </a:lnSpc>
              <a:spcBef>
                <a:spcPct val="0"/>
              </a:spcBef>
            </a:pPr>
            <a:r>
              <a:rPr lang="en-US" sz="1120" dirty="0">
                <a:solidFill>
                  <a:srgbClr val="000000"/>
                </a:solidFill>
                <a:latin typeface="JetBrains Mono" panose="02010509020102050004"/>
                <a:ea typeface="JetBrains Mono" panose="02010509020102050004"/>
                <a:cs typeface="JetBrains Mono" panose="02010509020102050004"/>
                <a:sym typeface="JetBrains Mono" panose="02010509020102050004"/>
              </a:rPr>
              <a:t>metadata:</a:t>
            </a:r>
          </a:p>
          <a:p>
            <a:pPr algn="l">
              <a:lnSpc>
                <a:spcPts val="1590"/>
              </a:lnSpc>
              <a:spcBef>
                <a:spcPct val="0"/>
              </a:spcBef>
            </a:pPr>
            <a:r>
              <a:rPr lang="en-US" sz="1120" dirty="0">
                <a:solidFill>
                  <a:srgbClr val="000000"/>
                </a:solidFill>
                <a:latin typeface="JetBrains Mono" panose="02010509020102050004"/>
                <a:ea typeface="JetBrains Mono" panose="02010509020102050004"/>
                <a:cs typeface="JetBrains Mono" panose="02010509020102050004"/>
                <a:sym typeface="JetBrains Mono" panose="02010509020102050004"/>
              </a:rPr>
              <a:t>  name: nginx-replica-set</a:t>
            </a:r>
          </a:p>
          <a:p>
            <a:pPr algn="l">
              <a:lnSpc>
                <a:spcPts val="1590"/>
              </a:lnSpc>
              <a:spcBef>
                <a:spcPct val="0"/>
              </a:spcBef>
            </a:pPr>
            <a:r>
              <a:rPr lang="en-US" sz="1120" dirty="0">
                <a:solidFill>
                  <a:srgbClr val="000000"/>
                </a:solidFill>
                <a:latin typeface="JetBrains Mono" panose="02010509020102050004"/>
                <a:ea typeface="JetBrains Mono" panose="02010509020102050004"/>
                <a:cs typeface="JetBrains Mono" panose="02010509020102050004"/>
                <a:sym typeface="JetBrains Mono" panose="02010509020102050004"/>
              </a:rPr>
              <a:t>spec:</a:t>
            </a:r>
          </a:p>
          <a:p>
            <a:pPr algn="l">
              <a:lnSpc>
                <a:spcPts val="1590"/>
              </a:lnSpc>
              <a:spcBef>
                <a:spcPct val="0"/>
              </a:spcBef>
            </a:pPr>
            <a:r>
              <a:rPr lang="en-US" sz="1120" dirty="0">
                <a:solidFill>
                  <a:srgbClr val="000000"/>
                </a:solidFill>
                <a:latin typeface="JetBrains Mono" panose="02010509020102050004"/>
                <a:ea typeface="JetBrains Mono" panose="02010509020102050004"/>
                <a:cs typeface="JetBrains Mono" panose="02010509020102050004"/>
                <a:sym typeface="JetBrains Mono" panose="02010509020102050004"/>
              </a:rPr>
              <a:t>  replicas: 3</a:t>
            </a:r>
          </a:p>
          <a:p>
            <a:pPr algn="l">
              <a:lnSpc>
                <a:spcPts val="1590"/>
              </a:lnSpc>
              <a:spcBef>
                <a:spcPct val="0"/>
              </a:spcBef>
            </a:pPr>
            <a:r>
              <a:rPr lang="en-US" sz="1120" dirty="0">
                <a:solidFill>
                  <a:srgbClr val="000000"/>
                </a:solidFill>
                <a:latin typeface="JetBrains Mono" panose="02010509020102050004"/>
                <a:ea typeface="JetBrains Mono" panose="02010509020102050004"/>
                <a:cs typeface="JetBrains Mono" panose="02010509020102050004"/>
                <a:sym typeface="JetBrains Mono" panose="02010509020102050004"/>
              </a:rPr>
              <a:t>  selector:</a:t>
            </a:r>
          </a:p>
          <a:p>
            <a:pPr algn="l">
              <a:lnSpc>
                <a:spcPts val="1590"/>
              </a:lnSpc>
              <a:spcBef>
                <a:spcPct val="0"/>
              </a:spcBef>
            </a:pPr>
            <a:r>
              <a:rPr lang="en-US" sz="1120" dirty="0">
                <a:solidFill>
                  <a:srgbClr val="000000"/>
                </a:solidFill>
                <a:latin typeface="JetBrains Mono" panose="02010509020102050004"/>
                <a:ea typeface="JetBrains Mono" panose="02010509020102050004"/>
                <a:cs typeface="JetBrains Mono" panose="02010509020102050004"/>
                <a:sym typeface="JetBrains Mono" panose="02010509020102050004"/>
              </a:rPr>
              <a:t>    </a:t>
            </a:r>
            <a:r>
              <a:rPr lang="en-US" sz="1120" dirty="0" err="1">
                <a:solidFill>
                  <a:srgbClr val="000000"/>
                </a:solidFill>
                <a:latin typeface="JetBrains Mono" panose="02010509020102050004"/>
                <a:ea typeface="JetBrains Mono" panose="02010509020102050004"/>
                <a:cs typeface="JetBrains Mono" panose="02010509020102050004"/>
                <a:sym typeface="JetBrains Mono" panose="02010509020102050004"/>
              </a:rPr>
              <a:t>matchLabels</a:t>
            </a:r>
            <a:r>
              <a:rPr lang="en-US" sz="1120" dirty="0">
                <a:solidFill>
                  <a:srgbClr val="000000"/>
                </a:solidFill>
                <a:latin typeface="JetBrains Mono" panose="02010509020102050004"/>
                <a:ea typeface="JetBrains Mono" panose="02010509020102050004"/>
                <a:cs typeface="JetBrains Mono" panose="02010509020102050004"/>
                <a:sym typeface="JetBrains Mono" panose="02010509020102050004"/>
              </a:rPr>
              <a:t>:</a:t>
            </a:r>
          </a:p>
          <a:p>
            <a:pPr algn="l">
              <a:lnSpc>
                <a:spcPts val="1590"/>
              </a:lnSpc>
              <a:spcBef>
                <a:spcPct val="0"/>
              </a:spcBef>
            </a:pPr>
            <a:r>
              <a:rPr lang="en-US" sz="1120" dirty="0">
                <a:solidFill>
                  <a:srgbClr val="000000"/>
                </a:solidFill>
                <a:latin typeface="JetBrains Mono" panose="02010509020102050004"/>
                <a:ea typeface="JetBrains Mono" panose="02010509020102050004"/>
                <a:cs typeface="JetBrains Mono" panose="02010509020102050004"/>
                <a:sym typeface="JetBrains Mono" panose="02010509020102050004"/>
              </a:rPr>
              <a:t>      app: nginx</a:t>
            </a:r>
          </a:p>
          <a:p>
            <a:pPr algn="l">
              <a:lnSpc>
                <a:spcPts val="1590"/>
              </a:lnSpc>
              <a:spcBef>
                <a:spcPct val="0"/>
              </a:spcBef>
            </a:pPr>
            <a:r>
              <a:rPr lang="en-US" sz="1120" dirty="0">
                <a:solidFill>
                  <a:srgbClr val="000000"/>
                </a:solidFill>
                <a:latin typeface="JetBrains Mono" panose="02010509020102050004"/>
                <a:ea typeface="JetBrains Mono" panose="02010509020102050004"/>
                <a:cs typeface="JetBrains Mono" panose="02010509020102050004"/>
                <a:sym typeface="JetBrains Mono" panose="02010509020102050004"/>
              </a:rPr>
              <a:t>  template:</a:t>
            </a:r>
          </a:p>
          <a:p>
            <a:pPr algn="l">
              <a:lnSpc>
                <a:spcPts val="1590"/>
              </a:lnSpc>
              <a:spcBef>
                <a:spcPct val="0"/>
              </a:spcBef>
            </a:pPr>
            <a:r>
              <a:rPr lang="en-US" sz="1120" dirty="0">
                <a:solidFill>
                  <a:srgbClr val="000000"/>
                </a:solidFill>
                <a:latin typeface="JetBrains Mono" panose="02010509020102050004"/>
                <a:ea typeface="JetBrains Mono" panose="02010509020102050004"/>
                <a:cs typeface="JetBrains Mono" panose="02010509020102050004"/>
                <a:sym typeface="JetBrains Mono" panose="02010509020102050004"/>
              </a:rPr>
              <a:t>    metadata:</a:t>
            </a:r>
          </a:p>
          <a:p>
            <a:pPr algn="l">
              <a:lnSpc>
                <a:spcPts val="1590"/>
              </a:lnSpc>
              <a:spcBef>
                <a:spcPct val="0"/>
              </a:spcBef>
            </a:pPr>
            <a:r>
              <a:rPr lang="en-US" sz="1120" dirty="0">
                <a:solidFill>
                  <a:srgbClr val="000000"/>
                </a:solidFill>
                <a:latin typeface="JetBrains Mono" panose="02010509020102050004"/>
                <a:ea typeface="JetBrains Mono" panose="02010509020102050004"/>
                <a:cs typeface="JetBrains Mono" panose="02010509020102050004"/>
                <a:sym typeface="JetBrains Mono" panose="02010509020102050004"/>
              </a:rPr>
              <a:t>      labels:</a:t>
            </a:r>
          </a:p>
          <a:p>
            <a:pPr algn="l">
              <a:lnSpc>
                <a:spcPts val="1590"/>
              </a:lnSpc>
              <a:spcBef>
                <a:spcPct val="0"/>
              </a:spcBef>
            </a:pPr>
            <a:r>
              <a:rPr lang="en-US" sz="1120" dirty="0">
                <a:solidFill>
                  <a:srgbClr val="000000"/>
                </a:solidFill>
                <a:latin typeface="JetBrains Mono" panose="02010509020102050004"/>
                <a:ea typeface="JetBrains Mono" panose="02010509020102050004"/>
                <a:cs typeface="JetBrains Mono" panose="02010509020102050004"/>
                <a:sym typeface="JetBrains Mono" panose="02010509020102050004"/>
              </a:rPr>
              <a:t>        app: nginx</a:t>
            </a:r>
          </a:p>
          <a:p>
            <a:pPr algn="l">
              <a:lnSpc>
                <a:spcPts val="1590"/>
              </a:lnSpc>
              <a:spcBef>
                <a:spcPct val="0"/>
              </a:spcBef>
            </a:pPr>
            <a:r>
              <a:rPr lang="en-US" sz="1120" dirty="0">
                <a:solidFill>
                  <a:srgbClr val="000000"/>
                </a:solidFill>
                <a:latin typeface="JetBrains Mono" panose="02010509020102050004"/>
                <a:ea typeface="JetBrains Mono" panose="02010509020102050004"/>
                <a:cs typeface="JetBrains Mono" panose="02010509020102050004"/>
                <a:sym typeface="JetBrains Mono" panose="02010509020102050004"/>
              </a:rPr>
              <a:t>    spec:</a:t>
            </a:r>
          </a:p>
          <a:p>
            <a:pPr algn="l">
              <a:lnSpc>
                <a:spcPts val="1590"/>
              </a:lnSpc>
              <a:spcBef>
                <a:spcPct val="0"/>
              </a:spcBef>
            </a:pPr>
            <a:r>
              <a:rPr lang="en-US" sz="1120" dirty="0">
                <a:solidFill>
                  <a:srgbClr val="000000"/>
                </a:solidFill>
                <a:latin typeface="JetBrains Mono" panose="02010509020102050004"/>
                <a:ea typeface="JetBrains Mono" panose="02010509020102050004"/>
                <a:cs typeface="JetBrains Mono" panose="02010509020102050004"/>
                <a:sym typeface="JetBrains Mono" panose="02010509020102050004"/>
              </a:rPr>
              <a:t>      containers:</a:t>
            </a:r>
          </a:p>
          <a:p>
            <a:pPr algn="l">
              <a:lnSpc>
                <a:spcPts val="1590"/>
              </a:lnSpc>
              <a:spcBef>
                <a:spcPct val="0"/>
              </a:spcBef>
            </a:pPr>
            <a:r>
              <a:rPr lang="en-US" sz="1120" dirty="0">
                <a:solidFill>
                  <a:srgbClr val="000000"/>
                </a:solidFill>
                <a:latin typeface="JetBrains Mono" panose="02010509020102050004"/>
                <a:ea typeface="JetBrains Mono" panose="02010509020102050004"/>
                <a:cs typeface="JetBrains Mono" panose="02010509020102050004"/>
                <a:sym typeface="JetBrains Mono" panose="02010509020102050004"/>
              </a:rPr>
              <a:t>      - name: nginx</a:t>
            </a:r>
          </a:p>
          <a:p>
            <a:pPr algn="l">
              <a:lnSpc>
                <a:spcPts val="1590"/>
              </a:lnSpc>
              <a:spcBef>
                <a:spcPct val="0"/>
              </a:spcBef>
            </a:pPr>
            <a:r>
              <a:rPr lang="en-US" sz="1120" dirty="0">
                <a:solidFill>
                  <a:srgbClr val="000000"/>
                </a:solidFill>
                <a:latin typeface="JetBrains Mono" panose="02010509020102050004"/>
                <a:ea typeface="JetBrains Mono" panose="02010509020102050004"/>
                <a:cs typeface="JetBrains Mono" panose="02010509020102050004"/>
                <a:sym typeface="JetBrains Mono" panose="02010509020102050004"/>
              </a:rPr>
              <a:t>        image: nginx:1.27.0</a:t>
            </a:r>
          </a:p>
          <a:p>
            <a:pPr algn="l">
              <a:lnSpc>
                <a:spcPts val="1590"/>
              </a:lnSpc>
              <a:spcBef>
                <a:spcPct val="0"/>
              </a:spcBef>
            </a:pPr>
            <a:r>
              <a:rPr lang="en-US" sz="1120" dirty="0">
                <a:solidFill>
                  <a:srgbClr val="000000"/>
                </a:solidFill>
                <a:latin typeface="JetBrains Mono" panose="02010509020102050004"/>
                <a:ea typeface="JetBrains Mono" panose="02010509020102050004"/>
                <a:cs typeface="JetBrains Mono" panose="02010509020102050004"/>
                <a:sym typeface="JetBrains Mono" panose="02010509020102050004"/>
              </a:rPr>
              <a:t>        ports:</a:t>
            </a:r>
          </a:p>
          <a:p>
            <a:pPr algn="l">
              <a:lnSpc>
                <a:spcPts val="1590"/>
              </a:lnSpc>
              <a:spcBef>
                <a:spcPct val="0"/>
              </a:spcBef>
            </a:pPr>
            <a:r>
              <a:rPr lang="en-US" sz="1120" dirty="0">
                <a:solidFill>
                  <a:srgbClr val="000000"/>
                </a:solidFill>
                <a:latin typeface="JetBrains Mono" panose="02010509020102050004"/>
                <a:ea typeface="JetBrains Mono" panose="02010509020102050004"/>
                <a:cs typeface="JetBrains Mono" panose="02010509020102050004"/>
                <a:sym typeface="JetBrains Mono" panose="02010509020102050004"/>
              </a:rPr>
              <a:t>        - </a:t>
            </a:r>
            <a:r>
              <a:rPr lang="en-US" sz="1120" dirty="0" err="1">
                <a:solidFill>
                  <a:srgbClr val="000000"/>
                </a:solidFill>
                <a:latin typeface="JetBrains Mono" panose="02010509020102050004"/>
                <a:ea typeface="JetBrains Mono" panose="02010509020102050004"/>
                <a:cs typeface="JetBrains Mono" panose="02010509020102050004"/>
                <a:sym typeface="JetBrains Mono" panose="02010509020102050004"/>
              </a:rPr>
              <a:t>containerPort</a:t>
            </a:r>
            <a:r>
              <a:rPr lang="en-US" sz="1120" dirty="0">
                <a:solidFill>
                  <a:srgbClr val="000000"/>
                </a:solidFill>
                <a:latin typeface="JetBrains Mono" panose="02010509020102050004"/>
                <a:ea typeface="JetBrains Mono" panose="02010509020102050004"/>
                <a:cs typeface="JetBrains Mono" panose="02010509020102050004"/>
                <a:sym typeface="JetBrains Mono" panose="02010509020102050004"/>
              </a:rPr>
              <a:t>: 80</a:t>
            </a:r>
          </a:p>
          <a:p>
            <a:pPr algn="l">
              <a:lnSpc>
                <a:spcPts val="1590"/>
              </a:lnSpc>
              <a:spcBef>
                <a:spcPct val="0"/>
              </a:spcBef>
            </a:pPr>
            <a:r>
              <a:rPr lang="en-US" sz="1120" dirty="0">
                <a:solidFill>
                  <a:srgbClr val="000000"/>
                </a:solidFill>
                <a:latin typeface="JetBrains Mono" panose="02010509020102050004"/>
                <a:ea typeface="JetBrains Mono" panose="02010509020102050004"/>
                <a:cs typeface="JetBrains Mono" panose="02010509020102050004"/>
                <a:sym typeface="JetBrains Mono" panose="02010509020102050004"/>
              </a:rPr>
              <a:t>EOF</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485775"/>
            <a:ext cx="8353298" cy="3887191"/>
          </a:xfrm>
          <a:prstGeom prst="rect">
            <a:avLst/>
          </a:prstGeom>
        </p:spPr>
        <p:txBody>
          <a:bodyPr lIns="0" tIns="0" rIns="0" bIns="0" rtlCol="0" anchor="t">
            <a:spAutoFit/>
          </a:bodyPr>
          <a:lstStyle/>
          <a:p>
            <a:pPr algn="l">
              <a:lnSpc>
                <a:spcPts val="1915"/>
              </a:lnSpc>
              <a:spcBef>
                <a:spcPct val="0"/>
              </a:spcBef>
            </a:pPr>
            <a:r>
              <a:rPr lang="en-US" sz="1355" dirty="0">
                <a:solidFill>
                  <a:srgbClr val="000000"/>
                </a:solidFill>
                <a:latin typeface="JetBrains Mono" panose="02010509020102050004"/>
                <a:ea typeface="JetBrains Mono" panose="02010509020102050004"/>
                <a:cs typeface="JetBrains Mono" panose="02010509020102050004"/>
                <a:sym typeface="JetBrains Mono" panose="02010509020102050004"/>
              </a:rPr>
              <a:t># Step 3: Apply the Replica Set Configuration</a:t>
            </a:r>
          </a:p>
          <a:p>
            <a:pPr algn="l">
              <a:lnSpc>
                <a:spcPts val="1915"/>
              </a:lnSpc>
              <a:spcBef>
                <a:spcPct val="0"/>
              </a:spcBef>
            </a:pPr>
            <a:r>
              <a:rPr lang="en-US" sz="1355" dirty="0">
                <a:solidFill>
                  <a:srgbClr val="000000"/>
                </a:solidFill>
                <a:latin typeface="JetBrains Mono" panose="02010509020102050004"/>
                <a:ea typeface="JetBrains Mono" panose="02010509020102050004"/>
                <a:cs typeface="JetBrains Mono" panose="02010509020102050004"/>
                <a:sym typeface="JetBrains Mono" panose="02010509020102050004"/>
              </a:rPr>
              <a:t>kubectl apply -f nginx-</a:t>
            </a:r>
            <a:r>
              <a:rPr lang="en-US" sz="1355" dirty="0" err="1">
                <a:solidFill>
                  <a:srgbClr val="000000"/>
                </a:solidFill>
                <a:latin typeface="JetBrains Mono" panose="02010509020102050004"/>
                <a:ea typeface="JetBrains Mono" panose="02010509020102050004"/>
                <a:cs typeface="JetBrains Mono" panose="02010509020102050004"/>
                <a:sym typeface="JetBrains Mono" panose="02010509020102050004"/>
              </a:rPr>
              <a:t>rs</a:t>
            </a:r>
            <a:r>
              <a:rPr lang="en-US" sz="1355" dirty="0">
                <a:solidFill>
                  <a:srgbClr val="000000"/>
                </a:solidFill>
                <a:latin typeface="JetBrains Mono" panose="02010509020102050004"/>
                <a:ea typeface="JetBrains Mono" panose="02010509020102050004"/>
                <a:cs typeface="JetBrains Mono" panose="02010509020102050004"/>
                <a:sym typeface="JetBrains Mono" panose="02010509020102050004"/>
              </a:rPr>
              <a:t>-</a:t>
            </a:r>
            <a:r>
              <a:rPr lang="en-US" sz="1355" dirty="0" err="1">
                <a:solidFill>
                  <a:srgbClr val="000000"/>
                </a:solidFill>
                <a:latin typeface="JetBrains Mono" panose="02010509020102050004"/>
                <a:ea typeface="JetBrains Mono" panose="02010509020102050004"/>
                <a:cs typeface="JetBrains Mono" panose="02010509020102050004"/>
                <a:sym typeface="JetBrains Mono" panose="02010509020102050004"/>
              </a:rPr>
              <a:t>replicaset.yaml</a:t>
            </a:r>
            <a:endParaRPr lang="en-US" sz="1355" dirty="0">
              <a:solidFill>
                <a:srgbClr val="000000"/>
              </a:solidFill>
              <a:latin typeface="JetBrains Mono" panose="02010509020102050004"/>
              <a:ea typeface="JetBrains Mono" panose="02010509020102050004"/>
              <a:cs typeface="JetBrains Mono" panose="02010509020102050004"/>
              <a:sym typeface="JetBrains Mono" panose="02010509020102050004"/>
            </a:endParaRPr>
          </a:p>
          <a:p>
            <a:pPr algn="l">
              <a:lnSpc>
                <a:spcPts val="1915"/>
              </a:lnSpc>
              <a:spcBef>
                <a:spcPct val="0"/>
              </a:spcBef>
            </a:pPr>
            <a:endParaRPr lang="en-US" sz="1355" dirty="0">
              <a:solidFill>
                <a:srgbClr val="000000"/>
              </a:solidFill>
              <a:latin typeface="JetBrains Mono" panose="02010509020102050004"/>
              <a:ea typeface="JetBrains Mono" panose="02010509020102050004"/>
              <a:cs typeface="JetBrains Mono" panose="02010509020102050004"/>
              <a:sym typeface="JetBrains Mono" panose="02010509020102050004"/>
            </a:endParaRPr>
          </a:p>
          <a:p>
            <a:pPr algn="l">
              <a:lnSpc>
                <a:spcPts val="1915"/>
              </a:lnSpc>
              <a:spcBef>
                <a:spcPct val="0"/>
              </a:spcBef>
            </a:pPr>
            <a:r>
              <a:rPr lang="en-US" sz="1355" dirty="0">
                <a:solidFill>
                  <a:srgbClr val="000000"/>
                </a:solidFill>
                <a:latin typeface="JetBrains Mono" panose="02010509020102050004"/>
                <a:ea typeface="JetBrains Mono" panose="02010509020102050004"/>
                <a:cs typeface="JetBrains Mono" panose="02010509020102050004"/>
                <a:sym typeface="JetBrains Mono" panose="02010509020102050004"/>
              </a:rPr>
              <a:t># Step 4: Verify that the Replica Set and Pods are Running</a:t>
            </a:r>
          </a:p>
          <a:p>
            <a:pPr algn="l">
              <a:lnSpc>
                <a:spcPts val="1915"/>
              </a:lnSpc>
              <a:spcBef>
                <a:spcPct val="0"/>
              </a:spcBef>
            </a:pPr>
            <a:r>
              <a:rPr lang="en-US" sz="1355" dirty="0">
                <a:solidFill>
                  <a:srgbClr val="000000"/>
                </a:solidFill>
                <a:latin typeface="JetBrains Mono" panose="02010509020102050004"/>
                <a:ea typeface="JetBrains Mono" panose="02010509020102050004"/>
                <a:cs typeface="JetBrains Mono" panose="02010509020102050004"/>
                <a:sym typeface="JetBrains Mono" panose="02010509020102050004"/>
              </a:rPr>
              <a:t>kubectl get </a:t>
            </a:r>
            <a:r>
              <a:rPr lang="en-US" sz="1355" dirty="0" err="1">
                <a:solidFill>
                  <a:srgbClr val="000000"/>
                </a:solidFill>
                <a:latin typeface="JetBrains Mono" panose="02010509020102050004"/>
                <a:ea typeface="JetBrains Mono" panose="02010509020102050004"/>
                <a:cs typeface="JetBrains Mono" panose="02010509020102050004"/>
                <a:sym typeface="JetBrains Mono" panose="02010509020102050004"/>
              </a:rPr>
              <a:t>rs</a:t>
            </a:r>
            <a:endParaRPr lang="en-US" sz="1355" dirty="0">
              <a:solidFill>
                <a:srgbClr val="000000"/>
              </a:solidFill>
              <a:latin typeface="JetBrains Mono" panose="02010509020102050004"/>
              <a:ea typeface="JetBrains Mono" panose="02010509020102050004"/>
              <a:cs typeface="JetBrains Mono" panose="02010509020102050004"/>
              <a:sym typeface="JetBrains Mono" panose="02010509020102050004"/>
            </a:endParaRPr>
          </a:p>
          <a:p>
            <a:pPr algn="l">
              <a:lnSpc>
                <a:spcPts val="1915"/>
              </a:lnSpc>
              <a:spcBef>
                <a:spcPct val="0"/>
              </a:spcBef>
            </a:pPr>
            <a:r>
              <a:rPr lang="en-US" sz="1355" dirty="0">
                <a:solidFill>
                  <a:srgbClr val="000000"/>
                </a:solidFill>
                <a:latin typeface="JetBrains Mono" panose="02010509020102050004"/>
                <a:ea typeface="JetBrains Mono" panose="02010509020102050004"/>
                <a:cs typeface="JetBrains Mono" panose="02010509020102050004"/>
                <a:sym typeface="JetBrains Mono" panose="02010509020102050004"/>
              </a:rPr>
              <a:t>kubectl get pods</a:t>
            </a:r>
          </a:p>
          <a:p>
            <a:pPr algn="l">
              <a:lnSpc>
                <a:spcPts val="1915"/>
              </a:lnSpc>
              <a:spcBef>
                <a:spcPct val="0"/>
              </a:spcBef>
            </a:pPr>
            <a:endParaRPr lang="en-US" sz="1355" dirty="0">
              <a:solidFill>
                <a:srgbClr val="000000"/>
              </a:solidFill>
              <a:latin typeface="JetBrains Mono" panose="02010509020102050004"/>
              <a:ea typeface="JetBrains Mono" panose="02010509020102050004"/>
              <a:cs typeface="JetBrains Mono" panose="02010509020102050004"/>
              <a:sym typeface="JetBrains Mono" panose="02010509020102050004"/>
            </a:endParaRPr>
          </a:p>
          <a:p>
            <a:pPr algn="l">
              <a:lnSpc>
                <a:spcPts val="1915"/>
              </a:lnSpc>
              <a:spcBef>
                <a:spcPct val="0"/>
              </a:spcBef>
            </a:pPr>
            <a:r>
              <a:rPr lang="en-US" sz="1355" dirty="0">
                <a:solidFill>
                  <a:srgbClr val="000000"/>
                </a:solidFill>
                <a:latin typeface="JetBrains Mono" panose="02010509020102050004"/>
                <a:ea typeface="JetBrains Mono" panose="02010509020102050004"/>
                <a:cs typeface="JetBrains Mono" panose="02010509020102050004"/>
                <a:sym typeface="JetBrains Mono" panose="02010509020102050004"/>
              </a:rPr>
              <a:t># Step 5: Test Auto-Recovery by Deleting a Pod</a:t>
            </a:r>
          </a:p>
          <a:p>
            <a:pPr algn="l">
              <a:lnSpc>
                <a:spcPts val="1915"/>
              </a:lnSpc>
              <a:spcBef>
                <a:spcPct val="0"/>
              </a:spcBef>
            </a:pPr>
            <a:r>
              <a:rPr lang="en-US" sz="1355" dirty="0">
                <a:solidFill>
                  <a:srgbClr val="000000"/>
                </a:solidFill>
                <a:latin typeface="JetBrains Mono" panose="02010509020102050004"/>
                <a:ea typeface="JetBrains Mono" panose="02010509020102050004"/>
                <a:cs typeface="JetBrains Mono" panose="02010509020102050004"/>
                <a:sym typeface="JetBrains Mono" panose="02010509020102050004"/>
              </a:rPr>
              <a:t>POD_NAME=$(kubectl get pods -l app=nginx -o </a:t>
            </a:r>
            <a:r>
              <a:rPr lang="en-US" sz="1355" dirty="0" err="1">
                <a:solidFill>
                  <a:srgbClr val="000000"/>
                </a:solidFill>
                <a:latin typeface="JetBrains Mono" panose="02010509020102050004"/>
                <a:ea typeface="JetBrains Mono" panose="02010509020102050004"/>
                <a:cs typeface="JetBrains Mono" panose="02010509020102050004"/>
                <a:sym typeface="JetBrains Mono" panose="02010509020102050004"/>
              </a:rPr>
              <a:t>jsonpath</a:t>
            </a:r>
            <a:r>
              <a:rPr lang="en-US" sz="1355" dirty="0">
                <a:solidFill>
                  <a:srgbClr val="000000"/>
                </a:solidFill>
                <a:latin typeface="JetBrains Mono" panose="02010509020102050004"/>
                <a:ea typeface="JetBrains Mono" panose="02010509020102050004"/>
                <a:cs typeface="JetBrains Mono" panose="02010509020102050004"/>
                <a:sym typeface="JetBrains Mono" panose="02010509020102050004"/>
              </a:rPr>
              <a:t>='{.items[0].metadata.name}')</a:t>
            </a:r>
          </a:p>
          <a:p>
            <a:pPr algn="l">
              <a:lnSpc>
                <a:spcPts val="1915"/>
              </a:lnSpc>
              <a:spcBef>
                <a:spcPct val="0"/>
              </a:spcBef>
            </a:pPr>
            <a:r>
              <a:rPr lang="en-US" sz="1355" dirty="0">
                <a:solidFill>
                  <a:srgbClr val="000000"/>
                </a:solidFill>
                <a:latin typeface="JetBrains Mono" panose="02010509020102050004"/>
                <a:ea typeface="JetBrains Mono" panose="02010509020102050004"/>
                <a:cs typeface="JetBrains Mono" panose="02010509020102050004"/>
                <a:sym typeface="JetBrains Mono" panose="02010509020102050004"/>
              </a:rPr>
              <a:t>kubectl delete pod $POD_NAME</a:t>
            </a:r>
          </a:p>
          <a:p>
            <a:pPr algn="l">
              <a:lnSpc>
                <a:spcPts val="1915"/>
              </a:lnSpc>
              <a:spcBef>
                <a:spcPct val="0"/>
              </a:spcBef>
            </a:pPr>
            <a:endParaRPr lang="en-US" sz="1355" dirty="0">
              <a:solidFill>
                <a:srgbClr val="000000"/>
              </a:solidFill>
              <a:latin typeface="JetBrains Mono" panose="02010509020102050004"/>
              <a:ea typeface="JetBrains Mono" panose="02010509020102050004"/>
              <a:cs typeface="JetBrains Mono" panose="02010509020102050004"/>
              <a:sym typeface="JetBrains Mono" panose="02010509020102050004"/>
            </a:endParaRPr>
          </a:p>
          <a:p>
            <a:pPr algn="l">
              <a:lnSpc>
                <a:spcPts val="1915"/>
              </a:lnSpc>
              <a:spcBef>
                <a:spcPct val="0"/>
              </a:spcBef>
            </a:pPr>
            <a:r>
              <a:rPr lang="en-US" sz="1355" dirty="0">
                <a:solidFill>
                  <a:srgbClr val="000000"/>
                </a:solidFill>
                <a:latin typeface="JetBrains Mono" panose="02010509020102050004"/>
                <a:ea typeface="JetBrains Mono" panose="02010509020102050004"/>
                <a:cs typeface="JetBrains Mono" panose="02010509020102050004"/>
                <a:sym typeface="JetBrains Mono" panose="02010509020102050004"/>
              </a:rPr>
              <a:t># Step 6: Recheck Pods to Confirm Auto-Recovery</a:t>
            </a:r>
          </a:p>
          <a:p>
            <a:pPr algn="l">
              <a:lnSpc>
                <a:spcPts val="1915"/>
              </a:lnSpc>
              <a:spcBef>
                <a:spcPct val="0"/>
              </a:spcBef>
            </a:pPr>
            <a:r>
              <a:rPr lang="en-US" sz="1355" dirty="0">
                <a:solidFill>
                  <a:srgbClr val="000000"/>
                </a:solidFill>
                <a:latin typeface="JetBrains Mono" panose="02010509020102050004"/>
                <a:ea typeface="JetBrains Mono" panose="02010509020102050004"/>
                <a:cs typeface="JetBrains Mono" panose="02010509020102050004"/>
                <a:sym typeface="JetBrains Mono" panose="02010509020102050004"/>
              </a:rPr>
              <a:t>kubectl get pods</a:t>
            </a:r>
          </a:p>
          <a:p>
            <a:pPr algn="l">
              <a:lnSpc>
                <a:spcPts val="1915"/>
              </a:lnSpc>
              <a:spcBef>
                <a:spcPct val="0"/>
              </a:spcBef>
            </a:pPr>
            <a:endParaRPr lang="en-US" sz="1355" dirty="0">
              <a:solidFill>
                <a:srgbClr val="000000"/>
              </a:solidFill>
              <a:latin typeface="JetBrains Mono" panose="02010509020102050004"/>
              <a:ea typeface="JetBrains Mono" panose="02010509020102050004"/>
              <a:cs typeface="JetBrains Mono" panose="02010509020102050004"/>
              <a:sym typeface="JetBrains Mono" panose="02010509020102050004"/>
            </a:endParaRPr>
          </a:p>
          <a:p>
            <a:pPr algn="l">
              <a:lnSpc>
                <a:spcPts val="1915"/>
              </a:lnSpc>
              <a:spcBef>
                <a:spcPct val="0"/>
              </a:spcBef>
            </a:pPr>
            <a:r>
              <a:rPr lang="en-US" sz="1355" dirty="0">
                <a:solidFill>
                  <a:srgbClr val="000000"/>
                </a:solidFill>
                <a:latin typeface="JetBrains Mono" panose="02010509020102050004"/>
                <a:ea typeface="JetBrains Mono" panose="02010509020102050004"/>
                <a:cs typeface="JetBrains Mono" panose="02010509020102050004"/>
                <a:sym typeface="JetBrains Mono" panose="02010509020102050004"/>
              </a:rPr>
              <a:t># Step 7: Clean Up (Optional)</a:t>
            </a:r>
          </a:p>
          <a:p>
            <a:pPr algn="l">
              <a:lnSpc>
                <a:spcPts val="1915"/>
              </a:lnSpc>
              <a:spcBef>
                <a:spcPct val="0"/>
              </a:spcBef>
            </a:pPr>
            <a:r>
              <a:rPr lang="en-US" sz="1355" dirty="0">
                <a:solidFill>
                  <a:srgbClr val="000000"/>
                </a:solidFill>
                <a:latin typeface="JetBrains Mono" panose="02010509020102050004"/>
                <a:ea typeface="JetBrains Mono" panose="02010509020102050004"/>
                <a:cs typeface="JetBrains Mono" panose="02010509020102050004"/>
                <a:sym typeface="JetBrains Mono" panose="02010509020102050004"/>
              </a:rPr>
              <a:t>kubectl delete -f nginx-</a:t>
            </a:r>
            <a:r>
              <a:rPr lang="en-US" sz="1355" dirty="0" err="1">
                <a:solidFill>
                  <a:srgbClr val="000000"/>
                </a:solidFill>
                <a:latin typeface="JetBrains Mono" panose="02010509020102050004"/>
                <a:ea typeface="JetBrains Mono" panose="02010509020102050004"/>
                <a:cs typeface="JetBrains Mono" panose="02010509020102050004"/>
                <a:sym typeface="JetBrains Mono" panose="02010509020102050004"/>
              </a:rPr>
              <a:t>rs</a:t>
            </a:r>
            <a:r>
              <a:rPr lang="en-US" sz="1355" dirty="0">
                <a:solidFill>
                  <a:srgbClr val="000000"/>
                </a:solidFill>
                <a:latin typeface="JetBrains Mono" panose="02010509020102050004"/>
                <a:ea typeface="JetBrains Mono" panose="02010509020102050004"/>
                <a:cs typeface="JetBrains Mono" panose="02010509020102050004"/>
                <a:sym typeface="JetBrains Mono" panose="02010509020102050004"/>
              </a:rPr>
              <a:t>-</a:t>
            </a:r>
            <a:r>
              <a:rPr lang="en-US" sz="1355" dirty="0" err="1">
                <a:solidFill>
                  <a:srgbClr val="000000"/>
                </a:solidFill>
                <a:latin typeface="JetBrains Mono" panose="02010509020102050004"/>
                <a:ea typeface="JetBrains Mono" panose="02010509020102050004"/>
                <a:cs typeface="JetBrains Mono" panose="02010509020102050004"/>
                <a:sym typeface="JetBrains Mono" panose="02010509020102050004"/>
              </a:rPr>
              <a:t>replicaset.yaml</a:t>
            </a:r>
            <a:endParaRPr lang="en-US" sz="1355" dirty="0">
              <a:solidFill>
                <a:srgbClr val="000000"/>
              </a:solidFill>
              <a:latin typeface="JetBrains Mono" panose="02010509020102050004"/>
              <a:ea typeface="JetBrains Mono" panose="02010509020102050004"/>
              <a:cs typeface="JetBrains Mono" panose="02010509020102050004"/>
              <a:sym typeface="JetBrains Mono" panose="02010509020102050004"/>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476250"/>
            <a:ext cx="7798737" cy="2816733"/>
          </a:xfrm>
          <a:prstGeom prst="rect">
            <a:avLst/>
          </a:prstGeom>
        </p:spPr>
        <p:txBody>
          <a:bodyPr lIns="0" tIns="0" rIns="0" bIns="0" rtlCol="0" anchor="t">
            <a:spAutoFit/>
          </a:bodyPr>
          <a:lstStyle/>
          <a:p>
            <a:pPr algn="l">
              <a:lnSpc>
                <a:spcPts val="2790"/>
              </a:lnSpc>
              <a:spcBef>
                <a:spcPct val="0"/>
              </a:spcBef>
            </a:pPr>
            <a:r>
              <a:rPr lang="en-US" sz="1970">
                <a:solidFill>
                  <a:srgbClr val="000000"/>
                </a:solidFill>
                <a:latin typeface="JetBrains Mono" panose="02010509020102050004"/>
                <a:ea typeface="JetBrains Mono" panose="02010509020102050004"/>
                <a:cs typeface="JetBrains Mono" panose="02010509020102050004"/>
                <a:sym typeface="JetBrains Mono" panose="02010509020102050004"/>
              </a:rPr>
              <a:t>Creating a Kubernetes Deployment</a:t>
            </a:r>
          </a:p>
          <a:p>
            <a:pPr algn="l">
              <a:lnSpc>
                <a:spcPts val="2790"/>
              </a:lnSpc>
              <a:spcBef>
                <a:spcPct val="0"/>
              </a:spcBef>
            </a:pPr>
            <a:endParaRPr lang="en-US" sz="1970">
              <a:solidFill>
                <a:srgbClr val="000000"/>
              </a:solidFill>
              <a:latin typeface="JetBrains Mono" panose="02010509020102050004"/>
              <a:ea typeface="JetBrains Mono" panose="02010509020102050004"/>
              <a:cs typeface="JetBrains Mono" panose="02010509020102050004"/>
              <a:sym typeface="JetBrains Mono" panose="02010509020102050004"/>
            </a:endParaRPr>
          </a:p>
          <a:p>
            <a:pPr algn="l">
              <a:lnSpc>
                <a:spcPts val="2790"/>
              </a:lnSpc>
              <a:spcBef>
                <a:spcPct val="0"/>
              </a:spcBef>
            </a:pPr>
            <a:r>
              <a:rPr lang="en-US" sz="1970">
                <a:solidFill>
                  <a:srgbClr val="000000"/>
                </a:solidFill>
                <a:latin typeface="JetBrains Mono" panose="02010509020102050004"/>
                <a:ea typeface="JetBrains Mono" panose="02010509020102050004"/>
                <a:cs typeface="JetBrains Mono" panose="02010509020102050004"/>
                <a:sym typeface="JetBrains Mono" panose="02010509020102050004"/>
              </a:rPr>
              <a:t># What We Are Doing:</a:t>
            </a:r>
          </a:p>
          <a:p>
            <a:pPr algn="l">
              <a:lnSpc>
                <a:spcPts val="2790"/>
              </a:lnSpc>
              <a:spcBef>
                <a:spcPct val="0"/>
              </a:spcBef>
            </a:pPr>
            <a:r>
              <a:rPr lang="en-US" sz="1970">
                <a:solidFill>
                  <a:srgbClr val="000000"/>
                </a:solidFill>
                <a:latin typeface="JetBrains Mono" panose="02010509020102050004"/>
                <a:ea typeface="JetBrains Mono" panose="02010509020102050004"/>
                <a:cs typeface="JetBrains Mono" panose="02010509020102050004"/>
                <a:sym typeface="JetBrains Mono" panose="02010509020102050004"/>
              </a:rPr>
              <a:t># 1. Create a deployment YAML file.</a:t>
            </a:r>
          </a:p>
          <a:p>
            <a:pPr algn="l">
              <a:lnSpc>
                <a:spcPts val="2790"/>
              </a:lnSpc>
              <a:spcBef>
                <a:spcPct val="0"/>
              </a:spcBef>
            </a:pPr>
            <a:r>
              <a:rPr lang="en-US" sz="1970">
                <a:solidFill>
                  <a:srgbClr val="000000"/>
                </a:solidFill>
                <a:latin typeface="JetBrains Mono" panose="02010509020102050004"/>
                <a:ea typeface="JetBrains Mono" panose="02010509020102050004"/>
                <a:cs typeface="JetBrains Mono" panose="02010509020102050004"/>
                <a:sym typeface="JetBrains Mono" panose="02010509020102050004"/>
              </a:rPr>
              <a:t># 2. Define API version, metadata, labels, and spec.</a:t>
            </a:r>
          </a:p>
          <a:p>
            <a:pPr algn="l">
              <a:lnSpc>
                <a:spcPts val="2790"/>
              </a:lnSpc>
              <a:spcBef>
                <a:spcPct val="0"/>
              </a:spcBef>
            </a:pPr>
            <a:r>
              <a:rPr lang="en-US" sz="1970">
                <a:solidFill>
                  <a:srgbClr val="000000"/>
                </a:solidFill>
                <a:latin typeface="JetBrains Mono" panose="02010509020102050004"/>
                <a:ea typeface="JetBrains Mono" panose="02010509020102050004"/>
                <a:cs typeface="JetBrains Mono" panose="02010509020102050004"/>
                <a:sym typeface="JetBrains Mono" panose="02010509020102050004"/>
              </a:rPr>
              <a:t># 3. Specify replicas and the deployment strategy.</a:t>
            </a:r>
          </a:p>
          <a:p>
            <a:pPr algn="l">
              <a:lnSpc>
                <a:spcPts val="2790"/>
              </a:lnSpc>
              <a:spcBef>
                <a:spcPct val="0"/>
              </a:spcBef>
            </a:pPr>
            <a:r>
              <a:rPr lang="en-US" sz="1970">
                <a:solidFill>
                  <a:srgbClr val="000000"/>
                </a:solidFill>
                <a:latin typeface="JetBrains Mono" panose="02010509020102050004"/>
                <a:ea typeface="JetBrains Mono" panose="02010509020102050004"/>
                <a:cs typeface="JetBrains Mono" panose="02010509020102050004"/>
                <a:sym typeface="JetBrains Mono" panose="02010509020102050004"/>
              </a:rPr>
              <a:t># 4. Apply the deployment using kubectl.</a:t>
            </a:r>
          </a:p>
          <a:p>
            <a:pPr algn="l">
              <a:lnSpc>
                <a:spcPts val="2790"/>
              </a:lnSpc>
              <a:spcBef>
                <a:spcPct val="0"/>
              </a:spcBef>
            </a:pPr>
            <a:r>
              <a:rPr lang="en-US" sz="1970">
                <a:solidFill>
                  <a:srgbClr val="000000"/>
                </a:solidFill>
                <a:latin typeface="JetBrains Mono" panose="02010509020102050004"/>
                <a:ea typeface="JetBrains Mono" panose="02010509020102050004"/>
                <a:cs typeface="JetBrains Mono" panose="02010509020102050004"/>
                <a:sym typeface="JetBrains Mono" panose="02010509020102050004"/>
              </a:rPr>
              <a:t># 5. Verify deployment and pod status.</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8202" y="1424178"/>
            <a:ext cx="8647595" cy="1903047"/>
          </a:xfrm>
          <a:custGeom>
            <a:avLst/>
            <a:gdLst/>
            <a:ahLst/>
            <a:cxnLst/>
            <a:rect l="l" t="t" r="r" b="b"/>
            <a:pathLst>
              <a:path w="8647595" h="1903047">
                <a:moveTo>
                  <a:pt x="0" y="0"/>
                </a:moveTo>
                <a:lnTo>
                  <a:pt x="8647596" y="0"/>
                </a:lnTo>
                <a:lnTo>
                  <a:pt x="8647596" y="1903047"/>
                </a:lnTo>
                <a:lnTo>
                  <a:pt x="0" y="19030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879788" y="1728949"/>
            <a:ext cx="3452660" cy="1452458"/>
          </a:xfrm>
          <a:prstGeom prst="rect">
            <a:avLst/>
          </a:prstGeom>
        </p:spPr>
        <p:txBody>
          <a:bodyPr lIns="0" tIns="0" rIns="0" bIns="0" rtlCol="0" anchor="t">
            <a:spAutoFit/>
          </a:bodyPr>
          <a:lstStyle/>
          <a:p>
            <a:pPr algn="ctr">
              <a:lnSpc>
                <a:spcPts val="5040"/>
              </a:lnSpc>
            </a:pPr>
            <a:r>
              <a:rPr lang="en-US" sz="3600" b="1">
                <a:solidFill>
                  <a:srgbClr val="595959"/>
                </a:solidFill>
                <a:latin typeface="Ubuntu Bold" panose="020B0804030602030204"/>
                <a:ea typeface="Ubuntu Bold" panose="020B0804030602030204"/>
                <a:cs typeface="Ubuntu Bold" panose="020B0804030602030204"/>
                <a:sym typeface="Ubuntu Bold" panose="020B0804030602030204"/>
              </a:rPr>
              <a:t>Kubernetes</a:t>
            </a:r>
          </a:p>
          <a:p>
            <a:pPr algn="ctr">
              <a:lnSpc>
                <a:spcPts val="5880"/>
              </a:lnSpc>
            </a:pPr>
            <a:r>
              <a:rPr lang="en-US" sz="4200" b="1">
                <a:solidFill>
                  <a:srgbClr val="000000"/>
                </a:solidFill>
                <a:latin typeface="Ubuntu Bold" panose="020B0804030602030204"/>
                <a:ea typeface="Ubuntu Bold" panose="020B0804030602030204"/>
                <a:cs typeface="Ubuntu Bold" panose="020B0804030602030204"/>
                <a:sym typeface="Ubuntu Bold" panose="020B0804030602030204"/>
              </a:rPr>
              <a:t>Deployments</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2376" y="182651"/>
            <a:ext cx="7726004" cy="4367127"/>
          </a:xfrm>
          <a:custGeom>
            <a:avLst/>
            <a:gdLst/>
            <a:ahLst/>
            <a:cxnLst/>
            <a:rect l="l" t="t" r="r" b="b"/>
            <a:pathLst>
              <a:path w="7726004" h="4367127">
                <a:moveTo>
                  <a:pt x="0" y="0"/>
                </a:moveTo>
                <a:lnTo>
                  <a:pt x="7726003" y="0"/>
                </a:lnTo>
                <a:lnTo>
                  <a:pt x="7726003" y="4367127"/>
                </a:lnTo>
                <a:lnTo>
                  <a:pt x="0" y="43671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25879" y="4561046"/>
            <a:ext cx="3708302" cy="395097"/>
          </a:xfrm>
          <a:custGeom>
            <a:avLst/>
            <a:gdLst/>
            <a:ahLst/>
            <a:cxnLst/>
            <a:rect l="l" t="t" r="r" b="b"/>
            <a:pathLst>
              <a:path w="3708302" h="395097">
                <a:moveTo>
                  <a:pt x="0" y="0"/>
                </a:moveTo>
                <a:lnTo>
                  <a:pt x="3708301" y="0"/>
                </a:lnTo>
                <a:lnTo>
                  <a:pt x="3708301" y="395097"/>
                </a:lnTo>
                <a:lnTo>
                  <a:pt x="0" y="3950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5410495" y="1128998"/>
            <a:ext cx="2971505" cy="3402301"/>
          </a:xfrm>
          <a:custGeom>
            <a:avLst/>
            <a:gdLst/>
            <a:ahLst/>
            <a:cxnLst/>
            <a:rect l="l" t="t" r="r" b="b"/>
            <a:pathLst>
              <a:path w="2971505" h="3402301">
                <a:moveTo>
                  <a:pt x="0" y="0"/>
                </a:moveTo>
                <a:lnTo>
                  <a:pt x="2971505" y="0"/>
                </a:lnTo>
                <a:lnTo>
                  <a:pt x="2971505" y="3402302"/>
                </a:lnTo>
                <a:lnTo>
                  <a:pt x="0" y="34023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TextBox 6"/>
          <p:cNvSpPr txBox="1"/>
          <p:nvPr/>
        </p:nvSpPr>
        <p:spPr>
          <a:xfrm>
            <a:off x="432073" y="1349464"/>
            <a:ext cx="78238" cy="178346"/>
          </a:xfrm>
          <a:prstGeom prst="rect">
            <a:avLst/>
          </a:prstGeom>
        </p:spPr>
        <p:txBody>
          <a:bodyPr lIns="0" tIns="0" rIns="0" bIns="0" rtlCol="0" anchor="t">
            <a:spAutoFit/>
          </a:bodyPr>
          <a:lstStyle/>
          <a:p>
            <a:pPr algn="l">
              <a:lnSpc>
                <a:spcPts val="14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7" name="TextBox 7"/>
          <p:cNvSpPr txBox="1"/>
          <p:nvPr/>
        </p:nvSpPr>
        <p:spPr>
          <a:xfrm>
            <a:off x="432073" y="1933670"/>
            <a:ext cx="78238" cy="178346"/>
          </a:xfrm>
          <a:prstGeom prst="rect">
            <a:avLst/>
          </a:prstGeom>
        </p:spPr>
        <p:txBody>
          <a:bodyPr lIns="0" tIns="0" rIns="0" bIns="0" rtlCol="0" anchor="t">
            <a:spAutoFit/>
          </a:bodyPr>
          <a:lstStyle/>
          <a:p>
            <a:pPr algn="l">
              <a:lnSpc>
                <a:spcPts val="14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8" name="TextBox 8"/>
          <p:cNvSpPr txBox="1"/>
          <p:nvPr/>
        </p:nvSpPr>
        <p:spPr>
          <a:xfrm>
            <a:off x="600199" y="1342368"/>
            <a:ext cx="4459157" cy="903665"/>
          </a:xfrm>
          <a:prstGeom prst="rect">
            <a:avLst/>
          </a:prstGeom>
        </p:spPr>
        <p:txBody>
          <a:bodyPr lIns="0" tIns="0" rIns="0" bIns="0" rtlCol="0" anchor="t">
            <a:spAutoFit/>
          </a:bodyPr>
          <a:lstStyle/>
          <a:p>
            <a:pPr algn="l">
              <a:lnSpc>
                <a:spcPts val="1200"/>
              </a:lnSpc>
            </a:pPr>
            <a:r>
              <a:rPr lang="en-US" sz="1000">
                <a:solidFill>
                  <a:srgbClr val="000000"/>
                </a:solidFill>
                <a:latin typeface="Open Sans"/>
                <a:ea typeface="Open Sans"/>
                <a:cs typeface="Open Sans"/>
                <a:sym typeface="Open Sans"/>
              </a:rPr>
              <a:t>ReplicaSets oﬀer a great way to ensure a pre-deﬁned number of pods are running at any given time. However, they do not provide all the needed functionality for managing applications at scale.</a:t>
            </a:r>
          </a:p>
          <a:p>
            <a:pPr algn="l">
              <a:lnSpc>
                <a:spcPts val="2500"/>
              </a:lnSpc>
            </a:pPr>
            <a:r>
              <a:rPr lang="en-US" sz="1000">
                <a:solidFill>
                  <a:srgbClr val="000000"/>
                </a:solidFill>
                <a:latin typeface="Open Sans"/>
                <a:ea typeface="Open Sans"/>
                <a:cs typeface="Open Sans"/>
                <a:sym typeface="Open Sans"/>
              </a:rPr>
              <a:t>Deployments oﬀer a higher level of abstraction on top of ReplicaSets, and </a:t>
            </a:r>
          </a:p>
          <a:p>
            <a:pPr algn="l">
              <a:lnSpc>
                <a:spcPts val="500"/>
              </a:lnSpc>
            </a:pPr>
            <a:r>
              <a:rPr lang="en-US" sz="1000">
                <a:solidFill>
                  <a:srgbClr val="000000"/>
                </a:solidFill>
                <a:latin typeface="Open Sans"/>
                <a:ea typeface="Open Sans"/>
                <a:cs typeface="Open Sans"/>
                <a:sym typeface="Open Sans"/>
              </a:rPr>
              <a:t>add the following features:</a:t>
            </a:r>
          </a:p>
        </p:txBody>
      </p:sp>
      <p:sp>
        <p:nvSpPr>
          <p:cNvPr id="9" name="TextBox 9"/>
          <p:cNvSpPr txBox="1"/>
          <p:nvPr/>
        </p:nvSpPr>
        <p:spPr>
          <a:xfrm>
            <a:off x="614953" y="2222897"/>
            <a:ext cx="4285755" cy="320916"/>
          </a:xfrm>
          <a:prstGeom prst="rect">
            <a:avLst/>
          </a:prstGeom>
        </p:spPr>
        <p:txBody>
          <a:bodyPr lIns="0" tIns="0" rIns="0" bIns="0" rtlCol="0" anchor="t">
            <a:spAutoFit/>
          </a:bodyPr>
          <a:lstStyle/>
          <a:p>
            <a:pPr algn="l">
              <a:lnSpc>
                <a:spcPts val="2500"/>
              </a:lnSpc>
            </a:pPr>
            <a:r>
              <a:rPr lang="en-US" sz="1000">
                <a:solidFill>
                  <a:srgbClr val="000000"/>
                </a:solidFill>
                <a:latin typeface="Open Sans"/>
                <a:ea typeface="Open Sans"/>
                <a:cs typeface="Open Sans"/>
                <a:sym typeface="Open Sans"/>
              </a:rPr>
              <a:t>□</a:t>
            </a:r>
            <a:r>
              <a:rPr lang="en-US" sz="1000" b="1">
                <a:solidFill>
                  <a:srgbClr val="000000"/>
                </a:solidFill>
                <a:latin typeface="Open Sans Bold"/>
                <a:ea typeface="Open Sans Bold"/>
                <a:cs typeface="Open Sans Bold"/>
                <a:sym typeface="Open Sans Bold"/>
              </a:rPr>
              <a:t>Rolling updates:</a:t>
            </a:r>
            <a:r>
              <a:rPr lang="en-US" sz="1000">
                <a:solidFill>
                  <a:srgbClr val="000000"/>
                </a:solidFill>
                <a:latin typeface="Open Sans"/>
                <a:ea typeface="Open Sans"/>
                <a:cs typeface="Open Sans"/>
                <a:sym typeface="Open Sans"/>
              </a:rPr>
              <a:t> Gradually replace old pods with new ones without </a:t>
            </a:r>
          </a:p>
        </p:txBody>
      </p:sp>
      <p:sp>
        <p:nvSpPr>
          <p:cNvPr id="10" name="TextBox 10"/>
          <p:cNvSpPr txBox="1"/>
          <p:nvPr/>
        </p:nvSpPr>
        <p:spPr>
          <a:xfrm>
            <a:off x="783079" y="2577446"/>
            <a:ext cx="3255988" cy="100384"/>
          </a:xfrm>
          <a:prstGeom prst="rect">
            <a:avLst/>
          </a:prstGeom>
        </p:spPr>
        <p:txBody>
          <a:bodyPr lIns="0" tIns="0" rIns="0" bIns="0" rtlCol="0" anchor="t">
            <a:spAutoFit/>
          </a:bodyPr>
          <a:lstStyle/>
          <a:p>
            <a:pPr algn="l">
              <a:lnSpc>
                <a:spcPts val="500"/>
              </a:lnSpc>
            </a:pPr>
            <a:r>
              <a:rPr lang="en-US" sz="1000">
                <a:solidFill>
                  <a:srgbClr val="000000"/>
                </a:solidFill>
                <a:latin typeface="Open Sans"/>
                <a:ea typeface="Open Sans"/>
                <a:cs typeface="Open Sans"/>
                <a:sym typeface="Open Sans"/>
              </a:rPr>
              <a:t>downtime, ensuring the application remains available.</a:t>
            </a:r>
          </a:p>
        </p:txBody>
      </p:sp>
      <p:sp>
        <p:nvSpPr>
          <p:cNvPr id="11" name="TextBox 11"/>
          <p:cNvSpPr txBox="1"/>
          <p:nvPr/>
        </p:nvSpPr>
        <p:spPr>
          <a:xfrm>
            <a:off x="614953" y="2654694"/>
            <a:ext cx="4131650" cy="618992"/>
          </a:xfrm>
          <a:prstGeom prst="rect">
            <a:avLst/>
          </a:prstGeom>
        </p:spPr>
        <p:txBody>
          <a:bodyPr lIns="0" tIns="0" rIns="0" bIns="0" rtlCol="0" anchor="t">
            <a:spAutoFit/>
          </a:bodyPr>
          <a:lstStyle/>
          <a:p>
            <a:pPr algn="l">
              <a:lnSpc>
                <a:spcPts val="2500"/>
              </a:lnSpc>
            </a:pPr>
            <a:r>
              <a:rPr lang="en-US" sz="1000">
                <a:solidFill>
                  <a:srgbClr val="000000"/>
                </a:solidFill>
                <a:latin typeface="Open Sans"/>
                <a:ea typeface="Open Sans"/>
                <a:cs typeface="Open Sans"/>
                <a:sym typeface="Open Sans"/>
              </a:rPr>
              <a:t>□</a:t>
            </a:r>
            <a:r>
              <a:rPr lang="en-US" sz="1000" b="1">
                <a:solidFill>
                  <a:srgbClr val="000000"/>
                </a:solidFill>
                <a:latin typeface="Open Sans Bold"/>
                <a:ea typeface="Open Sans Bold"/>
                <a:cs typeface="Open Sans Bold"/>
                <a:sym typeface="Open Sans Bold"/>
              </a:rPr>
              <a:t>Rollbacks:</a:t>
            </a:r>
            <a:r>
              <a:rPr lang="en-US" sz="1000">
                <a:solidFill>
                  <a:srgbClr val="000000"/>
                </a:solidFill>
                <a:latin typeface="Open Sans"/>
                <a:ea typeface="Open Sans"/>
                <a:cs typeface="Open Sans"/>
                <a:sym typeface="Open Sans"/>
              </a:rPr>
              <a:t> roll back to a previous version in case something goes </a:t>
            </a:r>
          </a:p>
          <a:p>
            <a:pPr algn="l">
              <a:lnSpc>
                <a:spcPts val="500"/>
              </a:lnSpc>
            </a:pPr>
            <a:r>
              <a:rPr lang="en-US" sz="1000">
                <a:solidFill>
                  <a:srgbClr val="000000"/>
                </a:solidFill>
                <a:latin typeface="Open Sans"/>
                <a:ea typeface="Open Sans"/>
                <a:cs typeface="Open Sans"/>
                <a:sym typeface="Open Sans"/>
              </a:rPr>
              <a:t>wrong during an update. This feature is crucial for maintaining </a:t>
            </a:r>
          </a:p>
          <a:p>
            <a:pPr algn="l">
              <a:lnSpc>
                <a:spcPts val="1900"/>
              </a:lnSpc>
            </a:pPr>
            <a:r>
              <a:rPr lang="en-US" sz="1000">
                <a:solidFill>
                  <a:srgbClr val="000000"/>
                </a:solidFill>
                <a:latin typeface="Open Sans"/>
                <a:ea typeface="Open Sans"/>
                <a:cs typeface="Open Sans"/>
                <a:sym typeface="Open Sans"/>
              </a:rPr>
              <a:t>application stability and quickly recovering from errors.</a:t>
            </a:r>
          </a:p>
        </p:txBody>
      </p:sp>
      <p:sp>
        <p:nvSpPr>
          <p:cNvPr id="12" name="TextBox 12"/>
          <p:cNvSpPr txBox="1"/>
          <p:nvPr/>
        </p:nvSpPr>
        <p:spPr>
          <a:xfrm>
            <a:off x="614953" y="3238891"/>
            <a:ext cx="4396702" cy="600323"/>
          </a:xfrm>
          <a:prstGeom prst="rect">
            <a:avLst/>
          </a:prstGeom>
        </p:spPr>
        <p:txBody>
          <a:bodyPr lIns="0" tIns="0" rIns="0" bIns="0" rtlCol="0" anchor="t">
            <a:spAutoFit/>
          </a:bodyPr>
          <a:lstStyle/>
          <a:p>
            <a:pPr algn="l">
              <a:lnSpc>
                <a:spcPts val="2500"/>
              </a:lnSpc>
            </a:pPr>
            <a:r>
              <a:rPr lang="en-US" sz="1000">
                <a:solidFill>
                  <a:srgbClr val="000000"/>
                </a:solidFill>
                <a:latin typeface="Open Sans"/>
                <a:ea typeface="Open Sans"/>
                <a:cs typeface="Open Sans"/>
                <a:sym typeface="Open Sans"/>
              </a:rPr>
              <a:t>□</a:t>
            </a:r>
            <a:r>
              <a:rPr lang="en-US" sz="1000" b="1">
                <a:solidFill>
                  <a:srgbClr val="000000"/>
                </a:solidFill>
                <a:latin typeface="Open Sans Bold"/>
                <a:ea typeface="Open Sans Bold"/>
                <a:cs typeface="Open Sans Bold"/>
                <a:sym typeface="Open Sans Bold"/>
              </a:rPr>
              <a:t>Declarative updates</a:t>
            </a:r>
            <a:r>
              <a:rPr lang="en-US" sz="1000">
                <a:solidFill>
                  <a:srgbClr val="000000"/>
                </a:solidFill>
                <a:latin typeface="Open Sans"/>
                <a:ea typeface="Open Sans"/>
                <a:cs typeface="Open Sans"/>
                <a:sym typeface="Open Sans"/>
              </a:rPr>
              <a:t> of replicas over time.</a:t>
            </a:r>
          </a:p>
          <a:p>
            <a:pPr algn="l">
              <a:lnSpc>
                <a:spcPts val="1900"/>
              </a:lnSpc>
            </a:pPr>
            <a:r>
              <a:rPr lang="en-US" sz="1000">
                <a:solidFill>
                  <a:srgbClr val="000000"/>
                </a:solidFill>
                <a:latin typeface="Open Sans"/>
                <a:ea typeface="Open Sans"/>
                <a:cs typeface="Open Sans"/>
                <a:sym typeface="Open Sans"/>
              </a:rPr>
              <a:t>□</a:t>
            </a:r>
            <a:r>
              <a:rPr lang="en-US" sz="1000" b="1">
                <a:solidFill>
                  <a:srgbClr val="000000"/>
                </a:solidFill>
                <a:latin typeface="Open Sans Bold"/>
                <a:ea typeface="Open Sans Bold"/>
                <a:cs typeface="Open Sans Bold"/>
                <a:sym typeface="Open Sans Bold"/>
              </a:rPr>
              <a:t>History and revision control:</a:t>
            </a:r>
            <a:r>
              <a:rPr lang="en-US" sz="1000">
                <a:solidFill>
                  <a:srgbClr val="000000"/>
                </a:solidFill>
                <a:latin typeface="Open Sans"/>
                <a:ea typeface="Open Sans"/>
                <a:cs typeface="Open Sans"/>
                <a:sym typeface="Open Sans"/>
              </a:rPr>
              <a:t> keep track of the history of all changes </a:t>
            </a:r>
          </a:p>
        </p:txBody>
      </p:sp>
      <p:sp>
        <p:nvSpPr>
          <p:cNvPr id="13" name="TextBox 13"/>
          <p:cNvSpPr txBox="1"/>
          <p:nvPr/>
        </p:nvSpPr>
        <p:spPr>
          <a:xfrm>
            <a:off x="783079" y="3872846"/>
            <a:ext cx="3567141" cy="100384"/>
          </a:xfrm>
          <a:prstGeom prst="rect">
            <a:avLst/>
          </a:prstGeom>
        </p:spPr>
        <p:txBody>
          <a:bodyPr lIns="0" tIns="0" rIns="0" bIns="0" rtlCol="0" anchor="t">
            <a:spAutoFit/>
          </a:bodyPr>
          <a:lstStyle/>
          <a:p>
            <a:pPr algn="l">
              <a:lnSpc>
                <a:spcPts val="500"/>
              </a:lnSpc>
            </a:pPr>
            <a:r>
              <a:rPr lang="en-US" sz="1000">
                <a:solidFill>
                  <a:srgbClr val="000000"/>
                </a:solidFill>
                <a:latin typeface="Open Sans"/>
                <a:ea typeface="Open Sans"/>
                <a:cs typeface="Open Sans"/>
                <a:sym typeface="Open Sans"/>
              </a:rPr>
              <a:t>made, allowing you to view and revert to previous versions.</a:t>
            </a:r>
          </a:p>
        </p:txBody>
      </p:sp>
      <p:sp>
        <p:nvSpPr>
          <p:cNvPr id="14" name="TextBox 14"/>
          <p:cNvSpPr txBox="1"/>
          <p:nvPr/>
        </p:nvSpPr>
        <p:spPr>
          <a:xfrm>
            <a:off x="614953" y="3950094"/>
            <a:ext cx="4371946" cy="320916"/>
          </a:xfrm>
          <a:prstGeom prst="rect">
            <a:avLst/>
          </a:prstGeom>
        </p:spPr>
        <p:txBody>
          <a:bodyPr lIns="0" tIns="0" rIns="0" bIns="0" rtlCol="0" anchor="t">
            <a:spAutoFit/>
          </a:bodyPr>
          <a:lstStyle/>
          <a:p>
            <a:pPr algn="l">
              <a:lnSpc>
                <a:spcPts val="2500"/>
              </a:lnSpc>
            </a:pPr>
            <a:r>
              <a:rPr lang="en-US" sz="1000">
                <a:solidFill>
                  <a:srgbClr val="000000"/>
                </a:solidFill>
                <a:latin typeface="Open Sans"/>
                <a:ea typeface="Open Sans"/>
                <a:cs typeface="Open Sans"/>
                <a:sym typeface="Open Sans"/>
              </a:rPr>
              <a:t>□</a:t>
            </a:r>
            <a:r>
              <a:rPr lang="en-US" sz="1000" b="1">
                <a:solidFill>
                  <a:srgbClr val="000000"/>
                </a:solidFill>
                <a:latin typeface="Open Sans Bold"/>
                <a:ea typeface="Open Sans Bold"/>
                <a:cs typeface="Open Sans Bold"/>
                <a:sym typeface="Open Sans Bold"/>
              </a:rPr>
              <a:t>Advanced rollouts:</a:t>
            </a:r>
            <a:r>
              <a:rPr lang="en-US" sz="1000">
                <a:solidFill>
                  <a:srgbClr val="000000"/>
                </a:solidFill>
                <a:latin typeface="Open Sans"/>
                <a:ea typeface="Open Sans"/>
                <a:cs typeface="Open Sans"/>
                <a:sym typeface="Open Sans"/>
              </a:rPr>
              <a:t> limit risk by leveraging controlled rollouts of new </a:t>
            </a:r>
          </a:p>
        </p:txBody>
      </p:sp>
      <p:sp>
        <p:nvSpPr>
          <p:cNvPr id="15" name="TextBox 15"/>
          <p:cNvSpPr txBox="1"/>
          <p:nvPr/>
        </p:nvSpPr>
        <p:spPr>
          <a:xfrm>
            <a:off x="783079" y="4304643"/>
            <a:ext cx="3878818" cy="100384"/>
          </a:xfrm>
          <a:prstGeom prst="rect">
            <a:avLst/>
          </a:prstGeom>
        </p:spPr>
        <p:txBody>
          <a:bodyPr lIns="0" tIns="0" rIns="0" bIns="0" rtlCol="0" anchor="t">
            <a:spAutoFit/>
          </a:bodyPr>
          <a:lstStyle/>
          <a:p>
            <a:pPr algn="l">
              <a:lnSpc>
                <a:spcPts val="500"/>
              </a:lnSpc>
            </a:pPr>
            <a:r>
              <a:rPr lang="en-US" sz="1000">
                <a:solidFill>
                  <a:srgbClr val="000000"/>
                </a:solidFill>
                <a:latin typeface="Open Sans"/>
                <a:ea typeface="Open Sans"/>
                <a:cs typeface="Open Sans"/>
                <a:sym typeface="Open Sans"/>
              </a:rPr>
              <a:t>versions, ensuring that updates are applied gradually and safely.</a:t>
            </a:r>
          </a:p>
        </p:txBody>
      </p:sp>
      <p:sp>
        <p:nvSpPr>
          <p:cNvPr id="16" name="TextBox 16"/>
          <p:cNvSpPr txBox="1"/>
          <p:nvPr/>
        </p:nvSpPr>
        <p:spPr>
          <a:xfrm>
            <a:off x="325879" y="282445"/>
            <a:ext cx="3691319" cy="806834"/>
          </a:xfrm>
          <a:prstGeom prst="rect">
            <a:avLst/>
          </a:prstGeom>
        </p:spPr>
        <p:txBody>
          <a:bodyPr lIns="0" tIns="0" rIns="0" bIns="0" rtlCol="0" anchor="t">
            <a:spAutoFit/>
          </a:bodyPr>
          <a:lstStyle/>
          <a:p>
            <a:pPr algn="l">
              <a:lnSpc>
                <a:spcPts val="2800"/>
              </a:lnSpc>
            </a:pPr>
            <a:r>
              <a:rPr lang="en-US" sz="2000" b="1">
                <a:solidFill>
                  <a:srgbClr val="000000"/>
                </a:solidFill>
                <a:latin typeface="Ubuntu Bold" panose="020B0804030602030204"/>
                <a:ea typeface="Ubuntu Bold" panose="020B0804030602030204"/>
                <a:cs typeface="Ubuntu Bold" panose="020B0804030602030204"/>
                <a:sym typeface="Ubuntu Bold" panose="020B0804030602030204"/>
              </a:rPr>
              <a:t>Deployments</a:t>
            </a:r>
          </a:p>
          <a:p>
            <a:pPr algn="l">
              <a:lnSpc>
                <a:spcPts val="1960"/>
              </a:lnSpc>
            </a:pPr>
            <a:r>
              <a:rPr lang="en-US" sz="1400" b="1">
                <a:solidFill>
                  <a:srgbClr val="000000"/>
                </a:solidFill>
                <a:latin typeface="Open Sans Bold"/>
                <a:ea typeface="Open Sans Bold"/>
                <a:cs typeface="Open Sans Bold"/>
                <a:sym typeface="Open Sans Bold"/>
              </a:rPr>
              <a:t>Manage and update applications at scale</a:t>
            </a:r>
          </a:p>
        </p:txBody>
      </p:sp>
      <p:sp>
        <p:nvSpPr>
          <p:cNvPr id="17" name="TextBox 17"/>
          <p:cNvSpPr txBox="1"/>
          <p:nvPr/>
        </p:nvSpPr>
        <p:spPr>
          <a:xfrm>
            <a:off x="325879" y="4622825"/>
            <a:ext cx="857298" cy="208445"/>
          </a:xfrm>
          <a:prstGeom prst="rect">
            <a:avLst/>
          </a:prstGeom>
        </p:spPr>
        <p:txBody>
          <a:bodyPr lIns="0" tIns="0" rIns="0" bIns="0" rtlCol="0" anchor="t">
            <a:spAutoFit/>
          </a:bodyPr>
          <a:lstStyle/>
          <a:p>
            <a:pPr algn="l">
              <a:lnSpc>
                <a:spcPts val="1680"/>
              </a:lnSpc>
            </a:pPr>
            <a:r>
              <a:rPr lang="en-US" sz="1200" b="1">
                <a:solidFill>
                  <a:srgbClr val="000000"/>
                </a:solidFill>
                <a:latin typeface="Ubuntu Bold" panose="020B0804030602030204"/>
                <a:ea typeface="Ubuntu Bold" panose="020B0804030602030204"/>
                <a:cs typeface="Ubuntu Bold" panose="020B0804030602030204"/>
                <a:sym typeface="Ubuntu Bold" panose="020B0804030602030204"/>
              </a:rPr>
              <a:t>Kubernetes</a:t>
            </a:r>
          </a:p>
        </p:txBody>
      </p:sp>
      <p:sp>
        <p:nvSpPr>
          <p:cNvPr id="18" name="TextBox 18"/>
          <p:cNvSpPr txBox="1"/>
          <p:nvPr/>
        </p:nvSpPr>
        <p:spPr>
          <a:xfrm>
            <a:off x="5496220" y="1190139"/>
            <a:ext cx="1608887" cy="8073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apiVersion</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apps/v1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kind</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Deployment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metadata</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name</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nginx-deployment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labels</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19" name="TextBox 19"/>
          <p:cNvSpPr txBox="1"/>
          <p:nvPr/>
        </p:nvSpPr>
        <p:spPr>
          <a:xfrm>
            <a:off x="5496220" y="1999764"/>
            <a:ext cx="69952" cy="159639"/>
          </a:xfrm>
          <a:prstGeom prst="rect">
            <a:avLst/>
          </a:prstGeom>
        </p:spPr>
        <p:txBody>
          <a:bodyPr lIns="0" tIns="0" rIns="0" bIns="0" rtlCol="0" anchor="t">
            <a:spAutoFit/>
          </a:bodyPr>
          <a:lstStyle/>
          <a:p>
            <a:pPr algn="l">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p:txBody>
      </p:sp>
      <p:sp>
        <p:nvSpPr>
          <p:cNvPr id="20" name="TextBox 20"/>
          <p:cNvSpPr txBox="1"/>
          <p:nvPr/>
        </p:nvSpPr>
        <p:spPr>
          <a:xfrm>
            <a:off x="5701970" y="1999764"/>
            <a:ext cx="699516"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app</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nginx</a:t>
            </a:r>
          </a:p>
        </p:txBody>
      </p:sp>
      <p:sp>
        <p:nvSpPr>
          <p:cNvPr id="21" name="TextBox 21"/>
          <p:cNvSpPr txBox="1"/>
          <p:nvPr/>
        </p:nvSpPr>
        <p:spPr>
          <a:xfrm>
            <a:off x="5496220" y="2161689"/>
            <a:ext cx="839429" cy="48348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spec</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replicas</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3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selector</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22" name="TextBox 22"/>
          <p:cNvSpPr txBox="1"/>
          <p:nvPr/>
        </p:nvSpPr>
        <p:spPr>
          <a:xfrm>
            <a:off x="5496220" y="2647464"/>
            <a:ext cx="69952" cy="321564"/>
          </a:xfrm>
          <a:prstGeom prst="rect">
            <a:avLst/>
          </a:prstGeom>
        </p:spPr>
        <p:txBody>
          <a:bodyPr lIns="0" tIns="0" rIns="0" bIns="0" rtlCol="0" anchor="t">
            <a:spAutoFit/>
          </a:bodyPr>
          <a:lstStyle/>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p:txBody>
      </p:sp>
      <p:sp>
        <p:nvSpPr>
          <p:cNvPr id="23" name="TextBox 23"/>
          <p:cNvSpPr txBox="1"/>
          <p:nvPr/>
        </p:nvSpPr>
        <p:spPr>
          <a:xfrm>
            <a:off x="5701970" y="2647464"/>
            <a:ext cx="839429" cy="321564"/>
          </a:xfrm>
          <a:prstGeom prst="rect">
            <a:avLst/>
          </a:prstGeom>
        </p:spPr>
        <p:txBody>
          <a:bodyPr lIns="0" tIns="0" rIns="0" bIns="0" rtlCol="0" anchor="t">
            <a:spAutoFit/>
          </a:bodyPr>
          <a:lstStyle/>
          <a:p>
            <a:pPr algn="r">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matchLabels</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app</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nginx</a:t>
            </a:r>
          </a:p>
        </p:txBody>
      </p:sp>
      <p:sp>
        <p:nvSpPr>
          <p:cNvPr id="24" name="TextBox 24"/>
          <p:cNvSpPr txBox="1"/>
          <p:nvPr/>
        </p:nvSpPr>
        <p:spPr>
          <a:xfrm>
            <a:off x="5496220" y="2971314"/>
            <a:ext cx="699526" cy="159639"/>
          </a:xfrm>
          <a:prstGeom prst="rect">
            <a:avLst/>
          </a:prstGeom>
        </p:spPr>
        <p:txBody>
          <a:bodyPr lIns="0" tIns="0" rIns="0" bIns="0" rtlCol="0" anchor="t">
            <a:spAutoFit/>
          </a:bodyPr>
          <a:lstStyle/>
          <a:p>
            <a:pPr algn="l">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template</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25" name="TextBox 25"/>
          <p:cNvSpPr txBox="1"/>
          <p:nvPr/>
        </p:nvSpPr>
        <p:spPr>
          <a:xfrm>
            <a:off x="5496220" y="3133239"/>
            <a:ext cx="69952" cy="807339"/>
          </a:xfrm>
          <a:prstGeom prst="rect">
            <a:avLst/>
          </a:prstGeom>
        </p:spPr>
        <p:txBody>
          <a:bodyPr lIns="0" tIns="0" rIns="0" bIns="0" rtlCol="0" anchor="t">
            <a:spAutoFit/>
          </a:bodyPr>
          <a:lstStyle/>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p:txBody>
      </p:sp>
      <p:sp>
        <p:nvSpPr>
          <p:cNvPr id="26" name="TextBox 26"/>
          <p:cNvSpPr txBox="1"/>
          <p:nvPr/>
        </p:nvSpPr>
        <p:spPr>
          <a:xfrm>
            <a:off x="5701970" y="3133239"/>
            <a:ext cx="629564" cy="321564"/>
          </a:xfrm>
          <a:prstGeom prst="rect">
            <a:avLst/>
          </a:prstGeom>
        </p:spPr>
        <p:txBody>
          <a:bodyPr lIns="0" tIns="0" rIns="0" bIns="0" rtlCol="0" anchor="t">
            <a:spAutoFit/>
          </a:bodyPr>
          <a:lstStyle/>
          <a:p>
            <a:pPr algn="r">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metadata</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labels</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27" name="TextBox 27"/>
          <p:cNvSpPr txBox="1"/>
          <p:nvPr/>
        </p:nvSpPr>
        <p:spPr>
          <a:xfrm>
            <a:off x="5976290" y="3457089"/>
            <a:ext cx="699516"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app</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nginx</a:t>
            </a:r>
          </a:p>
        </p:txBody>
      </p:sp>
      <p:sp>
        <p:nvSpPr>
          <p:cNvPr id="28" name="TextBox 28"/>
          <p:cNvSpPr txBox="1"/>
          <p:nvPr/>
        </p:nvSpPr>
        <p:spPr>
          <a:xfrm>
            <a:off x="5701970" y="3619014"/>
            <a:ext cx="349758"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spec</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29" name="TextBox 29"/>
          <p:cNvSpPr txBox="1"/>
          <p:nvPr/>
        </p:nvSpPr>
        <p:spPr>
          <a:xfrm>
            <a:off x="5839130" y="3780939"/>
            <a:ext cx="1049284"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containers</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p:txBody>
      </p:sp>
      <p:sp>
        <p:nvSpPr>
          <p:cNvPr id="30" name="TextBox 30"/>
          <p:cNvSpPr txBox="1"/>
          <p:nvPr/>
        </p:nvSpPr>
        <p:spPr>
          <a:xfrm>
            <a:off x="5496220" y="3942864"/>
            <a:ext cx="699526" cy="159639"/>
          </a:xfrm>
          <a:prstGeom prst="rect">
            <a:avLst/>
          </a:prstGeom>
        </p:spPr>
        <p:txBody>
          <a:bodyPr lIns="0" tIns="0" rIns="0" bIns="0" rtlCol="0" anchor="t">
            <a:spAutoFit/>
          </a:bodyPr>
          <a:lstStyle/>
          <a:p>
            <a:pPr algn="l">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strategy</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31" name="TextBox 31"/>
          <p:cNvSpPr txBox="1"/>
          <p:nvPr/>
        </p:nvSpPr>
        <p:spPr>
          <a:xfrm>
            <a:off x="5496220" y="4104789"/>
            <a:ext cx="69952" cy="321564"/>
          </a:xfrm>
          <a:prstGeom prst="rect">
            <a:avLst/>
          </a:prstGeom>
        </p:spPr>
        <p:txBody>
          <a:bodyPr lIns="0" tIns="0" rIns="0" bIns="0" rtlCol="0" anchor="t">
            <a:spAutoFit/>
          </a:bodyPr>
          <a:lstStyle/>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 </a:t>
            </a:r>
          </a:p>
        </p:txBody>
      </p:sp>
      <p:sp>
        <p:nvSpPr>
          <p:cNvPr id="32" name="TextBox 32"/>
          <p:cNvSpPr txBox="1"/>
          <p:nvPr/>
        </p:nvSpPr>
        <p:spPr>
          <a:xfrm>
            <a:off x="5701970" y="4104789"/>
            <a:ext cx="1329080" cy="321564"/>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type</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RollingUpdate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rollingUpdate</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2376" y="182651"/>
            <a:ext cx="7726004" cy="1116511"/>
          </a:xfrm>
          <a:custGeom>
            <a:avLst/>
            <a:gdLst/>
            <a:ahLst/>
            <a:cxnLst/>
            <a:rect l="l" t="t" r="r" b="b"/>
            <a:pathLst>
              <a:path w="7726004" h="1116511">
                <a:moveTo>
                  <a:pt x="0" y="0"/>
                </a:moveTo>
                <a:lnTo>
                  <a:pt x="7726003" y="0"/>
                </a:lnTo>
                <a:lnTo>
                  <a:pt x="7726003" y="1116511"/>
                </a:lnTo>
                <a:lnTo>
                  <a:pt x="0" y="11165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62376" y="1095251"/>
            <a:ext cx="8297399" cy="3924405"/>
          </a:xfrm>
          <a:custGeom>
            <a:avLst/>
            <a:gdLst/>
            <a:ahLst/>
            <a:cxnLst/>
            <a:rect l="l" t="t" r="r" b="b"/>
            <a:pathLst>
              <a:path w="8297399" h="3924405">
                <a:moveTo>
                  <a:pt x="0" y="0"/>
                </a:moveTo>
                <a:lnTo>
                  <a:pt x="8297399" y="0"/>
                </a:lnTo>
                <a:lnTo>
                  <a:pt x="8297399" y="3924405"/>
                </a:lnTo>
                <a:lnTo>
                  <a:pt x="0" y="39244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3865674" y="2714377"/>
            <a:ext cx="255422" cy="255422"/>
          </a:xfrm>
          <a:custGeom>
            <a:avLst/>
            <a:gdLst/>
            <a:ahLst/>
            <a:cxnLst/>
            <a:rect l="l" t="t" r="r" b="b"/>
            <a:pathLst>
              <a:path w="255422" h="255422">
                <a:moveTo>
                  <a:pt x="0" y="0"/>
                </a:moveTo>
                <a:lnTo>
                  <a:pt x="255422" y="0"/>
                </a:lnTo>
                <a:lnTo>
                  <a:pt x="255422" y="255423"/>
                </a:lnTo>
                <a:lnTo>
                  <a:pt x="0" y="255423"/>
                </a:lnTo>
                <a:lnTo>
                  <a:pt x="0" y="0"/>
                </a:lnTo>
                <a:close/>
              </a:path>
            </a:pathLst>
          </a:custGeom>
          <a:blipFill>
            <a:blip r:embed="rId8"/>
            <a:stretch>
              <a:fillRect/>
            </a:stretch>
          </a:blipFill>
        </p:spPr>
      </p:sp>
      <p:sp>
        <p:nvSpPr>
          <p:cNvPr id="6" name="Freeform 6"/>
          <p:cNvSpPr/>
          <p:nvPr/>
        </p:nvSpPr>
        <p:spPr>
          <a:xfrm>
            <a:off x="4035590" y="3275371"/>
            <a:ext cx="331203" cy="331203"/>
          </a:xfrm>
          <a:custGeom>
            <a:avLst/>
            <a:gdLst/>
            <a:ahLst/>
            <a:cxnLst/>
            <a:rect l="l" t="t" r="r" b="b"/>
            <a:pathLst>
              <a:path w="331203" h="331203">
                <a:moveTo>
                  <a:pt x="0" y="0"/>
                </a:moveTo>
                <a:lnTo>
                  <a:pt x="331203" y="0"/>
                </a:lnTo>
                <a:lnTo>
                  <a:pt x="331203" y="331204"/>
                </a:lnTo>
                <a:lnTo>
                  <a:pt x="0" y="33120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4499077" y="3137535"/>
            <a:ext cx="681323" cy="945928"/>
          </a:xfrm>
          <a:custGeom>
            <a:avLst/>
            <a:gdLst/>
            <a:ahLst/>
            <a:cxnLst/>
            <a:rect l="l" t="t" r="r" b="b"/>
            <a:pathLst>
              <a:path w="681323" h="945928">
                <a:moveTo>
                  <a:pt x="0" y="0"/>
                </a:moveTo>
                <a:lnTo>
                  <a:pt x="681323" y="0"/>
                </a:lnTo>
                <a:lnTo>
                  <a:pt x="681323" y="945928"/>
                </a:lnTo>
                <a:lnTo>
                  <a:pt x="0" y="94592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5137633" y="3137535"/>
            <a:ext cx="681323" cy="945928"/>
          </a:xfrm>
          <a:custGeom>
            <a:avLst/>
            <a:gdLst/>
            <a:ahLst/>
            <a:cxnLst/>
            <a:rect l="l" t="t" r="r" b="b"/>
            <a:pathLst>
              <a:path w="681323" h="945928">
                <a:moveTo>
                  <a:pt x="0" y="0"/>
                </a:moveTo>
                <a:lnTo>
                  <a:pt x="681323" y="0"/>
                </a:lnTo>
                <a:lnTo>
                  <a:pt x="681323" y="945928"/>
                </a:lnTo>
                <a:lnTo>
                  <a:pt x="0" y="945928"/>
                </a:lnTo>
                <a:lnTo>
                  <a:pt x="0" y="0"/>
                </a:lnTo>
                <a:close/>
              </a:path>
            </a:pathLst>
          </a:custGeom>
          <a:blipFill>
            <a:blip r:embed="rId11">
              <a:extLst>
                <a:ext uri="{96DAC541-7B7A-43D3-8B79-37D633B846F1}">
                  <asvg:svgBlip xmlns:asvg="http://schemas.microsoft.com/office/drawing/2016/SVG/main" r:embed="rId13"/>
                </a:ext>
              </a:extLst>
            </a:blip>
            <a:stretch>
              <a:fillRect/>
            </a:stretch>
          </a:blipFill>
        </p:spPr>
      </p:sp>
      <p:sp>
        <p:nvSpPr>
          <p:cNvPr id="9" name="Freeform 9"/>
          <p:cNvSpPr/>
          <p:nvPr/>
        </p:nvSpPr>
        <p:spPr>
          <a:xfrm>
            <a:off x="5634142" y="3081899"/>
            <a:ext cx="255422" cy="255422"/>
          </a:xfrm>
          <a:custGeom>
            <a:avLst/>
            <a:gdLst/>
            <a:ahLst/>
            <a:cxnLst/>
            <a:rect l="l" t="t" r="r" b="b"/>
            <a:pathLst>
              <a:path w="255422" h="255422">
                <a:moveTo>
                  <a:pt x="0" y="0"/>
                </a:moveTo>
                <a:lnTo>
                  <a:pt x="255423" y="0"/>
                </a:lnTo>
                <a:lnTo>
                  <a:pt x="255423" y="255423"/>
                </a:lnTo>
                <a:lnTo>
                  <a:pt x="0" y="25542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0" name="Freeform 10"/>
          <p:cNvSpPr/>
          <p:nvPr/>
        </p:nvSpPr>
        <p:spPr>
          <a:xfrm>
            <a:off x="4984232" y="3074860"/>
            <a:ext cx="255422" cy="255422"/>
          </a:xfrm>
          <a:custGeom>
            <a:avLst/>
            <a:gdLst/>
            <a:ahLst/>
            <a:cxnLst/>
            <a:rect l="l" t="t" r="r" b="b"/>
            <a:pathLst>
              <a:path w="255422" h="255422">
                <a:moveTo>
                  <a:pt x="0" y="0"/>
                </a:moveTo>
                <a:lnTo>
                  <a:pt x="255423" y="0"/>
                </a:lnTo>
                <a:lnTo>
                  <a:pt x="255423" y="255423"/>
                </a:lnTo>
                <a:lnTo>
                  <a:pt x="0" y="255423"/>
                </a:lnTo>
                <a:lnTo>
                  <a:pt x="0" y="0"/>
                </a:lnTo>
                <a:close/>
              </a:path>
            </a:pathLst>
          </a:custGeom>
          <a:blipFill>
            <a:blip r:embed="rId14">
              <a:extLst>
                <a:ext uri="{96DAC541-7B7A-43D3-8B79-37D633B846F1}">
                  <asvg:svgBlip xmlns:asvg="http://schemas.microsoft.com/office/drawing/2016/SVG/main" r:embed="rId16"/>
                </a:ext>
              </a:extLst>
            </a:blip>
            <a:stretch>
              <a:fillRect/>
            </a:stretch>
          </a:blipFill>
        </p:spPr>
      </p:sp>
      <p:sp>
        <p:nvSpPr>
          <p:cNvPr id="11" name="Freeform 11"/>
          <p:cNvSpPr/>
          <p:nvPr/>
        </p:nvSpPr>
        <p:spPr>
          <a:xfrm>
            <a:off x="4344695" y="3081890"/>
            <a:ext cx="255422" cy="255422"/>
          </a:xfrm>
          <a:custGeom>
            <a:avLst/>
            <a:gdLst/>
            <a:ahLst/>
            <a:cxnLst/>
            <a:rect l="l" t="t" r="r" b="b"/>
            <a:pathLst>
              <a:path w="255422" h="255422">
                <a:moveTo>
                  <a:pt x="0" y="0"/>
                </a:moveTo>
                <a:lnTo>
                  <a:pt x="255423" y="0"/>
                </a:lnTo>
                <a:lnTo>
                  <a:pt x="255423" y="255422"/>
                </a:lnTo>
                <a:lnTo>
                  <a:pt x="0" y="255422"/>
                </a:lnTo>
                <a:lnTo>
                  <a:pt x="0" y="0"/>
                </a:lnTo>
                <a:close/>
              </a:path>
            </a:pathLst>
          </a:custGeom>
          <a:blipFill>
            <a:blip r:embed="rId14">
              <a:extLst>
                <a:ext uri="{96DAC541-7B7A-43D3-8B79-37D633B846F1}">
                  <asvg:svgBlip xmlns:asvg="http://schemas.microsoft.com/office/drawing/2016/SVG/main" r:embed="rId17"/>
                </a:ext>
              </a:extLst>
            </a:blip>
            <a:stretch>
              <a:fillRect/>
            </a:stretch>
          </a:blipFill>
        </p:spPr>
      </p:sp>
      <p:sp>
        <p:nvSpPr>
          <p:cNvPr id="12" name="Freeform 12"/>
          <p:cNvSpPr/>
          <p:nvPr/>
        </p:nvSpPr>
        <p:spPr>
          <a:xfrm>
            <a:off x="4035590" y="3275371"/>
            <a:ext cx="331203" cy="331203"/>
          </a:xfrm>
          <a:custGeom>
            <a:avLst/>
            <a:gdLst/>
            <a:ahLst/>
            <a:cxnLst/>
            <a:rect l="l" t="t" r="r" b="b"/>
            <a:pathLst>
              <a:path w="331203" h="331203">
                <a:moveTo>
                  <a:pt x="0" y="0"/>
                </a:moveTo>
                <a:lnTo>
                  <a:pt x="331203" y="0"/>
                </a:lnTo>
                <a:lnTo>
                  <a:pt x="331203" y="331204"/>
                </a:lnTo>
                <a:lnTo>
                  <a:pt x="0" y="331204"/>
                </a:lnTo>
                <a:lnTo>
                  <a:pt x="0" y="0"/>
                </a:lnTo>
                <a:close/>
              </a:path>
            </a:pathLst>
          </a:custGeom>
          <a:blipFill>
            <a:blip r:embed="rId18"/>
            <a:stretch>
              <a:fillRect/>
            </a:stretch>
          </a:blipFill>
        </p:spPr>
      </p:sp>
      <p:sp>
        <p:nvSpPr>
          <p:cNvPr id="13" name="Freeform 13"/>
          <p:cNvSpPr/>
          <p:nvPr/>
        </p:nvSpPr>
        <p:spPr>
          <a:xfrm>
            <a:off x="4674146" y="3269875"/>
            <a:ext cx="331203" cy="331203"/>
          </a:xfrm>
          <a:custGeom>
            <a:avLst/>
            <a:gdLst/>
            <a:ahLst/>
            <a:cxnLst/>
            <a:rect l="l" t="t" r="r" b="b"/>
            <a:pathLst>
              <a:path w="331203" h="331203">
                <a:moveTo>
                  <a:pt x="0" y="0"/>
                </a:moveTo>
                <a:lnTo>
                  <a:pt x="331203" y="0"/>
                </a:lnTo>
                <a:lnTo>
                  <a:pt x="331203" y="331204"/>
                </a:lnTo>
                <a:lnTo>
                  <a:pt x="0" y="331204"/>
                </a:lnTo>
                <a:lnTo>
                  <a:pt x="0" y="0"/>
                </a:lnTo>
                <a:close/>
              </a:path>
            </a:pathLst>
          </a:custGeom>
          <a:blipFill>
            <a:blip r:embed="rId18"/>
            <a:stretch>
              <a:fillRect/>
            </a:stretch>
          </a:blipFill>
        </p:spPr>
      </p:sp>
      <p:sp>
        <p:nvSpPr>
          <p:cNvPr id="14" name="Freeform 14"/>
          <p:cNvSpPr/>
          <p:nvPr/>
        </p:nvSpPr>
        <p:spPr>
          <a:xfrm>
            <a:off x="5312693" y="3269875"/>
            <a:ext cx="331203" cy="331203"/>
          </a:xfrm>
          <a:custGeom>
            <a:avLst/>
            <a:gdLst/>
            <a:ahLst/>
            <a:cxnLst/>
            <a:rect l="l" t="t" r="r" b="b"/>
            <a:pathLst>
              <a:path w="331203" h="331203">
                <a:moveTo>
                  <a:pt x="0" y="0"/>
                </a:moveTo>
                <a:lnTo>
                  <a:pt x="331203" y="0"/>
                </a:lnTo>
                <a:lnTo>
                  <a:pt x="331203" y="331204"/>
                </a:lnTo>
                <a:lnTo>
                  <a:pt x="0" y="331204"/>
                </a:lnTo>
                <a:lnTo>
                  <a:pt x="0" y="0"/>
                </a:lnTo>
                <a:close/>
              </a:path>
            </a:pathLst>
          </a:custGeom>
          <a:blipFill>
            <a:blip r:embed="rId18"/>
            <a:stretch>
              <a:fillRect/>
            </a:stretch>
          </a:blipFill>
        </p:spPr>
      </p:sp>
      <p:sp>
        <p:nvSpPr>
          <p:cNvPr id="15" name="Freeform 15"/>
          <p:cNvSpPr/>
          <p:nvPr/>
        </p:nvSpPr>
        <p:spPr>
          <a:xfrm>
            <a:off x="5634142" y="3081899"/>
            <a:ext cx="255422" cy="255422"/>
          </a:xfrm>
          <a:custGeom>
            <a:avLst/>
            <a:gdLst/>
            <a:ahLst/>
            <a:cxnLst/>
            <a:rect l="l" t="t" r="r" b="b"/>
            <a:pathLst>
              <a:path w="255422" h="255422">
                <a:moveTo>
                  <a:pt x="0" y="0"/>
                </a:moveTo>
                <a:lnTo>
                  <a:pt x="255423" y="0"/>
                </a:lnTo>
                <a:lnTo>
                  <a:pt x="255423" y="255423"/>
                </a:lnTo>
                <a:lnTo>
                  <a:pt x="0" y="255423"/>
                </a:lnTo>
                <a:lnTo>
                  <a:pt x="0" y="0"/>
                </a:lnTo>
                <a:close/>
              </a:path>
            </a:pathLst>
          </a:custGeom>
          <a:blipFill>
            <a:blip r:embed="rId19"/>
            <a:stretch>
              <a:fillRect/>
            </a:stretch>
          </a:blipFill>
        </p:spPr>
      </p:sp>
      <p:sp>
        <p:nvSpPr>
          <p:cNvPr id="16" name="Freeform 16"/>
          <p:cNvSpPr/>
          <p:nvPr/>
        </p:nvSpPr>
        <p:spPr>
          <a:xfrm>
            <a:off x="4984232" y="3074860"/>
            <a:ext cx="255422" cy="255422"/>
          </a:xfrm>
          <a:custGeom>
            <a:avLst/>
            <a:gdLst/>
            <a:ahLst/>
            <a:cxnLst/>
            <a:rect l="l" t="t" r="r" b="b"/>
            <a:pathLst>
              <a:path w="255422" h="255422">
                <a:moveTo>
                  <a:pt x="0" y="0"/>
                </a:moveTo>
                <a:lnTo>
                  <a:pt x="255423" y="0"/>
                </a:lnTo>
                <a:lnTo>
                  <a:pt x="255423" y="255423"/>
                </a:lnTo>
                <a:lnTo>
                  <a:pt x="0" y="255423"/>
                </a:lnTo>
                <a:lnTo>
                  <a:pt x="0" y="0"/>
                </a:lnTo>
                <a:close/>
              </a:path>
            </a:pathLst>
          </a:custGeom>
          <a:blipFill>
            <a:blip r:embed="rId19"/>
            <a:stretch>
              <a:fillRect/>
            </a:stretch>
          </a:blipFill>
        </p:spPr>
      </p:sp>
      <p:sp>
        <p:nvSpPr>
          <p:cNvPr id="17" name="Freeform 17"/>
          <p:cNvSpPr/>
          <p:nvPr/>
        </p:nvSpPr>
        <p:spPr>
          <a:xfrm>
            <a:off x="4344695" y="3081890"/>
            <a:ext cx="255422" cy="255422"/>
          </a:xfrm>
          <a:custGeom>
            <a:avLst/>
            <a:gdLst/>
            <a:ahLst/>
            <a:cxnLst/>
            <a:rect l="l" t="t" r="r" b="b"/>
            <a:pathLst>
              <a:path w="255422" h="255422">
                <a:moveTo>
                  <a:pt x="0" y="0"/>
                </a:moveTo>
                <a:lnTo>
                  <a:pt x="255423" y="0"/>
                </a:lnTo>
                <a:lnTo>
                  <a:pt x="255423" y="255422"/>
                </a:lnTo>
                <a:lnTo>
                  <a:pt x="0" y="255422"/>
                </a:lnTo>
                <a:lnTo>
                  <a:pt x="0" y="0"/>
                </a:lnTo>
                <a:close/>
              </a:path>
            </a:pathLst>
          </a:custGeom>
          <a:blipFill>
            <a:blip r:embed="rId19"/>
            <a:stretch>
              <a:fillRect/>
            </a:stretch>
          </a:blipFill>
        </p:spPr>
      </p:sp>
      <p:sp>
        <p:nvSpPr>
          <p:cNvPr id="18" name="Freeform 18"/>
          <p:cNvSpPr/>
          <p:nvPr/>
        </p:nvSpPr>
        <p:spPr>
          <a:xfrm>
            <a:off x="3744439" y="1735941"/>
            <a:ext cx="2264721" cy="994258"/>
          </a:xfrm>
          <a:custGeom>
            <a:avLst/>
            <a:gdLst/>
            <a:ahLst/>
            <a:cxnLst/>
            <a:rect l="l" t="t" r="r" b="b"/>
            <a:pathLst>
              <a:path w="2264721" h="994258">
                <a:moveTo>
                  <a:pt x="0" y="0"/>
                </a:moveTo>
                <a:lnTo>
                  <a:pt x="2264722" y="0"/>
                </a:lnTo>
                <a:lnTo>
                  <a:pt x="2264722" y="994257"/>
                </a:lnTo>
                <a:lnTo>
                  <a:pt x="0" y="994257"/>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9" name="TextBox 19"/>
          <p:cNvSpPr txBox="1"/>
          <p:nvPr/>
        </p:nvSpPr>
        <p:spPr>
          <a:xfrm>
            <a:off x="325879" y="282445"/>
            <a:ext cx="3691319" cy="806834"/>
          </a:xfrm>
          <a:prstGeom prst="rect">
            <a:avLst/>
          </a:prstGeom>
        </p:spPr>
        <p:txBody>
          <a:bodyPr lIns="0" tIns="0" rIns="0" bIns="0" rtlCol="0" anchor="t">
            <a:spAutoFit/>
          </a:bodyPr>
          <a:lstStyle/>
          <a:p>
            <a:pPr algn="l">
              <a:lnSpc>
                <a:spcPts val="2800"/>
              </a:lnSpc>
            </a:pPr>
            <a:r>
              <a:rPr lang="en-US" sz="2000" b="1">
                <a:solidFill>
                  <a:srgbClr val="000000"/>
                </a:solidFill>
                <a:latin typeface="Ubuntu Bold" panose="020B0804030602030204"/>
                <a:ea typeface="Ubuntu Bold" panose="020B0804030602030204"/>
                <a:cs typeface="Ubuntu Bold" panose="020B0804030602030204"/>
                <a:sym typeface="Ubuntu Bold" panose="020B0804030602030204"/>
              </a:rPr>
              <a:t>Deployments</a:t>
            </a:r>
          </a:p>
          <a:p>
            <a:pPr algn="l">
              <a:lnSpc>
                <a:spcPts val="1960"/>
              </a:lnSpc>
            </a:pPr>
            <a:r>
              <a:rPr lang="en-US" sz="1400" b="1">
                <a:solidFill>
                  <a:srgbClr val="000000"/>
                </a:solidFill>
                <a:latin typeface="Open Sans Bold"/>
                <a:ea typeface="Open Sans Bold"/>
                <a:cs typeface="Open Sans Bold"/>
                <a:sym typeface="Open Sans Bold"/>
              </a:rPr>
              <a:t>Manage and update applications at scale</a:t>
            </a:r>
          </a:p>
        </p:txBody>
      </p:sp>
      <p:sp>
        <p:nvSpPr>
          <p:cNvPr id="20" name="TextBox 20"/>
          <p:cNvSpPr txBox="1"/>
          <p:nvPr/>
        </p:nvSpPr>
        <p:spPr>
          <a:xfrm>
            <a:off x="325879" y="4622825"/>
            <a:ext cx="857298" cy="208445"/>
          </a:xfrm>
          <a:prstGeom prst="rect">
            <a:avLst/>
          </a:prstGeom>
        </p:spPr>
        <p:txBody>
          <a:bodyPr lIns="0" tIns="0" rIns="0" bIns="0" rtlCol="0" anchor="t">
            <a:spAutoFit/>
          </a:bodyPr>
          <a:lstStyle/>
          <a:p>
            <a:pPr algn="l">
              <a:lnSpc>
                <a:spcPts val="1680"/>
              </a:lnSpc>
            </a:pPr>
            <a:r>
              <a:rPr lang="en-US" sz="1200" b="1">
                <a:solidFill>
                  <a:srgbClr val="000000"/>
                </a:solidFill>
                <a:latin typeface="Ubuntu Bold" panose="020B0804030602030204"/>
                <a:ea typeface="Ubuntu Bold" panose="020B0804030602030204"/>
                <a:cs typeface="Ubuntu Bold" panose="020B0804030602030204"/>
                <a:sym typeface="Ubuntu Bold" panose="020B0804030602030204"/>
              </a:rPr>
              <a:t>Kubernetes</a:t>
            </a:r>
          </a:p>
        </p:txBody>
      </p:sp>
      <p:sp>
        <p:nvSpPr>
          <p:cNvPr id="21" name="TextBox 21"/>
          <p:cNvSpPr txBox="1"/>
          <p:nvPr/>
        </p:nvSpPr>
        <p:spPr>
          <a:xfrm>
            <a:off x="411604" y="1219886"/>
            <a:ext cx="1608887" cy="8073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apiVersion</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apps/v1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kind</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Deployment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metadata</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name</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nginx-deployment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labels</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22" name="TextBox 22"/>
          <p:cNvSpPr txBox="1"/>
          <p:nvPr/>
        </p:nvSpPr>
        <p:spPr>
          <a:xfrm>
            <a:off x="411604" y="2029511"/>
            <a:ext cx="69952" cy="159639"/>
          </a:xfrm>
          <a:prstGeom prst="rect">
            <a:avLst/>
          </a:prstGeom>
        </p:spPr>
        <p:txBody>
          <a:bodyPr lIns="0" tIns="0" rIns="0" bIns="0" rtlCol="0" anchor="t">
            <a:spAutoFit/>
          </a:bodyPr>
          <a:lstStyle/>
          <a:p>
            <a:pPr algn="l">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p:txBody>
      </p:sp>
      <p:sp>
        <p:nvSpPr>
          <p:cNvPr id="23" name="TextBox 23"/>
          <p:cNvSpPr txBox="1"/>
          <p:nvPr/>
        </p:nvSpPr>
        <p:spPr>
          <a:xfrm>
            <a:off x="617344" y="2029511"/>
            <a:ext cx="699516"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app</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nginx</a:t>
            </a:r>
          </a:p>
        </p:txBody>
      </p:sp>
      <p:sp>
        <p:nvSpPr>
          <p:cNvPr id="24" name="TextBox 24"/>
          <p:cNvSpPr txBox="1"/>
          <p:nvPr/>
        </p:nvSpPr>
        <p:spPr>
          <a:xfrm>
            <a:off x="411604" y="2191436"/>
            <a:ext cx="839429" cy="48348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spec</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replicas</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3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selector</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25" name="TextBox 25"/>
          <p:cNvSpPr txBox="1"/>
          <p:nvPr/>
        </p:nvSpPr>
        <p:spPr>
          <a:xfrm>
            <a:off x="411604" y="2677211"/>
            <a:ext cx="69952" cy="321564"/>
          </a:xfrm>
          <a:prstGeom prst="rect">
            <a:avLst/>
          </a:prstGeom>
        </p:spPr>
        <p:txBody>
          <a:bodyPr lIns="0" tIns="0" rIns="0" bIns="0" rtlCol="0" anchor="t">
            <a:spAutoFit/>
          </a:bodyPr>
          <a:lstStyle/>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p:txBody>
      </p:sp>
      <p:sp>
        <p:nvSpPr>
          <p:cNvPr id="26" name="TextBox 26"/>
          <p:cNvSpPr txBox="1"/>
          <p:nvPr/>
        </p:nvSpPr>
        <p:spPr>
          <a:xfrm>
            <a:off x="617344" y="2677211"/>
            <a:ext cx="839429" cy="321564"/>
          </a:xfrm>
          <a:prstGeom prst="rect">
            <a:avLst/>
          </a:prstGeom>
        </p:spPr>
        <p:txBody>
          <a:bodyPr lIns="0" tIns="0" rIns="0" bIns="0" rtlCol="0" anchor="t">
            <a:spAutoFit/>
          </a:bodyPr>
          <a:lstStyle/>
          <a:p>
            <a:pPr algn="r">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matchLabels</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app</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nginx</a:t>
            </a:r>
          </a:p>
        </p:txBody>
      </p:sp>
      <p:sp>
        <p:nvSpPr>
          <p:cNvPr id="27" name="TextBox 27"/>
          <p:cNvSpPr txBox="1"/>
          <p:nvPr/>
        </p:nvSpPr>
        <p:spPr>
          <a:xfrm>
            <a:off x="411604" y="3001061"/>
            <a:ext cx="699526" cy="159639"/>
          </a:xfrm>
          <a:prstGeom prst="rect">
            <a:avLst/>
          </a:prstGeom>
        </p:spPr>
        <p:txBody>
          <a:bodyPr lIns="0" tIns="0" rIns="0" bIns="0" rtlCol="0" anchor="t">
            <a:spAutoFit/>
          </a:bodyPr>
          <a:lstStyle/>
          <a:p>
            <a:pPr algn="l">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template</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28" name="TextBox 28"/>
          <p:cNvSpPr txBox="1"/>
          <p:nvPr/>
        </p:nvSpPr>
        <p:spPr>
          <a:xfrm>
            <a:off x="411604" y="3162986"/>
            <a:ext cx="69952" cy="969264"/>
          </a:xfrm>
          <a:prstGeom prst="rect">
            <a:avLst/>
          </a:prstGeom>
        </p:spPr>
        <p:txBody>
          <a:bodyPr lIns="0" tIns="0" rIns="0" bIns="0" rtlCol="0" anchor="t">
            <a:spAutoFit/>
          </a:bodyPr>
          <a:lstStyle/>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p:txBody>
      </p:sp>
      <p:sp>
        <p:nvSpPr>
          <p:cNvPr id="29" name="TextBox 29"/>
          <p:cNvSpPr txBox="1"/>
          <p:nvPr/>
        </p:nvSpPr>
        <p:spPr>
          <a:xfrm>
            <a:off x="617344" y="3162986"/>
            <a:ext cx="629564" cy="321564"/>
          </a:xfrm>
          <a:prstGeom prst="rect">
            <a:avLst/>
          </a:prstGeom>
        </p:spPr>
        <p:txBody>
          <a:bodyPr lIns="0" tIns="0" rIns="0" bIns="0" rtlCol="0" anchor="t">
            <a:spAutoFit/>
          </a:bodyPr>
          <a:lstStyle/>
          <a:p>
            <a:pPr algn="r">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metadata</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labels</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30" name="TextBox 30"/>
          <p:cNvSpPr txBox="1"/>
          <p:nvPr/>
        </p:nvSpPr>
        <p:spPr>
          <a:xfrm>
            <a:off x="891664" y="3486836"/>
            <a:ext cx="699516"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app</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nginx</a:t>
            </a:r>
          </a:p>
        </p:txBody>
      </p:sp>
      <p:sp>
        <p:nvSpPr>
          <p:cNvPr id="31" name="TextBox 31"/>
          <p:cNvSpPr txBox="1"/>
          <p:nvPr/>
        </p:nvSpPr>
        <p:spPr>
          <a:xfrm>
            <a:off x="617344" y="3648761"/>
            <a:ext cx="349758"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spec</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32" name="TextBox 32"/>
          <p:cNvSpPr txBox="1"/>
          <p:nvPr/>
        </p:nvSpPr>
        <p:spPr>
          <a:xfrm>
            <a:off x="754504" y="3810686"/>
            <a:ext cx="769477"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containers</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33" name="TextBox 33"/>
          <p:cNvSpPr txBox="1"/>
          <p:nvPr/>
        </p:nvSpPr>
        <p:spPr>
          <a:xfrm>
            <a:off x="891664" y="3972611"/>
            <a:ext cx="349758" cy="159639"/>
          </a:xfrm>
          <a:prstGeom prst="rect">
            <a:avLst/>
          </a:prstGeom>
        </p:spPr>
        <p:txBody>
          <a:bodyPr lIns="0" tIns="0" rIns="0" bIns="0" rtlCol="0" anchor="t">
            <a:spAutoFit/>
          </a:bodyPr>
          <a:lstStyle/>
          <a:p>
            <a:pPr algn="l">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p:txBody>
      </p:sp>
      <p:sp>
        <p:nvSpPr>
          <p:cNvPr id="34" name="TextBox 34"/>
          <p:cNvSpPr txBox="1"/>
          <p:nvPr/>
        </p:nvSpPr>
        <p:spPr>
          <a:xfrm>
            <a:off x="411604" y="4134536"/>
            <a:ext cx="699526" cy="159639"/>
          </a:xfrm>
          <a:prstGeom prst="rect">
            <a:avLst/>
          </a:prstGeom>
        </p:spPr>
        <p:txBody>
          <a:bodyPr lIns="0" tIns="0" rIns="0" bIns="0" rtlCol="0" anchor="t">
            <a:spAutoFit/>
          </a:bodyPr>
          <a:lstStyle/>
          <a:p>
            <a:pPr algn="l">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strategy</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35" name="TextBox 35"/>
          <p:cNvSpPr txBox="1"/>
          <p:nvPr/>
        </p:nvSpPr>
        <p:spPr>
          <a:xfrm>
            <a:off x="411604" y="4296461"/>
            <a:ext cx="69952" cy="159639"/>
          </a:xfrm>
          <a:prstGeom prst="rect">
            <a:avLst/>
          </a:prstGeom>
        </p:spPr>
        <p:txBody>
          <a:bodyPr lIns="0" tIns="0" rIns="0" bIns="0" rtlCol="0" anchor="t">
            <a:spAutoFit/>
          </a:bodyPr>
          <a:lstStyle/>
          <a:p>
            <a:pPr algn="l">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p:txBody>
      </p:sp>
      <p:sp>
        <p:nvSpPr>
          <p:cNvPr id="36" name="TextBox 36"/>
          <p:cNvSpPr txBox="1"/>
          <p:nvPr/>
        </p:nvSpPr>
        <p:spPr>
          <a:xfrm>
            <a:off x="617344" y="4296461"/>
            <a:ext cx="1329080"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type</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RollingUpdate</a:t>
            </a:r>
          </a:p>
        </p:txBody>
      </p:sp>
      <p:sp>
        <p:nvSpPr>
          <p:cNvPr id="37" name="TextBox 37"/>
          <p:cNvSpPr txBox="1"/>
          <p:nvPr/>
        </p:nvSpPr>
        <p:spPr>
          <a:xfrm>
            <a:off x="3911413" y="1897837"/>
            <a:ext cx="854964" cy="184785"/>
          </a:xfrm>
          <a:prstGeom prst="rect">
            <a:avLst/>
          </a:prstGeom>
        </p:spPr>
        <p:txBody>
          <a:bodyPr lIns="0" tIns="0" rIns="0" bIns="0" rtlCol="0" anchor="t">
            <a:spAutoFit/>
          </a:bodyPr>
          <a:lstStyle/>
          <a:p>
            <a:pPr algn="l">
              <a:lnSpc>
                <a:spcPts val="1400"/>
              </a:lnSpc>
            </a:pPr>
            <a:r>
              <a:rPr lang="en-US" sz="1000">
                <a:solidFill>
                  <a:srgbClr val="B85450"/>
                </a:solidFill>
                <a:latin typeface="JetBrains Mono" panose="02010509020102050004"/>
                <a:ea typeface="JetBrains Mono" panose="02010509020102050004"/>
                <a:cs typeface="JetBrains Mono" panose="02010509020102050004"/>
                <a:sym typeface="JetBrains Mono" panose="02010509020102050004"/>
              </a:rPr>
              <a:t>replicas: 3</a:t>
            </a:r>
          </a:p>
        </p:txBody>
      </p:sp>
      <p:sp>
        <p:nvSpPr>
          <p:cNvPr id="38" name="TextBox 38"/>
          <p:cNvSpPr txBox="1"/>
          <p:nvPr/>
        </p:nvSpPr>
        <p:spPr>
          <a:xfrm>
            <a:off x="4153186" y="2735418"/>
            <a:ext cx="1476756" cy="184785"/>
          </a:xfrm>
          <a:prstGeom prst="rect">
            <a:avLst/>
          </a:prstGeom>
        </p:spPr>
        <p:txBody>
          <a:bodyPr lIns="0" tIns="0" rIns="0" bIns="0" rtlCol="0" anchor="t">
            <a:spAutoFit/>
          </a:bodyPr>
          <a:lstStyle/>
          <a:p>
            <a:pPr algn="l">
              <a:lnSpc>
                <a:spcPts val="1400"/>
              </a:lnSpc>
            </a:pPr>
            <a:r>
              <a:rPr lang="en-US" sz="1000" b="1">
                <a:solidFill>
                  <a:srgbClr val="B85450"/>
                </a:solidFill>
                <a:latin typeface="JetBrains Mono Bold" panose="02010809030102050004"/>
                <a:ea typeface="JetBrains Mono Bold" panose="02010809030102050004"/>
                <a:cs typeface="JetBrains Mono Bold" panose="02010809030102050004"/>
                <a:sym typeface="JetBrains Mono Bold" panose="02010809030102050004"/>
              </a:rPr>
              <a:t>nginx-replicaset-01</a:t>
            </a:r>
          </a:p>
        </p:txBody>
      </p:sp>
      <p:sp>
        <p:nvSpPr>
          <p:cNvPr id="39" name="TextBox 39"/>
          <p:cNvSpPr txBox="1"/>
          <p:nvPr/>
        </p:nvSpPr>
        <p:spPr>
          <a:xfrm>
            <a:off x="5118573" y="1895065"/>
            <a:ext cx="621792" cy="184785"/>
          </a:xfrm>
          <a:prstGeom prst="rect">
            <a:avLst/>
          </a:prstGeom>
        </p:spPr>
        <p:txBody>
          <a:bodyPr lIns="0" tIns="0" rIns="0" bIns="0" rtlCol="0" anchor="t">
            <a:spAutoFit/>
          </a:bodyPr>
          <a:lstStyle/>
          <a:p>
            <a:pPr algn="l">
              <a:lnSpc>
                <a:spcPts val="1400"/>
              </a:lnSpc>
            </a:pPr>
            <a:r>
              <a:rPr lang="en-US" sz="1000">
                <a:solidFill>
                  <a:srgbClr val="B85450"/>
                </a:solidFill>
                <a:latin typeface="JetBrains Mono" panose="02010509020102050004"/>
                <a:ea typeface="JetBrains Mono" panose="02010509020102050004"/>
                <a:cs typeface="JetBrains Mono" panose="02010509020102050004"/>
                <a:sym typeface="JetBrains Mono" panose="02010509020102050004"/>
              </a:rPr>
              <a:t>template</a:t>
            </a:r>
          </a:p>
        </p:txBody>
      </p:sp>
      <p:sp>
        <p:nvSpPr>
          <p:cNvPr id="40" name="TextBox 40"/>
          <p:cNvSpPr txBox="1"/>
          <p:nvPr/>
        </p:nvSpPr>
        <p:spPr>
          <a:xfrm>
            <a:off x="5448967" y="1326547"/>
            <a:ext cx="1243584" cy="184785"/>
          </a:xfrm>
          <a:prstGeom prst="rect">
            <a:avLst/>
          </a:prstGeom>
        </p:spPr>
        <p:txBody>
          <a:bodyPr lIns="0" tIns="0" rIns="0" bIns="0" rtlCol="0" anchor="t">
            <a:spAutoFit/>
          </a:bodyPr>
          <a:lstStyle/>
          <a:p>
            <a:pPr algn="l">
              <a:lnSpc>
                <a:spcPts val="1400"/>
              </a:lnSpc>
            </a:pPr>
            <a:r>
              <a:rPr lang="en-US" sz="1000" b="1">
                <a:solidFill>
                  <a:srgbClr val="B85450"/>
                </a:solidFill>
                <a:latin typeface="JetBrains Mono Bold" panose="02010809030102050004"/>
                <a:ea typeface="JetBrains Mono Bold" panose="02010809030102050004"/>
                <a:cs typeface="JetBrains Mono Bold" panose="02010809030102050004"/>
                <a:sym typeface="JetBrains Mono Bold" panose="02010809030102050004"/>
              </a:rPr>
              <a:t>nginx-deployment</a:t>
            </a:r>
          </a:p>
        </p:txBody>
      </p:sp>
      <p:sp>
        <p:nvSpPr>
          <p:cNvPr id="41" name="TextBox 41"/>
          <p:cNvSpPr txBox="1"/>
          <p:nvPr/>
        </p:nvSpPr>
        <p:spPr>
          <a:xfrm>
            <a:off x="4048944" y="3585905"/>
            <a:ext cx="310896" cy="274425"/>
          </a:xfrm>
          <a:prstGeom prst="rect">
            <a:avLst/>
          </a:prstGeom>
        </p:spPr>
        <p:txBody>
          <a:bodyPr lIns="0" tIns="0" rIns="0" bIns="0" rtlCol="0" anchor="t">
            <a:spAutoFit/>
          </a:bodyPr>
          <a:lstStyle/>
          <a:p>
            <a:pPr algn="ctr">
              <a:lnSpc>
                <a:spcPts val="1120"/>
              </a:lnSpc>
            </a:pPr>
            <a:r>
              <a:rPr lang="en-US" sz="800">
                <a:solidFill>
                  <a:srgbClr val="B85450"/>
                </a:solidFill>
                <a:latin typeface="JetBrains Mono" panose="02010509020102050004"/>
                <a:ea typeface="JetBrains Mono" panose="02010509020102050004"/>
                <a:cs typeface="JetBrains Mono" panose="02010509020102050004"/>
                <a:sym typeface="JetBrains Mono" panose="02010509020102050004"/>
              </a:rPr>
              <a:t>nginx</a:t>
            </a:r>
          </a:p>
          <a:p>
            <a:pPr algn="ctr">
              <a:lnSpc>
                <a:spcPts val="1120"/>
              </a:lnSpc>
            </a:pPr>
            <a:r>
              <a:rPr lang="en-US" sz="800">
                <a:solidFill>
                  <a:srgbClr val="000000"/>
                </a:solidFill>
                <a:latin typeface="Open Sans"/>
                <a:ea typeface="Open Sans"/>
                <a:cs typeface="Open Sans"/>
                <a:sym typeface="Open Sans"/>
              </a:rPr>
              <a:t>pod</a:t>
            </a:r>
          </a:p>
        </p:txBody>
      </p:sp>
      <p:sp>
        <p:nvSpPr>
          <p:cNvPr id="42" name="TextBox 42"/>
          <p:cNvSpPr txBox="1"/>
          <p:nvPr/>
        </p:nvSpPr>
        <p:spPr>
          <a:xfrm>
            <a:off x="4687491" y="3580400"/>
            <a:ext cx="310896" cy="274425"/>
          </a:xfrm>
          <a:prstGeom prst="rect">
            <a:avLst/>
          </a:prstGeom>
        </p:spPr>
        <p:txBody>
          <a:bodyPr lIns="0" tIns="0" rIns="0" bIns="0" rtlCol="0" anchor="t">
            <a:spAutoFit/>
          </a:bodyPr>
          <a:lstStyle/>
          <a:p>
            <a:pPr algn="ctr">
              <a:lnSpc>
                <a:spcPts val="1120"/>
              </a:lnSpc>
            </a:pPr>
            <a:r>
              <a:rPr lang="en-US" sz="800">
                <a:solidFill>
                  <a:srgbClr val="B85450"/>
                </a:solidFill>
                <a:latin typeface="JetBrains Mono" panose="02010509020102050004"/>
                <a:ea typeface="JetBrains Mono" panose="02010509020102050004"/>
                <a:cs typeface="JetBrains Mono" panose="02010509020102050004"/>
                <a:sym typeface="JetBrains Mono" panose="02010509020102050004"/>
              </a:rPr>
              <a:t>nginx</a:t>
            </a:r>
          </a:p>
          <a:p>
            <a:pPr algn="ctr">
              <a:lnSpc>
                <a:spcPts val="1120"/>
              </a:lnSpc>
            </a:pPr>
            <a:r>
              <a:rPr lang="en-US" sz="800">
                <a:solidFill>
                  <a:srgbClr val="000000"/>
                </a:solidFill>
                <a:latin typeface="Open Sans"/>
                <a:ea typeface="Open Sans"/>
                <a:cs typeface="Open Sans"/>
                <a:sym typeface="Open Sans"/>
              </a:rPr>
              <a:t>pod</a:t>
            </a:r>
          </a:p>
        </p:txBody>
      </p:sp>
      <p:sp>
        <p:nvSpPr>
          <p:cNvPr id="43" name="TextBox 43"/>
          <p:cNvSpPr txBox="1"/>
          <p:nvPr/>
        </p:nvSpPr>
        <p:spPr>
          <a:xfrm>
            <a:off x="5326037" y="3580400"/>
            <a:ext cx="310896" cy="274425"/>
          </a:xfrm>
          <a:prstGeom prst="rect">
            <a:avLst/>
          </a:prstGeom>
        </p:spPr>
        <p:txBody>
          <a:bodyPr lIns="0" tIns="0" rIns="0" bIns="0" rtlCol="0" anchor="t">
            <a:spAutoFit/>
          </a:bodyPr>
          <a:lstStyle/>
          <a:p>
            <a:pPr algn="ctr">
              <a:lnSpc>
                <a:spcPts val="1120"/>
              </a:lnSpc>
            </a:pPr>
            <a:r>
              <a:rPr lang="en-US" sz="800">
                <a:solidFill>
                  <a:srgbClr val="B85450"/>
                </a:solidFill>
                <a:latin typeface="JetBrains Mono" panose="02010509020102050004"/>
                <a:ea typeface="JetBrains Mono" panose="02010509020102050004"/>
                <a:cs typeface="JetBrains Mono" panose="02010509020102050004"/>
                <a:sym typeface="JetBrains Mono" panose="02010509020102050004"/>
              </a:rPr>
              <a:t>nginx</a:t>
            </a:r>
          </a:p>
          <a:p>
            <a:pPr algn="ctr">
              <a:lnSpc>
                <a:spcPts val="1120"/>
              </a:lnSpc>
            </a:pPr>
            <a:r>
              <a:rPr lang="en-US" sz="800">
                <a:solidFill>
                  <a:srgbClr val="000000"/>
                </a:solidFill>
                <a:latin typeface="Open Sans"/>
                <a:ea typeface="Open Sans"/>
                <a:cs typeface="Open Sans"/>
                <a:sym typeface="Open Sans"/>
              </a:rPr>
              <a:t>pod</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2376" y="182651"/>
            <a:ext cx="7726004" cy="1116511"/>
          </a:xfrm>
          <a:custGeom>
            <a:avLst/>
            <a:gdLst/>
            <a:ahLst/>
            <a:cxnLst/>
            <a:rect l="l" t="t" r="r" b="b"/>
            <a:pathLst>
              <a:path w="7726004" h="1116511">
                <a:moveTo>
                  <a:pt x="0" y="0"/>
                </a:moveTo>
                <a:lnTo>
                  <a:pt x="7726003" y="0"/>
                </a:lnTo>
                <a:lnTo>
                  <a:pt x="7726003" y="1116511"/>
                </a:lnTo>
                <a:lnTo>
                  <a:pt x="0" y="11165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62376" y="1095251"/>
            <a:ext cx="8297399" cy="3924405"/>
          </a:xfrm>
          <a:custGeom>
            <a:avLst/>
            <a:gdLst/>
            <a:ahLst/>
            <a:cxnLst/>
            <a:rect l="l" t="t" r="r" b="b"/>
            <a:pathLst>
              <a:path w="8297399" h="3924405">
                <a:moveTo>
                  <a:pt x="0" y="0"/>
                </a:moveTo>
                <a:lnTo>
                  <a:pt x="8297399" y="0"/>
                </a:lnTo>
                <a:lnTo>
                  <a:pt x="8297399" y="3924405"/>
                </a:lnTo>
                <a:lnTo>
                  <a:pt x="0" y="39244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3865674" y="2714377"/>
            <a:ext cx="255422" cy="255422"/>
          </a:xfrm>
          <a:custGeom>
            <a:avLst/>
            <a:gdLst/>
            <a:ahLst/>
            <a:cxnLst/>
            <a:rect l="l" t="t" r="r" b="b"/>
            <a:pathLst>
              <a:path w="255422" h="255422">
                <a:moveTo>
                  <a:pt x="0" y="0"/>
                </a:moveTo>
                <a:lnTo>
                  <a:pt x="255422" y="0"/>
                </a:lnTo>
                <a:lnTo>
                  <a:pt x="255422" y="255423"/>
                </a:lnTo>
                <a:lnTo>
                  <a:pt x="0" y="255423"/>
                </a:lnTo>
                <a:lnTo>
                  <a:pt x="0" y="0"/>
                </a:lnTo>
                <a:close/>
              </a:path>
            </a:pathLst>
          </a:custGeom>
          <a:blipFill>
            <a:blip r:embed="rId8"/>
            <a:stretch>
              <a:fillRect/>
            </a:stretch>
          </a:blipFill>
        </p:spPr>
      </p:sp>
      <p:sp>
        <p:nvSpPr>
          <p:cNvPr id="6" name="Freeform 6"/>
          <p:cNvSpPr/>
          <p:nvPr/>
        </p:nvSpPr>
        <p:spPr>
          <a:xfrm>
            <a:off x="4035590" y="3275371"/>
            <a:ext cx="331203" cy="331203"/>
          </a:xfrm>
          <a:custGeom>
            <a:avLst/>
            <a:gdLst/>
            <a:ahLst/>
            <a:cxnLst/>
            <a:rect l="l" t="t" r="r" b="b"/>
            <a:pathLst>
              <a:path w="331203" h="331203">
                <a:moveTo>
                  <a:pt x="0" y="0"/>
                </a:moveTo>
                <a:lnTo>
                  <a:pt x="331203" y="0"/>
                </a:lnTo>
                <a:lnTo>
                  <a:pt x="331203" y="331204"/>
                </a:lnTo>
                <a:lnTo>
                  <a:pt x="0" y="33120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4499077" y="3137535"/>
            <a:ext cx="681323" cy="945928"/>
          </a:xfrm>
          <a:custGeom>
            <a:avLst/>
            <a:gdLst/>
            <a:ahLst/>
            <a:cxnLst/>
            <a:rect l="l" t="t" r="r" b="b"/>
            <a:pathLst>
              <a:path w="681323" h="945928">
                <a:moveTo>
                  <a:pt x="0" y="0"/>
                </a:moveTo>
                <a:lnTo>
                  <a:pt x="681323" y="0"/>
                </a:lnTo>
                <a:lnTo>
                  <a:pt x="681323" y="945928"/>
                </a:lnTo>
                <a:lnTo>
                  <a:pt x="0" y="94592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5137633" y="3137535"/>
            <a:ext cx="681323" cy="945928"/>
          </a:xfrm>
          <a:custGeom>
            <a:avLst/>
            <a:gdLst/>
            <a:ahLst/>
            <a:cxnLst/>
            <a:rect l="l" t="t" r="r" b="b"/>
            <a:pathLst>
              <a:path w="681323" h="945928">
                <a:moveTo>
                  <a:pt x="0" y="0"/>
                </a:moveTo>
                <a:lnTo>
                  <a:pt x="681323" y="0"/>
                </a:lnTo>
                <a:lnTo>
                  <a:pt x="681323" y="945928"/>
                </a:lnTo>
                <a:lnTo>
                  <a:pt x="0" y="945928"/>
                </a:lnTo>
                <a:lnTo>
                  <a:pt x="0" y="0"/>
                </a:lnTo>
                <a:close/>
              </a:path>
            </a:pathLst>
          </a:custGeom>
          <a:blipFill>
            <a:blip r:embed="rId11">
              <a:extLst>
                <a:ext uri="{96DAC541-7B7A-43D3-8B79-37D633B846F1}">
                  <asvg:svgBlip xmlns:asvg="http://schemas.microsoft.com/office/drawing/2016/SVG/main" r:embed="rId13"/>
                </a:ext>
              </a:extLst>
            </a:blip>
            <a:stretch>
              <a:fillRect/>
            </a:stretch>
          </a:blipFill>
        </p:spPr>
      </p:sp>
      <p:sp>
        <p:nvSpPr>
          <p:cNvPr id="9" name="Freeform 9"/>
          <p:cNvSpPr/>
          <p:nvPr/>
        </p:nvSpPr>
        <p:spPr>
          <a:xfrm>
            <a:off x="5634142" y="3081899"/>
            <a:ext cx="255422" cy="255422"/>
          </a:xfrm>
          <a:custGeom>
            <a:avLst/>
            <a:gdLst/>
            <a:ahLst/>
            <a:cxnLst/>
            <a:rect l="l" t="t" r="r" b="b"/>
            <a:pathLst>
              <a:path w="255422" h="255422">
                <a:moveTo>
                  <a:pt x="0" y="0"/>
                </a:moveTo>
                <a:lnTo>
                  <a:pt x="255423" y="0"/>
                </a:lnTo>
                <a:lnTo>
                  <a:pt x="255423" y="255423"/>
                </a:lnTo>
                <a:lnTo>
                  <a:pt x="0" y="25542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0" name="Freeform 10"/>
          <p:cNvSpPr/>
          <p:nvPr/>
        </p:nvSpPr>
        <p:spPr>
          <a:xfrm>
            <a:off x="4984232" y="3074860"/>
            <a:ext cx="255422" cy="255422"/>
          </a:xfrm>
          <a:custGeom>
            <a:avLst/>
            <a:gdLst/>
            <a:ahLst/>
            <a:cxnLst/>
            <a:rect l="l" t="t" r="r" b="b"/>
            <a:pathLst>
              <a:path w="255422" h="255422">
                <a:moveTo>
                  <a:pt x="0" y="0"/>
                </a:moveTo>
                <a:lnTo>
                  <a:pt x="255423" y="0"/>
                </a:lnTo>
                <a:lnTo>
                  <a:pt x="255423" y="255423"/>
                </a:lnTo>
                <a:lnTo>
                  <a:pt x="0" y="255423"/>
                </a:lnTo>
                <a:lnTo>
                  <a:pt x="0" y="0"/>
                </a:lnTo>
                <a:close/>
              </a:path>
            </a:pathLst>
          </a:custGeom>
          <a:blipFill>
            <a:blip r:embed="rId14">
              <a:extLst>
                <a:ext uri="{96DAC541-7B7A-43D3-8B79-37D633B846F1}">
                  <asvg:svgBlip xmlns:asvg="http://schemas.microsoft.com/office/drawing/2016/SVG/main" r:embed="rId16"/>
                </a:ext>
              </a:extLst>
            </a:blip>
            <a:stretch>
              <a:fillRect/>
            </a:stretch>
          </a:blipFill>
        </p:spPr>
      </p:sp>
      <p:sp>
        <p:nvSpPr>
          <p:cNvPr id="11" name="Freeform 11"/>
          <p:cNvSpPr/>
          <p:nvPr/>
        </p:nvSpPr>
        <p:spPr>
          <a:xfrm>
            <a:off x="4344695" y="3081890"/>
            <a:ext cx="255422" cy="255422"/>
          </a:xfrm>
          <a:custGeom>
            <a:avLst/>
            <a:gdLst/>
            <a:ahLst/>
            <a:cxnLst/>
            <a:rect l="l" t="t" r="r" b="b"/>
            <a:pathLst>
              <a:path w="255422" h="255422">
                <a:moveTo>
                  <a:pt x="0" y="0"/>
                </a:moveTo>
                <a:lnTo>
                  <a:pt x="255423" y="0"/>
                </a:lnTo>
                <a:lnTo>
                  <a:pt x="255423" y="255422"/>
                </a:lnTo>
                <a:lnTo>
                  <a:pt x="0" y="255422"/>
                </a:lnTo>
                <a:lnTo>
                  <a:pt x="0" y="0"/>
                </a:lnTo>
                <a:close/>
              </a:path>
            </a:pathLst>
          </a:custGeom>
          <a:blipFill>
            <a:blip r:embed="rId14">
              <a:extLst>
                <a:ext uri="{96DAC541-7B7A-43D3-8B79-37D633B846F1}">
                  <asvg:svgBlip xmlns:asvg="http://schemas.microsoft.com/office/drawing/2016/SVG/main" r:embed="rId17"/>
                </a:ext>
              </a:extLst>
            </a:blip>
            <a:stretch>
              <a:fillRect/>
            </a:stretch>
          </a:blipFill>
        </p:spPr>
      </p:sp>
      <p:sp>
        <p:nvSpPr>
          <p:cNvPr id="12" name="Freeform 12"/>
          <p:cNvSpPr/>
          <p:nvPr/>
        </p:nvSpPr>
        <p:spPr>
          <a:xfrm>
            <a:off x="4035590" y="3275371"/>
            <a:ext cx="331203" cy="331203"/>
          </a:xfrm>
          <a:custGeom>
            <a:avLst/>
            <a:gdLst/>
            <a:ahLst/>
            <a:cxnLst/>
            <a:rect l="l" t="t" r="r" b="b"/>
            <a:pathLst>
              <a:path w="331203" h="331203">
                <a:moveTo>
                  <a:pt x="0" y="0"/>
                </a:moveTo>
                <a:lnTo>
                  <a:pt x="331203" y="0"/>
                </a:lnTo>
                <a:lnTo>
                  <a:pt x="331203" y="331204"/>
                </a:lnTo>
                <a:lnTo>
                  <a:pt x="0" y="331204"/>
                </a:lnTo>
                <a:lnTo>
                  <a:pt x="0" y="0"/>
                </a:lnTo>
                <a:close/>
              </a:path>
            </a:pathLst>
          </a:custGeom>
          <a:blipFill>
            <a:blip r:embed="rId18"/>
            <a:stretch>
              <a:fillRect/>
            </a:stretch>
          </a:blipFill>
        </p:spPr>
      </p:sp>
      <p:sp>
        <p:nvSpPr>
          <p:cNvPr id="13" name="Freeform 13"/>
          <p:cNvSpPr/>
          <p:nvPr/>
        </p:nvSpPr>
        <p:spPr>
          <a:xfrm>
            <a:off x="4674146" y="3269875"/>
            <a:ext cx="331203" cy="331203"/>
          </a:xfrm>
          <a:custGeom>
            <a:avLst/>
            <a:gdLst/>
            <a:ahLst/>
            <a:cxnLst/>
            <a:rect l="l" t="t" r="r" b="b"/>
            <a:pathLst>
              <a:path w="331203" h="331203">
                <a:moveTo>
                  <a:pt x="0" y="0"/>
                </a:moveTo>
                <a:lnTo>
                  <a:pt x="331203" y="0"/>
                </a:lnTo>
                <a:lnTo>
                  <a:pt x="331203" y="331204"/>
                </a:lnTo>
                <a:lnTo>
                  <a:pt x="0" y="331204"/>
                </a:lnTo>
                <a:lnTo>
                  <a:pt x="0" y="0"/>
                </a:lnTo>
                <a:close/>
              </a:path>
            </a:pathLst>
          </a:custGeom>
          <a:blipFill>
            <a:blip r:embed="rId18"/>
            <a:stretch>
              <a:fillRect/>
            </a:stretch>
          </a:blipFill>
        </p:spPr>
      </p:sp>
      <p:sp>
        <p:nvSpPr>
          <p:cNvPr id="14" name="Freeform 14"/>
          <p:cNvSpPr/>
          <p:nvPr/>
        </p:nvSpPr>
        <p:spPr>
          <a:xfrm>
            <a:off x="5312693" y="3269875"/>
            <a:ext cx="331203" cy="331203"/>
          </a:xfrm>
          <a:custGeom>
            <a:avLst/>
            <a:gdLst/>
            <a:ahLst/>
            <a:cxnLst/>
            <a:rect l="l" t="t" r="r" b="b"/>
            <a:pathLst>
              <a:path w="331203" h="331203">
                <a:moveTo>
                  <a:pt x="0" y="0"/>
                </a:moveTo>
                <a:lnTo>
                  <a:pt x="331203" y="0"/>
                </a:lnTo>
                <a:lnTo>
                  <a:pt x="331203" y="331204"/>
                </a:lnTo>
                <a:lnTo>
                  <a:pt x="0" y="331204"/>
                </a:lnTo>
                <a:lnTo>
                  <a:pt x="0" y="0"/>
                </a:lnTo>
                <a:close/>
              </a:path>
            </a:pathLst>
          </a:custGeom>
          <a:blipFill>
            <a:blip r:embed="rId18"/>
            <a:stretch>
              <a:fillRect/>
            </a:stretch>
          </a:blipFill>
        </p:spPr>
      </p:sp>
      <p:sp>
        <p:nvSpPr>
          <p:cNvPr id="15" name="Freeform 15"/>
          <p:cNvSpPr/>
          <p:nvPr/>
        </p:nvSpPr>
        <p:spPr>
          <a:xfrm>
            <a:off x="5634142" y="3081899"/>
            <a:ext cx="255422" cy="255422"/>
          </a:xfrm>
          <a:custGeom>
            <a:avLst/>
            <a:gdLst/>
            <a:ahLst/>
            <a:cxnLst/>
            <a:rect l="l" t="t" r="r" b="b"/>
            <a:pathLst>
              <a:path w="255422" h="255422">
                <a:moveTo>
                  <a:pt x="0" y="0"/>
                </a:moveTo>
                <a:lnTo>
                  <a:pt x="255423" y="0"/>
                </a:lnTo>
                <a:lnTo>
                  <a:pt x="255423" y="255423"/>
                </a:lnTo>
                <a:lnTo>
                  <a:pt x="0" y="255423"/>
                </a:lnTo>
                <a:lnTo>
                  <a:pt x="0" y="0"/>
                </a:lnTo>
                <a:close/>
              </a:path>
            </a:pathLst>
          </a:custGeom>
          <a:blipFill>
            <a:blip r:embed="rId19"/>
            <a:stretch>
              <a:fillRect/>
            </a:stretch>
          </a:blipFill>
        </p:spPr>
      </p:sp>
      <p:sp>
        <p:nvSpPr>
          <p:cNvPr id="16" name="Freeform 16"/>
          <p:cNvSpPr/>
          <p:nvPr/>
        </p:nvSpPr>
        <p:spPr>
          <a:xfrm>
            <a:off x="4984232" y="3074860"/>
            <a:ext cx="255422" cy="255422"/>
          </a:xfrm>
          <a:custGeom>
            <a:avLst/>
            <a:gdLst/>
            <a:ahLst/>
            <a:cxnLst/>
            <a:rect l="l" t="t" r="r" b="b"/>
            <a:pathLst>
              <a:path w="255422" h="255422">
                <a:moveTo>
                  <a:pt x="0" y="0"/>
                </a:moveTo>
                <a:lnTo>
                  <a:pt x="255423" y="0"/>
                </a:lnTo>
                <a:lnTo>
                  <a:pt x="255423" y="255423"/>
                </a:lnTo>
                <a:lnTo>
                  <a:pt x="0" y="255423"/>
                </a:lnTo>
                <a:lnTo>
                  <a:pt x="0" y="0"/>
                </a:lnTo>
                <a:close/>
              </a:path>
            </a:pathLst>
          </a:custGeom>
          <a:blipFill>
            <a:blip r:embed="rId19"/>
            <a:stretch>
              <a:fillRect/>
            </a:stretch>
          </a:blipFill>
        </p:spPr>
      </p:sp>
      <p:sp>
        <p:nvSpPr>
          <p:cNvPr id="17" name="Freeform 17"/>
          <p:cNvSpPr/>
          <p:nvPr/>
        </p:nvSpPr>
        <p:spPr>
          <a:xfrm>
            <a:off x="4344695" y="3081890"/>
            <a:ext cx="255422" cy="255422"/>
          </a:xfrm>
          <a:custGeom>
            <a:avLst/>
            <a:gdLst/>
            <a:ahLst/>
            <a:cxnLst/>
            <a:rect l="l" t="t" r="r" b="b"/>
            <a:pathLst>
              <a:path w="255422" h="255422">
                <a:moveTo>
                  <a:pt x="0" y="0"/>
                </a:moveTo>
                <a:lnTo>
                  <a:pt x="255423" y="0"/>
                </a:lnTo>
                <a:lnTo>
                  <a:pt x="255423" y="255422"/>
                </a:lnTo>
                <a:lnTo>
                  <a:pt x="0" y="255422"/>
                </a:lnTo>
                <a:lnTo>
                  <a:pt x="0" y="0"/>
                </a:lnTo>
                <a:close/>
              </a:path>
            </a:pathLst>
          </a:custGeom>
          <a:blipFill>
            <a:blip r:embed="rId19"/>
            <a:stretch>
              <a:fillRect/>
            </a:stretch>
          </a:blipFill>
        </p:spPr>
      </p:sp>
      <p:sp>
        <p:nvSpPr>
          <p:cNvPr id="18" name="Freeform 18"/>
          <p:cNvSpPr/>
          <p:nvPr/>
        </p:nvSpPr>
        <p:spPr>
          <a:xfrm>
            <a:off x="6125070" y="2581046"/>
            <a:ext cx="2255196" cy="1640796"/>
          </a:xfrm>
          <a:custGeom>
            <a:avLst/>
            <a:gdLst/>
            <a:ahLst/>
            <a:cxnLst/>
            <a:rect l="l" t="t" r="r" b="b"/>
            <a:pathLst>
              <a:path w="2255196" h="1640796">
                <a:moveTo>
                  <a:pt x="0" y="0"/>
                </a:moveTo>
                <a:lnTo>
                  <a:pt x="2255196" y="0"/>
                </a:lnTo>
                <a:lnTo>
                  <a:pt x="2255196" y="1640796"/>
                </a:lnTo>
                <a:lnTo>
                  <a:pt x="0" y="1640796"/>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9" name="Freeform 19"/>
          <p:cNvSpPr/>
          <p:nvPr/>
        </p:nvSpPr>
        <p:spPr>
          <a:xfrm>
            <a:off x="6241552" y="2714377"/>
            <a:ext cx="255422" cy="255422"/>
          </a:xfrm>
          <a:custGeom>
            <a:avLst/>
            <a:gdLst/>
            <a:ahLst/>
            <a:cxnLst/>
            <a:rect l="l" t="t" r="r" b="b"/>
            <a:pathLst>
              <a:path w="255422" h="255422">
                <a:moveTo>
                  <a:pt x="0" y="0"/>
                </a:moveTo>
                <a:lnTo>
                  <a:pt x="255422" y="0"/>
                </a:lnTo>
                <a:lnTo>
                  <a:pt x="255422" y="255423"/>
                </a:lnTo>
                <a:lnTo>
                  <a:pt x="0" y="255423"/>
                </a:lnTo>
                <a:lnTo>
                  <a:pt x="0" y="0"/>
                </a:lnTo>
                <a:close/>
              </a:path>
            </a:pathLst>
          </a:custGeom>
          <a:blipFill>
            <a:blip r:embed="rId8"/>
            <a:stretch>
              <a:fillRect/>
            </a:stretch>
          </a:blipFill>
        </p:spPr>
      </p:sp>
      <p:sp>
        <p:nvSpPr>
          <p:cNvPr id="20" name="Freeform 20"/>
          <p:cNvSpPr/>
          <p:nvPr/>
        </p:nvSpPr>
        <p:spPr>
          <a:xfrm>
            <a:off x="3744439" y="1735941"/>
            <a:ext cx="2264721" cy="994258"/>
          </a:xfrm>
          <a:custGeom>
            <a:avLst/>
            <a:gdLst/>
            <a:ahLst/>
            <a:cxnLst/>
            <a:rect l="l" t="t" r="r" b="b"/>
            <a:pathLst>
              <a:path w="2264721" h="994258">
                <a:moveTo>
                  <a:pt x="0" y="0"/>
                </a:moveTo>
                <a:lnTo>
                  <a:pt x="2264722" y="0"/>
                </a:lnTo>
                <a:lnTo>
                  <a:pt x="2264722" y="994257"/>
                </a:lnTo>
                <a:lnTo>
                  <a:pt x="0" y="994257"/>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21" name="Freeform 21"/>
          <p:cNvSpPr/>
          <p:nvPr/>
        </p:nvSpPr>
        <p:spPr>
          <a:xfrm>
            <a:off x="6120308" y="1738713"/>
            <a:ext cx="2264721" cy="994258"/>
          </a:xfrm>
          <a:custGeom>
            <a:avLst/>
            <a:gdLst/>
            <a:ahLst/>
            <a:cxnLst/>
            <a:rect l="l" t="t" r="r" b="b"/>
            <a:pathLst>
              <a:path w="2264721" h="994258">
                <a:moveTo>
                  <a:pt x="0" y="0"/>
                </a:moveTo>
                <a:lnTo>
                  <a:pt x="2264721" y="0"/>
                </a:lnTo>
                <a:lnTo>
                  <a:pt x="2264721" y="994257"/>
                </a:lnTo>
                <a:lnTo>
                  <a:pt x="0" y="994257"/>
                </a:lnTo>
                <a:lnTo>
                  <a:pt x="0" y="0"/>
                </a:lnTo>
                <a:close/>
              </a:path>
            </a:pathLst>
          </a:custGeom>
          <a:blipFill>
            <a:blip r:embed="rId22">
              <a:extLst>
                <a:ext uri="{96DAC541-7B7A-43D3-8B79-37D633B846F1}">
                  <asvg:svgBlip xmlns:asvg="http://schemas.microsoft.com/office/drawing/2016/SVG/main" r:embed="rId24"/>
                </a:ext>
              </a:extLst>
            </a:blip>
            <a:stretch>
              <a:fillRect/>
            </a:stretch>
          </a:blipFill>
        </p:spPr>
      </p:sp>
      <p:sp>
        <p:nvSpPr>
          <p:cNvPr id="22" name="TextBox 22"/>
          <p:cNvSpPr txBox="1"/>
          <p:nvPr/>
        </p:nvSpPr>
        <p:spPr>
          <a:xfrm>
            <a:off x="325879" y="282445"/>
            <a:ext cx="3691319" cy="806834"/>
          </a:xfrm>
          <a:prstGeom prst="rect">
            <a:avLst/>
          </a:prstGeom>
        </p:spPr>
        <p:txBody>
          <a:bodyPr lIns="0" tIns="0" rIns="0" bIns="0" rtlCol="0" anchor="t">
            <a:spAutoFit/>
          </a:bodyPr>
          <a:lstStyle/>
          <a:p>
            <a:pPr algn="l">
              <a:lnSpc>
                <a:spcPts val="2800"/>
              </a:lnSpc>
            </a:pPr>
            <a:r>
              <a:rPr lang="en-US" sz="2000" b="1">
                <a:solidFill>
                  <a:srgbClr val="000000"/>
                </a:solidFill>
                <a:latin typeface="Ubuntu Bold" panose="020B0804030602030204"/>
                <a:ea typeface="Ubuntu Bold" panose="020B0804030602030204"/>
                <a:cs typeface="Ubuntu Bold" panose="020B0804030602030204"/>
                <a:sym typeface="Ubuntu Bold" panose="020B0804030602030204"/>
              </a:rPr>
              <a:t>Deployments</a:t>
            </a:r>
          </a:p>
          <a:p>
            <a:pPr algn="l">
              <a:lnSpc>
                <a:spcPts val="1960"/>
              </a:lnSpc>
            </a:pPr>
            <a:r>
              <a:rPr lang="en-US" sz="1400" b="1">
                <a:solidFill>
                  <a:srgbClr val="000000"/>
                </a:solidFill>
                <a:latin typeface="Open Sans Bold"/>
                <a:ea typeface="Open Sans Bold"/>
                <a:cs typeface="Open Sans Bold"/>
                <a:sym typeface="Open Sans Bold"/>
              </a:rPr>
              <a:t>Manage and update applications at scale</a:t>
            </a:r>
          </a:p>
        </p:txBody>
      </p:sp>
      <p:sp>
        <p:nvSpPr>
          <p:cNvPr id="23" name="TextBox 23"/>
          <p:cNvSpPr txBox="1"/>
          <p:nvPr/>
        </p:nvSpPr>
        <p:spPr>
          <a:xfrm>
            <a:off x="325879" y="4622825"/>
            <a:ext cx="857298" cy="208445"/>
          </a:xfrm>
          <a:prstGeom prst="rect">
            <a:avLst/>
          </a:prstGeom>
        </p:spPr>
        <p:txBody>
          <a:bodyPr lIns="0" tIns="0" rIns="0" bIns="0" rtlCol="0" anchor="t">
            <a:spAutoFit/>
          </a:bodyPr>
          <a:lstStyle/>
          <a:p>
            <a:pPr algn="l">
              <a:lnSpc>
                <a:spcPts val="1680"/>
              </a:lnSpc>
            </a:pPr>
            <a:r>
              <a:rPr lang="en-US" sz="1200" b="1">
                <a:solidFill>
                  <a:srgbClr val="000000"/>
                </a:solidFill>
                <a:latin typeface="Ubuntu Bold" panose="020B0804030602030204"/>
                <a:ea typeface="Ubuntu Bold" panose="020B0804030602030204"/>
                <a:cs typeface="Ubuntu Bold" panose="020B0804030602030204"/>
                <a:sym typeface="Ubuntu Bold" panose="020B0804030602030204"/>
              </a:rPr>
              <a:t>Kubernetes</a:t>
            </a:r>
          </a:p>
        </p:txBody>
      </p:sp>
      <p:sp>
        <p:nvSpPr>
          <p:cNvPr id="24" name="TextBox 24"/>
          <p:cNvSpPr txBox="1"/>
          <p:nvPr/>
        </p:nvSpPr>
        <p:spPr>
          <a:xfrm>
            <a:off x="411604" y="1219886"/>
            <a:ext cx="1608887" cy="8073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apiVersion</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apps/v1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kind</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Deployment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metadata</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name</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nginx-deployment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labels</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25" name="TextBox 25"/>
          <p:cNvSpPr txBox="1"/>
          <p:nvPr/>
        </p:nvSpPr>
        <p:spPr>
          <a:xfrm>
            <a:off x="411604" y="2029511"/>
            <a:ext cx="69952" cy="159639"/>
          </a:xfrm>
          <a:prstGeom prst="rect">
            <a:avLst/>
          </a:prstGeom>
        </p:spPr>
        <p:txBody>
          <a:bodyPr lIns="0" tIns="0" rIns="0" bIns="0" rtlCol="0" anchor="t">
            <a:spAutoFit/>
          </a:bodyPr>
          <a:lstStyle/>
          <a:p>
            <a:pPr algn="l">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p:txBody>
      </p:sp>
      <p:sp>
        <p:nvSpPr>
          <p:cNvPr id="26" name="TextBox 26"/>
          <p:cNvSpPr txBox="1"/>
          <p:nvPr/>
        </p:nvSpPr>
        <p:spPr>
          <a:xfrm>
            <a:off x="617344" y="2029511"/>
            <a:ext cx="699516"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app</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nginx</a:t>
            </a:r>
          </a:p>
        </p:txBody>
      </p:sp>
      <p:sp>
        <p:nvSpPr>
          <p:cNvPr id="27" name="TextBox 27"/>
          <p:cNvSpPr txBox="1"/>
          <p:nvPr/>
        </p:nvSpPr>
        <p:spPr>
          <a:xfrm>
            <a:off x="411604" y="2191436"/>
            <a:ext cx="839429" cy="48348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spec</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replicas</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3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selector</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28" name="TextBox 28"/>
          <p:cNvSpPr txBox="1"/>
          <p:nvPr/>
        </p:nvSpPr>
        <p:spPr>
          <a:xfrm>
            <a:off x="411604" y="2677211"/>
            <a:ext cx="69952" cy="321564"/>
          </a:xfrm>
          <a:prstGeom prst="rect">
            <a:avLst/>
          </a:prstGeom>
        </p:spPr>
        <p:txBody>
          <a:bodyPr lIns="0" tIns="0" rIns="0" bIns="0" rtlCol="0" anchor="t">
            <a:spAutoFit/>
          </a:bodyPr>
          <a:lstStyle/>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p:txBody>
      </p:sp>
      <p:sp>
        <p:nvSpPr>
          <p:cNvPr id="29" name="TextBox 29"/>
          <p:cNvSpPr txBox="1"/>
          <p:nvPr/>
        </p:nvSpPr>
        <p:spPr>
          <a:xfrm>
            <a:off x="617344" y="2677211"/>
            <a:ext cx="839429" cy="321564"/>
          </a:xfrm>
          <a:prstGeom prst="rect">
            <a:avLst/>
          </a:prstGeom>
        </p:spPr>
        <p:txBody>
          <a:bodyPr lIns="0" tIns="0" rIns="0" bIns="0" rtlCol="0" anchor="t">
            <a:spAutoFit/>
          </a:bodyPr>
          <a:lstStyle/>
          <a:p>
            <a:pPr algn="r">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matchLabels</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app</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nginx</a:t>
            </a:r>
          </a:p>
        </p:txBody>
      </p:sp>
      <p:sp>
        <p:nvSpPr>
          <p:cNvPr id="30" name="TextBox 30"/>
          <p:cNvSpPr txBox="1"/>
          <p:nvPr/>
        </p:nvSpPr>
        <p:spPr>
          <a:xfrm>
            <a:off x="411604" y="3001061"/>
            <a:ext cx="699526" cy="159639"/>
          </a:xfrm>
          <a:prstGeom prst="rect">
            <a:avLst/>
          </a:prstGeom>
        </p:spPr>
        <p:txBody>
          <a:bodyPr lIns="0" tIns="0" rIns="0" bIns="0" rtlCol="0" anchor="t">
            <a:spAutoFit/>
          </a:bodyPr>
          <a:lstStyle/>
          <a:p>
            <a:pPr algn="l">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template</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31" name="TextBox 31"/>
          <p:cNvSpPr txBox="1"/>
          <p:nvPr/>
        </p:nvSpPr>
        <p:spPr>
          <a:xfrm>
            <a:off x="411604" y="3162986"/>
            <a:ext cx="69952" cy="969264"/>
          </a:xfrm>
          <a:prstGeom prst="rect">
            <a:avLst/>
          </a:prstGeom>
        </p:spPr>
        <p:txBody>
          <a:bodyPr lIns="0" tIns="0" rIns="0" bIns="0" rtlCol="0" anchor="t">
            <a:spAutoFit/>
          </a:bodyPr>
          <a:lstStyle/>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p:txBody>
      </p:sp>
      <p:sp>
        <p:nvSpPr>
          <p:cNvPr id="32" name="TextBox 32"/>
          <p:cNvSpPr txBox="1"/>
          <p:nvPr/>
        </p:nvSpPr>
        <p:spPr>
          <a:xfrm>
            <a:off x="617344" y="3162986"/>
            <a:ext cx="629564" cy="321564"/>
          </a:xfrm>
          <a:prstGeom prst="rect">
            <a:avLst/>
          </a:prstGeom>
        </p:spPr>
        <p:txBody>
          <a:bodyPr lIns="0" tIns="0" rIns="0" bIns="0" rtlCol="0" anchor="t">
            <a:spAutoFit/>
          </a:bodyPr>
          <a:lstStyle/>
          <a:p>
            <a:pPr algn="r">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metadata</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labels</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33" name="TextBox 33"/>
          <p:cNvSpPr txBox="1"/>
          <p:nvPr/>
        </p:nvSpPr>
        <p:spPr>
          <a:xfrm>
            <a:off x="891664" y="3486836"/>
            <a:ext cx="699516"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app</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nginx</a:t>
            </a:r>
          </a:p>
        </p:txBody>
      </p:sp>
      <p:sp>
        <p:nvSpPr>
          <p:cNvPr id="34" name="TextBox 34"/>
          <p:cNvSpPr txBox="1"/>
          <p:nvPr/>
        </p:nvSpPr>
        <p:spPr>
          <a:xfrm>
            <a:off x="617344" y="3648761"/>
            <a:ext cx="349758"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spec</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35" name="TextBox 35"/>
          <p:cNvSpPr txBox="1"/>
          <p:nvPr/>
        </p:nvSpPr>
        <p:spPr>
          <a:xfrm>
            <a:off x="754504" y="3810686"/>
            <a:ext cx="769477"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containers</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36" name="TextBox 36"/>
          <p:cNvSpPr txBox="1"/>
          <p:nvPr/>
        </p:nvSpPr>
        <p:spPr>
          <a:xfrm>
            <a:off x="891664" y="3972611"/>
            <a:ext cx="349758" cy="159639"/>
          </a:xfrm>
          <a:prstGeom prst="rect">
            <a:avLst/>
          </a:prstGeom>
        </p:spPr>
        <p:txBody>
          <a:bodyPr lIns="0" tIns="0" rIns="0" bIns="0" rtlCol="0" anchor="t">
            <a:spAutoFit/>
          </a:bodyPr>
          <a:lstStyle/>
          <a:p>
            <a:pPr algn="l">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p:txBody>
      </p:sp>
      <p:sp>
        <p:nvSpPr>
          <p:cNvPr id="37" name="TextBox 37"/>
          <p:cNvSpPr txBox="1"/>
          <p:nvPr/>
        </p:nvSpPr>
        <p:spPr>
          <a:xfrm>
            <a:off x="411604" y="4134536"/>
            <a:ext cx="699526" cy="159639"/>
          </a:xfrm>
          <a:prstGeom prst="rect">
            <a:avLst/>
          </a:prstGeom>
        </p:spPr>
        <p:txBody>
          <a:bodyPr lIns="0" tIns="0" rIns="0" bIns="0" rtlCol="0" anchor="t">
            <a:spAutoFit/>
          </a:bodyPr>
          <a:lstStyle/>
          <a:p>
            <a:pPr algn="l">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strategy</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38" name="TextBox 38"/>
          <p:cNvSpPr txBox="1"/>
          <p:nvPr/>
        </p:nvSpPr>
        <p:spPr>
          <a:xfrm>
            <a:off x="411604" y="4296461"/>
            <a:ext cx="69952" cy="159639"/>
          </a:xfrm>
          <a:prstGeom prst="rect">
            <a:avLst/>
          </a:prstGeom>
        </p:spPr>
        <p:txBody>
          <a:bodyPr lIns="0" tIns="0" rIns="0" bIns="0" rtlCol="0" anchor="t">
            <a:spAutoFit/>
          </a:bodyPr>
          <a:lstStyle/>
          <a:p>
            <a:pPr algn="l">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p:txBody>
      </p:sp>
      <p:sp>
        <p:nvSpPr>
          <p:cNvPr id="39" name="TextBox 39"/>
          <p:cNvSpPr txBox="1"/>
          <p:nvPr/>
        </p:nvSpPr>
        <p:spPr>
          <a:xfrm>
            <a:off x="617344" y="4296461"/>
            <a:ext cx="1329080"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type</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RollingUpdate</a:t>
            </a:r>
          </a:p>
        </p:txBody>
      </p:sp>
      <p:sp>
        <p:nvSpPr>
          <p:cNvPr id="40" name="TextBox 40"/>
          <p:cNvSpPr txBox="1"/>
          <p:nvPr/>
        </p:nvSpPr>
        <p:spPr>
          <a:xfrm>
            <a:off x="3911413" y="1897837"/>
            <a:ext cx="854964" cy="184785"/>
          </a:xfrm>
          <a:prstGeom prst="rect">
            <a:avLst/>
          </a:prstGeom>
        </p:spPr>
        <p:txBody>
          <a:bodyPr lIns="0" tIns="0" rIns="0" bIns="0" rtlCol="0" anchor="t">
            <a:spAutoFit/>
          </a:bodyPr>
          <a:lstStyle/>
          <a:p>
            <a:pPr algn="l">
              <a:lnSpc>
                <a:spcPts val="1400"/>
              </a:lnSpc>
            </a:pPr>
            <a:r>
              <a:rPr lang="en-US" sz="1000">
                <a:solidFill>
                  <a:srgbClr val="B85450"/>
                </a:solidFill>
                <a:latin typeface="JetBrains Mono" panose="02010509020102050004"/>
                <a:ea typeface="JetBrains Mono" panose="02010509020102050004"/>
                <a:cs typeface="JetBrains Mono" panose="02010509020102050004"/>
                <a:sym typeface="JetBrains Mono" panose="02010509020102050004"/>
              </a:rPr>
              <a:t>replicas: 3</a:t>
            </a:r>
          </a:p>
        </p:txBody>
      </p:sp>
      <p:sp>
        <p:nvSpPr>
          <p:cNvPr id="41" name="TextBox 41"/>
          <p:cNvSpPr txBox="1"/>
          <p:nvPr/>
        </p:nvSpPr>
        <p:spPr>
          <a:xfrm>
            <a:off x="4153186" y="2735418"/>
            <a:ext cx="1476756" cy="184785"/>
          </a:xfrm>
          <a:prstGeom prst="rect">
            <a:avLst/>
          </a:prstGeom>
        </p:spPr>
        <p:txBody>
          <a:bodyPr lIns="0" tIns="0" rIns="0" bIns="0" rtlCol="0" anchor="t">
            <a:spAutoFit/>
          </a:bodyPr>
          <a:lstStyle/>
          <a:p>
            <a:pPr algn="l">
              <a:lnSpc>
                <a:spcPts val="1400"/>
              </a:lnSpc>
            </a:pPr>
            <a:r>
              <a:rPr lang="en-US" sz="1000" b="1">
                <a:solidFill>
                  <a:srgbClr val="B85450"/>
                </a:solidFill>
                <a:latin typeface="JetBrains Mono Bold" panose="02010809030102050004"/>
                <a:ea typeface="JetBrains Mono Bold" panose="02010809030102050004"/>
                <a:cs typeface="JetBrains Mono Bold" panose="02010809030102050004"/>
                <a:sym typeface="JetBrains Mono Bold" panose="02010809030102050004"/>
              </a:rPr>
              <a:t>nginx-replicaset-01</a:t>
            </a:r>
          </a:p>
        </p:txBody>
      </p:sp>
      <p:sp>
        <p:nvSpPr>
          <p:cNvPr id="42" name="TextBox 42"/>
          <p:cNvSpPr txBox="1"/>
          <p:nvPr/>
        </p:nvSpPr>
        <p:spPr>
          <a:xfrm>
            <a:off x="5118573" y="1895065"/>
            <a:ext cx="621792" cy="184785"/>
          </a:xfrm>
          <a:prstGeom prst="rect">
            <a:avLst/>
          </a:prstGeom>
        </p:spPr>
        <p:txBody>
          <a:bodyPr lIns="0" tIns="0" rIns="0" bIns="0" rtlCol="0" anchor="t">
            <a:spAutoFit/>
          </a:bodyPr>
          <a:lstStyle/>
          <a:p>
            <a:pPr algn="l">
              <a:lnSpc>
                <a:spcPts val="1400"/>
              </a:lnSpc>
            </a:pPr>
            <a:r>
              <a:rPr lang="en-US" sz="1000">
                <a:solidFill>
                  <a:srgbClr val="B85450"/>
                </a:solidFill>
                <a:latin typeface="JetBrains Mono" panose="02010509020102050004"/>
                <a:ea typeface="JetBrains Mono" panose="02010509020102050004"/>
                <a:cs typeface="JetBrains Mono" panose="02010509020102050004"/>
                <a:sym typeface="JetBrains Mono" panose="02010509020102050004"/>
              </a:rPr>
              <a:t>template</a:t>
            </a:r>
          </a:p>
        </p:txBody>
      </p:sp>
      <p:sp>
        <p:nvSpPr>
          <p:cNvPr id="43" name="TextBox 43"/>
          <p:cNvSpPr txBox="1"/>
          <p:nvPr/>
        </p:nvSpPr>
        <p:spPr>
          <a:xfrm>
            <a:off x="5448967" y="1326547"/>
            <a:ext cx="1243584" cy="184785"/>
          </a:xfrm>
          <a:prstGeom prst="rect">
            <a:avLst/>
          </a:prstGeom>
        </p:spPr>
        <p:txBody>
          <a:bodyPr lIns="0" tIns="0" rIns="0" bIns="0" rtlCol="0" anchor="t">
            <a:spAutoFit/>
          </a:bodyPr>
          <a:lstStyle/>
          <a:p>
            <a:pPr algn="l">
              <a:lnSpc>
                <a:spcPts val="1400"/>
              </a:lnSpc>
            </a:pPr>
            <a:r>
              <a:rPr lang="en-US" sz="1000" b="1">
                <a:solidFill>
                  <a:srgbClr val="B85450"/>
                </a:solidFill>
                <a:latin typeface="JetBrains Mono Bold" panose="02010809030102050004"/>
                <a:ea typeface="JetBrains Mono Bold" panose="02010809030102050004"/>
                <a:cs typeface="JetBrains Mono Bold" panose="02010809030102050004"/>
                <a:sym typeface="JetBrains Mono Bold" panose="02010809030102050004"/>
              </a:rPr>
              <a:t>nginx-deployment</a:t>
            </a:r>
          </a:p>
        </p:txBody>
      </p:sp>
      <p:sp>
        <p:nvSpPr>
          <p:cNvPr id="44" name="TextBox 44"/>
          <p:cNvSpPr txBox="1"/>
          <p:nvPr/>
        </p:nvSpPr>
        <p:spPr>
          <a:xfrm>
            <a:off x="6287291" y="1900609"/>
            <a:ext cx="854964" cy="184785"/>
          </a:xfrm>
          <a:prstGeom prst="rect">
            <a:avLst/>
          </a:prstGeom>
        </p:spPr>
        <p:txBody>
          <a:bodyPr lIns="0" tIns="0" rIns="0" bIns="0" rtlCol="0" anchor="t">
            <a:spAutoFit/>
          </a:bodyPr>
          <a:lstStyle/>
          <a:p>
            <a:pPr algn="l">
              <a:lnSpc>
                <a:spcPts val="1400"/>
              </a:lnSpc>
            </a:pPr>
            <a:r>
              <a:rPr lang="en-US" sz="1000">
                <a:solidFill>
                  <a:srgbClr val="B85450"/>
                </a:solidFill>
                <a:latin typeface="JetBrains Mono" panose="02010509020102050004"/>
                <a:ea typeface="JetBrains Mono" panose="02010509020102050004"/>
                <a:cs typeface="JetBrains Mono" panose="02010509020102050004"/>
                <a:sym typeface="JetBrains Mono" panose="02010509020102050004"/>
              </a:rPr>
              <a:t>replicas: 3</a:t>
            </a:r>
          </a:p>
        </p:txBody>
      </p:sp>
      <p:sp>
        <p:nvSpPr>
          <p:cNvPr id="45" name="TextBox 45"/>
          <p:cNvSpPr txBox="1"/>
          <p:nvPr/>
        </p:nvSpPr>
        <p:spPr>
          <a:xfrm>
            <a:off x="6529064" y="2735418"/>
            <a:ext cx="1476756" cy="184785"/>
          </a:xfrm>
          <a:prstGeom prst="rect">
            <a:avLst/>
          </a:prstGeom>
        </p:spPr>
        <p:txBody>
          <a:bodyPr lIns="0" tIns="0" rIns="0" bIns="0" rtlCol="0" anchor="t">
            <a:spAutoFit/>
          </a:bodyPr>
          <a:lstStyle/>
          <a:p>
            <a:pPr algn="l">
              <a:lnSpc>
                <a:spcPts val="1400"/>
              </a:lnSpc>
            </a:pPr>
            <a:r>
              <a:rPr lang="en-US" sz="1000" b="1">
                <a:solidFill>
                  <a:srgbClr val="B85450"/>
                </a:solidFill>
                <a:latin typeface="JetBrains Mono Bold" panose="02010809030102050004"/>
                <a:ea typeface="JetBrains Mono Bold" panose="02010809030102050004"/>
                <a:cs typeface="JetBrains Mono Bold" panose="02010809030102050004"/>
                <a:sym typeface="JetBrains Mono Bold" panose="02010809030102050004"/>
              </a:rPr>
              <a:t>nginx-replicaset-02</a:t>
            </a:r>
          </a:p>
        </p:txBody>
      </p:sp>
      <p:sp>
        <p:nvSpPr>
          <p:cNvPr id="46" name="TextBox 46"/>
          <p:cNvSpPr txBox="1"/>
          <p:nvPr/>
        </p:nvSpPr>
        <p:spPr>
          <a:xfrm>
            <a:off x="7684875" y="1840697"/>
            <a:ext cx="310896" cy="165735"/>
          </a:xfrm>
          <a:prstGeom prst="rect">
            <a:avLst/>
          </a:prstGeom>
        </p:spPr>
        <p:txBody>
          <a:bodyPr lIns="0" tIns="0" rIns="0" bIns="0" rtlCol="0" anchor="t">
            <a:spAutoFit/>
          </a:bodyPr>
          <a:lstStyle/>
          <a:p>
            <a:pPr algn="l">
              <a:lnSpc>
                <a:spcPts val="1200"/>
              </a:lnSpc>
            </a:pPr>
            <a:r>
              <a:rPr lang="en-US" sz="1000" b="1">
                <a:solidFill>
                  <a:srgbClr val="B85450"/>
                </a:solidFill>
                <a:latin typeface="JetBrains Mono Bold" panose="02010809030102050004"/>
                <a:ea typeface="JetBrains Mono Bold" panose="02010809030102050004"/>
                <a:cs typeface="JetBrains Mono Bold" panose="02010809030102050004"/>
                <a:sym typeface="JetBrains Mono Bold" panose="02010809030102050004"/>
              </a:rPr>
              <a:t>new </a:t>
            </a:r>
          </a:p>
        </p:txBody>
      </p:sp>
      <p:sp>
        <p:nvSpPr>
          <p:cNvPr id="47" name="TextBox 47"/>
          <p:cNvSpPr txBox="1"/>
          <p:nvPr/>
        </p:nvSpPr>
        <p:spPr>
          <a:xfrm>
            <a:off x="7494441" y="1993097"/>
            <a:ext cx="621792" cy="165735"/>
          </a:xfrm>
          <a:prstGeom prst="rect">
            <a:avLst/>
          </a:prstGeom>
        </p:spPr>
        <p:txBody>
          <a:bodyPr lIns="0" tIns="0" rIns="0" bIns="0" rtlCol="0" anchor="t">
            <a:spAutoFit/>
          </a:bodyPr>
          <a:lstStyle/>
          <a:p>
            <a:pPr algn="l">
              <a:lnSpc>
                <a:spcPts val="1200"/>
              </a:lnSpc>
            </a:pPr>
            <a:r>
              <a:rPr lang="en-US" sz="1000" b="1">
                <a:solidFill>
                  <a:srgbClr val="B85450"/>
                </a:solidFill>
                <a:latin typeface="JetBrains Mono Bold" panose="02010809030102050004"/>
                <a:ea typeface="JetBrains Mono Bold" panose="02010809030102050004"/>
                <a:cs typeface="JetBrains Mono Bold" panose="02010809030102050004"/>
                <a:sym typeface="JetBrains Mono Bold" panose="02010809030102050004"/>
              </a:rPr>
              <a:t>template</a:t>
            </a:r>
          </a:p>
        </p:txBody>
      </p:sp>
      <p:sp>
        <p:nvSpPr>
          <p:cNvPr id="48" name="TextBox 48"/>
          <p:cNvSpPr txBox="1"/>
          <p:nvPr/>
        </p:nvSpPr>
        <p:spPr>
          <a:xfrm>
            <a:off x="4048944" y="3585905"/>
            <a:ext cx="310896" cy="274425"/>
          </a:xfrm>
          <a:prstGeom prst="rect">
            <a:avLst/>
          </a:prstGeom>
        </p:spPr>
        <p:txBody>
          <a:bodyPr lIns="0" tIns="0" rIns="0" bIns="0" rtlCol="0" anchor="t">
            <a:spAutoFit/>
          </a:bodyPr>
          <a:lstStyle/>
          <a:p>
            <a:pPr algn="ctr">
              <a:lnSpc>
                <a:spcPts val="1120"/>
              </a:lnSpc>
            </a:pPr>
            <a:r>
              <a:rPr lang="en-US" sz="800">
                <a:solidFill>
                  <a:srgbClr val="B85450"/>
                </a:solidFill>
                <a:latin typeface="JetBrains Mono" panose="02010509020102050004"/>
                <a:ea typeface="JetBrains Mono" panose="02010509020102050004"/>
                <a:cs typeface="JetBrains Mono" panose="02010509020102050004"/>
                <a:sym typeface="JetBrains Mono" panose="02010509020102050004"/>
              </a:rPr>
              <a:t>nginx</a:t>
            </a:r>
          </a:p>
          <a:p>
            <a:pPr algn="ctr">
              <a:lnSpc>
                <a:spcPts val="1120"/>
              </a:lnSpc>
            </a:pPr>
            <a:r>
              <a:rPr lang="en-US" sz="800">
                <a:solidFill>
                  <a:srgbClr val="000000"/>
                </a:solidFill>
                <a:latin typeface="Open Sans"/>
                <a:ea typeface="Open Sans"/>
                <a:cs typeface="Open Sans"/>
                <a:sym typeface="Open Sans"/>
              </a:rPr>
              <a:t>pod</a:t>
            </a:r>
          </a:p>
        </p:txBody>
      </p:sp>
      <p:sp>
        <p:nvSpPr>
          <p:cNvPr id="49" name="TextBox 49"/>
          <p:cNvSpPr txBox="1"/>
          <p:nvPr/>
        </p:nvSpPr>
        <p:spPr>
          <a:xfrm>
            <a:off x="4687491" y="3580400"/>
            <a:ext cx="310896" cy="274425"/>
          </a:xfrm>
          <a:prstGeom prst="rect">
            <a:avLst/>
          </a:prstGeom>
        </p:spPr>
        <p:txBody>
          <a:bodyPr lIns="0" tIns="0" rIns="0" bIns="0" rtlCol="0" anchor="t">
            <a:spAutoFit/>
          </a:bodyPr>
          <a:lstStyle/>
          <a:p>
            <a:pPr algn="ctr">
              <a:lnSpc>
                <a:spcPts val="1120"/>
              </a:lnSpc>
            </a:pPr>
            <a:r>
              <a:rPr lang="en-US" sz="800">
                <a:solidFill>
                  <a:srgbClr val="B85450"/>
                </a:solidFill>
                <a:latin typeface="JetBrains Mono" panose="02010509020102050004"/>
                <a:ea typeface="JetBrains Mono" panose="02010509020102050004"/>
                <a:cs typeface="JetBrains Mono" panose="02010509020102050004"/>
                <a:sym typeface="JetBrains Mono" panose="02010509020102050004"/>
              </a:rPr>
              <a:t>nginx</a:t>
            </a:r>
          </a:p>
          <a:p>
            <a:pPr algn="ctr">
              <a:lnSpc>
                <a:spcPts val="1120"/>
              </a:lnSpc>
            </a:pPr>
            <a:r>
              <a:rPr lang="en-US" sz="800">
                <a:solidFill>
                  <a:srgbClr val="000000"/>
                </a:solidFill>
                <a:latin typeface="Open Sans"/>
                <a:ea typeface="Open Sans"/>
                <a:cs typeface="Open Sans"/>
                <a:sym typeface="Open Sans"/>
              </a:rPr>
              <a:t>pod</a:t>
            </a:r>
          </a:p>
        </p:txBody>
      </p:sp>
      <p:sp>
        <p:nvSpPr>
          <p:cNvPr id="50" name="TextBox 50"/>
          <p:cNvSpPr txBox="1"/>
          <p:nvPr/>
        </p:nvSpPr>
        <p:spPr>
          <a:xfrm>
            <a:off x="5326037" y="3580400"/>
            <a:ext cx="310896" cy="274425"/>
          </a:xfrm>
          <a:prstGeom prst="rect">
            <a:avLst/>
          </a:prstGeom>
        </p:spPr>
        <p:txBody>
          <a:bodyPr lIns="0" tIns="0" rIns="0" bIns="0" rtlCol="0" anchor="t">
            <a:spAutoFit/>
          </a:bodyPr>
          <a:lstStyle/>
          <a:p>
            <a:pPr algn="ctr">
              <a:lnSpc>
                <a:spcPts val="1120"/>
              </a:lnSpc>
            </a:pPr>
            <a:r>
              <a:rPr lang="en-US" sz="800">
                <a:solidFill>
                  <a:srgbClr val="B85450"/>
                </a:solidFill>
                <a:latin typeface="JetBrains Mono" panose="02010509020102050004"/>
                <a:ea typeface="JetBrains Mono" panose="02010509020102050004"/>
                <a:cs typeface="JetBrains Mono" panose="02010509020102050004"/>
                <a:sym typeface="JetBrains Mono" panose="02010509020102050004"/>
              </a:rPr>
              <a:t>nginx</a:t>
            </a:r>
          </a:p>
          <a:p>
            <a:pPr algn="ctr">
              <a:lnSpc>
                <a:spcPts val="1120"/>
              </a:lnSpc>
            </a:pPr>
            <a:r>
              <a:rPr lang="en-US" sz="800">
                <a:solidFill>
                  <a:srgbClr val="000000"/>
                </a:solidFill>
                <a:latin typeface="Open Sans"/>
                <a:ea typeface="Open Sans"/>
                <a:cs typeface="Open Sans"/>
                <a:sym typeface="Open Sans"/>
              </a:rPr>
              <a:t>pod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8202" y="1424178"/>
            <a:ext cx="8647595" cy="1903047"/>
          </a:xfrm>
          <a:custGeom>
            <a:avLst/>
            <a:gdLst/>
            <a:ahLst/>
            <a:cxnLst/>
            <a:rect l="l" t="t" r="r" b="b"/>
            <a:pathLst>
              <a:path w="8647595" h="1903047">
                <a:moveTo>
                  <a:pt x="0" y="0"/>
                </a:moveTo>
                <a:lnTo>
                  <a:pt x="8647596" y="0"/>
                </a:lnTo>
                <a:lnTo>
                  <a:pt x="8647596" y="1903047"/>
                </a:lnTo>
                <a:lnTo>
                  <a:pt x="0" y="19030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001012" y="1728949"/>
            <a:ext cx="5245360" cy="1452458"/>
          </a:xfrm>
          <a:prstGeom prst="rect">
            <a:avLst/>
          </a:prstGeom>
        </p:spPr>
        <p:txBody>
          <a:bodyPr lIns="0" tIns="0" rIns="0" bIns="0" rtlCol="0" anchor="t">
            <a:spAutoFit/>
          </a:bodyPr>
          <a:lstStyle/>
          <a:p>
            <a:pPr algn="ctr">
              <a:lnSpc>
                <a:spcPts val="5040"/>
              </a:lnSpc>
            </a:pPr>
            <a:r>
              <a:rPr lang="en-US" sz="3600" b="1">
                <a:solidFill>
                  <a:srgbClr val="595959"/>
                </a:solidFill>
                <a:latin typeface="Ubuntu Bold" panose="020B0804030602030204"/>
                <a:ea typeface="Ubuntu Bold" panose="020B0804030602030204"/>
                <a:cs typeface="Ubuntu Bold" panose="020B0804030602030204"/>
                <a:sym typeface="Ubuntu Bold" panose="020B0804030602030204"/>
              </a:rPr>
              <a:t>Docker</a:t>
            </a:r>
          </a:p>
          <a:p>
            <a:pPr algn="ctr">
              <a:lnSpc>
                <a:spcPts val="5880"/>
              </a:lnSpc>
            </a:pPr>
            <a:r>
              <a:rPr lang="en-US" sz="4200" b="1">
                <a:solidFill>
                  <a:srgbClr val="000000"/>
                </a:solidFill>
                <a:latin typeface="Ubuntu Bold" panose="020B0804030602030204"/>
                <a:ea typeface="Ubuntu Bold" panose="020B0804030602030204"/>
                <a:cs typeface="Ubuntu Bold" panose="020B0804030602030204"/>
                <a:sym typeface="Ubuntu Bold" panose="020B0804030602030204"/>
              </a:rPr>
              <a:t>Docker Components</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2376" y="182651"/>
            <a:ext cx="7726004" cy="1116511"/>
          </a:xfrm>
          <a:custGeom>
            <a:avLst/>
            <a:gdLst/>
            <a:ahLst/>
            <a:cxnLst/>
            <a:rect l="l" t="t" r="r" b="b"/>
            <a:pathLst>
              <a:path w="7726004" h="1116511">
                <a:moveTo>
                  <a:pt x="0" y="0"/>
                </a:moveTo>
                <a:lnTo>
                  <a:pt x="7726003" y="0"/>
                </a:lnTo>
                <a:lnTo>
                  <a:pt x="7726003" y="1116511"/>
                </a:lnTo>
                <a:lnTo>
                  <a:pt x="0" y="11165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62376" y="1095251"/>
            <a:ext cx="8297399" cy="3924405"/>
          </a:xfrm>
          <a:custGeom>
            <a:avLst/>
            <a:gdLst/>
            <a:ahLst/>
            <a:cxnLst/>
            <a:rect l="l" t="t" r="r" b="b"/>
            <a:pathLst>
              <a:path w="8297399" h="3924405">
                <a:moveTo>
                  <a:pt x="0" y="0"/>
                </a:moveTo>
                <a:lnTo>
                  <a:pt x="8297399" y="0"/>
                </a:lnTo>
                <a:lnTo>
                  <a:pt x="8297399" y="3924405"/>
                </a:lnTo>
                <a:lnTo>
                  <a:pt x="0" y="39244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3865674" y="2714377"/>
            <a:ext cx="255422" cy="255422"/>
          </a:xfrm>
          <a:custGeom>
            <a:avLst/>
            <a:gdLst/>
            <a:ahLst/>
            <a:cxnLst/>
            <a:rect l="l" t="t" r="r" b="b"/>
            <a:pathLst>
              <a:path w="255422" h="255422">
                <a:moveTo>
                  <a:pt x="0" y="0"/>
                </a:moveTo>
                <a:lnTo>
                  <a:pt x="255422" y="0"/>
                </a:lnTo>
                <a:lnTo>
                  <a:pt x="255422" y="255423"/>
                </a:lnTo>
                <a:lnTo>
                  <a:pt x="0" y="255423"/>
                </a:lnTo>
                <a:lnTo>
                  <a:pt x="0" y="0"/>
                </a:lnTo>
                <a:close/>
              </a:path>
            </a:pathLst>
          </a:custGeom>
          <a:blipFill>
            <a:blip r:embed="rId8"/>
            <a:stretch>
              <a:fillRect/>
            </a:stretch>
          </a:blipFill>
        </p:spPr>
      </p:sp>
      <p:sp>
        <p:nvSpPr>
          <p:cNvPr id="6" name="Freeform 6"/>
          <p:cNvSpPr/>
          <p:nvPr/>
        </p:nvSpPr>
        <p:spPr>
          <a:xfrm>
            <a:off x="4499077" y="3137535"/>
            <a:ext cx="681323" cy="945928"/>
          </a:xfrm>
          <a:custGeom>
            <a:avLst/>
            <a:gdLst/>
            <a:ahLst/>
            <a:cxnLst/>
            <a:rect l="l" t="t" r="r" b="b"/>
            <a:pathLst>
              <a:path w="681323" h="945928">
                <a:moveTo>
                  <a:pt x="0" y="0"/>
                </a:moveTo>
                <a:lnTo>
                  <a:pt x="681323" y="0"/>
                </a:lnTo>
                <a:lnTo>
                  <a:pt x="681323" y="945928"/>
                </a:lnTo>
                <a:lnTo>
                  <a:pt x="0" y="94592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5137633" y="3137535"/>
            <a:ext cx="681323" cy="945928"/>
          </a:xfrm>
          <a:custGeom>
            <a:avLst/>
            <a:gdLst/>
            <a:ahLst/>
            <a:cxnLst/>
            <a:rect l="l" t="t" r="r" b="b"/>
            <a:pathLst>
              <a:path w="681323" h="945928">
                <a:moveTo>
                  <a:pt x="0" y="0"/>
                </a:moveTo>
                <a:lnTo>
                  <a:pt x="681323" y="0"/>
                </a:lnTo>
                <a:lnTo>
                  <a:pt x="681323" y="945928"/>
                </a:lnTo>
                <a:lnTo>
                  <a:pt x="0" y="945928"/>
                </a:lnTo>
                <a:lnTo>
                  <a:pt x="0" y="0"/>
                </a:lnTo>
                <a:close/>
              </a:path>
            </a:pathLst>
          </a:custGeom>
          <a:blipFill>
            <a:blip r:embed="rId9">
              <a:extLst>
                <a:ext uri="{96DAC541-7B7A-43D3-8B79-37D633B846F1}">
                  <asvg:svgBlip xmlns:asvg="http://schemas.microsoft.com/office/drawing/2016/SVG/main" r:embed="rId11"/>
                </a:ext>
              </a:extLst>
            </a:blip>
            <a:stretch>
              <a:fillRect/>
            </a:stretch>
          </a:blipFill>
        </p:spPr>
      </p:sp>
      <p:sp>
        <p:nvSpPr>
          <p:cNvPr id="8" name="Freeform 8"/>
          <p:cNvSpPr/>
          <p:nvPr/>
        </p:nvSpPr>
        <p:spPr>
          <a:xfrm>
            <a:off x="5634142" y="3081899"/>
            <a:ext cx="255422" cy="255422"/>
          </a:xfrm>
          <a:custGeom>
            <a:avLst/>
            <a:gdLst/>
            <a:ahLst/>
            <a:cxnLst/>
            <a:rect l="l" t="t" r="r" b="b"/>
            <a:pathLst>
              <a:path w="255422" h="255422">
                <a:moveTo>
                  <a:pt x="0" y="0"/>
                </a:moveTo>
                <a:lnTo>
                  <a:pt x="255423" y="0"/>
                </a:lnTo>
                <a:lnTo>
                  <a:pt x="255423" y="255423"/>
                </a:lnTo>
                <a:lnTo>
                  <a:pt x="0" y="25542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Freeform 9"/>
          <p:cNvSpPr/>
          <p:nvPr/>
        </p:nvSpPr>
        <p:spPr>
          <a:xfrm>
            <a:off x="4984232" y="3074860"/>
            <a:ext cx="255422" cy="255422"/>
          </a:xfrm>
          <a:custGeom>
            <a:avLst/>
            <a:gdLst/>
            <a:ahLst/>
            <a:cxnLst/>
            <a:rect l="l" t="t" r="r" b="b"/>
            <a:pathLst>
              <a:path w="255422" h="255422">
                <a:moveTo>
                  <a:pt x="0" y="0"/>
                </a:moveTo>
                <a:lnTo>
                  <a:pt x="255423" y="0"/>
                </a:lnTo>
                <a:lnTo>
                  <a:pt x="255423" y="255423"/>
                </a:lnTo>
                <a:lnTo>
                  <a:pt x="0" y="255423"/>
                </a:lnTo>
                <a:lnTo>
                  <a:pt x="0" y="0"/>
                </a:lnTo>
                <a:close/>
              </a:path>
            </a:pathLst>
          </a:custGeom>
          <a:blipFill>
            <a:blip r:embed="rId12">
              <a:extLst>
                <a:ext uri="{96DAC541-7B7A-43D3-8B79-37D633B846F1}">
                  <asvg:svgBlip xmlns:asvg="http://schemas.microsoft.com/office/drawing/2016/SVG/main" r:embed="rId14"/>
                </a:ext>
              </a:extLst>
            </a:blip>
            <a:stretch>
              <a:fillRect/>
            </a:stretch>
          </a:blipFill>
        </p:spPr>
      </p:sp>
      <p:sp>
        <p:nvSpPr>
          <p:cNvPr id="10" name="Freeform 10"/>
          <p:cNvSpPr/>
          <p:nvPr/>
        </p:nvSpPr>
        <p:spPr>
          <a:xfrm>
            <a:off x="4674146" y="3269875"/>
            <a:ext cx="331203" cy="331203"/>
          </a:xfrm>
          <a:custGeom>
            <a:avLst/>
            <a:gdLst/>
            <a:ahLst/>
            <a:cxnLst/>
            <a:rect l="l" t="t" r="r" b="b"/>
            <a:pathLst>
              <a:path w="331203" h="331203">
                <a:moveTo>
                  <a:pt x="0" y="0"/>
                </a:moveTo>
                <a:lnTo>
                  <a:pt x="331203" y="0"/>
                </a:lnTo>
                <a:lnTo>
                  <a:pt x="331203" y="331204"/>
                </a:lnTo>
                <a:lnTo>
                  <a:pt x="0" y="331204"/>
                </a:lnTo>
                <a:lnTo>
                  <a:pt x="0" y="0"/>
                </a:lnTo>
                <a:close/>
              </a:path>
            </a:pathLst>
          </a:custGeom>
          <a:blipFill>
            <a:blip r:embed="rId15"/>
            <a:stretch>
              <a:fillRect/>
            </a:stretch>
          </a:blipFill>
        </p:spPr>
      </p:sp>
      <p:sp>
        <p:nvSpPr>
          <p:cNvPr id="11" name="Freeform 11"/>
          <p:cNvSpPr/>
          <p:nvPr/>
        </p:nvSpPr>
        <p:spPr>
          <a:xfrm>
            <a:off x="5312693" y="3269875"/>
            <a:ext cx="331203" cy="331203"/>
          </a:xfrm>
          <a:custGeom>
            <a:avLst/>
            <a:gdLst/>
            <a:ahLst/>
            <a:cxnLst/>
            <a:rect l="l" t="t" r="r" b="b"/>
            <a:pathLst>
              <a:path w="331203" h="331203">
                <a:moveTo>
                  <a:pt x="0" y="0"/>
                </a:moveTo>
                <a:lnTo>
                  <a:pt x="331203" y="0"/>
                </a:lnTo>
                <a:lnTo>
                  <a:pt x="331203" y="331204"/>
                </a:lnTo>
                <a:lnTo>
                  <a:pt x="0" y="331204"/>
                </a:lnTo>
                <a:lnTo>
                  <a:pt x="0" y="0"/>
                </a:lnTo>
                <a:close/>
              </a:path>
            </a:pathLst>
          </a:custGeom>
          <a:blipFill>
            <a:blip r:embed="rId15"/>
            <a:stretch>
              <a:fillRect/>
            </a:stretch>
          </a:blipFill>
        </p:spPr>
      </p:sp>
      <p:sp>
        <p:nvSpPr>
          <p:cNvPr id="12" name="Freeform 12"/>
          <p:cNvSpPr/>
          <p:nvPr/>
        </p:nvSpPr>
        <p:spPr>
          <a:xfrm>
            <a:off x="5634142" y="3081899"/>
            <a:ext cx="255422" cy="255422"/>
          </a:xfrm>
          <a:custGeom>
            <a:avLst/>
            <a:gdLst/>
            <a:ahLst/>
            <a:cxnLst/>
            <a:rect l="l" t="t" r="r" b="b"/>
            <a:pathLst>
              <a:path w="255422" h="255422">
                <a:moveTo>
                  <a:pt x="0" y="0"/>
                </a:moveTo>
                <a:lnTo>
                  <a:pt x="255423" y="0"/>
                </a:lnTo>
                <a:lnTo>
                  <a:pt x="255423" y="255423"/>
                </a:lnTo>
                <a:lnTo>
                  <a:pt x="0" y="255423"/>
                </a:lnTo>
                <a:lnTo>
                  <a:pt x="0" y="0"/>
                </a:lnTo>
                <a:close/>
              </a:path>
            </a:pathLst>
          </a:custGeom>
          <a:blipFill>
            <a:blip r:embed="rId16"/>
            <a:stretch>
              <a:fillRect/>
            </a:stretch>
          </a:blipFill>
        </p:spPr>
      </p:sp>
      <p:sp>
        <p:nvSpPr>
          <p:cNvPr id="13" name="Freeform 13"/>
          <p:cNvSpPr/>
          <p:nvPr/>
        </p:nvSpPr>
        <p:spPr>
          <a:xfrm>
            <a:off x="4984232" y="3074860"/>
            <a:ext cx="255422" cy="255422"/>
          </a:xfrm>
          <a:custGeom>
            <a:avLst/>
            <a:gdLst/>
            <a:ahLst/>
            <a:cxnLst/>
            <a:rect l="l" t="t" r="r" b="b"/>
            <a:pathLst>
              <a:path w="255422" h="255422">
                <a:moveTo>
                  <a:pt x="0" y="0"/>
                </a:moveTo>
                <a:lnTo>
                  <a:pt x="255423" y="0"/>
                </a:lnTo>
                <a:lnTo>
                  <a:pt x="255423" y="255423"/>
                </a:lnTo>
                <a:lnTo>
                  <a:pt x="0" y="255423"/>
                </a:lnTo>
                <a:lnTo>
                  <a:pt x="0" y="0"/>
                </a:lnTo>
                <a:close/>
              </a:path>
            </a:pathLst>
          </a:custGeom>
          <a:blipFill>
            <a:blip r:embed="rId16"/>
            <a:stretch>
              <a:fillRect/>
            </a:stretch>
          </a:blipFill>
        </p:spPr>
      </p:sp>
      <p:sp>
        <p:nvSpPr>
          <p:cNvPr id="14" name="Freeform 14"/>
          <p:cNvSpPr/>
          <p:nvPr/>
        </p:nvSpPr>
        <p:spPr>
          <a:xfrm>
            <a:off x="6125070" y="2581046"/>
            <a:ext cx="2255196" cy="1640796"/>
          </a:xfrm>
          <a:custGeom>
            <a:avLst/>
            <a:gdLst/>
            <a:ahLst/>
            <a:cxnLst/>
            <a:rect l="l" t="t" r="r" b="b"/>
            <a:pathLst>
              <a:path w="2255196" h="1640796">
                <a:moveTo>
                  <a:pt x="0" y="0"/>
                </a:moveTo>
                <a:lnTo>
                  <a:pt x="2255196" y="0"/>
                </a:lnTo>
                <a:lnTo>
                  <a:pt x="2255196" y="1640796"/>
                </a:lnTo>
                <a:lnTo>
                  <a:pt x="0" y="1640796"/>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5" name="Freeform 15"/>
          <p:cNvSpPr/>
          <p:nvPr/>
        </p:nvSpPr>
        <p:spPr>
          <a:xfrm>
            <a:off x="6241552" y="2714377"/>
            <a:ext cx="255422" cy="255422"/>
          </a:xfrm>
          <a:custGeom>
            <a:avLst/>
            <a:gdLst/>
            <a:ahLst/>
            <a:cxnLst/>
            <a:rect l="l" t="t" r="r" b="b"/>
            <a:pathLst>
              <a:path w="255422" h="255422">
                <a:moveTo>
                  <a:pt x="0" y="0"/>
                </a:moveTo>
                <a:lnTo>
                  <a:pt x="255422" y="0"/>
                </a:lnTo>
                <a:lnTo>
                  <a:pt x="255422" y="255423"/>
                </a:lnTo>
                <a:lnTo>
                  <a:pt x="0" y="255423"/>
                </a:lnTo>
                <a:lnTo>
                  <a:pt x="0" y="0"/>
                </a:lnTo>
                <a:close/>
              </a:path>
            </a:pathLst>
          </a:custGeom>
          <a:blipFill>
            <a:blip r:embed="rId8"/>
            <a:stretch>
              <a:fillRect/>
            </a:stretch>
          </a:blipFill>
        </p:spPr>
      </p:sp>
      <p:sp>
        <p:nvSpPr>
          <p:cNvPr id="16" name="Freeform 16"/>
          <p:cNvSpPr/>
          <p:nvPr/>
        </p:nvSpPr>
        <p:spPr>
          <a:xfrm>
            <a:off x="6411468" y="3275371"/>
            <a:ext cx="331203" cy="331203"/>
          </a:xfrm>
          <a:custGeom>
            <a:avLst/>
            <a:gdLst/>
            <a:ahLst/>
            <a:cxnLst/>
            <a:rect l="l" t="t" r="r" b="b"/>
            <a:pathLst>
              <a:path w="331203" h="331203">
                <a:moveTo>
                  <a:pt x="0" y="0"/>
                </a:moveTo>
                <a:lnTo>
                  <a:pt x="331203" y="0"/>
                </a:lnTo>
                <a:lnTo>
                  <a:pt x="331203" y="331204"/>
                </a:lnTo>
                <a:lnTo>
                  <a:pt x="0" y="33120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7" name="Freeform 17"/>
          <p:cNvSpPr/>
          <p:nvPr/>
        </p:nvSpPr>
        <p:spPr>
          <a:xfrm>
            <a:off x="6720564" y="3081890"/>
            <a:ext cx="255422" cy="255422"/>
          </a:xfrm>
          <a:custGeom>
            <a:avLst/>
            <a:gdLst/>
            <a:ahLst/>
            <a:cxnLst/>
            <a:rect l="l" t="t" r="r" b="b"/>
            <a:pathLst>
              <a:path w="255422" h="255422">
                <a:moveTo>
                  <a:pt x="0" y="0"/>
                </a:moveTo>
                <a:lnTo>
                  <a:pt x="255422" y="0"/>
                </a:lnTo>
                <a:lnTo>
                  <a:pt x="255422" y="255422"/>
                </a:lnTo>
                <a:lnTo>
                  <a:pt x="0" y="255422"/>
                </a:lnTo>
                <a:lnTo>
                  <a:pt x="0" y="0"/>
                </a:lnTo>
                <a:close/>
              </a:path>
            </a:pathLst>
          </a:custGeom>
          <a:blipFill>
            <a:blip r:embed="rId12">
              <a:extLst>
                <a:ext uri="{96DAC541-7B7A-43D3-8B79-37D633B846F1}">
                  <asvg:svgBlip xmlns:asvg="http://schemas.microsoft.com/office/drawing/2016/SVG/main" r:embed="rId21"/>
                </a:ext>
              </a:extLst>
            </a:blip>
            <a:stretch>
              <a:fillRect/>
            </a:stretch>
          </a:blipFill>
        </p:spPr>
      </p:sp>
      <p:sp>
        <p:nvSpPr>
          <p:cNvPr id="18" name="Freeform 18"/>
          <p:cNvSpPr/>
          <p:nvPr/>
        </p:nvSpPr>
        <p:spPr>
          <a:xfrm>
            <a:off x="6411468" y="3275371"/>
            <a:ext cx="331203" cy="331203"/>
          </a:xfrm>
          <a:custGeom>
            <a:avLst/>
            <a:gdLst/>
            <a:ahLst/>
            <a:cxnLst/>
            <a:rect l="l" t="t" r="r" b="b"/>
            <a:pathLst>
              <a:path w="331203" h="331203">
                <a:moveTo>
                  <a:pt x="0" y="0"/>
                </a:moveTo>
                <a:lnTo>
                  <a:pt x="331203" y="0"/>
                </a:lnTo>
                <a:lnTo>
                  <a:pt x="331203" y="331204"/>
                </a:lnTo>
                <a:lnTo>
                  <a:pt x="0" y="331204"/>
                </a:lnTo>
                <a:lnTo>
                  <a:pt x="0" y="0"/>
                </a:lnTo>
                <a:close/>
              </a:path>
            </a:pathLst>
          </a:custGeom>
          <a:blipFill>
            <a:blip r:embed="rId15"/>
            <a:stretch>
              <a:fillRect/>
            </a:stretch>
          </a:blipFill>
        </p:spPr>
      </p:sp>
      <p:sp>
        <p:nvSpPr>
          <p:cNvPr id="19" name="Freeform 19"/>
          <p:cNvSpPr/>
          <p:nvPr/>
        </p:nvSpPr>
        <p:spPr>
          <a:xfrm>
            <a:off x="6720564" y="3081890"/>
            <a:ext cx="255422" cy="255422"/>
          </a:xfrm>
          <a:custGeom>
            <a:avLst/>
            <a:gdLst/>
            <a:ahLst/>
            <a:cxnLst/>
            <a:rect l="l" t="t" r="r" b="b"/>
            <a:pathLst>
              <a:path w="255422" h="255422">
                <a:moveTo>
                  <a:pt x="0" y="0"/>
                </a:moveTo>
                <a:lnTo>
                  <a:pt x="255422" y="0"/>
                </a:lnTo>
                <a:lnTo>
                  <a:pt x="255422" y="255422"/>
                </a:lnTo>
                <a:lnTo>
                  <a:pt x="0" y="255422"/>
                </a:lnTo>
                <a:lnTo>
                  <a:pt x="0" y="0"/>
                </a:lnTo>
                <a:close/>
              </a:path>
            </a:pathLst>
          </a:custGeom>
          <a:blipFill>
            <a:blip r:embed="rId16"/>
            <a:stretch>
              <a:fillRect/>
            </a:stretch>
          </a:blipFill>
        </p:spPr>
      </p:sp>
      <p:sp>
        <p:nvSpPr>
          <p:cNvPr id="20" name="Freeform 20"/>
          <p:cNvSpPr/>
          <p:nvPr/>
        </p:nvSpPr>
        <p:spPr>
          <a:xfrm>
            <a:off x="3744439" y="1735941"/>
            <a:ext cx="2264721" cy="994258"/>
          </a:xfrm>
          <a:custGeom>
            <a:avLst/>
            <a:gdLst/>
            <a:ahLst/>
            <a:cxnLst/>
            <a:rect l="l" t="t" r="r" b="b"/>
            <a:pathLst>
              <a:path w="2264721" h="994258">
                <a:moveTo>
                  <a:pt x="0" y="0"/>
                </a:moveTo>
                <a:lnTo>
                  <a:pt x="2264722" y="0"/>
                </a:lnTo>
                <a:lnTo>
                  <a:pt x="2264722" y="994257"/>
                </a:lnTo>
                <a:lnTo>
                  <a:pt x="0" y="994257"/>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21" name="Freeform 21"/>
          <p:cNvSpPr/>
          <p:nvPr/>
        </p:nvSpPr>
        <p:spPr>
          <a:xfrm>
            <a:off x="6120308" y="1738713"/>
            <a:ext cx="2264721" cy="994258"/>
          </a:xfrm>
          <a:custGeom>
            <a:avLst/>
            <a:gdLst/>
            <a:ahLst/>
            <a:cxnLst/>
            <a:rect l="l" t="t" r="r" b="b"/>
            <a:pathLst>
              <a:path w="2264721" h="994258">
                <a:moveTo>
                  <a:pt x="0" y="0"/>
                </a:moveTo>
                <a:lnTo>
                  <a:pt x="2264721" y="0"/>
                </a:lnTo>
                <a:lnTo>
                  <a:pt x="2264721" y="994257"/>
                </a:lnTo>
                <a:lnTo>
                  <a:pt x="0" y="994257"/>
                </a:lnTo>
                <a:lnTo>
                  <a:pt x="0" y="0"/>
                </a:lnTo>
                <a:close/>
              </a:path>
            </a:pathLst>
          </a:custGeom>
          <a:blipFill>
            <a:blip r:embed="rId22">
              <a:extLst>
                <a:ext uri="{96DAC541-7B7A-43D3-8B79-37D633B846F1}">
                  <asvg:svgBlip xmlns:asvg="http://schemas.microsoft.com/office/drawing/2016/SVG/main" r:embed="rId24"/>
                </a:ext>
              </a:extLst>
            </a:blip>
            <a:stretch>
              <a:fillRect/>
            </a:stretch>
          </a:blipFill>
        </p:spPr>
      </p:sp>
      <p:sp>
        <p:nvSpPr>
          <p:cNvPr id="22" name="TextBox 22"/>
          <p:cNvSpPr txBox="1"/>
          <p:nvPr/>
        </p:nvSpPr>
        <p:spPr>
          <a:xfrm>
            <a:off x="325879" y="282445"/>
            <a:ext cx="3691319" cy="806834"/>
          </a:xfrm>
          <a:prstGeom prst="rect">
            <a:avLst/>
          </a:prstGeom>
        </p:spPr>
        <p:txBody>
          <a:bodyPr lIns="0" tIns="0" rIns="0" bIns="0" rtlCol="0" anchor="t">
            <a:spAutoFit/>
          </a:bodyPr>
          <a:lstStyle/>
          <a:p>
            <a:pPr algn="l">
              <a:lnSpc>
                <a:spcPts val="2800"/>
              </a:lnSpc>
            </a:pPr>
            <a:r>
              <a:rPr lang="en-US" sz="2000" b="1">
                <a:solidFill>
                  <a:srgbClr val="000000"/>
                </a:solidFill>
                <a:latin typeface="Ubuntu Bold" panose="020B0804030602030204"/>
                <a:ea typeface="Ubuntu Bold" panose="020B0804030602030204"/>
                <a:cs typeface="Ubuntu Bold" panose="020B0804030602030204"/>
                <a:sym typeface="Ubuntu Bold" panose="020B0804030602030204"/>
              </a:rPr>
              <a:t>Deployments</a:t>
            </a:r>
          </a:p>
          <a:p>
            <a:pPr algn="l">
              <a:lnSpc>
                <a:spcPts val="1960"/>
              </a:lnSpc>
            </a:pPr>
            <a:r>
              <a:rPr lang="en-US" sz="1400" b="1">
                <a:solidFill>
                  <a:srgbClr val="000000"/>
                </a:solidFill>
                <a:latin typeface="Open Sans Bold"/>
                <a:ea typeface="Open Sans Bold"/>
                <a:cs typeface="Open Sans Bold"/>
                <a:sym typeface="Open Sans Bold"/>
              </a:rPr>
              <a:t>Manage and update applications at scale</a:t>
            </a:r>
          </a:p>
        </p:txBody>
      </p:sp>
      <p:sp>
        <p:nvSpPr>
          <p:cNvPr id="23" name="TextBox 23"/>
          <p:cNvSpPr txBox="1"/>
          <p:nvPr/>
        </p:nvSpPr>
        <p:spPr>
          <a:xfrm>
            <a:off x="325879" y="4622825"/>
            <a:ext cx="857298" cy="208445"/>
          </a:xfrm>
          <a:prstGeom prst="rect">
            <a:avLst/>
          </a:prstGeom>
        </p:spPr>
        <p:txBody>
          <a:bodyPr lIns="0" tIns="0" rIns="0" bIns="0" rtlCol="0" anchor="t">
            <a:spAutoFit/>
          </a:bodyPr>
          <a:lstStyle/>
          <a:p>
            <a:pPr algn="l">
              <a:lnSpc>
                <a:spcPts val="1680"/>
              </a:lnSpc>
            </a:pPr>
            <a:r>
              <a:rPr lang="en-US" sz="1200" b="1">
                <a:solidFill>
                  <a:srgbClr val="000000"/>
                </a:solidFill>
                <a:latin typeface="Ubuntu Bold" panose="020B0804030602030204"/>
                <a:ea typeface="Ubuntu Bold" panose="020B0804030602030204"/>
                <a:cs typeface="Ubuntu Bold" panose="020B0804030602030204"/>
                <a:sym typeface="Ubuntu Bold" panose="020B0804030602030204"/>
              </a:rPr>
              <a:t>Kubernetes</a:t>
            </a:r>
          </a:p>
        </p:txBody>
      </p:sp>
      <p:sp>
        <p:nvSpPr>
          <p:cNvPr id="24" name="TextBox 24"/>
          <p:cNvSpPr txBox="1"/>
          <p:nvPr/>
        </p:nvSpPr>
        <p:spPr>
          <a:xfrm>
            <a:off x="411604" y="1219886"/>
            <a:ext cx="1608887" cy="8073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apiVersion</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apps/v1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kind</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Deployment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metadata</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name</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nginx-deployment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labels</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25" name="TextBox 25"/>
          <p:cNvSpPr txBox="1"/>
          <p:nvPr/>
        </p:nvSpPr>
        <p:spPr>
          <a:xfrm>
            <a:off x="411604" y="2029511"/>
            <a:ext cx="69952" cy="159639"/>
          </a:xfrm>
          <a:prstGeom prst="rect">
            <a:avLst/>
          </a:prstGeom>
        </p:spPr>
        <p:txBody>
          <a:bodyPr lIns="0" tIns="0" rIns="0" bIns="0" rtlCol="0" anchor="t">
            <a:spAutoFit/>
          </a:bodyPr>
          <a:lstStyle/>
          <a:p>
            <a:pPr algn="l">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p:txBody>
      </p:sp>
      <p:sp>
        <p:nvSpPr>
          <p:cNvPr id="26" name="TextBox 26"/>
          <p:cNvSpPr txBox="1"/>
          <p:nvPr/>
        </p:nvSpPr>
        <p:spPr>
          <a:xfrm>
            <a:off x="617344" y="2029511"/>
            <a:ext cx="699516"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app</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nginx</a:t>
            </a:r>
          </a:p>
        </p:txBody>
      </p:sp>
      <p:sp>
        <p:nvSpPr>
          <p:cNvPr id="27" name="TextBox 27"/>
          <p:cNvSpPr txBox="1"/>
          <p:nvPr/>
        </p:nvSpPr>
        <p:spPr>
          <a:xfrm>
            <a:off x="411604" y="2191436"/>
            <a:ext cx="839429" cy="48348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spec</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replicas</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3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selector</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28" name="TextBox 28"/>
          <p:cNvSpPr txBox="1"/>
          <p:nvPr/>
        </p:nvSpPr>
        <p:spPr>
          <a:xfrm>
            <a:off x="411604" y="2677211"/>
            <a:ext cx="69952" cy="321564"/>
          </a:xfrm>
          <a:prstGeom prst="rect">
            <a:avLst/>
          </a:prstGeom>
        </p:spPr>
        <p:txBody>
          <a:bodyPr lIns="0" tIns="0" rIns="0" bIns="0" rtlCol="0" anchor="t">
            <a:spAutoFit/>
          </a:bodyPr>
          <a:lstStyle/>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p:txBody>
      </p:sp>
      <p:sp>
        <p:nvSpPr>
          <p:cNvPr id="29" name="TextBox 29"/>
          <p:cNvSpPr txBox="1"/>
          <p:nvPr/>
        </p:nvSpPr>
        <p:spPr>
          <a:xfrm>
            <a:off x="617344" y="2677211"/>
            <a:ext cx="839429" cy="321564"/>
          </a:xfrm>
          <a:prstGeom prst="rect">
            <a:avLst/>
          </a:prstGeom>
        </p:spPr>
        <p:txBody>
          <a:bodyPr lIns="0" tIns="0" rIns="0" bIns="0" rtlCol="0" anchor="t">
            <a:spAutoFit/>
          </a:bodyPr>
          <a:lstStyle/>
          <a:p>
            <a:pPr algn="r">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matchLabels</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app</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nginx</a:t>
            </a:r>
          </a:p>
        </p:txBody>
      </p:sp>
      <p:sp>
        <p:nvSpPr>
          <p:cNvPr id="30" name="TextBox 30"/>
          <p:cNvSpPr txBox="1"/>
          <p:nvPr/>
        </p:nvSpPr>
        <p:spPr>
          <a:xfrm>
            <a:off x="411604" y="3001061"/>
            <a:ext cx="699526" cy="159639"/>
          </a:xfrm>
          <a:prstGeom prst="rect">
            <a:avLst/>
          </a:prstGeom>
        </p:spPr>
        <p:txBody>
          <a:bodyPr lIns="0" tIns="0" rIns="0" bIns="0" rtlCol="0" anchor="t">
            <a:spAutoFit/>
          </a:bodyPr>
          <a:lstStyle/>
          <a:p>
            <a:pPr algn="l">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template</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31" name="TextBox 31"/>
          <p:cNvSpPr txBox="1"/>
          <p:nvPr/>
        </p:nvSpPr>
        <p:spPr>
          <a:xfrm>
            <a:off x="411604" y="3162986"/>
            <a:ext cx="69952" cy="969264"/>
          </a:xfrm>
          <a:prstGeom prst="rect">
            <a:avLst/>
          </a:prstGeom>
        </p:spPr>
        <p:txBody>
          <a:bodyPr lIns="0" tIns="0" rIns="0" bIns="0" rtlCol="0" anchor="t">
            <a:spAutoFit/>
          </a:bodyPr>
          <a:lstStyle/>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p:txBody>
      </p:sp>
      <p:sp>
        <p:nvSpPr>
          <p:cNvPr id="32" name="TextBox 32"/>
          <p:cNvSpPr txBox="1"/>
          <p:nvPr/>
        </p:nvSpPr>
        <p:spPr>
          <a:xfrm>
            <a:off x="617344" y="3162986"/>
            <a:ext cx="629564" cy="321564"/>
          </a:xfrm>
          <a:prstGeom prst="rect">
            <a:avLst/>
          </a:prstGeom>
        </p:spPr>
        <p:txBody>
          <a:bodyPr lIns="0" tIns="0" rIns="0" bIns="0" rtlCol="0" anchor="t">
            <a:spAutoFit/>
          </a:bodyPr>
          <a:lstStyle/>
          <a:p>
            <a:pPr algn="r">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metadata</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labels</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33" name="TextBox 33"/>
          <p:cNvSpPr txBox="1"/>
          <p:nvPr/>
        </p:nvSpPr>
        <p:spPr>
          <a:xfrm>
            <a:off x="891664" y="3486836"/>
            <a:ext cx="699516"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app</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nginx</a:t>
            </a:r>
          </a:p>
        </p:txBody>
      </p:sp>
      <p:sp>
        <p:nvSpPr>
          <p:cNvPr id="34" name="TextBox 34"/>
          <p:cNvSpPr txBox="1"/>
          <p:nvPr/>
        </p:nvSpPr>
        <p:spPr>
          <a:xfrm>
            <a:off x="617344" y="3648761"/>
            <a:ext cx="349758"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spec</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35" name="TextBox 35"/>
          <p:cNvSpPr txBox="1"/>
          <p:nvPr/>
        </p:nvSpPr>
        <p:spPr>
          <a:xfrm>
            <a:off x="754504" y="3810686"/>
            <a:ext cx="769477"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containers</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36" name="TextBox 36"/>
          <p:cNvSpPr txBox="1"/>
          <p:nvPr/>
        </p:nvSpPr>
        <p:spPr>
          <a:xfrm>
            <a:off x="891664" y="3972611"/>
            <a:ext cx="349758" cy="159639"/>
          </a:xfrm>
          <a:prstGeom prst="rect">
            <a:avLst/>
          </a:prstGeom>
        </p:spPr>
        <p:txBody>
          <a:bodyPr lIns="0" tIns="0" rIns="0" bIns="0" rtlCol="0" anchor="t">
            <a:spAutoFit/>
          </a:bodyPr>
          <a:lstStyle/>
          <a:p>
            <a:pPr algn="l">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p:txBody>
      </p:sp>
      <p:sp>
        <p:nvSpPr>
          <p:cNvPr id="37" name="TextBox 37"/>
          <p:cNvSpPr txBox="1"/>
          <p:nvPr/>
        </p:nvSpPr>
        <p:spPr>
          <a:xfrm>
            <a:off x="411604" y="4134536"/>
            <a:ext cx="699526" cy="159639"/>
          </a:xfrm>
          <a:prstGeom prst="rect">
            <a:avLst/>
          </a:prstGeom>
        </p:spPr>
        <p:txBody>
          <a:bodyPr lIns="0" tIns="0" rIns="0" bIns="0" rtlCol="0" anchor="t">
            <a:spAutoFit/>
          </a:bodyPr>
          <a:lstStyle/>
          <a:p>
            <a:pPr algn="l">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strategy</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38" name="TextBox 38"/>
          <p:cNvSpPr txBox="1"/>
          <p:nvPr/>
        </p:nvSpPr>
        <p:spPr>
          <a:xfrm>
            <a:off x="411604" y="4296461"/>
            <a:ext cx="69952" cy="159639"/>
          </a:xfrm>
          <a:prstGeom prst="rect">
            <a:avLst/>
          </a:prstGeom>
        </p:spPr>
        <p:txBody>
          <a:bodyPr lIns="0" tIns="0" rIns="0" bIns="0" rtlCol="0" anchor="t">
            <a:spAutoFit/>
          </a:bodyPr>
          <a:lstStyle/>
          <a:p>
            <a:pPr algn="l">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p:txBody>
      </p:sp>
      <p:sp>
        <p:nvSpPr>
          <p:cNvPr id="39" name="TextBox 39"/>
          <p:cNvSpPr txBox="1"/>
          <p:nvPr/>
        </p:nvSpPr>
        <p:spPr>
          <a:xfrm>
            <a:off x="617344" y="4296461"/>
            <a:ext cx="1329080"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type</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RollingUpdate</a:t>
            </a:r>
          </a:p>
        </p:txBody>
      </p:sp>
      <p:sp>
        <p:nvSpPr>
          <p:cNvPr id="40" name="TextBox 40"/>
          <p:cNvSpPr txBox="1"/>
          <p:nvPr/>
        </p:nvSpPr>
        <p:spPr>
          <a:xfrm>
            <a:off x="3911413" y="1897837"/>
            <a:ext cx="854964" cy="184785"/>
          </a:xfrm>
          <a:prstGeom prst="rect">
            <a:avLst/>
          </a:prstGeom>
        </p:spPr>
        <p:txBody>
          <a:bodyPr lIns="0" tIns="0" rIns="0" bIns="0" rtlCol="0" anchor="t">
            <a:spAutoFit/>
          </a:bodyPr>
          <a:lstStyle/>
          <a:p>
            <a:pPr algn="l">
              <a:lnSpc>
                <a:spcPts val="1400"/>
              </a:lnSpc>
            </a:pPr>
            <a:r>
              <a:rPr lang="en-US" sz="1000">
                <a:solidFill>
                  <a:srgbClr val="B85450"/>
                </a:solidFill>
                <a:latin typeface="JetBrains Mono" panose="02010509020102050004"/>
                <a:ea typeface="JetBrains Mono" panose="02010509020102050004"/>
                <a:cs typeface="JetBrains Mono" panose="02010509020102050004"/>
                <a:sym typeface="JetBrains Mono" panose="02010509020102050004"/>
              </a:rPr>
              <a:t>replicas: 3</a:t>
            </a:r>
          </a:p>
        </p:txBody>
      </p:sp>
      <p:sp>
        <p:nvSpPr>
          <p:cNvPr id="41" name="TextBox 41"/>
          <p:cNvSpPr txBox="1"/>
          <p:nvPr/>
        </p:nvSpPr>
        <p:spPr>
          <a:xfrm>
            <a:off x="4153186" y="2735418"/>
            <a:ext cx="1476756" cy="184785"/>
          </a:xfrm>
          <a:prstGeom prst="rect">
            <a:avLst/>
          </a:prstGeom>
        </p:spPr>
        <p:txBody>
          <a:bodyPr lIns="0" tIns="0" rIns="0" bIns="0" rtlCol="0" anchor="t">
            <a:spAutoFit/>
          </a:bodyPr>
          <a:lstStyle/>
          <a:p>
            <a:pPr algn="l">
              <a:lnSpc>
                <a:spcPts val="1400"/>
              </a:lnSpc>
            </a:pPr>
            <a:r>
              <a:rPr lang="en-US" sz="1000" b="1">
                <a:solidFill>
                  <a:srgbClr val="B85450"/>
                </a:solidFill>
                <a:latin typeface="JetBrains Mono Bold" panose="02010809030102050004"/>
                <a:ea typeface="JetBrains Mono Bold" panose="02010809030102050004"/>
                <a:cs typeface="JetBrains Mono Bold" panose="02010809030102050004"/>
                <a:sym typeface="JetBrains Mono Bold" panose="02010809030102050004"/>
              </a:rPr>
              <a:t>nginx-replicaset-01</a:t>
            </a:r>
          </a:p>
        </p:txBody>
      </p:sp>
      <p:sp>
        <p:nvSpPr>
          <p:cNvPr id="42" name="TextBox 42"/>
          <p:cNvSpPr txBox="1"/>
          <p:nvPr/>
        </p:nvSpPr>
        <p:spPr>
          <a:xfrm>
            <a:off x="5118573" y="1895065"/>
            <a:ext cx="621792" cy="184785"/>
          </a:xfrm>
          <a:prstGeom prst="rect">
            <a:avLst/>
          </a:prstGeom>
        </p:spPr>
        <p:txBody>
          <a:bodyPr lIns="0" tIns="0" rIns="0" bIns="0" rtlCol="0" anchor="t">
            <a:spAutoFit/>
          </a:bodyPr>
          <a:lstStyle/>
          <a:p>
            <a:pPr algn="l">
              <a:lnSpc>
                <a:spcPts val="1400"/>
              </a:lnSpc>
            </a:pPr>
            <a:r>
              <a:rPr lang="en-US" sz="1000">
                <a:solidFill>
                  <a:srgbClr val="B85450"/>
                </a:solidFill>
                <a:latin typeface="JetBrains Mono" panose="02010509020102050004"/>
                <a:ea typeface="JetBrains Mono" panose="02010509020102050004"/>
                <a:cs typeface="JetBrains Mono" panose="02010509020102050004"/>
                <a:sym typeface="JetBrains Mono" panose="02010509020102050004"/>
              </a:rPr>
              <a:t>template</a:t>
            </a:r>
          </a:p>
        </p:txBody>
      </p:sp>
      <p:sp>
        <p:nvSpPr>
          <p:cNvPr id="43" name="TextBox 43"/>
          <p:cNvSpPr txBox="1"/>
          <p:nvPr/>
        </p:nvSpPr>
        <p:spPr>
          <a:xfrm>
            <a:off x="5448967" y="1326547"/>
            <a:ext cx="1243584" cy="184785"/>
          </a:xfrm>
          <a:prstGeom prst="rect">
            <a:avLst/>
          </a:prstGeom>
        </p:spPr>
        <p:txBody>
          <a:bodyPr lIns="0" tIns="0" rIns="0" bIns="0" rtlCol="0" anchor="t">
            <a:spAutoFit/>
          </a:bodyPr>
          <a:lstStyle/>
          <a:p>
            <a:pPr algn="l">
              <a:lnSpc>
                <a:spcPts val="1400"/>
              </a:lnSpc>
            </a:pPr>
            <a:r>
              <a:rPr lang="en-US" sz="1000" b="1">
                <a:solidFill>
                  <a:srgbClr val="B85450"/>
                </a:solidFill>
                <a:latin typeface="JetBrains Mono Bold" panose="02010809030102050004"/>
                <a:ea typeface="JetBrains Mono Bold" panose="02010809030102050004"/>
                <a:cs typeface="JetBrains Mono Bold" panose="02010809030102050004"/>
                <a:sym typeface="JetBrains Mono Bold" panose="02010809030102050004"/>
              </a:rPr>
              <a:t>nginx-deployment</a:t>
            </a:r>
          </a:p>
        </p:txBody>
      </p:sp>
      <p:sp>
        <p:nvSpPr>
          <p:cNvPr id="44" name="TextBox 44"/>
          <p:cNvSpPr txBox="1"/>
          <p:nvPr/>
        </p:nvSpPr>
        <p:spPr>
          <a:xfrm>
            <a:off x="6287291" y="1900609"/>
            <a:ext cx="854964" cy="184785"/>
          </a:xfrm>
          <a:prstGeom prst="rect">
            <a:avLst/>
          </a:prstGeom>
        </p:spPr>
        <p:txBody>
          <a:bodyPr lIns="0" tIns="0" rIns="0" bIns="0" rtlCol="0" anchor="t">
            <a:spAutoFit/>
          </a:bodyPr>
          <a:lstStyle/>
          <a:p>
            <a:pPr algn="l">
              <a:lnSpc>
                <a:spcPts val="1400"/>
              </a:lnSpc>
            </a:pPr>
            <a:r>
              <a:rPr lang="en-US" sz="1000">
                <a:solidFill>
                  <a:srgbClr val="B85450"/>
                </a:solidFill>
                <a:latin typeface="JetBrains Mono" panose="02010509020102050004"/>
                <a:ea typeface="JetBrains Mono" panose="02010509020102050004"/>
                <a:cs typeface="JetBrains Mono" panose="02010509020102050004"/>
                <a:sym typeface="JetBrains Mono" panose="02010509020102050004"/>
              </a:rPr>
              <a:t>replicas: 3</a:t>
            </a:r>
          </a:p>
        </p:txBody>
      </p:sp>
      <p:sp>
        <p:nvSpPr>
          <p:cNvPr id="45" name="TextBox 45"/>
          <p:cNvSpPr txBox="1"/>
          <p:nvPr/>
        </p:nvSpPr>
        <p:spPr>
          <a:xfrm>
            <a:off x="6529064" y="2735418"/>
            <a:ext cx="1476756" cy="184785"/>
          </a:xfrm>
          <a:prstGeom prst="rect">
            <a:avLst/>
          </a:prstGeom>
        </p:spPr>
        <p:txBody>
          <a:bodyPr lIns="0" tIns="0" rIns="0" bIns="0" rtlCol="0" anchor="t">
            <a:spAutoFit/>
          </a:bodyPr>
          <a:lstStyle/>
          <a:p>
            <a:pPr algn="l">
              <a:lnSpc>
                <a:spcPts val="1400"/>
              </a:lnSpc>
            </a:pPr>
            <a:r>
              <a:rPr lang="en-US" sz="1000" b="1">
                <a:solidFill>
                  <a:srgbClr val="B85450"/>
                </a:solidFill>
                <a:latin typeface="JetBrains Mono Bold" panose="02010809030102050004"/>
                <a:ea typeface="JetBrains Mono Bold" panose="02010809030102050004"/>
                <a:cs typeface="JetBrains Mono Bold" panose="02010809030102050004"/>
                <a:sym typeface="JetBrains Mono Bold" panose="02010809030102050004"/>
              </a:rPr>
              <a:t>nginx-replicaset-02</a:t>
            </a:r>
          </a:p>
        </p:txBody>
      </p:sp>
      <p:sp>
        <p:nvSpPr>
          <p:cNvPr id="46" name="TextBox 46"/>
          <p:cNvSpPr txBox="1"/>
          <p:nvPr/>
        </p:nvSpPr>
        <p:spPr>
          <a:xfrm>
            <a:off x="7684875" y="1840697"/>
            <a:ext cx="310896" cy="165735"/>
          </a:xfrm>
          <a:prstGeom prst="rect">
            <a:avLst/>
          </a:prstGeom>
        </p:spPr>
        <p:txBody>
          <a:bodyPr lIns="0" tIns="0" rIns="0" bIns="0" rtlCol="0" anchor="t">
            <a:spAutoFit/>
          </a:bodyPr>
          <a:lstStyle/>
          <a:p>
            <a:pPr algn="l">
              <a:lnSpc>
                <a:spcPts val="1200"/>
              </a:lnSpc>
            </a:pPr>
            <a:r>
              <a:rPr lang="en-US" sz="1000" b="1">
                <a:solidFill>
                  <a:srgbClr val="B85450"/>
                </a:solidFill>
                <a:latin typeface="JetBrains Mono Bold" panose="02010809030102050004"/>
                <a:ea typeface="JetBrains Mono Bold" panose="02010809030102050004"/>
                <a:cs typeface="JetBrains Mono Bold" panose="02010809030102050004"/>
                <a:sym typeface="JetBrains Mono Bold" panose="02010809030102050004"/>
              </a:rPr>
              <a:t>new </a:t>
            </a:r>
          </a:p>
        </p:txBody>
      </p:sp>
      <p:sp>
        <p:nvSpPr>
          <p:cNvPr id="47" name="TextBox 47"/>
          <p:cNvSpPr txBox="1"/>
          <p:nvPr/>
        </p:nvSpPr>
        <p:spPr>
          <a:xfrm>
            <a:off x="7494441" y="1993097"/>
            <a:ext cx="621792" cy="165735"/>
          </a:xfrm>
          <a:prstGeom prst="rect">
            <a:avLst/>
          </a:prstGeom>
        </p:spPr>
        <p:txBody>
          <a:bodyPr lIns="0" tIns="0" rIns="0" bIns="0" rtlCol="0" anchor="t">
            <a:spAutoFit/>
          </a:bodyPr>
          <a:lstStyle/>
          <a:p>
            <a:pPr algn="l">
              <a:lnSpc>
                <a:spcPts val="1200"/>
              </a:lnSpc>
            </a:pPr>
            <a:r>
              <a:rPr lang="en-US" sz="1000" b="1">
                <a:solidFill>
                  <a:srgbClr val="B85450"/>
                </a:solidFill>
                <a:latin typeface="JetBrains Mono Bold" panose="02010809030102050004"/>
                <a:ea typeface="JetBrains Mono Bold" panose="02010809030102050004"/>
                <a:cs typeface="JetBrains Mono Bold" panose="02010809030102050004"/>
                <a:sym typeface="JetBrains Mono Bold" panose="02010809030102050004"/>
              </a:rPr>
              <a:t>template</a:t>
            </a:r>
          </a:p>
        </p:txBody>
      </p:sp>
      <p:sp>
        <p:nvSpPr>
          <p:cNvPr id="48" name="TextBox 48"/>
          <p:cNvSpPr txBox="1"/>
          <p:nvPr/>
        </p:nvSpPr>
        <p:spPr>
          <a:xfrm>
            <a:off x="4687491" y="3580400"/>
            <a:ext cx="310896" cy="274425"/>
          </a:xfrm>
          <a:prstGeom prst="rect">
            <a:avLst/>
          </a:prstGeom>
        </p:spPr>
        <p:txBody>
          <a:bodyPr lIns="0" tIns="0" rIns="0" bIns="0" rtlCol="0" anchor="t">
            <a:spAutoFit/>
          </a:bodyPr>
          <a:lstStyle/>
          <a:p>
            <a:pPr algn="ctr">
              <a:lnSpc>
                <a:spcPts val="1120"/>
              </a:lnSpc>
            </a:pPr>
            <a:r>
              <a:rPr lang="en-US" sz="800">
                <a:solidFill>
                  <a:srgbClr val="B85450"/>
                </a:solidFill>
                <a:latin typeface="JetBrains Mono" panose="02010509020102050004"/>
                <a:ea typeface="JetBrains Mono" panose="02010509020102050004"/>
                <a:cs typeface="JetBrains Mono" panose="02010509020102050004"/>
                <a:sym typeface="JetBrains Mono" panose="02010509020102050004"/>
              </a:rPr>
              <a:t>nginx</a:t>
            </a:r>
          </a:p>
          <a:p>
            <a:pPr algn="ctr">
              <a:lnSpc>
                <a:spcPts val="1120"/>
              </a:lnSpc>
            </a:pPr>
            <a:r>
              <a:rPr lang="en-US" sz="800">
                <a:solidFill>
                  <a:srgbClr val="000000"/>
                </a:solidFill>
                <a:latin typeface="Open Sans"/>
                <a:ea typeface="Open Sans"/>
                <a:cs typeface="Open Sans"/>
                <a:sym typeface="Open Sans"/>
              </a:rPr>
              <a:t>pod</a:t>
            </a:r>
          </a:p>
        </p:txBody>
      </p:sp>
      <p:sp>
        <p:nvSpPr>
          <p:cNvPr id="49" name="TextBox 49"/>
          <p:cNvSpPr txBox="1"/>
          <p:nvPr/>
        </p:nvSpPr>
        <p:spPr>
          <a:xfrm>
            <a:off x="5326037" y="3580400"/>
            <a:ext cx="310896" cy="274425"/>
          </a:xfrm>
          <a:prstGeom prst="rect">
            <a:avLst/>
          </a:prstGeom>
        </p:spPr>
        <p:txBody>
          <a:bodyPr lIns="0" tIns="0" rIns="0" bIns="0" rtlCol="0" anchor="t">
            <a:spAutoFit/>
          </a:bodyPr>
          <a:lstStyle/>
          <a:p>
            <a:pPr algn="ctr">
              <a:lnSpc>
                <a:spcPts val="1120"/>
              </a:lnSpc>
            </a:pPr>
            <a:r>
              <a:rPr lang="en-US" sz="800">
                <a:solidFill>
                  <a:srgbClr val="B85450"/>
                </a:solidFill>
                <a:latin typeface="JetBrains Mono" panose="02010509020102050004"/>
                <a:ea typeface="JetBrains Mono" panose="02010509020102050004"/>
                <a:cs typeface="JetBrains Mono" panose="02010509020102050004"/>
                <a:sym typeface="JetBrains Mono" panose="02010509020102050004"/>
              </a:rPr>
              <a:t>nginx</a:t>
            </a:r>
          </a:p>
          <a:p>
            <a:pPr algn="ctr">
              <a:lnSpc>
                <a:spcPts val="1120"/>
              </a:lnSpc>
            </a:pPr>
            <a:r>
              <a:rPr lang="en-US" sz="800">
                <a:solidFill>
                  <a:srgbClr val="000000"/>
                </a:solidFill>
                <a:latin typeface="Open Sans"/>
                <a:ea typeface="Open Sans"/>
                <a:cs typeface="Open Sans"/>
                <a:sym typeface="Open Sans"/>
              </a:rPr>
              <a:t>pod</a:t>
            </a:r>
          </a:p>
        </p:txBody>
      </p:sp>
      <p:sp>
        <p:nvSpPr>
          <p:cNvPr id="50" name="TextBox 50"/>
          <p:cNvSpPr txBox="1"/>
          <p:nvPr/>
        </p:nvSpPr>
        <p:spPr>
          <a:xfrm>
            <a:off x="6416888" y="3585905"/>
            <a:ext cx="326650" cy="274425"/>
          </a:xfrm>
          <a:prstGeom prst="rect">
            <a:avLst/>
          </a:prstGeom>
        </p:spPr>
        <p:txBody>
          <a:bodyPr lIns="0" tIns="0" rIns="0" bIns="0" rtlCol="0" anchor="t">
            <a:spAutoFit/>
          </a:bodyPr>
          <a:lstStyle/>
          <a:p>
            <a:pPr algn="ctr">
              <a:lnSpc>
                <a:spcPts val="1120"/>
              </a:lnSpc>
            </a:pPr>
            <a:r>
              <a:rPr lang="en-US" sz="800">
                <a:solidFill>
                  <a:srgbClr val="B85450"/>
                </a:solidFill>
                <a:latin typeface="JetBrains Mono" panose="02010509020102050004"/>
                <a:ea typeface="JetBrains Mono" panose="02010509020102050004"/>
                <a:cs typeface="JetBrains Mono" panose="02010509020102050004"/>
                <a:sym typeface="JetBrains Mono" panose="02010509020102050004"/>
              </a:rPr>
              <a:t>nginx</a:t>
            </a:r>
          </a:p>
          <a:p>
            <a:pPr algn="ctr">
              <a:lnSpc>
                <a:spcPts val="1120"/>
              </a:lnSpc>
            </a:pPr>
            <a:r>
              <a:rPr lang="en-US" sz="800">
                <a:solidFill>
                  <a:srgbClr val="000000"/>
                </a:solidFill>
                <a:latin typeface="Open Sans"/>
                <a:ea typeface="Open Sans"/>
                <a:cs typeface="Open Sans"/>
                <a:sym typeface="Open Sans"/>
              </a:rPr>
              <a:t>pod v2</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2376" y="182651"/>
            <a:ext cx="7726004" cy="1116511"/>
          </a:xfrm>
          <a:custGeom>
            <a:avLst/>
            <a:gdLst/>
            <a:ahLst/>
            <a:cxnLst/>
            <a:rect l="l" t="t" r="r" b="b"/>
            <a:pathLst>
              <a:path w="7726004" h="1116511">
                <a:moveTo>
                  <a:pt x="0" y="0"/>
                </a:moveTo>
                <a:lnTo>
                  <a:pt x="7726003" y="0"/>
                </a:lnTo>
                <a:lnTo>
                  <a:pt x="7726003" y="1116511"/>
                </a:lnTo>
                <a:lnTo>
                  <a:pt x="0" y="11165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62376" y="1095251"/>
            <a:ext cx="8297399" cy="3924405"/>
          </a:xfrm>
          <a:custGeom>
            <a:avLst/>
            <a:gdLst/>
            <a:ahLst/>
            <a:cxnLst/>
            <a:rect l="l" t="t" r="r" b="b"/>
            <a:pathLst>
              <a:path w="8297399" h="3924405">
                <a:moveTo>
                  <a:pt x="0" y="0"/>
                </a:moveTo>
                <a:lnTo>
                  <a:pt x="8297399" y="0"/>
                </a:lnTo>
                <a:lnTo>
                  <a:pt x="8297399" y="3924405"/>
                </a:lnTo>
                <a:lnTo>
                  <a:pt x="0" y="39244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3865674" y="2714377"/>
            <a:ext cx="255422" cy="255422"/>
          </a:xfrm>
          <a:custGeom>
            <a:avLst/>
            <a:gdLst/>
            <a:ahLst/>
            <a:cxnLst/>
            <a:rect l="l" t="t" r="r" b="b"/>
            <a:pathLst>
              <a:path w="255422" h="255422">
                <a:moveTo>
                  <a:pt x="0" y="0"/>
                </a:moveTo>
                <a:lnTo>
                  <a:pt x="255422" y="0"/>
                </a:lnTo>
                <a:lnTo>
                  <a:pt x="255422" y="255423"/>
                </a:lnTo>
                <a:lnTo>
                  <a:pt x="0" y="255423"/>
                </a:lnTo>
                <a:lnTo>
                  <a:pt x="0" y="0"/>
                </a:lnTo>
                <a:close/>
              </a:path>
            </a:pathLst>
          </a:custGeom>
          <a:blipFill>
            <a:blip r:embed="rId8"/>
            <a:stretch>
              <a:fillRect/>
            </a:stretch>
          </a:blipFill>
        </p:spPr>
      </p:sp>
      <p:sp>
        <p:nvSpPr>
          <p:cNvPr id="6" name="Freeform 6"/>
          <p:cNvSpPr/>
          <p:nvPr/>
        </p:nvSpPr>
        <p:spPr>
          <a:xfrm>
            <a:off x="5137633" y="3137535"/>
            <a:ext cx="681323" cy="945928"/>
          </a:xfrm>
          <a:custGeom>
            <a:avLst/>
            <a:gdLst/>
            <a:ahLst/>
            <a:cxnLst/>
            <a:rect l="l" t="t" r="r" b="b"/>
            <a:pathLst>
              <a:path w="681323" h="945928">
                <a:moveTo>
                  <a:pt x="0" y="0"/>
                </a:moveTo>
                <a:lnTo>
                  <a:pt x="681323" y="0"/>
                </a:lnTo>
                <a:lnTo>
                  <a:pt x="681323" y="945928"/>
                </a:lnTo>
                <a:lnTo>
                  <a:pt x="0" y="94592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5634142" y="3081899"/>
            <a:ext cx="255422" cy="255422"/>
          </a:xfrm>
          <a:custGeom>
            <a:avLst/>
            <a:gdLst/>
            <a:ahLst/>
            <a:cxnLst/>
            <a:rect l="l" t="t" r="r" b="b"/>
            <a:pathLst>
              <a:path w="255422" h="255422">
                <a:moveTo>
                  <a:pt x="0" y="0"/>
                </a:moveTo>
                <a:lnTo>
                  <a:pt x="255423" y="0"/>
                </a:lnTo>
                <a:lnTo>
                  <a:pt x="255423" y="255423"/>
                </a:lnTo>
                <a:lnTo>
                  <a:pt x="0" y="25542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5312693" y="3269875"/>
            <a:ext cx="331203" cy="331203"/>
          </a:xfrm>
          <a:custGeom>
            <a:avLst/>
            <a:gdLst/>
            <a:ahLst/>
            <a:cxnLst/>
            <a:rect l="l" t="t" r="r" b="b"/>
            <a:pathLst>
              <a:path w="331203" h="331203">
                <a:moveTo>
                  <a:pt x="0" y="0"/>
                </a:moveTo>
                <a:lnTo>
                  <a:pt x="331203" y="0"/>
                </a:lnTo>
                <a:lnTo>
                  <a:pt x="331203" y="331204"/>
                </a:lnTo>
                <a:lnTo>
                  <a:pt x="0" y="331204"/>
                </a:lnTo>
                <a:lnTo>
                  <a:pt x="0" y="0"/>
                </a:lnTo>
                <a:close/>
              </a:path>
            </a:pathLst>
          </a:custGeom>
          <a:blipFill>
            <a:blip r:embed="rId13"/>
            <a:stretch>
              <a:fillRect/>
            </a:stretch>
          </a:blipFill>
        </p:spPr>
      </p:sp>
      <p:sp>
        <p:nvSpPr>
          <p:cNvPr id="9" name="Freeform 9"/>
          <p:cNvSpPr/>
          <p:nvPr/>
        </p:nvSpPr>
        <p:spPr>
          <a:xfrm>
            <a:off x="5634142" y="3081899"/>
            <a:ext cx="255422" cy="255422"/>
          </a:xfrm>
          <a:custGeom>
            <a:avLst/>
            <a:gdLst/>
            <a:ahLst/>
            <a:cxnLst/>
            <a:rect l="l" t="t" r="r" b="b"/>
            <a:pathLst>
              <a:path w="255422" h="255422">
                <a:moveTo>
                  <a:pt x="0" y="0"/>
                </a:moveTo>
                <a:lnTo>
                  <a:pt x="255423" y="0"/>
                </a:lnTo>
                <a:lnTo>
                  <a:pt x="255423" y="255423"/>
                </a:lnTo>
                <a:lnTo>
                  <a:pt x="0" y="255423"/>
                </a:lnTo>
                <a:lnTo>
                  <a:pt x="0" y="0"/>
                </a:lnTo>
                <a:close/>
              </a:path>
            </a:pathLst>
          </a:custGeom>
          <a:blipFill>
            <a:blip r:embed="rId14"/>
            <a:stretch>
              <a:fillRect/>
            </a:stretch>
          </a:blipFill>
        </p:spPr>
      </p:sp>
      <p:sp>
        <p:nvSpPr>
          <p:cNvPr id="10" name="Freeform 10"/>
          <p:cNvSpPr/>
          <p:nvPr/>
        </p:nvSpPr>
        <p:spPr>
          <a:xfrm>
            <a:off x="6125070" y="2581046"/>
            <a:ext cx="2255196" cy="1640796"/>
          </a:xfrm>
          <a:custGeom>
            <a:avLst/>
            <a:gdLst/>
            <a:ahLst/>
            <a:cxnLst/>
            <a:rect l="l" t="t" r="r" b="b"/>
            <a:pathLst>
              <a:path w="2255196" h="1640796">
                <a:moveTo>
                  <a:pt x="0" y="0"/>
                </a:moveTo>
                <a:lnTo>
                  <a:pt x="2255196" y="0"/>
                </a:lnTo>
                <a:lnTo>
                  <a:pt x="2255196" y="1640796"/>
                </a:lnTo>
                <a:lnTo>
                  <a:pt x="0" y="164079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1" name="Freeform 11"/>
          <p:cNvSpPr/>
          <p:nvPr/>
        </p:nvSpPr>
        <p:spPr>
          <a:xfrm>
            <a:off x="6241552" y="2714377"/>
            <a:ext cx="255422" cy="255422"/>
          </a:xfrm>
          <a:custGeom>
            <a:avLst/>
            <a:gdLst/>
            <a:ahLst/>
            <a:cxnLst/>
            <a:rect l="l" t="t" r="r" b="b"/>
            <a:pathLst>
              <a:path w="255422" h="255422">
                <a:moveTo>
                  <a:pt x="0" y="0"/>
                </a:moveTo>
                <a:lnTo>
                  <a:pt x="255422" y="0"/>
                </a:lnTo>
                <a:lnTo>
                  <a:pt x="255422" y="255423"/>
                </a:lnTo>
                <a:lnTo>
                  <a:pt x="0" y="255423"/>
                </a:lnTo>
                <a:lnTo>
                  <a:pt x="0" y="0"/>
                </a:lnTo>
                <a:close/>
              </a:path>
            </a:pathLst>
          </a:custGeom>
          <a:blipFill>
            <a:blip r:embed="rId8"/>
            <a:stretch>
              <a:fillRect/>
            </a:stretch>
          </a:blipFill>
        </p:spPr>
      </p:sp>
      <p:sp>
        <p:nvSpPr>
          <p:cNvPr id="12" name="Freeform 12"/>
          <p:cNvSpPr/>
          <p:nvPr/>
        </p:nvSpPr>
        <p:spPr>
          <a:xfrm>
            <a:off x="6411468" y="3275371"/>
            <a:ext cx="331203" cy="331203"/>
          </a:xfrm>
          <a:custGeom>
            <a:avLst/>
            <a:gdLst/>
            <a:ahLst/>
            <a:cxnLst/>
            <a:rect l="l" t="t" r="r" b="b"/>
            <a:pathLst>
              <a:path w="331203" h="331203">
                <a:moveTo>
                  <a:pt x="0" y="0"/>
                </a:moveTo>
                <a:lnTo>
                  <a:pt x="331203" y="0"/>
                </a:lnTo>
                <a:lnTo>
                  <a:pt x="331203" y="331204"/>
                </a:lnTo>
                <a:lnTo>
                  <a:pt x="0" y="33120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3" name="Freeform 13"/>
          <p:cNvSpPr/>
          <p:nvPr/>
        </p:nvSpPr>
        <p:spPr>
          <a:xfrm>
            <a:off x="6874954" y="3137535"/>
            <a:ext cx="681323" cy="945928"/>
          </a:xfrm>
          <a:custGeom>
            <a:avLst/>
            <a:gdLst/>
            <a:ahLst/>
            <a:cxnLst/>
            <a:rect l="l" t="t" r="r" b="b"/>
            <a:pathLst>
              <a:path w="681323" h="945928">
                <a:moveTo>
                  <a:pt x="0" y="0"/>
                </a:moveTo>
                <a:lnTo>
                  <a:pt x="681324" y="0"/>
                </a:lnTo>
                <a:lnTo>
                  <a:pt x="681324" y="945928"/>
                </a:lnTo>
                <a:lnTo>
                  <a:pt x="0" y="945928"/>
                </a:lnTo>
                <a:lnTo>
                  <a:pt x="0" y="0"/>
                </a:lnTo>
                <a:close/>
              </a:path>
            </a:pathLst>
          </a:custGeom>
          <a:blipFill>
            <a:blip r:embed="rId9">
              <a:extLst>
                <a:ext uri="{96DAC541-7B7A-43D3-8B79-37D633B846F1}">
                  <asvg:svgBlip xmlns:asvg="http://schemas.microsoft.com/office/drawing/2016/SVG/main" r:embed="rId19"/>
                </a:ext>
              </a:extLst>
            </a:blip>
            <a:stretch>
              <a:fillRect/>
            </a:stretch>
          </a:blipFill>
        </p:spPr>
      </p:sp>
      <p:sp>
        <p:nvSpPr>
          <p:cNvPr id="14" name="Freeform 14"/>
          <p:cNvSpPr/>
          <p:nvPr/>
        </p:nvSpPr>
        <p:spPr>
          <a:xfrm>
            <a:off x="7360110" y="3074860"/>
            <a:ext cx="255422" cy="255422"/>
          </a:xfrm>
          <a:custGeom>
            <a:avLst/>
            <a:gdLst/>
            <a:ahLst/>
            <a:cxnLst/>
            <a:rect l="l" t="t" r="r" b="b"/>
            <a:pathLst>
              <a:path w="255422" h="255422">
                <a:moveTo>
                  <a:pt x="0" y="0"/>
                </a:moveTo>
                <a:lnTo>
                  <a:pt x="255423" y="0"/>
                </a:lnTo>
                <a:lnTo>
                  <a:pt x="255423" y="255423"/>
                </a:lnTo>
                <a:lnTo>
                  <a:pt x="0" y="255423"/>
                </a:lnTo>
                <a:lnTo>
                  <a:pt x="0" y="0"/>
                </a:lnTo>
                <a:close/>
              </a:path>
            </a:pathLst>
          </a:custGeom>
          <a:blipFill>
            <a:blip r:embed="rId11">
              <a:extLst>
                <a:ext uri="{96DAC541-7B7A-43D3-8B79-37D633B846F1}">
                  <asvg:svgBlip xmlns:asvg="http://schemas.microsoft.com/office/drawing/2016/SVG/main" r:embed="rId20"/>
                </a:ext>
              </a:extLst>
            </a:blip>
            <a:stretch>
              <a:fillRect/>
            </a:stretch>
          </a:blipFill>
        </p:spPr>
      </p:sp>
      <p:sp>
        <p:nvSpPr>
          <p:cNvPr id="15" name="Freeform 15"/>
          <p:cNvSpPr/>
          <p:nvPr/>
        </p:nvSpPr>
        <p:spPr>
          <a:xfrm>
            <a:off x="6720564" y="3081890"/>
            <a:ext cx="255422" cy="255422"/>
          </a:xfrm>
          <a:custGeom>
            <a:avLst/>
            <a:gdLst/>
            <a:ahLst/>
            <a:cxnLst/>
            <a:rect l="l" t="t" r="r" b="b"/>
            <a:pathLst>
              <a:path w="255422" h="255422">
                <a:moveTo>
                  <a:pt x="0" y="0"/>
                </a:moveTo>
                <a:lnTo>
                  <a:pt x="255422" y="0"/>
                </a:lnTo>
                <a:lnTo>
                  <a:pt x="255422" y="255422"/>
                </a:lnTo>
                <a:lnTo>
                  <a:pt x="0" y="255422"/>
                </a:lnTo>
                <a:lnTo>
                  <a:pt x="0" y="0"/>
                </a:lnTo>
                <a:close/>
              </a:path>
            </a:pathLst>
          </a:custGeom>
          <a:blipFill>
            <a:blip r:embed="rId11">
              <a:extLst>
                <a:ext uri="{96DAC541-7B7A-43D3-8B79-37D633B846F1}">
                  <asvg:svgBlip xmlns:asvg="http://schemas.microsoft.com/office/drawing/2016/SVG/main" r:embed="rId21"/>
                </a:ext>
              </a:extLst>
            </a:blip>
            <a:stretch>
              <a:fillRect/>
            </a:stretch>
          </a:blipFill>
        </p:spPr>
      </p:sp>
      <p:sp>
        <p:nvSpPr>
          <p:cNvPr id="16" name="Freeform 16"/>
          <p:cNvSpPr/>
          <p:nvPr/>
        </p:nvSpPr>
        <p:spPr>
          <a:xfrm>
            <a:off x="6411468" y="3275371"/>
            <a:ext cx="331203" cy="331203"/>
          </a:xfrm>
          <a:custGeom>
            <a:avLst/>
            <a:gdLst/>
            <a:ahLst/>
            <a:cxnLst/>
            <a:rect l="l" t="t" r="r" b="b"/>
            <a:pathLst>
              <a:path w="331203" h="331203">
                <a:moveTo>
                  <a:pt x="0" y="0"/>
                </a:moveTo>
                <a:lnTo>
                  <a:pt x="331203" y="0"/>
                </a:lnTo>
                <a:lnTo>
                  <a:pt x="331203" y="331204"/>
                </a:lnTo>
                <a:lnTo>
                  <a:pt x="0" y="331204"/>
                </a:lnTo>
                <a:lnTo>
                  <a:pt x="0" y="0"/>
                </a:lnTo>
                <a:close/>
              </a:path>
            </a:pathLst>
          </a:custGeom>
          <a:blipFill>
            <a:blip r:embed="rId13"/>
            <a:stretch>
              <a:fillRect/>
            </a:stretch>
          </a:blipFill>
        </p:spPr>
      </p:sp>
      <p:sp>
        <p:nvSpPr>
          <p:cNvPr id="17" name="Freeform 17"/>
          <p:cNvSpPr/>
          <p:nvPr/>
        </p:nvSpPr>
        <p:spPr>
          <a:xfrm>
            <a:off x="7050014" y="3269875"/>
            <a:ext cx="331203" cy="331203"/>
          </a:xfrm>
          <a:custGeom>
            <a:avLst/>
            <a:gdLst/>
            <a:ahLst/>
            <a:cxnLst/>
            <a:rect l="l" t="t" r="r" b="b"/>
            <a:pathLst>
              <a:path w="331203" h="331203">
                <a:moveTo>
                  <a:pt x="0" y="0"/>
                </a:moveTo>
                <a:lnTo>
                  <a:pt x="331204" y="0"/>
                </a:lnTo>
                <a:lnTo>
                  <a:pt x="331204" y="331204"/>
                </a:lnTo>
                <a:lnTo>
                  <a:pt x="0" y="331204"/>
                </a:lnTo>
                <a:lnTo>
                  <a:pt x="0" y="0"/>
                </a:lnTo>
                <a:close/>
              </a:path>
            </a:pathLst>
          </a:custGeom>
          <a:blipFill>
            <a:blip r:embed="rId13"/>
            <a:stretch>
              <a:fillRect/>
            </a:stretch>
          </a:blipFill>
        </p:spPr>
      </p:sp>
      <p:sp>
        <p:nvSpPr>
          <p:cNvPr id="18" name="Freeform 18"/>
          <p:cNvSpPr/>
          <p:nvPr/>
        </p:nvSpPr>
        <p:spPr>
          <a:xfrm>
            <a:off x="7360110" y="3074860"/>
            <a:ext cx="255422" cy="255422"/>
          </a:xfrm>
          <a:custGeom>
            <a:avLst/>
            <a:gdLst/>
            <a:ahLst/>
            <a:cxnLst/>
            <a:rect l="l" t="t" r="r" b="b"/>
            <a:pathLst>
              <a:path w="255422" h="255422">
                <a:moveTo>
                  <a:pt x="0" y="0"/>
                </a:moveTo>
                <a:lnTo>
                  <a:pt x="255423" y="0"/>
                </a:lnTo>
                <a:lnTo>
                  <a:pt x="255423" y="255423"/>
                </a:lnTo>
                <a:lnTo>
                  <a:pt x="0" y="255423"/>
                </a:lnTo>
                <a:lnTo>
                  <a:pt x="0" y="0"/>
                </a:lnTo>
                <a:close/>
              </a:path>
            </a:pathLst>
          </a:custGeom>
          <a:blipFill>
            <a:blip r:embed="rId14"/>
            <a:stretch>
              <a:fillRect/>
            </a:stretch>
          </a:blipFill>
        </p:spPr>
      </p:sp>
      <p:sp>
        <p:nvSpPr>
          <p:cNvPr id="19" name="Freeform 19"/>
          <p:cNvSpPr/>
          <p:nvPr/>
        </p:nvSpPr>
        <p:spPr>
          <a:xfrm>
            <a:off x="6720564" y="3081890"/>
            <a:ext cx="255422" cy="255422"/>
          </a:xfrm>
          <a:custGeom>
            <a:avLst/>
            <a:gdLst/>
            <a:ahLst/>
            <a:cxnLst/>
            <a:rect l="l" t="t" r="r" b="b"/>
            <a:pathLst>
              <a:path w="255422" h="255422">
                <a:moveTo>
                  <a:pt x="0" y="0"/>
                </a:moveTo>
                <a:lnTo>
                  <a:pt x="255422" y="0"/>
                </a:lnTo>
                <a:lnTo>
                  <a:pt x="255422" y="255422"/>
                </a:lnTo>
                <a:lnTo>
                  <a:pt x="0" y="255422"/>
                </a:lnTo>
                <a:lnTo>
                  <a:pt x="0" y="0"/>
                </a:lnTo>
                <a:close/>
              </a:path>
            </a:pathLst>
          </a:custGeom>
          <a:blipFill>
            <a:blip r:embed="rId14"/>
            <a:stretch>
              <a:fillRect/>
            </a:stretch>
          </a:blipFill>
        </p:spPr>
      </p:sp>
      <p:sp>
        <p:nvSpPr>
          <p:cNvPr id="20" name="Freeform 20"/>
          <p:cNvSpPr/>
          <p:nvPr/>
        </p:nvSpPr>
        <p:spPr>
          <a:xfrm>
            <a:off x="3744439" y="1735941"/>
            <a:ext cx="2264721" cy="994258"/>
          </a:xfrm>
          <a:custGeom>
            <a:avLst/>
            <a:gdLst/>
            <a:ahLst/>
            <a:cxnLst/>
            <a:rect l="l" t="t" r="r" b="b"/>
            <a:pathLst>
              <a:path w="2264721" h="994258">
                <a:moveTo>
                  <a:pt x="0" y="0"/>
                </a:moveTo>
                <a:lnTo>
                  <a:pt x="2264722" y="0"/>
                </a:lnTo>
                <a:lnTo>
                  <a:pt x="2264722" y="994257"/>
                </a:lnTo>
                <a:lnTo>
                  <a:pt x="0" y="994257"/>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21" name="Freeform 21"/>
          <p:cNvSpPr/>
          <p:nvPr/>
        </p:nvSpPr>
        <p:spPr>
          <a:xfrm>
            <a:off x="6120308" y="1738713"/>
            <a:ext cx="2264721" cy="994258"/>
          </a:xfrm>
          <a:custGeom>
            <a:avLst/>
            <a:gdLst/>
            <a:ahLst/>
            <a:cxnLst/>
            <a:rect l="l" t="t" r="r" b="b"/>
            <a:pathLst>
              <a:path w="2264721" h="994258">
                <a:moveTo>
                  <a:pt x="0" y="0"/>
                </a:moveTo>
                <a:lnTo>
                  <a:pt x="2264721" y="0"/>
                </a:lnTo>
                <a:lnTo>
                  <a:pt x="2264721" y="994257"/>
                </a:lnTo>
                <a:lnTo>
                  <a:pt x="0" y="994257"/>
                </a:lnTo>
                <a:lnTo>
                  <a:pt x="0" y="0"/>
                </a:lnTo>
                <a:close/>
              </a:path>
            </a:pathLst>
          </a:custGeom>
          <a:blipFill>
            <a:blip r:embed="rId22">
              <a:extLst>
                <a:ext uri="{96DAC541-7B7A-43D3-8B79-37D633B846F1}">
                  <asvg:svgBlip xmlns:asvg="http://schemas.microsoft.com/office/drawing/2016/SVG/main" r:embed="rId24"/>
                </a:ext>
              </a:extLst>
            </a:blip>
            <a:stretch>
              <a:fillRect/>
            </a:stretch>
          </a:blipFill>
        </p:spPr>
      </p:sp>
      <p:sp>
        <p:nvSpPr>
          <p:cNvPr id="22" name="TextBox 22"/>
          <p:cNvSpPr txBox="1"/>
          <p:nvPr/>
        </p:nvSpPr>
        <p:spPr>
          <a:xfrm>
            <a:off x="325879" y="282445"/>
            <a:ext cx="3691319" cy="806834"/>
          </a:xfrm>
          <a:prstGeom prst="rect">
            <a:avLst/>
          </a:prstGeom>
        </p:spPr>
        <p:txBody>
          <a:bodyPr lIns="0" tIns="0" rIns="0" bIns="0" rtlCol="0" anchor="t">
            <a:spAutoFit/>
          </a:bodyPr>
          <a:lstStyle/>
          <a:p>
            <a:pPr algn="l">
              <a:lnSpc>
                <a:spcPts val="2800"/>
              </a:lnSpc>
            </a:pPr>
            <a:r>
              <a:rPr lang="en-US" sz="2000" b="1">
                <a:solidFill>
                  <a:srgbClr val="000000"/>
                </a:solidFill>
                <a:latin typeface="Ubuntu Bold" panose="020B0804030602030204"/>
                <a:ea typeface="Ubuntu Bold" panose="020B0804030602030204"/>
                <a:cs typeface="Ubuntu Bold" panose="020B0804030602030204"/>
                <a:sym typeface="Ubuntu Bold" panose="020B0804030602030204"/>
              </a:rPr>
              <a:t>Deployments</a:t>
            </a:r>
          </a:p>
          <a:p>
            <a:pPr algn="l">
              <a:lnSpc>
                <a:spcPts val="1960"/>
              </a:lnSpc>
            </a:pPr>
            <a:r>
              <a:rPr lang="en-US" sz="1400" b="1">
                <a:solidFill>
                  <a:srgbClr val="000000"/>
                </a:solidFill>
                <a:latin typeface="Open Sans Bold"/>
                <a:ea typeface="Open Sans Bold"/>
                <a:cs typeface="Open Sans Bold"/>
                <a:sym typeface="Open Sans Bold"/>
              </a:rPr>
              <a:t>Manage and update applications at scale</a:t>
            </a:r>
          </a:p>
        </p:txBody>
      </p:sp>
      <p:sp>
        <p:nvSpPr>
          <p:cNvPr id="23" name="TextBox 23"/>
          <p:cNvSpPr txBox="1"/>
          <p:nvPr/>
        </p:nvSpPr>
        <p:spPr>
          <a:xfrm>
            <a:off x="325879" y="4622825"/>
            <a:ext cx="857298" cy="208445"/>
          </a:xfrm>
          <a:prstGeom prst="rect">
            <a:avLst/>
          </a:prstGeom>
        </p:spPr>
        <p:txBody>
          <a:bodyPr lIns="0" tIns="0" rIns="0" bIns="0" rtlCol="0" anchor="t">
            <a:spAutoFit/>
          </a:bodyPr>
          <a:lstStyle/>
          <a:p>
            <a:pPr algn="l">
              <a:lnSpc>
                <a:spcPts val="1680"/>
              </a:lnSpc>
            </a:pPr>
            <a:r>
              <a:rPr lang="en-US" sz="1200" b="1">
                <a:solidFill>
                  <a:srgbClr val="000000"/>
                </a:solidFill>
                <a:latin typeface="Ubuntu Bold" panose="020B0804030602030204"/>
                <a:ea typeface="Ubuntu Bold" panose="020B0804030602030204"/>
                <a:cs typeface="Ubuntu Bold" panose="020B0804030602030204"/>
                <a:sym typeface="Ubuntu Bold" panose="020B0804030602030204"/>
              </a:rPr>
              <a:t>Kubernetes</a:t>
            </a:r>
          </a:p>
        </p:txBody>
      </p:sp>
      <p:sp>
        <p:nvSpPr>
          <p:cNvPr id="24" name="TextBox 24"/>
          <p:cNvSpPr txBox="1"/>
          <p:nvPr/>
        </p:nvSpPr>
        <p:spPr>
          <a:xfrm>
            <a:off x="411604" y="1219886"/>
            <a:ext cx="1608887" cy="8073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apiVersion</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apps/v1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kind</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Deployment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metadata</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name</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nginx-deployment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labels</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25" name="TextBox 25"/>
          <p:cNvSpPr txBox="1"/>
          <p:nvPr/>
        </p:nvSpPr>
        <p:spPr>
          <a:xfrm>
            <a:off x="411604" y="2029511"/>
            <a:ext cx="69952" cy="159639"/>
          </a:xfrm>
          <a:prstGeom prst="rect">
            <a:avLst/>
          </a:prstGeom>
        </p:spPr>
        <p:txBody>
          <a:bodyPr lIns="0" tIns="0" rIns="0" bIns="0" rtlCol="0" anchor="t">
            <a:spAutoFit/>
          </a:bodyPr>
          <a:lstStyle/>
          <a:p>
            <a:pPr algn="l">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p:txBody>
      </p:sp>
      <p:sp>
        <p:nvSpPr>
          <p:cNvPr id="26" name="TextBox 26"/>
          <p:cNvSpPr txBox="1"/>
          <p:nvPr/>
        </p:nvSpPr>
        <p:spPr>
          <a:xfrm>
            <a:off x="617344" y="2029511"/>
            <a:ext cx="699516"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app</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nginx</a:t>
            </a:r>
          </a:p>
        </p:txBody>
      </p:sp>
      <p:sp>
        <p:nvSpPr>
          <p:cNvPr id="27" name="TextBox 27"/>
          <p:cNvSpPr txBox="1"/>
          <p:nvPr/>
        </p:nvSpPr>
        <p:spPr>
          <a:xfrm>
            <a:off x="411604" y="2191436"/>
            <a:ext cx="839429" cy="48348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spec</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replicas</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3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selector</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28" name="TextBox 28"/>
          <p:cNvSpPr txBox="1"/>
          <p:nvPr/>
        </p:nvSpPr>
        <p:spPr>
          <a:xfrm>
            <a:off x="411604" y="2677211"/>
            <a:ext cx="69952" cy="321564"/>
          </a:xfrm>
          <a:prstGeom prst="rect">
            <a:avLst/>
          </a:prstGeom>
        </p:spPr>
        <p:txBody>
          <a:bodyPr lIns="0" tIns="0" rIns="0" bIns="0" rtlCol="0" anchor="t">
            <a:spAutoFit/>
          </a:bodyPr>
          <a:lstStyle/>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p:txBody>
      </p:sp>
      <p:sp>
        <p:nvSpPr>
          <p:cNvPr id="29" name="TextBox 29"/>
          <p:cNvSpPr txBox="1"/>
          <p:nvPr/>
        </p:nvSpPr>
        <p:spPr>
          <a:xfrm>
            <a:off x="617344" y="2677211"/>
            <a:ext cx="839429" cy="321564"/>
          </a:xfrm>
          <a:prstGeom prst="rect">
            <a:avLst/>
          </a:prstGeom>
        </p:spPr>
        <p:txBody>
          <a:bodyPr lIns="0" tIns="0" rIns="0" bIns="0" rtlCol="0" anchor="t">
            <a:spAutoFit/>
          </a:bodyPr>
          <a:lstStyle/>
          <a:p>
            <a:pPr algn="r">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matchLabels</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app</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nginx</a:t>
            </a:r>
          </a:p>
        </p:txBody>
      </p:sp>
      <p:sp>
        <p:nvSpPr>
          <p:cNvPr id="30" name="TextBox 30"/>
          <p:cNvSpPr txBox="1"/>
          <p:nvPr/>
        </p:nvSpPr>
        <p:spPr>
          <a:xfrm>
            <a:off x="411604" y="3001061"/>
            <a:ext cx="699526" cy="159639"/>
          </a:xfrm>
          <a:prstGeom prst="rect">
            <a:avLst/>
          </a:prstGeom>
        </p:spPr>
        <p:txBody>
          <a:bodyPr lIns="0" tIns="0" rIns="0" bIns="0" rtlCol="0" anchor="t">
            <a:spAutoFit/>
          </a:bodyPr>
          <a:lstStyle/>
          <a:p>
            <a:pPr algn="l">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template</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31" name="TextBox 31"/>
          <p:cNvSpPr txBox="1"/>
          <p:nvPr/>
        </p:nvSpPr>
        <p:spPr>
          <a:xfrm>
            <a:off x="411604" y="3162986"/>
            <a:ext cx="69952" cy="969264"/>
          </a:xfrm>
          <a:prstGeom prst="rect">
            <a:avLst/>
          </a:prstGeom>
        </p:spPr>
        <p:txBody>
          <a:bodyPr lIns="0" tIns="0" rIns="0" bIns="0" rtlCol="0" anchor="t">
            <a:spAutoFit/>
          </a:bodyPr>
          <a:lstStyle/>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p:txBody>
      </p:sp>
      <p:sp>
        <p:nvSpPr>
          <p:cNvPr id="32" name="TextBox 32"/>
          <p:cNvSpPr txBox="1"/>
          <p:nvPr/>
        </p:nvSpPr>
        <p:spPr>
          <a:xfrm>
            <a:off x="617344" y="3162986"/>
            <a:ext cx="629564" cy="321564"/>
          </a:xfrm>
          <a:prstGeom prst="rect">
            <a:avLst/>
          </a:prstGeom>
        </p:spPr>
        <p:txBody>
          <a:bodyPr lIns="0" tIns="0" rIns="0" bIns="0" rtlCol="0" anchor="t">
            <a:spAutoFit/>
          </a:bodyPr>
          <a:lstStyle/>
          <a:p>
            <a:pPr algn="r">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metadata</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labels</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33" name="TextBox 33"/>
          <p:cNvSpPr txBox="1"/>
          <p:nvPr/>
        </p:nvSpPr>
        <p:spPr>
          <a:xfrm>
            <a:off x="891664" y="3486836"/>
            <a:ext cx="699516"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app</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nginx</a:t>
            </a:r>
          </a:p>
        </p:txBody>
      </p:sp>
      <p:sp>
        <p:nvSpPr>
          <p:cNvPr id="34" name="TextBox 34"/>
          <p:cNvSpPr txBox="1"/>
          <p:nvPr/>
        </p:nvSpPr>
        <p:spPr>
          <a:xfrm>
            <a:off x="617344" y="3648761"/>
            <a:ext cx="349758"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spec</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35" name="TextBox 35"/>
          <p:cNvSpPr txBox="1"/>
          <p:nvPr/>
        </p:nvSpPr>
        <p:spPr>
          <a:xfrm>
            <a:off x="754504" y="3810686"/>
            <a:ext cx="769477"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containers</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36" name="TextBox 36"/>
          <p:cNvSpPr txBox="1"/>
          <p:nvPr/>
        </p:nvSpPr>
        <p:spPr>
          <a:xfrm>
            <a:off x="891664" y="3972611"/>
            <a:ext cx="349758" cy="159639"/>
          </a:xfrm>
          <a:prstGeom prst="rect">
            <a:avLst/>
          </a:prstGeom>
        </p:spPr>
        <p:txBody>
          <a:bodyPr lIns="0" tIns="0" rIns="0" bIns="0" rtlCol="0" anchor="t">
            <a:spAutoFit/>
          </a:bodyPr>
          <a:lstStyle/>
          <a:p>
            <a:pPr algn="l">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p:txBody>
      </p:sp>
      <p:sp>
        <p:nvSpPr>
          <p:cNvPr id="37" name="TextBox 37"/>
          <p:cNvSpPr txBox="1"/>
          <p:nvPr/>
        </p:nvSpPr>
        <p:spPr>
          <a:xfrm>
            <a:off x="411604" y="4134536"/>
            <a:ext cx="699526" cy="159639"/>
          </a:xfrm>
          <a:prstGeom prst="rect">
            <a:avLst/>
          </a:prstGeom>
        </p:spPr>
        <p:txBody>
          <a:bodyPr lIns="0" tIns="0" rIns="0" bIns="0" rtlCol="0" anchor="t">
            <a:spAutoFit/>
          </a:bodyPr>
          <a:lstStyle/>
          <a:p>
            <a:pPr algn="l">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strategy</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38" name="TextBox 38"/>
          <p:cNvSpPr txBox="1"/>
          <p:nvPr/>
        </p:nvSpPr>
        <p:spPr>
          <a:xfrm>
            <a:off x="411604" y="4296461"/>
            <a:ext cx="69952" cy="159639"/>
          </a:xfrm>
          <a:prstGeom prst="rect">
            <a:avLst/>
          </a:prstGeom>
        </p:spPr>
        <p:txBody>
          <a:bodyPr lIns="0" tIns="0" rIns="0" bIns="0" rtlCol="0" anchor="t">
            <a:spAutoFit/>
          </a:bodyPr>
          <a:lstStyle/>
          <a:p>
            <a:pPr algn="l">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p:txBody>
      </p:sp>
      <p:sp>
        <p:nvSpPr>
          <p:cNvPr id="39" name="TextBox 39"/>
          <p:cNvSpPr txBox="1"/>
          <p:nvPr/>
        </p:nvSpPr>
        <p:spPr>
          <a:xfrm>
            <a:off x="617344" y="4296461"/>
            <a:ext cx="1329080"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type</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RollingUpdate</a:t>
            </a:r>
          </a:p>
        </p:txBody>
      </p:sp>
      <p:sp>
        <p:nvSpPr>
          <p:cNvPr id="40" name="TextBox 40"/>
          <p:cNvSpPr txBox="1"/>
          <p:nvPr/>
        </p:nvSpPr>
        <p:spPr>
          <a:xfrm>
            <a:off x="3911413" y="1897837"/>
            <a:ext cx="854964" cy="184785"/>
          </a:xfrm>
          <a:prstGeom prst="rect">
            <a:avLst/>
          </a:prstGeom>
        </p:spPr>
        <p:txBody>
          <a:bodyPr lIns="0" tIns="0" rIns="0" bIns="0" rtlCol="0" anchor="t">
            <a:spAutoFit/>
          </a:bodyPr>
          <a:lstStyle/>
          <a:p>
            <a:pPr algn="l">
              <a:lnSpc>
                <a:spcPts val="1400"/>
              </a:lnSpc>
            </a:pPr>
            <a:r>
              <a:rPr lang="en-US" sz="1000">
                <a:solidFill>
                  <a:srgbClr val="B85450"/>
                </a:solidFill>
                <a:latin typeface="JetBrains Mono" panose="02010509020102050004"/>
                <a:ea typeface="JetBrains Mono" panose="02010509020102050004"/>
                <a:cs typeface="JetBrains Mono" panose="02010509020102050004"/>
                <a:sym typeface="JetBrains Mono" panose="02010509020102050004"/>
              </a:rPr>
              <a:t>replicas: 3</a:t>
            </a:r>
          </a:p>
        </p:txBody>
      </p:sp>
      <p:sp>
        <p:nvSpPr>
          <p:cNvPr id="41" name="TextBox 41"/>
          <p:cNvSpPr txBox="1"/>
          <p:nvPr/>
        </p:nvSpPr>
        <p:spPr>
          <a:xfrm>
            <a:off x="4153186" y="2735418"/>
            <a:ext cx="1476756" cy="184785"/>
          </a:xfrm>
          <a:prstGeom prst="rect">
            <a:avLst/>
          </a:prstGeom>
        </p:spPr>
        <p:txBody>
          <a:bodyPr lIns="0" tIns="0" rIns="0" bIns="0" rtlCol="0" anchor="t">
            <a:spAutoFit/>
          </a:bodyPr>
          <a:lstStyle/>
          <a:p>
            <a:pPr algn="l">
              <a:lnSpc>
                <a:spcPts val="1400"/>
              </a:lnSpc>
            </a:pPr>
            <a:r>
              <a:rPr lang="en-US" sz="1000" b="1">
                <a:solidFill>
                  <a:srgbClr val="B85450"/>
                </a:solidFill>
                <a:latin typeface="JetBrains Mono Bold" panose="02010809030102050004"/>
                <a:ea typeface="JetBrains Mono Bold" panose="02010809030102050004"/>
                <a:cs typeface="JetBrains Mono Bold" panose="02010809030102050004"/>
                <a:sym typeface="JetBrains Mono Bold" panose="02010809030102050004"/>
              </a:rPr>
              <a:t>nginx-replicaset-01</a:t>
            </a:r>
          </a:p>
        </p:txBody>
      </p:sp>
      <p:sp>
        <p:nvSpPr>
          <p:cNvPr id="42" name="TextBox 42"/>
          <p:cNvSpPr txBox="1"/>
          <p:nvPr/>
        </p:nvSpPr>
        <p:spPr>
          <a:xfrm>
            <a:off x="5118573" y="1895065"/>
            <a:ext cx="621792" cy="184785"/>
          </a:xfrm>
          <a:prstGeom prst="rect">
            <a:avLst/>
          </a:prstGeom>
        </p:spPr>
        <p:txBody>
          <a:bodyPr lIns="0" tIns="0" rIns="0" bIns="0" rtlCol="0" anchor="t">
            <a:spAutoFit/>
          </a:bodyPr>
          <a:lstStyle/>
          <a:p>
            <a:pPr algn="l">
              <a:lnSpc>
                <a:spcPts val="1400"/>
              </a:lnSpc>
            </a:pPr>
            <a:r>
              <a:rPr lang="en-US" sz="1000">
                <a:solidFill>
                  <a:srgbClr val="B85450"/>
                </a:solidFill>
                <a:latin typeface="JetBrains Mono" panose="02010509020102050004"/>
                <a:ea typeface="JetBrains Mono" panose="02010509020102050004"/>
                <a:cs typeface="JetBrains Mono" panose="02010509020102050004"/>
                <a:sym typeface="JetBrains Mono" panose="02010509020102050004"/>
              </a:rPr>
              <a:t>template</a:t>
            </a:r>
          </a:p>
        </p:txBody>
      </p:sp>
      <p:sp>
        <p:nvSpPr>
          <p:cNvPr id="43" name="TextBox 43"/>
          <p:cNvSpPr txBox="1"/>
          <p:nvPr/>
        </p:nvSpPr>
        <p:spPr>
          <a:xfrm>
            <a:off x="5448967" y="1326547"/>
            <a:ext cx="1243584" cy="184785"/>
          </a:xfrm>
          <a:prstGeom prst="rect">
            <a:avLst/>
          </a:prstGeom>
        </p:spPr>
        <p:txBody>
          <a:bodyPr lIns="0" tIns="0" rIns="0" bIns="0" rtlCol="0" anchor="t">
            <a:spAutoFit/>
          </a:bodyPr>
          <a:lstStyle/>
          <a:p>
            <a:pPr algn="l">
              <a:lnSpc>
                <a:spcPts val="1400"/>
              </a:lnSpc>
            </a:pPr>
            <a:r>
              <a:rPr lang="en-US" sz="1000" b="1">
                <a:solidFill>
                  <a:srgbClr val="B85450"/>
                </a:solidFill>
                <a:latin typeface="JetBrains Mono Bold" panose="02010809030102050004"/>
                <a:ea typeface="JetBrains Mono Bold" panose="02010809030102050004"/>
                <a:cs typeface="JetBrains Mono Bold" panose="02010809030102050004"/>
                <a:sym typeface="JetBrains Mono Bold" panose="02010809030102050004"/>
              </a:rPr>
              <a:t>nginx-deployment</a:t>
            </a:r>
          </a:p>
        </p:txBody>
      </p:sp>
      <p:sp>
        <p:nvSpPr>
          <p:cNvPr id="44" name="TextBox 44"/>
          <p:cNvSpPr txBox="1"/>
          <p:nvPr/>
        </p:nvSpPr>
        <p:spPr>
          <a:xfrm>
            <a:off x="6287291" y="1900609"/>
            <a:ext cx="854964" cy="184785"/>
          </a:xfrm>
          <a:prstGeom prst="rect">
            <a:avLst/>
          </a:prstGeom>
        </p:spPr>
        <p:txBody>
          <a:bodyPr lIns="0" tIns="0" rIns="0" bIns="0" rtlCol="0" anchor="t">
            <a:spAutoFit/>
          </a:bodyPr>
          <a:lstStyle/>
          <a:p>
            <a:pPr algn="l">
              <a:lnSpc>
                <a:spcPts val="1400"/>
              </a:lnSpc>
            </a:pPr>
            <a:r>
              <a:rPr lang="en-US" sz="1000">
                <a:solidFill>
                  <a:srgbClr val="B85450"/>
                </a:solidFill>
                <a:latin typeface="JetBrains Mono" panose="02010509020102050004"/>
                <a:ea typeface="JetBrains Mono" panose="02010509020102050004"/>
                <a:cs typeface="JetBrains Mono" panose="02010509020102050004"/>
                <a:sym typeface="JetBrains Mono" panose="02010509020102050004"/>
              </a:rPr>
              <a:t>replicas: 3</a:t>
            </a:r>
          </a:p>
        </p:txBody>
      </p:sp>
      <p:sp>
        <p:nvSpPr>
          <p:cNvPr id="45" name="TextBox 45"/>
          <p:cNvSpPr txBox="1"/>
          <p:nvPr/>
        </p:nvSpPr>
        <p:spPr>
          <a:xfrm>
            <a:off x="6529064" y="2735418"/>
            <a:ext cx="1476756" cy="184785"/>
          </a:xfrm>
          <a:prstGeom prst="rect">
            <a:avLst/>
          </a:prstGeom>
        </p:spPr>
        <p:txBody>
          <a:bodyPr lIns="0" tIns="0" rIns="0" bIns="0" rtlCol="0" anchor="t">
            <a:spAutoFit/>
          </a:bodyPr>
          <a:lstStyle/>
          <a:p>
            <a:pPr algn="l">
              <a:lnSpc>
                <a:spcPts val="1400"/>
              </a:lnSpc>
            </a:pPr>
            <a:r>
              <a:rPr lang="en-US" sz="1000" b="1">
                <a:solidFill>
                  <a:srgbClr val="B85450"/>
                </a:solidFill>
                <a:latin typeface="JetBrains Mono Bold" panose="02010809030102050004"/>
                <a:ea typeface="JetBrains Mono Bold" panose="02010809030102050004"/>
                <a:cs typeface="JetBrains Mono Bold" panose="02010809030102050004"/>
                <a:sym typeface="JetBrains Mono Bold" panose="02010809030102050004"/>
              </a:rPr>
              <a:t>nginx-replicaset-02</a:t>
            </a:r>
          </a:p>
        </p:txBody>
      </p:sp>
      <p:sp>
        <p:nvSpPr>
          <p:cNvPr id="46" name="TextBox 46"/>
          <p:cNvSpPr txBox="1"/>
          <p:nvPr/>
        </p:nvSpPr>
        <p:spPr>
          <a:xfrm>
            <a:off x="7684875" y="1840697"/>
            <a:ext cx="310896" cy="165735"/>
          </a:xfrm>
          <a:prstGeom prst="rect">
            <a:avLst/>
          </a:prstGeom>
        </p:spPr>
        <p:txBody>
          <a:bodyPr lIns="0" tIns="0" rIns="0" bIns="0" rtlCol="0" anchor="t">
            <a:spAutoFit/>
          </a:bodyPr>
          <a:lstStyle/>
          <a:p>
            <a:pPr algn="l">
              <a:lnSpc>
                <a:spcPts val="1200"/>
              </a:lnSpc>
            </a:pPr>
            <a:r>
              <a:rPr lang="en-US" sz="1000" b="1">
                <a:solidFill>
                  <a:srgbClr val="B85450"/>
                </a:solidFill>
                <a:latin typeface="JetBrains Mono Bold" panose="02010809030102050004"/>
                <a:ea typeface="JetBrains Mono Bold" panose="02010809030102050004"/>
                <a:cs typeface="JetBrains Mono Bold" panose="02010809030102050004"/>
                <a:sym typeface="JetBrains Mono Bold" panose="02010809030102050004"/>
              </a:rPr>
              <a:t>new </a:t>
            </a:r>
          </a:p>
        </p:txBody>
      </p:sp>
      <p:sp>
        <p:nvSpPr>
          <p:cNvPr id="47" name="TextBox 47"/>
          <p:cNvSpPr txBox="1"/>
          <p:nvPr/>
        </p:nvSpPr>
        <p:spPr>
          <a:xfrm>
            <a:off x="7494441" y="1993097"/>
            <a:ext cx="621792" cy="165735"/>
          </a:xfrm>
          <a:prstGeom prst="rect">
            <a:avLst/>
          </a:prstGeom>
        </p:spPr>
        <p:txBody>
          <a:bodyPr lIns="0" tIns="0" rIns="0" bIns="0" rtlCol="0" anchor="t">
            <a:spAutoFit/>
          </a:bodyPr>
          <a:lstStyle/>
          <a:p>
            <a:pPr algn="l">
              <a:lnSpc>
                <a:spcPts val="1200"/>
              </a:lnSpc>
            </a:pPr>
            <a:r>
              <a:rPr lang="en-US" sz="1000" b="1">
                <a:solidFill>
                  <a:srgbClr val="B85450"/>
                </a:solidFill>
                <a:latin typeface="JetBrains Mono Bold" panose="02010809030102050004"/>
                <a:ea typeface="JetBrains Mono Bold" panose="02010809030102050004"/>
                <a:cs typeface="JetBrains Mono Bold" panose="02010809030102050004"/>
                <a:sym typeface="JetBrains Mono Bold" panose="02010809030102050004"/>
              </a:rPr>
              <a:t>template</a:t>
            </a:r>
          </a:p>
        </p:txBody>
      </p:sp>
      <p:sp>
        <p:nvSpPr>
          <p:cNvPr id="48" name="TextBox 48"/>
          <p:cNvSpPr txBox="1"/>
          <p:nvPr/>
        </p:nvSpPr>
        <p:spPr>
          <a:xfrm>
            <a:off x="5326037" y="3580400"/>
            <a:ext cx="310896" cy="274425"/>
          </a:xfrm>
          <a:prstGeom prst="rect">
            <a:avLst/>
          </a:prstGeom>
        </p:spPr>
        <p:txBody>
          <a:bodyPr lIns="0" tIns="0" rIns="0" bIns="0" rtlCol="0" anchor="t">
            <a:spAutoFit/>
          </a:bodyPr>
          <a:lstStyle/>
          <a:p>
            <a:pPr algn="ctr">
              <a:lnSpc>
                <a:spcPts val="1120"/>
              </a:lnSpc>
            </a:pPr>
            <a:r>
              <a:rPr lang="en-US" sz="800">
                <a:solidFill>
                  <a:srgbClr val="B85450"/>
                </a:solidFill>
                <a:latin typeface="JetBrains Mono" panose="02010509020102050004"/>
                <a:ea typeface="JetBrains Mono" panose="02010509020102050004"/>
                <a:cs typeface="JetBrains Mono" panose="02010509020102050004"/>
                <a:sym typeface="JetBrains Mono" panose="02010509020102050004"/>
              </a:rPr>
              <a:t>nginx</a:t>
            </a:r>
          </a:p>
          <a:p>
            <a:pPr algn="ctr">
              <a:lnSpc>
                <a:spcPts val="1120"/>
              </a:lnSpc>
            </a:pPr>
            <a:r>
              <a:rPr lang="en-US" sz="800">
                <a:solidFill>
                  <a:srgbClr val="000000"/>
                </a:solidFill>
                <a:latin typeface="Open Sans"/>
                <a:ea typeface="Open Sans"/>
                <a:cs typeface="Open Sans"/>
                <a:sym typeface="Open Sans"/>
              </a:rPr>
              <a:t>pod</a:t>
            </a:r>
          </a:p>
        </p:txBody>
      </p:sp>
      <p:sp>
        <p:nvSpPr>
          <p:cNvPr id="49" name="TextBox 49"/>
          <p:cNvSpPr txBox="1"/>
          <p:nvPr/>
        </p:nvSpPr>
        <p:spPr>
          <a:xfrm>
            <a:off x="6416888" y="3585905"/>
            <a:ext cx="326650" cy="274425"/>
          </a:xfrm>
          <a:prstGeom prst="rect">
            <a:avLst/>
          </a:prstGeom>
        </p:spPr>
        <p:txBody>
          <a:bodyPr lIns="0" tIns="0" rIns="0" bIns="0" rtlCol="0" anchor="t">
            <a:spAutoFit/>
          </a:bodyPr>
          <a:lstStyle/>
          <a:p>
            <a:pPr algn="ctr">
              <a:lnSpc>
                <a:spcPts val="1120"/>
              </a:lnSpc>
            </a:pPr>
            <a:r>
              <a:rPr lang="en-US" sz="800">
                <a:solidFill>
                  <a:srgbClr val="B85450"/>
                </a:solidFill>
                <a:latin typeface="JetBrains Mono" panose="02010509020102050004"/>
                <a:ea typeface="JetBrains Mono" panose="02010509020102050004"/>
                <a:cs typeface="JetBrains Mono" panose="02010509020102050004"/>
                <a:sym typeface="JetBrains Mono" panose="02010509020102050004"/>
              </a:rPr>
              <a:t>nginx</a:t>
            </a:r>
          </a:p>
          <a:p>
            <a:pPr algn="ctr">
              <a:lnSpc>
                <a:spcPts val="1120"/>
              </a:lnSpc>
            </a:pPr>
            <a:r>
              <a:rPr lang="en-US" sz="800">
                <a:solidFill>
                  <a:srgbClr val="000000"/>
                </a:solidFill>
                <a:latin typeface="Open Sans"/>
                <a:ea typeface="Open Sans"/>
                <a:cs typeface="Open Sans"/>
                <a:sym typeface="Open Sans"/>
              </a:rPr>
              <a:t>pod v2</a:t>
            </a:r>
          </a:p>
        </p:txBody>
      </p:sp>
      <p:sp>
        <p:nvSpPr>
          <p:cNvPr id="50" name="TextBox 50"/>
          <p:cNvSpPr txBox="1"/>
          <p:nvPr/>
        </p:nvSpPr>
        <p:spPr>
          <a:xfrm>
            <a:off x="7055434" y="3580400"/>
            <a:ext cx="326650" cy="274425"/>
          </a:xfrm>
          <a:prstGeom prst="rect">
            <a:avLst/>
          </a:prstGeom>
        </p:spPr>
        <p:txBody>
          <a:bodyPr lIns="0" tIns="0" rIns="0" bIns="0" rtlCol="0" anchor="t">
            <a:spAutoFit/>
          </a:bodyPr>
          <a:lstStyle/>
          <a:p>
            <a:pPr algn="ctr">
              <a:lnSpc>
                <a:spcPts val="1120"/>
              </a:lnSpc>
            </a:pPr>
            <a:r>
              <a:rPr lang="en-US" sz="800">
                <a:solidFill>
                  <a:srgbClr val="B85450"/>
                </a:solidFill>
                <a:latin typeface="JetBrains Mono" panose="02010509020102050004"/>
                <a:ea typeface="JetBrains Mono" panose="02010509020102050004"/>
                <a:cs typeface="JetBrains Mono" panose="02010509020102050004"/>
                <a:sym typeface="JetBrains Mono" panose="02010509020102050004"/>
              </a:rPr>
              <a:t>nginx</a:t>
            </a:r>
          </a:p>
          <a:p>
            <a:pPr algn="ctr">
              <a:lnSpc>
                <a:spcPts val="1120"/>
              </a:lnSpc>
            </a:pPr>
            <a:r>
              <a:rPr lang="en-US" sz="800">
                <a:solidFill>
                  <a:srgbClr val="000000"/>
                </a:solidFill>
                <a:latin typeface="Open Sans"/>
                <a:ea typeface="Open Sans"/>
                <a:cs typeface="Open Sans"/>
                <a:sym typeface="Open Sans"/>
              </a:rPr>
              <a:t>pod v2</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2376" y="182651"/>
            <a:ext cx="7726004" cy="1116511"/>
          </a:xfrm>
          <a:custGeom>
            <a:avLst/>
            <a:gdLst/>
            <a:ahLst/>
            <a:cxnLst/>
            <a:rect l="l" t="t" r="r" b="b"/>
            <a:pathLst>
              <a:path w="7726004" h="1116511">
                <a:moveTo>
                  <a:pt x="0" y="0"/>
                </a:moveTo>
                <a:lnTo>
                  <a:pt x="7726003" y="0"/>
                </a:lnTo>
                <a:lnTo>
                  <a:pt x="7726003" y="1116511"/>
                </a:lnTo>
                <a:lnTo>
                  <a:pt x="0" y="11165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62376" y="1095251"/>
            <a:ext cx="8297399" cy="3924405"/>
          </a:xfrm>
          <a:custGeom>
            <a:avLst/>
            <a:gdLst/>
            <a:ahLst/>
            <a:cxnLst/>
            <a:rect l="l" t="t" r="r" b="b"/>
            <a:pathLst>
              <a:path w="8297399" h="3924405">
                <a:moveTo>
                  <a:pt x="0" y="0"/>
                </a:moveTo>
                <a:lnTo>
                  <a:pt x="8297399" y="0"/>
                </a:lnTo>
                <a:lnTo>
                  <a:pt x="8297399" y="3924405"/>
                </a:lnTo>
                <a:lnTo>
                  <a:pt x="0" y="39244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3865674" y="2714377"/>
            <a:ext cx="255422" cy="255422"/>
          </a:xfrm>
          <a:custGeom>
            <a:avLst/>
            <a:gdLst/>
            <a:ahLst/>
            <a:cxnLst/>
            <a:rect l="l" t="t" r="r" b="b"/>
            <a:pathLst>
              <a:path w="255422" h="255422">
                <a:moveTo>
                  <a:pt x="0" y="0"/>
                </a:moveTo>
                <a:lnTo>
                  <a:pt x="255422" y="0"/>
                </a:lnTo>
                <a:lnTo>
                  <a:pt x="255422" y="255423"/>
                </a:lnTo>
                <a:lnTo>
                  <a:pt x="0" y="255423"/>
                </a:lnTo>
                <a:lnTo>
                  <a:pt x="0" y="0"/>
                </a:lnTo>
                <a:close/>
              </a:path>
            </a:pathLst>
          </a:custGeom>
          <a:blipFill>
            <a:blip r:embed="rId8"/>
            <a:stretch>
              <a:fillRect/>
            </a:stretch>
          </a:blipFill>
        </p:spPr>
      </p:sp>
      <p:sp>
        <p:nvSpPr>
          <p:cNvPr id="6" name="Freeform 6"/>
          <p:cNvSpPr/>
          <p:nvPr/>
        </p:nvSpPr>
        <p:spPr>
          <a:xfrm>
            <a:off x="6125070" y="2581046"/>
            <a:ext cx="2255196" cy="1640796"/>
          </a:xfrm>
          <a:custGeom>
            <a:avLst/>
            <a:gdLst/>
            <a:ahLst/>
            <a:cxnLst/>
            <a:rect l="l" t="t" r="r" b="b"/>
            <a:pathLst>
              <a:path w="2255196" h="1640796">
                <a:moveTo>
                  <a:pt x="0" y="0"/>
                </a:moveTo>
                <a:lnTo>
                  <a:pt x="2255196" y="0"/>
                </a:lnTo>
                <a:lnTo>
                  <a:pt x="2255196" y="1640796"/>
                </a:lnTo>
                <a:lnTo>
                  <a:pt x="0" y="164079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6241552" y="2714377"/>
            <a:ext cx="255422" cy="255422"/>
          </a:xfrm>
          <a:custGeom>
            <a:avLst/>
            <a:gdLst/>
            <a:ahLst/>
            <a:cxnLst/>
            <a:rect l="l" t="t" r="r" b="b"/>
            <a:pathLst>
              <a:path w="255422" h="255422">
                <a:moveTo>
                  <a:pt x="0" y="0"/>
                </a:moveTo>
                <a:lnTo>
                  <a:pt x="255422" y="0"/>
                </a:lnTo>
                <a:lnTo>
                  <a:pt x="255422" y="255423"/>
                </a:lnTo>
                <a:lnTo>
                  <a:pt x="0" y="255423"/>
                </a:lnTo>
                <a:lnTo>
                  <a:pt x="0" y="0"/>
                </a:lnTo>
                <a:close/>
              </a:path>
            </a:pathLst>
          </a:custGeom>
          <a:blipFill>
            <a:blip r:embed="rId8"/>
            <a:stretch>
              <a:fillRect/>
            </a:stretch>
          </a:blipFill>
        </p:spPr>
      </p:sp>
      <p:sp>
        <p:nvSpPr>
          <p:cNvPr id="8" name="Freeform 8"/>
          <p:cNvSpPr/>
          <p:nvPr/>
        </p:nvSpPr>
        <p:spPr>
          <a:xfrm>
            <a:off x="6411468" y="3275371"/>
            <a:ext cx="331203" cy="331203"/>
          </a:xfrm>
          <a:custGeom>
            <a:avLst/>
            <a:gdLst/>
            <a:ahLst/>
            <a:cxnLst/>
            <a:rect l="l" t="t" r="r" b="b"/>
            <a:pathLst>
              <a:path w="331203" h="331203">
                <a:moveTo>
                  <a:pt x="0" y="0"/>
                </a:moveTo>
                <a:lnTo>
                  <a:pt x="331203" y="0"/>
                </a:lnTo>
                <a:lnTo>
                  <a:pt x="331203" y="331204"/>
                </a:lnTo>
                <a:lnTo>
                  <a:pt x="0" y="33120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 name="Freeform 9"/>
          <p:cNvSpPr/>
          <p:nvPr/>
        </p:nvSpPr>
        <p:spPr>
          <a:xfrm>
            <a:off x="6411468" y="3275371"/>
            <a:ext cx="331203" cy="331203"/>
          </a:xfrm>
          <a:custGeom>
            <a:avLst/>
            <a:gdLst/>
            <a:ahLst/>
            <a:cxnLst/>
            <a:rect l="l" t="t" r="r" b="b"/>
            <a:pathLst>
              <a:path w="331203" h="331203">
                <a:moveTo>
                  <a:pt x="0" y="0"/>
                </a:moveTo>
                <a:lnTo>
                  <a:pt x="331203" y="0"/>
                </a:lnTo>
                <a:lnTo>
                  <a:pt x="331203" y="331204"/>
                </a:lnTo>
                <a:lnTo>
                  <a:pt x="0" y="331204"/>
                </a:lnTo>
                <a:lnTo>
                  <a:pt x="0" y="0"/>
                </a:lnTo>
                <a:close/>
              </a:path>
            </a:pathLst>
          </a:custGeom>
          <a:blipFill>
            <a:blip r:embed="rId13"/>
            <a:stretch>
              <a:fillRect/>
            </a:stretch>
          </a:blipFill>
        </p:spPr>
      </p:sp>
      <p:sp>
        <p:nvSpPr>
          <p:cNvPr id="10" name="Freeform 10"/>
          <p:cNvSpPr/>
          <p:nvPr/>
        </p:nvSpPr>
        <p:spPr>
          <a:xfrm>
            <a:off x="6874954" y="3137535"/>
            <a:ext cx="681323" cy="945928"/>
          </a:xfrm>
          <a:custGeom>
            <a:avLst/>
            <a:gdLst/>
            <a:ahLst/>
            <a:cxnLst/>
            <a:rect l="l" t="t" r="r" b="b"/>
            <a:pathLst>
              <a:path w="681323" h="945928">
                <a:moveTo>
                  <a:pt x="0" y="0"/>
                </a:moveTo>
                <a:lnTo>
                  <a:pt x="681324" y="0"/>
                </a:lnTo>
                <a:lnTo>
                  <a:pt x="681324" y="945928"/>
                </a:lnTo>
                <a:lnTo>
                  <a:pt x="0" y="94592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1" name="Freeform 11"/>
          <p:cNvSpPr/>
          <p:nvPr/>
        </p:nvSpPr>
        <p:spPr>
          <a:xfrm>
            <a:off x="7513510" y="3137535"/>
            <a:ext cx="681323" cy="945928"/>
          </a:xfrm>
          <a:custGeom>
            <a:avLst/>
            <a:gdLst/>
            <a:ahLst/>
            <a:cxnLst/>
            <a:rect l="l" t="t" r="r" b="b"/>
            <a:pathLst>
              <a:path w="681323" h="945928">
                <a:moveTo>
                  <a:pt x="0" y="0"/>
                </a:moveTo>
                <a:lnTo>
                  <a:pt x="681324" y="0"/>
                </a:lnTo>
                <a:lnTo>
                  <a:pt x="681324" y="945928"/>
                </a:lnTo>
                <a:lnTo>
                  <a:pt x="0" y="945928"/>
                </a:lnTo>
                <a:lnTo>
                  <a:pt x="0" y="0"/>
                </a:lnTo>
                <a:close/>
              </a:path>
            </a:pathLst>
          </a:custGeom>
          <a:blipFill>
            <a:blip r:embed="rId14">
              <a:extLst>
                <a:ext uri="{96DAC541-7B7A-43D3-8B79-37D633B846F1}">
                  <asvg:svgBlip xmlns:asvg="http://schemas.microsoft.com/office/drawing/2016/SVG/main" r:embed="rId16"/>
                </a:ext>
              </a:extLst>
            </a:blip>
            <a:stretch>
              <a:fillRect/>
            </a:stretch>
          </a:blipFill>
        </p:spPr>
      </p:sp>
      <p:sp>
        <p:nvSpPr>
          <p:cNvPr id="12" name="Freeform 12"/>
          <p:cNvSpPr/>
          <p:nvPr/>
        </p:nvSpPr>
        <p:spPr>
          <a:xfrm>
            <a:off x="8010020" y="3081899"/>
            <a:ext cx="255422" cy="255422"/>
          </a:xfrm>
          <a:custGeom>
            <a:avLst/>
            <a:gdLst/>
            <a:ahLst/>
            <a:cxnLst/>
            <a:rect l="l" t="t" r="r" b="b"/>
            <a:pathLst>
              <a:path w="255422" h="255422">
                <a:moveTo>
                  <a:pt x="0" y="0"/>
                </a:moveTo>
                <a:lnTo>
                  <a:pt x="255423" y="0"/>
                </a:lnTo>
                <a:lnTo>
                  <a:pt x="255423" y="255423"/>
                </a:lnTo>
                <a:lnTo>
                  <a:pt x="0" y="25542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3" name="Freeform 13"/>
          <p:cNvSpPr/>
          <p:nvPr/>
        </p:nvSpPr>
        <p:spPr>
          <a:xfrm>
            <a:off x="7360110" y="3074860"/>
            <a:ext cx="255422" cy="255422"/>
          </a:xfrm>
          <a:custGeom>
            <a:avLst/>
            <a:gdLst/>
            <a:ahLst/>
            <a:cxnLst/>
            <a:rect l="l" t="t" r="r" b="b"/>
            <a:pathLst>
              <a:path w="255422" h="255422">
                <a:moveTo>
                  <a:pt x="0" y="0"/>
                </a:moveTo>
                <a:lnTo>
                  <a:pt x="255423" y="0"/>
                </a:lnTo>
                <a:lnTo>
                  <a:pt x="255423" y="255423"/>
                </a:lnTo>
                <a:lnTo>
                  <a:pt x="0" y="255423"/>
                </a:lnTo>
                <a:lnTo>
                  <a:pt x="0" y="0"/>
                </a:lnTo>
                <a:close/>
              </a:path>
            </a:pathLst>
          </a:custGeom>
          <a:blipFill>
            <a:blip r:embed="rId17">
              <a:extLst>
                <a:ext uri="{96DAC541-7B7A-43D3-8B79-37D633B846F1}">
                  <asvg:svgBlip xmlns:asvg="http://schemas.microsoft.com/office/drawing/2016/SVG/main" r:embed="rId19"/>
                </a:ext>
              </a:extLst>
            </a:blip>
            <a:stretch>
              <a:fillRect/>
            </a:stretch>
          </a:blipFill>
        </p:spPr>
      </p:sp>
      <p:sp>
        <p:nvSpPr>
          <p:cNvPr id="14" name="Freeform 14"/>
          <p:cNvSpPr/>
          <p:nvPr/>
        </p:nvSpPr>
        <p:spPr>
          <a:xfrm>
            <a:off x="6720564" y="3081890"/>
            <a:ext cx="255422" cy="255422"/>
          </a:xfrm>
          <a:custGeom>
            <a:avLst/>
            <a:gdLst/>
            <a:ahLst/>
            <a:cxnLst/>
            <a:rect l="l" t="t" r="r" b="b"/>
            <a:pathLst>
              <a:path w="255422" h="255422">
                <a:moveTo>
                  <a:pt x="0" y="0"/>
                </a:moveTo>
                <a:lnTo>
                  <a:pt x="255422" y="0"/>
                </a:lnTo>
                <a:lnTo>
                  <a:pt x="255422" y="255422"/>
                </a:lnTo>
                <a:lnTo>
                  <a:pt x="0" y="255422"/>
                </a:lnTo>
                <a:lnTo>
                  <a:pt x="0" y="0"/>
                </a:lnTo>
                <a:close/>
              </a:path>
            </a:pathLst>
          </a:custGeom>
          <a:blipFill>
            <a:blip r:embed="rId17">
              <a:extLst>
                <a:ext uri="{96DAC541-7B7A-43D3-8B79-37D633B846F1}">
                  <asvg:svgBlip xmlns:asvg="http://schemas.microsoft.com/office/drawing/2016/SVG/main" r:embed="rId20"/>
                </a:ext>
              </a:extLst>
            </a:blip>
            <a:stretch>
              <a:fillRect/>
            </a:stretch>
          </a:blipFill>
        </p:spPr>
      </p:sp>
      <p:sp>
        <p:nvSpPr>
          <p:cNvPr id="15" name="Freeform 15"/>
          <p:cNvSpPr/>
          <p:nvPr/>
        </p:nvSpPr>
        <p:spPr>
          <a:xfrm>
            <a:off x="7050014" y="3269875"/>
            <a:ext cx="331203" cy="331203"/>
          </a:xfrm>
          <a:custGeom>
            <a:avLst/>
            <a:gdLst/>
            <a:ahLst/>
            <a:cxnLst/>
            <a:rect l="l" t="t" r="r" b="b"/>
            <a:pathLst>
              <a:path w="331203" h="331203">
                <a:moveTo>
                  <a:pt x="0" y="0"/>
                </a:moveTo>
                <a:lnTo>
                  <a:pt x="331204" y="0"/>
                </a:lnTo>
                <a:lnTo>
                  <a:pt x="331204" y="331204"/>
                </a:lnTo>
                <a:lnTo>
                  <a:pt x="0" y="331204"/>
                </a:lnTo>
                <a:lnTo>
                  <a:pt x="0" y="0"/>
                </a:lnTo>
                <a:close/>
              </a:path>
            </a:pathLst>
          </a:custGeom>
          <a:blipFill>
            <a:blip r:embed="rId13"/>
            <a:stretch>
              <a:fillRect/>
            </a:stretch>
          </a:blipFill>
        </p:spPr>
      </p:sp>
      <p:sp>
        <p:nvSpPr>
          <p:cNvPr id="16" name="Freeform 16"/>
          <p:cNvSpPr/>
          <p:nvPr/>
        </p:nvSpPr>
        <p:spPr>
          <a:xfrm>
            <a:off x="7688570" y="3269875"/>
            <a:ext cx="331203" cy="331203"/>
          </a:xfrm>
          <a:custGeom>
            <a:avLst/>
            <a:gdLst/>
            <a:ahLst/>
            <a:cxnLst/>
            <a:rect l="l" t="t" r="r" b="b"/>
            <a:pathLst>
              <a:path w="331203" h="331203">
                <a:moveTo>
                  <a:pt x="0" y="0"/>
                </a:moveTo>
                <a:lnTo>
                  <a:pt x="331204" y="0"/>
                </a:lnTo>
                <a:lnTo>
                  <a:pt x="331204" y="331204"/>
                </a:lnTo>
                <a:lnTo>
                  <a:pt x="0" y="331204"/>
                </a:lnTo>
                <a:lnTo>
                  <a:pt x="0" y="0"/>
                </a:lnTo>
                <a:close/>
              </a:path>
            </a:pathLst>
          </a:custGeom>
          <a:blipFill>
            <a:blip r:embed="rId13"/>
            <a:stretch>
              <a:fillRect/>
            </a:stretch>
          </a:blipFill>
        </p:spPr>
      </p:sp>
      <p:sp>
        <p:nvSpPr>
          <p:cNvPr id="17" name="Freeform 17"/>
          <p:cNvSpPr/>
          <p:nvPr/>
        </p:nvSpPr>
        <p:spPr>
          <a:xfrm>
            <a:off x="8010020" y="3081899"/>
            <a:ext cx="255422" cy="255422"/>
          </a:xfrm>
          <a:custGeom>
            <a:avLst/>
            <a:gdLst/>
            <a:ahLst/>
            <a:cxnLst/>
            <a:rect l="l" t="t" r="r" b="b"/>
            <a:pathLst>
              <a:path w="255422" h="255422">
                <a:moveTo>
                  <a:pt x="0" y="0"/>
                </a:moveTo>
                <a:lnTo>
                  <a:pt x="255423" y="0"/>
                </a:lnTo>
                <a:lnTo>
                  <a:pt x="255423" y="255423"/>
                </a:lnTo>
                <a:lnTo>
                  <a:pt x="0" y="255423"/>
                </a:lnTo>
                <a:lnTo>
                  <a:pt x="0" y="0"/>
                </a:lnTo>
                <a:close/>
              </a:path>
            </a:pathLst>
          </a:custGeom>
          <a:blipFill>
            <a:blip r:embed="rId21"/>
            <a:stretch>
              <a:fillRect/>
            </a:stretch>
          </a:blipFill>
        </p:spPr>
      </p:sp>
      <p:sp>
        <p:nvSpPr>
          <p:cNvPr id="18" name="Freeform 18"/>
          <p:cNvSpPr/>
          <p:nvPr/>
        </p:nvSpPr>
        <p:spPr>
          <a:xfrm>
            <a:off x="7360110" y="3074860"/>
            <a:ext cx="255422" cy="255422"/>
          </a:xfrm>
          <a:custGeom>
            <a:avLst/>
            <a:gdLst/>
            <a:ahLst/>
            <a:cxnLst/>
            <a:rect l="l" t="t" r="r" b="b"/>
            <a:pathLst>
              <a:path w="255422" h="255422">
                <a:moveTo>
                  <a:pt x="0" y="0"/>
                </a:moveTo>
                <a:lnTo>
                  <a:pt x="255423" y="0"/>
                </a:lnTo>
                <a:lnTo>
                  <a:pt x="255423" y="255423"/>
                </a:lnTo>
                <a:lnTo>
                  <a:pt x="0" y="255423"/>
                </a:lnTo>
                <a:lnTo>
                  <a:pt x="0" y="0"/>
                </a:lnTo>
                <a:close/>
              </a:path>
            </a:pathLst>
          </a:custGeom>
          <a:blipFill>
            <a:blip r:embed="rId21"/>
            <a:stretch>
              <a:fillRect/>
            </a:stretch>
          </a:blipFill>
        </p:spPr>
      </p:sp>
      <p:sp>
        <p:nvSpPr>
          <p:cNvPr id="19" name="Freeform 19"/>
          <p:cNvSpPr/>
          <p:nvPr/>
        </p:nvSpPr>
        <p:spPr>
          <a:xfrm>
            <a:off x="6720564" y="3081890"/>
            <a:ext cx="255422" cy="255422"/>
          </a:xfrm>
          <a:custGeom>
            <a:avLst/>
            <a:gdLst/>
            <a:ahLst/>
            <a:cxnLst/>
            <a:rect l="l" t="t" r="r" b="b"/>
            <a:pathLst>
              <a:path w="255422" h="255422">
                <a:moveTo>
                  <a:pt x="0" y="0"/>
                </a:moveTo>
                <a:lnTo>
                  <a:pt x="255422" y="0"/>
                </a:lnTo>
                <a:lnTo>
                  <a:pt x="255422" y="255422"/>
                </a:lnTo>
                <a:lnTo>
                  <a:pt x="0" y="255422"/>
                </a:lnTo>
                <a:lnTo>
                  <a:pt x="0" y="0"/>
                </a:lnTo>
                <a:close/>
              </a:path>
            </a:pathLst>
          </a:custGeom>
          <a:blipFill>
            <a:blip r:embed="rId21"/>
            <a:stretch>
              <a:fillRect/>
            </a:stretch>
          </a:blipFill>
        </p:spPr>
      </p:sp>
      <p:sp>
        <p:nvSpPr>
          <p:cNvPr id="20" name="Freeform 20"/>
          <p:cNvSpPr/>
          <p:nvPr/>
        </p:nvSpPr>
        <p:spPr>
          <a:xfrm>
            <a:off x="3744439" y="1735941"/>
            <a:ext cx="2264721" cy="994258"/>
          </a:xfrm>
          <a:custGeom>
            <a:avLst/>
            <a:gdLst/>
            <a:ahLst/>
            <a:cxnLst/>
            <a:rect l="l" t="t" r="r" b="b"/>
            <a:pathLst>
              <a:path w="2264721" h="994258">
                <a:moveTo>
                  <a:pt x="0" y="0"/>
                </a:moveTo>
                <a:lnTo>
                  <a:pt x="2264722" y="0"/>
                </a:lnTo>
                <a:lnTo>
                  <a:pt x="2264722" y="994257"/>
                </a:lnTo>
                <a:lnTo>
                  <a:pt x="0" y="994257"/>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21" name="Freeform 21"/>
          <p:cNvSpPr/>
          <p:nvPr/>
        </p:nvSpPr>
        <p:spPr>
          <a:xfrm>
            <a:off x="6120308" y="1738713"/>
            <a:ext cx="2264721" cy="994258"/>
          </a:xfrm>
          <a:custGeom>
            <a:avLst/>
            <a:gdLst/>
            <a:ahLst/>
            <a:cxnLst/>
            <a:rect l="l" t="t" r="r" b="b"/>
            <a:pathLst>
              <a:path w="2264721" h="994258">
                <a:moveTo>
                  <a:pt x="0" y="0"/>
                </a:moveTo>
                <a:lnTo>
                  <a:pt x="2264721" y="0"/>
                </a:lnTo>
                <a:lnTo>
                  <a:pt x="2264721" y="994257"/>
                </a:lnTo>
                <a:lnTo>
                  <a:pt x="0" y="994257"/>
                </a:lnTo>
                <a:lnTo>
                  <a:pt x="0" y="0"/>
                </a:lnTo>
                <a:close/>
              </a:path>
            </a:pathLst>
          </a:custGeom>
          <a:blipFill>
            <a:blip r:embed="rId22">
              <a:extLst>
                <a:ext uri="{96DAC541-7B7A-43D3-8B79-37D633B846F1}">
                  <asvg:svgBlip xmlns:asvg="http://schemas.microsoft.com/office/drawing/2016/SVG/main" r:embed="rId24"/>
                </a:ext>
              </a:extLst>
            </a:blip>
            <a:stretch>
              <a:fillRect/>
            </a:stretch>
          </a:blipFill>
        </p:spPr>
      </p:sp>
      <p:sp>
        <p:nvSpPr>
          <p:cNvPr id="22" name="TextBox 22"/>
          <p:cNvSpPr txBox="1"/>
          <p:nvPr/>
        </p:nvSpPr>
        <p:spPr>
          <a:xfrm>
            <a:off x="325879" y="282445"/>
            <a:ext cx="3691319" cy="806834"/>
          </a:xfrm>
          <a:prstGeom prst="rect">
            <a:avLst/>
          </a:prstGeom>
        </p:spPr>
        <p:txBody>
          <a:bodyPr lIns="0" tIns="0" rIns="0" bIns="0" rtlCol="0" anchor="t">
            <a:spAutoFit/>
          </a:bodyPr>
          <a:lstStyle/>
          <a:p>
            <a:pPr algn="l">
              <a:lnSpc>
                <a:spcPts val="2800"/>
              </a:lnSpc>
            </a:pPr>
            <a:r>
              <a:rPr lang="en-US" sz="2000" b="1">
                <a:solidFill>
                  <a:srgbClr val="000000"/>
                </a:solidFill>
                <a:latin typeface="Ubuntu Bold" panose="020B0804030602030204"/>
                <a:ea typeface="Ubuntu Bold" panose="020B0804030602030204"/>
                <a:cs typeface="Ubuntu Bold" panose="020B0804030602030204"/>
                <a:sym typeface="Ubuntu Bold" panose="020B0804030602030204"/>
              </a:rPr>
              <a:t>Deployments</a:t>
            </a:r>
          </a:p>
          <a:p>
            <a:pPr algn="l">
              <a:lnSpc>
                <a:spcPts val="1960"/>
              </a:lnSpc>
            </a:pPr>
            <a:r>
              <a:rPr lang="en-US" sz="1400" b="1">
                <a:solidFill>
                  <a:srgbClr val="000000"/>
                </a:solidFill>
                <a:latin typeface="Open Sans Bold"/>
                <a:ea typeface="Open Sans Bold"/>
                <a:cs typeface="Open Sans Bold"/>
                <a:sym typeface="Open Sans Bold"/>
              </a:rPr>
              <a:t>Manage and update applications at scale</a:t>
            </a:r>
          </a:p>
        </p:txBody>
      </p:sp>
      <p:sp>
        <p:nvSpPr>
          <p:cNvPr id="23" name="TextBox 23"/>
          <p:cNvSpPr txBox="1"/>
          <p:nvPr/>
        </p:nvSpPr>
        <p:spPr>
          <a:xfrm>
            <a:off x="325879" y="4622825"/>
            <a:ext cx="857298" cy="208445"/>
          </a:xfrm>
          <a:prstGeom prst="rect">
            <a:avLst/>
          </a:prstGeom>
        </p:spPr>
        <p:txBody>
          <a:bodyPr lIns="0" tIns="0" rIns="0" bIns="0" rtlCol="0" anchor="t">
            <a:spAutoFit/>
          </a:bodyPr>
          <a:lstStyle/>
          <a:p>
            <a:pPr algn="l">
              <a:lnSpc>
                <a:spcPts val="1680"/>
              </a:lnSpc>
            </a:pPr>
            <a:r>
              <a:rPr lang="en-US" sz="1200" b="1">
                <a:solidFill>
                  <a:srgbClr val="000000"/>
                </a:solidFill>
                <a:latin typeface="Ubuntu Bold" panose="020B0804030602030204"/>
                <a:ea typeface="Ubuntu Bold" panose="020B0804030602030204"/>
                <a:cs typeface="Ubuntu Bold" panose="020B0804030602030204"/>
                <a:sym typeface="Ubuntu Bold" panose="020B0804030602030204"/>
              </a:rPr>
              <a:t>Kubernetes</a:t>
            </a:r>
          </a:p>
        </p:txBody>
      </p:sp>
      <p:sp>
        <p:nvSpPr>
          <p:cNvPr id="24" name="TextBox 24"/>
          <p:cNvSpPr txBox="1"/>
          <p:nvPr/>
        </p:nvSpPr>
        <p:spPr>
          <a:xfrm>
            <a:off x="411604" y="1219886"/>
            <a:ext cx="1608887" cy="8073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apiVersion</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apps/v1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kind</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Deployment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metadata</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name</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nginx-deployment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labels</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25" name="TextBox 25"/>
          <p:cNvSpPr txBox="1"/>
          <p:nvPr/>
        </p:nvSpPr>
        <p:spPr>
          <a:xfrm>
            <a:off x="411604" y="2029511"/>
            <a:ext cx="69952" cy="159639"/>
          </a:xfrm>
          <a:prstGeom prst="rect">
            <a:avLst/>
          </a:prstGeom>
        </p:spPr>
        <p:txBody>
          <a:bodyPr lIns="0" tIns="0" rIns="0" bIns="0" rtlCol="0" anchor="t">
            <a:spAutoFit/>
          </a:bodyPr>
          <a:lstStyle/>
          <a:p>
            <a:pPr algn="l">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p:txBody>
      </p:sp>
      <p:sp>
        <p:nvSpPr>
          <p:cNvPr id="26" name="TextBox 26"/>
          <p:cNvSpPr txBox="1"/>
          <p:nvPr/>
        </p:nvSpPr>
        <p:spPr>
          <a:xfrm>
            <a:off x="617344" y="2029511"/>
            <a:ext cx="699516"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app</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nginx</a:t>
            </a:r>
          </a:p>
        </p:txBody>
      </p:sp>
      <p:sp>
        <p:nvSpPr>
          <p:cNvPr id="27" name="TextBox 27"/>
          <p:cNvSpPr txBox="1"/>
          <p:nvPr/>
        </p:nvSpPr>
        <p:spPr>
          <a:xfrm>
            <a:off x="411604" y="2191436"/>
            <a:ext cx="839429" cy="48348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spec</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replicas</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3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selector</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28" name="TextBox 28"/>
          <p:cNvSpPr txBox="1"/>
          <p:nvPr/>
        </p:nvSpPr>
        <p:spPr>
          <a:xfrm>
            <a:off x="411604" y="2677211"/>
            <a:ext cx="69952" cy="321564"/>
          </a:xfrm>
          <a:prstGeom prst="rect">
            <a:avLst/>
          </a:prstGeom>
        </p:spPr>
        <p:txBody>
          <a:bodyPr lIns="0" tIns="0" rIns="0" bIns="0" rtlCol="0" anchor="t">
            <a:spAutoFit/>
          </a:bodyPr>
          <a:lstStyle/>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p:txBody>
      </p:sp>
      <p:sp>
        <p:nvSpPr>
          <p:cNvPr id="29" name="TextBox 29"/>
          <p:cNvSpPr txBox="1"/>
          <p:nvPr/>
        </p:nvSpPr>
        <p:spPr>
          <a:xfrm>
            <a:off x="617344" y="2677211"/>
            <a:ext cx="839429" cy="321564"/>
          </a:xfrm>
          <a:prstGeom prst="rect">
            <a:avLst/>
          </a:prstGeom>
        </p:spPr>
        <p:txBody>
          <a:bodyPr lIns="0" tIns="0" rIns="0" bIns="0" rtlCol="0" anchor="t">
            <a:spAutoFit/>
          </a:bodyPr>
          <a:lstStyle/>
          <a:p>
            <a:pPr algn="r">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matchLabels</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app</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nginx</a:t>
            </a:r>
          </a:p>
        </p:txBody>
      </p:sp>
      <p:sp>
        <p:nvSpPr>
          <p:cNvPr id="30" name="TextBox 30"/>
          <p:cNvSpPr txBox="1"/>
          <p:nvPr/>
        </p:nvSpPr>
        <p:spPr>
          <a:xfrm>
            <a:off x="411604" y="3001061"/>
            <a:ext cx="699526" cy="159639"/>
          </a:xfrm>
          <a:prstGeom prst="rect">
            <a:avLst/>
          </a:prstGeom>
        </p:spPr>
        <p:txBody>
          <a:bodyPr lIns="0" tIns="0" rIns="0" bIns="0" rtlCol="0" anchor="t">
            <a:spAutoFit/>
          </a:bodyPr>
          <a:lstStyle/>
          <a:p>
            <a:pPr algn="l">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template</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31" name="TextBox 31"/>
          <p:cNvSpPr txBox="1"/>
          <p:nvPr/>
        </p:nvSpPr>
        <p:spPr>
          <a:xfrm>
            <a:off x="411604" y="3162986"/>
            <a:ext cx="69952" cy="969264"/>
          </a:xfrm>
          <a:prstGeom prst="rect">
            <a:avLst/>
          </a:prstGeom>
        </p:spPr>
        <p:txBody>
          <a:bodyPr lIns="0" tIns="0" rIns="0" bIns="0" rtlCol="0" anchor="t">
            <a:spAutoFit/>
          </a:bodyPr>
          <a:lstStyle/>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p:txBody>
      </p:sp>
      <p:sp>
        <p:nvSpPr>
          <p:cNvPr id="32" name="TextBox 32"/>
          <p:cNvSpPr txBox="1"/>
          <p:nvPr/>
        </p:nvSpPr>
        <p:spPr>
          <a:xfrm>
            <a:off x="617344" y="3162986"/>
            <a:ext cx="629564" cy="321564"/>
          </a:xfrm>
          <a:prstGeom prst="rect">
            <a:avLst/>
          </a:prstGeom>
        </p:spPr>
        <p:txBody>
          <a:bodyPr lIns="0" tIns="0" rIns="0" bIns="0" rtlCol="0" anchor="t">
            <a:spAutoFit/>
          </a:bodyPr>
          <a:lstStyle/>
          <a:p>
            <a:pPr algn="r">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metadata</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labels</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33" name="TextBox 33"/>
          <p:cNvSpPr txBox="1"/>
          <p:nvPr/>
        </p:nvSpPr>
        <p:spPr>
          <a:xfrm>
            <a:off x="891664" y="3486836"/>
            <a:ext cx="699516"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app</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nginx</a:t>
            </a:r>
          </a:p>
        </p:txBody>
      </p:sp>
      <p:sp>
        <p:nvSpPr>
          <p:cNvPr id="34" name="TextBox 34"/>
          <p:cNvSpPr txBox="1"/>
          <p:nvPr/>
        </p:nvSpPr>
        <p:spPr>
          <a:xfrm>
            <a:off x="617344" y="3648761"/>
            <a:ext cx="349758"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spec</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35" name="TextBox 35"/>
          <p:cNvSpPr txBox="1"/>
          <p:nvPr/>
        </p:nvSpPr>
        <p:spPr>
          <a:xfrm>
            <a:off x="754504" y="3810686"/>
            <a:ext cx="769477"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containers</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36" name="TextBox 36"/>
          <p:cNvSpPr txBox="1"/>
          <p:nvPr/>
        </p:nvSpPr>
        <p:spPr>
          <a:xfrm>
            <a:off x="891664" y="3972611"/>
            <a:ext cx="349758" cy="159639"/>
          </a:xfrm>
          <a:prstGeom prst="rect">
            <a:avLst/>
          </a:prstGeom>
        </p:spPr>
        <p:txBody>
          <a:bodyPr lIns="0" tIns="0" rIns="0" bIns="0" rtlCol="0" anchor="t">
            <a:spAutoFit/>
          </a:bodyPr>
          <a:lstStyle/>
          <a:p>
            <a:pPr algn="l">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p:txBody>
      </p:sp>
      <p:sp>
        <p:nvSpPr>
          <p:cNvPr id="37" name="TextBox 37"/>
          <p:cNvSpPr txBox="1"/>
          <p:nvPr/>
        </p:nvSpPr>
        <p:spPr>
          <a:xfrm>
            <a:off x="411604" y="4134536"/>
            <a:ext cx="699526" cy="159639"/>
          </a:xfrm>
          <a:prstGeom prst="rect">
            <a:avLst/>
          </a:prstGeom>
        </p:spPr>
        <p:txBody>
          <a:bodyPr lIns="0" tIns="0" rIns="0" bIns="0" rtlCol="0" anchor="t">
            <a:spAutoFit/>
          </a:bodyPr>
          <a:lstStyle/>
          <a:p>
            <a:pPr algn="l">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strategy</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38" name="TextBox 38"/>
          <p:cNvSpPr txBox="1"/>
          <p:nvPr/>
        </p:nvSpPr>
        <p:spPr>
          <a:xfrm>
            <a:off x="411604" y="4296461"/>
            <a:ext cx="69952" cy="159639"/>
          </a:xfrm>
          <a:prstGeom prst="rect">
            <a:avLst/>
          </a:prstGeom>
        </p:spPr>
        <p:txBody>
          <a:bodyPr lIns="0" tIns="0" rIns="0" bIns="0" rtlCol="0" anchor="t">
            <a:spAutoFit/>
          </a:bodyPr>
          <a:lstStyle/>
          <a:p>
            <a:pPr algn="l">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p:txBody>
      </p:sp>
      <p:sp>
        <p:nvSpPr>
          <p:cNvPr id="39" name="TextBox 39"/>
          <p:cNvSpPr txBox="1"/>
          <p:nvPr/>
        </p:nvSpPr>
        <p:spPr>
          <a:xfrm>
            <a:off x="617344" y="4296461"/>
            <a:ext cx="1329080"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type</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RollingUpdate</a:t>
            </a:r>
          </a:p>
        </p:txBody>
      </p:sp>
      <p:sp>
        <p:nvSpPr>
          <p:cNvPr id="40" name="TextBox 40"/>
          <p:cNvSpPr txBox="1"/>
          <p:nvPr/>
        </p:nvSpPr>
        <p:spPr>
          <a:xfrm>
            <a:off x="3911413" y="1897837"/>
            <a:ext cx="854964" cy="184785"/>
          </a:xfrm>
          <a:prstGeom prst="rect">
            <a:avLst/>
          </a:prstGeom>
        </p:spPr>
        <p:txBody>
          <a:bodyPr lIns="0" tIns="0" rIns="0" bIns="0" rtlCol="0" anchor="t">
            <a:spAutoFit/>
          </a:bodyPr>
          <a:lstStyle/>
          <a:p>
            <a:pPr algn="l">
              <a:lnSpc>
                <a:spcPts val="1400"/>
              </a:lnSpc>
            </a:pPr>
            <a:r>
              <a:rPr lang="en-US" sz="1000">
                <a:solidFill>
                  <a:srgbClr val="B85450"/>
                </a:solidFill>
                <a:latin typeface="JetBrains Mono" panose="02010509020102050004"/>
                <a:ea typeface="JetBrains Mono" panose="02010509020102050004"/>
                <a:cs typeface="JetBrains Mono" panose="02010509020102050004"/>
                <a:sym typeface="JetBrains Mono" panose="02010509020102050004"/>
              </a:rPr>
              <a:t>replicas: 3</a:t>
            </a:r>
          </a:p>
        </p:txBody>
      </p:sp>
      <p:sp>
        <p:nvSpPr>
          <p:cNvPr id="41" name="TextBox 41"/>
          <p:cNvSpPr txBox="1"/>
          <p:nvPr/>
        </p:nvSpPr>
        <p:spPr>
          <a:xfrm>
            <a:off x="4153186" y="2735418"/>
            <a:ext cx="1476756" cy="184785"/>
          </a:xfrm>
          <a:prstGeom prst="rect">
            <a:avLst/>
          </a:prstGeom>
        </p:spPr>
        <p:txBody>
          <a:bodyPr lIns="0" tIns="0" rIns="0" bIns="0" rtlCol="0" anchor="t">
            <a:spAutoFit/>
          </a:bodyPr>
          <a:lstStyle/>
          <a:p>
            <a:pPr algn="l">
              <a:lnSpc>
                <a:spcPts val="1400"/>
              </a:lnSpc>
            </a:pPr>
            <a:r>
              <a:rPr lang="en-US" sz="1000" b="1">
                <a:solidFill>
                  <a:srgbClr val="B85450"/>
                </a:solidFill>
                <a:latin typeface="JetBrains Mono Bold" panose="02010809030102050004"/>
                <a:ea typeface="JetBrains Mono Bold" panose="02010809030102050004"/>
                <a:cs typeface="JetBrains Mono Bold" panose="02010809030102050004"/>
                <a:sym typeface="JetBrains Mono Bold" panose="02010809030102050004"/>
              </a:rPr>
              <a:t>nginx-replicaset-01</a:t>
            </a:r>
          </a:p>
        </p:txBody>
      </p:sp>
      <p:sp>
        <p:nvSpPr>
          <p:cNvPr id="42" name="TextBox 42"/>
          <p:cNvSpPr txBox="1"/>
          <p:nvPr/>
        </p:nvSpPr>
        <p:spPr>
          <a:xfrm>
            <a:off x="5118573" y="1895065"/>
            <a:ext cx="621792" cy="184785"/>
          </a:xfrm>
          <a:prstGeom prst="rect">
            <a:avLst/>
          </a:prstGeom>
        </p:spPr>
        <p:txBody>
          <a:bodyPr lIns="0" tIns="0" rIns="0" bIns="0" rtlCol="0" anchor="t">
            <a:spAutoFit/>
          </a:bodyPr>
          <a:lstStyle/>
          <a:p>
            <a:pPr algn="l">
              <a:lnSpc>
                <a:spcPts val="1400"/>
              </a:lnSpc>
            </a:pPr>
            <a:r>
              <a:rPr lang="en-US" sz="1000">
                <a:solidFill>
                  <a:srgbClr val="B85450"/>
                </a:solidFill>
                <a:latin typeface="JetBrains Mono" panose="02010509020102050004"/>
                <a:ea typeface="JetBrains Mono" panose="02010509020102050004"/>
                <a:cs typeface="JetBrains Mono" panose="02010509020102050004"/>
                <a:sym typeface="JetBrains Mono" panose="02010509020102050004"/>
              </a:rPr>
              <a:t>template</a:t>
            </a:r>
          </a:p>
        </p:txBody>
      </p:sp>
      <p:sp>
        <p:nvSpPr>
          <p:cNvPr id="43" name="TextBox 43"/>
          <p:cNvSpPr txBox="1"/>
          <p:nvPr/>
        </p:nvSpPr>
        <p:spPr>
          <a:xfrm>
            <a:off x="5448967" y="1326547"/>
            <a:ext cx="1243584" cy="184785"/>
          </a:xfrm>
          <a:prstGeom prst="rect">
            <a:avLst/>
          </a:prstGeom>
        </p:spPr>
        <p:txBody>
          <a:bodyPr lIns="0" tIns="0" rIns="0" bIns="0" rtlCol="0" anchor="t">
            <a:spAutoFit/>
          </a:bodyPr>
          <a:lstStyle/>
          <a:p>
            <a:pPr algn="l">
              <a:lnSpc>
                <a:spcPts val="1400"/>
              </a:lnSpc>
            </a:pPr>
            <a:r>
              <a:rPr lang="en-US" sz="1000" b="1">
                <a:solidFill>
                  <a:srgbClr val="B85450"/>
                </a:solidFill>
                <a:latin typeface="JetBrains Mono Bold" panose="02010809030102050004"/>
                <a:ea typeface="JetBrains Mono Bold" panose="02010809030102050004"/>
                <a:cs typeface="JetBrains Mono Bold" panose="02010809030102050004"/>
                <a:sym typeface="JetBrains Mono Bold" panose="02010809030102050004"/>
              </a:rPr>
              <a:t>nginx-deployment</a:t>
            </a:r>
          </a:p>
        </p:txBody>
      </p:sp>
      <p:sp>
        <p:nvSpPr>
          <p:cNvPr id="44" name="TextBox 44"/>
          <p:cNvSpPr txBox="1"/>
          <p:nvPr/>
        </p:nvSpPr>
        <p:spPr>
          <a:xfrm>
            <a:off x="6287291" y="1900609"/>
            <a:ext cx="854964" cy="184785"/>
          </a:xfrm>
          <a:prstGeom prst="rect">
            <a:avLst/>
          </a:prstGeom>
        </p:spPr>
        <p:txBody>
          <a:bodyPr lIns="0" tIns="0" rIns="0" bIns="0" rtlCol="0" anchor="t">
            <a:spAutoFit/>
          </a:bodyPr>
          <a:lstStyle/>
          <a:p>
            <a:pPr algn="l">
              <a:lnSpc>
                <a:spcPts val="1400"/>
              </a:lnSpc>
            </a:pPr>
            <a:r>
              <a:rPr lang="en-US" sz="1000">
                <a:solidFill>
                  <a:srgbClr val="B85450"/>
                </a:solidFill>
                <a:latin typeface="JetBrains Mono" panose="02010509020102050004"/>
                <a:ea typeface="JetBrains Mono" panose="02010509020102050004"/>
                <a:cs typeface="JetBrains Mono" panose="02010509020102050004"/>
                <a:sym typeface="JetBrains Mono" panose="02010509020102050004"/>
              </a:rPr>
              <a:t>replicas: 3</a:t>
            </a:r>
          </a:p>
        </p:txBody>
      </p:sp>
      <p:sp>
        <p:nvSpPr>
          <p:cNvPr id="45" name="TextBox 45"/>
          <p:cNvSpPr txBox="1"/>
          <p:nvPr/>
        </p:nvSpPr>
        <p:spPr>
          <a:xfrm>
            <a:off x="6529064" y="2735418"/>
            <a:ext cx="1476756" cy="184785"/>
          </a:xfrm>
          <a:prstGeom prst="rect">
            <a:avLst/>
          </a:prstGeom>
        </p:spPr>
        <p:txBody>
          <a:bodyPr lIns="0" tIns="0" rIns="0" bIns="0" rtlCol="0" anchor="t">
            <a:spAutoFit/>
          </a:bodyPr>
          <a:lstStyle/>
          <a:p>
            <a:pPr algn="l">
              <a:lnSpc>
                <a:spcPts val="1400"/>
              </a:lnSpc>
            </a:pPr>
            <a:r>
              <a:rPr lang="en-US" sz="1000" b="1">
                <a:solidFill>
                  <a:srgbClr val="B85450"/>
                </a:solidFill>
                <a:latin typeface="JetBrains Mono Bold" panose="02010809030102050004"/>
                <a:ea typeface="JetBrains Mono Bold" panose="02010809030102050004"/>
                <a:cs typeface="JetBrains Mono Bold" panose="02010809030102050004"/>
                <a:sym typeface="JetBrains Mono Bold" panose="02010809030102050004"/>
              </a:rPr>
              <a:t>nginx-replicaset-02</a:t>
            </a:r>
          </a:p>
        </p:txBody>
      </p:sp>
      <p:sp>
        <p:nvSpPr>
          <p:cNvPr id="46" name="TextBox 46"/>
          <p:cNvSpPr txBox="1"/>
          <p:nvPr/>
        </p:nvSpPr>
        <p:spPr>
          <a:xfrm>
            <a:off x="7684875" y="1840697"/>
            <a:ext cx="310896" cy="165735"/>
          </a:xfrm>
          <a:prstGeom prst="rect">
            <a:avLst/>
          </a:prstGeom>
        </p:spPr>
        <p:txBody>
          <a:bodyPr lIns="0" tIns="0" rIns="0" bIns="0" rtlCol="0" anchor="t">
            <a:spAutoFit/>
          </a:bodyPr>
          <a:lstStyle/>
          <a:p>
            <a:pPr algn="l">
              <a:lnSpc>
                <a:spcPts val="1200"/>
              </a:lnSpc>
            </a:pPr>
            <a:r>
              <a:rPr lang="en-US" sz="1000" b="1">
                <a:solidFill>
                  <a:srgbClr val="B85450"/>
                </a:solidFill>
                <a:latin typeface="JetBrains Mono Bold" panose="02010809030102050004"/>
                <a:ea typeface="JetBrains Mono Bold" panose="02010809030102050004"/>
                <a:cs typeface="JetBrains Mono Bold" panose="02010809030102050004"/>
                <a:sym typeface="JetBrains Mono Bold" panose="02010809030102050004"/>
              </a:rPr>
              <a:t>new </a:t>
            </a:r>
          </a:p>
        </p:txBody>
      </p:sp>
      <p:sp>
        <p:nvSpPr>
          <p:cNvPr id="47" name="TextBox 47"/>
          <p:cNvSpPr txBox="1"/>
          <p:nvPr/>
        </p:nvSpPr>
        <p:spPr>
          <a:xfrm>
            <a:off x="7494441" y="1993097"/>
            <a:ext cx="621792" cy="165735"/>
          </a:xfrm>
          <a:prstGeom prst="rect">
            <a:avLst/>
          </a:prstGeom>
        </p:spPr>
        <p:txBody>
          <a:bodyPr lIns="0" tIns="0" rIns="0" bIns="0" rtlCol="0" anchor="t">
            <a:spAutoFit/>
          </a:bodyPr>
          <a:lstStyle/>
          <a:p>
            <a:pPr algn="l">
              <a:lnSpc>
                <a:spcPts val="1200"/>
              </a:lnSpc>
            </a:pPr>
            <a:r>
              <a:rPr lang="en-US" sz="1000" b="1">
                <a:solidFill>
                  <a:srgbClr val="B85450"/>
                </a:solidFill>
                <a:latin typeface="JetBrains Mono Bold" panose="02010809030102050004"/>
                <a:ea typeface="JetBrains Mono Bold" panose="02010809030102050004"/>
                <a:cs typeface="JetBrains Mono Bold" panose="02010809030102050004"/>
                <a:sym typeface="JetBrains Mono Bold" panose="02010809030102050004"/>
              </a:rPr>
              <a:t>template</a:t>
            </a:r>
          </a:p>
        </p:txBody>
      </p:sp>
      <p:sp>
        <p:nvSpPr>
          <p:cNvPr id="48" name="TextBox 48"/>
          <p:cNvSpPr txBox="1"/>
          <p:nvPr/>
        </p:nvSpPr>
        <p:spPr>
          <a:xfrm>
            <a:off x="6416888" y="3585905"/>
            <a:ext cx="326650" cy="274425"/>
          </a:xfrm>
          <a:prstGeom prst="rect">
            <a:avLst/>
          </a:prstGeom>
        </p:spPr>
        <p:txBody>
          <a:bodyPr lIns="0" tIns="0" rIns="0" bIns="0" rtlCol="0" anchor="t">
            <a:spAutoFit/>
          </a:bodyPr>
          <a:lstStyle/>
          <a:p>
            <a:pPr algn="ctr">
              <a:lnSpc>
                <a:spcPts val="1120"/>
              </a:lnSpc>
            </a:pPr>
            <a:r>
              <a:rPr lang="en-US" sz="800">
                <a:solidFill>
                  <a:srgbClr val="B85450"/>
                </a:solidFill>
                <a:latin typeface="JetBrains Mono" panose="02010509020102050004"/>
                <a:ea typeface="JetBrains Mono" panose="02010509020102050004"/>
                <a:cs typeface="JetBrains Mono" panose="02010509020102050004"/>
                <a:sym typeface="JetBrains Mono" panose="02010509020102050004"/>
              </a:rPr>
              <a:t>nginx</a:t>
            </a:r>
          </a:p>
          <a:p>
            <a:pPr algn="ctr">
              <a:lnSpc>
                <a:spcPts val="1120"/>
              </a:lnSpc>
            </a:pPr>
            <a:r>
              <a:rPr lang="en-US" sz="800">
                <a:solidFill>
                  <a:srgbClr val="000000"/>
                </a:solidFill>
                <a:latin typeface="Open Sans"/>
                <a:ea typeface="Open Sans"/>
                <a:cs typeface="Open Sans"/>
                <a:sym typeface="Open Sans"/>
              </a:rPr>
              <a:t>pod v2</a:t>
            </a:r>
          </a:p>
        </p:txBody>
      </p:sp>
      <p:sp>
        <p:nvSpPr>
          <p:cNvPr id="49" name="TextBox 49"/>
          <p:cNvSpPr txBox="1"/>
          <p:nvPr/>
        </p:nvSpPr>
        <p:spPr>
          <a:xfrm>
            <a:off x="7055434" y="3580400"/>
            <a:ext cx="326650" cy="274425"/>
          </a:xfrm>
          <a:prstGeom prst="rect">
            <a:avLst/>
          </a:prstGeom>
        </p:spPr>
        <p:txBody>
          <a:bodyPr lIns="0" tIns="0" rIns="0" bIns="0" rtlCol="0" anchor="t">
            <a:spAutoFit/>
          </a:bodyPr>
          <a:lstStyle/>
          <a:p>
            <a:pPr algn="ctr">
              <a:lnSpc>
                <a:spcPts val="1120"/>
              </a:lnSpc>
            </a:pPr>
            <a:r>
              <a:rPr lang="en-US" sz="800">
                <a:solidFill>
                  <a:srgbClr val="B85450"/>
                </a:solidFill>
                <a:latin typeface="JetBrains Mono" panose="02010509020102050004"/>
                <a:ea typeface="JetBrains Mono" panose="02010509020102050004"/>
                <a:cs typeface="JetBrains Mono" panose="02010509020102050004"/>
                <a:sym typeface="JetBrains Mono" panose="02010509020102050004"/>
              </a:rPr>
              <a:t>nginx</a:t>
            </a:r>
          </a:p>
          <a:p>
            <a:pPr algn="ctr">
              <a:lnSpc>
                <a:spcPts val="1120"/>
              </a:lnSpc>
            </a:pPr>
            <a:r>
              <a:rPr lang="en-US" sz="800">
                <a:solidFill>
                  <a:srgbClr val="000000"/>
                </a:solidFill>
                <a:latin typeface="Open Sans"/>
                <a:ea typeface="Open Sans"/>
                <a:cs typeface="Open Sans"/>
                <a:sym typeface="Open Sans"/>
              </a:rPr>
              <a:t>pod v2</a:t>
            </a:r>
          </a:p>
        </p:txBody>
      </p:sp>
      <p:sp>
        <p:nvSpPr>
          <p:cNvPr id="50" name="TextBox 50"/>
          <p:cNvSpPr txBox="1"/>
          <p:nvPr/>
        </p:nvSpPr>
        <p:spPr>
          <a:xfrm>
            <a:off x="7693990" y="3580400"/>
            <a:ext cx="326650" cy="274425"/>
          </a:xfrm>
          <a:prstGeom prst="rect">
            <a:avLst/>
          </a:prstGeom>
        </p:spPr>
        <p:txBody>
          <a:bodyPr lIns="0" tIns="0" rIns="0" bIns="0" rtlCol="0" anchor="t">
            <a:spAutoFit/>
          </a:bodyPr>
          <a:lstStyle/>
          <a:p>
            <a:pPr algn="ctr">
              <a:lnSpc>
                <a:spcPts val="1120"/>
              </a:lnSpc>
            </a:pPr>
            <a:r>
              <a:rPr lang="en-US" sz="800">
                <a:solidFill>
                  <a:srgbClr val="B85450"/>
                </a:solidFill>
                <a:latin typeface="JetBrains Mono" panose="02010509020102050004"/>
                <a:ea typeface="JetBrains Mono" panose="02010509020102050004"/>
                <a:cs typeface="JetBrains Mono" panose="02010509020102050004"/>
                <a:sym typeface="JetBrains Mono" panose="02010509020102050004"/>
              </a:rPr>
              <a:t>nginx</a:t>
            </a:r>
          </a:p>
          <a:p>
            <a:pPr algn="ctr">
              <a:lnSpc>
                <a:spcPts val="1120"/>
              </a:lnSpc>
            </a:pPr>
            <a:r>
              <a:rPr lang="en-US" sz="800">
                <a:solidFill>
                  <a:srgbClr val="000000"/>
                </a:solidFill>
                <a:latin typeface="Open Sans"/>
                <a:ea typeface="Open Sans"/>
                <a:cs typeface="Open Sans"/>
                <a:sym typeface="Open Sans"/>
              </a:rPr>
              <a:t>pod v2</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2376" y="182651"/>
            <a:ext cx="7726004" cy="1116511"/>
          </a:xfrm>
          <a:custGeom>
            <a:avLst/>
            <a:gdLst/>
            <a:ahLst/>
            <a:cxnLst/>
            <a:rect l="l" t="t" r="r" b="b"/>
            <a:pathLst>
              <a:path w="7726004" h="1116511">
                <a:moveTo>
                  <a:pt x="0" y="0"/>
                </a:moveTo>
                <a:lnTo>
                  <a:pt x="7726003" y="0"/>
                </a:lnTo>
                <a:lnTo>
                  <a:pt x="7726003" y="1116511"/>
                </a:lnTo>
                <a:lnTo>
                  <a:pt x="0" y="11165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62376" y="1095251"/>
            <a:ext cx="8297399" cy="3924405"/>
          </a:xfrm>
          <a:custGeom>
            <a:avLst/>
            <a:gdLst/>
            <a:ahLst/>
            <a:cxnLst/>
            <a:rect l="l" t="t" r="r" b="b"/>
            <a:pathLst>
              <a:path w="8297399" h="3924405">
                <a:moveTo>
                  <a:pt x="0" y="0"/>
                </a:moveTo>
                <a:lnTo>
                  <a:pt x="8297399" y="0"/>
                </a:lnTo>
                <a:lnTo>
                  <a:pt x="8297399" y="3924405"/>
                </a:lnTo>
                <a:lnTo>
                  <a:pt x="0" y="39244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6241552" y="2714377"/>
            <a:ext cx="255422" cy="255422"/>
          </a:xfrm>
          <a:custGeom>
            <a:avLst/>
            <a:gdLst/>
            <a:ahLst/>
            <a:cxnLst/>
            <a:rect l="l" t="t" r="r" b="b"/>
            <a:pathLst>
              <a:path w="255422" h="255422">
                <a:moveTo>
                  <a:pt x="0" y="0"/>
                </a:moveTo>
                <a:lnTo>
                  <a:pt x="255422" y="0"/>
                </a:lnTo>
                <a:lnTo>
                  <a:pt x="255422" y="255423"/>
                </a:lnTo>
                <a:lnTo>
                  <a:pt x="0" y="255423"/>
                </a:lnTo>
                <a:lnTo>
                  <a:pt x="0" y="0"/>
                </a:lnTo>
                <a:close/>
              </a:path>
            </a:pathLst>
          </a:custGeom>
          <a:blipFill>
            <a:blip r:embed="rId8"/>
            <a:stretch>
              <a:fillRect/>
            </a:stretch>
          </a:blipFill>
        </p:spPr>
      </p:sp>
      <p:sp>
        <p:nvSpPr>
          <p:cNvPr id="6" name="Freeform 6"/>
          <p:cNvSpPr/>
          <p:nvPr/>
        </p:nvSpPr>
        <p:spPr>
          <a:xfrm>
            <a:off x="6411468" y="3275371"/>
            <a:ext cx="331203" cy="331203"/>
          </a:xfrm>
          <a:custGeom>
            <a:avLst/>
            <a:gdLst/>
            <a:ahLst/>
            <a:cxnLst/>
            <a:rect l="l" t="t" r="r" b="b"/>
            <a:pathLst>
              <a:path w="331203" h="331203">
                <a:moveTo>
                  <a:pt x="0" y="0"/>
                </a:moveTo>
                <a:lnTo>
                  <a:pt x="331203" y="0"/>
                </a:lnTo>
                <a:lnTo>
                  <a:pt x="331203" y="331204"/>
                </a:lnTo>
                <a:lnTo>
                  <a:pt x="0" y="33120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6874954" y="3137535"/>
            <a:ext cx="681323" cy="945928"/>
          </a:xfrm>
          <a:custGeom>
            <a:avLst/>
            <a:gdLst/>
            <a:ahLst/>
            <a:cxnLst/>
            <a:rect l="l" t="t" r="r" b="b"/>
            <a:pathLst>
              <a:path w="681323" h="945928">
                <a:moveTo>
                  <a:pt x="0" y="0"/>
                </a:moveTo>
                <a:lnTo>
                  <a:pt x="681324" y="0"/>
                </a:lnTo>
                <a:lnTo>
                  <a:pt x="681324" y="945928"/>
                </a:lnTo>
                <a:lnTo>
                  <a:pt x="0" y="94592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7513510" y="3137535"/>
            <a:ext cx="681323" cy="945928"/>
          </a:xfrm>
          <a:custGeom>
            <a:avLst/>
            <a:gdLst/>
            <a:ahLst/>
            <a:cxnLst/>
            <a:rect l="l" t="t" r="r" b="b"/>
            <a:pathLst>
              <a:path w="681323" h="945928">
                <a:moveTo>
                  <a:pt x="0" y="0"/>
                </a:moveTo>
                <a:lnTo>
                  <a:pt x="681324" y="0"/>
                </a:lnTo>
                <a:lnTo>
                  <a:pt x="681324" y="945928"/>
                </a:lnTo>
                <a:lnTo>
                  <a:pt x="0" y="945928"/>
                </a:lnTo>
                <a:lnTo>
                  <a:pt x="0" y="0"/>
                </a:lnTo>
                <a:close/>
              </a:path>
            </a:pathLst>
          </a:custGeom>
          <a:blipFill>
            <a:blip r:embed="rId11">
              <a:extLst>
                <a:ext uri="{96DAC541-7B7A-43D3-8B79-37D633B846F1}">
                  <asvg:svgBlip xmlns:asvg="http://schemas.microsoft.com/office/drawing/2016/SVG/main" r:embed="rId13"/>
                </a:ext>
              </a:extLst>
            </a:blip>
            <a:stretch>
              <a:fillRect/>
            </a:stretch>
          </a:blipFill>
        </p:spPr>
      </p:sp>
      <p:sp>
        <p:nvSpPr>
          <p:cNvPr id="9" name="Freeform 9"/>
          <p:cNvSpPr/>
          <p:nvPr/>
        </p:nvSpPr>
        <p:spPr>
          <a:xfrm>
            <a:off x="8010020" y="3081899"/>
            <a:ext cx="255422" cy="255422"/>
          </a:xfrm>
          <a:custGeom>
            <a:avLst/>
            <a:gdLst/>
            <a:ahLst/>
            <a:cxnLst/>
            <a:rect l="l" t="t" r="r" b="b"/>
            <a:pathLst>
              <a:path w="255422" h="255422">
                <a:moveTo>
                  <a:pt x="0" y="0"/>
                </a:moveTo>
                <a:lnTo>
                  <a:pt x="255423" y="0"/>
                </a:lnTo>
                <a:lnTo>
                  <a:pt x="255423" y="255423"/>
                </a:lnTo>
                <a:lnTo>
                  <a:pt x="0" y="25542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0" name="Freeform 10"/>
          <p:cNvSpPr/>
          <p:nvPr/>
        </p:nvSpPr>
        <p:spPr>
          <a:xfrm>
            <a:off x="7360110" y="3074860"/>
            <a:ext cx="255422" cy="255422"/>
          </a:xfrm>
          <a:custGeom>
            <a:avLst/>
            <a:gdLst/>
            <a:ahLst/>
            <a:cxnLst/>
            <a:rect l="l" t="t" r="r" b="b"/>
            <a:pathLst>
              <a:path w="255422" h="255422">
                <a:moveTo>
                  <a:pt x="0" y="0"/>
                </a:moveTo>
                <a:lnTo>
                  <a:pt x="255423" y="0"/>
                </a:lnTo>
                <a:lnTo>
                  <a:pt x="255423" y="255423"/>
                </a:lnTo>
                <a:lnTo>
                  <a:pt x="0" y="255423"/>
                </a:lnTo>
                <a:lnTo>
                  <a:pt x="0" y="0"/>
                </a:lnTo>
                <a:close/>
              </a:path>
            </a:pathLst>
          </a:custGeom>
          <a:blipFill>
            <a:blip r:embed="rId14">
              <a:extLst>
                <a:ext uri="{96DAC541-7B7A-43D3-8B79-37D633B846F1}">
                  <asvg:svgBlip xmlns:asvg="http://schemas.microsoft.com/office/drawing/2016/SVG/main" r:embed="rId16"/>
                </a:ext>
              </a:extLst>
            </a:blip>
            <a:stretch>
              <a:fillRect/>
            </a:stretch>
          </a:blipFill>
        </p:spPr>
      </p:sp>
      <p:sp>
        <p:nvSpPr>
          <p:cNvPr id="11" name="Freeform 11"/>
          <p:cNvSpPr/>
          <p:nvPr/>
        </p:nvSpPr>
        <p:spPr>
          <a:xfrm>
            <a:off x="6720564" y="3081890"/>
            <a:ext cx="255422" cy="255422"/>
          </a:xfrm>
          <a:custGeom>
            <a:avLst/>
            <a:gdLst/>
            <a:ahLst/>
            <a:cxnLst/>
            <a:rect l="l" t="t" r="r" b="b"/>
            <a:pathLst>
              <a:path w="255422" h="255422">
                <a:moveTo>
                  <a:pt x="0" y="0"/>
                </a:moveTo>
                <a:lnTo>
                  <a:pt x="255422" y="0"/>
                </a:lnTo>
                <a:lnTo>
                  <a:pt x="255422" y="255422"/>
                </a:lnTo>
                <a:lnTo>
                  <a:pt x="0" y="255422"/>
                </a:lnTo>
                <a:lnTo>
                  <a:pt x="0" y="0"/>
                </a:lnTo>
                <a:close/>
              </a:path>
            </a:pathLst>
          </a:custGeom>
          <a:blipFill>
            <a:blip r:embed="rId14">
              <a:extLst>
                <a:ext uri="{96DAC541-7B7A-43D3-8B79-37D633B846F1}">
                  <asvg:svgBlip xmlns:asvg="http://schemas.microsoft.com/office/drawing/2016/SVG/main" r:embed="rId17"/>
                </a:ext>
              </a:extLst>
            </a:blip>
            <a:stretch>
              <a:fillRect/>
            </a:stretch>
          </a:blipFill>
        </p:spPr>
      </p:sp>
      <p:sp>
        <p:nvSpPr>
          <p:cNvPr id="12" name="Freeform 12"/>
          <p:cNvSpPr/>
          <p:nvPr/>
        </p:nvSpPr>
        <p:spPr>
          <a:xfrm>
            <a:off x="6411468" y="3275371"/>
            <a:ext cx="331203" cy="331203"/>
          </a:xfrm>
          <a:custGeom>
            <a:avLst/>
            <a:gdLst/>
            <a:ahLst/>
            <a:cxnLst/>
            <a:rect l="l" t="t" r="r" b="b"/>
            <a:pathLst>
              <a:path w="331203" h="331203">
                <a:moveTo>
                  <a:pt x="0" y="0"/>
                </a:moveTo>
                <a:lnTo>
                  <a:pt x="331203" y="0"/>
                </a:lnTo>
                <a:lnTo>
                  <a:pt x="331203" y="331204"/>
                </a:lnTo>
                <a:lnTo>
                  <a:pt x="0" y="331204"/>
                </a:lnTo>
                <a:lnTo>
                  <a:pt x="0" y="0"/>
                </a:lnTo>
                <a:close/>
              </a:path>
            </a:pathLst>
          </a:custGeom>
          <a:blipFill>
            <a:blip r:embed="rId18"/>
            <a:stretch>
              <a:fillRect/>
            </a:stretch>
          </a:blipFill>
        </p:spPr>
      </p:sp>
      <p:sp>
        <p:nvSpPr>
          <p:cNvPr id="13" name="Freeform 13"/>
          <p:cNvSpPr/>
          <p:nvPr/>
        </p:nvSpPr>
        <p:spPr>
          <a:xfrm>
            <a:off x="7050014" y="3269875"/>
            <a:ext cx="331203" cy="331203"/>
          </a:xfrm>
          <a:custGeom>
            <a:avLst/>
            <a:gdLst/>
            <a:ahLst/>
            <a:cxnLst/>
            <a:rect l="l" t="t" r="r" b="b"/>
            <a:pathLst>
              <a:path w="331203" h="331203">
                <a:moveTo>
                  <a:pt x="0" y="0"/>
                </a:moveTo>
                <a:lnTo>
                  <a:pt x="331204" y="0"/>
                </a:lnTo>
                <a:lnTo>
                  <a:pt x="331204" y="331204"/>
                </a:lnTo>
                <a:lnTo>
                  <a:pt x="0" y="331204"/>
                </a:lnTo>
                <a:lnTo>
                  <a:pt x="0" y="0"/>
                </a:lnTo>
                <a:close/>
              </a:path>
            </a:pathLst>
          </a:custGeom>
          <a:blipFill>
            <a:blip r:embed="rId18"/>
            <a:stretch>
              <a:fillRect/>
            </a:stretch>
          </a:blipFill>
        </p:spPr>
      </p:sp>
      <p:sp>
        <p:nvSpPr>
          <p:cNvPr id="14" name="Freeform 14"/>
          <p:cNvSpPr/>
          <p:nvPr/>
        </p:nvSpPr>
        <p:spPr>
          <a:xfrm>
            <a:off x="7688570" y="3269875"/>
            <a:ext cx="331203" cy="331203"/>
          </a:xfrm>
          <a:custGeom>
            <a:avLst/>
            <a:gdLst/>
            <a:ahLst/>
            <a:cxnLst/>
            <a:rect l="l" t="t" r="r" b="b"/>
            <a:pathLst>
              <a:path w="331203" h="331203">
                <a:moveTo>
                  <a:pt x="0" y="0"/>
                </a:moveTo>
                <a:lnTo>
                  <a:pt x="331204" y="0"/>
                </a:lnTo>
                <a:lnTo>
                  <a:pt x="331204" y="331204"/>
                </a:lnTo>
                <a:lnTo>
                  <a:pt x="0" y="331204"/>
                </a:lnTo>
                <a:lnTo>
                  <a:pt x="0" y="0"/>
                </a:lnTo>
                <a:close/>
              </a:path>
            </a:pathLst>
          </a:custGeom>
          <a:blipFill>
            <a:blip r:embed="rId18"/>
            <a:stretch>
              <a:fillRect/>
            </a:stretch>
          </a:blipFill>
        </p:spPr>
      </p:sp>
      <p:sp>
        <p:nvSpPr>
          <p:cNvPr id="15" name="Freeform 15"/>
          <p:cNvSpPr/>
          <p:nvPr/>
        </p:nvSpPr>
        <p:spPr>
          <a:xfrm>
            <a:off x="8010020" y="3081899"/>
            <a:ext cx="255422" cy="255422"/>
          </a:xfrm>
          <a:custGeom>
            <a:avLst/>
            <a:gdLst/>
            <a:ahLst/>
            <a:cxnLst/>
            <a:rect l="l" t="t" r="r" b="b"/>
            <a:pathLst>
              <a:path w="255422" h="255422">
                <a:moveTo>
                  <a:pt x="0" y="0"/>
                </a:moveTo>
                <a:lnTo>
                  <a:pt x="255423" y="0"/>
                </a:lnTo>
                <a:lnTo>
                  <a:pt x="255423" y="255423"/>
                </a:lnTo>
                <a:lnTo>
                  <a:pt x="0" y="255423"/>
                </a:lnTo>
                <a:lnTo>
                  <a:pt x="0" y="0"/>
                </a:lnTo>
                <a:close/>
              </a:path>
            </a:pathLst>
          </a:custGeom>
          <a:blipFill>
            <a:blip r:embed="rId19"/>
            <a:stretch>
              <a:fillRect/>
            </a:stretch>
          </a:blipFill>
        </p:spPr>
      </p:sp>
      <p:sp>
        <p:nvSpPr>
          <p:cNvPr id="16" name="Freeform 16"/>
          <p:cNvSpPr/>
          <p:nvPr/>
        </p:nvSpPr>
        <p:spPr>
          <a:xfrm>
            <a:off x="7360110" y="3074860"/>
            <a:ext cx="255422" cy="255422"/>
          </a:xfrm>
          <a:custGeom>
            <a:avLst/>
            <a:gdLst/>
            <a:ahLst/>
            <a:cxnLst/>
            <a:rect l="l" t="t" r="r" b="b"/>
            <a:pathLst>
              <a:path w="255422" h="255422">
                <a:moveTo>
                  <a:pt x="0" y="0"/>
                </a:moveTo>
                <a:lnTo>
                  <a:pt x="255423" y="0"/>
                </a:lnTo>
                <a:lnTo>
                  <a:pt x="255423" y="255423"/>
                </a:lnTo>
                <a:lnTo>
                  <a:pt x="0" y="255423"/>
                </a:lnTo>
                <a:lnTo>
                  <a:pt x="0" y="0"/>
                </a:lnTo>
                <a:close/>
              </a:path>
            </a:pathLst>
          </a:custGeom>
          <a:blipFill>
            <a:blip r:embed="rId19"/>
            <a:stretch>
              <a:fillRect/>
            </a:stretch>
          </a:blipFill>
        </p:spPr>
      </p:sp>
      <p:sp>
        <p:nvSpPr>
          <p:cNvPr id="17" name="Freeform 17"/>
          <p:cNvSpPr/>
          <p:nvPr/>
        </p:nvSpPr>
        <p:spPr>
          <a:xfrm>
            <a:off x="6720564" y="3081890"/>
            <a:ext cx="255422" cy="255422"/>
          </a:xfrm>
          <a:custGeom>
            <a:avLst/>
            <a:gdLst/>
            <a:ahLst/>
            <a:cxnLst/>
            <a:rect l="l" t="t" r="r" b="b"/>
            <a:pathLst>
              <a:path w="255422" h="255422">
                <a:moveTo>
                  <a:pt x="0" y="0"/>
                </a:moveTo>
                <a:lnTo>
                  <a:pt x="255422" y="0"/>
                </a:lnTo>
                <a:lnTo>
                  <a:pt x="255422" y="255422"/>
                </a:lnTo>
                <a:lnTo>
                  <a:pt x="0" y="255422"/>
                </a:lnTo>
                <a:lnTo>
                  <a:pt x="0" y="0"/>
                </a:lnTo>
                <a:close/>
              </a:path>
            </a:pathLst>
          </a:custGeom>
          <a:blipFill>
            <a:blip r:embed="rId19"/>
            <a:stretch>
              <a:fillRect/>
            </a:stretch>
          </a:blipFill>
        </p:spPr>
      </p:sp>
      <p:sp>
        <p:nvSpPr>
          <p:cNvPr id="18" name="Freeform 18"/>
          <p:cNvSpPr/>
          <p:nvPr/>
        </p:nvSpPr>
        <p:spPr>
          <a:xfrm>
            <a:off x="6120308" y="1738713"/>
            <a:ext cx="2264721" cy="994258"/>
          </a:xfrm>
          <a:custGeom>
            <a:avLst/>
            <a:gdLst/>
            <a:ahLst/>
            <a:cxnLst/>
            <a:rect l="l" t="t" r="r" b="b"/>
            <a:pathLst>
              <a:path w="2264721" h="994258">
                <a:moveTo>
                  <a:pt x="0" y="0"/>
                </a:moveTo>
                <a:lnTo>
                  <a:pt x="2264721" y="0"/>
                </a:lnTo>
                <a:lnTo>
                  <a:pt x="2264721" y="994257"/>
                </a:lnTo>
                <a:lnTo>
                  <a:pt x="0" y="994257"/>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9" name="TextBox 19"/>
          <p:cNvSpPr txBox="1"/>
          <p:nvPr/>
        </p:nvSpPr>
        <p:spPr>
          <a:xfrm>
            <a:off x="325879" y="282445"/>
            <a:ext cx="3691319" cy="806834"/>
          </a:xfrm>
          <a:prstGeom prst="rect">
            <a:avLst/>
          </a:prstGeom>
        </p:spPr>
        <p:txBody>
          <a:bodyPr lIns="0" tIns="0" rIns="0" bIns="0" rtlCol="0" anchor="t">
            <a:spAutoFit/>
          </a:bodyPr>
          <a:lstStyle/>
          <a:p>
            <a:pPr algn="l">
              <a:lnSpc>
                <a:spcPts val="2800"/>
              </a:lnSpc>
            </a:pPr>
            <a:r>
              <a:rPr lang="en-US" sz="2000" b="1">
                <a:solidFill>
                  <a:srgbClr val="000000"/>
                </a:solidFill>
                <a:latin typeface="Ubuntu Bold" panose="020B0804030602030204"/>
                <a:ea typeface="Ubuntu Bold" panose="020B0804030602030204"/>
                <a:cs typeface="Ubuntu Bold" panose="020B0804030602030204"/>
                <a:sym typeface="Ubuntu Bold" panose="020B0804030602030204"/>
              </a:rPr>
              <a:t>Deployments</a:t>
            </a:r>
          </a:p>
          <a:p>
            <a:pPr algn="l">
              <a:lnSpc>
                <a:spcPts val="1960"/>
              </a:lnSpc>
            </a:pPr>
            <a:r>
              <a:rPr lang="en-US" sz="1400" b="1">
                <a:solidFill>
                  <a:srgbClr val="000000"/>
                </a:solidFill>
                <a:latin typeface="Open Sans Bold"/>
                <a:ea typeface="Open Sans Bold"/>
                <a:cs typeface="Open Sans Bold"/>
                <a:sym typeface="Open Sans Bold"/>
              </a:rPr>
              <a:t>Manage and update applications at scale</a:t>
            </a:r>
          </a:p>
        </p:txBody>
      </p:sp>
      <p:sp>
        <p:nvSpPr>
          <p:cNvPr id="20" name="TextBox 20"/>
          <p:cNvSpPr txBox="1"/>
          <p:nvPr/>
        </p:nvSpPr>
        <p:spPr>
          <a:xfrm>
            <a:off x="325879" y="4622825"/>
            <a:ext cx="857298" cy="208445"/>
          </a:xfrm>
          <a:prstGeom prst="rect">
            <a:avLst/>
          </a:prstGeom>
        </p:spPr>
        <p:txBody>
          <a:bodyPr lIns="0" tIns="0" rIns="0" bIns="0" rtlCol="0" anchor="t">
            <a:spAutoFit/>
          </a:bodyPr>
          <a:lstStyle/>
          <a:p>
            <a:pPr algn="l">
              <a:lnSpc>
                <a:spcPts val="1680"/>
              </a:lnSpc>
            </a:pPr>
            <a:r>
              <a:rPr lang="en-US" sz="1200" b="1">
                <a:solidFill>
                  <a:srgbClr val="000000"/>
                </a:solidFill>
                <a:latin typeface="Ubuntu Bold" panose="020B0804030602030204"/>
                <a:ea typeface="Ubuntu Bold" panose="020B0804030602030204"/>
                <a:cs typeface="Ubuntu Bold" panose="020B0804030602030204"/>
                <a:sym typeface="Ubuntu Bold" panose="020B0804030602030204"/>
              </a:rPr>
              <a:t>Kubernetes</a:t>
            </a:r>
          </a:p>
        </p:txBody>
      </p:sp>
      <p:sp>
        <p:nvSpPr>
          <p:cNvPr id="21" name="TextBox 21"/>
          <p:cNvSpPr txBox="1"/>
          <p:nvPr/>
        </p:nvSpPr>
        <p:spPr>
          <a:xfrm>
            <a:off x="411604" y="1219886"/>
            <a:ext cx="1608887" cy="8073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apiVersion</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apps/v1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kind</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Deployment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metadata</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name</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nginx-deployment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labels</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22" name="TextBox 22"/>
          <p:cNvSpPr txBox="1"/>
          <p:nvPr/>
        </p:nvSpPr>
        <p:spPr>
          <a:xfrm>
            <a:off x="411604" y="2029511"/>
            <a:ext cx="69952" cy="159639"/>
          </a:xfrm>
          <a:prstGeom prst="rect">
            <a:avLst/>
          </a:prstGeom>
        </p:spPr>
        <p:txBody>
          <a:bodyPr lIns="0" tIns="0" rIns="0" bIns="0" rtlCol="0" anchor="t">
            <a:spAutoFit/>
          </a:bodyPr>
          <a:lstStyle/>
          <a:p>
            <a:pPr algn="l">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p:txBody>
      </p:sp>
      <p:sp>
        <p:nvSpPr>
          <p:cNvPr id="23" name="TextBox 23"/>
          <p:cNvSpPr txBox="1"/>
          <p:nvPr/>
        </p:nvSpPr>
        <p:spPr>
          <a:xfrm>
            <a:off x="617344" y="2029511"/>
            <a:ext cx="699516"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app</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nginx</a:t>
            </a:r>
          </a:p>
        </p:txBody>
      </p:sp>
      <p:sp>
        <p:nvSpPr>
          <p:cNvPr id="24" name="TextBox 24"/>
          <p:cNvSpPr txBox="1"/>
          <p:nvPr/>
        </p:nvSpPr>
        <p:spPr>
          <a:xfrm>
            <a:off x="411604" y="2191436"/>
            <a:ext cx="839429" cy="48348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spec</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replicas</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3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selector</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25" name="TextBox 25"/>
          <p:cNvSpPr txBox="1"/>
          <p:nvPr/>
        </p:nvSpPr>
        <p:spPr>
          <a:xfrm>
            <a:off x="411604" y="2677211"/>
            <a:ext cx="69952" cy="321564"/>
          </a:xfrm>
          <a:prstGeom prst="rect">
            <a:avLst/>
          </a:prstGeom>
        </p:spPr>
        <p:txBody>
          <a:bodyPr lIns="0" tIns="0" rIns="0" bIns="0" rtlCol="0" anchor="t">
            <a:spAutoFit/>
          </a:bodyPr>
          <a:lstStyle/>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p:txBody>
      </p:sp>
      <p:sp>
        <p:nvSpPr>
          <p:cNvPr id="26" name="TextBox 26"/>
          <p:cNvSpPr txBox="1"/>
          <p:nvPr/>
        </p:nvSpPr>
        <p:spPr>
          <a:xfrm>
            <a:off x="617344" y="2677211"/>
            <a:ext cx="839429" cy="321564"/>
          </a:xfrm>
          <a:prstGeom prst="rect">
            <a:avLst/>
          </a:prstGeom>
        </p:spPr>
        <p:txBody>
          <a:bodyPr lIns="0" tIns="0" rIns="0" bIns="0" rtlCol="0" anchor="t">
            <a:spAutoFit/>
          </a:bodyPr>
          <a:lstStyle/>
          <a:p>
            <a:pPr algn="r">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matchLabels</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app</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nginx</a:t>
            </a:r>
          </a:p>
        </p:txBody>
      </p:sp>
      <p:sp>
        <p:nvSpPr>
          <p:cNvPr id="27" name="TextBox 27"/>
          <p:cNvSpPr txBox="1"/>
          <p:nvPr/>
        </p:nvSpPr>
        <p:spPr>
          <a:xfrm>
            <a:off x="411604" y="3001061"/>
            <a:ext cx="699526" cy="159639"/>
          </a:xfrm>
          <a:prstGeom prst="rect">
            <a:avLst/>
          </a:prstGeom>
        </p:spPr>
        <p:txBody>
          <a:bodyPr lIns="0" tIns="0" rIns="0" bIns="0" rtlCol="0" anchor="t">
            <a:spAutoFit/>
          </a:bodyPr>
          <a:lstStyle/>
          <a:p>
            <a:pPr algn="l">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template</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28" name="TextBox 28"/>
          <p:cNvSpPr txBox="1"/>
          <p:nvPr/>
        </p:nvSpPr>
        <p:spPr>
          <a:xfrm>
            <a:off x="411604" y="3162986"/>
            <a:ext cx="69952" cy="969264"/>
          </a:xfrm>
          <a:prstGeom prst="rect">
            <a:avLst/>
          </a:prstGeom>
        </p:spPr>
        <p:txBody>
          <a:bodyPr lIns="0" tIns="0" rIns="0" bIns="0" rtlCol="0" anchor="t">
            <a:spAutoFit/>
          </a:bodyPr>
          <a:lstStyle/>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p:txBody>
      </p:sp>
      <p:sp>
        <p:nvSpPr>
          <p:cNvPr id="29" name="TextBox 29"/>
          <p:cNvSpPr txBox="1"/>
          <p:nvPr/>
        </p:nvSpPr>
        <p:spPr>
          <a:xfrm>
            <a:off x="617344" y="3162986"/>
            <a:ext cx="629564" cy="321564"/>
          </a:xfrm>
          <a:prstGeom prst="rect">
            <a:avLst/>
          </a:prstGeom>
        </p:spPr>
        <p:txBody>
          <a:bodyPr lIns="0" tIns="0" rIns="0" bIns="0" rtlCol="0" anchor="t">
            <a:spAutoFit/>
          </a:bodyPr>
          <a:lstStyle/>
          <a:p>
            <a:pPr algn="r">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metadata</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labels</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30" name="TextBox 30"/>
          <p:cNvSpPr txBox="1"/>
          <p:nvPr/>
        </p:nvSpPr>
        <p:spPr>
          <a:xfrm>
            <a:off x="891664" y="3486836"/>
            <a:ext cx="699516"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app</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nginx</a:t>
            </a:r>
          </a:p>
        </p:txBody>
      </p:sp>
      <p:sp>
        <p:nvSpPr>
          <p:cNvPr id="31" name="TextBox 31"/>
          <p:cNvSpPr txBox="1"/>
          <p:nvPr/>
        </p:nvSpPr>
        <p:spPr>
          <a:xfrm>
            <a:off x="617344" y="3648761"/>
            <a:ext cx="349758"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spec</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32" name="TextBox 32"/>
          <p:cNvSpPr txBox="1"/>
          <p:nvPr/>
        </p:nvSpPr>
        <p:spPr>
          <a:xfrm>
            <a:off x="754504" y="3810686"/>
            <a:ext cx="769477"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containers</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33" name="TextBox 33"/>
          <p:cNvSpPr txBox="1"/>
          <p:nvPr/>
        </p:nvSpPr>
        <p:spPr>
          <a:xfrm>
            <a:off x="891664" y="3972611"/>
            <a:ext cx="349758" cy="159639"/>
          </a:xfrm>
          <a:prstGeom prst="rect">
            <a:avLst/>
          </a:prstGeom>
        </p:spPr>
        <p:txBody>
          <a:bodyPr lIns="0" tIns="0" rIns="0" bIns="0" rtlCol="0" anchor="t">
            <a:spAutoFit/>
          </a:bodyPr>
          <a:lstStyle/>
          <a:p>
            <a:pPr algn="l">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p:txBody>
      </p:sp>
      <p:sp>
        <p:nvSpPr>
          <p:cNvPr id="34" name="TextBox 34"/>
          <p:cNvSpPr txBox="1"/>
          <p:nvPr/>
        </p:nvSpPr>
        <p:spPr>
          <a:xfrm>
            <a:off x="411604" y="4134536"/>
            <a:ext cx="699526" cy="159639"/>
          </a:xfrm>
          <a:prstGeom prst="rect">
            <a:avLst/>
          </a:prstGeom>
        </p:spPr>
        <p:txBody>
          <a:bodyPr lIns="0" tIns="0" rIns="0" bIns="0" rtlCol="0" anchor="t">
            <a:spAutoFit/>
          </a:bodyPr>
          <a:lstStyle/>
          <a:p>
            <a:pPr algn="l">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strategy</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35" name="TextBox 35"/>
          <p:cNvSpPr txBox="1"/>
          <p:nvPr/>
        </p:nvSpPr>
        <p:spPr>
          <a:xfrm>
            <a:off x="411604" y="4296461"/>
            <a:ext cx="69952" cy="159639"/>
          </a:xfrm>
          <a:prstGeom prst="rect">
            <a:avLst/>
          </a:prstGeom>
        </p:spPr>
        <p:txBody>
          <a:bodyPr lIns="0" tIns="0" rIns="0" bIns="0" rtlCol="0" anchor="t">
            <a:spAutoFit/>
          </a:bodyPr>
          <a:lstStyle/>
          <a:p>
            <a:pPr algn="l">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p:txBody>
      </p:sp>
      <p:sp>
        <p:nvSpPr>
          <p:cNvPr id="36" name="TextBox 36"/>
          <p:cNvSpPr txBox="1"/>
          <p:nvPr/>
        </p:nvSpPr>
        <p:spPr>
          <a:xfrm>
            <a:off x="617344" y="4296461"/>
            <a:ext cx="1329080"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type</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RollingUpdate</a:t>
            </a:r>
          </a:p>
        </p:txBody>
      </p:sp>
      <p:sp>
        <p:nvSpPr>
          <p:cNvPr id="37" name="TextBox 37"/>
          <p:cNvSpPr txBox="1"/>
          <p:nvPr/>
        </p:nvSpPr>
        <p:spPr>
          <a:xfrm>
            <a:off x="5448967" y="1326547"/>
            <a:ext cx="1243584" cy="184785"/>
          </a:xfrm>
          <a:prstGeom prst="rect">
            <a:avLst/>
          </a:prstGeom>
        </p:spPr>
        <p:txBody>
          <a:bodyPr lIns="0" tIns="0" rIns="0" bIns="0" rtlCol="0" anchor="t">
            <a:spAutoFit/>
          </a:bodyPr>
          <a:lstStyle/>
          <a:p>
            <a:pPr algn="l">
              <a:lnSpc>
                <a:spcPts val="1400"/>
              </a:lnSpc>
            </a:pPr>
            <a:r>
              <a:rPr lang="en-US" sz="1000" b="1">
                <a:solidFill>
                  <a:srgbClr val="B85450"/>
                </a:solidFill>
                <a:latin typeface="JetBrains Mono Bold" panose="02010809030102050004"/>
                <a:ea typeface="JetBrains Mono Bold" panose="02010809030102050004"/>
                <a:cs typeface="JetBrains Mono Bold" panose="02010809030102050004"/>
                <a:sym typeface="JetBrains Mono Bold" panose="02010809030102050004"/>
              </a:rPr>
              <a:t>nginx-deployment</a:t>
            </a:r>
          </a:p>
        </p:txBody>
      </p:sp>
      <p:sp>
        <p:nvSpPr>
          <p:cNvPr id="38" name="TextBox 38"/>
          <p:cNvSpPr txBox="1"/>
          <p:nvPr/>
        </p:nvSpPr>
        <p:spPr>
          <a:xfrm>
            <a:off x="6287291" y="1900609"/>
            <a:ext cx="854964" cy="184785"/>
          </a:xfrm>
          <a:prstGeom prst="rect">
            <a:avLst/>
          </a:prstGeom>
        </p:spPr>
        <p:txBody>
          <a:bodyPr lIns="0" tIns="0" rIns="0" bIns="0" rtlCol="0" anchor="t">
            <a:spAutoFit/>
          </a:bodyPr>
          <a:lstStyle/>
          <a:p>
            <a:pPr algn="l">
              <a:lnSpc>
                <a:spcPts val="1400"/>
              </a:lnSpc>
            </a:pPr>
            <a:r>
              <a:rPr lang="en-US" sz="1000">
                <a:solidFill>
                  <a:srgbClr val="B85450"/>
                </a:solidFill>
                <a:latin typeface="JetBrains Mono" panose="02010509020102050004"/>
                <a:ea typeface="JetBrains Mono" panose="02010509020102050004"/>
                <a:cs typeface="JetBrains Mono" panose="02010509020102050004"/>
                <a:sym typeface="JetBrains Mono" panose="02010509020102050004"/>
              </a:rPr>
              <a:t>replicas: 3</a:t>
            </a:r>
          </a:p>
        </p:txBody>
      </p:sp>
      <p:sp>
        <p:nvSpPr>
          <p:cNvPr id="39" name="TextBox 39"/>
          <p:cNvSpPr txBox="1"/>
          <p:nvPr/>
        </p:nvSpPr>
        <p:spPr>
          <a:xfrm>
            <a:off x="6529064" y="2735418"/>
            <a:ext cx="1476756" cy="184785"/>
          </a:xfrm>
          <a:prstGeom prst="rect">
            <a:avLst/>
          </a:prstGeom>
        </p:spPr>
        <p:txBody>
          <a:bodyPr lIns="0" tIns="0" rIns="0" bIns="0" rtlCol="0" anchor="t">
            <a:spAutoFit/>
          </a:bodyPr>
          <a:lstStyle/>
          <a:p>
            <a:pPr algn="l">
              <a:lnSpc>
                <a:spcPts val="1400"/>
              </a:lnSpc>
            </a:pPr>
            <a:r>
              <a:rPr lang="en-US" sz="1000" b="1">
                <a:solidFill>
                  <a:srgbClr val="B85450"/>
                </a:solidFill>
                <a:latin typeface="JetBrains Mono Bold" panose="02010809030102050004"/>
                <a:ea typeface="JetBrains Mono Bold" panose="02010809030102050004"/>
                <a:cs typeface="JetBrains Mono Bold" panose="02010809030102050004"/>
                <a:sym typeface="JetBrains Mono Bold" panose="02010809030102050004"/>
              </a:rPr>
              <a:t>nginx-replicaset-02</a:t>
            </a:r>
          </a:p>
        </p:txBody>
      </p:sp>
      <p:sp>
        <p:nvSpPr>
          <p:cNvPr id="40" name="TextBox 40"/>
          <p:cNvSpPr txBox="1"/>
          <p:nvPr/>
        </p:nvSpPr>
        <p:spPr>
          <a:xfrm>
            <a:off x="7684875" y="1840697"/>
            <a:ext cx="310896" cy="165735"/>
          </a:xfrm>
          <a:prstGeom prst="rect">
            <a:avLst/>
          </a:prstGeom>
        </p:spPr>
        <p:txBody>
          <a:bodyPr lIns="0" tIns="0" rIns="0" bIns="0" rtlCol="0" anchor="t">
            <a:spAutoFit/>
          </a:bodyPr>
          <a:lstStyle/>
          <a:p>
            <a:pPr algn="l">
              <a:lnSpc>
                <a:spcPts val="1200"/>
              </a:lnSpc>
            </a:pPr>
            <a:r>
              <a:rPr lang="en-US" sz="1000" b="1">
                <a:solidFill>
                  <a:srgbClr val="B85450"/>
                </a:solidFill>
                <a:latin typeface="JetBrains Mono Bold" panose="02010809030102050004"/>
                <a:ea typeface="JetBrains Mono Bold" panose="02010809030102050004"/>
                <a:cs typeface="JetBrains Mono Bold" panose="02010809030102050004"/>
                <a:sym typeface="JetBrains Mono Bold" panose="02010809030102050004"/>
              </a:rPr>
              <a:t>new </a:t>
            </a:r>
          </a:p>
        </p:txBody>
      </p:sp>
      <p:sp>
        <p:nvSpPr>
          <p:cNvPr id="41" name="TextBox 41"/>
          <p:cNvSpPr txBox="1"/>
          <p:nvPr/>
        </p:nvSpPr>
        <p:spPr>
          <a:xfrm>
            <a:off x="7494441" y="1993097"/>
            <a:ext cx="621792" cy="165735"/>
          </a:xfrm>
          <a:prstGeom prst="rect">
            <a:avLst/>
          </a:prstGeom>
        </p:spPr>
        <p:txBody>
          <a:bodyPr lIns="0" tIns="0" rIns="0" bIns="0" rtlCol="0" anchor="t">
            <a:spAutoFit/>
          </a:bodyPr>
          <a:lstStyle/>
          <a:p>
            <a:pPr algn="l">
              <a:lnSpc>
                <a:spcPts val="1200"/>
              </a:lnSpc>
            </a:pPr>
            <a:r>
              <a:rPr lang="en-US" sz="1000" b="1">
                <a:solidFill>
                  <a:srgbClr val="B85450"/>
                </a:solidFill>
                <a:latin typeface="JetBrains Mono Bold" panose="02010809030102050004"/>
                <a:ea typeface="JetBrains Mono Bold" panose="02010809030102050004"/>
                <a:cs typeface="JetBrains Mono Bold" panose="02010809030102050004"/>
                <a:sym typeface="JetBrains Mono Bold" panose="02010809030102050004"/>
              </a:rPr>
              <a:t>template</a:t>
            </a:r>
          </a:p>
        </p:txBody>
      </p:sp>
      <p:sp>
        <p:nvSpPr>
          <p:cNvPr id="42" name="TextBox 42"/>
          <p:cNvSpPr txBox="1"/>
          <p:nvPr/>
        </p:nvSpPr>
        <p:spPr>
          <a:xfrm>
            <a:off x="6416888" y="3585905"/>
            <a:ext cx="326650" cy="274425"/>
          </a:xfrm>
          <a:prstGeom prst="rect">
            <a:avLst/>
          </a:prstGeom>
        </p:spPr>
        <p:txBody>
          <a:bodyPr lIns="0" tIns="0" rIns="0" bIns="0" rtlCol="0" anchor="t">
            <a:spAutoFit/>
          </a:bodyPr>
          <a:lstStyle/>
          <a:p>
            <a:pPr algn="ctr">
              <a:lnSpc>
                <a:spcPts val="1120"/>
              </a:lnSpc>
            </a:pPr>
            <a:r>
              <a:rPr lang="en-US" sz="800">
                <a:solidFill>
                  <a:srgbClr val="B85450"/>
                </a:solidFill>
                <a:latin typeface="JetBrains Mono" panose="02010509020102050004"/>
                <a:ea typeface="JetBrains Mono" panose="02010509020102050004"/>
                <a:cs typeface="JetBrains Mono" panose="02010509020102050004"/>
                <a:sym typeface="JetBrains Mono" panose="02010509020102050004"/>
              </a:rPr>
              <a:t>nginx</a:t>
            </a:r>
          </a:p>
          <a:p>
            <a:pPr algn="ctr">
              <a:lnSpc>
                <a:spcPts val="1120"/>
              </a:lnSpc>
            </a:pPr>
            <a:r>
              <a:rPr lang="en-US" sz="800">
                <a:solidFill>
                  <a:srgbClr val="000000"/>
                </a:solidFill>
                <a:latin typeface="Open Sans"/>
                <a:ea typeface="Open Sans"/>
                <a:cs typeface="Open Sans"/>
                <a:sym typeface="Open Sans"/>
              </a:rPr>
              <a:t>pod v2</a:t>
            </a:r>
          </a:p>
        </p:txBody>
      </p:sp>
      <p:sp>
        <p:nvSpPr>
          <p:cNvPr id="43" name="TextBox 43"/>
          <p:cNvSpPr txBox="1"/>
          <p:nvPr/>
        </p:nvSpPr>
        <p:spPr>
          <a:xfrm>
            <a:off x="7055434" y="3580400"/>
            <a:ext cx="326650" cy="274425"/>
          </a:xfrm>
          <a:prstGeom prst="rect">
            <a:avLst/>
          </a:prstGeom>
        </p:spPr>
        <p:txBody>
          <a:bodyPr lIns="0" tIns="0" rIns="0" bIns="0" rtlCol="0" anchor="t">
            <a:spAutoFit/>
          </a:bodyPr>
          <a:lstStyle/>
          <a:p>
            <a:pPr algn="ctr">
              <a:lnSpc>
                <a:spcPts val="1120"/>
              </a:lnSpc>
            </a:pPr>
            <a:r>
              <a:rPr lang="en-US" sz="800">
                <a:solidFill>
                  <a:srgbClr val="B85450"/>
                </a:solidFill>
                <a:latin typeface="JetBrains Mono" panose="02010509020102050004"/>
                <a:ea typeface="JetBrains Mono" panose="02010509020102050004"/>
                <a:cs typeface="JetBrains Mono" panose="02010509020102050004"/>
                <a:sym typeface="JetBrains Mono" panose="02010509020102050004"/>
              </a:rPr>
              <a:t>nginx</a:t>
            </a:r>
          </a:p>
          <a:p>
            <a:pPr algn="ctr">
              <a:lnSpc>
                <a:spcPts val="1120"/>
              </a:lnSpc>
            </a:pPr>
            <a:r>
              <a:rPr lang="en-US" sz="800">
                <a:solidFill>
                  <a:srgbClr val="000000"/>
                </a:solidFill>
                <a:latin typeface="Open Sans"/>
                <a:ea typeface="Open Sans"/>
                <a:cs typeface="Open Sans"/>
                <a:sym typeface="Open Sans"/>
              </a:rPr>
              <a:t>pod v2</a:t>
            </a:r>
          </a:p>
        </p:txBody>
      </p:sp>
      <p:sp>
        <p:nvSpPr>
          <p:cNvPr id="44" name="TextBox 44"/>
          <p:cNvSpPr txBox="1"/>
          <p:nvPr/>
        </p:nvSpPr>
        <p:spPr>
          <a:xfrm>
            <a:off x="7693990" y="3580400"/>
            <a:ext cx="326650" cy="274425"/>
          </a:xfrm>
          <a:prstGeom prst="rect">
            <a:avLst/>
          </a:prstGeom>
        </p:spPr>
        <p:txBody>
          <a:bodyPr lIns="0" tIns="0" rIns="0" bIns="0" rtlCol="0" anchor="t">
            <a:spAutoFit/>
          </a:bodyPr>
          <a:lstStyle/>
          <a:p>
            <a:pPr algn="ctr">
              <a:lnSpc>
                <a:spcPts val="1120"/>
              </a:lnSpc>
            </a:pPr>
            <a:r>
              <a:rPr lang="en-US" sz="800">
                <a:solidFill>
                  <a:srgbClr val="B85450"/>
                </a:solidFill>
                <a:latin typeface="JetBrains Mono" panose="02010509020102050004"/>
                <a:ea typeface="JetBrains Mono" panose="02010509020102050004"/>
                <a:cs typeface="JetBrains Mono" panose="02010509020102050004"/>
                <a:sym typeface="JetBrains Mono" panose="02010509020102050004"/>
              </a:rPr>
              <a:t>nginx</a:t>
            </a:r>
          </a:p>
          <a:p>
            <a:pPr algn="ctr">
              <a:lnSpc>
                <a:spcPts val="1120"/>
              </a:lnSpc>
            </a:pPr>
            <a:r>
              <a:rPr lang="en-US" sz="800">
                <a:solidFill>
                  <a:srgbClr val="000000"/>
                </a:solidFill>
                <a:latin typeface="Open Sans"/>
                <a:ea typeface="Open Sans"/>
                <a:cs typeface="Open Sans"/>
                <a:sym typeface="Open Sans"/>
              </a:rPr>
              <a:t>pod v2</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2376" y="182651"/>
            <a:ext cx="7726004" cy="1116511"/>
          </a:xfrm>
          <a:custGeom>
            <a:avLst/>
            <a:gdLst/>
            <a:ahLst/>
            <a:cxnLst/>
            <a:rect l="l" t="t" r="r" b="b"/>
            <a:pathLst>
              <a:path w="7726004" h="1116511">
                <a:moveTo>
                  <a:pt x="0" y="0"/>
                </a:moveTo>
                <a:lnTo>
                  <a:pt x="7726003" y="0"/>
                </a:lnTo>
                <a:lnTo>
                  <a:pt x="7726003" y="1116511"/>
                </a:lnTo>
                <a:lnTo>
                  <a:pt x="0" y="11165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62376" y="1095251"/>
            <a:ext cx="8297399" cy="3924405"/>
          </a:xfrm>
          <a:custGeom>
            <a:avLst/>
            <a:gdLst/>
            <a:ahLst/>
            <a:cxnLst/>
            <a:rect l="l" t="t" r="r" b="b"/>
            <a:pathLst>
              <a:path w="8297399" h="3924405">
                <a:moveTo>
                  <a:pt x="0" y="0"/>
                </a:moveTo>
                <a:lnTo>
                  <a:pt x="8297399" y="0"/>
                </a:lnTo>
                <a:lnTo>
                  <a:pt x="8297399" y="3924405"/>
                </a:lnTo>
                <a:lnTo>
                  <a:pt x="0" y="39244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3865674" y="2714377"/>
            <a:ext cx="255422" cy="255422"/>
          </a:xfrm>
          <a:custGeom>
            <a:avLst/>
            <a:gdLst/>
            <a:ahLst/>
            <a:cxnLst/>
            <a:rect l="l" t="t" r="r" b="b"/>
            <a:pathLst>
              <a:path w="255422" h="255422">
                <a:moveTo>
                  <a:pt x="0" y="0"/>
                </a:moveTo>
                <a:lnTo>
                  <a:pt x="255422" y="0"/>
                </a:lnTo>
                <a:lnTo>
                  <a:pt x="255422" y="255423"/>
                </a:lnTo>
                <a:lnTo>
                  <a:pt x="0" y="255423"/>
                </a:lnTo>
                <a:lnTo>
                  <a:pt x="0" y="0"/>
                </a:lnTo>
                <a:close/>
              </a:path>
            </a:pathLst>
          </a:custGeom>
          <a:blipFill>
            <a:blip r:embed="rId8"/>
            <a:stretch>
              <a:fillRect/>
            </a:stretch>
          </a:blipFill>
        </p:spPr>
      </p:sp>
      <p:sp>
        <p:nvSpPr>
          <p:cNvPr id="6" name="Freeform 6"/>
          <p:cNvSpPr/>
          <p:nvPr/>
        </p:nvSpPr>
        <p:spPr>
          <a:xfrm>
            <a:off x="4035590" y="3275371"/>
            <a:ext cx="331203" cy="331203"/>
          </a:xfrm>
          <a:custGeom>
            <a:avLst/>
            <a:gdLst/>
            <a:ahLst/>
            <a:cxnLst/>
            <a:rect l="l" t="t" r="r" b="b"/>
            <a:pathLst>
              <a:path w="331203" h="331203">
                <a:moveTo>
                  <a:pt x="0" y="0"/>
                </a:moveTo>
                <a:lnTo>
                  <a:pt x="331203" y="0"/>
                </a:lnTo>
                <a:lnTo>
                  <a:pt x="331203" y="331204"/>
                </a:lnTo>
                <a:lnTo>
                  <a:pt x="0" y="33120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4499077" y="3137535"/>
            <a:ext cx="681323" cy="945928"/>
          </a:xfrm>
          <a:custGeom>
            <a:avLst/>
            <a:gdLst/>
            <a:ahLst/>
            <a:cxnLst/>
            <a:rect l="l" t="t" r="r" b="b"/>
            <a:pathLst>
              <a:path w="681323" h="945928">
                <a:moveTo>
                  <a:pt x="0" y="0"/>
                </a:moveTo>
                <a:lnTo>
                  <a:pt x="681323" y="0"/>
                </a:lnTo>
                <a:lnTo>
                  <a:pt x="681323" y="945928"/>
                </a:lnTo>
                <a:lnTo>
                  <a:pt x="0" y="94592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5137633" y="3137535"/>
            <a:ext cx="681323" cy="945928"/>
          </a:xfrm>
          <a:custGeom>
            <a:avLst/>
            <a:gdLst/>
            <a:ahLst/>
            <a:cxnLst/>
            <a:rect l="l" t="t" r="r" b="b"/>
            <a:pathLst>
              <a:path w="681323" h="945928">
                <a:moveTo>
                  <a:pt x="0" y="0"/>
                </a:moveTo>
                <a:lnTo>
                  <a:pt x="681323" y="0"/>
                </a:lnTo>
                <a:lnTo>
                  <a:pt x="681323" y="945928"/>
                </a:lnTo>
                <a:lnTo>
                  <a:pt x="0" y="945928"/>
                </a:lnTo>
                <a:lnTo>
                  <a:pt x="0" y="0"/>
                </a:lnTo>
                <a:close/>
              </a:path>
            </a:pathLst>
          </a:custGeom>
          <a:blipFill>
            <a:blip r:embed="rId11">
              <a:extLst>
                <a:ext uri="{96DAC541-7B7A-43D3-8B79-37D633B846F1}">
                  <asvg:svgBlip xmlns:asvg="http://schemas.microsoft.com/office/drawing/2016/SVG/main" r:embed="rId13"/>
                </a:ext>
              </a:extLst>
            </a:blip>
            <a:stretch>
              <a:fillRect/>
            </a:stretch>
          </a:blipFill>
        </p:spPr>
      </p:sp>
      <p:sp>
        <p:nvSpPr>
          <p:cNvPr id="9" name="Freeform 9"/>
          <p:cNvSpPr/>
          <p:nvPr/>
        </p:nvSpPr>
        <p:spPr>
          <a:xfrm>
            <a:off x="5634142" y="3081899"/>
            <a:ext cx="255422" cy="255422"/>
          </a:xfrm>
          <a:custGeom>
            <a:avLst/>
            <a:gdLst/>
            <a:ahLst/>
            <a:cxnLst/>
            <a:rect l="l" t="t" r="r" b="b"/>
            <a:pathLst>
              <a:path w="255422" h="255422">
                <a:moveTo>
                  <a:pt x="0" y="0"/>
                </a:moveTo>
                <a:lnTo>
                  <a:pt x="255423" y="0"/>
                </a:lnTo>
                <a:lnTo>
                  <a:pt x="255423" y="255423"/>
                </a:lnTo>
                <a:lnTo>
                  <a:pt x="0" y="25542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0" name="Freeform 10"/>
          <p:cNvSpPr/>
          <p:nvPr/>
        </p:nvSpPr>
        <p:spPr>
          <a:xfrm>
            <a:off x="4984232" y="3074860"/>
            <a:ext cx="255422" cy="255422"/>
          </a:xfrm>
          <a:custGeom>
            <a:avLst/>
            <a:gdLst/>
            <a:ahLst/>
            <a:cxnLst/>
            <a:rect l="l" t="t" r="r" b="b"/>
            <a:pathLst>
              <a:path w="255422" h="255422">
                <a:moveTo>
                  <a:pt x="0" y="0"/>
                </a:moveTo>
                <a:lnTo>
                  <a:pt x="255423" y="0"/>
                </a:lnTo>
                <a:lnTo>
                  <a:pt x="255423" y="255423"/>
                </a:lnTo>
                <a:lnTo>
                  <a:pt x="0" y="255423"/>
                </a:lnTo>
                <a:lnTo>
                  <a:pt x="0" y="0"/>
                </a:lnTo>
                <a:close/>
              </a:path>
            </a:pathLst>
          </a:custGeom>
          <a:blipFill>
            <a:blip r:embed="rId14">
              <a:extLst>
                <a:ext uri="{96DAC541-7B7A-43D3-8B79-37D633B846F1}">
                  <asvg:svgBlip xmlns:asvg="http://schemas.microsoft.com/office/drawing/2016/SVG/main" r:embed="rId16"/>
                </a:ext>
              </a:extLst>
            </a:blip>
            <a:stretch>
              <a:fillRect/>
            </a:stretch>
          </a:blipFill>
        </p:spPr>
      </p:sp>
      <p:sp>
        <p:nvSpPr>
          <p:cNvPr id="11" name="Freeform 11"/>
          <p:cNvSpPr/>
          <p:nvPr/>
        </p:nvSpPr>
        <p:spPr>
          <a:xfrm>
            <a:off x="4344695" y="3081890"/>
            <a:ext cx="255422" cy="255422"/>
          </a:xfrm>
          <a:custGeom>
            <a:avLst/>
            <a:gdLst/>
            <a:ahLst/>
            <a:cxnLst/>
            <a:rect l="l" t="t" r="r" b="b"/>
            <a:pathLst>
              <a:path w="255422" h="255422">
                <a:moveTo>
                  <a:pt x="0" y="0"/>
                </a:moveTo>
                <a:lnTo>
                  <a:pt x="255423" y="0"/>
                </a:lnTo>
                <a:lnTo>
                  <a:pt x="255423" y="255422"/>
                </a:lnTo>
                <a:lnTo>
                  <a:pt x="0" y="255422"/>
                </a:lnTo>
                <a:lnTo>
                  <a:pt x="0" y="0"/>
                </a:lnTo>
                <a:close/>
              </a:path>
            </a:pathLst>
          </a:custGeom>
          <a:blipFill>
            <a:blip r:embed="rId14">
              <a:extLst>
                <a:ext uri="{96DAC541-7B7A-43D3-8B79-37D633B846F1}">
                  <asvg:svgBlip xmlns:asvg="http://schemas.microsoft.com/office/drawing/2016/SVG/main" r:embed="rId17"/>
                </a:ext>
              </a:extLst>
            </a:blip>
            <a:stretch>
              <a:fillRect/>
            </a:stretch>
          </a:blipFill>
        </p:spPr>
      </p:sp>
      <p:sp>
        <p:nvSpPr>
          <p:cNvPr id="12" name="Freeform 12"/>
          <p:cNvSpPr/>
          <p:nvPr/>
        </p:nvSpPr>
        <p:spPr>
          <a:xfrm>
            <a:off x="4035590" y="3275371"/>
            <a:ext cx="331203" cy="331203"/>
          </a:xfrm>
          <a:custGeom>
            <a:avLst/>
            <a:gdLst/>
            <a:ahLst/>
            <a:cxnLst/>
            <a:rect l="l" t="t" r="r" b="b"/>
            <a:pathLst>
              <a:path w="331203" h="331203">
                <a:moveTo>
                  <a:pt x="0" y="0"/>
                </a:moveTo>
                <a:lnTo>
                  <a:pt x="331203" y="0"/>
                </a:lnTo>
                <a:lnTo>
                  <a:pt x="331203" y="331204"/>
                </a:lnTo>
                <a:lnTo>
                  <a:pt x="0" y="331204"/>
                </a:lnTo>
                <a:lnTo>
                  <a:pt x="0" y="0"/>
                </a:lnTo>
                <a:close/>
              </a:path>
            </a:pathLst>
          </a:custGeom>
          <a:blipFill>
            <a:blip r:embed="rId18"/>
            <a:stretch>
              <a:fillRect/>
            </a:stretch>
          </a:blipFill>
        </p:spPr>
      </p:sp>
      <p:sp>
        <p:nvSpPr>
          <p:cNvPr id="13" name="Freeform 13"/>
          <p:cNvSpPr/>
          <p:nvPr/>
        </p:nvSpPr>
        <p:spPr>
          <a:xfrm>
            <a:off x="4674146" y="3269875"/>
            <a:ext cx="331203" cy="331203"/>
          </a:xfrm>
          <a:custGeom>
            <a:avLst/>
            <a:gdLst/>
            <a:ahLst/>
            <a:cxnLst/>
            <a:rect l="l" t="t" r="r" b="b"/>
            <a:pathLst>
              <a:path w="331203" h="331203">
                <a:moveTo>
                  <a:pt x="0" y="0"/>
                </a:moveTo>
                <a:lnTo>
                  <a:pt x="331203" y="0"/>
                </a:lnTo>
                <a:lnTo>
                  <a:pt x="331203" y="331204"/>
                </a:lnTo>
                <a:lnTo>
                  <a:pt x="0" y="331204"/>
                </a:lnTo>
                <a:lnTo>
                  <a:pt x="0" y="0"/>
                </a:lnTo>
                <a:close/>
              </a:path>
            </a:pathLst>
          </a:custGeom>
          <a:blipFill>
            <a:blip r:embed="rId18"/>
            <a:stretch>
              <a:fillRect/>
            </a:stretch>
          </a:blipFill>
        </p:spPr>
      </p:sp>
      <p:sp>
        <p:nvSpPr>
          <p:cNvPr id="14" name="Freeform 14"/>
          <p:cNvSpPr/>
          <p:nvPr/>
        </p:nvSpPr>
        <p:spPr>
          <a:xfrm>
            <a:off x="5312693" y="3269875"/>
            <a:ext cx="331203" cy="331203"/>
          </a:xfrm>
          <a:custGeom>
            <a:avLst/>
            <a:gdLst/>
            <a:ahLst/>
            <a:cxnLst/>
            <a:rect l="l" t="t" r="r" b="b"/>
            <a:pathLst>
              <a:path w="331203" h="331203">
                <a:moveTo>
                  <a:pt x="0" y="0"/>
                </a:moveTo>
                <a:lnTo>
                  <a:pt x="331203" y="0"/>
                </a:lnTo>
                <a:lnTo>
                  <a:pt x="331203" y="331204"/>
                </a:lnTo>
                <a:lnTo>
                  <a:pt x="0" y="331204"/>
                </a:lnTo>
                <a:lnTo>
                  <a:pt x="0" y="0"/>
                </a:lnTo>
                <a:close/>
              </a:path>
            </a:pathLst>
          </a:custGeom>
          <a:blipFill>
            <a:blip r:embed="rId18"/>
            <a:stretch>
              <a:fillRect/>
            </a:stretch>
          </a:blipFill>
        </p:spPr>
      </p:sp>
      <p:sp>
        <p:nvSpPr>
          <p:cNvPr id="15" name="Freeform 15"/>
          <p:cNvSpPr/>
          <p:nvPr/>
        </p:nvSpPr>
        <p:spPr>
          <a:xfrm>
            <a:off x="5634142" y="3081899"/>
            <a:ext cx="255422" cy="255422"/>
          </a:xfrm>
          <a:custGeom>
            <a:avLst/>
            <a:gdLst/>
            <a:ahLst/>
            <a:cxnLst/>
            <a:rect l="l" t="t" r="r" b="b"/>
            <a:pathLst>
              <a:path w="255422" h="255422">
                <a:moveTo>
                  <a:pt x="0" y="0"/>
                </a:moveTo>
                <a:lnTo>
                  <a:pt x="255423" y="0"/>
                </a:lnTo>
                <a:lnTo>
                  <a:pt x="255423" y="255423"/>
                </a:lnTo>
                <a:lnTo>
                  <a:pt x="0" y="255423"/>
                </a:lnTo>
                <a:lnTo>
                  <a:pt x="0" y="0"/>
                </a:lnTo>
                <a:close/>
              </a:path>
            </a:pathLst>
          </a:custGeom>
          <a:blipFill>
            <a:blip r:embed="rId19"/>
            <a:stretch>
              <a:fillRect/>
            </a:stretch>
          </a:blipFill>
        </p:spPr>
      </p:sp>
      <p:sp>
        <p:nvSpPr>
          <p:cNvPr id="16" name="Freeform 16"/>
          <p:cNvSpPr/>
          <p:nvPr/>
        </p:nvSpPr>
        <p:spPr>
          <a:xfrm>
            <a:off x="4984232" y="3074860"/>
            <a:ext cx="255422" cy="255422"/>
          </a:xfrm>
          <a:custGeom>
            <a:avLst/>
            <a:gdLst/>
            <a:ahLst/>
            <a:cxnLst/>
            <a:rect l="l" t="t" r="r" b="b"/>
            <a:pathLst>
              <a:path w="255422" h="255422">
                <a:moveTo>
                  <a:pt x="0" y="0"/>
                </a:moveTo>
                <a:lnTo>
                  <a:pt x="255423" y="0"/>
                </a:lnTo>
                <a:lnTo>
                  <a:pt x="255423" y="255423"/>
                </a:lnTo>
                <a:lnTo>
                  <a:pt x="0" y="255423"/>
                </a:lnTo>
                <a:lnTo>
                  <a:pt x="0" y="0"/>
                </a:lnTo>
                <a:close/>
              </a:path>
            </a:pathLst>
          </a:custGeom>
          <a:blipFill>
            <a:blip r:embed="rId19"/>
            <a:stretch>
              <a:fillRect/>
            </a:stretch>
          </a:blipFill>
        </p:spPr>
      </p:sp>
      <p:sp>
        <p:nvSpPr>
          <p:cNvPr id="17" name="Freeform 17"/>
          <p:cNvSpPr/>
          <p:nvPr/>
        </p:nvSpPr>
        <p:spPr>
          <a:xfrm>
            <a:off x="4344695" y="3081890"/>
            <a:ext cx="255422" cy="255422"/>
          </a:xfrm>
          <a:custGeom>
            <a:avLst/>
            <a:gdLst/>
            <a:ahLst/>
            <a:cxnLst/>
            <a:rect l="l" t="t" r="r" b="b"/>
            <a:pathLst>
              <a:path w="255422" h="255422">
                <a:moveTo>
                  <a:pt x="0" y="0"/>
                </a:moveTo>
                <a:lnTo>
                  <a:pt x="255423" y="0"/>
                </a:lnTo>
                <a:lnTo>
                  <a:pt x="255423" y="255422"/>
                </a:lnTo>
                <a:lnTo>
                  <a:pt x="0" y="255422"/>
                </a:lnTo>
                <a:lnTo>
                  <a:pt x="0" y="0"/>
                </a:lnTo>
                <a:close/>
              </a:path>
            </a:pathLst>
          </a:custGeom>
          <a:blipFill>
            <a:blip r:embed="rId19"/>
            <a:stretch>
              <a:fillRect/>
            </a:stretch>
          </a:blipFill>
        </p:spPr>
      </p:sp>
      <p:sp>
        <p:nvSpPr>
          <p:cNvPr id="18" name="Freeform 18"/>
          <p:cNvSpPr/>
          <p:nvPr/>
        </p:nvSpPr>
        <p:spPr>
          <a:xfrm>
            <a:off x="6125070" y="2581046"/>
            <a:ext cx="2255196" cy="1640796"/>
          </a:xfrm>
          <a:custGeom>
            <a:avLst/>
            <a:gdLst/>
            <a:ahLst/>
            <a:cxnLst/>
            <a:rect l="l" t="t" r="r" b="b"/>
            <a:pathLst>
              <a:path w="2255196" h="1640796">
                <a:moveTo>
                  <a:pt x="0" y="0"/>
                </a:moveTo>
                <a:lnTo>
                  <a:pt x="2255196" y="0"/>
                </a:lnTo>
                <a:lnTo>
                  <a:pt x="2255196" y="1640796"/>
                </a:lnTo>
                <a:lnTo>
                  <a:pt x="0" y="1640796"/>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9" name="Freeform 19"/>
          <p:cNvSpPr/>
          <p:nvPr/>
        </p:nvSpPr>
        <p:spPr>
          <a:xfrm>
            <a:off x="6241552" y="2714377"/>
            <a:ext cx="255422" cy="255422"/>
          </a:xfrm>
          <a:custGeom>
            <a:avLst/>
            <a:gdLst/>
            <a:ahLst/>
            <a:cxnLst/>
            <a:rect l="l" t="t" r="r" b="b"/>
            <a:pathLst>
              <a:path w="255422" h="255422">
                <a:moveTo>
                  <a:pt x="0" y="0"/>
                </a:moveTo>
                <a:lnTo>
                  <a:pt x="255422" y="0"/>
                </a:lnTo>
                <a:lnTo>
                  <a:pt x="255422" y="255423"/>
                </a:lnTo>
                <a:lnTo>
                  <a:pt x="0" y="255423"/>
                </a:lnTo>
                <a:lnTo>
                  <a:pt x="0" y="0"/>
                </a:lnTo>
                <a:close/>
              </a:path>
            </a:pathLst>
          </a:custGeom>
          <a:blipFill>
            <a:blip r:embed="rId8"/>
            <a:stretch>
              <a:fillRect/>
            </a:stretch>
          </a:blipFill>
        </p:spPr>
      </p:sp>
      <p:sp>
        <p:nvSpPr>
          <p:cNvPr id="20" name="Freeform 20"/>
          <p:cNvSpPr/>
          <p:nvPr/>
        </p:nvSpPr>
        <p:spPr>
          <a:xfrm>
            <a:off x="6411468" y="3275371"/>
            <a:ext cx="331203" cy="331203"/>
          </a:xfrm>
          <a:custGeom>
            <a:avLst/>
            <a:gdLst/>
            <a:ahLst/>
            <a:cxnLst/>
            <a:rect l="l" t="t" r="r" b="b"/>
            <a:pathLst>
              <a:path w="331203" h="331203">
                <a:moveTo>
                  <a:pt x="0" y="0"/>
                </a:moveTo>
                <a:lnTo>
                  <a:pt x="331203" y="0"/>
                </a:lnTo>
                <a:lnTo>
                  <a:pt x="331203" y="331204"/>
                </a:lnTo>
                <a:lnTo>
                  <a:pt x="0" y="331204"/>
                </a:lnTo>
                <a:lnTo>
                  <a:pt x="0" y="0"/>
                </a:lnTo>
                <a:close/>
              </a:path>
            </a:pathLst>
          </a:custGeom>
          <a:blipFill>
            <a:blip r:embed="rId9">
              <a:extLst>
                <a:ext uri="{96DAC541-7B7A-43D3-8B79-37D633B846F1}">
                  <asvg:svgBlip xmlns:asvg="http://schemas.microsoft.com/office/drawing/2016/SVG/main" r:embed="rId22"/>
                </a:ext>
              </a:extLst>
            </a:blip>
            <a:stretch>
              <a:fillRect/>
            </a:stretch>
          </a:blipFill>
        </p:spPr>
      </p:sp>
      <p:sp>
        <p:nvSpPr>
          <p:cNvPr id="21" name="Freeform 21"/>
          <p:cNvSpPr/>
          <p:nvPr/>
        </p:nvSpPr>
        <p:spPr>
          <a:xfrm>
            <a:off x="6874954" y="3137535"/>
            <a:ext cx="681323" cy="945928"/>
          </a:xfrm>
          <a:custGeom>
            <a:avLst/>
            <a:gdLst/>
            <a:ahLst/>
            <a:cxnLst/>
            <a:rect l="l" t="t" r="r" b="b"/>
            <a:pathLst>
              <a:path w="681323" h="945928">
                <a:moveTo>
                  <a:pt x="0" y="0"/>
                </a:moveTo>
                <a:lnTo>
                  <a:pt x="681324" y="0"/>
                </a:lnTo>
                <a:lnTo>
                  <a:pt x="681324" y="945928"/>
                </a:lnTo>
                <a:lnTo>
                  <a:pt x="0" y="945928"/>
                </a:lnTo>
                <a:lnTo>
                  <a:pt x="0" y="0"/>
                </a:lnTo>
                <a:close/>
              </a:path>
            </a:pathLst>
          </a:custGeom>
          <a:blipFill>
            <a:blip r:embed="rId11">
              <a:extLst>
                <a:ext uri="{96DAC541-7B7A-43D3-8B79-37D633B846F1}">
                  <asvg:svgBlip xmlns:asvg="http://schemas.microsoft.com/office/drawing/2016/SVG/main" r:embed="rId23"/>
                </a:ext>
              </a:extLst>
            </a:blip>
            <a:stretch>
              <a:fillRect/>
            </a:stretch>
          </a:blipFill>
        </p:spPr>
      </p:sp>
      <p:sp>
        <p:nvSpPr>
          <p:cNvPr id="22" name="Freeform 22"/>
          <p:cNvSpPr/>
          <p:nvPr/>
        </p:nvSpPr>
        <p:spPr>
          <a:xfrm>
            <a:off x="7513510" y="3137535"/>
            <a:ext cx="681323" cy="945928"/>
          </a:xfrm>
          <a:custGeom>
            <a:avLst/>
            <a:gdLst/>
            <a:ahLst/>
            <a:cxnLst/>
            <a:rect l="l" t="t" r="r" b="b"/>
            <a:pathLst>
              <a:path w="681323" h="945928">
                <a:moveTo>
                  <a:pt x="0" y="0"/>
                </a:moveTo>
                <a:lnTo>
                  <a:pt x="681324" y="0"/>
                </a:lnTo>
                <a:lnTo>
                  <a:pt x="681324" y="945928"/>
                </a:lnTo>
                <a:lnTo>
                  <a:pt x="0" y="945928"/>
                </a:lnTo>
                <a:lnTo>
                  <a:pt x="0" y="0"/>
                </a:lnTo>
                <a:close/>
              </a:path>
            </a:pathLst>
          </a:custGeom>
          <a:blipFill>
            <a:blip r:embed="rId11">
              <a:extLst>
                <a:ext uri="{96DAC541-7B7A-43D3-8B79-37D633B846F1}">
                  <asvg:svgBlip xmlns:asvg="http://schemas.microsoft.com/office/drawing/2016/SVG/main" r:embed="rId24"/>
                </a:ext>
              </a:extLst>
            </a:blip>
            <a:stretch>
              <a:fillRect/>
            </a:stretch>
          </a:blipFill>
        </p:spPr>
      </p:sp>
      <p:sp>
        <p:nvSpPr>
          <p:cNvPr id="23" name="Freeform 23"/>
          <p:cNvSpPr/>
          <p:nvPr/>
        </p:nvSpPr>
        <p:spPr>
          <a:xfrm>
            <a:off x="8010020" y="3081899"/>
            <a:ext cx="255422" cy="255422"/>
          </a:xfrm>
          <a:custGeom>
            <a:avLst/>
            <a:gdLst/>
            <a:ahLst/>
            <a:cxnLst/>
            <a:rect l="l" t="t" r="r" b="b"/>
            <a:pathLst>
              <a:path w="255422" h="255422">
                <a:moveTo>
                  <a:pt x="0" y="0"/>
                </a:moveTo>
                <a:lnTo>
                  <a:pt x="255423" y="0"/>
                </a:lnTo>
                <a:lnTo>
                  <a:pt x="255423" y="255423"/>
                </a:lnTo>
                <a:lnTo>
                  <a:pt x="0" y="255423"/>
                </a:lnTo>
                <a:lnTo>
                  <a:pt x="0" y="0"/>
                </a:lnTo>
                <a:close/>
              </a:path>
            </a:pathLst>
          </a:custGeom>
          <a:blipFill>
            <a:blip r:embed="rId14">
              <a:extLst>
                <a:ext uri="{96DAC541-7B7A-43D3-8B79-37D633B846F1}">
                  <asvg:svgBlip xmlns:asvg="http://schemas.microsoft.com/office/drawing/2016/SVG/main" r:embed="rId25"/>
                </a:ext>
              </a:extLst>
            </a:blip>
            <a:stretch>
              <a:fillRect/>
            </a:stretch>
          </a:blipFill>
        </p:spPr>
      </p:sp>
      <p:sp>
        <p:nvSpPr>
          <p:cNvPr id="24" name="Freeform 24"/>
          <p:cNvSpPr/>
          <p:nvPr/>
        </p:nvSpPr>
        <p:spPr>
          <a:xfrm>
            <a:off x="7360110" y="3074860"/>
            <a:ext cx="255422" cy="255422"/>
          </a:xfrm>
          <a:custGeom>
            <a:avLst/>
            <a:gdLst/>
            <a:ahLst/>
            <a:cxnLst/>
            <a:rect l="l" t="t" r="r" b="b"/>
            <a:pathLst>
              <a:path w="255422" h="255422">
                <a:moveTo>
                  <a:pt x="0" y="0"/>
                </a:moveTo>
                <a:lnTo>
                  <a:pt x="255423" y="0"/>
                </a:lnTo>
                <a:lnTo>
                  <a:pt x="255423" y="255423"/>
                </a:lnTo>
                <a:lnTo>
                  <a:pt x="0" y="255423"/>
                </a:lnTo>
                <a:lnTo>
                  <a:pt x="0" y="0"/>
                </a:lnTo>
                <a:close/>
              </a:path>
            </a:pathLst>
          </a:custGeom>
          <a:blipFill>
            <a:blip r:embed="rId14">
              <a:extLst>
                <a:ext uri="{96DAC541-7B7A-43D3-8B79-37D633B846F1}">
                  <asvg:svgBlip xmlns:asvg="http://schemas.microsoft.com/office/drawing/2016/SVG/main" r:embed="rId26"/>
                </a:ext>
              </a:extLst>
            </a:blip>
            <a:stretch>
              <a:fillRect/>
            </a:stretch>
          </a:blipFill>
        </p:spPr>
      </p:sp>
      <p:sp>
        <p:nvSpPr>
          <p:cNvPr id="25" name="Freeform 25"/>
          <p:cNvSpPr/>
          <p:nvPr/>
        </p:nvSpPr>
        <p:spPr>
          <a:xfrm>
            <a:off x="6720564" y="3081890"/>
            <a:ext cx="255422" cy="255422"/>
          </a:xfrm>
          <a:custGeom>
            <a:avLst/>
            <a:gdLst/>
            <a:ahLst/>
            <a:cxnLst/>
            <a:rect l="l" t="t" r="r" b="b"/>
            <a:pathLst>
              <a:path w="255422" h="255422">
                <a:moveTo>
                  <a:pt x="0" y="0"/>
                </a:moveTo>
                <a:lnTo>
                  <a:pt x="255422" y="0"/>
                </a:lnTo>
                <a:lnTo>
                  <a:pt x="255422" y="255422"/>
                </a:lnTo>
                <a:lnTo>
                  <a:pt x="0" y="255422"/>
                </a:lnTo>
                <a:lnTo>
                  <a:pt x="0" y="0"/>
                </a:lnTo>
                <a:close/>
              </a:path>
            </a:pathLst>
          </a:custGeom>
          <a:blipFill>
            <a:blip r:embed="rId14">
              <a:extLst>
                <a:ext uri="{96DAC541-7B7A-43D3-8B79-37D633B846F1}">
                  <asvg:svgBlip xmlns:asvg="http://schemas.microsoft.com/office/drawing/2016/SVG/main" r:embed="rId27"/>
                </a:ext>
              </a:extLst>
            </a:blip>
            <a:stretch>
              <a:fillRect/>
            </a:stretch>
          </a:blipFill>
        </p:spPr>
      </p:sp>
      <p:sp>
        <p:nvSpPr>
          <p:cNvPr id="26" name="Freeform 26"/>
          <p:cNvSpPr/>
          <p:nvPr/>
        </p:nvSpPr>
        <p:spPr>
          <a:xfrm>
            <a:off x="6411468" y="3275371"/>
            <a:ext cx="331203" cy="331203"/>
          </a:xfrm>
          <a:custGeom>
            <a:avLst/>
            <a:gdLst/>
            <a:ahLst/>
            <a:cxnLst/>
            <a:rect l="l" t="t" r="r" b="b"/>
            <a:pathLst>
              <a:path w="331203" h="331203">
                <a:moveTo>
                  <a:pt x="0" y="0"/>
                </a:moveTo>
                <a:lnTo>
                  <a:pt x="331203" y="0"/>
                </a:lnTo>
                <a:lnTo>
                  <a:pt x="331203" y="331204"/>
                </a:lnTo>
                <a:lnTo>
                  <a:pt x="0" y="331204"/>
                </a:lnTo>
                <a:lnTo>
                  <a:pt x="0" y="0"/>
                </a:lnTo>
                <a:close/>
              </a:path>
            </a:pathLst>
          </a:custGeom>
          <a:blipFill>
            <a:blip r:embed="rId18"/>
            <a:stretch>
              <a:fillRect/>
            </a:stretch>
          </a:blipFill>
        </p:spPr>
      </p:sp>
      <p:sp>
        <p:nvSpPr>
          <p:cNvPr id="27" name="Freeform 27"/>
          <p:cNvSpPr/>
          <p:nvPr/>
        </p:nvSpPr>
        <p:spPr>
          <a:xfrm>
            <a:off x="7050014" y="3269875"/>
            <a:ext cx="331203" cy="331203"/>
          </a:xfrm>
          <a:custGeom>
            <a:avLst/>
            <a:gdLst/>
            <a:ahLst/>
            <a:cxnLst/>
            <a:rect l="l" t="t" r="r" b="b"/>
            <a:pathLst>
              <a:path w="331203" h="331203">
                <a:moveTo>
                  <a:pt x="0" y="0"/>
                </a:moveTo>
                <a:lnTo>
                  <a:pt x="331204" y="0"/>
                </a:lnTo>
                <a:lnTo>
                  <a:pt x="331204" y="331204"/>
                </a:lnTo>
                <a:lnTo>
                  <a:pt x="0" y="331204"/>
                </a:lnTo>
                <a:lnTo>
                  <a:pt x="0" y="0"/>
                </a:lnTo>
                <a:close/>
              </a:path>
            </a:pathLst>
          </a:custGeom>
          <a:blipFill>
            <a:blip r:embed="rId18"/>
            <a:stretch>
              <a:fillRect/>
            </a:stretch>
          </a:blipFill>
        </p:spPr>
      </p:sp>
      <p:sp>
        <p:nvSpPr>
          <p:cNvPr id="28" name="Freeform 28"/>
          <p:cNvSpPr/>
          <p:nvPr/>
        </p:nvSpPr>
        <p:spPr>
          <a:xfrm>
            <a:off x="7688570" y="3269875"/>
            <a:ext cx="331203" cy="331203"/>
          </a:xfrm>
          <a:custGeom>
            <a:avLst/>
            <a:gdLst/>
            <a:ahLst/>
            <a:cxnLst/>
            <a:rect l="l" t="t" r="r" b="b"/>
            <a:pathLst>
              <a:path w="331203" h="331203">
                <a:moveTo>
                  <a:pt x="0" y="0"/>
                </a:moveTo>
                <a:lnTo>
                  <a:pt x="331204" y="0"/>
                </a:lnTo>
                <a:lnTo>
                  <a:pt x="331204" y="331204"/>
                </a:lnTo>
                <a:lnTo>
                  <a:pt x="0" y="331204"/>
                </a:lnTo>
                <a:lnTo>
                  <a:pt x="0" y="0"/>
                </a:lnTo>
                <a:close/>
              </a:path>
            </a:pathLst>
          </a:custGeom>
          <a:blipFill>
            <a:blip r:embed="rId18"/>
            <a:stretch>
              <a:fillRect/>
            </a:stretch>
          </a:blipFill>
        </p:spPr>
      </p:sp>
      <p:sp>
        <p:nvSpPr>
          <p:cNvPr id="29" name="Freeform 29"/>
          <p:cNvSpPr/>
          <p:nvPr/>
        </p:nvSpPr>
        <p:spPr>
          <a:xfrm>
            <a:off x="8010020" y="3081899"/>
            <a:ext cx="255422" cy="255422"/>
          </a:xfrm>
          <a:custGeom>
            <a:avLst/>
            <a:gdLst/>
            <a:ahLst/>
            <a:cxnLst/>
            <a:rect l="l" t="t" r="r" b="b"/>
            <a:pathLst>
              <a:path w="255422" h="255422">
                <a:moveTo>
                  <a:pt x="0" y="0"/>
                </a:moveTo>
                <a:lnTo>
                  <a:pt x="255423" y="0"/>
                </a:lnTo>
                <a:lnTo>
                  <a:pt x="255423" y="255423"/>
                </a:lnTo>
                <a:lnTo>
                  <a:pt x="0" y="255423"/>
                </a:lnTo>
                <a:lnTo>
                  <a:pt x="0" y="0"/>
                </a:lnTo>
                <a:close/>
              </a:path>
            </a:pathLst>
          </a:custGeom>
          <a:blipFill>
            <a:blip r:embed="rId19"/>
            <a:stretch>
              <a:fillRect/>
            </a:stretch>
          </a:blipFill>
        </p:spPr>
      </p:sp>
      <p:sp>
        <p:nvSpPr>
          <p:cNvPr id="30" name="Freeform 30"/>
          <p:cNvSpPr/>
          <p:nvPr/>
        </p:nvSpPr>
        <p:spPr>
          <a:xfrm>
            <a:off x="7360110" y="3074860"/>
            <a:ext cx="255422" cy="255422"/>
          </a:xfrm>
          <a:custGeom>
            <a:avLst/>
            <a:gdLst/>
            <a:ahLst/>
            <a:cxnLst/>
            <a:rect l="l" t="t" r="r" b="b"/>
            <a:pathLst>
              <a:path w="255422" h="255422">
                <a:moveTo>
                  <a:pt x="0" y="0"/>
                </a:moveTo>
                <a:lnTo>
                  <a:pt x="255423" y="0"/>
                </a:lnTo>
                <a:lnTo>
                  <a:pt x="255423" y="255423"/>
                </a:lnTo>
                <a:lnTo>
                  <a:pt x="0" y="255423"/>
                </a:lnTo>
                <a:lnTo>
                  <a:pt x="0" y="0"/>
                </a:lnTo>
                <a:close/>
              </a:path>
            </a:pathLst>
          </a:custGeom>
          <a:blipFill>
            <a:blip r:embed="rId19"/>
            <a:stretch>
              <a:fillRect/>
            </a:stretch>
          </a:blipFill>
        </p:spPr>
      </p:sp>
      <p:sp>
        <p:nvSpPr>
          <p:cNvPr id="31" name="Freeform 31"/>
          <p:cNvSpPr/>
          <p:nvPr/>
        </p:nvSpPr>
        <p:spPr>
          <a:xfrm>
            <a:off x="6720564" y="3081890"/>
            <a:ext cx="255422" cy="255422"/>
          </a:xfrm>
          <a:custGeom>
            <a:avLst/>
            <a:gdLst/>
            <a:ahLst/>
            <a:cxnLst/>
            <a:rect l="l" t="t" r="r" b="b"/>
            <a:pathLst>
              <a:path w="255422" h="255422">
                <a:moveTo>
                  <a:pt x="0" y="0"/>
                </a:moveTo>
                <a:lnTo>
                  <a:pt x="255422" y="0"/>
                </a:lnTo>
                <a:lnTo>
                  <a:pt x="255422" y="255422"/>
                </a:lnTo>
                <a:lnTo>
                  <a:pt x="0" y="255422"/>
                </a:lnTo>
                <a:lnTo>
                  <a:pt x="0" y="0"/>
                </a:lnTo>
                <a:close/>
              </a:path>
            </a:pathLst>
          </a:custGeom>
          <a:blipFill>
            <a:blip r:embed="rId19"/>
            <a:stretch>
              <a:fillRect/>
            </a:stretch>
          </a:blipFill>
        </p:spPr>
      </p:sp>
      <p:sp>
        <p:nvSpPr>
          <p:cNvPr id="32" name="TextBox 32"/>
          <p:cNvSpPr txBox="1"/>
          <p:nvPr/>
        </p:nvSpPr>
        <p:spPr>
          <a:xfrm>
            <a:off x="325879" y="282445"/>
            <a:ext cx="3691319" cy="806834"/>
          </a:xfrm>
          <a:prstGeom prst="rect">
            <a:avLst/>
          </a:prstGeom>
        </p:spPr>
        <p:txBody>
          <a:bodyPr lIns="0" tIns="0" rIns="0" bIns="0" rtlCol="0" anchor="t">
            <a:spAutoFit/>
          </a:bodyPr>
          <a:lstStyle/>
          <a:p>
            <a:pPr algn="l">
              <a:lnSpc>
                <a:spcPts val="2800"/>
              </a:lnSpc>
            </a:pPr>
            <a:r>
              <a:rPr lang="en-US" sz="2000" b="1">
                <a:solidFill>
                  <a:srgbClr val="000000"/>
                </a:solidFill>
                <a:latin typeface="Ubuntu Bold" panose="020B0804030602030204"/>
                <a:ea typeface="Ubuntu Bold" panose="020B0804030602030204"/>
                <a:cs typeface="Ubuntu Bold" panose="020B0804030602030204"/>
                <a:sym typeface="Ubuntu Bold" panose="020B0804030602030204"/>
              </a:rPr>
              <a:t>Deployments</a:t>
            </a:r>
          </a:p>
          <a:p>
            <a:pPr algn="l">
              <a:lnSpc>
                <a:spcPts val="1960"/>
              </a:lnSpc>
            </a:pPr>
            <a:r>
              <a:rPr lang="en-US" sz="1400" b="1">
                <a:solidFill>
                  <a:srgbClr val="000000"/>
                </a:solidFill>
                <a:latin typeface="Open Sans Bold"/>
                <a:ea typeface="Open Sans Bold"/>
                <a:cs typeface="Open Sans Bold"/>
                <a:sym typeface="Open Sans Bold"/>
              </a:rPr>
              <a:t>Manage and update applications at scale</a:t>
            </a:r>
          </a:p>
        </p:txBody>
      </p:sp>
      <p:sp>
        <p:nvSpPr>
          <p:cNvPr id="33" name="TextBox 33"/>
          <p:cNvSpPr txBox="1"/>
          <p:nvPr/>
        </p:nvSpPr>
        <p:spPr>
          <a:xfrm>
            <a:off x="325879" y="4622825"/>
            <a:ext cx="857298" cy="208445"/>
          </a:xfrm>
          <a:prstGeom prst="rect">
            <a:avLst/>
          </a:prstGeom>
        </p:spPr>
        <p:txBody>
          <a:bodyPr lIns="0" tIns="0" rIns="0" bIns="0" rtlCol="0" anchor="t">
            <a:spAutoFit/>
          </a:bodyPr>
          <a:lstStyle/>
          <a:p>
            <a:pPr algn="l">
              <a:lnSpc>
                <a:spcPts val="1680"/>
              </a:lnSpc>
            </a:pPr>
            <a:r>
              <a:rPr lang="en-US" sz="1200" b="1">
                <a:solidFill>
                  <a:srgbClr val="000000"/>
                </a:solidFill>
                <a:latin typeface="Ubuntu Bold" panose="020B0804030602030204"/>
                <a:ea typeface="Ubuntu Bold" panose="020B0804030602030204"/>
                <a:cs typeface="Ubuntu Bold" panose="020B0804030602030204"/>
                <a:sym typeface="Ubuntu Bold" panose="020B0804030602030204"/>
              </a:rPr>
              <a:t>Kubernetes</a:t>
            </a:r>
          </a:p>
        </p:txBody>
      </p:sp>
      <p:sp>
        <p:nvSpPr>
          <p:cNvPr id="34" name="TextBox 34"/>
          <p:cNvSpPr txBox="1"/>
          <p:nvPr/>
        </p:nvSpPr>
        <p:spPr>
          <a:xfrm>
            <a:off x="411604" y="1219886"/>
            <a:ext cx="1608887" cy="8073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apiVersion</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apps/v1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kind</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Deployment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metadata</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name</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nginx-deployment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labels</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35" name="TextBox 35"/>
          <p:cNvSpPr txBox="1"/>
          <p:nvPr/>
        </p:nvSpPr>
        <p:spPr>
          <a:xfrm>
            <a:off x="411604" y="2029511"/>
            <a:ext cx="69952" cy="159639"/>
          </a:xfrm>
          <a:prstGeom prst="rect">
            <a:avLst/>
          </a:prstGeom>
        </p:spPr>
        <p:txBody>
          <a:bodyPr lIns="0" tIns="0" rIns="0" bIns="0" rtlCol="0" anchor="t">
            <a:spAutoFit/>
          </a:bodyPr>
          <a:lstStyle/>
          <a:p>
            <a:pPr algn="l">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p:txBody>
      </p:sp>
      <p:sp>
        <p:nvSpPr>
          <p:cNvPr id="36" name="TextBox 36"/>
          <p:cNvSpPr txBox="1"/>
          <p:nvPr/>
        </p:nvSpPr>
        <p:spPr>
          <a:xfrm>
            <a:off x="617344" y="2029511"/>
            <a:ext cx="699516"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app</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nginx</a:t>
            </a:r>
          </a:p>
        </p:txBody>
      </p:sp>
      <p:sp>
        <p:nvSpPr>
          <p:cNvPr id="37" name="TextBox 37"/>
          <p:cNvSpPr txBox="1"/>
          <p:nvPr/>
        </p:nvSpPr>
        <p:spPr>
          <a:xfrm>
            <a:off x="411604" y="2191436"/>
            <a:ext cx="839429" cy="48348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spec</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replicas</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3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selector</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38" name="TextBox 38"/>
          <p:cNvSpPr txBox="1"/>
          <p:nvPr/>
        </p:nvSpPr>
        <p:spPr>
          <a:xfrm>
            <a:off x="411604" y="2677211"/>
            <a:ext cx="69952" cy="321564"/>
          </a:xfrm>
          <a:prstGeom prst="rect">
            <a:avLst/>
          </a:prstGeom>
        </p:spPr>
        <p:txBody>
          <a:bodyPr lIns="0" tIns="0" rIns="0" bIns="0" rtlCol="0" anchor="t">
            <a:spAutoFit/>
          </a:bodyPr>
          <a:lstStyle/>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p:txBody>
      </p:sp>
      <p:sp>
        <p:nvSpPr>
          <p:cNvPr id="39" name="TextBox 39"/>
          <p:cNvSpPr txBox="1"/>
          <p:nvPr/>
        </p:nvSpPr>
        <p:spPr>
          <a:xfrm>
            <a:off x="617344" y="2677211"/>
            <a:ext cx="839429" cy="321564"/>
          </a:xfrm>
          <a:prstGeom prst="rect">
            <a:avLst/>
          </a:prstGeom>
        </p:spPr>
        <p:txBody>
          <a:bodyPr lIns="0" tIns="0" rIns="0" bIns="0" rtlCol="0" anchor="t">
            <a:spAutoFit/>
          </a:bodyPr>
          <a:lstStyle/>
          <a:p>
            <a:pPr algn="r">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matchLabels</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app</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nginx</a:t>
            </a:r>
          </a:p>
        </p:txBody>
      </p:sp>
      <p:sp>
        <p:nvSpPr>
          <p:cNvPr id="40" name="TextBox 40"/>
          <p:cNvSpPr txBox="1"/>
          <p:nvPr/>
        </p:nvSpPr>
        <p:spPr>
          <a:xfrm>
            <a:off x="411604" y="3001061"/>
            <a:ext cx="699526" cy="159639"/>
          </a:xfrm>
          <a:prstGeom prst="rect">
            <a:avLst/>
          </a:prstGeom>
        </p:spPr>
        <p:txBody>
          <a:bodyPr lIns="0" tIns="0" rIns="0" bIns="0" rtlCol="0" anchor="t">
            <a:spAutoFit/>
          </a:bodyPr>
          <a:lstStyle/>
          <a:p>
            <a:pPr algn="l">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template</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41" name="TextBox 41"/>
          <p:cNvSpPr txBox="1"/>
          <p:nvPr/>
        </p:nvSpPr>
        <p:spPr>
          <a:xfrm>
            <a:off x="411604" y="3162986"/>
            <a:ext cx="69952" cy="807339"/>
          </a:xfrm>
          <a:prstGeom prst="rect">
            <a:avLst/>
          </a:prstGeom>
        </p:spPr>
        <p:txBody>
          <a:bodyPr lIns="0" tIns="0" rIns="0" bIns="0" rtlCol="0" anchor="t">
            <a:spAutoFit/>
          </a:bodyPr>
          <a:lstStyle/>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p:txBody>
      </p:sp>
      <p:sp>
        <p:nvSpPr>
          <p:cNvPr id="42" name="TextBox 42"/>
          <p:cNvSpPr txBox="1"/>
          <p:nvPr/>
        </p:nvSpPr>
        <p:spPr>
          <a:xfrm>
            <a:off x="617344" y="3162986"/>
            <a:ext cx="629564" cy="321564"/>
          </a:xfrm>
          <a:prstGeom prst="rect">
            <a:avLst/>
          </a:prstGeom>
        </p:spPr>
        <p:txBody>
          <a:bodyPr lIns="0" tIns="0" rIns="0" bIns="0" rtlCol="0" anchor="t">
            <a:spAutoFit/>
          </a:bodyPr>
          <a:lstStyle/>
          <a:p>
            <a:pPr algn="r">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metadata</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labels</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43" name="TextBox 43"/>
          <p:cNvSpPr txBox="1"/>
          <p:nvPr/>
        </p:nvSpPr>
        <p:spPr>
          <a:xfrm>
            <a:off x="891664" y="3486836"/>
            <a:ext cx="699516"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app</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nginx</a:t>
            </a:r>
          </a:p>
        </p:txBody>
      </p:sp>
      <p:sp>
        <p:nvSpPr>
          <p:cNvPr id="44" name="TextBox 44"/>
          <p:cNvSpPr txBox="1"/>
          <p:nvPr/>
        </p:nvSpPr>
        <p:spPr>
          <a:xfrm>
            <a:off x="617344" y="3648761"/>
            <a:ext cx="349758"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spec</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45" name="TextBox 45"/>
          <p:cNvSpPr txBox="1"/>
          <p:nvPr/>
        </p:nvSpPr>
        <p:spPr>
          <a:xfrm>
            <a:off x="754504" y="3810686"/>
            <a:ext cx="1049284"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containers</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p:txBody>
      </p:sp>
      <p:sp>
        <p:nvSpPr>
          <p:cNvPr id="46" name="TextBox 46"/>
          <p:cNvSpPr txBox="1"/>
          <p:nvPr/>
        </p:nvSpPr>
        <p:spPr>
          <a:xfrm>
            <a:off x="411604" y="3972611"/>
            <a:ext cx="699526" cy="159639"/>
          </a:xfrm>
          <a:prstGeom prst="rect">
            <a:avLst/>
          </a:prstGeom>
        </p:spPr>
        <p:txBody>
          <a:bodyPr lIns="0" tIns="0" rIns="0" bIns="0" rtlCol="0" anchor="t">
            <a:spAutoFit/>
          </a:bodyPr>
          <a:lstStyle/>
          <a:p>
            <a:pPr algn="l">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strategy</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47" name="TextBox 47"/>
          <p:cNvSpPr txBox="1"/>
          <p:nvPr/>
        </p:nvSpPr>
        <p:spPr>
          <a:xfrm>
            <a:off x="411604" y="4134536"/>
            <a:ext cx="69952" cy="321564"/>
          </a:xfrm>
          <a:prstGeom prst="rect">
            <a:avLst/>
          </a:prstGeom>
        </p:spPr>
        <p:txBody>
          <a:bodyPr lIns="0" tIns="0" rIns="0" bIns="0" rtlCol="0" anchor="t">
            <a:spAutoFit/>
          </a:bodyPr>
          <a:lstStyle/>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 </a:t>
            </a:r>
          </a:p>
        </p:txBody>
      </p:sp>
      <p:sp>
        <p:nvSpPr>
          <p:cNvPr id="48" name="TextBox 48"/>
          <p:cNvSpPr txBox="1"/>
          <p:nvPr/>
        </p:nvSpPr>
        <p:spPr>
          <a:xfrm>
            <a:off x="617344" y="4134536"/>
            <a:ext cx="1329080" cy="321564"/>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type</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RollingUpdate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rollingUpdate</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p:txBody>
      </p:sp>
      <p:sp>
        <p:nvSpPr>
          <p:cNvPr id="49" name="TextBox 49"/>
          <p:cNvSpPr txBox="1"/>
          <p:nvPr/>
        </p:nvSpPr>
        <p:spPr>
          <a:xfrm>
            <a:off x="4153186" y="2735418"/>
            <a:ext cx="1476756" cy="184785"/>
          </a:xfrm>
          <a:prstGeom prst="rect">
            <a:avLst/>
          </a:prstGeom>
        </p:spPr>
        <p:txBody>
          <a:bodyPr lIns="0" tIns="0" rIns="0" bIns="0" rtlCol="0" anchor="t">
            <a:spAutoFit/>
          </a:bodyPr>
          <a:lstStyle/>
          <a:p>
            <a:pPr algn="l">
              <a:lnSpc>
                <a:spcPts val="1400"/>
              </a:lnSpc>
            </a:pPr>
            <a:r>
              <a:rPr lang="en-US" sz="1000" b="1">
                <a:solidFill>
                  <a:srgbClr val="B85450"/>
                </a:solidFill>
                <a:latin typeface="JetBrains Mono Bold" panose="02010809030102050004"/>
                <a:ea typeface="JetBrains Mono Bold" panose="02010809030102050004"/>
                <a:cs typeface="JetBrains Mono Bold" panose="02010809030102050004"/>
                <a:sym typeface="JetBrains Mono Bold" panose="02010809030102050004"/>
              </a:rPr>
              <a:t>nginx-replicaset-01</a:t>
            </a:r>
          </a:p>
        </p:txBody>
      </p:sp>
      <p:sp>
        <p:nvSpPr>
          <p:cNvPr id="50" name="TextBox 50"/>
          <p:cNvSpPr txBox="1"/>
          <p:nvPr/>
        </p:nvSpPr>
        <p:spPr>
          <a:xfrm>
            <a:off x="5448967" y="1326547"/>
            <a:ext cx="1243584" cy="184785"/>
          </a:xfrm>
          <a:prstGeom prst="rect">
            <a:avLst/>
          </a:prstGeom>
        </p:spPr>
        <p:txBody>
          <a:bodyPr lIns="0" tIns="0" rIns="0" bIns="0" rtlCol="0" anchor="t">
            <a:spAutoFit/>
          </a:bodyPr>
          <a:lstStyle/>
          <a:p>
            <a:pPr algn="l">
              <a:lnSpc>
                <a:spcPts val="1400"/>
              </a:lnSpc>
            </a:pPr>
            <a:r>
              <a:rPr lang="en-US" sz="1000" b="1">
                <a:solidFill>
                  <a:srgbClr val="B85450"/>
                </a:solidFill>
                <a:latin typeface="JetBrains Mono Bold" panose="02010809030102050004"/>
                <a:ea typeface="JetBrains Mono Bold" panose="02010809030102050004"/>
                <a:cs typeface="JetBrains Mono Bold" panose="02010809030102050004"/>
                <a:sym typeface="JetBrains Mono Bold" panose="02010809030102050004"/>
              </a:rPr>
              <a:t>nginx-deployment</a:t>
            </a:r>
          </a:p>
        </p:txBody>
      </p:sp>
      <p:sp>
        <p:nvSpPr>
          <p:cNvPr id="51" name="TextBox 51"/>
          <p:cNvSpPr txBox="1"/>
          <p:nvPr/>
        </p:nvSpPr>
        <p:spPr>
          <a:xfrm>
            <a:off x="6529064" y="2735418"/>
            <a:ext cx="1476756" cy="184785"/>
          </a:xfrm>
          <a:prstGeom prst="rect">
            <a:avLst/>
          </a:prstGeom>
        </p:spPr>
        <p:txBody>
          <a:bodyPr lIns="0" tIns="0" rIns="0" bIns="0" rtlCol="0" anchor="t">
            <a:spAutoFit/>
          </a:bodyPr>
          <a:lstStyle/>
          <a:p>
            <a:pPr algn="l">
              <a:lnSpc>
                <a:spcPts val="1400"/>
              </a:lnSpc>
            </a:pPr>
            <a:r>
              <a:rPr lang="en-US" sz="1000" b="1">
                <a:solidFill>
                  <a:srgbClr val="B85450"/>
                </a:solidFill>
                <a:latin typeface="JetBrains Mono Bold" panose="02010809030102050004"/>
                <a:ea typeface="JetBrains Mono Bold" panose="02010809030102050004"/>
                <a:cs typeface="JetBrains Mono Bold" panose="02010809030102050004"/>
                <a:sym typeface="JetBrains Mono Bold" panose="02010809030102050004"/>
              </a:rPr>
              <a:t>nginx-replicaset-02</a:t>
            </a:r>
          </a:p>
        </p:txBody>
      </p:sp>
      <p:sp>
        <p:nvSpPr>
          <p:cNvPr id="52" name="TextBox 52"/>
          <p:cNvSpPr txBox="1"/>
          <p:nvPr/>
        </p:nvSpPr>
        <p:spPr>
          <a:xfrm>
            <a:off x="4048944" y="3585905"/>
            <a:ext cx="310896" cy="274425"/>
          </a:xfrm>
          <a:prstGeom prst="rect">
            <a:avLst/>
          </a:prstGeom>
        </p:spPr>
        <p:txBody>
          <a:bodyPr lIns="0" tIns="0" rIns="0" bIns="0" rtlCol="0" anchor="t">
            <a:spAutoFit/>
          </a:bodyPr>
          <a:lstStyle/>
          <a:p>
            <a:pPr algn="ctr">
              <a:lnSpc>
                <a:spcPts val="1120"/>
              </a:lnSpc>
            </a:pPr>
            <a:r>
              <a:rPr lang="en-US" sz="800">
                <a:solidFill>
                  <a:srgbClr val="B85450"/>
                </a:solidFill>
                <a:latin typeface="JetBrains Mono" panose="02010509020102050004"/>
                <a:ea typeface="JetBrains Mono" panose="02010509020102050004"/>
                <a:cs typeface="JetBrains Mono" panose="02010509020102050004"/>
                <a:sym typeface="JetBrains Mono" panose="02010509020102050004"/>
              </a:rPr>
              <a:t>nginx</a:t>
            </a:r>
          </a:p>
          <a:p>
            <a:pPr algn="ctr">
              <a:lnSpc>
                <a:spcPts val="1120"/>
              </a:lnSpc>
            </a:pPr>
            <a:r>
              <a:rPr lang="en-US" sz="800">
                <a:solidFill>
                  <a:srgbClr val="000000"/>
                </a:solidFill>
                <a:latin typeface="Open Sans"/>
                <a:ea typeface="Open Sans"/>
                <a:cs typeface="Open Sans"/>
                <a:sym typeface="Open Sans"/>
              </a:rPr>
              <a:t>pod</a:t>
            </a:r>
          </a:p>
        </p:txBody>
      </p:sp>
      <p:sp>
        <p:nvSpPr>
          <p:cNvPr id="53" name="TextBox 53"/>
          <p:cNvSpPr txBox="1"/>
          <p:nvPr/>
        </p:nvSpPr>
        <p:spPr>
          <a:xfrm>
            <a:off x="4687491" y="3580400"/>
            <a:ext cx="310896" cy="274425"/>
          </a:xfrm>
          <a:prstGeom prst="rect">
            <a:avLst/>
          </a:prstGeom>
        </p:spPr>
        <p:txBody>
          <a:bodyPr lIns="0" tIns="0" rIns="0" bIns="0" rtlCol="0" anchor="t">
            <a:spAutoFit/>
          </a:bodyPr>
          <a:lstStyle/>
          <a:p>
            <a:pPr algn="ctr">
              <a:lnSpc>
                <a:spcPts val="1120"/>
              </a:lnSpc>
            </a:pPr>
            <a:r>
              <a:rPr lang="en-US" sz="800">
                <a:solidFill>
                  <a:srgbClr val="B85450"/>
                </a:solidFill>
                <a:latin typeface="JetBrains Mono" panose="02010509020102050004"/>
                <a:ea typeface="JetBrains Mono" panose="02010509020102050004"/>
                <a:cs typeface="JetBrains Mono" panose="02010509020102050004"/>
                <a:sym typeface="JetBrains Mono" panose="02010509020102050004"/>
              </a:rPr>
              <a:t>nginx</a:t>
            </a:r>
          </a:p>
          <a:p>
            <a:pPr algn="ctr">
              <a:lnSpc>
                <a:spcPts val="1120"/>
              </a:lnSpc>
            </a:pPr>
            <a:r>
              <a:rPr lang="en-US" sz="800">
                <a:solidFill>
                  <a:srgbClr val="000000"/>
                </a:solidFill>
                <a:latin typeface="Open Sans"/>
                <a:ea typeface="Open Sans"/>
                <a:cs typeface="Open Sans"/>
                <a:sym typeface="Open Sans"/>
              </a:rPr>
              <a:t>pod</a:t>
            </a:r>
          </a:p>
        </p:txBody>
      </p:sp>
      <p:sp>
        <p:nvSpPr>
          <p:cNvPr id="54" name="TextBox 54"/>
          <p:cNvSpPr txBox="1"/>
          <p:nvPr/>
        </p:nvSpPr>
        <p:spPr>
          <a:xfrm>
            <a:off x="5326037" y="3580400"/>
            <a:ext cx="310896" cy="274425"/>
          </a:xfrm>
          <a:prstGeom prst="rect">
            <a:avLst/>
          </a:prstGeom>
        </p:spPr>
        <p:txBody>
          <a:bodyPr lIns="0" tIns="0" rIns="0" bIns="0" rtlCol="0" anchor="t">
            <a:spAutoFit/>
          </a:bodyPr>
          <a:lstStyle/>
          <a:p>
            <a:pPr algn="ctr">
              <a:lnSpc>
                <a:spcPts val="1120"/>
              </a:lnSpc>
            </a:pPr>
            <a:r>
              <a:rPr lang="en-US" sz="800">
                <a:solidFill>
                  <a:srgbClr val="B85450"/>
                </a:solidFill>
                <a:latin typeface="JetBrains Mono" panose="02010509020102050004"/>
                <a:ea typeface="JetBrains Mono" panose="02010509020102050004"/>
                <a:cs typeface="JetBrains Mono" panose="02010509020102050004"/>
                <a:sym typeface="JetBrains Mono" panose="02010509020102050004"/>
              </a:rPr>
              <a:t>nginx</a:t>
            </a:r>
          </a:p>
          <a:p>
            <a:pPr algn="ctr">
              <a:lnSpc>
                <a:spcPts val="1120"/>
              </a:lnSpc>
            </a:pPr>
            <a:r>
              <a:rPr lang="en-US" sz="800">
                <a:solidFill>
                  <a:srgbClr val="000000"/>
                </a:solidFill>
                <a:latin typeface="Open Sans"/>
                <a:ea typeface="Open Sans"/>
                <a:cs typeface="Open Sans"/>
                <a:sym typeface="Open Sans"/>
              </a:rPr>
              <a:t>pod</a:t>
            </a:r>
          </a:p>
        </p:txBody>
      </p:sp>
      <p:sp>
        <p:nvSpPr>
          <p:cNvPr id="55" name="TextBox 55"/>
          <p:cNvSpPr txBox="1"/>
          <p:nvPr/>
        </p:nvSpPr>
        <p:spPr>
          <a:xfrm>
            <a:off x="6416888" y="3585905"/>
            <a:ext cx="326650" cy="274425"/>
          </a:xfrm>
          <a:prstGeom prst="rect">
            <a:avLst/>
          </a:prstGeom>
        </p:spPr>
        <p:txBody>
          <a:bodyPr lIns="0" tIns="0" rIns="0" bIns="0" rtlCol="0" anchor="t">
            <a:spAutoFit/>
          </a:bodyPr>
          <a:lstStyle/>
          <a:p>
            <a:pPr algn="ctr">
              <a:lnSpc>
                <a:spcPts val="1120"/>
              </a:lnSpc>
            </a:pPr>
            <a:r>
              <a:rPr lang="en-US" sz="800">
                <a:solidFill>
                  <a:srgbClr val="B85450"/>
                </a:solidFill>
                <a:latin typeface="JetBrains Mono" panose="02010509020102050004"/>
                <a:ea typeface="JetBrains Mono" panose="02010509020102050004"/>
                <a:cs typeface="JetBrains Mono" panose="02010509020102050004"/>
                <a:sym typeface="JetBrains Mono" panose="02010509020102050004"/>
              </a:rPr>
              <a:t>nginx</a:t>
            </a:r>
          </a:p>
          <a:p>
            <a:pPr algn="ctr">
              <a:lnSpc>
                <a:spcPts val="1120"/>
              </a:lnSpc>
            </a:pPr>
            <a:r>
              <a:rPr lang="en-US" sz="800">
                <a:solidFill>
                  <a:srgbClr val="000000"/>
                </a:solidFill>
                <a:latin typeface="Open Sans"/>
                <a:ea typeface="Open Sans"/>
                <a:cs typeface="Open Sans"/>
                <a:sym typeface="Open Sans"/>
              </a:rPr>
              <a:t>pod v2</a:t>
            </a:r>
          </a:p>
        </p:txBody>
      </p:sp>
      <p:sp>
        <p:nvSpPr>
          <p:cNvPr id="56" name="TextBox 56"/>
          <p:cNvSpPr txBox="1"/>
          <p:nvPr/>
        </p:nvSpPr>
        <p:spPr>
          <a:xfrm>
            <a:off x="7055434" y="3580400"/>
            <a:ext cx="326650" cy="274425"/>
          </a:xfrm>
          <a:prstGeom prst="rect">
            <a:avLst/>
          </a:prstGeom>
        </p:spPr>
        <p:txBody>
          <a:bodyPr lIns="0" tIns="0" rIns="0" bIns="0" rtlCol="0" anchor="t">
            <a:spAutoFit/>
          </a:bodyPr>
          <a:lstStyle/>
          <a:p>
            <a:pPr algn="ctr">
              <a:lnSpc>
                <a:spcPts val="1120"/>
              </a:lnSpc>
            </a:pPr>
            <a:r>
              <a:rPr lang="en-US" sz="800">
                <a:solidFill>
                  <a:srgbClr val="B85450"/>
                </a:solidFill>
                <a:latin typeface="JetBrains Mono" panose="02010509020102050004"/>
                <a:ea typeface="JetBrains Mono" panose="02010509020102050004"/>
                <a:cs typeface="JetBrains Mono" panose="02010509020102050004"/>
                <a:sym typeface="JetBrains Mono" panose="02010509020102050004"/>
              </a:rPr>
              <a:t>nginx</a:t>
            </a:r>
          </a:p>
          <a:p>
            <a:pPr algn="ctr">
              <a:lnSpc>
                <a:spcPts val="1120"/>
              </a:lnSpc>
            </a:pPr>
            <a:r>
              <a:rPr lang="en-US" sz="800">
                <a:solidFill>
                  <a:srgbClr val="000000"/>
                </a:solidFill>
                <a:latin typeface="Open Sans"/>
                <a:ea typeface="Open Sans"/>
                <a:cs typeface="Open Sans"/>
                <a:sym typeface="Open Sans"/>
              </a:rPr>
              <a:t>pod v2</a:t>
            </a:r>
          </a:p>
        </p:txBody>
      </p:sp>
      <p:sp>
        <p:nvSpPr>
          <p:cNvPr id="57" name="TextBox 57"/>
          <p:cNvSpPr txBox="1"/>
          <p:nvPr/>
        </p:nvSpPr>
        <p:spPr>
          <a:xfrm>
            <a:off x="7693990" y="3580400"/>
            <a:ext cx="326650" cy="274425"/>
          </a:xfrm>
          <a:prstGeom prst="rect">
            <a:avLst/>
          </a:prstGeom>
        </p:spPr>
        <p:txBody>
          <a:bodyPr lIns="0" tIns="0" rIns="0" bIns="0" rtlCol="0" anchor="t">
            <a:spAutoFit/>
          </a:bodyPr>
          <a:lstStyle/>
          <a:p>
            <a:pPr algn="ctr">
              <a:lnSpc>
                <a:spcPts val="1120"/>
              </a:lnSpc>
            </a:pPr>
            <a:r>
              <a:rPr lang="en-US" sz="800">
                <a:solidFill>
                  <a:srgbClr val="B85450"/>
                </a:solidFill>
                <a:latin typeface="JetBrains Mono" panose="02010509020102050004"/>
                <a:ea typeface="JetBrains Mono" panose="02010509020102050004"/>
                <a:cs typeface="JetBrains Mono" panose="02010509020102050004"/>
                <a:sym typeface="JetBrains Mono" panose="02010509020102050004"/>
              </a:rPr>
              <a:t>nginx</a:t>
            </a:r>
          </a:p>
          <a:p>
            <a:pPr algn="ctr">
              <a:lnSpc>
                <a:spcPts val="1120"/>
              </a:lnSpc>
            </a:pPr>
            <a:r>
              <a:rPr lang="en-US" sz="800">
                <a:solidFill>
                  <a:srgbClr val="000000"/>
                </a:solidFill>
                <a:latin typeface="Open Sans"/>
                <a:ea typeface="Open Sans"/>
                <a:cs typeface="Open Sans"/>
                <a:sym typeface="Open Sans"/>
              </a:rPr>
              <a:t>pod v2</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169041"/>
            <a:ext cx="3202833" cy="4786368"/>
          </a:xfrm>
          <a:prstGeom prst="rect">
            <a:avLst/>
          </a:prstGeom>
        </p:spPr>
        <p:txBody>
          <a:bodyPr lIns="0" tIns="0" rIns="0" bIns="0" rtlCol="0" anchor="t">
            <a:spAutoFit/>
          </a:bodyPr>
          <a:lstStyle/>
          <a:p>
            <a:pPr algn="l">
              <a:lnSpc>
                <a:spcPts val="1450"/>
              </a:lnSpc>
              <a:spcBef>
                <a:spcPct val="0"/>
              </a:spcBef>
            </a:pPr>
            <a:r>
              <a:rPr lang="en-US" sz="1025" dirty="0">
                <a:solidFill>
                  <a:srgbClr val="000000"/>
                </a:solidFill>
                <a:latin typeface="JetBrains Mono" panose="02010509020102050004"/>
                <a:ea typeface="JetBrains Mono" panose="02010509020102050004"/>
                <a:cs typeface="JetBrains Mono" panose="02010509020102050004"/>
                <a:sym typeface="JetBrains Mono" panose="02010509020102050004"/>
              </a:rPr>
              <a:t># Step 1: Create the Deployment YAML File</a:t>
            </a:r>
          </a:p>
          <a:p>
            <a:pPr algn="l">
              <a:lnSpc>
                <a:spcPts val="1450"/>
              </a:lnSpc>
              <a:spcBef>
                <a:spcPct val="0"/>
              </a:spcBef>
            </a:pPr>
            <a:r>
              <a:rPr lang="en-US" sz="1025" dirty="0">
                <a:solidFill>
                  <a:srgbClr val="000000"/>
                </a:solidFill>
                <a:latin typeface="JetBrains Mono" panose="02010509020102050004"/>
                <a:ea typeface="JetBrains Mono" panose="02010509020102050004"/>
                <a:cs typeface="JetBrains Mono" panose="02010509020102050004"/>
                <a:sym typeface="JetBrains Mono" panose="02010509020102050004"/>
              </a:rPr>
              <a:t>cat &lt;&lt;EOF &gt; nginx-</a:t>
            </a:r>
            <a:r>
              <a:rPr lang="en-US" sz="1025" dirty="0" err="1">
                <a:solidFill>
                  <a:srgbClr val="000000"/>
                </a:solidFill>
                <a:latin typeface="JetBrains Mono" panose="02010509020102050004"/>
                <a:ea typeface="JetBrains Mono" panose="02010509020102050004"/>
                <a:cs typeface="JetBrains Mono" panose="02010509020102050004"/>
                <a:sym typeface="JetBrains Mono" panose="02010509020102050004"/>
              </a:rPr>
              <a:t>deployment.yaml</a:t>
            </a:r>
            <a:endParaRPr lang="en-US" sz="1025" dirty="0">
              <a:solidFill>
                <a:srgbClr val="000000"/>
              </a:solidFill>
              <a:latin typeface="JetBrains Mono" panose="02010509020102050004"/>
              <a:ea typeface="JetBrains Mono" panose="02010509020102050004"/>
              <a:cs typeface="JetBrains Mono" panose="02010509020102050004"/>
              <a:sym typeface="JetBrains Mono" panose="02010509020102050004"/>
            </a:endParaRPr>
          </a:p>
          <a:p>
            <a:pPr algn="l">
              <a:lnSpc>
                <a:spcPts val="1450"/>
              </a:lnSpc>
              <a:spcBef>
                <a:spcPct val="0"/>
              </a:spcBef>
            </a:pPr>
            <a:r>
              <a:rPr lang="en-US" sz="1025" dirty="0" err="1">
                <a:solidFill>
                  <a:srgbClr val="000000"/>
                </a:solidFill>
                <a:latin typeface="JetBrains Mono" panose="02010509020102050004"/>
                <a:ea typeface="JetBrains Mono" panose="02010509020102050004"/>
                <a:cs typeface="JetBrains Mono" panose="02010509020102050004"/>
                <a:sym typeface="JetBrains Mono" panose="02010509020102050004"/>
              </a:rPr>
              <a:t>apiVersion</a:t>
            </a:r>
            <a:r>
              <a:rPr lang="en-US" sz="1025" dirty="0">
                <a:solidFill>
                  <a:srgbClr val="000000"/>
                </a:solidFill>
                <a:latin typeface="JetBrains Mono" panose="02010509020102050004"/>
                <a:ea typeface="JetBrains Mono" panose="02010509020102050004"/>
                <a:cs typeface="JetBrains Mono" panose="02010509020102050004"/>
                <a:sym typeface="JetBrains Mono" panose="02010509020102050004"/>
              </a:rPr>
              <a:t>: apps/v1</a:t>
            </a:r>
          </a:p>
          <a:p>
            <a:pPr algn="l">
              <a:lnSpc>
                <a:spcPts val="1450"/>
              </a:lnSpc>
              <a:spcBef>
                <a:spcPct val="0"/>
              </a:spcBef>
            </a:pPr>
            <a:r>
              <a:rPr lang="en-US" sz="1025" dirty="0">
                <a:solidFill>
                  <a:srgbClr val="000000"/>
                </a:solidFill>
                <a:latin typeface="JetBrains Mono" panose="02010509020102050004"/>
                <a:ea typeface="JetBrains Mono" panose="02010509020102050004"/>
                <a:cs typeface="JetBrains Mono" panose="02010509020102050004"/>
                <a:sym typeface="JetBrains Mono" panose="02010509020102050004"/>
              </a:rPr>
              <a:t>kind: Deployment</a:t>
            </a:r>
          </a:p>
          <a:p>
            <a:pPr algn="l">
              <a:lnSpc>
                <a:spcPts val="1450"/>
              </a:lnSpc>
              <a:spcBef>
                <a:spcPct val="0"/>
              </a:spcBef>
            </a:pPr>
            <a:r>
              <a:rPr lang="en-US" sz="1025" dirty="0">
                <a:solidFill>
                  <a:srgbClr val="000000"/>
                </a:solidFill>
                <a:latin typeface="JetBrains Mono" panose="02010509020102050004"/>
                <a:ea typeface="JetBrains Mono" panose="02010509020102050004"/>
                <a:cs typeface="JetBrains Mono" panose="02010509020102050004"/>
                <a:sym typeface="JetBrains Mono" panose="02010509020102050004"/>
              </a:rPr>
              <a:t>metadata:</a:t>
            </a:r>
          </a:p>
          <a:p>
            <a:pPr algn="l">
              <a:lnSpc>
                <a:spcPts val="1450"/>
              </a:lnSpc>
              <a:spcBef>
                <a:spcPct val="0"/>
              </a:spcBef>
            </a:pPr>
            <a:r>
              <a:rPr lang="en-US" sz="1025" dirty="0">
                <a:solidFill>
                  <a:srgbClr val="000000"/>
                </a:solidFill>
                <a:latin typeface="JetBrains Mono" panose="02010509020102050004"/>
                <a:ea typeface="JetBrains Mono" panose="02010509020102050004"/>
                <a:cs typeface="JetBrains Mono" panose="02010509020102050004"/>
                <a:sym typeface="JetBrains Mono" panose="02010509020102050004"/>
              </a:rPr>
              <a:t>  name: nginx-deployment</a:t>
            </a:r>
          </a:p>
          <a:p>
            <a:pPr algn="l">
              <a:lnSpc>
                <a:spcPts val="1450"/>
              </a:lnSpc>
              <a:spcBef>
                <a:spcPct val="0"/>
              </a:spcBef>
            </a:pPr>
            <a:r>
              <a:rPr lang="en-US" sz="1025" dirty="0">
                <a:solidFill>
                  <a:srgbClr val="000000"/>
                </a:solidFill>
                <a:latin typeface="JetBrains Mono" panose="02010509020102050004"/>
                <a:ea typeface="JetBrains Mono" panose="02010509020102050004"/>
                <a:cs typeface="JetBrains Mono" panose="02010509020102050004"/>
                <a:sym typeface="JetBrains Mono" panose="02010509020102050004"/>
              </a:rPr>
              <a:t>  labels:</a:t>
            </a:r>
          </a:p>
          <a:p>
            <a:pPr algn="l">
              <a:lnSpc>
                <a:spcPts val="1450"/>
              </a:lnSpc>
              <a:spcBef>
                <a:spcPct val="0"/>
              </a:spcBef>
            </a:pPr>
            <a:r>
              <a:rPr lang="en-US" sz="1025" dirty="0">
                <a:solidFill>
                  <a:srgbClr val="000000"/>
                </a:solidFill>
                <a:latin typeface="JetBrains Mono" panose="02010509020102050004"/>
                <a:ea typeface="JetBrains Mono" panose="02010509020102050004"/>
                <a:cs typeface="JetBrains Mono" panose="02010509020102050004"/>
                <a:sym typeface="JetBrains Mono" panose="02010509020102050004"/>
              </a:rPr>
              <a:t>    app: nginx</a:t>
            </a:r>
          </a:p>
          <a:p>
            <a:pPr algn="l">
              <a:lnSpc>
                <a:spcPts val="1450"/>
              </a:lnSpc>
              <a:spcBef>
                <a:spcPct val="0"/>
              </a:spcBef>
            </a:pPr>
            <a:r>
              <a:rPr lang="en-US" sz="1025" dirty="0">
                <a:solidFill>
                  <a:srgbClr val="000000"/>
                </a:solidFill>
                <a:latin typeface="JetBrains Mono" panose="02010509020102050004"/>
                <a:ea typeface="JetBrains Mono" panose="02010509020102050004"/>
                <a:cs typeface="JetBrains Mono" panose="02010509020102050004"/>
                <a:sym typeface="JetBrains Mono" panose="02010509020102050004"/>
              </a:rPr>
              <a:t>spec:</a:t>
            </a:r>
          </a:p>
          <a:p>
            <a:pPr algn="l">
              <a:lnSpc>
                <a:spcPts val="1450"/>
              </a:lnSpc>
              <a:spcBef>
                <a:spcPct val="0"/>
              </a:spcBef>
            </a:pPr>
            <a:r>
              <a:rPr lang="en-US" sz="1025" dirty="0">
                <a:solidFill>
                  <a:srgbClr val="000000"/>
                </a:solidFill>
                <a:latin typeface="JetBrains Mono" panose="02010509020102050004"/>
                <a:ea typeface="JetBrains Mono" panose="02010509020102050004"/>
                <a:cs typeface="JetBrains Mono" panose="02010509020102050004"/>
                <a:sym typeface="JetBrains Mono" panose="02010509020102050004"/>
              </a:rPr>
              <a:t>  replicas: 5</a:t>
            </a:r>
          </a:p>
          <a:p>
            <a:pPr algn="l">
              <a:lnSpc>
                <a:spcPts val="1450"/>
              </a:lnSpc>
              <a:spcBef>
                <a:spcPct val="0"/>
              </a:spcBef>
            </a:pPr>
            <a:r>
              <a:rPr lang="en-US" sz="1025" dirty="0">
                <a:solidFill>
                  <a:srgbClr val="000000"/>
                </a:solidFill>
                <a:latin typeface="JetBrains Mono" panose="02010509020102050004"/>
                <a:ea typeface="JetBrains Mono" panose="02010509020102050004"/>
                <a:cs typeface="JetBrains Mono" panose="02010509020102050004"/>
                <a:sym typeface="JetBrains Mono" panose="02010509020102050004"/>
              </a:rPr>
              <a:t>  selector:</a:t>
            </a:r>
          </a:p>
          <a:p>
            <a:pPr algn="l">
              <a:lnSpc>
                <a:spcPts val="1450"/>
              </a:lnSpc>
              <a:spcBef>
                <a:spcPct val="0"/>
              </a:spcBef>
            </a:pPr>
            <a:r>
              <a:rPr lang="en-US" sz="1025" dirty="0">
                <a:solidFill>
                  <a:srgbClr val="000000"/>
                </a:solidFill>
                <a:latin typeface="JetBrains Mono" panose="02010509020102050004"/>
                <a:ea typeface="JetBrains Mono" panose="02010509020102050004"/>
                <a:cs typeface="JetBrains Mono" panose="02010509020102050004"/>
                <a:sym typeface="JetBrains Mono" panose="02010509020102050004"/>
              </a:rPr>
              <a:t>    </a:t>
            </a:r>
            <a:r>
              <a:rPr lang="en-US" sz="1025" dirty="0" err="1">
                <a:solidFill>
                  <a:srgbClr val="000000"/>
                </a:solidFill>
                <a:latin typeface="JetBrains Mono" panose="02010509020102050004"/>
                <a:ea typeface="JetBrains Mono" panose="02010509020102050004"/>
                <a:cs typeface="JetBrains Mono" panose="02010509020102050004"/>
                <a:sym typeface="JetBrains Mono" panose="02010509020102050004"/>
              </a:rPr>
              <a:t>matchLabels</a:t>
            </a:r>
            <a:r>
              <a:rPr lang="en-US" sz="1025" dirty="0">
                <a:solidFill>
                  <a:srgbClr val="000000"/>
                </a:solidFill>
                <a:latin typeface="JetBrains Mono" panose="02010509020102050004"/>
                <a:ea typeface="JetBrains Mono" panose="02010509020102050004"/>
                <a:cs typeface="JetBrains Mono" panose="02010509020102050004"/>
                <a:sym typeface="JetBrains Mono" panose="02010509020102050004"/>
              </a:rPr>
              <a:t>:</a:t>
            </a:r>
          </a:p>
          <a:p>
            <a:pPr algn="l">
              <a:lnSpc>
                <a:spcPts val="1450"/>
              </a:lnSpc>
              <a:spcBef>
                <a:spcPct val="0"/>
              </a:spcBef>
            </a:pPr>
            <a:r>
              <a:rPr lang="en-US" sz="1025" dirty="0">
                <a:solidFill>
                  <a:srgbClr val="000000"/>
                </a:solidFill>
                <a:latin typeface="JetBrains Mono" panose="02010509020102050004"/>
                <a:ea typeface="JetBrains Mono" panose="02010509020102050004"/>
                <a:cs typeface="JetBrains Mono" panose="02010509020102050004"/>
                <a:sym typeface="JetBrains Mono" panose="02010509020102050004"/>
              </a:rPr>
              <a:t>      app: nginx</a:t>
            </a:r>
          </a:p>
          <a:p>
            <a:pPr algn="l">
              <a:lnSpc>
                <a:spcPts val="1450"/>
              </a:lnSpc>
              <a:spcBef>
                <a:spcPct val="0"/>
              </a:spcBef>
            </a:pPr>
            <a:r>
              <a:rPr lang="en-US" sz="1025" dirty="0">
                <a:solidFill>
                  <a:srgbClr val="000000"/>
                </a:solidFill>
                <a:latin typeface="JetBrains Mono" panose="02010509020102050004"/>
                <a:ea typeface="JetBrains Mono" panose="02010509020102050004"/>
                <a:cs typeface="JetBrains Mono" panose="02010509020102050004"/>
                <a:sym typeface="JetBrains Mono" panose="02010509020102050004"/>
              </a:rPr>
              <a:t>  template:</a:t>
            </a:r>
          </a:p>
          <a:p>
            <a:pPr algn="l">
              <a:lnSpc>
                <a:spcPts val="1450"/>
              </a:lnSpc>
              <a:spcBef>
                <a:spcPct val="0"/>
              </a:spcBef>
            </a:pPr>
            <a:r>
              <a:rPr lang="en-US" sz="1025" dirty="0">
                <a:solidFill>
                  <a:srgbClr val="000000"/>
                </a:solidFill>
                <a:latin typeface="JetBrains Mono" panose="02010509020102050004"/>
                <a:ea typeface="JetBrains Mono" panose="02010509020102050004"/>
                <a:cs typeface="JetBrains Mono" panose="02010509020102050004"/>
                <a:sym typeface="JetBrains Mono" panose="02010509020102050004"/>
              </a:rPr>
              <a:t>    metadata:</a:t>
            </a:r>
          </a:p>
          <a:p>
            <a:pPr algn="l">
              <a:lnSpc>
                <a:spcPts val="1450"/>
              </a:lnSpc>
              <a:spcBef>
                <a:spcPct val="0"/>
              </a:spcBef>
            </a:pPr>
            <a:r>
              <a:rPr lang="en-US" sz="1025" dirty="0">
                <a:solidFill>
                  <a:srgbClr val="000000"/>
                </a:solidFill>
                <a:latin typeface="JetBrains Mono" panose="02010509020102050004"/>
                <a:ea typeface="JetBrains Mono" panose="02010509020102050004"/>
                <a:cs typeface="JetBrains Mono" panose="02010509020102050004"/>
                <a:sym typeface="JetBrains Mono" panose="02010509020102050004"/>
              </a:rPr>
              <a:t>      labels:</a:t>
            </a:r>
          </a:p>
          <a:p>
            <a:pPr algn="l">
              <a:lnSpc>
                <a:spcPts val="1450"/>
              </a:lnSpc>
              <a:spcBef>
                <a:spcPct val="0"/>
              </a:spcBef>
            </a:pPr>
            <a:r>
              <a:rPr lang="en-US" sz="1025" dirty="0">
                <a:solidFill>
                  <a:srgbClr val="000000"/>
                </a:solidFill>
                <a:latin typeface="JetBrains Mono" panose="02010509020102050004"/>
                <a:ea typeface="JetBrains Mono" panose="02010509020102050004"/>
                <a:cs typeface="JetBrains Mono" panose="02010509020102050004"/>
                <a:sym typeface="JetBrains Mono" panose="02010509020102050004"/>
              </a:rPr>
              <a:t>        app: nginx</a:t>
            </a:r>
          </a:p>
          <a:p>
            <a:pPr algn="l">
              <a:lnSpc>
                <a:spcPts val="1450"/>
              </a:lnSpc>
              <a:spcBef>
                <a:spcPct val="0"/>
              </a:spcBef>
            </a:pPr>
            <a:r>
              <a:rPr lang="en-US" sz="1025" dirty="0">
                <a:solidFill>
                  <a:srgbClr val="000000"/>
                </a:solidFill>
                <a:latin typeface="JetBrains Mono" panose="02010509020102050004"/>
                <a:ea typeface="JetBrains Mono" panose="02010509020102050004"/>
                <a:cs typeface="JetBrains Mono" panose="02010509020102050004"/>
                <a:sym typeface="JetBrains Mono" panose="02010509020102050004"/>
              </a:rPr>
              <a:t>    spec:</a:t>
            </a:r>
          </a:p>
          <a:p>
            <a:pPr algn="l">
              <a:lnSpc>
                <a:spcPts val="1450"/>
              </a:lnSpc>
              <a:spcBef>
                <a:spcPct val="0"/>
              </a:spcBef>
            </a:pPr>
            <a:r>
              <a:rPr lang="en-US" sz="1025" dirty="0">
                <a:solidFill>
                  <a:srgbClr val="000000"/>
                </a:solidFill>
                <a:latin typeface="JetBrains Mono" panose="02010509020102050004"/>
                <a:ea typeface="JetBrains Mono" panose="02010509020102050004"/>
                <a:cs typeface="JetBrains Mono" panose="02010509020102050004"/>
                <a:sym typeface="JetBrains Mono" panose="02010509020102050004"/>
              </a:rPr>
              <a:t>      containers:</a:t>
            </a:r>
          </a:p>
          <a:p>
            <a:pPr algn="l">
              <a:lnSpc>
                <a:spcPts val="1450"/>
              </a:lnSpc>
              <a:spcBef>
                <a:spcPct val="0"/>
              </a:spcBef>
            </a:pPr>
            <a:r>
              <a:rPr lang="en-US" sz="1025" dirty="0">
                <a:solidFill>
                  <a:srgbClr val="000000"/>
                </a:solidFill>
                <a:latin typeface="JetBrains Mono" panose="02010509020102050004"/>
                <a:ea typeface="JetBrains Mono" panose="02010509020102050004"/>
                <a:cs typeface="JetBrains Mono" panose="02010509020102050004"/>
                <a:sym typeface="JetBrains Mono" panose="02010509020102050004"/>
              </a:rPr>
              <a:t>        - name: nginx</a:t>
            </a:r>
          </a:p>
          <a:p>
            <a:pPr algn="l">
              <a:lnSpc>
                <a:spcPts val="1450"/>
              </a:lnSpc>
              <a:spcBef>
                <a:spcPct val="0"/>
              </a:spcBef>
            </a:pPr>
            <a:r>
              <a:rPr lang="en-US" sz="1025" dirty="0">
                <a:solidFill>
                  <a:srgbClr val="000000"/>
                </a:solidFill>
                <a:latin typeface="JetBrains Mono" panose="02010509020102050004"/>
                <a:ea typeface="JetBrains Mono" panose="02010509020102050004"/>
                <a:cs typeface="JetBrains Mono" panose="02010509020102050004"/>
                <a:sym typeface="JetBrains Mono" panose="02010509020102050004"/>
              </a:rPr>
              <a:t>          image: nginx:1.27.0</a:t>
            </a:r>
          </a:p>
          <a:p>
            <a:pPr algn="l">
              <a:lnSpc>
                <a:spcPts val="1450"/>
              </a:lnSpc>
              <a:spcBef>
                <a:spcPct val="0"/>
              </a:spcBef>
            </a:pPr>
            <a:r>
              <a:rPr lang="en-US" sz="1025" dirty="0">
                <a:solidFill>
                  <a:srgbClr val="000000"/>
                </a:solidFill>
                <a:latin typeface="JetBrains Mono" panose="02010509020102050004"/>
                <a:ea typeface="JetBrains Mono" panose="02010509020102050004"/>
                <a:cs typeface="JetBrains Mono" panose="02010509020102050004"/>
                <a:sym typeface="JetBrains Mono" panose="02010509020102050004"/>
              </a:rPr>
              <a:t>          ports:</a:t>
            </a:r>
          </a:p>
          <a:p>
            <a:pPr algn="l">
              <a:lnSpc>
                <a:spcPts val="1450"/>
              </a:lnSpc>
              <a:spcBef>
                <a:spcPct val="0"/>
              </a:spcBef>
            </a:pPr>
            <a:r>
              <a:rPr lang="en-US" sz="1025" dirty="0">
                <a:solidFill>
                  <a:srgbClr val="000000"/>
                </a:solidFill>
                <a:latin typeface="JetBrains Mono" panose="02010509020102050004"/>
                <a:ea typeface="JetBrains Mono" panose="02010509020102050004"/>
                <a:cs typeface="JetBrains Mono" panose="02010509020102050004"/>
                <a:sym typeface="JetBrains Mono" panose="02010509020102050004"/>
              </a:rPr>
              <a:t>            - </a:t>
            </a:r>
            <a:r>
              <a:rPr lang="en-US" sz="1025" dirty="0" err="1">
                <a:solidFill>
                  <a:srgbClr val="000000"/>
                </a:solidFill>
                <a:latin typeface="JetBrains Mono" panose="02010509020102050004"/>
                <a:ea typeface="JetBrains Mono" panose="02010509020102050004"/>
                <a:cs typeface="JetBrains Mono" panose="02010509020102050004"/>
                <a:sym typeface="JetBrains Mono" panose="02010509020102050004"/>
              </a:rPr>
              <a:t>containerPort</a:t>
            </a:r>
            <a:r>
              <a:rPr lang="en-US" sz="1025" dirty="0">
                <a:solidFill>
                  <a:srgbClr val="000000"/>
                </a:solidFill>
                <a:latin typeface="JetBrains Mono" panose="02010509020102050004"/>
                <a:ea typeface="JetBrains Mono" panose="02010509020102050004"/>
                <a:cs typeface="JetBrains Mono" panose="02010509020102050004"/>
                <a:sym typeface="JetBrains Mono" panose="02010509020102050004"/>
              </a:rPr>
              <a:t>: 80</a:t>
            </a:r>
          </a:p>
          <a:p>
            <a:pPr algn="l">
              <a:lnSpc>
                <a:spcPts val="1450"/>
              </a:lnSpc>
              <a:spcBef>
                <a:spcPct val="0"/>
              </a:spcBef>
            </a:pPr>
            <a:r>
              <a:rPr lang="en-US" sz="1025" dirty="0">
                <a:solidFill>
                  <a:srgbClr val="000000"/>
                </a:solidFill>
                <a:latin typeface="JetBrains Mono" panose="02010509020102050004"/>
                <a:ea typeface="JetBrains Mono" panose="02010509020102050004"/>
                <a:cs typeface="JetBrains Mono" panose="02010509020102050004"/>
                <a:sym typeface="JetBrains Mono" panose="02010509020102050004"/>
              </a:rPr>
              <a:t>  strategy:</a:t>
            </a:r>
          </a:p>
          <a:p>
            <a:pPr algn="l">
              <a:lnSpc>
                <a:spcPts val="1450"/>
              </a:lnSpc>
              <a:spcBef>
                <a:spcPct val="0"/>
              </a:spcBef>
            </a:pPr>
            <a:r>
              <a:rPr lang="en-US" sz="1025" dirty="0">
                <a:solidFill>
                  <a:srgbClr val="000000"/>
                </a:solidFill>
                <a:latin typeface="JetBrains Mono" panose="02010509020102050004"/>
                <a:ea typeface="JetBrains Mono" panose="02010509020102050004"/>
                <a:cs typeface="JetBrains Mono" panose="02010509020102050004"/>
                <a:sym typeface="JetBrains Mono" panose="02010509020102050004"/>
              </a:rPr>
              <a:t>    type: </a:t>
            </a:r>
            <a:r>
              <a:rPr lang="en-US" sz="1025" dirty="0" err="1">
                <a:solidFill>
                  <a:srgbClr val="000000"/>
                </a:solidFill>
                <a:latin typeface="JetBrains Mono" panose="02010509020102050004"/>
                <a:ea typeface="JetBrains Mono" panose="02010509020102050004"/>
                <a:cs typeface="JetBrains Mono" panose="02010509020102050004"/>
                <a:sym typeface="JetBrains Mono" panose="02010509020102050004"/>
              </a:rPr>
              <a:t>RollingUpdate</a:t>
            </a:r>
            <a:endParaRPr lang="en-US" sz="1025" dirty="0">
              <a:solidFill>
                <a:srgbClr val="000000"/>
              </a:solidFill>
              <a:latin typeface="JetBrains Mono" panose="02010509020102050004"/>
              <a:ea typeface="JetBrains Mono" panose="02010509020102050004"/>
              <a:cs typeface="JetBrains Mono" panose="02010509020102050004"/>
              <a:sym typeface="JetBrains Mono" panose="02010509020102050004"/>
            </a:endParaRPr>
          </a:p>
          <a:p>
            <a:pPr algn="l">
              <a:lnSpc>
                <a:spcPts val="1450"/>
              </a:lnSpc>
              <a:spcBef>
                <a:spcPct val="0"/>
              </a:spcBef>
            </a:pPr>
            <a:r>
              <a:rPr lang="en-US" sz="1025" dirty="0">
                <a:solidFill>
                  <a:srgbClr val="000000"/>
                </a:solidFill>
                <a:latin typeface="JetBrains Mono" panose="02010509020102050004"/>
                <a:ea typeface="JetBrains Mono" panose="02010509020102050004"/>
                <a:cs typeface="JetBrains Mono" panose="02010509020102050004"/>
                <a:sym typeface="JetBrains Mono" panose="02010509020102050004"/>
              </a:rPr>
              <a:t>EOF</a:t>
            </a:r>
          </a:p>
        </p:txBody>
      </p:sp>
      <p:sp>
        <p:nvSpPr>
          <p:cNvPr id="3" name="TextBox 3"/>
          <p:cNvSpPr txBox="1"/>
          <p:nvPr/>
        </p:nvSpPr>
        <p:spPr>
          <a:xfrm>
            <a:off x="3835049" y="919685"/>
            <a:ext cx="5208630" cy="4035723"/>
          </a:xfrm>
          <a:prstGeom prst="rect">
            <a:avLst/>
          </a:prstGeom>
        </p:spPr>
        <p:txBody>
          <a:bodyPr lIns="0" tIns="0" rIns="0" bIns="0" rtlCol="0" anchor="t">
            <a:spAutoFit/>
          </a:bodyPr>
          <a:lstStyle/>
          <a:p>
            <a:pPr algn="l">
              <a:lnSpc>
                <a:spcPts val="1770"/>
              </a:lnSpc>
              <a:spcBef>
                <a:spcPct val="0"/>
              </a:spcBef>
            </a:pPr>
            <a:r>
              <a:rPr lang="en-US" sz="1250">
                <a:solidFill>
                  <a:srgbClr val="000000"/>
                </a:solidFill>
                <a:latin typeface="JetBrains Mono" panose="02010509020102050004"/>
                <a:ea typeface="JetBrains Mono" panose="02010509020102050004"/>
                <a:cs typeface="JetBrains Mono" panose="02010509020102050004"/>
                <a:sym typeface="JetBrains Mono" panose="02010509020102050004"/>
              </a:rPr>
              <a:t># Step 2: Apply the Deployment</a:t>
            </a:r>
          </a:p>
          <a:p>
            <a:pPr algn="l">
              <a:lnSpc>
                <a:spcPts val="1770"/>
              </a:lnSpc>
              <a:spcBef>
                <a:spcPct val="0"/>
              </a:spcBef>
            </a:pPr>
            <a:r>
              <a:rPr lang="en-US" sz="1250">
                <a:solidFill>
                  <a:srgbClr val="000000"/>
                </a:solidFill>
                <a:latin typeface="JetBrains Mono" panose="02010509020102050004"/>
                <a:ea typeface="JetBrains Mono" panose="02010509020102050004"/>
                <a:cs typeface="JetBrains Mono" panose="02010509020102050004"/>
                <a:sym typeface="JetBrains Mono" panose="02010509020102050004"/>
              </a:rPr>
              <a:t>kubectl apply -f nginx-deployment.yaml</a:t>
            </a:r>
          </a:p>
          <a:p>
            <a:pPr algn="l">
              <a:lnSpc>
                <a:spcPts val="1770"/>
              </a:lnSpc>
              <a:spcBef>
                <a:spcPct val="0"/>
              </a:spcBef>
            </a:pPr>
            <a:endParaRPr lang="en-US" sz="1250">
              <a:solidFill>
                <a:srgbClr val="000000"/>
              </a:solidFill>
              <a:latin typeface="JetBrains Mono" panose="02010509020102050004"/>
              <a:ea typeface="JetBrains Mono" panose="02010509020102050004"/>
              <a:cs typeface="JetBrains Mono" panose="02010509020102050004"/>
              <a:sym typeface="JetBrains Mono" panose="02010509020102050004"/>
            </a:endParaRPr>
          </a:p>
          <a:p>
            <a:pPr algn="l">
              <a:lnSpc>
                <a:spcPts val="1770"/>
              </a:lnSpc>
              <a:spcBef>
                <a:spcPct val="0"/>
              </a:spcBef>
            </a:pPr>
            <a:r>
              <a:rPr lang="en-US" sz="1250">
                <a:solidFill>
                  <a:srgbClr val="000000"/>
                </a:solidFill>
                <a:latin typeface="JetBrains Mono" panose="02010509020102050004"/>
                <a:ea typeface="JetBrains Mono" panose="02010509020102050004"/>
                <a:cs typeface="JetBrains Mono" panose="02010509020102050004"/>
                <a:sym typeface="JetBrains Mono" panose="02010509020102050004"/>
              </a:rPr>
              <a:t># Step 3: Check Deployment Status</a:t>
            </a:r>
          </a:p>
          <a:p>
            <a:pPr algn="l">
              <a:lnSpc>
                <a:spcPts val="1770"/>
              </a:lnSpc>
              <a:spcBef>
                <a:spcPct val="0"/>
              </a:spcBef>
            </a:pPr>
            <a:r>
              <a:rPr lang="en-US" sz="1250">
                <a:solidFill>
                  <a:srgbClr val="000000"/>
                </a:solidFill>
                <a:latin typeface="JetBrains Mono" panose="02010509020102050004"/>
                <a:ea typeface="JetBrains Mono" panose="02010509020102050004"/>
                <a:cs typeface="JetBrains Mono" panose="02010509020102050004"/>
                <a:sym typeface="JetBrains Mono" panose="02010509020102050004"/>
              </a:rPr>
              <a:t>kubectl get deploy</a:t>
            </a:r>
          </a:p>
          <a:p>
            <a:pPr algn="l">
              <a:lnSpc>
                <a:spcPts val="1770"/>
              </a:lnSpc>
              <a:spcBef>
                <a:spcPct val="0"/>
              </a:spcBef>
            </a:pPr>
            <a:endParaRPr lang="en-US" sz="1250">
              <a:solidFill>
                <a:srgbClr val="000000"/>
              </a:solidFill>
              <a:latin typeface="JetBrains Mono" panose="02010509020102050004"/>
              <a:ea typeface="JetBrains Mono" panose="02010509020102050004"/>
              <a:cs typeface="JetBrains Mono" panose="02010509020102050004"/>
              <a:sym typeface="JetBrains Mono" panose="02010509020102050004"/>
            </a:endParaRPr>
          </a:p>
          <a:p>
            <a:pPr algn="l">
              <a:lnSpc>
                <a:spcPts val="1770"/>
              </a:lnSpc>
              <a:spcBef>
                <a:spcPct val="0"/>
              </a:spcBef>
            </a:pPr>
            <a:r>
              <a:rPr lang="en-US" sz="1250">
                <a:solidFill>
                  <a:srgbClr val="000000"/>
                </a:solidFill>
                <a:latin typeface="JetBrains Mono" panose="02010509020102050004"/>
                <a:ea typeface="JetBrains Mono" panose="02010509020102050004"/>
                <a:cs typeface="JetBrains Mono" panose="02010509020102050004"/>
                <a:sym typeface="JetBrains Mono" panose="02010509020102050004"/>
              </a:rPr>
              <a:t># Step 4: Describe Deployment</a:t>
            </a:r>
          </a:p>
          <a:p>
            <a:pPr algn="l">
              <a:lnSpc>
                <a:spcPts val="1770"/>
              </a:lnSpc>
              <a:spcBef>
                <a:spcPct val="0"/>
              </a:spcBef>
            </a:pPr>
            <a:r>
              <a:rPr lang="en-US" sz="1250">
                <a:solidFill>
                  <a:srgbClr val="000000"/>
                </a:solidFill>
                <a:latin typeface="JetBrains Mono" panose="02010509020102050004"/>
                <a:ea typeface="JetBrains Mono" panose="02010509020102050004"/>
                <a:cs typeface="JetBrains Mono" panose="02010509020102050004"/>
                <a:sym typeface="JetBrains Mono" panose="02010509020102050004"/>
              </a:rPr>
              <a:t>kubectl describe deployment nginx-deployment</a:t>
            </a:r>
          </a:p>
          <a:p>
            <a:pPr algn="l">
              <a:lnSpc>
                <a:spcPts val="1770"/>
              </a:lnSpc>
              <a:spcBef>
                <a:spcPct val="0"/>
              </a:spcBef>
            </a:pPr>
            <a:endParaRPr lang="en-US" sz="1250">
              <a:solidFill>
                <a:srgbClr val="000000"/>
              </a:solidFill>
              <a:latin typeface="JetBrains Mono" panose="02010509020102050004"/>
              <a:ea typeface="JetBrains Mono" panose="02010509020102050004"/>
              <a:cs typeface="JetBrains Mono" panose="02010509020102050004"/>
              <a:sym typeface="JetBrains Mono" panose="02010509020102050004"/>
            </a:endParaRPr>
          </a:p>
          <a:p>
            <a:pPr algn="l">
              <a:lnSpc>
                <a:spcPts val="1770"/>
              </a:lnSpc>
              <a:spcBef>
                <a:spcPct val="0"/>
              </a:spcBef>
            </a:pPr>
            <a:r>
              <a:rPr lang="en-US" sz="1250">
                <a:solidFill>
                  <a:srgbClr val="000000"/>
                </a:solidFill>
                <a:latin typeface="JetBrains Mono" panose="02010509020102050004"/>
                <a:ea typeface="JetBrains Mono" panose="02010509020102050004"/>
                <a:cs typeface="JetBrains Mono" panose="02010509020102050004"/>
                <a:sym typeface="JetBrains Mono" panose="02010509020102050004"/>
              </a:rPr>
              <a:t># Step 5: List the Pods Created by the Deployment</a:t>
            </a:r>
          </a:p>
          <a:p>
            <a:pPr algn="l">
              <a:lnSpc>
                <a:spcPts val="1770"/>
              </a:lnSpc>
              <a:spcBef>
                <a:spcPct val="0"/>
              </a:spcBef>
            </a:pPr>
            <a:r>
              <a:rPr lang="en-US" sz="1250">
                <a:solidFill>
                  <a:srgbClr val="000000"/>
                </a:solidFill>
                <a:latin typeface="JetBrains Mono" panose="02010509020102050004"/>
                <a:ea typeface="JetBrains Mono" panose="02010509020102050004"/>
                <a:cs typeface="JetBrains Mono" panose="02010509020102050004"/>
                <a:sym typeface="JetBrains Mono" panose="02010509020102050004"/>
              </a:rPr>
              <a:t>kubectl get pods</a:t>
            </a:r>
          </a:p>
          <a:p>
            <a:pPr algn="l">
              <a:lnSpc>
                <a:spcPts val="1770"/>
              </a:lnSpc>
              <a:spcBef>
                <a:spcPct val="0"/>
              </a:spcBef>
            </a:pPr>
            <a:endParaRPr lang="en-US" sz="1250">
              <a:solidFill>
                <a:srgbClr val="000000"/>
              </a:solidFill>
              <a:latin typeface="JetBrains Mono" panose="02010509020102050004"/>
              <a:ea typeface="JetBrains Mono" panose="02010509020102050004"/>
              <a:cs typeface="JetBrains Mono" panose="02010509020102050004"/>
              <a:sym typeface="JetBrains Mono" panose="02010509020102050004"/>
            </a:endParaRPr>
          </a:p>
          <a:p>
            <a:pPr algn="l">
              <a:lnSpc>
                <a:spcPts val="1770"/>
              </a:lnSpc>
              <a:spcBef>
                <a:spcPct val="0"/>
              </a:spcBef>
            </a:pPr>
            <a:r>
              <a:rPr lang="en-US" sz="1250">
                <a:solidFill>
                  <a:srgbClr val="000000"/>
                </a:solidFill>
                <a:latin typeface="JetBrains Mono" panose="02010509020102050004"/>
                <a:ea typeface="JetBrains Mono" panose="02010509020102050004"/>
                <a:cs typeface="JetBrains Mono" panose="02010509020102050004"/>
                <a:sym typeface="JetBrains Mono" panose="02010509020102050004"/>
              </a:rPr>
              <a:t># Step 6: View Configuration of a Specific Pod</a:t>
            </a:r>
          </a:p>
          <a:p>
            <a:pPr algn="l">
              <a:lnSpc>
                <a:spcPts val="1770"/>
              </a:lnSpc>
              <a:spcBef>
                <a:spcPct val="0"/>
              </a:spcBef>
            </a:pPr>
            <a:r>
              <a:rPr lang="en-US" sz="1250">
                <a:solidFill>
                  <a:srgbClr val="000000"/>
                </a:solidFill>
                <a:latin typeface="JetBrains Mono" panose="02010509020102050004"/>
                <a:ea typeface="JetBrains Mono" panose="02010509020102050004"/>
                <a:cs typeface="JetBrains Mono" panose="02010509020102050004"/>
                <a:sym typeface="JetBrains Mono" panose="02010509020102050004"/>
              </a:rPr>
              <a:t>kubectl get pod $(kubectl get pods -l app=nginx -o jsonpath='{.items[0].metadata.name}') -o yaml</a:t>
            </a:r>
          </a:p>
          <a:p>
            <a:pPr algn="l">
              <a:lnSpc>
                <a:spcPts val="1770"/>
              </a:lnSpc>
              <a:spcBef>
                <a:spcPct val="0"/>
              </a:spcBef>
            </a:pPr>
            <a:endParaRPr lang="en-US" sz="1250">
              <a:solidFill>
                <a:srgbClr val="000000"/>
              </a:solidFill>
              <a:latin typeface="JetBrains Mono" panose="02010509020102050004"/>
              <a:ea typeface="JetBrains Mono" panose="02010509020102050004"/>
              <a:cs typeface="JetBrains Mono" panose="02010509020102050004"/>
              <a:sym typeface="JetBrains Mono" panose="02010509020102050004"/>
            </a:endParaRPr>
          </a:p>
          <a:p>
            <a:pPr algn="l">
              <a:lnSpc>
                <a:spcPts val="1770"/>
              </a:lnSpc>
              <a:spcBef>
                <a:spcPct val="0"/>
              </a:spcBef>
            </a:pPr>
            <a:r>
              <a:rPr lang="en-US" sz="1250">
                <a:solidFill>
                  <a:srgbClr val="000000"/>
                </a:solidFill>
                <a:latin typeface="JetBrains Mono" panose="02010509020102050004"/>
                <a:ea typeface="JetBrains Mono" panose="02010509020102050004"/>
                <a:cs typeface="JetBrains Mono" panose="02010509020102050004"/>
                <a:sym typeface="JetBrains Mono" panose="02010509020102050004"/>
              </a:rPr>
              <a:t># Step 7: Cleanup (Optional)</a:t>
            </a:r>
          </a:p>
          <a:p>
            <a:pPr algn="l">
              <a:lnSpc>
                <a:spcPts val="1770"/>
              </a:lnSpc>
              <a:spcBef>
                <a:spcPct val="0"/>
              </a:spcBef>
            </a:pPr>
            <a:r>
              <a:rPr lang="en-US" sz="1250">
                <a:solidFill>
                  <a:srgbClr val="000000"/>
                </a:solidFill>
                <a:latin typeface="JetBrains Mono" panose="02010509020102050004"/>
                <a:ea typeface="JetBrains Mono" panose="02010509020102050004"/>
                <a:cs typeface="JetBrains Mono" panose="02010509020102050004"/>
                <a:sym typeface="JetBrains Mono" panose="02010509020102050004"/>
              </a:rPr>
              <a:t>kubectl delete -f nginx-deployment.yaml</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476250"/>
            <a:ext cx="8115300" cy="2568176"/>
          </a:xfrm>
          <a:prstGeom prst="rect">
            <a:avLst/>
          </a:prstGeom>
        </p:spPr>
        <p:txBody>
          <a:bodyPr lIns="0" tIns="0" rIns="0" bIns="0" rtlCol="0" anchor="t">
            <a:spAutoFit/>
          </a:bodyPr>
          <a:lstStyle/>
          <a:p>
            <a:pPr algn="l">
              <a:lnSpc>
                <a:spcPts val="2250"/>
              </a:lnSpc>
              <a:spcBef>
                <a:spcPct val="0"/>
              </a:spcBef>
            </a:pPr>
            <a:r>
              <a:rPr lang="en-US" sz="1590">
                <a:solidFill>
                  <a:srgbClr val="000000"/>
                </a:solidFill>
                <a:latin typeface="JetBrains Mono" panose="02010509020102050004"/>
                <a:ea typeface="JetBrains Mono" panose="02010509020102050004"/>
                <a:cs typeface="JetBrains Mono" panose="02010509020102050004"/>
                <a:sym typeface="JetBrains Mono" panose="02010509020102050004"/>
              </a:rPr>
              <a:t>Updating Pod Templates in Kubernetes</a:t>
            </a:r>
          </a:p>
          <a:p>
            <a:pPr algn="l">
              <a:lnSpc>
                <a:spcPts val="2250"/>
              </a:lnSpc>
              <a:spcBef>
                <a:spcPct val="0"/>
              </a:spcBef>
            </a:pPr>
            <a:endParaRPr lang="en-US" sz="1590">
              <a:solidFill>
                <a:srgbClr val="000000"/>
              </a:solidFill>
              <a:latin typeface="JetBrains Mono" panose="02010509020102050004"/>
              <a:ea typeface="JetBrains Mono" panose="02010509020102050004"/>
              <a:cs typeface="JetBrains Mono" panose="02010509020102050004"/>
              <a:sym typeface="JetBrains Mono" panose="02010509020102050004"/>
            </a:endParaRPr>
          </a:p>
          <a:p>
            <a:pPr algn="l">
              <a:lnSpc>
                <a:spcPts val="2250"/>
              </a:lnSpc>
              <a:spcBef>
                <a:spcPct val="0"/>
              </a:spcBef>
            </a:pPr>
            <a:r>
              <a:rPr lang="en-US" sz="1590">
                <a:solidFill>
                  <a:srgbClr val="000000"/>
                </a:solidFill>
                <a:latin typeface="JetBrains Mono" panose="02010509020102050004"/>
                <a:ea typeface="JetBrains Mono" panose="02010509020102050004"/>
                <a:cs typeface="JetBrains Mono" panose="02010509020102050004"/>
                <a:sym typeface="JetBrains Mono" panose="02010509020102050004"/>
              </a:rPr>
              <a:t># What We Are Doing:</a:t>
            </a:r>
          </a:p>
          <a:p>
            <a:pPr algn="l">
              <a:lnSpc>
                <a:spcPts val="2250"/>
              </a:lnSpc>
              <a:spcBef>
                <a:spcPct val="0"/>
              </a:spcBef>
            </a:pPr>
            <a:r>
              <a:rPr lang="en-US" sz="1590">
                <a:solidFill>
                  <a:srgbClr val="000000"/>
                </a:solidFill>
                <a:latin typeface="JetBrains Mono" panose="02010509020102050004"/>
                <a:ea typeface="JetBrains Mono" panose="02010509020102050004"/>
                <a:cs typeface="JetBrains Mono" panose="02010509020102050004"/>
                <a:sym typeface="JetBrains Mono" panose="02010509020102050004"/>
              </a:rPr>
              <a:t># 1. Open and modify the deployment YAML file.</a:t>
            </a:r>
          </a:p>
          <a:p>
            <a:pPr algn="l">
              <a:lnSpc>
                <a:spcPts val="2250"/>
              </a:lnSpc>
              <a:spcBef>
                <a:spcPct val="0"/>
              </a:spcBef>
            </a:pPr>
            <a:r>
              <a:rPr lang="en-US" sz="1590">
                <a:solidFill>
                  <a:srgbClr val="000000"/>
                </a:solidFill>
                <a:latin typeface="JetBrains Mono" panose="02010509020102050004"/>
                <a:ea typeface="JetBrains Mono" panose="02010509020102050004"/>
                <a:cs typeface="JetBrains Mono" panose="02010509020102050004"/>
                <a:sym typeface="JetBrains Mono" panose="02010509020102050004"/>
              </a:rPr>
              <a:t># 2. Change the image from `nginx:1.27.0` to `nginx:1.27.0-alpine`.</a:t>
            </a:r>
          </a:p>
          <a:p>
            <a:pPr algn="l">
              <a:lnSpc>
                <a:spcPts val="2250"/>
              </a:lnSpc>
              <a:spcBef>
                <a:spcPct val="0"/>
              </a:spcBef>
            </a:pPr>
            <a:r>
              <a:rPr lang="en-US" sz="1590">
                <a:solidFill>
                  <a:srgbClr val="000000"/>
                </a:solidFill>
                <a:latin typeface="JetBrains Mono" panose="02010509020102050004"/>
                <a:ea typeface="JetBrains Mono" panose="02010509020102050004"/>
                <a:cs typeface="JetBrains Mono" panose="02010509020102050004"/>
                <a:sym typeface="JetBrains Mono" panose="02010509020102050004"/>
              </a:rPr>
              <a:t># 3. Dry-run to check changes before applying.</a:t>
            </a:r>
          </a:p>
          <a:p>
            <a:pPr algn="l">
              <a:lnSpc>
                <a:spcPts val="2250"/>
              </a:lnSpc>
              <a:spcBef>
                <a:spcPct val="0"/>
              </a:spcBef>
            </a:pPr>
            <a:r>
              <a:rPr lang="en-US" sz="1590">
                <a:solidFill>
                  <a:srgbClr val="000000"/>
                </a:solidFill>
                <a:latin typeface="JetBrains Mono" panose="02010509020102050004"/>
                <a:ea typeface="JetBrains Mono" panose="02010509020102050004"/>
                <a:cs typeface="JetBrains Mono" panose="02010509020102050004"/>
                <a:sym typeface="JetBrains Mono" panose="02010509020102050004"/>
              </a:rPr>
              <a:t># 4. Apply the update using kubectl.</a:t>
            </a:r>
          </a:p>
          <a:p>
            <a:pPr algn="l">
              <a:lnSpc>
                <a:spcPts val="2250"/>
              </a:lnSpc>
              <a:spcBef>
                <a:spcPct val="0"/>
              </a:spcBef>
            </a:pPr>
            <a:r>
              <a:rPr lang="en-US" sz="1590">
                <a:solidFill>
                  <a:srgbClr val="000000"/>
                </a:solidFill>
                <a:latin typeface="JetBrains Mono" panose="02010509020102050004"/>
                <a:ea typeface="JetBrains Mono" panose="02010509020102050004"/>
                <a:cs typeface="JetBrains Mono" panose="02010509020102050004"/>
                <a:sym typeface="JetBrains Mono" panose="02010509020102050004"/>
              </a:rPr>
              <a:t># 5. Monitor pods and replica sets for rolling update progress.</a:t>
            </a:r>
          </a:p>
          <a:p>
            <a:pPr algn="l">
              <a:lnSpc>
                <a:spcPts val="2250"/>
              </a:lnSpc>
              <a:spcBef>
                <a:spcPct val="0"/>
              </a:spcBef>
            </a:pPr>
            <a:r>
              <a:rPr lang="en-US" sz="1590">
                <a:solidFill>
                  <a:srgbClr val="000000"/>
                </a:solidFill>
                <a:latin typeface="JetBrains Mono" panose="02010509020102050004"/>
                <a:ea typeface="JetBrains Mono" panose="02010509020102050004"/>
                <a:cs typeface="JetBrains Mono" panose="02010509020102050004"/>
                <a:sym typeface="JetBrains Mono" panose="02010509020102050004"/>
              </a:rPr>
              <a:t># 6. Verify the updated image version.</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49410" y="69339"/>
            <a:ext cx="3315823" cy="4964074"/>
          </a:xfrm>
          <a:prstGeom prst="rect">
            <a:avLst/>
          </a:prstGeom>
        </p:spPr>
        <p:txBody>
          <a:bodyPr lIns="0" tIns="0" rIns="0" bIns="0" rtlCol="0" anchor="t">
            <a:spAutoFit/>
          </a:bodyPr>
          <a:lstStyle/>
          <a:p>
            <a:pPr algn="l">
              <a:lnSpc>
                <a:spcPts val="1505"/>
              </a:lnSpc>
              <a:spcBef>
                <a:spcPct val="0"/>
              </a:spcBef>
            </a:pPr>
            <a:r>
              <a:rPr lang="en-US" sz="1060">
                <a:solidFill>
                  <a:srgbClr val="000000"/>
                </a:solidFill>
                <a:latin typeface="JetBrains Mono" panose="02010509020102050004"/>
                <a:ea typeface="JetBrains Mono" panose="02010509020102050004"/>
                <a:cs typeface="JetBrains Mono" panose="02010509020102050004"/>
                <a:sym typeface="JetBrains Mono" panose="02010509020102050004"/>
              </a:rPr>
              <a:t># Step 1: Modify the Deployment YAML File</a:t>
            </a:r>
          </a:p>
          <a:p>
            <a:pPr algn="l">
              <a:lnSpc>
                <a:spcPts val="1505"/>
              </a:lnSpc>
              <a:spcBef>
                <a:spcPct val="0"/>
              </a:spcBef>
            </a:pPr>
            <a:r>
              <a:rPr lang="en-US" sz="1060">
                <a:solidFill>
                  <a:srgbClr val="000000"/>
                </a:solidFill>
                <a:latin typeface="JetBrains Mono" panose="02010509020102050004"/>
                <a:ea typeface="JetBrains Mono" panose="02010509020102050004"/>
                <a:cs typeface="JetBrains Mono" panose="02010509020102050004"/>
                <a:sym typeface="JetBrains Mono" panose="02010509020102050004"/>
              </a:rPr>
              <a:t>cat &lt;&lt;EOF &gt; nginx-deployment.yaml</a:t>
            </a:r>
          </a:p>
          <a:p>
            <a:pPr algn="l">
              <a:lnSpc>
                <a:spcPts val="1505"/>
              </a:lnSpc>
              <a:spcBef>
                <a:spcPct val="0"/>
              </a:spcBef>
            </a:pPr>
            <a:r>
              <a:rPr lang="en-US" sz="1060">
                <a:solidFill>
                  <a:srgbClr val="000000"/>
                </a:solidFill>
                <a:latin typeface="JetBrains Mono" panose="02010509020102050004"/>
                <a:ea typeface="JetBrains Mono" panose="02010509020102050004"/>
                <a:cs typeface="JetBrains Mono" panose="02010509020102050004"/>
                <a:sym typeface="JetBrains Mono" panose="02010509020102050004"/>
              </a:rPr>
              <a:t>apiVersion: apps/v1</a:t>
            </a:r>
          </a:p>
          <a:p>
            <a:pPr algn="l">
              <a:lnSpc>
                <a:spcPts val="1505"/>
              </a:lnSpc>
              <a:spcBef>
                <a:spcPct val="0"/>
              </a:spcBef>
            </a:pPr>
            <a:r>
              <a:rPr lang="en-US" sz="1060">
                <a:solidFill>
                  <a:srgbClr val="000000"/>
                </a:solidFill>
                <a:latin typeface="JetBrains Mono" panose="02010509020102050004"/>
                <a:ea typeface="JetBrains Mono" panose="02010509020102050004"/>
                <a:cs typeface="JetBrains Mono" panose="02010509020102050004"/>
                <a:sym typeface="JetBrains Mono" panose="02010509020102050004"/>
              </a:rPr>
              <a:t>kind: Deployment</a:t>
            </a:r>
          </a:p>
          <a:p>
            <a:pPr algn="l">
              <a:lnSpc>
                <a:spcPts val="1505"/>
              </a:lnSpc>
              <a:spcBef>
                <a:spcPct val="0"/>
              </a:spcBef>
            </a:pPr>
            <a:r>
              <a:rPr lang="en-US" sz="1060">
                <a:solidFill>
                  <a:srgbClr val="000000"/>
                </a:solidFill>
                <a:latin typeface="JetBrains Mono" panose="02010509020102050004"/>
                <a:ea typeface="JetBrains Mono" panose="02010509020102050004"/>
                <a:cs typeface="JetBrains Mono" panose="02010509020102050004"/>
                <a:sym typeface="JetBrains Mono" panose="02010509020102050004"/>
              </a:rPr>
              <a:t>metadata:</a:t>
            </a:r>
          </a:p>
          <a:p>
            <a:pPr algn="l">
              <a:lnSpc>
                <a:spcPts val="1505"/>
              </a:lnSpc>
              <a:spcBef>
                <a:spcPct val="0"/>
              </a:spcBef>
            </a:pPr>
            <a:r>
              <a:rPr lang="en-US" sz="1060">
                <a:solidFill>
                  <a:srgbClr val="000000"/>
                </a:solidFill>
                <a:latin typeface="JetBrains Mono" panose="02010509020102050004"/>
                <a:ea typeface="JetBrains Mono" panose="02010509020102050004"/>
                <a:cs typeface="JetBrains Mono" panose="02010509020102050004"/>
                <a:sym typeface="JetBrains Mono" panose="02010509020102050004"/>
              </a:rPr>
              <a:t>  name: nginx-deployment</a:t>
            </a:r>
          </a:p>
          <a:p>
            <a:pPr algn="l">
              <a:lnSpc>
                <a:spcPts val="1505"/>
              </a:lnSpc>
              <a:spcBef>
                <a:spcPct val="0"/>
              </a:spcBef>
            </a:pPr>
            <a:r>
              <a:rPr lang="en-US" sz="1060">
                <a:solidFill>
                  <a:srgbClr val="000000"/>
                </a:solidFill>
                <a:latin typeface="JetBrains Mono" panose="02010509020102050004"/>
                <a:ea typeface="JetBrains Mono" panose="02010509020102050004"/>
                <a:cs typeface="JetBrains Mono" panose="02010509020102050004"/>
                <a:sym typeface="JetBrains Mono" panose="02010509020102050004"/>
              </a:rPr>
              <a:t>  labels:</a:t>
            </a:r>
          </a:p>
          <a:p>
            <a:pPr algn="l">
              <a:lnSpc>
                <a:spcPts val="1505"/>
              </a:lnSpc>
              <a:spcBef>
                <a:spcPct val="0"/>
              </a:spcBef>
            </a:pPr>
            <a:r>
              <a:rPr lang="en-US" sz="1060">
                <a:solidFill>
                  <a:srgbClr val="000000"/>
                </a:solidFill>
                <a:latin typeface="JetBrains Mono" panose="02010509020102050004"/>
                <a:ea typeface="JetBrains Mono" panose="02010509020102050004"/>
                <a:cs typeface="JetBrains Mono" panose="02010509020102050004"/>
                <a:sym typeface="JetBrains Mono" panose="02010509020102050004"/>
              </a:rPr>
              <a:t>    app: nginx</a:t>
            </a:r>
          </a:p>
          <a:p>
            <a:pPr algn="l">
              <a:lnSpc>
                <a:spcPts val="1505"/>
              </a:lnSpc>
              <a:spcBef>
                <a:spcPct val="0"/>
              </a:spcBef>
            </a:pPr>
            <a:r>
              <a:rPr lang="en-US" sz="1060">
                <a:solidFill>
                  <a:srgbClr val="000000"/>
                </a:solidFill>
                <a:latin typeface="JetBrains Mono" panose="02010509020102050004"/>
                <a:ea typeface="JetBrains Mono" panose="02010509020102050004"/>
                <a:cs typeface="JetBrains Mono" panose="02010509020102050004"/>
                <a:sym typeface="JetBrains Mono" panose="02010509020102050004"/>
              </a:rPr>
              <a:t>spec:</a:t>
            </a:r>
          </a:p>
          <a:p>
            <a:pPr algn="l">
              <a:lnSpc>
                <a:spcPts val="1505"/>
              </a:lnSpc>
              <a:spcBef>
                <a:spcPct val="0"/>
              </a:spcBef>
            </a:pPr>
            <a:r>
              <a:rPr lang="en-US" sz="1060">
                <a:solidFill>
                  <a:srgbClr val="000000"/>
                </a:solidFill>
                <a:latin typeface="JetBrains Mono" panose="02010509020102050004"/>
                <a:ea typeface="JetBrains Mono" panose="02010509020102050004"/>
                <a:cs typeface="JetBrains Mono" panose="02010509020102050004"/>
                <a:sym typeface="JetBrains Mono" panose="02010509020102050004"/>
              </a:rPr>
              <a:t>  replicas: 5</a:t>
            </a:r>
          </a:p>
          <a:p>
            <a:pPr algn="l">
              <a:lnSpc>
                <a:spcPts val="1505"/>
              </a:lnSpc>
              <a:spcBef>
                <a:spcPct val="0"/>
              </a:spcBef>
            </a:pPr>
            <a:r>
              <a:rPr lang="en-US" sz="1060">
                <a:solidFill>
                  <a:srgbClr val="000000"/>
                </a:solidFill>
                <a:latin typeface="JetBrains Mono" panose="02010509020102050004"/>
                <a:ea typeface="JetBrains Mono" panose="02010509020102050004"/>
                <a:cs typeface="JetBrains Mono" panose="02010509020102050004"/>
                <a:sym typeface="JetBrains Mono" panose="02010509020102050004"/>
              </a:rPr>
              <a:t>  selector:</a:t>
            </a:r>
          </a:p>
          <a:p>
            <a:pPr algn="l">
              <a:lnSpc>
                <a:spcPts val="1505"/>
              </a:lnSpc>
              <a:spcBef>
                <a:spcPct val="0"/>
              </a:spcBef>
            </a:pPr>
            <a:r>
              <a:rPr lang="en-US" sz="1060">
                <a:solidFill>
                  <a:srgbClr val="000000"/>
                </a:solidFill>
                <a:latin typeface="JetBrains Mono" panose="02010509020102050004"/>
                <a:ea typeface="JetBrains Mono" panose="02010509020102050004"/>
                <a:cs typeface="JetBrains Mono" panose="02010509020102050004"/>
                <a:sym typeface="JetBrains Mono" panose="02010509020102050004"/>
              </a:rPr>
              <a:t>    matchLabels:</a:t>
            </a:r>
          </a:p>
          <a:p>
            <a:pPr algn="l">
              <a:lnSpc>
                <a:spcPts val="1505"/>
              </a:lnSpc>
              <a:spcBef>
                <a:spcPct val="0"/>
              </a:spcBef>
            </a:pPr>
            <a:r>
              <a:rPr lang="en-US" sz="1060">
                <a:solidFill>
                  <a:srgbClr val="000000"/>
                </a:solidFill>
                <a:latin typeface="JetBrains Mono" panose="02010509020102050004"/>
                <a:ea typeface="JetBrains Mono" panose="02010509020102050004"/>
                <a:cs typeface="JetBrains Mono" panose="02010509020102050004"/>
                <a:sym typeface="JetBrains Mono" panose="02010509020102050004"/>
              </a:rPr>
              <a:t>      app: nginx</a:t>
            </a:r>
          </a:p>
          <a:p>
            <a:pPr algn="l">
              <a:lnSpc>
                <a:spcPts val="1505"/>
              </a:lnSpc>
              <a:spcBef>
                <a:spcPct val="0"/>
              </a:spcBef>
            </a:pPr>
            <a:r>
              <a:rPr lang="en-US" sz="1060">
                <a:solidFill>
                  <a:srgbClr val="000000"/>
                </a:solidFill>
                <a:latin typeface="JetBrains Mono" panose="02010509020102050004"/>
                <a:ea typeface="JetBrains Mono" panose="02010509020102050004"/>
                <a:cs typeface="JetBrains Mono" panose="02010509020102050004"/>
                <a:sym typeface="JetBrains Mono" panose="02010509020102050004"/>
              </a:rPr>
              <a:t>  template:</a:t>
            </a:r>
          </a:p>
          <a:p>
            <a:pPr algn="l">
              <a:lnSpc>
                <a:spcPts val="1505"/>
              </a:lnSpc>
              <a:spcBef>
                <a:spcPct val="0"/>
              </a:spcBef>
            </a:pPr>
            <a:r>
              <a:rPr lang="en-US" sz="1060">
                <a:solidFill>
                  <a:srgbClr val="000000"/>
                </a:solidFill>
                <a:latin typeface="JetBrains Mono" panose="02010509020102050004"/>
                <a:ea typeface="JetBrains Mono" panose="02010509020102050004"/>
                <a:cs typeface="JetBrains Mono" panose="02010509020102050004"/>
                <a:sym typeface="JetBrains Mono" panose="02010509020102050004"/>
              </a:rPr>
              <a:t>    metadata:</a:t>
            </a:r>
          </a:p>
          <a:p>
            <a:pPr algn="l">
              <a:lnSpc>
                <a:spcPts val="1505"/>
              </a:lnSpc>
              <a:spcBef>
                <a:spcPct val="0"/>
              </a:spcBef>
            </a:pPr>
            <a:r>
              <a:rPr lang="en-US" sz="1060">
                <a:solidFill>
                  <a:srgbClr val="000000"/>
                </a:solidFill>
                <a:latin typeface="JetBrains Mono" panose="02010509020102050004"/>
                <a:ea typeface="JetBrains Mono" panose="02010509020102050004"/>
                <a:cs typeface="JetBrains Mono" panose="02010509020102050004"/>
                <a:sym typeface="JetBrains Mono" panose="02010509020102050004"/>
              </a:rPr>
              <a:t>      labels:</a:t>
            </a:r>
          </a:p>
          <a:p>
            <a:pPr algn="l">
              <a:lnSpc>
                <a:spcPts val="1505"/>
              </a:lnSpc>
              <a:spcBef>
                <a:spcPct val="0"/>
              </a:spcBef>
            </a:pPr>
            <a:r>
              <a:rPr lang="en-US" sz="1060">
                <a:solidFill>
                  <a:srgbClr val="000000"/>
                </a:solidFill>
                <a:latin typeface="JetBrains Mono" panose="02010509020102050004"/>
                <a:ea typeface="JetBrains Mono" panose="02010509020102050004"/>
                <a:cs typeface="JetBrains Mono" panose="02010509020102050004"/>
                <a:sym typeface="JetBrains Mono" panose="02010509020102050004"/>
              </a:rPr>
              <a:t>        app: nginx</a:t>
            </a:r>
          </a:p>
          <a:p>
            <a:pPr algn="l">
              <a:lnSpc>
                <a:spcPts val="1505"/>
              </a:lnSpc>
              <a:spcBef>
                <a:spcPct val="0"/>
              </a:spcBef>
            </a:pPr>
            <a:r>
              <a:rPr lang="en-US" sz="1060">
                <a:solidFill>
                  <a:srgbClr val="000000"/>
                </a:solidFill>
                <a:latin typeface="JetBrains Mono" panose="02010509020102050004"/>
                <a:ea typeface="JetBrains Mono" panose="02010509020102050004"/>
                <a:cs typeface="JetBrains Mono" panose="02010509020102050004"/>
                <a:sym typeface="JetBrains Mono" panose="02010509020102050004"/>
              </a:rPr>
              <a:t>    spec:</a:t>
            </a:r>
          </a:p>
          <a:p>
            <a:pPr algn="l">
              <a:lnSpc>
                <a:spcPts val="1505"/>
              </a:lnSpc>
              <a:spcBef>
                <a:spcPct val="0"/>
              </a:spcBef>
            </a:pPr>
            <a:r>
              <a:rPr lang="en-US" sz="1060">
                <a:solidFill>
                  <a:srgbClr val="000000"/>
                </a:solidFill>
                <a:latin typeface="JetBrains Mono" panose="02010509020102050004"/>
                <a:ea typeface="JetBrains Mono" panose="02010509020102050004"/>
                <a:cs typeface="JetBrains Mono" panose="02010509020102050004"/>
                <a:sym typeface="JetBrains Mono" panose="02010509020102050004"/>
              </a:rPr>
              <a:t>      containers:</a:t>
            </a:r>
          </a:p>
          <a:p>
            <a:pPr algn="l">
              <a:lnSpc>
                <a:spcPts val="1505"/>
              </a:lnSpc>
              <a:spcBef>
                <a:spcPct val="0"/>
              </a:spcBef>
            </a:pPr>
            <a:r>
              <a:rPr lang="en-US" sz="1060">
                <a:solidFill>
                  <a:srgbClr val="000000"/>
                </a:solidFill>
                <a:latin typeface="JetBrains Mono" panose="02010509020102050004"/>
                <a:ea typeface="JetBrains Mono" panose="02010509020102050004"/>
                <a:cs typeface="JetBrains Mono" panose="02010509020102050004"/>
                <a:sym typeface="JetBrains Mono" panose="02010509020102050004"/>
              </a:rPr>
              <a:t>        - name: nginx</a:t>
            </a:r>
          </a:p>
          <a:p>
            <a:pPr algn="l">
              <a:lnSpc>
                <a:spcPts val="1505"/>
              </a:lnSpc>
              <a:spcBef>
                <a:spcPct val="0"/>
              </a:spcBef>
            </a:pPr>
            <a:r>
              <a:rPr lang="en-US" sz="1060">
                <a:solidFill>
                  <a:srgbClr val="000000"/>
                </a:solidFill>
                <a:latin typeface="JetBrains Mono" panose="02010509020102050004"/>
                <a:ea typeface="JetBrains Mono" panose="02010509020102050004"/>
                <a:cs typeface="JetBrains Mono" panose="02010509020102050004"/>
                <a:sym typeface="JetBrains Mono" panose="02010509020102050004"/>
              </a:rPr>
              <a:t>          image: nginx:1.27.0-alpine</a:t>
            </a:r>
          </a:p>
          <a:p>
            <a:pPr algn="l">
              <a:lnSpc>
                <a:spcPts val="1505"/>
              </a:lnSpc>
              <a:spcBef>
                <a:spcPct val="0"/>
              </a:spcBef>
            </a:pPr>
            <a:r>
              <a:rPr lang="en-US" sz="1060">
                <a:solidFill>
                  <a:srgbClr val="000000"/>
                </a:solidFill>
                <a:latin typeface="JetBrains Mono" panose="02010509020102050004"/>
                <a:ea typeface="JetBrains Mono" panose="02010509020102050004"/>
                <a:cs typeface="JetBrains Mono" panose="02010509020102050004"/>
                <a:sym typeface="JetBrains Mono" panose="02010509020102050004"/>
              </a:rPr>
              <a:t>          ports:</a:t>
            </a:r>
          </a:p>
          <a:p>
            <a:pPr algn="l">
              <a:lnSpc>
                <a:spcPts val="1505"/>
              </a:lnSpc>
              <a:spcBef>
                <a:spcPct val="0"/>
              </a:spcBef>
            </a:pPr>
            <a:r>
              <a:rPr lang="en-US" sz="1060">
                <a:solidFill>
                  <a:srgbClr val="000000"/>
                </a:solidFill>
                <a:latin typeface="JetBrains Mono" panose="02010509020102050004"/>
                <a:ea typeface="JetBrains Mono" panose="02010509020102050004"/>
                <a:cs typeface="JetBrains Mono" panose="02010509020102050004"/>
                <a:sym typeface="JetBrains Mono" panose="02010509020102050004"/>
              </a:rPr>
              <a:t>            - containerPort: 80</a:t>
            </a:r>
          </a:p>
          <a:p>
            <a:pPr algn="l">
              <a:lnSpc>
                <a:spcPts val="1505"/>
              </a:lnSpc>
              <a:spcBef>
                <a:spcPct val="0"/>
              </a:spcBef>
            </a:pPr>
            <a:r>
              <a:rPr lang="en-US" sz="1060">
                <a:solidFill>
                  <a:srgbClr val="000000"/>
                </a:solidFill>
                <a:latin typeface="JetBrains Mono" panose="02010509020102050004"/>
                <a:ea typeface="JetBrains Mono" panose="02010509020102050004"/>
                <a:cs typeface="JetBrains Mono" panose="02010509020102050004"/>
                <a:sym typeface="JetBrains Mono" panose="02010509020102050004"/>
              </a:rPr>
              <a:t>  strategy:</a:t>
            </a:r>
          </a:p>
          <a:p>
            <a:pPr algn="l">
              <a:lnSpc>
                <a:spcPts val="1505"/>
              </a:lnSpc>
              <a:spcBef>
                <a:spcPct val="0"/>
              </a:spcBef>
            </a:pPr>
            <a:r>
              <a:rPr lang="en-US" sz="1060">
                <a:solidFill>
                  <a:srgbClr val="000000"/>
                </a:solidFill>
                <a:latin typeface="JetBrains Mono" panose="02010509020102050004"/>
                <a:ea typeface="JetBrains Mono" panose="02010509020102050004"/>
                <a:cs typeface="JetBrains Mono" panose="02010509020102050004"/>
                <a:sym typeface="JetBrains Mono" panose="02010509020102050004"/>
              </a:rPr>
              <a:t>    type: RollingUpdate</a:t>
            </a:r>
          </a:p>
          <a:p>
            <a:pPr algn="l">
              <a:lnSpc>
                <a:spcPts val="1505"/>
              </a:lnSpc>
              <a:spcBef>
                <a:spcPct val="0"/>
              </a:spcBef>
            </a:pPr>
            <a:r>
              <a:rPr lang="en-US" sz="1060">
                <a:solidFill>
                  <a:srgbClr val="000000"/>
                </a:solidFill>
                <a:latin typeface="JetBrains Mono" panose="02010509020102050004"/>
                <a:ea typeface="JetBrains Mono" panose="02010509020102050004"/>
                <a:cs typeface="JetBrains Mono" panose="02010509020102050004"/>
                <a:sym typeface="JetBrains Mono" panose="02010509020102050004"/>
              </a:rPr>
              <a:t>EOF</a:t>
            </a:r>
          </a:p>
        </p:txBody>
      </p:sp>
      <p:sp>
        <p:nvSpPr>
          <p:cNvPr id="3" name="TextBox 3"/>
          <p:cNvSpPr txBox="1"/>
          <p:nvPr/>
        </p:nvSpPr>
        <p:spPr>
          <a:xfrm>
            <a:off x="4130574" y="321841"/>
            <a:ext cx="5013426" cy="4711572"/>
          </a:xfrm>
          <a:prstGeom prst="rect">
            <a:avLst/>
          </a:prstGeom>
        </p:spPr>
        <p:txBody>
          <a:bodyPr lIns="0" tIns="0" rIns="0" bIns="0" rtlCol="0" anchor="t">
            <a:spAutoFit/>
          </a:bodyPr>
          <a:lstStyle/>
          <a:p>
            <a:pPr algn="l">
              <a:lnSpc>
                <a:spcPts val="1615"/>
              </a:lnSpc>
              <a:spcBef>
                <a:spcPct val="0"/>
              </a:spcBef>
            </a:pPr>
            <a:r>
              <a:rPr lang="en-US" sz="1140">
                <a:solidFill>
                  <a:srgbClr val="000000"/>
                </a:solidFill>
                <a:latin typeface="JetBrains Mono" panose="02010509020102050004"/>
                <a:ea typeface="JetBrains Mono" panose="02010509020102050004"/>
                <a:cs typeface="JetBrains Mono" panose="02010509020102050004"/>
                <a:sym typeface="JetBrains Mono" panose="02010509020102050004"/>
              </a:rPr>
              <a:t># Step 2: Check What Will Change Before Applying</a:t>
            </a:r>
          </a:p>
          <a:p>
            <a:pPr algn="l">
              <a:lnSpc>
                <a:spcPts val="1615"/>
              </a:lnSpc>
              <a:spcBef>
                <a:spcPct val="0"/>
              </a:spcBef>
            </a:pPr>
            <a:r>
              <a:rPr lang="en-US" sz="1140">
                <a:solidFill>
                  <a:srgbClr val="000000"/>
                </a:solidFill>
                <a:latin typeface="JetBrains Mono" panose="02010509020102050004"/>
                <a:ea typeface="JetBrains Mono" panose="02010509020102050004"/>
                <a:cs typeface="JetBrains Mono" panose="02010509020102050004"/>
                <a:sym typeface="JetBrains Mono" panose="02010509020102050004"/>
              </a:rPr>
              <a:t>kubectl apply --dry-run=client -f nginx-deployment.yaml</a:t>
            </a:r>
          </a:p>
          <a:p>
            <a:pPr algn="l">
              <a:lnSpc>
                <a:spcPts val="1615"/>
              </a:lnSpc>
              <a:spcBef>
                <a:spcPct val="0"/>
              </a:spcBef>
            </a:pPr>
            <a:endParaRPr lang="en-US" sz="1140">
              <a:solidFill>
                <a:srgbClr val="000000"/>
              </a:solidFill>
              <a:latin typeface="JetBrains Mono" panose="02010509020102050004"/>
              <a:ea typeface="JetBrains Mono" panose="02010509020102050004"/>
              <a:cs typeface="JetBrains Mono" panose="02010509020102050004"/>
              <a:sym typeface="JetBrains Mono" panose="02010509020102050004"/>
            </a:endParaRPr>
          </a:p>
          <a:p>
            <a:pPr algn="l">
              <a:lnSpc>
                <a:spcPts val="1615"/>
              </a:lnSpc>
              <a:spcBef>
                <a:spcPct val="0"/>
              </a:spcBef>
            </a:pPr>
            <a:r>
              <a:rPr lang="en-US" sz="1140">
                <a:solidFill>
                  <a:srgbClr val="000000"/>
                </a:solidFill>
                <a:latin typeface="JetBrains Mono" panose="02010509020102050004"/>
                <a:ea typeface="JetBrains Mono" panose="02010509020102050004"/>
                <a:cs typeface="JetBrains Mono" panose="02010509020102050004"/>
                <a:sym typeface="JetBrains Mono" panose="02010509020102050004"/>
              </a:rPr>
              <a:t># Step 3: Monitor Current Pods and Replica Sets</a:t>
            </a:r>
          </a:p>
          <a:p>
            <a:pPr algn="l">
              <a:lnSpc>
                <a:spcPts val="1615"/>
              </a:lnSpc>
              <a:spcBef>
                <a:spcPct val="0"/>
              </a:spcBef>
            </a:pPr>
            <a:r>
              <a:rPr lang="en-US" sz="1140">
                <a:solidFill>
                  <a:srgbClr val="000000"/>
                </a:solidFill>
                <a:latin typeface="JetBrains Mono" panose="02010509020102050004"/>
                <a:ea typeface="JetBrains Mono" panose="02010509020102050004"/>
                <a:cs typeface="JetBrains Mono" panose="02010509020102050004"/>
                <a:sym typeface="JetBrains Mono" panose="02010509020102050004"/>
              </a:rPr>
              <a:t>kubectl get pods --watch &amp;</a:t>
            </a:r>
          </a:p>
          <a:p>
            <a:pPr algn="l">
              <a:lnSpc>
                <a:spcPts val="1615"/>
              </a:lnSpc>
              <a:spcBef>
                <a:spcPct val="0"/>
              </a:spcBef>
            </a:pPr>
            <a:r>
              <a:rPr lang="en-US" sz="1140">
                <a:solidFill>
                  <a:srgbClr val="000000"/>
                </a:solidFill>
                <a:latin typeface="JetBrains Mono" panose="02010509020102050004"/>
                <a:ea typeface="JetBrains Mono" panose="02010509020102050004"/>
                <a:cs typeface="JetBrains Mono" panose="02010509020102050004"/>
                <a:sym typeface="JetBrains Mono" panose="02010509020102050004"/>
              </a:rPr>
              <a:t>kubectl get rs --watch &amp;</a:t>
            </a:r>
          </a:p>
          <a:p>
            <a:pPr algn="l">
              <a:lnSpc>
                <a:spcPts val="1615"/>
              </a:lnSpc>
              <a:spcBef>
                <a:spcPct val="0"/>
              </a:spcBef>
            </a:pPr>
            <a:endParaRPr lang="en-US" sz="1140">
              <a:solidFill>
                <a:srgbClr val="000000"/>
              </a:solidFill>
              <a:latin typeface="JetBrains Mono" panose="02010509020102050004"/>
              <a:ea typeface="JetBrains Mono" panose="02010509020102050004"/>
              <a:cs typeface="JetBrains Mono" panose="02010509020102050004"/>
              <a:sym typeface="JetBrains Mono" panose="02010509020102050004"/>
            </a:endParaRPr>
          </a:p>
          <a:p>
            <a:pPr algn="l">
              <a:lnSpc>
                <a:spcPts val="1615"/>
              </a:lnSpc>
              <a:spcBef>
                <a:spcPct val="0"/>
              </a:spcBef>
            </a:pPr>
            <a:r>
              <a:rPr lang="en-US" sz="1140">
                <a:solidFill>
                  <a:srgbClr val="000000"/>
                </a:solidFill>
                <a:latin typeface="JetBrains Mono" panose="02010509020102050004"/>
                <a:ea typeface="JetBrains Mono" panose="02010509020102050004"/>
                <a:cs typeface="JetBrains Mono" panose="02010509020102050004"/>
                <a:sym typeface="JetBrains Mono" panose="02010509020102050004"/>
              </a:rPr>
              <a:t># Step 4: Apply the Update</a:t>
            </a:r>
          </a:p>
          <a:p>
            <a:pPr algn="l">
              <a:lnSpc>
                <a:spcPts val="1615"/>
              </a:lnSpc>
              <a:spcBef>
                <a:spcPct val="0"/>
              </a:spcBef>
            </a:pPr>
            <a:r>
              <a:rPr lang="en-US" sz="1140">
                <a:solidFill>
                  <a:srgbClr val="000000"/>
                </a:solidFill>
                <a:latin typeface="JetBrains Mono" panose="02010509020102050004"/>
                <a:ea typeface="JetBrains Mono" panose="02010509020102050004"/>
                <a:cs typeface="JetBrains Mono" panose="02010509020102050004"/>
                <a:sym typeface="JetBrains Mono" panose="02010509020102050004"/>
              </a:rPr>
              <a:t>kubectl apply -f nginx-deployment.yaml</a:t>
            </a:r>
          </a:p>
          <a:p>
            <a:pPr algn="l">
              <a:lnSpc>
                <a:spcPts val="1615"/>
              </a:lnSpc>
              <a:spcBef>
                <a:spcPct val="0"/>
              </a:spcBef>
            </a:pPr>
            <a:endParaRPr lang="en-US" sz="1140">
              <a:solidFill>
                <a:srgbClr val="000000"/>
              </a:solidFill>
              <a:latin typeface="JetBrains Mono" panose="02010509020102050004"/>
              <a:ea typeface="JetBrains Mono" panose="02010509020102050004"/>
              <a:cs typeface="JetBrains Mono" panose="02010509020102050004"/>
              <a:sym typeface="JetBrains Mono" panose="02010509020102050004"/>
            </a:endParaRPr>
          </a:p>
          <a:p>
            <a:pPr algn="l">
              <a:lnSpc>
                <a:spcPts val="1615"/>
              </a:lnSpc>
              <a:spcBef>
                <a:spcPct val="0"/>
              </a:spcBef>
            </a:pPr>
            <a:r>
              <a:rPr lang="en-US" sz="1140">
                <a:solidFill>
                  <a:srgbClr val="000000"/>
                </a:solidFill>
                <a:latin typeface="JetBrains Mono" panose="02010509020102050004"/>
                <a:ea typeface="JetBrains Mono" panose="02010509020102050004"/>
                <a:cs typeface="JetBrains Mono" panose="02010509020102050004"/>
                <a:sym typeface="JetBrains Mono" panose="02010509020102050004"/>
              </a:rPr>
              <a:t># Step 5: Monitor the Rolling Update Progress</a:t>
            </a:r>
          </a:p>
          <a:p>
            <a:pPr algn="l">
              <a:lnSpc>
                <a:spcPts val="1615"/>
              </a:lnSpc>
              <a:spcBef>
                <a:spcPct val="0"/>
              </a:spcBef>
            </a:pPr>
            <a:r>
              <a:rPr lang="en-US" sz="1140">
                <a:solidFill>
                  <a:srgbClr val="000000"/>
                </a:solidFill>
                <a:latin typeface="JetBrains Mono" panose="02010509020102050004"/>
                <a:ea typeface="JetBrains Mono" panose="02010509020102050004"/>
                <a:cs typeface="JetBrains Mono" panose="02010509020102050004"/>
                <a:sym typeface="JetBrains Mono" panose="02010509020102050004"/>
              </a:rPr>
              <a:t>kubectl rollout status deployment nginx-deployment</a:t>
            </a:r>
          </a:p>
          <a:p>
            <a:pPr algn="l">
              <a:lnSpc>
                <a:spcPts val="1615"/>
              </a:lnSpc>
              <a:spcBef>
                <a:spcPct val="0"/>
              </a:spcBef>
            </a:pPr>
            <a:endParaRPr lang="en-US" sz="1140">
              <a:solidFill>
                <a:srgbClr val="000000"/>
              </a:solidFill>
              <a:latin typeface="JetBrains Mono" panose="02010509020102050004"/>
              <a:ea typeface="JetBrains Mono" panose="02010509020102050004"/>
              <a:cs typeface="JetBrains Mono" panose="02010509020102050004"/>
              <a:sym typeface="JetBrains Mono" panose="02010509020102050004"/>
            </a:endParaRPr>
          </a:p>
          <a:p>
            <a:pPr algn="l">
              <a:lnSpc>
                <a:spcPts val="1615"/>
              </a:lnSpc>
              <a:spcBef>
                <a:spcPct val="0"/>
              </a:spcBef>
            </a:pPr>
            <a:r>
              <a:rPr lang="en-US" sz="1140">
                <a:solidFill>
                  <a:srgbClr val="000000"/>
                </a:solidFill>
                <a:latin typeface="JetBrains Mono" panose="02010509020102050004"/>
                <a:ea typeface="JetBrains Mono" panose="02010509020102050004"/>
                <a:cs typeface="JetBrains Mono" panose="02010509020102050004"/>
                <a:sym typeface="JetBrains Mono" panose="02010509020102050004"/>
              </a:rPr>
              <a:t># Step 6: Describe the Deployment to Verify Changes</a:t>
            </a:r>
          </a:p>
          <a:p>
            <a:pPr algn="l">
              <a:lnSpc>
                <a:spcPts val="1615"/>
              </a:lnSpc>
              <a:spcBef>
                <a:spcPct val="0"/>
              </a:spcBef>
            </a:pPr>
            <a:r>
              <a:rPr lang="en-US" sz="1140">
                <a:solidFill>
                  <a:srgbClr val="000000"/>
                </a:solidFill>
                <a:latin typeface="JetBrains Mono" panose="02010509020102050004"/>
                <a:ea typeface="JetBrains Mono" panose="02010509020102050004"/>
                <a:cs typeface="JetBrains Mono" panose="02010509020102050004"/>
                <a:sym typeface="JetBrains Mono" panose="02010509020102050004"/>
              </a:rPr>
              <a:t>kubectl describe deploy nginx-deployment</a:t>
            </a:r>
          </a:p>
          <a:p>
            <a:pPr algn="l">
              <a:lnSpc>
                <a:spcPts val="1615"/>
              </a:lnSpc>
              <a:spcBef>
                <a:spcPct val="0"/>
              </a:spcBef>
            </a:pPr>
            <a:endParaRPr lang="en-US" sz="1140">
              <a:solidFill>
                <a:srgbClr val="000000"/>
              </a:solidFill>
              <a:latin typeface="JetBrains Mono" panose="02010509020102050004"/>
              <a:ea typeface="JetBrains Mono" panose="02010509020102050004"/>
              <a:cs typeface="JetBrains Mono" panose="02010509020102050004"/>
              <a:sym typeface="JetBrains Mono" panose="02010509020102050004"/>
            </a:endParaRPr>
          </a:p>
          <a:p>
            <a:pPr algn="l">
              <a:lnSpc>
                <a:spcPts val="1615"/>
              </a:lnSpc>
              <a:spcBef>
                <a:spcPct val="0"/>
              </a:spcBef>
            </a:pPr>
            <a:r>
              <a:rPr lang="en-US" sz="1140">
                <a:solidFill>
                  <a:srgbClr val="000000"/>
                </a:solidFill>
                <a:latin typeface="JetBrains Mono" panose="02010509020102050004"/>
                <a:ea typeface="JetBrains Mono" panose="02010509020102050004"/>
                <a:cs typeface="JetBrains Mono" panose="02010509020102050004"/>
                <a:sym typeface="JetBrains Mono" panose="02010509020102050004"/>
              </a:rPr>
              <a:t># Step 7: Confirm the Image Update in the Running Pods</a:t>
            </a:r>
          </a:p>
          <a:p>
            <a:pPr algn="l">
              <a:lnSpc>
                <a:spcPts val="1615"/>
              </a:lnSpc>
              <a:spcBef>
                <a:spcPct val="0"/>
              </a:spcBef>
            </a:pPr>
            <a:r>
              <a:rPr lang="en-US" sz="1140">
                <a:solidFill>
                  <a:srgbClr val="000000"/>
                </a:solidFill>
                <a:latin typeface="JetBrains Mono" panose="02010509020102050004"/>
                <a:ea typeface="JetBrains Mono" panose="02010509020102050004"/>
                <a:cs typeface="JetBrains Mono" panose="02010509020102050004"/>
                <a:sym typeface="JetBrains Mono" panose="02010509020102050004"/>
              </a:rPr>
              <a:t>kubectl get pods</a:t>
            </a:r>
          </a:p>
          <a:p>
            <a:pPr algn="l">
              <a:lnSpc>
                <a:spcPts val="1615"/>
              </a:lnSpc>
              <a:spcBef>
                <a:spcPct val="0"/>
              </a:spcBef>
            </a:pPr>
            <a:r>
              <a:rPr lang="en-US" sz="1140">
                <a:solidFill>
                  <a:srgbClr val="000000"/>
                </a:solidFill>
                <a:latin typeface="JetBrains Mono" panose="02010509020102050004"/>
                <a:ea typeface="JetBrains Mono" panose="02010509020102050004"/>
                <a:cs typeface="JetBrains Mono" panose="02010509020102050004"/>
                <a:sym typeface="JetBrains Mono" panose="02010509020102050004"/>
              </a:rPr>
              <a:t>kubectl describe pod $(kubectl get pods -l app=nginx -o jsonpath='{.items[0].metadata.name}') | grep Image</a:t>
            </a:r>
          </a:p>
          <a:p>
            <a:pPr algn="l">
              <a:lnSpc>
                <a:spcPts val="1615"/>
              </a:lnSpc>
              <a:spcBef>
                <a:spcPct val="0"/>
              </a:spcBef>
            </a:pPr>
            <a:endParaRPr lang="en-US" sz="1140">
              <a:solidFill>
                <a:srgbClr val="000000"/>
              </a:solidFill>
              <a:latin typeface="JetBrains Mono" panose="02010509020102050004"/>
              <a:ea typeface="JetBrains Mono" panose="02010509020102050004"/>
              <a:cs typeface="JetBrains Mono" panose="02010509020102050004"/>
              <a:sym typeface="JetBrains Mono" panose="02010509020102050004"/>
            </a:endParaRPr>
          </a:p>
          <a:p>
            <a:pPr algn="l">
              <a:lnSpc>
                <a:spcPts val="1615"/>
              </a:lnSpc>
              <a:spcBef>
                <a:spcPct val="0"/>
              </a:spcBef>
            </a:pPr>
            <a:r>
              <a:rPr lang="en-US" sz="1140">
                <a:solidFill>
                  <a:srgbClr val="000000"/>
                </a:solidFill>
                <a:latin typeface="JetBrains Mono" panose="02010509020102050004"/>
                <a:ea typeface="JetBrains Mono" panose="02010509020102050004"/>
                <a:cs typeface="JetBrains Mono" panose="02010509020102050004"/>
                <a:sym typeface="JetBrains Mono" panose="02010509020102050004"/>
              </a:rPr>
              <a:t># Step 8: Cleanup (Optional)</a:t>
            </a:r>
          </a:p>
          <a:p>
            <a:pPr algn="l">
              <a:lnSpc>
                <a:spcPts val="1615"/>
              </a:lnSpc>
              <a:spcBef>
                <a:spcPct val="0"/>
              </a:spcBef>
            </a:pPr>
            <a:r>
              <a:rPr lang="en-US" sz="1140">
                <a:solidFill>
                  <a:srgbClr val="000000"/>
                </a:solidFill>
                <a:latin typeface="JetBrains Mono" panose="02010509020102050004"/>
                <a:ea typeface="JetBrains Mono" panose="02010509020102050004"/>
                <a:cs typeface="JetBrains Mono" panose="02010509020102050004"/>
                <a:sym typeface="JetBrains Mono" panose="02010509020102050004"/>
              </a:rPr>
              <a:t>kubectl delete -f nginx-deployment.yaml</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90776" y="579337"/>
            <a:ext cx="6721106" cy="3380783"/>
          </a:xfrm>
          <a:prstGeom prst="rect">
            <a:avLst/>
          </a:prstGeom>
        </p:spPr>
        <p:txBody>
          <a:bodyPr lIns="0" tIns="0" rIns="0" bIns="0" rtlCol="0" anchor="t">
            <a:spAutoFit/>
          </a:bodyPr>
          <a:lstStyle/>
          <a:p>
            <a:pPr algn="l">
              <a:lnSpc>
                <a:spcPts val="2975"/>
              </a:lnSpc>
              <a:spcBef>
                <a:spcPct val="0"/>
              </a:spcBef>
            </a:pPr>
            <a:r>
              <a:rPr lang="en-US" sz="2100">
                <a:solidFill>
                  <a:srgbClr val="000000"/>
                </a:solidFill>
                <a:latin typeface="JetBrains Mono" panose="02010509020102050004"/>
                <a:ea typeface="JetBrains Mono" panose="02010509020102050004"/>
                <a:cs typeface="JetBrains Mono" panose="02010509020102050004"/>
                <a:sym typeface="JetBrains Mono" panose="02010509020102050004"/>
              </a:rPr>
              <a:t>Exploring Rollouts in Kubernetes</a:t>
            </a:r>
          </a:p>
          <a:p>
            <a:pPr algn="l">
              <a:lnSpc>
                <a:spcPts val="2975"/>
              </a:lnSpc>
              <a:spcBef>
                <a:spcPct val="0"/>
              </a:spcBef>
            </a:pPr>
            <a:endParaRPr lang="en-US" sz="2100">
              <a:solidFill>
                <a:srgbClr val="000000"/>
              </a:solidFill>
              <a:latin typeface="JetBrains Mono" panose="02010509020102050004"/>
              <a:ea typeface="JetBrains Mono" panose="02010509020102050004"/>
              <a:cs typeface="JetBrains Mono" panose="02010509020102050004"/>
              <a:sym typeface="JetBrains Mono" panose="02010509020102050004"/>
            </a:endParaRPr>
          </a:p>
          <a:p>
            <a:pPr algn="l">
              <a:lnSpc>
                <a:spcPts val="2975"/>
              </a:lnSpc>
              <a:spcBef>
                <a:spcPct val="0"/>
              </a:spcBef>
            </a:pPr>
            <a:r>
              <a:rPr lang="en-US" sz="2100">
                <a:solidFill>
                  <a:srgbClr val="000000"/>
                </a:solidFill>
                <a:latin typeface="JetBrains Mono" panose="02010509020102050004"/>
                <a:ea typeface="JetBrains Mono" panose="02010509020102050004"/>
                <a:cs typeface="JetBrains Mono" panose="02010509020102050004"/>
                <a:sym typeface="JetBrains Mono" panose="02010509020102050004"/>
              </a:rPr>
              <a:t># What We Are Doing:</a:t>
            </a:r>
          </a:p>
          <a:p>
            <a:pPr algn="l">
              <a:lnSpc>
                <a:spcPts val="2975"/>
              </a:lnSpc>
              <a:spcBef>
                <a:spcPct val="0"/>
              </a:spcBef>
            </a:pPr>
            <a:r>
              <a:rPr lang="en-US" sz="2100">
                <a:solidFill>
                  <a:srgbClr val="000000"/>
                </a:solidFill>
                <a:latin typeface="JetBrains Mono" panose="02010509020102050004"/>
                <a:ea typeface="JetBrains Mono" panose="02010509020102050004"/>
                <a:cs typeface="JetBrains Mono" panose="02010509020102050004"/>
                <a:sym typeface="JetBrains Mono" panose="02010509020102050004"/>
              </a:rPr>
              <a:t># 1. Verify deployment status.</a:t>
            </a:r>
          </a:p>
          <a:p>
            <a:pPr algn="l">
              <a:lnSpc>
                <a:spcPts val="2975"/>
              </a:lnSpc>
              <a:spcBef>
                <a:spcPct val="0"/>
              </a:spcBef>
            </a:pPr>
            <a:r>
              <a:rPr lang="en-US" sz="2100">
                <a:solidFill>
                  <a:srgbClr val="000000"/>
                </a:solidFill>
                <a:latin typeface="JetBrains Mono" panose="02010509020102050004"/>
                <a:ea typeface="JetBrains Mono" panose="02010509020102050004"/>
                <a:cs typeface="JetBrains Mono" panose="02010509020102050004"/>
                <a:sym typeface="JetBrains Mono" panose="02010509020102050004"/>
              </a:rPr>
              <a:t># 2. Check rollout history.</a:t>
            </a:r>
          </a:p>
          <a:p>
            <a:pPr algn="l">
              <a:lnSpc>
                <a:spcPts val="2975"/>
              </a:lnSpc>
              <a:spcBef>
                <a:spcPct val="0"/>
              </a:spcBef>
            </a:pPr>
            <a:r>
              <a:rPr lang="en-US" sz="2100">
                <a:solidFill>
                  <a:srgbClr val="000000"/>
                </a:solidFill>
                <a:latin typeface="JetBrains Mono" panose="02010509020102050004"/>
                <a:ea typeface="JetBrains Mono" panose="02010509020102050004"/>
                <a:cs typeface="JetBrains Mono" panose="02010509020102050004"/>
                <a:sym typeface="JetBrains Mono" panose="02010509020102050004"/>
              </a:rPr>
              <a:t># 3. Undo rollouts if necessary.</a:t>
            </a:r>
          </a:p>
          <a:p>
            <a:pPr algn="l">
              <a:lnSpc>
                <a:spcPts val="2975"/>
              </a:lnSpc>
              <a:spcBef>
                <a:spcPct val="0"/>
              </a:spcBef>
            </a:pPr>
            <a:r>
              <a:rPr lang="en-US" sz="2100">
                <a:solidFill>
                  <a:srgbClr val="000000"/>
                </a:solidFill>
                <a:latin typeface="JetBrains Mono" panose="02010509020102050004"/>
                <a:ea typeface="JetBrains Mono" panose="02010509020102050004"/>
                <a:cs typeface="JetBrains Mono" panose="02010509020102050004"/>
                <a:sym typeface="JetBrains Mono" panose="02010509020102050004"/>
              </a:rPr>
              <a:t># 4. View revision details.</a:t>
            </a:r>
          </a:p>
          <a:p>
            <a:pPr algn="l">
              <a:lnSpc>
                <a:spcPts val="2975"/>
              </a:lnSpc>
              <a:spcBef>
                <a:spcPct val="0"/>
              </a:spcBef>
            </a:pPr>
            <a:r>
              <a:rPr lang="en-US" sz="2100">
                <a:solidFill>
                  <a:srgbClr val="000000"/>
                </a:solidFill>
                <a:latin typeface="JetBrains Mono" panose="02010509020102050004"/>
                <a:ea typeface="JetBrains Mono" panose="02010509020102050004"/>
                <a:cs typeface="JetBrains Mono" panose="02010509020102050004"/>
                <a:sym typeface="JetBrains Mono" panose="02010509020102050004"/>
              </a:rPr>
              <a:t># 5. Add annotations for tracking changes.</a:t>
            </a:r>
          </a:p>
          <a:p>
            <a:pPr algn="l">
              <a:lnSpc>
                <a:spcPts val="2975"/>
              </a:lnSpc>
              <a:spcBef>
                <a:spcPct val="0"/>
              </a:spcBef>
            </a:pPr>
            <a:r>
              <a:rPr lang="en-US" sz="2100">
                <a:solidFill>
                  <a:srgbClr val="000000"/>
                </a:solidFill>
                <a:latin typeface="JetBrains Mono" panose="02010509020102050004"/>
                <a:ea typeface="JetBrains Mono" panose="02010509020102050004"/>
                <a:cs typeface="JetBrains Mono" panose="02010509020102050004"/>
                <a:sym typeface="JetBrains Mono" panose="02010509020102050004"/>
              </a:rPr>
              <a:t># 6. Apply and verify changes.</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8229" y="188356"/>
            <a:ext cx="4419665" cy="2238818"/>
          </a:xfrm>
          <a:prstGeom prst="rect">
            <a:avLst/>
          </a:prstGeom>
        </p:spPr>
        <p:txBody>
          <a:bodyPr lIns="0" tIns="0" rIns="0" bIns="0" rtlCol="0" anchor="t">
            <a:spAutoFit/>
          </a:bodyPr>
          <a:lstStyle/>
          <a:p>
            <a:pPr algn="l">
              <a:lnSpc>
                <a:spcPts val="1590"/>
              </a:lnSpc>
              <a:spcBef>
                <a:spcPct val="0"/>
              </a:spcBef>
            </a:pPr>
            <a:r>
              <a:rPr lang="en-US" sz="1000" dirty="0">
                <a:solidFill>
                  <a:srgbClr val="000000"/>
                </a:solidFill>
                <a:latin typeface="Open Sans"/>
                <a:ea typeface="Open Sans"/>
                <a:cs typeface="Open Sans"/>
                <a:sym typeface="Open Sans"/>
              </a:rPr>
              <a:t># Step 1: Verify Deployment Status</a:t>
            </a:r>
          </a:p>
          <a:p>
            <a:pPr algn="l">
              <a:lnSpc>
                <a:spcPts val="1590"/>
              </a:lnSpc>
              <a:spcBef>
                <a:spcPct val="0"/>
              </a:spcBef>
            </a:pPr>
            <a:r>
              <a:rPr lang="en-US" sz="1000" dirty="0">
                <a:solidFill>
                  <a:srgbClr val="000000"/>
                </a:solidFill>
                <a:latin typeface="Open Sans"/>
                <a:ea typeface="Open Sans"/>
                <a:cs typeface="Open Sans"/>
                <a:sym typeface="Open Sans"/>
              </a:rPr>
              <a:t>kubectl get deploy</a:t>
            </a:r>
          </a:p>
          <a:p>
            <a:pPr algn="l">
              <a:lnSpc>
                <a:spcPts val="1590"/>
              </a:lnSpc>
              <a:spcBef>
                <a:spcPct val="0"/>
              </a:spcBef>
            </a:pPr>
            <a:endParaRPr lang="en-US" sz="1000" dirty="0">
              <a:solidFill>
                <a:srgbClr val="000000"/>
              </a:solidFill>
              <a:latin typeface="Open Sans"/>
              <a:ea typeface="Open Sans"/>
              <a:cs typeface="Open Sans"/>
              <a:sym typeface="Open Sans"/>
            </a:endParaRPr>
          </a:p>
          <a:p>
            <a:pPr algn="l">
              <a:lnSpc>
                <a:spcPts val="1590"/>
              </a:lnSpc>
              <a:spcBef>
                <a:spcPct val="0"/>
              </a:spcBef>
            </a:pPr>
            <a:r>
              <a:rPr lang="en-US" sz="1000" dirty="0">
                <a:solidFill>
                  <a:srgbClr val="000000"/>
                </a:solidFill>
                <a:latin typeface="Open Sans"/>
                <a:ea typeface="Open Sans"/>
                <a:cs typeface="Open Sans"/>
                <a:sym typeface="Open Sans"/>
              </a:rPr>
              <a:t># Step 2: Check Rollout History</a:t>
            </a:r>
          </a:p>
          <a:p>
            <a:pPr algn="l">
              <a:lnSpc>
                <a:spcPts val="1590"/>
              </a:lnSpc>
              <a:spcBef>
                <a:spcPct val="0"/>
              </a:spcBef>
            </a:pPr>
            <a:r>
              <a:rPr lang="en-US" sz="1000" dirty="0">
                <a:solidFill>
                  <a:srgbClr val="000000"/>
                </a:solidFill>
                <a:latin typeface="Open Sans"/>
                <a:ea typeface="Open Sans"/>
                <a:cs typeface="Open Sans"/>
                <a:sym typeface="Open Sans"/>
              </a:rPr>
              <a:t>kubectl rollout history deployment/nginx-deployment</a:t>
            </a:r>
          </a:p>
          <a:p>
            <a:pPr algn="l">
              <a:lnSpc>
                <a:spcPts val="1590"/>
              </a:lnSpc>
              <a:spcBef>
                <a:spcPct val="0"/>
              </a:spcBef>
            </a:pPr>
            <a:endParaRPr lang="en-US" sz="1000" dirty="0">
              <a:solidFill>
                <a:srgbClr val="000000"/>
              </a:solidFill>
              <a:latin typeface="Open Sans"/>
              <a:ea typeface="Open Sans"/>
              <a:cs typeface="Open Sans"/>
              <a:sym typeface="Open Sans"/>
            </a:endParaRPr>
          </a:p>
          <a:p>
            <a:pPr algn="l">
              <a:lnSpc>
                <a:spcPts val="1590"/>
              </a:lnSpc>
              <a:spcBef>
                <a:spcPct val="0"/>
              </a:spcBef>
            </a:pPr>
            <a:r>
              <a:rPr lang="en-US" sz="1000" dirty="0">
                <a:solidFill>
                  <a:srgbClr val="000000"/>
                </a:solidFill>
                <a:latin typeface="Open Sans"/>
                <a:ea typeface="Open Sans"/>
                <a:cs typeface="Open Sans"/>
                <a:sym typeface="Open Sans"/>
              </a:rPr>
              <a:t># Step 3: Undo a Rollout (Rollback to Previous Version)</a:t>
            </a:r>
          </a:p>
          <a:p>
            <a:pPr algn="l">
              <a:lnSpc>
                <a:spcPts val="1590"/>
              </a:lnSpc>
              <a:spcBef>
                <a:spcPct val="0"/>
              </a:spcBef>
            </a:pPr>
            <a:r>
              <a:rPr lang="en-US" sz="1000" dirty="0">
                <a:solidFill>
                  <a:srgbClr val="000000"/>
                </a:solidFill>
                <a:latin typeface="Open Sans"/>
                <a:ea typeface="Open Sans"/>
                <a:cs typeface="Open Sans"/>
                <a:sym typeface="Open Sans"/>
              </a:rPr>
              <a:t>kubectl rollout undo deployment/nginx-deployment</a:t>
            </a:r>
          </a:p>
          <a:p>
            <a:pPr algn="l">
              <a:lnSpc>
                <a:spcPts val="1590"/>
              </a:lnSpc>
              <a:spcBef>
                <a:spcPct val="0"/>
              </a:spcBef>
            </a:pPr>
            <a:endParaRPr lang="en-US" sz="1000" dirty="0">
              <a:solidFill>
                <a:srgbClr val="000000"/>
              </a:solidFill>
              <a:latin typeface="Open Sans"/>
              <a:ea typeface="Open Sans"/>
              <a:cs typeface="Open Sans"/>
              <a:sym typeface="Open Sans"/>
            </a:endParaRPr>
          </a:p>
          <a:p>
            <a:pPr algn="l">
              <a:lnSpc>
                <a:spcPts val="1590"/>
              </a:lnSpc>
              <a:spcBef>
                <a:spcPct val="0"/>
              </a:spcBef>
            </a:pPr>
            <a:r>
              <a:rPr lang="en-US" sz="1000" dirty="0">
                <a:solidFill>
                  <a:srgbClr val="000000"/>
                </a:solidFill>
                <a:latin typeface="Open Sans"/>
                <a:ea typeface="Open Sans"/>
                <a:cs typeface="Open Sans"/>
                <a:sym typeface="Open Sans"/>
              </a:rPr>
              <a:t># Step 4: View Details of a Specific Revision</a:t>
            </a:r>
          </a:p>
          <a:p>
            <a:pPr algn="l">
              <a:lnSpc>
                <a:spcPts val="1590"/>
              </a:lnSpc>
              <a:spcBef>
                <a:spcPct val="0"/>
              </a:spcBef>
            </a:pPr>
            <a:r>
              <a:rPr lang="en-US" sz="1000" dirty="0">
                <a:solidFill>
                  <a:srgbClr val="000000"/>
                </a:solidFill>
                <a:latin typeface="Open Sans"/>
                <a:ea typeface="Open Sans"/>
                <a:cs typeface="Open Sans"/>
                <a:sym typeface="Open Sans"/>
              </a:rPr>
              <a:t>kubectl rollout history deployment/nginx-deployment --revision=2</a:t>
            </a:r>
          </a:p>
        </p:txBody>
      </p:sp>
      <p:sp>
        <p:nvSpPr>
          <p:cNvPr id="3" name="TextBox 3"/>
          <p:cNvSpPr txBox="1"/>
          <p:nvPr/>
        </p:nvSpPr>
        <p:spPr>
          <a:xfrm>
            <a:off x="4791257" y="60884"/>
            <a:ext cx="4164458" cy="5012208"/>
          </a:xfrm>
          <a:prstGeom prst="rect">
            <a:avLst/>
          </a:prstGeom>
        </p:spPr>
        <p:txBody>
          <a:bodyPr lIns="0" tIns="0" rIns="0" bIns="0" rtlCol="0" anchor="t">
            <a:spAutoFit/>
          </a:bodyPr>
          <a:lstStyle/>
          <a:p>
            <a:pPr algn="l">
              <a:lnSpc>
                <a:spcPts val="1485"/>
              </a:lnSpc>
              <a:spcBef>
                <a:spcPct val="0"/>
              </a:spcBef>
            </a:pPr>
            <a:r>
              <a:rPr lang="en-US" sz="1060" dirty="0">
                <a:solidFill>
                  <a:srgbClr val="000000"/>
                </a:solidFill>
                <a:latin typeface="Open Sans"/>
                <a:ea typeface="Open Sans"/>
                <a:cs typeface="Open Sans"/>
                <a:sym typeface="Open Sans"/>
              </a:rPr>
              <a:t># Step 5: Modify Deployment YAML to Add an Annotation</a:t>
            </a:r>
          </a:p>
          <a:p>
            <a:pPr algn="l">
              <a:lnSpc>
                <a:spcPts val="1485"/>
              </a:lnSpc>
              <a:spcBef>
                <a:spcPct val="0"/>
              </a:spcBef>
            </a:pPr>
            <a:r>
              <a:rPr lang="en-US" sz="1060" dirty="0">
                <a:solidFill>
                  <a:srgbClr val="000000"/>
                </a:solidFill>
                <a:latin typeface="Open Sans"/>
                <a:ea typeface="Open Sans"/>
                <a:cs typeface="Open Sans"/>
                <a:sym typeface="Open Sans"/>
              </a:rPr>
              <a:t>cat &lt;&lt;EOF &gt; nginx-</a:t>
            </a:r>
            <a:r>
              <a:rPr lang="en-US" sz="1060" dirty="0" err="1">
                <a:solidFill>
                  <a:srgbClr val="000000"/>
                </a:solidFill>
                <a:latin typeface="Open Sans"/>
                <a:ea typeface="Open Sans"/>
                <a:cs typeface="Open Sans"/>
                <a:sym typeface="Open Sans"/>
              </a:rPr>
              <a:t>deployment.yaml</a:t>
            </a:r>
            <a:endParaRPr lang="en-US" sz="1060" dirty="0">
              <a:solidFill>
                <a:srgbClr val="000000"/>
              </a:solidFill>
              <a:latin typeface="Open Sans"/>
              <a:ea typeface="Open Sans"/>
              <a:cs typeface="Open Sans"/>
              <a:sym typeface="Open Sans"/>
            </a:endParaRPr>
          </a:p>
          <a:p>
            <a:pPr algn="l">
              <a:lnSpc>
                <a:spcPts val="1485"/>
              </a:lnSpc>
              <a:spcBef>
                <a:spcPct val="0"/>
              </a:spcBef>
            </a:pPr>
            <a:r>
              <a:rPr lang="en-US" sz="1060" dirty="0" err="1">
                <a:solidFill>
                  <a:srgbClr val="000000"/>
                </a:solidFill>
                <a:latin typeface="Open Sans"/>
                <a:ea typeface="Open Sans"/>
                <a:cs typeface="Open Sans"/>
                <a:sym typeface="Open Sans"/>
              </a:rPr>
              <a:t>apiVersion</a:t>
            </a:r>
            <a:r>
              <a:rPr lang="en-US" sz="1060" dirty="0">
                <a:solidFill>
                  <a:srgbClr val="000000"/>
                </a:solidFill>
                <a:latin typeface="Open Sans"/>
                <a:ea typeface="Open Sans"/>
                <a:cs typeface="Open Sans"/>
                <a:sym typeface="Open Sans"/>
              </a:rPr>
              <a:t>: apps/v1</a:t>
            </a:r>
          </a:p>
          <a:p>
            <a:pPr algn="l">
              <a:lnSpc>
                <a:spcPts val="1485"/>
              </a:lnSpc>
              <a:spcBef>
                <a:spcPct val="0"/>
              </a:spcBef>
            </a:pPr>
            <a:r>
              <a:rPr lang="en-US" sz="1060" dirty="0">
                <a:solidFill>
                  <a:srgbClr val="000000"/>
                </a:solidFill>
                <a:latin typeface="Open Sans"/>
                <a:ea typeface="Open Sans"/>
                <a:cs typeface="Open Sans"/>
                <a:sym typeface="Open Sans"/>
              </a:rPr>
              <a:t>kind: Deployment</a:t>
            </a:r>
          </a:p>
          <a:p>
            <a:pPr algn="l">
              <a:lnSpc>
                <a:spcPts val="1485"/>
              </a:lnSpc>
              <a:spcBef>
                <a:spcPct val="0"/>
              </a:spcBef>
            </a:pPr>
            <a:r>
              <a:rPr lang="en-US" sz="1060" dirty="0">
                <a:solidFill>
                  <a:srgbClr val="000000"/>
                </a:solidFill>
                <a:latin typeface="Open Sans"/>
                <a:ea typeface="Open Sans"/>
                <a:cs typeface="Open Sans"/>
                <a:sym typeface="Open Sans"/>
              </a:rPr>
              <a:t>metadata:</a:t>
            </a:r>
          </a:p>
          <a:p>
            <a:pPr algn="l">
              <a:lnSpc>
                <a:spcPts val="1485"/>
              </a:lnSpc>
              <a:spcBef>
                <a:spcPct val="0"/>
              </a:spcBef>
            </a:pPr>
            <a:r>
              <a:rPr lang="en-US" sz="1060" dirty="0">
                <a:solidFill>
                  <a:srgbClr val="000000"/>
                </a:solidFill>
                <a:latin typeface="Open Sans"/>
                <a:ea typeface="Open Sans"/>
                <a:cs typeface="Open Sans"/>
                <a:sym typeface="Open Sans"/>
              </a:rPr>
              <a:t>  name: nginx-deployment</a:t>
            </a:r>
          </a:p>
          <a:p>
            <a:pPr algn="l">
              <a:lnSpc>
                <a:spcPts val="1485"/>
              </a:lnSpc>
              <a:spcBef>
                <a:spcPct val="0"/>
              </a:spcBef>
            </a:pPr>
            <a:r>
              <a:rPr lang="en-US" sz="1060" dirty="0">
                <a:solidFill>
                  <a:srgbClr val="000000"/>
                </a:solidFill>
                <a:latin typeface="Open Sans"/>
                <a:ea typeface="Open Sans"/>
                <a:cs typeface="Open Sans"/>
                <a:sym typeface="Open Sans"/>
              </a:rPr>
              <a:t>  labels:</a:t>
            </a:r>
          </a:p>
          <a:p>
            <a:pPr algn="l">
              <a:lnSpc>
                <a:spcPts val="1485"/>
              </a:lnSpc>
              <a:spcBef>
                <a:spcPct val="0"/>
              </a:spcBef>
            </a:pPr>
            <a:r>
              <a:rPr lang="en-US" sz="1060" dirty="0">
                <a:solidFill>
                  <a:srgbClr val="000000"/>
                </a:solidFill>
                <a:latin typeface="Open Sans"/>
                <a:ea typeface="Open Sans"/>
                <a:cs typeface="Open Sans"/>
                <a:sym typeface="Open Sans"/>
              </a:rPr>
              <a:t>    app: nginx</a:t>
            </a:r>
          </a:p>
          <a:p>
            <a:pPr algn="l">
              <a:lnSpc>
                <a:spcPts val="1485"/>
              </a:lnSpc>
              <a:spcBef>
                <a:spcPct val="0"/>
              </a:spcBef>
            </a:pPr>
            <a:r>
              <a:rPr lang="en-US" sz="1060" dirty="0">
                <a:solidFill>
                  <a:srgbClr val="000000"/>
                </a:solidFill>
                <a:latin typeface="Open Sans"/>
                <a:ea typeface="Open Sans"/>
                <a:cs typeface="Open Sans"/>
                <a:sym typeface="Open Sans"/>
              </a:rPr>
              <a:t>  annotations:</a:t>
            </a:r>
          </a:p>
          <a:p>
            <a:pPr algn="l">
              <a:lnSpc>
                <a:spcPts val="1485"/>
              </a:lnSpc>
              <a:spcBef>
                <a:spcPct val="0"/>
              </a:spcBef>
            </a:pPr>
            <a:r>
              <a:rPr lang="en-US" sz="1060" dirty="0">
                <a:solidFill>
                  <a:srgbClr val="000000"/>
                </a:solidFill>
                <a:latin typeface="Open Sans"/>
                <a:ea typeface="Open Sans"/>
                <a:cs typeface="Open Sans"/>
                <a:sym typeface="Open Sans"/>
              </a:rPr>
              <a:t>    kubernetes.io/change-cause: "Update nginx to tag 1.27.0-alpine"</a:t>
            </a:r>
          </a:p>
          <a:p>
            <a:pPr algn="l">
              <a:lnSpc>
                <a:spcPts val="1485"/>
              </a:lnSpc>
              <a:spcBef>
                <a:spcPct val="0"/>
              </a:spcBef>
            </a:pPr>
            <a:r>
              <a:rPr lang="en-US" sz="1060" dirty="0">
                <a:solidFill>
                  <a:srgbClr val="000000"/>
                </a:solidFill>
                <a:latin typeface="Open Sans"/>
                <a:ea typeface="Open Sans"/>
                <a:cs typeface="Open Sans"/>
                <a:sym typeface="Open Sans"/>
              </a:rPr>
              <a:t>spec:</a:t>
            </a:r>
          </a:p>
          <a:p>
            <a:pPr algn="l">
              <a:lnSpc>
                <a:spcPts val="1485"/>
              </a:lnSpc>
              <a:spcBef>
                <a:spcPct val="0"/>
              </a:spcBef>
            </a:pPr>
            <a:r>
              <a:rPr lang="en-US" sz="1060" dirty="0">
                <a:solidFill>
                  <a:srgbClr val="000000"/>
                </a:solidFill>
                <a:latin typeface="Open Sans"/>
                <a:ea typeface="Open Sans"/>
                <a:cs typeface="Open Sans"/>
                <a:sym typeface="Open Sans"/>
              </a:rPr>
              <a:t>  replicas: 5</a:t>
            </a:r>
          </a:p>
          <a:p>
            <a:pPr algn="l">
              <a:lnSpc>
                <a:spcPts val="1485"/>
              </a:lnSpc>
              <a:spcBef>
                <a:spcPct val="0"/>
              </a:spcBef>
            </a:pPr>
            <a:r>
              <a:rPr lang="en-US" sz="1060" dirty="0">
                <a:solidFill>
                  <a:srgbClr val="000000"/>
                </a:solidFill>
                <a:latin typeface="Open Sans"/>
                <a:ea typeface="Open Sans"/>
                <a:cs typeface="Open Sans"/>
                <a:sym typeface="Open Sans"/>
              </a:rPr>
              <a:t>  selector:</a:t>
            </a:r>
          </a:p>
          <a:p>
            <a:pPr algn="l">
              <a:lnSpc>
                <a:spcPts val="1485"/>
              </a:lnSpc>
              <a:spcBef>
                <a:spcPct val="0"/>
              </a:spcBef>
            </a:pPr>
            <a:r>
              <a:rPr lang="en-US" sz="1060" dirty="0">
                <a:solidFill>
                  <a:srgbClr val="000000"/>
                </a:solidFill>
                <a:latin typeface="Open Sans"/>
                <a:ea typeface="Open Sans"/>
                <a:cs typeface="Open Sans"/>
                <a:sym typeface="Open Sans"/>
              </a:rPr>
              <a:t>    </a:t>
            </a:r>
            <a:r>
              <a:rPr lang="en-US" sz="1060" dirty="0" err="1">
                <a:solidFill>
                  <a:srgbClr val="000000"/>
                </a:solidFill>
                <a:latin typeface="Open Sans"/>
                <a:ea typeface="Open Sans"/>
                <a:cs typeface="Open Sans"/>
                <a:sym typeface="Open Sans"/>
              </a:rPr>
              <a:t>matchLabels</a:t>
            </a:r>
            <a:r>
              <a:rPr lang="en-US" sz="1060" dirty="0">
                <a:solidFill>
                  <a:srgbClr val="000000"/>
                </a:solidFill>
                <a:latin typeface="Open Sans"/>
                <a:ea typeface="Open Sans"/>
                <a:cs typeface="Open Sans"/>
                <a:sym typeface="Open Sans"/>
              </a:rPr>
              <a:t>:</a:t>
            </a:r>
          </a:p>
          <a:p>
            <a:pPr algn="l">
              <a:lnSpc>
                <a:spcPts val="1485"/>
              </a:lnSpc>
              <a:spcBef>
                <a:spcPct val="0"/>
              </a:spcBef>
            </a:pPr>
            <a:r>
              <a:rPr lang="en-US" sz="1060" dirty="0">
                <a:solidFill>
                  <a:srgbClr val="000000"/>
                </a:solidFill>
                <a:latin typeface="Open Sans"/>
                <a:ea typeface="Open Sans"/>
                <a:cs typeface="Open Sans"/>
                <a:sym typeface="Open Sans"/>
              </a:rPr>
              <a:t>      app: nginx</a:t>
            </a:r>
          </a:p>
          <a:p>
            <a:pPr algn="l">
              <a:lnSpc>
                <a:spcPts val="1485"/>
              </a:lnSpc>
              <a:spcBef>
                <a:spcPct val="0"/>
              </a:spcBef>
            </a:pPr>
            <a:r>
              <a:rPr lang="en-US" sz="1060" dirty="0">
                <a:solidFill>
                  <a:srgbClr val="000000"/>
                </a:solidFill>
                <a:latin typeface="Open Sans"/>
                <a:ea typeface="Open Sans"/>
                <a:cs typeface="Open Sans"/>
                <a:sym typeface="Open Sans"/>
              </a:rPr>
              <a:t>  template:</a:t>
            </a:r>
          </a:p>
          <a:p>
            <a:pPr algn="l">
              <a:lnSpc>
                <a:spcPts val="1485"/>
              </a:lnSpc>
              <a:spcBef>
                <a:spcPct val="0"/>
              </a:spcBef>
            </a:pPr>
            <a:r>
              <a:rPr lang="en-US" sz="1060" dirty="0">
                <a:solidFill>
                  <a:srgbClr val="000000"/>
                </a:solidFill>
                <a:latin typeface="Open Sans"/>
                <a:ea typeface="Open Sans"/>
                <a:cs typeface="Open Sans"/>
                <a:sym typeface="Open Sans"/>
              </a:rPr>
              <a:t>    metadata:</a:t>
            </a:r>
          </a:p>
          <a:p>
            <a:pPr algn="l">
              <a:lnSpc>
                <a:spcPts val="1485"/>
              </a:lnSpc>
              <a:spcBef>
                <a:spcPct val="0"/>
              </a:spcBef>
            </a:pPr>
            <a:r>
              <a:rPr lang="en-US" sz="1060" dirty="0">
                <a:solidFill>
                  <a:srgbClr val="000000"/>
                </a:solidFill>
                <a:latin typeface="Open Sans"/>
                <a:ea typeface="Open Sans"/>
                <a:cs typeface="Open Sans"/>
                <a:sym typeface="Open Sans"/>
              </a:rPr>
              <a:t>      labels:</a:t>
            </a:r>
          </a:p>
          <a:p>
            <a:pPr algn="l">
              <a:lnSpc>
                <a:spcPts val="1485"/>
              </a:lnSpc>
              <a:spcBef>
                <a:spcPct val="0"/>
              </a:spcBef>
            </a:pPr>
            <a:r>
              <a:rPr lang="en-US" sz="1060" dirty="0">
                <a:solidFill>
                  <a:srgbClr val="000000"/>
                </a:solidFill>
                <a:latin typeface="Open Sans"/>
                <a:ea typeface="Open Sans"/>
                <a:cs typeface="Open Sans"/>
                <a:sym typeface="Open Sans"/>
              </a:rPr>
              <a:t>        app: nginx</a:t>
            </a:r>
          </a:p>
          <a:p>
            <a:pPr algn="l">
              <a:lnSpc>
                <a:spcPts val="1485"/>
              </a:lnSpc>
              <a:spcBef>
                <a:spcPct val="0"/>
              </a:spcBef>
            </a:pPr>
            <a:r>
              <a:rPr lang="en-US" sz="1060" dirty="0">
                <a:solidFill>
                  <a:srgbClr val="000000"/>
                </a:solidFill>
                <a:latin typeface="Open Sans"/>
                <a:ea typeface="Open Sans"/>
                <a:cs typeface="Open Sans"/>
                <a:sym typeface="Open Sans"/>
              </a:rPr>
              <a:t>    spec:</a:t>
            </a:r>
          </a:p>
          <a:p>
            <a:pPr algn="l">
              <a:lnSpc>
                <a:spcPts val="1485"/>
              </a:lnSpc>
              <a:spcBef>
                <a:spcPct val="0"/>
              </a:spcBef>
            </a:pPr>
            <a:r>
              <a:rPr lang="en-US" sz="1060" dirty="0">
                <a:solidFill>
                  <a:srgbClr val="000000"/>
                </a:solidFill>
                <a:latin typeface="Open Sans"/>
                <a:ea typeface="Open Sans"/>
                <a:cs typeface="Open Sans"/>
                <a:sym typeface="Open Sans"/>
              </a:rPr>
              <a:t>      containers:</a:t>
            </a:r>
          </a:p>
          <a:p>
            <a:pPr algn="l">
              <a:lnSpc>
                <a:spcPts val="1485"/>
              </a:lnSpc>
              <a:spcBef>
                <a:spcPct val="0"/>
              </a:spcBef>
            </a:pPr>
            <a:r>
              <a:rPr lang="en-US" sz="1060" dirty="0">
                <a:solidFill>
                  <a:srgbClr val="000000"/>
                </a:solidFill>
                <a:latin typeface="Open Sans"/>
                <a:ea typeface="Open Sans"/>
                <a:cs typeface="Open Sans"/>
                <a:sym typeface="Open Sans"/>
              </a:rPr>
              <a:t>        - name: nginx</a:t>
            </a:r>
          </a:p>
          <a:p>
            <a:pPr algn="l">
              <a:lnSpc>
                <a:spcPts val="1485"/>
              </a:lnSpc>
              <a:spcBef>
                <a:spcPct val="0"/>
              </a:spcBef>
            </a:pPr>
            <a:r>
              <a:rPr lang="en-US" sz="1060" dirty="0">
                <a:solidFill>
                  <a:srgbClr val="000000"/>
                </a:solidFill>
                <a:latin typeface="Open Sans"/>
                <a:ea typeface="Open Sans"/>
                <a:cs typeface="Open Sans"/>
                <a:sym typeface="Open Sans"/>
              </a:rPr>
              <a:t>          image: nginx:1.27.0-alpine</a:t>
            </a:r>
          </a:p>
          <a:p>
            <a:pPr algn="l">
              <a:lnSpc>
                <a:spcPts val="1485"/>
              </a:lnSpc>
              <a:spcBef>
                <a:spcPct val="0"/>
              </a:spcBef>
            </a:pPr>
            <a:r>
              <a:rPr lang="en-US" sz="1060" dirty="0">
                <a:solidFill>
                  <a:srgbClr val="000000"/>
                </a:solidFill>
                <a:latin typeface="Open Sans"/>
                <a:ea typeface="Open Sans"/>
                <a:cs typeface="Open Sans"/>
                <a:sym typeface="Open Sans"/>
              </a:rPr>
              <a:t>          ports:</a:t>
            </a:r>
          </a:p>
          <a:p>
            <a:pPr algn="l">
              <a:lnSpc>
                <a:spcPts val="1485"/>
              </a:lnSpc>
              <a:spcBef>
                <a:spcPct val="0"/>
              </a:spcBef>
            </a:pPr>
            <a:r>
              <a:rPr lang="en-US" sz="1060" dirty="0">
                <a:solidFill>
                  <a:srgbClr val="000000"/>
                </a:solidFill>
                <a:latin typeface="Open Sans"/>
                <a:ea typeface="Open Sans"/>
                <a:cs typeface="Open Sans"/>
                <a:sym typeface="Open Sans"/>
              </a:rPr>
              <a:t>            - </a:t>
            </a:r>
            <a:r>
              <a:rPr lang="en-US" sz="1060" dirty="0" err="1">
                <a:solidFill>
                  <a:srgbClr val="000000"/>
                </a:solidFill>
                <a:latin typeface="Open Sans"/>
                <a:ea typeface="Open Sans"/>
                <a:cs typeface="Open Sans"/>
                <a:sym typeface="Open Sans"/>
              </a:rPr>
              <a:t>containerPort</a:t>
            </a:r>
            <a:r>
              <a:rPr lang="en-US" sz="1060" dirty="0">
                <a:solidFill>
                  <a:srgbClr val="000000"/>
                </a:solidFill>
                <a:latin typeface="Open Sans"/>
                <a:ea typeface="Open Sans"/>
                <a:cs typeface="Open Sans"/>
                <a:sym typeface="Open Sans"/>
              </a:rPr>
              <a:t>: 80</a:t>
            </a:r>
          </a:p>
          <a:p>
            <a:pPr algn="l">
              <a:lnSpc>
                <a:spcPts val="1485"/>
              </a:lnSpc>
              <a:spcBef>
                <a:spcPct val="0"/>
              </a:spcBef>
            </a:pPr>
            <a:r>
              <a:rPr lang="en-US" sz="1060" dirty="0">
                <a:solidFill>
                  <a:srgbClr val="000000"/>
                </a:solidFill>
                <a:latin typeface="Open Sans"/>
                <a:ea typeface="Open Sans"/>
                <a:cs typeface="Open Sans"/>
                <a:sym typeface="Open Sans"/>
              </a:rPr>
              <a:t>  strategy:</a:t>
            </a:r>
          </a:p>
          <a:p>
            <a:pPr algn="l">
              <a:lnSpc>
                <a:spcPts val="1485"/>
              </a:lnSpc>
              <a:spcBef>
                <a:spcPct val="0"/>
              </a:spcBef>
            </a:pPr>
            <a:r>
              <a:rPr lang="en-US" sz="1060" dirty="0">
                <a:solidFill>
                  <a:srgbClr val="000000"/>
                </a:solidFill>
                <a:latin typeface="Open Sans"/>
                <a:ea typeface="Open Sans"/>
                <a:cs typeface="Open Sans"/>
                <a:sym typeface="Open Sans"/>
              </a:rPr>
              <a:t>    type: </a:t>
            </a:r>
            <a:r>
              <a:rPr lang="en-US" sz="1060" dirty="0" err="1">
                <a:solidFill>
                  <a:srgbClr val="000000"/>
                </a:solidFill>
                <a:latin typeface="Open Sans"/>
                <a:ea typeface="Open Sans"/>
                <a:cs typeface="Open Sans"/>
                <a:sym typeface="Open Sans"/>
              </a:rPr>
              <a:t>RollingUpdate</a:t>
            </a:r>
            <a:endParaRPr lang="en-US" sz="1060" dirty="0">
              <a:solidFill>
                <a:srgbClr val="000000"/>
              </a:solidFill>
              <a:latin typeface="Open Sans"/>
              <a:ea typeface="Open Sans"/>
              <a:cs typeface="Open Sans"/>
              <a:sym typeface="Open Sans"/>
            </a:endParaRPr>
          </a:p>
          <a:p>
            <a:pPr algn="l">
              <a:lnSpc>
                <a:spcPts val="1485"/>
              </a:lnSpc>
              <a:spcBef>
                <a:spcPct val="0"/>
              </a:spcBef>
            </a:pPr>
            <a:r>
              <a:rPr lang="en-US" sz="1060" dirty="0">
                <a:solidFill>
                  <a:srgbClr val="000000"/>
                </a:solidFill>
                <a:latin typeface="Open Sans"/>
                <a:ea typeface="Open Sans"/>
                <a:cs typeface="Open Sans"/>
                <a:sym typeface="Open Sans"/>
              </a:rPr>
              <a:t>EOF</a:t>
            </a:r>
          </a:p>
        </p:txBody>
      </p:sp>
      <p:sp>
        <p:nvSpPr>
          <p:cNvPr id="4" name="TextBox 4"/>
          <p:cNvSpPr txBox="1"/>
          <p:nvPr/>
        </p:nvSpPr>
        <p:spPr>
          <a:xfrm>
            <a:off x="107076" y="2372678"/>
            <a:ext cx="4532499" cy="2645853"/>
          </a:xfrm>
          <a:prstGeom prst="rect">
            <a:avLst/>
          </a:prstGeom>
        </p:spPr>
        <p:txBody>
          <a:bodyPr wrap="square" lIns="0" tIns="0" rIns="0" bIns="0" rtlCol="0" anchor="t">
            <a:spAutoFit/>
          </a:bodyPr>
          <a:lstStyle/>
          <a:p>
            <a:pPr algn="l">
              <a:lnSpc>
                <a:spcPts val="1555"/>
              </a:lnSpc>
              <a:spcBef>
                <a:spcPct val="0"/>
              </a:spcBef>
            </a:pPr>
            <a:endParaRPr sz="900" dirty="0"/>
          </a:p>
          <a:p>
            <a:pPr algn="l">
              <a:lnSpc>
                <a:spcPts val="1555"/>
              </a:lnSpc>
              <a:spcBef>
                <a:spcPct val="0"/>
              </a:spcBef>
            </a:pPr>
            <a:r>
              <a:rPr lang="en-US" sz="900" dirty="0">
                <a:solidFill>
                  <a:srgbClr val="000000"/>
                </a:solidFill>
                <a:latin typeface="Open Sans"/>
                <a:ea typeface="Open Sans"/>
                <a:cs typeface="Open Sans"/>
                <a:sym typeface="Open Sans"/>
              </a:rPr>
              <a:t># Step 6: Apply the Deployment with the Change Cause</a:t>
            </a:r>
          </a:p>
          <a:p>
            <a:pPr algn="l">
              <a:lnSpc>
                <a:spcPts val="1555"/>
              </a:lnSpc>
              <a:spcBef>
                <a:spcPct val="0"/>
              </a:spcBef>
            </a:pPr>
            <a:r>
              <a:rPr lang="en-US" sz="900" dirty="0">
                <a:solidFill>
                  <a:srgbClr val="000000"/>
                </a:solidFill>
                <a:latin typeface="Open Sans"/>
                <a:ea typeface="Open Sans"/>
                <a:cs typeface="Open Sans"/>
                <a:sym typeface="Open Sans"/>
              </a:rPr>
              <a:t>kubectl apply -f nginx-</a:t>
            </a:r>
            <a:r>
              <a:rPr lang="en-US" sz="900" dirty="0" err="1">
                <a:solidFill>
                  <a:srgbClr val="000000"/>
                </a:solidFill>
                <a:latin typeface="Open Sans"/>
                <a:ea typeface="Open Sans"/>
                <a:cs typeface="Open Sans"/>
                <a:sym typeface="Open Sans"/>
              </a:rPr>
              <a:t>deployment.yaml</a:t>
            </a:r>
            <a:endParaRPr lang="en-US" sz="900" dirty="0">
              <a:solidFill>
                <a:srgbClr val="000000"/>
              </a:solidFill>
              <a:latin typeface="Open Sans"/>
              <a:ea typeface="Open Sans"/>
              <a:cs typeface="Open Sans"/>
              <a:sym typeface="Open Sans"/>
            </a:endParaRPr>
          </a:p>
          <a:p>
            <a:pPr algn="l">
              <a:lnSpc>
                <a:spcPts val="1555"/>
              </a:lnSpc>
              <a:spcBef>
                <a:spcPct val="0"/>
              </a:spcBef>
            </a:pPr>
            <a:endParaRPr lang="en-US" sz="900" dirty="0">
              <a:solidFill>
                <a:srgbClr val="000000"/>
              </a:solidFill>
              <a:latin typeface="Open Sans"/>
              <a:ea typeface="Open Sans"/>
              <a:cs typeface="Open Sans"/>
              <a:sym typeface="Open Sans"/>
            </a:endParaRPr>
          </a:p>
          <a:p>
            <a:pPr algn="l">
              <a:lnSpc>
                <a:spcPts val="1555"/>
              </a:lnSpc>
              <a:spcBef>
                <a:spcPct val="0"/>
              </a:spcBef>
            </a:pPr>
            <a:r>
              <a:rPr lang="en-US" sz="900" dirty="0">
                <a:solidFill>
                  <a:srgbClr val="000000"/>
                </a:solidFill>
                <a:latin typeface="Open Sans"/>
                <a:ea typeface="Open Sans"/>
                <a:cs typeface="Open Sans"/>
                <a:sym typeface="Open Sans"/>
              </a:rPr>
              <a:t># Step 7: Annotate the Deployment Post-Rollout (Alternative CI/CD Approach)</a:t>
            </a:r>
          </a:p>
          <a:p>
            <a:pPr algn="l">
              <a:lnSpc>
                <a:spcPts val="1555"/>
              </a:lnSpc>
              <a:spcBef>
                <a:spcPct val="0"/>
              </a:spcBef>
            </a:pPr>
            <a:r>
              <a:rPr lang="en-US" sz="900" dirty="0">
                <a:solidFill>
                  <a:srgbClr val="000000"/>
                </a:solidFill>
                <a:latin typeface="Open Sans"/>
                <a:ea typeface="Open Sans"/>
                <a:cs typeface="Open Sans"/>
                <a:sym typeface="Open Sans"/>
              </a:rPr>
              <a:t>kubectl annotate deployment/nginx-deployment kubernetes.io/change-cause="Update nginx to tag 1.27.1-alpine"</a:t>
            </a:r>
          </a:p>
          <a:p>
            <a:pPr algn="l">
              <a:lnSpc>
                <a:spcPts val="1555"/>
              </a:lnSpc>
              <a:spcBef>
                <a:spcPct val="0"/>
              </a:spcBef>
            </a:pPr>
            <a:endParaRPr lang="en-US" sz="900" dirty="0">
              <a:solidFill>
                <a:srgbClr val="000000"/>
              </a:solidFill>
              <a:latin typeface="Open Sans"/>
              <a:ea typeface="Open Sans"/>
              <a:cs typeface="Open Sans"/>
              <a:sym typeface="Open Sans"/>
            </a:endParaRPr>
          </a:p>
          <a:p>
            <a:pPr algn="l">
              <a:lnSpc>
                <a:spcPts val="1555"/>
              </a:lnSpc>
              <a:spcBef>
                <a:spcPct val="0"/>
              </a:spcBef>
            </a:pPr>
            <a:r>
              <a:rPr lang="en-US" sz="900" dirty="0">
                <a:solidFill>
                  <a:srgbClr val="000000"/>
                </a:solidFill>
                <a:latin typeface="Open Sans"/>
                <a:ea typeface="Open Sans"/>
                <a:cs typeface="Open Sans"/>
                <a:sym typeface="Open Sans"/>
              </a:rPr>
              <a:t># Step 8: Verify Annotations</a:t>
            </a:r>
          </a:p>
          <a:p>
            <a:pPr algn="l">
              <a:lnSpc>
                <a:spcPts val="1555"/>
              </a:lnSpc>
              <a:spcBef>
                <a:spcPct val="0"/>
              </a:spcBef>
            </a:pPr>
            <a:r>
              <a:rPr lang="en-US" sz="900" dirty="0">
                <a:solidFill>
                  <a:srgbClr val="000000"/>
                </a:solidFill>
                <a:latin typeface="Open Sans"/>
                <a:ea typeface="Open Sans"/>
                <a:cs typeface="Open Sans"/>
                <a:sym typeface="Open Sans"/>
              </a:rPr>
              <a:t>kubectl describe deployment/nginx-deployment</a:t>
            </a:r>
          </a:p>
          <a:p>
            <a:pPr algn="l">
              <a:lnSpc>
                <a:spcPts val="1555"/>
              </a:lnSpc>
              <a:spcBef>
                <a:spcPct val="0"/>
              </a:spcBef>
            </a:pPr>
            <a:endParaRPr lang="en-US" sz="900" dirty="0">
              <a:solidFill>
                <a:srgbClr val="000000"/>
              </a:solidFill>
              <a:latin typeface="Open Sans"/>
              <a:ea typeface="Open Sans"/>
              <a:cs typeface="Open Sans"/>
              <a:sym typeface="Open Sans"/>
            </a:endParaRPr>
          </a:p>
          <a:p>
            <a:pPr algn="l">
              <a:lnSpc>
                <a:spcPts val="1555"/>
              </a:lnSpc>
              <a:spcBef>
                <a:spcPct val="0"/>
              </a:spcBef>
            </a:pPr>
            <a:r>
              <a:rPr lang="en-US" sz="900" dirty="0">
                <a:solidFill>
                  <a:srgbClr val="000000"/>
                </a:solidFill>
                <a:latin typeface="Open Sans"/>
                <a:ea typeface="Open Sans"/>
                <a:cs typeface="Open Sans"/>
                <a:sym typeface="Open Sans"/>
              </a:rPr>
              <a:t># Optional Cleanup</a:t>
            </a:r>
          </a:p>
          <a:p>
            <a:pPr algn="l">
              <a:lnSpc>
                <a:spcPts val="1555"/>
              </a:lnSpc>
              <a:spcBef>
                <a:spcPct val="0"/>
              </a:spcBef>
            </a:pPr>
            <a:r>
              <a:rPr lang="en-US" sz="900" dirty="0">
                <a:solidFill>
                  <a:srgbClr val="000000"/>
                </a:solidFill>
                <a:latin typeface="Open Sans"/>
                <a:ea typeface="Open Sans"/>
                <a:cs typeface="Open Sans"/>
                <a:sym typeface="Open Sans"/>
              </a:rPr>
              <a:t>kubectl delete -f nginx-</a:t>
            </a:r>
            <a:r>
              <a:rPr lang="en-US" sz="900" dirty="0" err="1">
                <a:solidFill>
                  <a:srgbClr val="000000"/>
                </a:solidFill>
                <a:latin typeface="Open Sans"/>
                <a:ea typeface="Open Sans"/>
                <a:cs typeface="Open Sans"/>
                <a:sym typeface="Open Sans"/>
              </a:rPr>
              <a:t>deployment.yaml</a:t>
            </a:r>
            <a:endParaRPr lang="en-US" sz="900" dirty="0">
              <a:solidFill>
                <a:srgbClr val="000000"/>
              </a:solidFill>
              <a:latin typeface="Open Sans"/>
              <a:ea typeface="Open Sans"/>
              <a:cs typeface="Open Sans"/>
              <a:sym typeface="Open Sans"/>
            </a:endParaRPr>
          </a:p>
        </p:txBody>
      </p:sp>
      <p:grpSp>
        <p:nvGrpSpPr>
          <p:cNvPr id="5" name="Group 5"/>
          <p:cNvGrpSpPr/>
          <p:nvPr/>
        </p:nvGrpSpPr>
        <p:grpSpPr>
          <a:xfrm>
            <a:off x="3695700" y="2441258"/>
            <a:ext cx="942023" cy="111442"/>
            <a:chOff x="0" y="0"/>
            <a:chExt cx="1256030" cy="148590"/>
          </a:xfrm>
        </p:grpSpPr>
        <p:sp>
          <p:nvSpPr>
            <p:cNvPr id="6" name="Freeform 6"/>
            <p:cNvSpPr/>
            <p:nvPr/>
          </p:nvSpPr>
          <p:spPr>
            <a:xfrm>
              <a:off x="48260" y="49530"/>
              <a:ext cx="1156970" cy="78740"/>
            </a:xfrm>
            <a:custGeom>
              <a:avLst/>
              <a:gdLst/>
              <a:ahLst/>
              <a:cxnLst/>
              <a:rect l="l" t="t" r="r" b="b"/>
              <a:pathLst>
                <a:path w="1156970" h="78740">
                  <a:moveTo>
                    <a:pt x="2540" y="36830"/>
                  </a:moveTo>
                  <a:cubicBezTo>
                    <a:pt x="1140460" y="10160"/>
                    <a:pt x="1155700" y="0"/>
                    <a:pt x="1155700" y="1270"/>
                  </a:cubicBezTo>
                  <a:cubicBezTo>
                    <a:pt x="1156970" y="2540"/>
                    <a:pt x="1141730" y="16510"/>
                    <a:pt x="1118870" y="22860"/>
                  </a:cubicBezTo>
                  <a:cubicBezTo>
                    <a:pt x="1005840" y="54610"/>
                    <a:pt x="40640" y="78740"/>
                    <a:pt x="3810" y="46990"/>
                  </a:cubicBezTo>
                  <a:cubicBezTo>
                    <a:pt x="0" y="44450"/>
                    <a:pt x="2540" y="36830"/>
                    <a:pt x="2540" y="36830"/>
                  </a:cubicBezTo>
                </a:path>
              </a:pathLst>
            </a:custGeom>
            <a:solidFill>
              <a:srgbClr val="E7191F"/>
            </a:solidFill>
            <a:ln cap="sq">
              <a:noFill/>
              <a:prstDash val="solid"/>
              <a:miter/>
            </a:ln>
          </p:spPr>
        </p:sp>
      </p:grpSp>
      <p:grpSp>
        <p:nvGrpSpPr>
          <p:cNvPr id="7" name="Group 7"/>
          <p:cNvGrpSpPr/>
          <p:nvPr/>
        </p:nvGrpSpPr>
        <p:grpSpPr>
          <a:xfrm>
            <a:off x="4412932" y="2370772"/>
            <a:ext cx="198120" cy="252412"/>
            <a:chOff x="0" y="0"/>
            <a:chExt cx="264160" cy="336550"/>
          </a:xfrm>
        </p:grpSpPr>
        <p:sp>
          <p:nvSpPr>
            <p:cNvPr id="8" name="Freeform 8"/>
            <p:cNvSpPr/>
            <p:nvPr/>
          </p:nvSpPr>
          <p:spPr>
            <a:xfrm>
              <a:off x="48260" y="49530"/>
              <a:ext cx="165100" cy="238760"/>
            </a:xfrm>
            <a:custGeom>
              <a:avLst/>
              <a:gdLst/>
              <a:ahLst/>
              <a:cxnLst/>
              <a:rect l="l" t="t" r="r" b="b"/>
              <a:pathLst>
                <a:path w="165100" h="238760">
                  <a:moveTo>
                    <a:pt x="12700" y="3810"/>
                  </a:moveTo>
                  <a:cubicBezTo>
                    <a:pt x="19050" y="34290"/>
                    <a:pt x="77470" y="76200"/>
                    <a:pt x="102870" y="88900"/>
                  </a:cubicBezTo>
                  <a:cubicBezTo>
                    <a:pt x="118110" y="97790"/>
                    <a:pt x="134620" y="95250"/>
                    <a:pt x="146050" y="102870"/>
                  </a:cubicBezTo>
                  <a:cubicBezTo>
                    <a:pt x="154940" y="109220"/>
                    <a:pt x="163830" y="118110"/>
                    <a:pt x="165100" y="128270"/>
                  </a:cubicBezTo>
                  <a:cubicBezTo>
                    <a:pt x="165100" y="139700"/>
                    <a:pt x="148590" y="156210"/>
                    <a:pt x="133350" y="171450"/>
                  </a:cubicBezTo>
                  <a:cubicBezTo>
                    <a:pt x="111760" y="191770"/>
                    <a:pt x="43180" y="238760"/>
                    <a:pt x="40640" y="236220"/>
                  </a:cubicBezTo>
                  <a:cubicBezTo>
                    <a:pt x="38100" y="233680"/>
                    <a:pt x="158750" y="160020"/>
                    <a:pt x="156210" y="128270"/>
                  </a:cubicBezTo>
                  <a:cubicBezTo>
                    <a:pt x="153670" y="96520"/>
                    <a:pt x="58420" y="67310"/>
                    <a:pt x="31750" y="48260"/>
                  </a:cubicBezTo>
                  <a:cubicBezTo>
                    <a:pt x="19050" y="38100"/>
                    <a:pt x="7620" y="31750"/>
                    <a:pt x="3810" y="22860"/>
                  </a:cubicBezTo>
                  <a:cubicBezTo>
                    <a:pt x="0" y="16510"/>
                    <a:pt x="0" y="3810"/>
                    <a:pt x="2540" y="1270"/>
                  </a:cubicBezTo>
                  <a:cubicBezTo>
                    <a:pt x="5080" y="0"/>
                    <a:pt x="12700" y="3810"/>
                    <a:pt x="12700" y="3810"/>
                  </a:cubicBezTo>
                </a:path>
              </a:pathLst>
            </a:custGeom>
            <a:solidFill>
              <a:srgbClr val="E7191F"/>
            </a:solidFill>
            <a:ln cap="sq">
              <a:noFill/>
              <a:prstDash val="solid"/>
              <a:miter/>
            </a:ln>
          </p:spPr>
        </p:sp>
      </p:grpSp>
      <p:grpSp>
        <p:nvGrpSpPr>
          <p:cNvPr id="9" name="Group 9"/>
          <p:cNvGrpSpPr/>
          <p:nvPr/>
        </p:nvGrpSpPr>
        <p:grpSpPr>
          <a:xfrm>
            <a:off x="4387215" y="2379345"/>
            <a:ext cx="216217" cy="270510"/>
            <a:chOff x="0" y="0"/>
            <a:chExt cx="288290" cy="360680"/>
          </a:xfrm>
        </p:grpSpPr>
        <p:sp>
          <p:nvSpPr>
            <p:cNvPr id="10" name="Freeform 10"/>
            <p:cNvSpPr/>
            <p:nvPr/>
          </p:nvSpPr>
          <p:spPr>
            <a:xfrm>
              <a:off x="50800" y="50800"/>
              <a:ext cx="189230" cy="260350"/>
            </a:xfrm>
            <a:custGeom>
              <a:avLst/>
              <a:gdLst/>
              <a:ahLst/>
              <a:cxnLst/>
              <a:rect l="l" t="t" r="r" b="b"/>
              <a:pathLst>
                <a:path w="189230" h="260350">
                  <a:moveTo>
                    <a:pt x="0" y="0"/>
                  </a:moveTo>
                  <a:cubicBezTo>
                    <a:pt x="85090" y="21590"/>
                    <a:pt x="160020" y="67310"/>
                    <a:pt x="177800" y="92710"/>
                  </a:cubicBezTo>
                  <a:cubicBezTo>
                    <a:pt x="185420" y="104140"/>
                    <a:pt x="189230" y="114300"/>
                    <a:pt x="186690" y="125730"/>
                  </a:cubicBezTo>
                  <a:cubicBezTo>
                    <a:pt x="181610" y="144780"/>
                    <a:pt x="156210" y="168910"/>
                    <a:pt x="135890" y="190500"/>
                  </a:cubicBezTo>
                  <a:cubicBezTo>
                    <a:pt x="111760" y="213360"/>
                    <a:pt x="49530" y="260350"/>
                    <a:pt x="46990" y="257810"/>
                  </a:cubicBezTo>
                  <a:cubicBezTo>
                    <a:pt x="45720" y="255270"/>
                    <a:pt x="170180" y="152400"/>
                    <a:pt x="177800" y="124460"/>
                  </a:cubicBezTo>
                  <a:cubicBezTo>
                    <a:pt x="180340" y="114300"/>
                    <a:pt x="177800" y="107950"/>
                    <a:pt x="171450" y="99060"/>
                  </a:cubicBezTo>
                  <a:cubicBezTo>
                    <a:pt x="163830" y="86360"/>
                    <a:pt x="143510" y="73660"/>
                    <a:pt x="121920" y="59690"/>
                  </a:cubicBezTo>
                  <a:cubicBezTo>
                    <a:pt x="91440" y="40640"/>
                    <a:pt x="0" y="0"/>
                    <a:pt x="0" y="0"/>
                  </a:cubicBezTo>
                </a:path>
              </a:pathLst>
            </a:custGeom>
            <a:solidFill>
              <a:srgbClr val="E7191F"/>
            </a:solidFill>
            <a:ln cap="sq">
              <a:noFill/>
              <a:prstDash val="solid"/>
              <a:miter/>
            </a:ln>
          </p:spPr>
        </p:sp>
      </p:grpSp>
      <p:grpSp>
        <p:nvGrpSpPr>
          <p:cNvPr id="11" name="Group 11"/>
          <p:cNvGrpSpPr/>
          <p:nvPr/>
        </p:nvGrpSpPr>
        <p:grpSpPr>
          <a:xfrm>
            <a:off x="4062412" y="2380298"/>
            <a:ext cx="209550" cy="268605"/>
            <a:chOff x="0" y="0"/>
            <a:chExt cx="279400" cy="358140"/>
          </a:xfrm>
        </p:grpSpPr>
        <p:sp>
          <p:nvSpPr>
            <p:cNvPr id="12" name="Freeform 12"/>
            <p:cNvSpPr/>
            <p:nvPr/>
          </p:nvSpPr>
          <p:spPr>
            <a:xfrm>
              <a:off x="50800" y="49530"/>
              <a:ext cx="177800" cy="257810"/>
            </a:xfrm>
            <a:custGeom>
              <a:avLst/>
              <a:gdLst/>
              <a:ahLst/>
              <a:cxnLst/>
              <a:rect l="l" t="t" r="r" b="b"/>
              <a:pathLst>
                <a:path w="177800" h="257810">
                  <a:moveTo>
                    <a:pt x="116840" y="5080"/>
                  </a:moveTo>
                  <a:cubicBezTo>
                    <a:pt x="52070" y="102870"/>
                    <a:pt x="53340" y="90170"/>
                    <a:pt x="58420" y="85090"/>
                  </a:cubicBezTo>
                  <a:cubicBezTo>
                    <a:pt x="64770" y="77470"/>
                    <a:pt x="86360" y="73660"/>
                    <a:pt x="101600" y="72390"/>
                  </a:cubicBezTo>
                  <a:cubicBezTo>
                    <a:pt x="120650" y="71120"/>
                    <a:pt x="152400" y="69850"/>
                    <a:pt x="165100" y="81280"/>
                  </a:cubicBezTo>
                  <a:cubicBezTo>
                    <a:pt x="176530" y="91440"/>
                    <a:pt x="177800" y="116840"/>
                    <a:pt x="177800" y="133350"/>
                  </a:cubicBezTo>
                  <a:cubicBezTo>
                    <a:pt x="176530" y="149860"/>
                    <a:pt x="168910" y="163830"/>
                    <a:pt x="160020" y="180340"/>
                  </a:cubicBezTo>
                  <a:cubicBezTo>
                    <a:pt x="148590" y="199390"/>
                    <a:pt x="134620" y="227330"/>
                    <a:pt x="111760" y="241300"/>
                  </a:cubicBezTo>
                  <a:cubicBezTo>
                    <a:pt x="85090" y="256540"/>
                    <a:pt x="0" y="257810"/>
                    <a:pt x="0" y="256540"/>
                  </a:cubicBezTo>
                  <a:cubicBezTo>
                    <a:pt x="0" y="255270"/>
                    <a:pt x="80010" y="248920"/>
                    <a:pt x="106680" y="233680"/>
                  </a:cubicBezTo>
                  <a:cubicBezTo>
                    <a:pt x="128270" y="219710"/>
                    <a:pt x="140970" y="194310"/>
                    <a:pt x="151130" y="176530"/>
                  </a:cubicBezTo>
                  <a:cubicBezTo>
                    <a:pt x="160020" y="161290"/>
                    <a:pt x="165100" y="148590"/>
                    <a:pt x="167640" y="133350"/>
                  </a:cubicBezTo>
                  <a:cubicBezTo>
                    <a:pt x="168910" y="119380"/>
                    <a:pt x="170180" y="97790"/>
                    <a:pt x="161290" y="88900"/>
                  </a:cubicBezTo>
                  <a:cubicBezTo>
                    <a:pt x="151130" y="80010"/>
                    <a:pt x="121920" y="80010"/>
                    <a:pt x="104140" y="82550"/>
                  </a:cubicBezTo>
                  <a:cubicBezTo>
                    <a:pt x="86360" y="85090"/>
                    <a:pt x="58420" y="107950"/>
                    <a:pt x="53340" y="102870"/>
                  </a:cubicBezTo>
                  <a:cubicBezTo>
                    <a:pt x="46990" y="95250"/>
                    <a:pt x="95250" y="5080"/>
                    <a:pt x="107950" y="1270"/>
                  </a:cubicBezTo>
                  <a:cubicBezTo>
                    <a:pt x="111760" y="0"/>
                    <a:pt x="116840" y="5080"/>
                    <a:pt x="116840" y="5080"/>
                  </a:cubicBezTo>
                </a:path>
              </a:pathLst>
            </a:custGeom>
            <a:solidFill>
              <a:srgbClr val="E7191F"/>
            </a:solidFill>
            <a:ln cap="sq">
              <a:noFill/>
              <a:prstDash val="solid"/>
              <a:miter/>
            </a:ln>
          </p:spPr>
        </p:sp>
      </p:grpSp>
      <p:grpSp>
        <p:nvGrpSpPr>
          <p:cNvPr id="13" name="Group 13"/>
          <p:cNvGrpSpPr/>
          <p:nvPr/>
        </p:nvGrpSpPr>
        <p:grpSpPr>
          <a:xfrm>
            <a:off x="4142422" y="2336483"/>
            <a:ext cx="174308" cy="130492"/>
            <a:chOff x="0" y="0"/>
            <a:chExt cx="232410" cy="173990"/>
          </a:xfrm>
        </p:grpSpPr>
        <p:sp>
          <p:nvSpPr>
            <p:cNvPr id="14" name="Freeform 14"/>
            <p:cNvSpPr/>
            <p:nvPr/>
          </p:nvSpPr>
          <p:spPr>
            <a:xfrm>
              <a:off x="50800" y="48260"/>
              <a:ext cx="132080" cy="74930"/>
            </a:xfrm>
            <a:custGeom>
              <a:avLst/>
              <a:gdLst/>
              <a:ahLst/>
              <a:cxnLst/>
              <a:rect l="l" t="t" r="r" b="b"/>
              <a:pathLst>
                <a:path w="132080" h="74930">
                  <a:moveTo>
                    <a:pt x="0" y="74930"/>
                  </a:moveTo>
                  <a:cubicBezTo>
                    <a:pt x="17780" y="44450"/>
                    <a:pt x="38100" y="52070"/>
                    <a:pt x="54610" y="45720"/>
                  </a:cubicBezTo>
                  <a:cubicBezTo>
                    <a:pt x="77470" y="39370"/>
                    <a:pt x="129540" y="0"/>
                    <a:pt x="130810" y="2540"/>
                  </a:cubicBezTo>
                  <a:cubicBezTo>
                    <a:pt x="132080" y="5080"/>
                    <a:pt x="101600" y="34290"/>
                    <a:pt x="82550" y="45720"/>
                  </a:cubicBezTo>
                  <a:cubicBezTo>
                    <a:pt x="59690" y="59690"/>
                    <a:pt x="0" y="74930"/>
                    <a:pt x="0" y="74930"/>
                  </a:cubicBezTo>
                </a:path>
              </a:pathLst>
            </a:custGeom>
            <a:solidFill>
              <a:srgbClr val="E7191F"/>
            </a:solidFill>
            <a:ln cap="sq">
              <a:noFill/>
              <a:prstDash val="solid"/>
              <a:miter/>
            </a:ln>
          </p:spPr>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5879" y="773059"/>
            <a:ext cx="7598997" cy="462601"/>
          </a:xfrm>
          <a:custGeom>
            <a:avLst/>
            <a:gdLst/>
            <a:ahLst/>
            <a:cxnLst/>
            <a:rect l="l" t="t" r="r" b="b"/>
            <a:pathLst>
              <a:path w="7598997" h="462601">
                <a:moveTo>
                  <a:pt x="0" y="0"/>
                </a:moveTo>
                <a:lnTo>
                  <a:pt x="7598997" y="0"/>
                </a:lnTo>
                <a:lnTo>
                  <a:pt x="7598997" y="462600"/>
                </a:lnTo>
                <a:lnTo>
                  <a:pt x="0" y="462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25879" y="246155"/>
            <a:ext cx="5802297" cy="487499"/>
          </a:xfrm>
          <a:custGeom>
            <a:avLst/>
            <a:gdLst/>
            <a:ahLst/>
            <a:cxnLst/>
            <a:rect l="l" t="t" r="r" b="b"/>
            <a:pathLst>
              <a:path w="5802297" h="487499">
                <a:moveTo>
                  <a:pt x="0" y="0"/>
                </a:moveTo>
                <a:lnTo>
                  <a:pt x="5802296" y="0"/>
                </a:lnTo>
                <a:lnTo>
                  <a:pt x="5802296" y="487499"/>
                </a:lnTo>
                <a:lnTo>
                  <a:pt x="0" y="4874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262376" y="1290847"/>
            <a:ext cx="1571749" cy="1613506"/>
          </a:xfrm>
          <a:custGeom>
            <a:avLst/>
            <a:gdLst/>
            <a:ahLst/>
            <a:cxnLst/>
            <a:rect l="l" t="t" r="r" b="b"/>
            <a:pathLst>
              <a:path w="1571749" h="1613506">
                <a:moveTo>
                  <a:pt x="0" y="0"/>
                </a:moveTo>
                <a:lnTo>
                  <a:pt x="1571748" y="0"/>
                </a:lnTo>
                <a:lnTo>
                  <a:pt x="1571748" y="1613506"/>
                </a:lnTo>
                <a:lnTo>
                  <a:pt x="0" y="161350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516874" y="1937004"/>
            <a:ext cx="282102" cy="282102"/>
          </a:xfrm>
          <a:custGeom>
            <a:avLst/>
            <a:gdLst/>
            <a:ahLst/>
            <a:cxnLst/>
            <a:rect l="l" t="t" r="r" b="b"/>
            <a:pathLst>
              <a:path w="282102" h="282102">
                <a:moveTo>
                  <a:pt x="0" y="0"/>
                </a:moveTo>
                <a:lnTo>
                  <a:pt x="282102" y="0"/>
                </a:lnTo>
                <a:lnTo>
                  <a:pt x="282102" y="282102"/>
                </a:lnTo>
                <a:lnTo>
                  <a:pt x="0" y="282102"/>
                </a:lnTo>
                <a:lnTo>
                  <a:pt x="0" y="0"/>
                </a:lnTo>
                <a:close/>
              </a:path>
            </a:pathLst>
          </a:custGeom>
          <a:blipFill>
            <a:blip r:embed="rId10"/>
            <a:stretch>
              <a:fillRect/>
            </a:stretch>
          </a:blipFill>
        </p:spPr>
      </p:sp>
      <p:sp>
        <p:nvSpPr>
          <p:cNvPr id="7" name="Freeform 7"/>
          <p:cNvSpPr/>
          <p:nvPr/>
        </p:nvSpPr>
        <p:spPr>
          <a:xfrm>
            <a:off x="404736" y="2291763"/>
            <a:ext cx="1287028" cy="479727"/>
          </a:xfrm>
          <a:custGeom>
            <a:avLst/>
            <a:gdLst/>
            <a:ahLst/>
            <a:cxnLst/>
            <a:rect l="l" t="t" r="r" b="b"/>
            <a:pathLst>
              <a:path w="1287028" h="479727">
                <a:moveTo>
                  <a:pt x="0" y="0"/>
                </a:moveTo>
                <a:lnTo>
                  <a:pt x="1287028" y="0"/>
                </a:lnTo>
                <a:lnTo>
                  <a:pt x="1287028" y="479726"/>
                </a:lnTo>
                <a:lnTo>
                  <a:pt x="0" y="4797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505558" y="2379250"/>
            <a:ext cx="304752" cy="304752"/>
          </a:xfrm>
          <a:custGeom>
            <a:avLst/>
            <a:gdLst/>
            <a:ahLst/>
            <a:cxnLst/>
            <a:rect l="l" t="t" r="r" b="b"/>
            <a:pathLst>
              <a:path w="304752" h="304752">
                <a:moveTo>
                  <a:pt x="0" y="0"/>
                </a:moveTo>
                <a:lnTo>
                  <a:pt x="304753" y="0"/>
                </a:lnTo>
                <a:lnTo>
                  <a:pt x="304753" y="304752"/>
                </a:lnTo>
                <a:lnTo>
                  <a:pt x="0" y="304752"/>
                </a:lnTo>
                <a:lnTo>
                  <a:pt x="0" y="0"/>
                </a:lnTo>
                <a:close/>
              </a:path>
            </a:pathLst>
          </a:custGeom>
          <a:blipFill>
            <a:blip r:embed="rId13"/>
            <a:stretch>
              <a:fillRect/>
            </a:stretch>
          </a:blipFill>
        </p:spPr>
      </p:sp>
      <p:sp>
        <p:nvSpPr>
          <p:cNvPr id="9" name="Freeform 9"/>
          <p:cNvSpPr/>
          <p:nvPr/>
        </p:nvSpPr>
        <p:spPr>
          <a:xfrm>
            <a:off x="1819751" y="1290847"/>
            <a:ext cx="3035675" cy="2796397"/>
          </a:xfrm>
          <a:custGeom>
            <a:avLst/>
            <a:gdLst/>
            <a:ahLst/>
            <a:cxnLst/>
            <a:rect l="l" t="t" r="r" b="b"/>
            <a:pathLst>
              <a:path w="3035675" h="2796397">
                <a:moveTo>
                  <a:pt x="0" y="0"/>
                </a:moveTo>
                <a:lnTo>
                  <a:pt x="3035675" y="0"/>
                </a:lnTo>
                <a:lnTo>
                  <a:pt x="3035675" y="2796397"/>
                </a:lnTo>
                <a:lnTo>
                  <a:pt x="0" y="279639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0" name="Freeform 10"/>
          <p:cNvSpPr/>
          <p:nvPr/>
        </p:nvSpPr>
        <p:spPr>
          <a:xfrm>
            <a:off x="2100701" y="1937004"/>
            <a:ext cx="282102" cy="282102"/>
          </a:xfrm>
          <a:custGeom>
            <a:avLst/>
            <a:gdLst/>
            <a:ahLst/>
            <a:cxnLst/>
            <a:rect l="l" t="t" r="r" b="b"/>
            <a:pathLst>
              <a:path w="282102" h="282102">
                <a:moveTo>
                  <a:pt x="0" y="0"/>
                </a:moveTo>
                <a:lnTo>
                  <a:pt x="282102" y="0"/>
                </a:lnTo>
                <a:lnTo>
                  <a:pt x="282102" y="282102"/>
                </a:lnTo>
                <a:lnTo>
                  <a:pt x="0" y="282102"/>
                </a:lnTo>
                <a:lnTo>
                  <a:pt x="0" y="0"/>
                </a:lnTo>
                <a:close/>
              </a:path>
            </a:pathLst>
          </a:custGeom>
          <a:blipFill>
            <a:blip r:embed="rId16"/>
            <a:stretch>
              <a:fillRect/>
            </a:stretch>
          </a:blipFill>
        </p:spPr>
      </p:sp>
      <p:sp>
        <p:nvSpPr>
          <p:cNvPr id="11" name="Freeform 11"/>
          <p:cNvSpPr/>
          <p:nvPr/>
        </p:nvSpPr>
        <p:spPr>
          <a:xfrm>
            <a:off x="2100701" y="2390575"/>
            <a:ext cx="282102" cy="282102"/>
          </a:xfrm>
          <a:custGeom>
            <a:avLst/>
            <a:gdLst/>
            <a:ahLst/>
            <a:cxnLst/>
            <a:rect l="l" t="t" r="r" b="b"/>
            <a:pathLst>
              <a:path w="282102" h="282102">
                <a:moveTo>
                  <a:pt x="0" y="0"/>
                </a:moveTo>
                <a:lnTo>
                  <a:pt x="282102" y="0"/>
                </a:lnTo>
                <a:lnTo>
                  <a:pt x="282102" y="282102"/>
                </a:lnTo>
                <a:lnTo>
                  <a:pt x="0" y="28210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2" name="Freeform 12"/>
          <p:cNvSpPr/>
          <p:nvPr/>
        </p:nvSpPr>
        <p:spPr>
          <a:xfrm>
            <a:off x="1986515" y="2745334"/>
            <a:ext cx="1358427" cy="1178128"/>
          </a:xfrm>
          <a:custGeom>
            <a:avLst/>
            <a:gdLst/>
            <a:ahLst/>
            <a:cxnLst/>
            <a:rect l="l" t="t" r="r" b="b"/>
            <a:pathLst>
              <a:path w="1358427" h="1178128">
                <a:moveTo>
                  <a:pt x="0" y="0"/>
                </a:moveTo>
                <a:lnTo>
                  <a:pt x="1358427" y="0"/>
                </a:lnTo>
                <a:lnTo>
                  <a:pt x="1358427" y="1178128"/>
                </a:lnTo>
                <a:lnTo>
                  <a:pt x="0" y="117812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3" name="Freeform 13"/>
          <p:cNvSpPr/>
          <p:nvPr/>
        </p:nvSpPr>
        <p:spPr>
          <a:xfrm>
            <a:off x="3330235" y="2745334"/>
            <a:ext cx="1358427" cy="1178128"/>
          </a:xfrm>
          <a:custGeom>
            <a:avLst/>
            <a:gdLst/>
            <a:ahLst/>
            <a:cxnLst/>
            <a:rect l="l" t="t" r="r" b="b"/>
            <a:pathLst>
              <a:path w="1358427" h="1178128">
                <a:moveTo>
                  <a:pt x="0" y="0"/>
                </a:moveTo>
                <a:lnTo>
                  <a:pt x="1358427" y="0"/>
                </a:lnTo>
                <a:lnTo>
                  <a:pt x="1358427" y="1178128"/>
                </a:lnTo>
                <a:lnTo>
                  <a:pt x="0" y="1178128"/>
                </a:lnTo>
                <a:lnTo>
                  <a:pt x="0" y="0"/>
                </a:lnTo>
                <a:close/>
              </a:path>
            </a:pathLst>
          </a:custGeom>
          <a:blipFill>
            <a:blip r:embed="rId19">
              <a:extLst>
                <a:ext uri="{96DAC541-7B7A-43D3-8B79-37D633B846F1}">
                  <asvg:svgBlip xmlns:asvg="http://schemas.microsoft.com/office/drawing/2016/SVG/main" r:embed="rId21"/>
                </a:ext>
              </a:extLst>
            </a:blip>
            <a:stretch>
              <a:fillRect/>
            </a:stretch>
          </a:blipFill>
        </p:spPr>
      </p:sp>
      <p:sp>
        <p:nvSpPr>
          <p:cNvPr id="14" name="Freeform 14"/>
          <p:cNvSpPr/>
          <p:nvPr/>
        </p:nvSpPr>
        <p:spPr>
          <a:xfrm>
            <a:off x="2100701" y="2390575"/>
            <a:ext cx="282102" cy="282102"/>
          </a:xfrm>
          <a:custGeom>
            <a:avLst/>
            <a:gdLst/>
            <a:ahLst/>
            <a:cxnLst/>
            <a:rect l="l" t="t" r="r" b="b"/>
            <a:pathLst>
              <a:path w="282102" h="282102">
                <a:moveTo>
                  <a:pt x="0" y="0"/>
                </a:moveTo>
                <a:lnTo>
                  <a:pt x="282102" y="0"/>
                </a:lnTo>
                <a:lnTo>
                  <a:pt x="282102" y="282102"/>
                </a:lnTo>
                <a:lnTo>
                  <a:pt x="0" y="282102"/>
                </a:lnTo>
                <a:lnTo>
                  <a:pt x="0" y="0"/>
                </a:lnTo>
                <a:close/>
              </a:path>
            </a:pathLst>
          </a:custGeom>
          <a:blipFill>
            <a:blip r:embed="rId22"/>
            <a:stretch>
              <a:fillRect/>
            </a:stretch>
          </a:blipFill>
        </p:spPr>
      </p:sp>
      <p:sp>
        <p:nvSpPr>
          <p:cNvPr id="15" name="Freeform 15"/>
          <p:cNvSpPr/>
          <p:nvPr/>
        </p:nvSpPr>
        <p:spPr>
          <a:xfrm>
            <a:off x="2100701" y="2840812"/>
            <a:ext cx="282102" cy="282102"/>
          </a:xfrm>
          <a:custGeom>
            <a:avLst/>
            <a:gdLst/>
            <a:ahLst/>
            <a:cxnLst/>
            <a:rect l="l" t="t" r="r" b="b"/>
            <a:pathLst>
              <a:path w="282102" h="282102">
                <a:moveTo>
                  <a:pt x="0" y="0"/>
                </a:moveTo>
                <a:lnTo>
                  <a:pt x="282102" y="0"/>
                </a:lnTo>
                <a:lnTo>
                  <a:pt x="282102" y="282102"/>
                </a:lnTo>
                <a:lnTo>
                  <a:pt x="0" y="282102"/>
                </a:lnTo>
                <a:lnTo>
                  <a:pt x="0" y="0"/>
                </a:lnTo>
                <a:close/>
              </a:path>
            </a:pathLst>
          </a:custGeom>
          <a:blipFill>
            <a:blip r:embed="rId23"/>
            <a:stretch>
              <a:fillRect/>
            </a:stretch>
          </a:blipFill>
        </p:spPr>
      </p:sp>
      <p:sp>
        <p:nvSpPr>
          <p:cNvPr id="16" name="Freeform 16"/>
          <p:cNvSpPr/>
          <p:nvPr/>
        </p:nvSpPr>
        <p:spPr>
          <a:xfrm>
            <a:off x="3461128" y="2840822"/>
            <a:ext cx="282102" cy="282102"/>
          </a:xfrm>
          <a:custGeom>
            <a:avLst/>
            <a:gdLst/>
            <a:ahLst/>
            <a:cxnLst/>
            <a:rect l="l" t="t" r="r" b="b"/>
            <a:pathLst>
              <a:path w="282102" h="282102">
                <a:moveTo>
                  <a:pt x="0" y="0"/>
                </a:moveTo>
                <a:lnTo>
                  <a:pt x="282102" y="0"/>
                </a:lnTo>
                <a:lnTo>
                  <a:pt x="282102" y="282102"/>
                </a:lnTo>
                <a:lnTo>
                  <a:pt x="0" y="282102"/>
                </a:lnTo>
                <a:lnTo>
                  <a:pt x="0" y="0"/>
                </a:lnTo>
                <a:close/>
              </a:path>
            </a:pathLst>
          </a:custGeom>
          <a:blipFill>
            <a:blip r:embed="rId24"/>
            <a:stretch>
              <a:fillRect/>
            </a:stretch>
          </a:blipFill>
        </p:spPr>
      </p:sp>
      <p:sp>
        <p:nvSpPr>
          <p:cNvPr id="17" name="Freeform 17"/>
          <p:cNvSpPr/>
          <p:nvPr/>
        </p:nvSpPr>
        <p:spPr>
          <a:xfrm>
            <a:off x="3497599" y="3159376"/>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18" name="Freeform 18"/>
          <p:cNvSpPr/>
          <p:nvPr/>
        </p:nvSpPr>
        <p:spPr>
          <a:xfrm>
            <a:off x="3497599" y="3159376"/>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7"/>
            <a:stretch>
              <a:fillRect/>
            </a:stretch>
          </a:blipFill>
        </p:spPr>
      </p:sp>
      <p:sp>
        <p:nvSpPr>
          <p:cNvPr id="19" name="Freeform 19"/>
          <p:cNvSpPr/>
          <p:nvPr/>
        </p:nvSpPr>
        <p:spPr>
          <a:xfrm>
            <a:off x="3857073" y="3159376"/>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5">
              <a:extLst>
                <a:ext uri="{96DAC541-7B7A-43D3-8B79-37D633B846F1}">
                  <asvg:svgBlip xmlns:asvg="http://schemas.microsoft.com/office/drawing/2016/SVG/main" r:embed="rId28"/>
                </a:ext>
              </a:extLst>
            </a:blip>
            <a:stretch>
              <a:fillRect/>
            </a:stretch>
          </a:blipFill>
        </p:spPr>
      </p:sp>
      <p:sp>
        <p:nvSpPr>
          <p:cNvPr id="20" name="Freeform 20"/>
          <p:cNvSpPr/>
          <p:nvPr/>
        </p:nvSpPr>
        <p:spPr>
          <a:xfrm>
            <a:off x="4216546" y="3159376"/>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5">
              <a:extLst>
                <a:ext uri="{96DAC541-7B7A-43D3-8B79-37D633B846F1}">
                  <asvg:svgBlip xmlns:asvg="http://schemas.microsoft.com/office/drawing/2016/SVG/main" r:embed="rId29"/>
                </a:ext>
              </a:extLst>
            </a:blip>
            <a:stretch>
              <a:fillRect/>
            </a:stretch>
          </a:blipFill>
        </p:spPr>
      </p:sp>
      <p:sp>
        <p:nvSpPr>
          <p:cNvPr id="21" name="Freeform 21"/>
          <p:cNvSpPr/>
          <p:nvPr/>
        </p:nvSpPr>
        <p:spPr>
          <a:xfrm>
            <a:off x="3497599" y="3458737"/>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5">
              <a:extLst>
                <a:ext uri="{96DAC541-7B7A-43D3-8B79-37D633B846F1}">
                  <asvg:svgBlip xmlns:asvg="http://schemas.microsoft.com/office/drawing/2016/SVG/main" r:embed="rId30"/>
                </a:ext>
              </a:extLst>
            </a:blip>
            <a:stretch>
              <a:fillRect/>
            </a:stretch>
          </a:blipFill>
        </p:spPr>
      </p:sp>
      <p:sp>
        <p:nvSpPr>
          <p:cNvPr id="22" name="Freeform 22"/>
          <p:cNvSpPr/>
          <p:nvPr/>
        </p:nvSpPr>
        <p:spPr>
          <a:xfrm>
            <a:off x="3857073" y="3458737"/>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5">
              <a:extLst>
                <a:ext uri="{96DAC541-7B7A-43D3-8B79-37D633B846F1}">
                  <asvg:svgBlip xmlns:asvg="http://schemas.microsoft.com/office/drawing/2016/SVG/main" r:embed="rId31"/>
                </a:ext>
              </a:extLst>
            </a:blip>
            <a:stretch>
              <a:fillRect/>
            </a:stretch>
          </a:blipFill>
        </p:spPr>
      </p:sp>
      <p:sp>
        <p:nvSpPr>
          <p:cNvPr id="23" name="Freeform 23"/>
          <p:cNvSpPr/>
          <p:nvPr/>
        </p:nvSpPr>
        <p:spPr>
          <a:xfrm>
            <a:off x="4216546" y="3458737"/>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5">
              <a:extLst>
                <a:ext uri="{96DAC541-7B7A-43D3-8B79-37D633B846F1}">
                  <asvg:svgBlip xmlns:asvg="http://schemas.microsoft.com/office/drawing/2016/SVG/main" r:embed="rId32"/>
                </a:ext>
              </a:extLst>
            </a:blip>
            <a:stretch>
              <a:fillRect/>
            </a:stretch>
          </a:blipFill>
        </p:spPr>
      </p:sp>
      <p:sp>
        <p:nvSpPr>
          <p:cNvPr id="24" name="Freeform 24"/>
          <p:cNvSpPr/>
          <p:nvPr/>
        </p:nvSpPr>
        <p:spPr>
          <a:xfrm>
            <a:off x="2137000" y="3159376"/>
            <a:ext cx="304752" cy="304752"/>
          </a:xfrm>
          <a:custGeom>
            <a:avLst/>
            <a:gdLst/>
            <a:ahLst/>
            <a:cxnLst/>
            <a:rect l="l" t="t" r="r" b="b"/>
            <a:pathLst>
              <a:path w="304752" h="304752">
                <a:moveTo>
                  <a:pt x="0" y="0"/>
                </a:moveTo>
                <a:lnTo>
                  <a:pt x="304753" y="0"/>
                </a:lnTo>
                <a:lnTo>
                  <a:pt x="304753" y="304752"/>
                </a:lnTo>
                <a:lnTo>
                  <a:pt x="0" y="304752"/>
                </a:lnTo>
                <a:lnTo>
                  <a:pt x="0" y="0"/>
                </a:lnTo>
                <a:close/>
              </a:path>
            </a:pathLst>
          </a:custGeom>
          <a:blipFill>
            <a:blip r:embed="rId25">
              <a:extLst>
                <a:ext uri="{96DAC541-7B7A-43D3-8B79-37D633B846F1}">
                  <asvg:svgBlip xmlns:asvg="http://schemas.microsoft.com/office/drawing/2016/SVG/main" r:embed="rId33"/>
                </a:ext>
              </a:extLst>
            </a:blip>
            <a:stretch>
              <a:fillRect/>
            </a:stretch>
          </a:blipFill>
        </p:spPr>
      </p:sp>
      <p:sp>
        <p:nvSpPr>
          <p:cNvPr id="25" name="Freeform 25"/>
          <p:cNvSpPr/>
          <p:nvPr/>
        </p:nvSpPr>
        <p:spPr>
          <a:xfrm>
            <a:off x="2513352" y="3159376"/>
            <a:ext cx="304752" cy="304752"/>
          </a:xfrm>
          <a:custGeom>
            <a:avLst/>
            <a:gdLst/>
            <a:ahLst/>
            <a:cxnLst/>
            <a:rect l="l" t="t" r="r" b="b"/>
            <a:pathLst>
              <a:path w="304752" h="304752">
                <a:moveTo>
                  <a:pt x="0" y="0"/>
                </a:moveTo>
                <a:lnTo>
                  <a:pt x="304753" y="0"/>
                </a:lnTo>
                <a:lnTo>
                  <a:pt x="304753" y="304752"/>
                </a:lnTo>
                <a:lnTo>
                  <a:pt x="0" y="304752"/>
                </a:lnTo>
                <a:lnTo>
                  <a:pt x="0" y="0"/>
                </a:lnTo>
                <a:close/>
              </a:path>
            </a:pathLst>
          </a:custGeom>
          <a:blipFill>
            <a:blip r:embed="rId25">
              <a:extLst>
                <a:ext uri="{96DAC541-7B7A-43D3-8B79-37D633B846F1}">
                  <asvg:svgBlip xmlns:asvg="http://schemas.microsoft.com/office/drawing/2016/SVG/main" r:embed="rId34"/>
                </a:ext>
              </a:extLst>
            </a:blip>
            <a:stretch>
              <a:fillRect/>
            </a:stretch>
          </a:blipFill>
        </p:spPr>
      </p:sp>
      <p:sp>
        <p:nvSpPr>
          <p:cNvPr id="26" name="Freeform 26"/>
          <p:cNvSpPr/>
          <p:nvPr/>
        </p:nvSpPr>
        <p:spPr>
          <a:xfrm>
            <a:off x="2889704" y="3159376"/>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5">
              <a:extLst>
                <a:ext uri="{96DAC541-7B7A-43D3-8B79-37D633B846F1}">
                  <asvg:svgBlip xmlns:asvg="http://schemas.microsoft.com/office/drawing/2016/SVG/main" r:embed="rId35"/>
                </a:ext>
              </a:extLst>
            </a:blip>
            <a:stretch>
              <a:fillRect/>
            </a:stretch>
          </a:blipFill>
        </p:spPr>
      </p:sp>
      <p:sp>
        <p:nvSpPr>
          <p:cNvPr id="27" name="Freeform 27"/>
          <p:cNvSpPr/>
          <p:nvPr/>
        </p:nvSpPr>
        <p:spPr>
          <a:xfrm>
            <a:off x="3857073" y="3159376"/>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7"/>
            <a:stretch>
              <a:fillRect/>
            </a:stretch>
          </a:blipFill>
        </p:spPr>
      </p:sp>
      <p:sp>
        <p:nvSpPr>
          <p:cNvPr id="28" name="Freeform 28"/>
          <p:cNvSpPr/>
          <p:nvPr/>
        </p:nvSpPr>
        <p:spPr>
          <a:xfrm>
            <a:off x="4216546" y="3159376"/>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7"/>
            <a:stretch>
              <a:fillRect/>
            </a:stretch>
          </a:blipFill>
        </p:spPr>
      </p:sp>
      <p:sp>
        <p:nvSpPr>
          <p:cNvPr id="29" name="Freeform 29"/>
          <p:cNvSpPr/>
          <p:nvPr/>
        </p:nvSpPr>
        <p:spPr>
          <a:xfrm>
            <a:off x="3497599" y="3458737"/>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7"/>
            <a:stretch>
              <a:fillRect/>
            </a:stretch>
          </a:blipFill>
        </p:spPr>
      </p:sp>
      <p:sp>
        <p:nvSpPr>
          <p:cNvPr id="30" name="Freeform 30"/>
          <p:cNvSpPr/>
          <p:nvPr/>
        </p:nvSpPr>
        <p:spPr>
          <a:xfrm>
            <a:off x="3857073" y="3458737"/>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7"/>
            <a:stretch>
              <a:fillRect/>
            </a:stretch>
          </a:blipFill>
        </p:spPr>
      </p:sp>
      <p:sp>
        <p:nvSpPr>
          <p:cNvPr id="31" name="Freeform 31"/>
          <p:cNvSpPr/>
          <p:nvPr/>
        </p:nvSpPr>
        <p:spPr>
          <a:xfrm>
            <a:off x="4216546" y="3458737"/>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7"/>
            <a:stretch>
              <a:fillRect/>
            </a:stretch>
          </a:blipFill>
        </p:spPr>
      </p:sp>
      <p:sp>
        <p:nvSpPr>
          <p:cNvPr id="32" name="Freeform 32"/>
          <p:cNvSpPr/>
          <p:nvPr/>
        </p:nvSpPr>
        <p:spPr>
          <a:xfrm>
            <a:off x="2137000" y="3159376"/>
            <a:ext cx="304752" cy="304752"/>
          </a:xfrm>
          <a:custGeom>
            <a:avLst/>
            <a:gdLst/>
            <a:ahLst/>
            <a:cxnLst/>
            <a:rect l="l" t="t" r="r" b="b"/>
            <a:pathLst>
              <a:path w="304752" h="304752">
                <a:moveTo>
                  <a:pt x="0" y="0"/>
                </a:moveTo>
                <a:lnTo>
                  <a:pt x="304753" y="0"/>
                </a:lnTo>
                <a:lnTo>
                  <a:pt x="304753" y="304752"/>
                </a:lnTo>
                <a:lnTo>
                  <a:pt x="0" y="304752"/>
                </a:lnTo>
                <a:lnTo>
                  <a:pt x="0" y="0"/>
                </a:lnTo>
                <a:close/>
              </a:path>
            </a:pathLst>
          </a:custGeom>
          <a:blipFill>
            <a:blip r:embed="rId36"/>
            <a:stretch>
              <a:fillRect/>
            </a:stretch>
          </a:blipFill>
        </p:spPr>
      </p:sp>
      <p:sp>
        <p:nvSpPr>
          <p:cNvPr id="33" name="Freeform 33"/>
          <p:cNvSpPr/>
          <p:nvPr/>
        </p:nvSpPr>
        <p:spPr>
          <a:xfrm>
            <a:off x="2513352" y="3159376"/>
            <a:ext cx="304752" cy="304752"/>
          </a:xfrm>
          <a:custGeom>
            <a:avLst/>
            <a:gdLst/>
            <a:ahLst/>
            <a:cxnLst/>
            <a:rect l="l" t="t" r="r" b="b"/>
            <a:pathLst>
              <a:path w="304752" h="304752">
                <a:moveTo>
                  <a:pt x="0" y="0"/>
                </a:moveTo>
                <a:lnTo>
                  <a:pt x="304753" y="0"/>
                </a:lnTo>
                <a:lnTo>
                  <a:pt x="304753" y="304752"/>
                </a:lnTo>
                <a:lnTo>
                  <a:pt x="0" y="304752"/>
                </a:lnTo>
                <a:lnTo>
                  <a:pt x="0" y="0"/>
                </a:lnTo>
                <a:close/>
              </a:path>
            </a:pathLst>
          </a:custGeom>
          <a:blipFill>
            <a:blip r:embed="rId37"/>
            <a:stretch>
              <a:fillRect/>
            </a:stretch>
          </a:blipFill>
        </p:spPr>
      </p:sp>
      <p:sp>
        <p:nvSpPr>
          <p:cNvPr id="34" name="Freeform 34"/>
          <p:cNvSpPr/>
          <p:nvPr/>
        </p:nvSpPr>
        <p:spPr>
          <a:xfrm>
            <a:off x="2889704" y="3159376"/>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38"/>
            <a:stretch>
              <a:fillRect/>
            </a:stretch>
          </a:blipFill>
        </p:spPr>
      </p:sp>
      <p:sp>
        <p:nvSpPr>
          <p:cNvPr id="35" name="Freeform 35"/>
          <p:cNvSpPr/>
          <p:nvPr/>
        </p:nvSpPr>
        <p:spPr>
          <a:xfrm>
            <a:off x="4840891" y="1290847"/>
            <a:ext cx="1623222" cy="1613497"/>
          </a:xfrm>
          <a:custGeom>
            <a:avLst/>
            <a:gdLst/>
            <a:ahLst/>
            <a:cxnLst/>
            <a:rect l="l" t="t" r="r" b="b"/>
            <a:pathLst>
              <a:path w="1623222" h="1613497">
                <a:moveTo>
                  <a:pt x="0" y="0"/>
                </a:moveTo>
                <a:lnTo>
                  <a:pt x="1623222" y="0"/>
                </a:lnTo>
                <a:lnTo>
                  <a:pt x="1623222" y="1613497"/>
                </a:lnTo>
                <a:lnTo>
                  <a:pt x="0" y="1613497"/>
                </a:lnTo>
                <a:lnTo>
                  <a:pt x="0" y="0"/>
                </a:lnTo>
                <a:close/>
              </a:path>
            </a:pathLst>
          </a:custGeom>
          <a:blipFill>
            <a:blip r:embed="rId39">
              <a:extLst>
                <a:ext uri="{96DAC541-7B7A-43D3-8B79-37D633B846F1}">
                  <asvg:svgBlip xmlns:asvg="http://schemas.microsoft.com/office/drawing/2016/SVG/main" r:embed="rId40"/>
                </a:ext>
              </a:extLst>
            </a:blip>
            <a:stretch>
              <a:fillRect/>
            </a:stretch>
          </a:blipFill>
        </p:spPr>
      </p:sp>
      <p:sp>
        <p:nvSpPr>
          <p:cNvPr id="36" name="Freeform 36"/>
          <p:cNvSpPr/>
          <p:nvPr/>
        </p:nvSpPr>
        <p:spPr>
          <a:xfrm>
            <a:off x="5051679" y="1925679"/>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41"/>
            <a:stretch>
              <a:fillRect/>
            </a:stretch>
          </a:blipFill>
        </p:spPr>
      </p:sp>
      <p:sp>
        <p:nvSpPr>
          <p:cNvPr id="37" name="Freeform 37"/>
          <p:cNvSpPr/>
          <p:nvPr/>
        </p:nvSpPr>
        <p:spPr>
          <a:xfrm>
            <a:off x="5940123" y="1925679"/>
            <a:ext cx="304752" cy="304752"/>
          </a:xfrm>
          <a:custGeom>
            <a:avLst/>
            <a:gdLst/>
            <a:ahLst/>
            <a:cxnLst/>
            <a:rect l="l" t="t" r="r" b="b"/>
            <a:pathLst>
              <a:path w="304752" h="304752">
                <a:moveTo>
                  <a:pt x="0" y="0"/>
                </a:moveTo>
                <a:lnTo>
                  <a:pt x="304753" y="0"/>
                </a:lnTo>
                <a:lnTo>
                  <a:pt x="304753" y="304752"/>
                </a:lnTo>
                <a:lnTo>
                  <a:pt x="0" y="304752"/>
                </a:lnTo>
                <a:lnTo>
                  <a:pt x="0" y="0"/>
                </a:lnTo>
                <a:close/>
              </a:path>
            </a:pathLst>
          </a:custGeom>
          <a:blipFill>
            <a:blip r:embed="rId25">
              <a:extLst>
                <a:ext uri="{96DAC541-7B7A-43D3-8B79-37D633B846F1}">
                  <asvg:svgBlip xmlns:asvg="http://schemas.microsoft.com/office/drawing/2016/SVG/main" r:embed="rId42"/>
                </a:ext>
              </a:extLst>
            </a:blip>
            <a:stretch>
              <a:fillRect/>
            </a:stretch>
          </a:blipFill>
        </p:spPr>
      </p:sp>
      <p:sp>
        <p:nvSpPr>
          <p:cNvPr id="38" name="Freeform 38"/>
          <p:cNvSpPr/>
          <p:nvPr/>
        </p:nvSpPr>
        <p:spPr>
          <a:xfrm>
            <a:off x="5486429" y="1925679"/>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5">
              <a:extLst>
                <a:ext uri="{96DAC541-7B7A-43D3-8B79-37D633B846F1}">
                  <asvg:svgBlip xmlns:asvg="http://schemas.microsoft.com/office/drawing/2016/SVG/main" r:embed="rId43"/>
                </a:ext>
              </a:extLst>
            </a:blip>
            <a:stretch>
              <a:fillRect/>
            </a:stretch>
          </a:blipFill>
        </p:spPr>
      </p:sp>
      <p:sp>
        <p:nvSpPr>
          <p:cNvPr id="39" name="Freeform 39"/>
          <p:cNvSpPr/>
          <p:nvPr/>
        </p:nvSpPr>
        <p:spPr>
          <a:xfrm>
            <a:off x="5940123" y="1925679"/>
            <a:ext cx="304752" cy="304752"/>
          </a:xfrm>
          <a:custGeom>
            <a:avLst/>
            <a:gdLst/>
            <a:ahLst/>
            <a:cxnLst/>
            <a:rect l="l" t="t" r="r" b="b"/>
            <a:pathLst>
              <a:path w="304752" h="304752">
                <a:moveTo>
                  <a:pt x="0" y="0"/>
                </a:moveTo>
                <a:lnTo>
                  <a:pt x="304753" y="0"/>
                </a:lnTo>
                <a:lnTo>
                  <a:pt x="304753" y="304752"/>
                </a:lnTo>
                <a:lnTo>
                  <a:pt x="0" y="304752"/>
                </a:lnTo>
                <a:lnTo>
                  <a:pt x="0" y="0"/>
                </a:lnTo>
                <a:close/>
              </a:path>
            </a:pathLst>
          </a:custGeom>
          <a:blipFill>
            <a:blip r:embed="rId44"/>
            <a:stretch>
              <a:fillRect/>
            </a:stretch>
          </a:blipFill>
        </p:spPr>
      </p:sp>
      <p:sp>
        <p:nvSpPr>
          <p:cNvPr id="40" name="Freeform 40"/>
          <p:cNvSpPr/>
          <p:nvPr/>
        </p:nvSpPr>
        <p:spPr>
          <a:xfrm>
            <a:off x="5486429" y="1925679"/>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45"/>
            <a:stretch>
              <a:fillRect/>
            </a:stretch>
          </a:blipFill>
        </p:spPr>
      </p:sp>
      <p:sp>
        <p:nvSpPr>
          <p:cNvPr id="41" name="Freeform 41"/>
          <p:cNvSpPr/>
          <p:nvPr/>
        </p:nvSpPr>
        <p:spPr>
          <a:xfrm>
            <a:off x="5051679" y="2308050"/>
            <a:ext cx="304752" cy="304752"/>
          </a:xfrm>
          <a:custGeom>
            <a:avLst/>
            <a:gdLst/>
            <a:ahLst/>
            <a:cxnLst/>
            <a:rect l="l" t="t" r="r" b="b"/>
            <a:pathLst>
              <a:path w="304752" h="304752">
                <a:moveTo>
                  <a:pt x="0" y="0"/>
                </a:moveTo>
                <a:lnTo>
                  <a:pt x="304752" y="0"/>
                </a:lnTo>
                <a:lnTo>
                  <a:pt x="304752" y="304753"/>
                </a:lnTo>
                <a:lnTo>
                  <a:pt x="0" y="304753"/>
                </a:lnTo>
                <a:lnTo>
                  <a:pt x="0" y="0"/>
                </a:lnTo>
                <a:close/>
              </a:path>
            </a:pathLst>
          </a:custGeom>
          <a:blipFill>
            <a:blip r:embed="rId25">
              <a:extLst>
                <a:ext uri="{96DAC541-7B7A-43D3-8B79-37D633B846F1}">
                  <asvg:svgBlip xmlns:asvg="http://schemas.microsoft.com/office/drawing/2016/SVG/main" r:embed="rId46"/>
                </a:ext>
              </a:extLst>
            </a:blip>
            <a:stretch>
              <a:fillRect/>
            </a:stretch>
          </a:blipFill>
        </p:spPr>
      </p:sp>
      <p:sp>
        <p:nvSpPr>
          <p:cNvPr id="42" name="Freeform 42"/>
          <p:cNvSpPr/>
          <p:nvPr/>
        </p:nvSpPr>
        <p:spPr>
          <a:xfrm>
            <a:off x="5051679" y="2308050"/>
            <a:ext cx="304752" cy="304752"/>
          </a:xfrm>
          <a:custGeom>
            <a:avLst/>
            <a:gdLst/>
            <a:ahLst/>
            <a:cxnLst/>
            <a:rect l="l" t="t" r="r" b="b"/>
            <a:pathLst>
              <a:path w="304752" h="304752">
                <a:moveTo>
                  <a:pt x="0" y="0"/>
                </a:moveTo>
                <a:lnTo>
                  <a:pt x="304752" y="0"/>
                </a:lnTo>
                <a:lnTo>
                  <a:pt x="304752" y="304753"/>
                </a:lnTo>
                <a:lnTo>
                  <a:pt x="0" y="304753"/>
                </a:lnTo>
                <a:lnTo>
                  <a:pt x="0" y="0"/>
                </a:lnTo>
                <a:close/>
              </a:path>
            </a:pathLst>
          </a:custGeom>
          <a:blipFill>
            <a:blip r:embed="rId47"/>
            <a:stretch>
              <a:fillRect/>
            </a:stretch>
          </a:blipFill>
        </p:spPr>
      </p:sp>
      <p:sp>
        <p:nvSpPr>
          <p:cNvPr id="43" name="Freeform 43"/>
          <p:cNvSpPr/>
          <p:nvPr/>
        </p:nvSpPr>
        <p:spPr>
          <a:xfrm>
            <a:off x="5486429" y="2308050"/>
            <a:ext cx="304752" cy="304752"/>
          </a:xfrm>
          <a:custGeom>
            <a:avLst/>
            <a:gdLst/>
            <a:ahLst/>
            <a:cxnLst/>
            <a:rect l="l" t="t" r="r" b="b"/>
            <a:pathLst>
              <a:path w="304752" h="304752">
                <a:moveTo>
                  <a:pt x="0" y="0"/>
                </a:moveTo>
                <a:lnTo>
                  <a:pt x="304752" y="0"/>
                </a:lnTo>
                <a:lnTo>
                  <a:pt x="304752" y="304753"/>
                </a:lnTo>
                <a:lnTo>
                  <a:pt x="0" y="304753"/>
                </a:lnTo>
                <a:lnTo>
                  <a:pt x="0" y="0"/>
                </a:lnTo>
                <a:close/>
              </a:path>
            </a:pathLst>
          </a:custGeom>
          <a:blipFill>
            <a:blip r:embed="rId25">
              <a:extLst>
                <a:ext uri="{96DAC541-7B7A-43D3-8B79-37D633B846F1}">
                  <asvg:svgBlip xmlns:asvg="http://schemas.microsoft.com/office/drawing/2016/SVG/main" r:embed="rId48"/>
                </a:ext>
              </a:extLst>
            </a:blip>
            <a:stretch>
              <a:fillRect/>
            </a:stretch>
          </a:blipFill>
        </p:spPr>
      </p:sp>
      <p:sp>
        <p:nvSpPr>
          <p:cNvPr id="44" name="Freeform 44"/>
          <p:cNvSpPr/>
          <p:nvPr/>
        </p:nvSpPr>
        <p:spPr>
          <a:xfrm>
            <a:off x="5486429" y="2308050"/>
            <a:ext cx="304752" cy="304752"/>
          </a:xfrm>
          <a:custGeom>
            <a:avLst/>
            <a:gdLst/>
            <a:ahLst/>
            <a:cxnLst/>
            <a:rect l="l" t="t" r="r" b="b"/>
            <a:pathLst>
              <a:path w="304752" h="304752">
                <a:moveTo>
                  <a:pt x="0" y="0"/>
                </a:moveTo>
                <a:lnTo>
                  <a:pt x="304752" y="0"/>
                </a:lnTo>
                <a:lnTo>
                  <a:pt x="304752" y="304753"/>
                </a:lnTo>
                <a:lnTo>
                  <a:pt x="0" y="304753"/>
                </a:lnTo>
                <a:lnTo>
                  <a:pt x="0" y="0"/>
                </a:lnTo>
                <a:close/>
              </a:path>
            </a:pathLst>
          </a:custGeom>
          <a:blipFill>
            <a:blip r:embed="rId49"/>
            <a:stretch>
              <a:fillRect/>
            </a:stretch>
          </a:blipFill>
        </p:spPr>
      </p:sp>
      <p:sp>
        <p:nvSpPr>
          <p:cNvPr id="45" name="Freeform 45"/>
          <p:cNvSpPr/>
          <p:nvPr/>
        </p:nvSpPr>
        <p:spPr>
          <a:xfrm>
            <a:off x="325879" y="4561046"/>
            <a:ext cx="3708302" cy="395097"/>
          </a:xfrm>
          <a:custGeom>
            <a:avLst/>
            <a:gdLst/>
            <a:ahLst/>
            <a:cxnLst/>
            <a:rect l="l" t="t" r="r" b="b"/>
            <a:pathLst>
              <a:path w="3708302" h="395097">
                <a:moveTo>
                  <a:pt x="0" y="0"/>
                </a:moveTo>
                <a:lnTo>
                  <a:pt x="3708301" y="0"/>
                </a:lnTo>
                <a:lnTo>
                  <a:pt x="3708301" y="395097"/>
                </a:lnTo>
                <a:lnTo>
                  <a:pt x="0" y="395097"/>
                </a:lnTo>
                <a:lnTo>
                  <a:pt x="0" y="0"/>
                </a:lnTo>
                <a:close/>
              </a:path>
            </a:pathLst>
          </a:custGeom>
          <a:blipFill>
            <a:blip r:embed="rId50">
              <a:extLst>
                <a:ext uri="{96DAC541-7B7A-43D3-8B79-37D633B846F1}">
                  <asvg:svgBlip xmlns:asvg="http://schemas.microsoft.com/office/drawing/2016/SVG/main" r:embed="rId51"/>
                </a:ext>
              </a:extLst>
            </a:blip>
            <a:stretch>
              <a:fillRect/>
            </a:stretch>
          </a:blipFill>
        </p:spPr>
      </p:sp>
      <p:sp>
        <p:nvSpPr>
          <p:cNvPr id="46" name="Freeform 46"/>
          <p:cNvSpPr/>
          <p:nvPr/>
        </p:nvSpPr>
        <p:spPr>
          <a:xfrm>
            <a:off x="5939314" y="2288829"/>
            <a:ext cx="304800" cy="343195"/>
          </a:xfrm>
          <a:custGeom>
            <a:avLst/>
            <a:gdLst/>
            <a:ahLst/>
            <a:cxnLst/>
            <a:rect l="l" t="t" r="r" b="b"/>
            <a:pathLst>
              <a:path w="304800" h="343195">
                <a:moveTo>
                  <a:pt x="0" y="0"/>
                </a:moveTo>
                <a:lnTo>
                  <a:pt x="304800" y="0"/>
                </a:lnTo>
                <a:lnTo>
                  <a:pt x="304800" y="343195"/>
                </a:lnTo>
                <a:lnTo>
                  <a:pt x="0" y="343195"/>
                </a:lnTo>
                <a:lnTo>
                  <a:pt x="0" y="0"/>
                </a:lnTo>
                <a:close/>
              </a:path>
            </a:pathLst>
          </a:custGeom>
          <a:blipFill>
            <a:blip r:embed="rId52">
              <a:extLst>
                <a:ext uri="{96DAC541-7B7A-43D3-8B79-37D633B846F1}">
                  <asvg:svgBlip xmlns:asvg="http://schemas.microsoft.com/office/drawing/2016/SVG/main" r:embed="rId53"/>
                </a:ext>
              </a:extLst>
            </a:blip>
            <a:stretch>
              <a:fillRect/>
            </a:stretch>
          </a:blipFill>
        </p:spPr>
      </p:sp>
      <p:sp>
        <p:nvSpPr>
          <p:cNvPr id="47" name="TextBox 47"/>
          <p:cNvSpPr txBox="1"/>
          <p:nvPr/>
        </p:nvSpPr>
        <p:spPr>
          <a:xfrm>
            <a:off x="325879" y="821836"/>
            <a:ext cx="4994729" cy="249126"/>
          </a:xfrm>
          <a:prstGeom prst="rect">
            <a:avLst/>
          </a:prstGeom>
        </p:spPr>
        <p:txBody>
          <a:bodyPr lIns="0" tIns="0" rIns="0" bIns="0" rtlCol="0" anchor="t">
            <a:spAutoFit/>
          </a:bodyPr>
          <a:lstStyle/>
          <a:p>
            <a:pPr algn="l">
              <a:lnSpc>
                <a:spcPts val="1960"/>
              </a:lnSpc>
            </a:pPr>
            <a:r>
              <a:rPr lang="en-US" sz="1400" b="1">
                <a:solidFill>
                  <a:srgbClr val="000000"/>
                </a:solidFill>
                <a:latin typeface="Open Sans Bold"/>
                <a:ea typeface="Open Sans Bold"/>
                <a:cs typeface="Open Sans Bold"/>
                <a:sym typeface="Open Sans Bold"/>
              </a:rPr>
              <a:t>What are the diﬀerent parts in a Docker-based system?</a:t>
            </a:r>
          </a:p>
        </p:txBody>
      </p:sp>
      <p:sp>
        <p:nvSpPr>
          <p:cNvPr id="48" name="TextBox 48"/>
          <p:cNvSpPr txBox="1"/>
          <p:nvPr/>
        </p:nvSpPr>
        <p:spPr>
          <a:xfrm>
            <a:off x="325879" y="282445"/>
            <a:ext cx="2497531" cy="356930"/>
          </a:xfrm>
          <a:prstGeom prst="rect">
            <a:avLst/>
          </a:prstGeom>
        </p:spPr>
        <p:txBody>
          <a:bodyPr lIns="0" tIns="0" rIns="0" bIns="0" rtlCol="0" anchor="t">
            <a:spAutoFit/>
          </a:bodyPr>
          <a:lstStyle/>
          <a:p>
            <a:pPr algn="l">
              <a:lnSpc>
                <a:spcPts val="2800"/>
              </a:lnSpc>
            </a:pPr>
            <a:r>
              <a:rPr lang="en-US" sz="2000" b="1">
                <a:solidFill>
                  <a:srgbClr val="000000"/>
                </a:solidFill>
                <a:latin typeface="Ubuntu Bold" panose="020B0804030602030204"/>
                <a:ea typeface="Ubuntu Bold" panose="020B0804030602030204"/>
                <a:cs typeface="Ubuntu Bold" panose="020B0804030602030204"/>
                <a:sym typeface="Ubuntu Bold" panose="020B0804030602030204"/>
              </a:rPr>
              <a:t>Docker Components</a:t>
            </a:r>
          </a:p>
        </p:txBody>
      </p:sp>
      <p:sp>
        <p:nvSpPr>
          <p:cNvPr id="49" name="TextBox 49"/>
          <p:cNvSpPr txBox="1"/>
          <p:nvPr/>
        </p:nvSpPr>
        <p:spPr>
          <a:xfrm>
            <a:off x="635470" y="1421254"/>
            <a:ext cx="842524" cy="187995"/>
          </a:xfrm>
          <a:prstGeom prst="rect">
            <a:avLst/>
          </a:prstGeom>
        </p:spPr>
        <p:txBody>
          <a:bodyPr lIns="0" tIns="0" rIns="0" bIns="0" rtlCol="0" anchor="t">
            <a:spAutoFit/>
          </a:bodyPr>
          <a:lstStyle/>
          <a:p>
            <a:pPr algn="l">
              <a:lnSpc>
                <a:spcPts val="1400"/>
              </a:lnSpc>
            </a:pPr>
            <a:r>
              <a:rPr lang="en-US" sz="1000" b="1">
                <a:solidFill>
                  <a:srgbClr val="000000"/>
                </a:solidFill>
                <a:latin typeface="Ubuntu Bold" panose="020B0804030602030204"/>
                <a:ea typeface="Ubuntu Bold" panose="020B0804030602030204"/>
                <a:cs typeface="Ubuntu Bold" panose="020B0804030602030204"/>
                <a:sym typeface="Ubuntu Bold" panose="020B0804030602030204"/>
              </a:rPr>
              <a:t>Docker Client</a:t>
            </a:r>
          </a:p>
        </p:txBody>
      </p:sp>
      <p:sp>
        <p:nvSpPr>
          <p:cNvPr id="50" name="TextBox 50"/>
          <p:cNvSpPr txBox="1"/>
          <p:nvPr/>
        </p:nvSpPr>
        <p:spPr>
          <a:xfrm>
            <a:off x="2962894" y="1421206"/>
            <a:ext cx="764800" cy="187995"/>
          </a:xfrm>
          <a:prstGeom prst="rect">
            <a:avLst/>
          </a:prstGeom>
        </p:spPr>
        <p:txBody>
          <a:bodyPr lIns="0" tIns="0" rIns="0" bIns="0" rtlCol="0" anchor="t">
            <a:spAutoFit/>
          </a:bodyPr>
          <a:lstStyle/>
          <a:p>
            <a:pPr algn="l">
              <a:lnSpc>
                <a:spcPts val="1400"/>
              </a:lnSpc>
            </a:pPr>
            <a:r>
              <a:rPr lang="en-US" sz="1000" b="1">
                <a:solidFill>
                  <a:srgbClr val="000000"/>
                </a:solidFill>
                <a:latin typeface="Ubuntu Bold" panose="020B0804030602030204"/>
                <a:ea typeface="Ubuntu Bold" panose="020B0804030602030204"/>
                <a:cs typeface="Ubuntu Bold" panose="020B0804030602030204"/>
                <a:sym typeface="Ubuntu Bold" panose="020B0804030602030204"/>
              </a:rPr>
              <a:t>Docker Host</a:t>
            </a:r>
          </a:p>
        </p:txBody>
      </p:sp>
      <p:sp>
        <p:nvSpPr>
          <p:cNvPr id="51" name="TextBox 51"/>
          <p:cNvSpPr txBox="1"/>
          <p:nvPr/>
        </p:nvSpPr>
        <p:spPr>
          <a:xfrm>
            <a:off x="5196307" y="1421206"/>
            <a:ext cx="931002" cy="187995"/>
          </a:xfrm>
          <a:prstGeom prst="rect">
            <a:avLst/>
          </a:prstGeom>
        </p:spPr>
        <p:txBody>
          <a:bodyPr lIns="0" tIns="0" rIns="0" bIns="0" rtlCol="0" anchor="t">
            <a:spAutoFit/>
          </a:bodyPr>
          <a:lstStyle/>
          <a:p>
            <a:pPr algn="l">
              <a:lnSpc>
                <a:spcPts val="1400"/>
              </a:lnSpc>
            </a:pPr>
            <a:r>
              <a:rPr lang="en-US" sz="1000" b="1">
                <a:solidFill>
                  <a:srgbClr val="000000"/>
                </a:solidFill>
                <a:latin typeface="Ubuntu Bold" panose="020B0804030602030204"/>
                <a:ea typeface="Ubuntu Bold" panose="020B0804030602030204"/>
                <a:cs typeface="Ubuntu Bold" panose="020B0804030602030204"/>
                <a:sym typeface="Ubuntu Bold" panose="020B0804030602030204"/>
              </a:rPr>
              <a:t>Image Registry</a:t>
            </a:r>
          </a:p>
        </p:txBody>
      </p:sp>
      <p:sp>
        <p:nvSpPr>
          <p:cNvPr id="52" name="TextBox 52"/>
          <p:cNvSpPr txBox="1"/>
          <p:nvPr/>
        </p:nvSpPr>
        <p:spPr>
          <a:xfrm>
            <a:off x="882577" y="2417940"/>
            <a:ext cx="490309"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API calls</a:t>
            </a:r>
          </a:p>
        </p:txBody>
      </p:sp>
      <p:sp>
        <p:nvSpPr>
          <p:cNvPr id="53" name="TextBox 53"/>
          <p:cNvSpPr txBox="1"/>
          <p:nvPr/>
        </p:nvSpPr>
        <p:spPr>
          <a:xfrm>
            <a:off x="882577" y="1964369"/>
            <a:ext cx="646014"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Docker CLI</a:t>
            </a:r>
          </a:p>
        </p:txBody>
      </p:sp>
      <p:sp>
        <p:nvSpPr>
          <p:cNvPr id="54" name="TextBox 54"/>
          <p:cNvSpPr txBox="1"/>
          <p:nvPr/>
        </p:nvSpPr>
        <p:spPr>
          <a:xfrm>
            <a:off x="2464346" y="1964369"/>
            <a:ext cx="523475"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REST API</a:t>
            </a:r>
          </a:p>
        </p:txBody>
      </p:sp>
      <p:sp>
        <p:nvSpPr>
          <p:cNvPr id="55" name="TextBox 55"/>
          <p:cNvSpPr txBox="1"/>
          <p:nvPr/>
        </p:nvSpPr>
        <p:spPr>
          <a:xfrm>
            <a:off x="2464346" y="2861843"/>
            <a:ext cx="655987"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Containers</a:t>
            </a:r>
          </a:p>
        </p:txBody>
      </p:sp>
      <p:sp>
        <p:nvSpPr>
          <p:cNvPr id="56" name="TextBox 56"/>
          <p:cNvSpPr txBox="1"/>
          <p:nvPr/>
        </p:nvSpPr>
        <p:spPr>
          <a:xfrm>
            <a:off x="2464365" y="2417940"/>
            <a:ext cx="976474"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Docker Daemon</a:t>
            </a:r>
          </a:p>
        </p:txBody>
      </p:sp>
      <p:sp>
        <p:nvSpPr>
          <p:cNvPr id="57" name="TextBox 57"/>
          <p:cNvSpPr txBox="1"/>
          <p:nvPr/>
        </p:nvSpPr>
        <p:spPr>
          <a:xfrm>
            <a:off x="3808076" y="2861843"/>
            <a:ext cx="752370"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Image cache</a:t>
            </a:r>
          </a:p>
        </p:txBody>
      </p:sp>
      <p:sp>
        <p:nvSpPr>
          <p:cNvPr id="58" name="TextBox 58"/>
          <p:cNvSpPr txBox="1"/>
          <p:nvPr/>
        </p:nvSpPr>
        <p:spPr>
          <a:xfrm>
            <a:off x="6032449" y="2339245"/>
            <a:ext cx="120787" cy="208093"/>
          </a:xfrm>
          <a:prstGeom prst="rect">
            <a:avLst/>
          </a:prstGeom>
        </p:spPr>
        <p:txBody>
          <a:bodyPr lIns="0" tIns="0" rIns="0" bIns="0" rtlCol="0" anchor="t">
            <a:spAutoFit/>
          </a:bodyPr>
          <a:lstStyle/>
          <a:p>
            <a:pPr algn="l">
              <a:lnSpc>
                <a:spcPts val="1680"/>
              </a:lnSpc>
            </a:pPr>
            <a:r>
              <a:rPr lang="en-US" sz="1200">
                <a:solidFill>
                  <a:srgbClr val="000000"/>
                </a:solidFill>
                <a:latin typeface="Open Sans"/>
                <a:ea typeface="Open Sans"/>
                <a:cs typeface="Open Sans"/>
                <a:sym typeface="Open Sans"/>
              </a:rPr>
              <a:t>…</a:t>
            </a:r>
          </a:p>
        </p:txBody>
      </p:sp>
      <p:sp>
        <p:nvSpPr>
          <p:cNvPr id="59" name="TextBox 59"/>
          <p:cNvSpPr txBox="1"/>
          <p:nvPr/>
        </p:nvSpPr>
        <p:spPr>
          <a:xfrm>
            <a:off x="325879" y="4622825"/>
            <a:ext cx="527437" cy="208445"/>
          </a:xfrm>
          <a:prstGeom prst="rect">
            <a:avLst/>
          </a:prstGeom>
        </p:spPr>
        <p:txBody>
          <a:bodyPr lIns="0" tIns="0" rIns="0" bIns="0" rtlCol="0" anchor="t">
            <a:spAutoFit/>
          </a:bodyPr>
          <a:lstStyle/>
          <a:p>
            <a:pPr algn="l">
              <a:lnSpc>
                <a:spcPts val="1680"/>
              </a:lnSpc>
            </a:pPr>
            <a:r>
              <a:rPr lang="en-US" sz="1200" b="1">
                <a:solidFill>
                  <a:srgbClr val="000000"/>
                </a:solidFill>
                <a:latin typeface="Ubuntu Bold" panose="020B0804030602030204"/>
                <a:ea typeface="Ubuntu Bold" panose="020B0804030602030204"/>
                <a:cs typeface="Ubuntu Bold" panose="020B0804030602030204"/>
                <a:sym typeface="Ubuntu Bold" panose="020B0804030602030204"/>
              </a:rPr>
              <a:t>Docker</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537732"/>
            <a:ext cx="5838578" cy="2713657"/>
          </a:xfrm>
          <a:prstGeom prst="rect">
            <a:avLst/>
          </a:prstGeom>
        </p:spPr>
        <p:txBody>
          <a:bodyPr lIns="0" tIns="0" rIns="0" bIns="0" rtlCol="0" anchor="t">
            <a:spAutoFit/>
          </a:bodyPr>
          <a:lstStyle/>
          <a:p>
            <a:pPr algn="l">
              <a:lnSpc>
                <a:spcPts val="2805"/>
              </a:lnSpc>
              <a:spcBef>
                <a:spcPct val="0"/>
              </a:spcBef>
            </a:pPr>
            <a:r>
              <a:rPr lang="en-US" sz="2005">
                <a:solidFill>
                  <a:srgbClr val="000000"/>
                </a:solidFill>
                <a:latin typeface="Open Sans"/>
                <a:ea typeface="Open Sans"/>
                <a:cs typeface="Open Sans"/>
                <a:sym typeface="Open Sans"/>
              </a:rPr>
              <a:t>Scaling Deployments in Kubernetes</a:t>
            </a:r>
          </a:p>
          <a:p>
            <a:pPr algn="l">
              <a:lnSpc>
                <a:spcPts val="2805"/>
              </a:lnSpc>
              <a:spcBef>
                <a:spcPct val="0"/>
              </a:spcBef>
            </a:pPr>
            <a:endParaRPr lang="en-US" sz="2005">
              <a:solidFill>
                <a:srgbClr val="000000"/>
              </a:solidFill>
              <a:latin typeface="Open Sans"/>
              <a:ea typeface="Open Sans"/>
              <a:cs typeface="Open Sans"/>
              <a:sym typeface="Open Sans"/>
            </a:endParaRPr>
          </a:p>
          <a:p>
            <a:pPr algn="l">
              <a:lnSpc>
                <a:spcPts val="2805"/>
              </a:lnSpc>
              <a:spcBef>
                <a:spcPct val="0"/>
              </a:spcBef>
            </a:pPr>
            <a:r>
              <a:rPr lang="en-US" sz="2005">
                <a:solidFill>
                  <a:srgbClr val="000000"/>
                </a:solidFill>
                <a:latin typeface="Open Sans"/>
                <a:ea typeface="Open Sans"/>
                <a:cs typeface="Open Sans"/>
                <a:sym typeface="Open Sans"/>
              </a:rPr>
              <a:t># What We Are Doing:</a:t>
            </a:r>
          </a:p>
          <a:p>
            <a:pPr algn="l">
              <a:lnSpc>
                <a:spcPts val="2805"/>
              </a:lnSpc>
              <a:spcBef>
                <a:spcPct val="0"/>
              </a:spcBef>
            </a:pPr>
            <a:r>
              <a:rPr lang="en-US" sz="2005">
                <a:solidFill>
                  <a:srgbClr val="000000"/>
                </a:solidFill>
                <a:latin typeface="Open Sans"/>
                <a:ea typeface="Open Sans"/>
                <a:cs typeface="Open Sans"/>
                <a:sym typeface="Open Sans"/>
              </a:rPr>
              <a:t># 1. Check current deployment status.</a:t>
            </a:r>
          </a:p>
          <a:p>
            <a:pPr algn="l">
              <a:lnSpc>
                <a:spcPts val="2805"/>
              </a:lnSpc>
              <a:spcBef>
                <a:spcPct val="0"/>
              </a:spcBef>
            </a:pPr>
            <a:r>
              <a:rPr lang="en-US" sz="2005">
                <a:solidFill>
                  <a:srgbClr val="000000"/>
                </a:solidFill>
                <a:latin typeface="Open Sans"/>
                <a:ea typeface="Open Sans"/>
                <a:cs typeface="Open Sans"/>
                <a:sym typeface="Open Sans"/>
              </a:rPr>
              <a:t># 2. Scale deployment replicas up or down.</a:t>
            </a:r>
          </a:p>
          <a:p>
            <a:pPr algn="l">
              <a:lnSpc>
                <a:spcPts val="2805"/>
              </a:lnSpc>
              <a:spcBef>
                <a:spcPct val="0"/>
              </a:spcBef>
            </a:pPr>
            <a:r>
              <a:rPr lang="en-US" sz="2005">
                <a:solidFill>
                  <a:srgbClr val="000000"/>
                </a:solidFill>
                <a:latin typeface="Open Sans"/>
                <a:ea typeface="Open Sans"/>
                <a:cs typeface="Open Sans"/>
                <a:sym typeface="Open Sans"/>
              </a:rPr>
              <a:t># 3. Verify the changes.</a:t>
            </a:r>
          </a:p>
          <a:p>
            <a:pPr algn="l">
              <a:lnSpc>
                <a:spcPts val="2805"/>
              </a:lnSpc>
              <a:spcBef>
                <a:spcPct val="0"/>
              </a:spcBef>
            </a:pPr>
            <a:r>
              <a:rPr lang="en-US" sz="2005">
                <a:solidFill>
                  <a:srgbClr val="000000"/>
                </a:solidFill>
                <a:latin typeface="Open Sans"/>
                <a:ea typeface="Open Sans"/>
                <a:cs typeface="Open Sans"/>
                <a:sym typeface="Open Sans"/>
              </a:rPr>
              <a:t># 4. Understand that `kubectl scale` is temporary.</a:t>
            </a:r>
          </a:p>
          <a:p>
            <a:pPr algn="l">
              <a:lnSpc>
                <a:spcPts val="2805"/>
              </a:lnSpc>
              <a:spcBef>
                <a:spcPct val="0"/>
              </a:spcBef>
            </a:pPr>
            <a:r>
              <a:rPr lang="en-US" sz="2005">
                <a:solidFill>
                  <a:srgbClr val="000000"/>
                </a:solidFill>
                <a:latin typeface="Open Sans"/>
                <a:ea typeface="Open Sans"/>
                <a:cs typeface="Open Sans"/>
                <a:sym typeface="Open Sans"/>
              </a:rPr>
              <a:t># 5. (Optional) Reset replicas for troubleshooting.</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95530" y="84122"/>
            <a:ext cx="4555114" cy="4887976"/>
          </a:xfrm>
          <a:prstGeom prst="rect">
            <a:avLst/>
          </a:prstGeom>
        </p:spPr>
        <p:txBody>
          <a:bodyPr lIns="0" tIns="0" rIns="0" bIns="0" rtlCol="0" anchor="t">
            <a:spAutoFit/>
          </a:bodyPr>
          <a:lstStyle/>
          <a:p>
            <a:pPr algn="l">
              <a:lnSpc>
                <a:spcPts val="2025"/>
              </a:lnSpc>
            </a:pPr>
            <a:r>
              <a:rPr lang="en-US" sz="1445">
                <a:solidFill>
                  <a:srgbClr val="000000"/>
                </a:solidFill>
                <a:latin typeface="Open Sans"/>
                <a:ea typeface="Open Sans"/>
                <a:cs typeface="Open Sans"/>
                <a:sym typeface="Open Sans"/>
              </a:rPr>
              <a:t># Step 1: Get Current Deployments</a:t>
            </a:r>
          </a:p>
          <a:p>
            <a:pPr algn="l">
              <a:lnSpc>
                <a:spcPts val="2025"/>
              </a:lnSpc>
            </a:pPr>
            <a:r>
              <a:rPr lang="en-US" sz="1445">
                <a:solidFill>
                  <a:srgbClr val="000000"/>
                </a:solidFill>
                <a:latin typeface="Open Sans"/>
                <a:ea typeface="Open Sans"/>
                <a:cs typeface="Open Sans"/>
                <a:sym typeface="Open Sans"/>
              </a:rPr>
              <a:t>kubectl get deploy</a:t>
            </a:r>
          </a:p>
          <a:p>
            <a:pPr algn="l">
              <a:lnSpc>
                <a:spcPts val="2025"/>
              </a:lnSpc>
            </a:pPr>
            <a:endParaRPr lang="en-US" sz="1445">
              <a:solidFill>
                <a:srgbClr val="000000"/>
              </a:solidFill>
              <a:latin typeface="Open Sans"/>
              <a:ea typeface="Open Sans"/>
              <a:cs typeface="Open Sans"/>
              <a:sym typeface="Open Sans"/>
            </a:endParaRPr>
          </a:p>
          <a:p>
            <a:pPr algn="l">
              <a:lnSpc>
                <a:spcPts val="2025"/>
              </a:lnSpc>
            </a:pPr>
            <a:r>
              <a:rPr lang="en-US" sz="1445">
                <a:solidFill>
                  <a:srgbClr val="000000"/>
                </a:solidFill>
                <a:latin typeface="Open Sans"/>
                <a:ea typeface="Open Sans"/>
                <a:cs typeface="Open Sans"/>
                <a:sym typeface="Open Sans"/>
              </a:rPr>
              <a:t># Step 2: Scale Deployment to 3 Replicas</a:t>
            </a:r>
          </a:p>
          <a:p>
            <a:pPr algn="l">
              <a:lnSpc>
                <a:spcPts val="2025"/>
              </a:lnSpc>
            </a:pPr>
            <a:r>
              <a:rPr lang="en-US" sz="1445">
                <a:solidFill>
                  <a:srgbClr val="000000"/>
                </a:solidFill>
                <a:latin typeface="Open Sans"/>
                <a:ea typeface="Open Sans"/>
                <a:cs typeface="Open Sans"/>
                <a:sym typeface="Open Sans"/>
              </a:rPr>
              <a:t>kubectl scale deployment nginx --replicas=3</a:t>
            </a:r>
          </a:p>
          <a:p>
            <a:pPr algn="l">
              <a:lnSpc>
                <a:spcPts val="2025"/>
              </a:lnSpc>
            </a:pPr>
            <a:endParaRPr lang="en-US" sz="1445">
              <a:solidFill>
                <a:srgbClr val="000000"/>
              </a:solidFill>
              <a:latin typeface="Open Sans"/>
              <a:ea typeface="Open Sans"/>
              <a:cs typeface="Open Sans"/>
              <a:sym typeface="Open Sans"/>
            </a:endParaRPr>
          </a:p>
          <a:p>
            <a:pPr algn="l">
              <a:lnSpc>
                <a:spcPts val="2025"/>
              </a:lnSpc>
            </a:pPr>
            <a:r>
              <a:rPr lang="en-US" sz="1445">
                <a:solidFill>
                  <a:srgbClr val="000000"/>
                </a:solidFill>
                <a:latin typeface="Open Sans"/>
                <a:ea typeface="Open Sans"/>
                <a:cs typeface="Open Sans"/>
                <a:sym typeface="Open Sans"/>
              </a:rPr>
              <a:t># Step 3: Verify the Scaling</a:t>
            </a:r>
          </a:p>
          <a:p>
            <a:pPr algn="l">
              <a:lnSpc>
                <a:spcPts val="2025"/>
              </a:lnSpc>
            </a:pPr>
            <a:r>
              <a:rPr lang="en-US" sz="1445">
                <a:solidFill>
                  <a:srgbClr val="000000"/>
                </a:solidFill>
                <a:latin typeface="Open Sans"/>
                <a:ea typeface="Open Sans"/>
                <a:cs typeface="Open Sans"/>
                <a:sym typeface="Open Sans"/>
              </a:rPr>
              <a:t>kubectl get deploy</a:t>
            </a:r>
          </a:p>
          <a:p>
            <a:pPr algn="l">
              <a:lnSpc>
                <a:spcPts val="2025"/>
              </a:lnSpc>
            </a:pPr>
            <a:endParaRPr lang="en-US" sz="1445">
              <a:solidFill>
                <a:srgbClr val="000000"/>
              </a:solidFill>
              <a:latin typeface="Open Sans"/>
              <a:ea typeface="Open Sans"/>
              <a:cs typeface="Open Sans"/>
              <a:sym typeface="Open Sans"/>
            </a:endParaRPr>
          </a:p>
          <a:p>
            <a:pPr algn="l">
              <a:lnSpc>
                <a:spcPts val="2025"/>
              </a:lnSpc>
            </a:pPr>
            <a:r>
              <a:rPr lang="en-US" sz="1445">
                <a:solidFill>
                  <a:srgbClr val="000000"/>
                </a:solidFill>
                <a:latin typeface="Open Sans"/>
                <a:ea typeface="Open Sans"/>
                <a:cs typeface="Open Sans"/>
                <a:sym typeface="Open Sans"/>
              </a:rPr>
              <a:t># Step 4: Apply the Original Configuration (Optional)</a:t>
            </a:r>
          </a:p>
          <a:p>
            <a:pPr algn="l">
              <a:lnSpc>
                <a:spcPts val="2025"/>
              </a:lnSpc>
            </a:pPr>
            <a:r>
              <a:rPr lang="en-US" sz="1445">
                <a:solidFill>
                  <a:srgbClr val="000000"/>
                </a:solidFill>
                <a:latin typeface="Open Sans"/>
                <a:ea typeface="Open Sans"/>
                <a:cs typeface="Open Sans"/>
                <a:sym typeface="Open Sans"/>
              </a:rPr>
              <a:t>kubectl apply -f nginx-deployment.yaml</a:t>
            </a:r>
          </a:p>
          <a:p>
            <a:pPr algn="l">
              <a:lnSpc>
                <a:spcPts val="2025"/>
              </a:lnSpc>
            </a:pPr>
            <a:endParaRPr lang="en-US" sz="1445">
              <a:solidFill>
                <a:srgbClr val="000000"/>
              </a:solidFill>
              <a:latin typeface="Open Sans"/>
              <a:ea typeface="Open Sans"/>
              <a:cs typeface="Open Sans"/>
              <a:sym typeface="Open Sans"/>
            </a:endParaRPr>
          </a:p>
          <a:p>
            <a:pPr algn="l">
              <a:lnSpc>
                <a:spcPts val="2025"/>
              </a:lnSpc>
            </a:pPr>
            <a:r>
              <a:rPr lang="en-US" sz="1445">
                <a:solidFill>
                  <a:srgbClr val="000000"/>
                </a:solidFill>
                <a:latin typeface="Open Sans"/>
                <a:ea typeface="Open Sans"/>
                <a:cs typeface="Open Sans"/>
                <a:sym typeface="Open Sans"/>
              </a:rPr>
              <a:t># Step 5: Scale Down to Zero (For Recovery Purposes)</a:t>
            </a:r>
          </a:p>
          <a:p>
            <a:pPr algn="l">
              <a:lnSpc>
                <a:spcPts val="2025"/>
              </a:lnSpc>
            </a:pPr>
            <a:r>
              <a:rPr lang="en-US" sz="1445">
                <a:solidFill>
                  <a:srgbClr val="000000"/>
                </a:solidFill>
                <a:latin typeface="Open Sans"/>
                <a:ea typeface="Open Sans"/>
                <a:cs typeface="Open Sans"/>
                <a:sym typeface="Open Sans"/>
              </a:rPr>
              <a:t>kubectl scale deployment nginx --replicas=0</a:t>
            </a:r>
          </a:p>
          <a:p>
            <a:pPr algn="l">
              <a:lnSpc>
                <a:spcPts val="2025"/>
              </a:lnSpc>
            </a:pPr>
            <a:endParaRPr lang="en-US" sz="1445">
              <a:solidFill>
                <a:srgbClr val="000000"/>
              </a:solidFill>
              <a:latin typeface="Open Sans"/>
              <a:ea typeface="Open Sans"/>
              <a:cs typeface="Open Sans"/>
              <a:sym typeface="Open Sans"/>
            </a:endParaRPr>
          </a:p>
          <a:p>
            <a:pPr algn="l">
              <a:lnSpc>
                <a:spcPts val="2025"/>
              </a:lnSpc>
            </a:pPr>
            <a:r>
              <a:rPr lang="en-US" sz="1445">
                <a:solidFill>
                  <a:srgbClr val="000000"/>
                </a:solidFill>
                <a:latin typeface="Open Sans"/>
                <a:ea typeface="Open Sans"/>
                <a:cs typeface="Open Sans"/>
                <a:sym typeface="Open Sans"/>
              </a:rPr>
              <a:t># Step 6: Scale Back to Desired Number</a:t>
            </a:r>
          </a:p>
          <a:p>
            <a:pPr algn="l">
              <a:lnSpc>
                <a:spcPts val="2025"/>
              </a:lnSpc>
            </a:pPr>
            <a:r>
              <a:rPr lang="en-US" sz="1445">
                <a:solidFill>
                  <a:srgbClr val="000000"/>
                </a:solidFill>
                <a:latin typeface="Open Sans"/>
                <a:ea typeface="Open Sans"/>
                <a:cs typeface="Open Sans"/>
                <a:sym typeface="Open Sans"/>
              </a:rPr>
              <a:t>kubectl scale deployment nginx --replicas=5</a:t>
            </a:r>
          </a:p>
          <a:p>
            <a:pPr algn="l">
              <a:lnSpc>
                <a:spcPts val="2025"/>
              </a:lnSpc>
            </a:pPr>
            <a:endParaRPr lang="en-US" sz="1445">
              <a:solidFill>
                <a:srgbClr val="000000"/>
              </a:solidFill>
              <a:latin typeface="Open Sans"/>
              <a:ea typeface="Open Sans"/>
              <a:cs typeface="Open Sans"/>
              <a:sym typeface="Open Sans"/>
            </a:endParaRPr>
          </a:p>
          <a:p>
            <a:pPr algn="l">
              <a:lnSpc>
                <a:spcPts val="2025"/>
              </a:lnSpc>
            </a:pPr>
            <a:r>
              <a:rPr lang="en-US" sz="1445">
                <a:solidFill>
                  <a:srgbClr val="000000"/>
                </a:solidFill>
                <a:latin typeface="Open Sans"/>
                <a:ea typeface="Open Sans"/>
                <a:cs typeface="Open Sans"/>
                <a:sym typeface="Open Sans"/>
              </a:rPr>
              <a:t># Optional Cleanup</a:t>
            </a:r>
          </a:p>
          <a:p>
            <a:pPr algn="l">
              <a:lnSpc>
                <a:spcPts val="2025"/>
              </a:lnSpc>
            </a:pPr>
            <a:r>
              <a:rPr lang="en-US" sz="1445">
                <a:solidFill>
                  <a:srgbClr val="000000"/>
                </a:solidFill>
                <a:latin typeface="Open Sans"/>
                <a:ea typeface="Open Sans"/>
                <a:cs typeface="Open Sans"/>
                <a:sym typeface="Open Sans"/>
              </a:rPr>
              <a:t>kubectl delete deployment nginx</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466725"/>
            <a:ext cx="7512028" cy="3008704"/>
          </a:xfrm>
          <a:prstGeom prst="rect">
            <a:avLst/>
          </a:prstGeom>
        </p:spPr>
        <p:txBody>
          <a:bodyPr lIns="0" tIns="0" rIns="0" bIns="0" rtlCol="0" anchor="t">
            <a:spAutoFit/>
          </a:bodyPr>
          <a:lstStyle/>
          <a:p>
            <a:pPr algn="l">
              <a:lnSpc>
                <a:spcPts val="3120"/>
              </a:lnSpc>
              <a:spcBef>
                <a:spcPct val="0"/>
              </a:spcBef>
            </a:pPr>
            <a:r>
              <a:rPr lang="en-US" sz="2225">
                <a:solidFill>
                  <a:srgbClr val="000000"/>
                </a:solidFill>
                <a:latin typeface="Open Sans"/>
                <a:ea typeface="Open Sans"/>
                <a:cs typeface="Open Sans"/>
                <a:sym typeface="Open Sans"/>
              </a:rPr>
              <a:t>Understanding Failed Rollouts in Kubernetes</a:t>
            </a:r>
          </a:p>
          <a:p>
            <a:pPr algn="l">
              <a:lnSpc>
                <a:spcPts val="3120"/>
              </a:lnSpc>
              <a:spcBef>
                <a:spcPct val="0"/>
              </a:spcBef>
            </a:pPr>
            <a:endParaRPr lang="en-US" sz="2225">
              <a:solidFill>
                <a:srgbClr val="000000"/>
              </a:solidFill>
              <a:latin typeface="Open Sans"/>
              <a:ea typeface="Open Sans"/>
              <a:cs typeface="Open Sans"/>
              <a:sym typeface="Open Sans"/>
            </a:endParaRPr>
          </a:p>
          <a:p>
            <a:pPr algn="l">
              <a:lnSpc>
                <a:spcPts val="3120"/>
              </a:lnSpc>
              <a:spcBef>
                <a:spcPct val="0"/>
              </a:spcBef>
            </a:pPr>
            <a:r>
              <a:rPr lang="en-US" sz="2225">
                <a:solidFill>
                  <a:srgbClr val="000000"/>
                </a:solidFill>
                <a:latin typeface="Open Sans"/>
                <a:ea typeface="Open Sans"/>
                <a:cs typeface="Open Sans"/>
                <a:sym typeface="Open Sans"/>
              </a:rPr>
              <a:t># What We Are Doing:</a:t>
            </a:r>
          </a:p>
          <a:p>
            <a:pPr algn="l">
              <a:lnSpc>
                <a:spcPts val="3120"/>
              </a:lnSpc>
              <a:spcBef>
                <a:spcPct val="0"/>
              </a:spcBef>
            </a:pPr>
            <a:r>
              <a:rPr lang="en-US" sz="2225">
                <a:solidFill>
                  <a:srgbClr val="000000"/>
                </a:solidFill>
                <a:latin typeface="Open Sans"/>
                <a:ea typeface="Open Sans"/>
                <a:cs typeface="Open Sans"/>
                <a:sym typeface="Open Sans"/>
              </a:rPr>
              <a:t># 1. Deploy an invalid configuration (incorrect image tag).</a:t>
            </a:r>
          </a:p>
          <a:p>
            <a:pPr algn="l">
              <a:lnSpc>
                <a:spcPts val="3120"/>
              </a:lnSpc>
              <a:spcBef>
                <a:spcPct val="0"/>
              </a:spcBef>
            </a:pPr>
            <a:r>
              <a:rPr lang="en-US" sz="2225">
                <a:solidFill>
                  <a:srgbClr val="000000"/>
                </a:solidFill>
                <a:latin typeface="Open Sans"/>
                <a:ea typeface="Open Sans"/>
                <a:cs typeface="Open Sans"/>
                <a:sym typeface="Open Sans"/>
              </a:rPr>
              <a:t># 2. Investigate the deployment and pod errors.</a:t>
            </a:r>
          </a:p>
          <a:p>
            <a:pPr algn="l">
              <a:lnSpc>
                <a:spcPts val="3120"/>
              </a:lnSpc>
              <a:spcBef>
                <a:spcPct val="0"/>
              </a:spcBef>
            </a:pPr>
            <a:r>
              <a:rPr lang="en-US" sz="2225">
                <a:solidFill>
                  <a:srgbClr val="000000"/>
                </a:solidFill>
                <a:latin typeface="Open Sans"/>
                <a:ea typeface="Open Sans"/>
                <a:cs typeface="Open Sans"/>
                <a:sym typeface="Open Sans"/>
              </a:rPr>
              <a:t># 3. Roll back to the previous stable version if needed.</a:t>
            </a:r>
          </a:p>
          <a:p>
            <a:pPr algn="l">
              <a:lnSpc>
                <a:spcPts val="3120"/>
              </a:lnSpc>
              <a:spcBef>
                <a:spcPct val="0"/>
              </a:spcBef>
            </a:pPr>
            <a:r>
              <a:rPr lang="en-US" sz="2225">
                <a:solidFill>
                  <a:srgbClr val="000000"/>
                </a:solidFill>
                <a:latin typeface="Open Sans"/>
                <a:ea typeface="Open Sans"/>
                <a:cs typeface="Open Sans"/>
                <a:sym typeface="Open Sans"/>
              </a:rPr>
              <a:t># 4. Fix the invalid configuration and reapply.</a:t>
            </a:r>
          </a:p>
          <a:p>
            <a:pPr algn="l">
              <a:lnSpc>
                <a:spcPts val="3120"/>
              </a:lnSpc>
              <a:spcBef>
                <a:spcPct val="0"/>
              </a:spcBef>
            </a:pPr>
            <a:r>
              <a:rPr lang="en-US" sz="2225">
                <a:solidFill>
                  <a:srgbClr val="000000"/>
                </a:solidFill>
                <a:latin typeface="Open Sans"/>
                <a:ea typeface="Open Sans"/>
                <a:cs typeface="Open Sans"/>
                <a:sym typeface="Open Sans"/>
              </a:rPr>
              <a:t># 5. Verify the deployment.</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63330" y="207738"/>
            <a:ext cx="4498977" cy="4668912"/>
          </a:xfrm>
          <a:prstGeom prst="rect">
            <a:avLst/>
          </a:prstGeom>
        </p:spPr>
        <p:txBody>
          <a:bodyPr lIns="0" tIns="0" rIns="0" bIns="0" rtlCol="0" anchor="t">
            <a:spAutoFit/>
          </a:bodyPr>
          <a:lstStyle/>
          <a:p>
            <a:pPr algn="l">
              <a:lnSpc>
                <a:spcPts val="1840"/>
              </a:lnSpc>
              <a:spcBef>
                <a:spcPct val="0"/>
              </a:spcBef>
            </a:pPr>
            <a:r>
              <a:rPr lang="en-US" sz="1315">
                <a:solidFill>
                  <a:srgbClr val="000000"/>
                </a:solidFill>
                <a:latin typeface="Open Sans"/>
                <a:ea typeface="Open Sans"/>
                <a:cs typeface="Open Sans"/>
                <a:sym typeface="Open Sans"/>
              </a:rPr>
              <a:t>apiVersion: apps/v1</a:t>
            </a:r>
          </a:p>
          <a:p>
            <a:pPr algn="l">
              <a:lnSpc>
                <a:spcPts val="1840"/>
              </a:lnSpc>
              <a:spcBef>
                <a:spcPct val="0"/>
              </a:spcBef>
            </a:pPr>
            <a:r>
              <a:rPr lang="en-US" sz="1315">
                <a:solidFill>
                  <a:srgbClr val="000000"/>
                </a:solidFill>
                <a:latin typeface="Open Sans"/>
                <a:ea typeface="Open Sans"/>
                <a:cs typeface="Open Sans"/>
                <a:sym typeface="Open Sans"/>
              </a:rPr>
              <a:t>kind: Deployment</a:t>
            </a:r>
          </a:p>
          <a:p>
            <a:pPr algn="l">
              <a:lnSpc>
                <a:spcPts val="1840"/>
              </a:lnSpc>
              <a:spcBef>
                <a:spcPct val="0"/>
              </a:spcBef>
            </a:pPr>
            <a:r>
              <a:rPr lang="en-US" sz="1315">
                <a:solidFill>
                  <a:srgbClr val="000000"/>
                </a:solidFill>
                <a:latin typeface="Open Sans"/>
                <a:ea typeface="Open Sans"/>
                <a:cs typeface="Open Sans"/>
                <a:sym typeface="Open Sans"/>
              </a:rPr>
              <a:t>metadata:</a:t>
            </a:r>
          </a:p>
          <a:p>
            <a:pPr algn="l">
              <a:lnSpc>
                <a:spcPts val="1840"/>
              </a:lnSpc>
              <a:spcBef>
                <a:spcPct val="0"/>
              </a:spcBef>
            </a:pPr>
            <a:r>
              <a:rPr lang="en-US" sz="1315">
                <a:solidFill>
                  <a:srgbClr val="000000"/>
                </a:solidFill>
                <a:latin typeface="Open Sans"/>
                <a:ea typeface="Open Sans"/>
                <a:cs typeface="Open Sans"/>
                <a:sym typeface="Open Sans"/>
              </a:rPr>
              <a:t>  name: nginx</a:t>
            </a:r>
          </a:p>
          <a:p>
            <a:pPr algn="l">
              <a:lnSpc>
                <a:spcPts val="1840"/>
              </a:lnSpc>
              <a:spcBef>
                <a:spcPct val="0"/>
              </a:spcBef>
            </a:pPr>
            <a:r>
              <a:rPr lang="en-US" sz="1315">
                <a:solidFill>
                  <a:srgbClr val="000000"/>
                </a:solidFill>
                <a:latin typeface="Open Sans"/>
                <a:ea typeface="Open Sans"/>
                <a:cs typeface="Open Sans"/>
                <a:sym typeface="Open Sans"/>
              </a:rPr>
              <a:t>  labels:</a:t>
            </a:r>
          </a:p>
          <a:p>
            <a:pPr algn="l">
              <a:lnSpc>
                <a:spcPts val="1840"/>
              </a:lnSpc>
              <a:spcBef>
                <a:spcPct val="0"/>
              </a:spcBef>
            </a:pPr>
            <a:r>
              <a:rPr lang="en-US" sz="1315">
                <a:solidFill>
                  <a:srgbClr val="000000"/>
                </a:solidFill>
                <a:latin typeface="Open Sans"/>
                <a:ea typeface="Open Sans"/>
                <a:cs typeface="Open Sans"/>
                <a:sym typeface="Open Sans"/>
              </a:rPr>
              <a:t>    app: nginx</a:t>
            </a:r>
          </a:p>
          <a:p>
            <a:pPr algn="l">
              <a:lnSpc>
                <a:spcPts val="1840"/>
              </a:lnSpc>
              <a:spcBef>
                <a:spcPct val="0"/>
              </a:spcBef>
            </a:pPr>
            <a:r>
              <a:rPr lang="en-US" sz="1315">
                <a:solidFill>
                  <a:srgbClr val="000000"/>
                </a:solidFill>
                <a:latin typeface="Open Sans"/>
                <a:ea typeface="Open Sans"/>
                <a:cs typeface="Open Sans"/>
                <a:sym typeface="Open Sans"/>
              </a:rPr>
              <a:t>spec:</a:t>
            </a:r>
          </a:p>
          <a:p>
            <a:pPr algn="l">
              <a:lnSpc>
                <a:spcPts val="1840"/>
              </a:lnSpc>
              <a:spcBef>
                <a:spcPct val="0"/>
              </a:spcBef>
            </a:pPr>
            <a:r>
              <a:rPr lang="en-US" sz="1315">
                <a:solidFill>
                  <a:srgbClr val="000000"/>
                </a:solidFill>
                <a:latin typeface="Open Sans"/>
                <a:ea typeface="Open Sans"/>
                <a:cs typeface="Open Sans"/>
                <a:sym typeface="Open Sans"/>
              </a:rPr>
              <a:t>  replicas: 3</a:t>
            </a:r>
          </a:p>
          <a:p>
            <a:pPr algn="l">
              <a:lnSpc>
                <a:spcPts val="1840"/>
              </a:lnSpc>
              <a:spcBef>
                <a:spcPct val="0"/>
              </a:spcBef>
            </a:pPr>
            <a:r>
              <a:rPr lang="en-US" sz="1315">
                <a:solidFill>
                  <a:srgbClr val="000000"/>
                </a:solidFill>
                <a:latin typeface="Open Sans"/>
                <a:ea typeface="Open Sans"/>
                <a:cs typeface="Open Sans"/>
                <a:sym typeface="Open Sans"/>
              </a:rPr>
              <a:t>  selector:</a:t>
            </a:r>
          </a:p>
          <a:p>
            <a:pPr algn="l">
              <a:lnSpc>
                <a:spcPts val="1840"/>
              </a:lnSpc>
              <a:spcBef>
                <a:spcPct val="0"/>
              </a:spcBef>
            </a:pPr>
            <a:r>
              <a:rPr lang="en-US" sz="1315">
                <a:solidFill>
                  <a:srgbClr val="000000"/>
                </a:solidFill>
                <a:latin typeface="Open Sans"/>
                <a:ea typeface="Open Sans"/>
                <a:cs typeface="Open Sans"/>
                <a:sym typeface="Open Sans"/>
              </a:rPr>
              <a:t>    matchLabels:</a:t>
            </a:r>
          </a:p>
          <a:p>
            <a:pPr algn="l">
              <a:lnSpc>
                <a:spcPts val="1840"/>
              </a:lnSpc>
              <a:spcBef>
                <a:spcPct val="0"/>
              </a:spcBef>
            </a:pPr>
            <a:r>
              <a:rPr lang="en-US" sz="1315">
                <a:solidFill>
                  <a:srgbClr val="000000"/>
                </a:solidFill>
                <a:latin typeface="Open Sans"/>
                <a:ea typeface="Open Sans"/>
                <a:cs typeface="Open Sans"/>
                <a:sym typeface="Open Sans"/>
              </a:rPr>
              <a:t>      app: nginx</a:t>
            </a:r>
          </a:p>
          <a:p>
            <a:pPr algn="l">
              <a:lnSpc>
                <a:spcPts val="1840"/>
              </a:lnSpc>
              <a:spcBef>
                <a:spcPct val="0"/>
              </a:spcBef>
            </a:pPr>
            <a:r>
              <a:rPr lang="en-US" sz="1315">
                <a:solidFill>
                  <a:srgbClr val="000000"/>
                </a:solidFill>
                <a:latin typeface="Open Sans"/>
                <a:ea typeface="Open Sans"/>
                <a:cs typeface="Open Sans"/>
                <a:sym typeface="Open Sans"/>
              </a:rPr>
              <a:t>  template:</a:t>
            </a:r>
          </a:p>
          <a:p>
            <a:pPr algn="l">
              <a:lnSpc>
                <a:spcPts val="1840"/>
              </a:lnSpc>
              <a:spcBef>
                <a:spcPct val="0"/>
              </a:spcBef>
            </a:pPr>
            <a:r>
              <a:rPr lang="en-US" sz="1315">
                <a:solidFill>
                  <a:srgbClr val="000000"/>
                </a:solidFill>
                <a:latin typeface="Open Sans"/>
                <a:ea typeface="Open Sans"/>
                <a:cs typeface="Open Sans"/>
                <a:sym typeface="Open Sans"/>
              </a:rPr>
              <a:t>    metadata:</a:t>
            </a:r>
          </a:p>
          <a:p>
            <a:pPr algn="l">
              <a:lnSpc>
                <a:spcPts val="1840"/>
              </a:lnSpc>
              <a:spcBef>
                <a:spcPct val="0"/>
              </a:spcBef>
            </a:pPr>
            <a:r>
              <a:rPr lang="en-US" sz="1315">
                <a:solidFill>
                  <a:srgbClr val="000000"/>
                </a:solidFill>
                <a:latin typeface="Open Sans"/>
                <a:ea typeface="Open Sans"/>
                <a:cs typeface="Open Sans"/>
                <a:sym typeface="Open Sans"/>
              </a:rPr>
              <a:t>      labels:</a:t>
            </a:r>
          </a:p>
          <a:p>
            <a:pPr algn="l">
              <a:lnSpc>
                <a:spcPts val="1840"/>
              </a:lnSpc>
              <a:spcBef>
                <a:spcPct val="0"/>
              </a:spcBef>
            </a:pPr>
            <a:r>
              <a:rPr lang="en-US" sz="1315">
                <a:solidFill>
                  <a:srgbClr val="000000"/>
                </a:solidFill>
                <a:latin typeface="Open Sans"/>
                <a:ea typeface="Open Sans"/>
                <a:cs typeface="Open Sans"/>
                <a:sym typeface="Open Sans"/>
              </a:rPr>
              <a:t>        app: nginx</a:t>
            </a:r>
          </a:p>
          <a:p>
            <a:pPr algn="l">
              <a:lnSpc>
                <a:spcPts val="1840"/>
              </a:lnSpc>
              <a:spcBef>
                <a:spcPct val="0"/>
              </a:spcBef>
            </a:pPr>
            <a:r>
              <a:rPr lang="en-US" sz="1315">
                <a:solidFill>
                  <a:srgbClr val="000000"/>
                </a:solidFill>
                <a:latin typeface="Open Sans"/>
                <a:ea typeface="Open Sans"/>
                <a:cs typeface="Open Sans"/>
                <a:sym typeface="Open Sans"/>
              </a:rPr>
              <a:t>    spec:</a:t>
            </a:r>
          </a:p>
          <a:p>
            <a:pPr algn="l">
              <a:lnSpc>
                <a:spcPts val="1840"/>
              </a:lnSpc>
              <a:spcBef>
                <a:spcPct val="0"/>
              </a:spcBef>
            </a:pPr>
            <a:r>
              <a:rPr lang="en-US" sz="1315">
                <a:solidFill>
                  <a:srgbClr val="000000"/>
                </a:solidFill>
                <a:latin typeface="Open Sans"/>
                <a:ea typeface="Open Sans"/>
                <a:cs typeface="Open Sans"/>
                <a:sym typeface="Open Sans"/>
              </a:rPr>
              <a:t>      containers:</a:t>
            </a:r>
          </a:p>
          <a:p>
            <a:pPr algn="l">
              <a:lnSpc>
                <a:spcPts val="1840"/>
              </a:lnSpc>
              <a:spcBef>
                <a:spcPct val="0"/>
              </a:spcBef>
            </a:pPr>
            <a:r>
              <a:rPr lang="en-US" sz="1315">
                <a:solidFill>
                  <a:srgbClr val="000000"/>
                </a:solidFill>
                <a:latin typeface="Open Sans"/>
                <a:ea typeface="Open Sans"/>
                <a:cs typeface="Open Sans"/>
                <a:sym typeface="Open Sans"/>
              </a:rPr>
              <a:t>        - name: nginx</a:t>
            </a:r>
          </a:p>
          <a:p>
            <a:pPr algn="l">
              <a:lnSpc>
                <a:spcPts val="1840"/>
              </a:lnSpc>
              <a:spcBef>
                <a:spcPct val="0"/>
              </a:spcBef>
            </a:pPr>
            <a:r>
              <a:rPr lang="en-US" sz="1315">
                <a:solidFill>
                  <a:srgbClr val="000000"/>
                </a:solidFill>
                <a:latin typeface="Open Sans"/>
                <a:ea typeface="Open Sans"/>
                <a:cs typeface="Open Sans"/>
                <a:sym typeface="Open Sans"/>
              </a:rPr>
              <a:t>          image: nginx:invalid-tag  # Intentionally incorrect tag</a:t>
            </a:r>
          </a:p>
          <a:p>
            <a:pPr algn="l">
              <a:lnSpc>
                <a:spcPts val="1840"/>
              </a:lnSpc>
              <a:spcBef>
                <a:spcPct val="0"/>
              </a:spcBef>
            </a:pPr>
            <a:r>
              <a:rPr lang="en-US" sz="1315">
                <a:solidFill>
                  <a:srgbClr val="000000"/>
                </a:solidFill>
                <a:latin typeface="Open Sans"/>
                <a:ea typeface="Open Sans"/>
                <a:cs typeface="Open Sans"/>
                <a:sym typeface="Open Sans"/>
              </a:rPr>
              <a:t>          ports:</a:t>
            </a:r>
          </a:p>
          <a:p>
            <a:pPr algn="l">
              <a:lnSpc>
                <a:spcPts val="1840"/>
              </a:lnSpc>
              <a:spcBef>
                <a:spcPct val="0"/>
              </a:spcBef>
            </a:pPr>
            <a:r>
              <a:rPr lang="en-US" sz="1315">
                <a:solidFill>
                  <a:srgbClr val="000000"/>
                </a:solidFill>
                <a:latin typeface="Open Sans"/>
                <a:ea typeface="Open Sans"/>
                <a:cs typeface="Open Sans"/>
                <a:sym typeface="Open Sans"/>
              </a:rPr>
              <a:t>            - containerPort: 80</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00505" y="585340"/>
            <a:ext cx="4197342" cy="4118835"/>
          </a:xfrm>
          <a:prstGeom prst="rect">
            <a:avLst/>
          </a:prstGeom>
        </p:spPr>
        <p:txBody>
          <a:bodyPr lIns="0" tIns="0" rIns="0" bIns="0" rtlCol="0" anchor="t">
            <a:spAutoFit/>
          </a:bodyPr>
          <a:lstStyle/>
          <a:p>
            <a:pPr algn="l">
              <a:lnSpc>
                <a:spcPts val="1720"/>
              </a:lnSpc>
              <a:spcBef>
                <a:spcPct val="0"/>
              </a:spcBef>
            </a:pPr>
            <a:r>
              <a:rPr lang="en-US" sz="1230">
                <a:solidFill>
                  <a:srgbClr val="000000"/>
                </a:solidFill>
                <a:latin typeface="Open Sans"/>
                <a:ea typeface="Open Sans"/>
                <a:cs typeface="Open Sans"/>
                <a:sym typeface="Open Sans"/>
              </a:rPr>
              <a:t># Step 1: Create an Invalid Deployment (Incorrect Image Tag)</a:t>
            </a:r>
          </a:p>
          <a:p>
            <a:pPr algn="l">
              <a:lnSpc>
                <a:spcPts val="1720"/>
              </a:lnSpc>
              <a:spcBef>
                <a:spcPct val="0"/>
              </a:spcBef>
            </a:pPr>
            <a:r>
              <a:rPr lang="en-US" sz="1230">
                <a:solidFill>
                  <a:srgbClr val="000000"/>
                </a:solidFill>
                <a:latin typeface="Open Sans"/>
                <a:ea typeface="Open Sans"/>
                <a:cs typeface="Open Sans"/>
                <a:sym typeface="Open Sans"/>
              </a:rPr>
              <a:t>kubectl apply -f nginx-invalid-deployment.yaml</a:t>
            </a:r>
          </a:p>
          <a:p>
            <a:pPr algn="l">
              <a:lnSpc>
                <a:spcPts val="1720"/>
              </a:lnSpc>
              <a:spcBef>
                <a:spcPct val="0"/>
              </a:spcBef>
            </a:pPr>
            <a:endParaRPr lang="en-US" sz="1230">
              <a:solidFill>
                <a:srgbClr val="000000"/>
              </a:solidFill>
              <a:latin typeface="Open Sans"/>
              <a:ea typeface="Open Sans"/>
              <a:cs typeface="Open Sans"/>
              <a:sym typeface="Open Sans"/>
            </a:endParaRPr>
          </a:p>
          <a:p>
            <a:pPr algn="l">
              <a:lnSpc>
                <a:spcPts val="1720"/>
              </a:lnSpc>
              <a:spcBef>
                <a:spcPct val="0"/>
              </a:spcBef>
            </a:pPr>
            <a:r>
              <a:rPr lang="en-US" sz="1230">
                <a:solidFill>
                  <a:srgbClr val="000000"/>
                </a:solidFill>
                <a:latin typeface="Open Sans"/>
                <a:ea typeface="Open Sans"/>
                <a:cs typeface="Open Sans"/>
                <a:sym typeface="Open Sans"/>
              </a:rPr>
              <a:t># Step 2: Check Deployment Status</a:t>
            </a:r>
          </a:p>
          <a:p>
            <a:pPr algn="l">
              <a:lnSpc>
                <a:spcPts val="1720"/>
              </a:lnSpc>
              <a:spcBef>
                <a:spcPct val="0"/>
              </a:spcBef>
            </a:pPr>
            <a:r>
              <a:rPr lang="en-US" sz="1230">
                <a:solidFill>
                  <a:srgbClr val="000000"/>
                </a:solidFill>
                <a:latin typeface="Open Sans"/>
                <a:ea typeface="Open Sans"/>
                <a:cs typeface="Open Sans"/>
                <a:sym typeface="Open Sans"/>
              </a:rPr>
              <a:t>kubectl describe deployment nginx</a:t>
            </a:r>
          </a:p>
          <a:p>
            <a:pPr algn="l">
              <a:lnSpc>
                <a:spcPts val="1720"/>
              </a:lnSpc>
              <a:spcBef>
                <a:spcPct val="0"/>
              </a:spcBef>
            </a:pPr>
            <a:endParaRPr lang="en-US" sz="1230">
              <a:solidFill>
                <a:srgbClr val="000000"/>
              </a:solidFill>
              <a:latin typeface="Open Sans"/>
              <a:ea typeface="Open Sans"/>
              <a:cs typeface="Open Sans"/>
              <a:sym typeface="Open Sans"/>
            </a:endParaRPr>
          </a:p>
          <a:p>
            <a:pPr algn="l">
              <a:lnSpc>
                <a:spcPts val="1720"/>
              </a:lnSpc>
              <a:spcBef>
                <a:spcPct val="0"/>
              </a:spcBef>
            </a:pPr>
            <a:r>
              <a:rPr lang="en-US" sz="1230">
                <a:solidFill>
                  <a:srgbClr val="000000"/>
                </a:solidFill>
                <a:latin typeface="Open Sans"/>
                <a:ea typeface="Open Sans"/>
                <a:cs typeface="Open Sans"/>
                <a:sym typeface="Open Sans"/>
              </a:rPr>
              <a:t># Step 3: Investigate Pod Errors</a:t>
            </a:r>
          </a:p>
          <a:p>
            <a:pPr algn="l">
              <a:lnSpc>
                <a:spcPts val="1720"/>
              </a:lnSpc>
              <a:spcBef>
                <a:spcPct val="0"/>
              </a:spcBef>
            </a:pPr>
            <a:r>
              <a:rPr lang="en-US" sz="1230">
                <a:solidFill>
                  <a:srgbClr val="000000"/>
                </a:solidFill>
                <a:latin typeface="Open Sans"/>
                <a:ea typeface="Open Sans"/>
                <a:cs typeface="Open Sans"/>
                <a:sym typeface="Open Sans"/>
              </a:rPr>
              <a:t>kubectl get pods  # Look for ImagePullBackOff status</a:t>
            </a:r>
          </a:p>
          <a:p>
            <a:pPr algn="l">
              <a:lnSpc>
                <a:spcPts val="1720"/>
              </a:lnSpc>
              <a:spcBef>
                <a:spcPct val="0"/>
              </a:spcBef>
            </a:pPr>
            <a:r>
              <a:rPr lang="en-US" sz="1230">
                <a:solidFill>
                  <a:srgbClr val="000000"/>
                </a:solidFill>
                <a:latin typeface="Open Sans"/>
                <a:ea typeface="Open Sans"/>
                <a:cs typeface="Open Sans"/>
                <a:sym typeface="Open Sans"/>
              </a:rPr>
              <a:t>kubectl describe pod &lt;pod-name&gt;</a:t>
            </a:r>
          </a:p>
          <a:p>
            <a:pPr algn="l">
              <a:lnSpc>
                <a:spcPts val="1720"/>
              </a:lnSpc>
              <a:spcBef>
                <a:spcPct val="0"/>
              </a:spcBef>
            </a:pPr>
            <a:endParaRPr lang="en-US" sz="1230">
              <a:solidFill>
                <a:srgbClr val="000000"/>
              </a:solidFill>
              <a:latin typeface="Open Sans"/>
              <a:ea typeface="Open Sans"/>
              <a:cs typeface="Open Sans"/>
              <a:sym typeface="Open Sans"/>
            </a:endParaRPr>
          </a:p>
          <a:p>
            <a:pPr algn="l">
              <a:lnSpc>
                <a:spcPts val="1720"/>
              </a:lnSpc>
              <a:spcBef>
                <a:spcPct val="0"/>
              </a:spcBef>
            </a:pPr>
            <a:r>
              <a:rPr lang="en-US" sz="1230">
                <a:solidFill>
                  <a:srgbClr val="000000"/>
                </a:solidFill>
                <a:latin typeface="Open Sans"/>
                <a:ea typeface="Open Sans"/>
                <a:cs typeface="Open Sans"/>
                <a:sym typeface="Open Sans"/>
              </a:rPr>
              <a:t># Step 4: Identify the Issue (Check Image Pull Failures)</a:t>
            </a:r>
          </a:p>
          <a:p>
            <a:pPr algn="l">
              <a:lnSpc>
                <a:spcPts val="1720"/>
              </a:lnSpc>
              <a:spcBef>
                <a:spcPct val="0"/>
              </a:spcBef>
            </a:pPr>
            <a:r>
              <a:rPr lang="en-US" sz="1230">
                <a:solidFill>
                  <a:srgbClr val="000000"/>
                </a:solidFill>
                <a:latin typeface="Open Sans"/>
                <a:ea typeface="Open Sans"/>
                <a:cs typeface="Open Sans"/>
                <a:sym typeface="Open Sans"/>
              </a:rPr>
              <a:t>kubectl logs &lt;pod-name&gt;</a:t>
            </a:r>
          </a:p>
          <a:p>
            <a:pPr algn="l">
              <a:lnSpc>
                <a:spcPts val="1720"/>
              </a:lnSpc>
              <a:spcBef>
                <a:spcPct val="0"/>
              </a:spcBef>
            </a:pPr>
            <a:endParaRPr lang="en-US" sz="1230">
              <a:solidFill>
                <a:srgbClr val="000000"/>
              </a:solidFill>
              <a:latin typeface="Open Sans"/>
              <a:ea typeface="Open Sans"/>
              <a:cs typeface="Open Sans"/>
              <a:sym typeface="Open Sans"/>
            </a:endParaRPr>
          </a:p>
          <a:p>
            <a:pPr algn="l">
              <a:lnSpc>
                <a:spcPts val="1720"/>
              </a:lnSpc>
              <a:spcBef>
                <a:spcPct val="0"/>
              </a:spcBef>
            </a:pPr>
            <a:r>
              <a:rPr lang="en-US" sz="1230">
                <a:solidFill>
                  <a:srgbClr val="000000"/>
                </a:solidFill>
                <a:latin typeface="Open Sans"/>
                <a:ea typeface="Open Sans"/>
                <a:cs typeface="Open Sans"/>
                <a:sym typeface="Open Sans"/>
              </a:rPr>
              <a:t># Step 5: Roll Back Deployment to Last Working Version (if needed)</a:t>
            </a:r>
          </a:p>
          <a:p>
            <a:pPr algn="l">
              <a:lnSpc>
                <a:spcPts val="1720"/>
              </a:lnSpc>
              <a:spcBef>
                <a:spcPct val="0"/>
              </a:spcBef>
            </a:pPr>
            <a:r>
              <a:rPr lang="en-US" sz="1230">
                <a:solidFill>
                  <a:srgbClr val="000000"/>
                </a:solidFill>
                <a:latin typeface="Open Sans"/>
                <a:ea typeface="Open Sans"/>
                <a:cs typeface="Open Sans"/>
                <a:sym typeface="Open Sans"/>
              </a:rPr>
              <a:t>kubectl rollout undo deployment/nginx</a:t>
            </a:r>
          </a:p>
          <a:p>
            <a:pPr algn="l">
              <a:lnSpc>
                <a:spcPts val="1720"/>
              </a:lnSpc>
              <a:spcBef>
                <a:spcPct val="0"/>
              </a:spcBef>
            </a:pPr>
            <a:endParaRPr lang="en-US" sz="1230">
              <a:solidFill>
                <a:srgbClr val="000000"/>
              </a:solidFill>
              <a:latin typeface="Open Sans"/>
              <a:ea typeface="Open Sans"/>
              <a:cs typeface="Open Sans"/>
              <a:sym typeface="Open Sans"/>
            </a:endParaRPr>
          </a:p>
          <a:p>
            <a:pPr algn="l">
              <a:lnSpc>
                <a:spcPts val="1720"/>
              </a:lnSpc>
              <a:spcBef>
                <a:spcPct val="0"/>
              </a:spcBef>
            </a:pPr>
            <a:endParaRPr lang="en-US" sz="1230">
              <a:solidFill>
                <a:srgbClr val="000000"/>
              </a:solidFill>
              <a:latin typeface="Open Sans"/>
              <a:ea typeface="Open Sans"/>
              <a:cs typeface="Open Sans"/>
              <a:sym typeface="Open Sans"/>
            </a:endParaRPr>
          </a:p>
        </p:txBody>
      </p:sp>
      <p:sp>
        <p:nvSpPr>
          <p:cNvPr id="3" name="TextBox 3"/>
          <p:cNvSpPr txBox="1"/>
          <p:nvPr/>
        </p:nvSpPr>
        <p:spPr>
          <a:xfrm>
            <a:off x="4745457" y="1439610"/>
            <a:ext cx="3990831" cy="2400770"/>
          </a:xfrm>
          <a:prstGeom prst="rect">
            <a:avLst/>
          </a:prstGeom>
        </p:spPr>
        <p:txBody>
          <a:bodyPr lIns="0" tIns="0" rIns="0" bIns="0" rtlCol="0" anchor="t">
            <a:spAutoFit/>
          </a:bodyPr>
          <a:lstStyle/>
          <a:p>
            <a:pPr algn="l">
              <a:lnSpc>
                <a:spcPts val="1770"/>
              </a:lnSpc>
              <a:spcBef>
                <a:spcPct val="0"/>
              </a:spcBef>
            </a:pPr>
            <a:r>
              <a:rPr lang="en-US" sz="1265">
                <a:solidFill>
                  <a:srgbClr val="000000"/>
                </a:solidFill>
                <a:latin typeface="Open Sans"/>
                <a:ea typeface="Open Sans"/>
                <a:cs typeface="Open Sans"/>
                <a:sym typeface="Open Sans"/>
              </a:rPr>
              <a:t># Step 6: Fix the Invalid Configuration in YAML and Reapply</a:t>
            </a:r>
          </a:p>
          <a:p>
            <a:pPr algn="l">
              <a:lnSpc>
                <a:spcPts val="1770"/>
              </a:lnSpc>
              <a:spcBef>
                <a:spcPct val="0"/>
              </a:spcBef>
            </a:pPr>
            <a:r>
              <a:rPr lang="en-US" sz="1265">
                <a:solidFill>
                  <a:srgbClr val="000000"/>
                </a:solidFill>
                <a:latin typeface="Open Sans"/>
                <a:ea typeface="Open Sans"/>
                <a:cs typeface="Open Sans"/>
                <a:sym typeface="Open Sans"/>
              </a:rPr>
              <a:t>kubectl apply -f nginx-deployment.yaml</a:t>
            </a:r>
          </a:p>
          <a:p>
            <a:pPr algn="l">
              <a:lnSpc>
                <a:spcPts val="1770"/>
              </a:lnSpc>
              <a:spcBef>
                <a:spcPct val="0"/>
              </a:spcBef>
            </a:pPr>
            <a:endParaRPr lang="en-US" sz="1265">
              <a:solidFill>
                <a:srgbClr val="000000"/>
              </a:solidFill>
              <a:latin typeface="Open Sans"/>
              <a:ea typeface="Open Sans"/>
              <a:cs typeface="Open Sans"/>
              <a:sym typeface="Open Sans"/>
            </a:endParaRPr>
          </a:p>
          <a:p>
            <a:pPr algn="l">
              <a:lnSpc>
                <a:spcPts val="1770"/>
              </a:lnSpc>
              <a:spcBef>
                <a:spcPct val="0"/>
              </a:spcBef>
            </a:pPr>
            <a:r>
              <a:rPr lang="en-US" sz="1265">
                <a:solidFill>
                  <a:srgbClr val="000000"/>
                </a:solidFill>
                <a:latin typeface="Open Sans"/>
                <a:ea typeface="Open Sans"/>
                <a:cs typeface="Open Sans"/>
                <a:sym typeface="Open Sans"/>
              </a:rPr>
              <a:t># Step 7: Verify the Deployment and Ensure Pods Are Running</a:t>
            </a:r>
          </a:p>
          <a:p>
            <a:pPr algn="l">
              <a:lnSpc>
                <a:spcPts val="1770"/>
              </a:lnSpc>
              <a:spcBef>
                <a:spcPct val="0"/>
              </a:spcBef>
            </a:pPr>
            <a:r>
              <a:rPr lang="en-US" sz="1265">
                <a:solidFill>
                  <a:srgbClr val="000000"/>
                </a:solidFill>
                <a:latin typeface="Open Sans"/>
                <a:ea typeface="Open Sans"/>
                <a:cs typeface="Open Sans"/>
                <a:sym typeface="Open Sans"/>
              </a:rPr>
              <a:t>kubectl get pods</a:t>
            </a:r>
          </a:p>
          <a:p>
            <a:pPr algn="l">
              <a:lnSpc>
                <a:spcPts val="1770"/>
              </a:lnSpc>
              <a:spcBef>
                <a:spcPct val="0"/>
              </a:spcBef>
            </a:pPr>
            <a:r>
              <a:rPr lang="en-US" sz="1265">
                <a:solidFill>
                  <a:srgbClr val="000000"/>
                </a:solidFill>
                <a:latin typeface="Open Sans"/>
                <a:ea typeface="Open Sans"/>
                <a:cs typeface="Open Sans"/>
                <a:sym typeface="Open Sans"/>
              </a:rPr>
              <a:t>kubectl rollout status deployment/nginx</a:t>
            </a:r>
          </a:p>
          <a:p>
            <a:pPr algn="l">
              <a:lnSpc>
                <a:spcPts val="1770"/>
              </a:lnSpc>
              <a:spcBef>
                <a:spcPct val="0"/>
              </a:spcBef>
            </a:pPr>
            <a:endParaRPr lang="en-US" sz="1265">
              <a:solidFill>
                <a:srgbClr val="000000"/>
              </a:solidFill>
              <a:latin typeface="Open Sans"/>
              <a:ea typeface="Open Sans"/>
              <a:cs typeface="Open Sans"/>
              <a:sym typeface="Open Sans"/>
            </a:endParaRPr>
          </a:p>
          <a:p>
            <a:pPr algn="l">
              <a:lnSpc>
                <a:spcPts val="1770"/>
              </a:lnSpc>
              <a:spcBef>
                <a:spcPct val="0"/>
              </a:spcBef>
            </a:pPr>
            <a:r>
              <a:rPr lang="en-US" sz="1265">
                <a:solidFill>
                  <a:srgbClr val="000000"/>
                </a:solidFill>
                <a:latin typeface="Open Sans"/>
                <a:ea typeface="Open Sans"/>
                <a:cs typeface="Open Sans"/>
                <a:sym typeface="Open Sans"/>
              </a:rPr>
              <a:t># Optional Cleanup</a:t>
            </a:r>
          </a:p>
          <a:p>
            <a:pPr algn="l">
              <a:lnSpc>
                <a:spcPts val="1770"/>
              </a:lnSpc>
              <a:spcBef>
                <a:spcPct val="0"/>
              </a:spcBef>
            </a:pPr>
            <a:r>
              <a:rPr lang="en-US" sz="1265">
                <a:solidFill>
                  <a:srgbClr val="000000"/>
                </a:solidFill>
                <a:latin typeface="Open Sans"/>
                <a:ea typeface="Open Sans"/>
                <a:cs typeface="Open Sans"/>
                <a:sym typeface="Open Sans"/>
              </a:rPr>
              <a:t>kubectl delete deployment nginx</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893978" y="2122248"/>
            <a:ext cx="5356044" cy="803754"/>
          </a:xfrm>
          <a:prstGeom prst="rect">
            <a:avLst/>
          </a:prstGeom>
        </p:spPr>
        <p:txBody>
          <a:bodyPr lIns="0" tIns="0" rIns="0" bIns="0" rtlCol="0" anchor="t">
            <a:spAutoFit/>
          </a:bodyPr>
          <a:lstStyle/>
          <a:p>
            <a:pPr algn="ctr">
              <a:lnSpc>
                <a:spcPts val="6545"/>
              </a:lnSpc>
              <a:spcBef>
                <a:spcPct val="0"/>
              </a:spcBef>
            </a:pPr>
            <a:r>
              <a:rPr lang="en-US" sz="4675" b="1">
                <a:solidFill>
                  <a:srgbClr val="000000"/>
                </a:solidFill>
                <a:latin typeface="Open Sans Bold"/>
                <a:ea typeface="Open Sans Bold"/>
                <a:cs typeface="Open Sans Bold"/>
                <a:sym typeface="Open Sans Bold"/>
              </a:rPr>
              <a:t>Labels &amp; Selectors</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732456" y="125159"/>
            <a:ext cx="4189047" cy="689419"/>
          </a:xfrm>
          <a:prstGeom prst="rect">
            <a:avLst/>
          </a:prstGeom>
        </p:spPr>
        <p:txBody>
          <a:bodyPr lIns="0" tIns="0" rIns="0" bIns="0" rtlCol="0" anchor="t">
            <a:spAutoFit/>
          </a:bodyPr>
          <a:lstStyle/>
          <a:p>
            <a:pPr algn="l">
              <a:lnSpc>
                <a:spcPts val="5575"/>
              </a:lnSpc>
            </a:pPr>
            <a:r>
              <a:rPr lang="en-US" sz="3980" spc="7">
                <a:solidFill>
                  <a:srgbClr val="326CE5"/>
                </a:solidFill>
                <a:latin typeface="Barlow" panose="00000500000000000000"/>
                <a:ea typeface="Barlow" panose="00000500000000000000"/>
                <a:cs typeface="Barlow" panose="00000500000000000000"/>
                <a:sym typeface="Barlow" panose="00000500000000000000"/>
              </a:rPr>
              <a:t>Labels &amp; Selectors</a:t>
            </a:r>
          </a:p>
        </p:txBody>
      </p:sp>
      <p:sp>
        <p:nvSpPr>
          <p:cNvPr id="3" name="TextBox 3"/>
          <p:cNvSpPr txBox="1"/>
          <p:nvPr/>
        </p:nvSpPr>
        <p:spPr>
          <a:xfrm>
            <a:off x="1070610" y="1125769"/>
            <a:ext cx="6661928" cy="400888"/>
          </a:xfrm>
          <a:prstGeom prst="rect">
            <a:avLst/>
          </a:prstGeom>
        </p:spPr>
        <p:txBody>
          <a:bodyPr lIns="0" tIns="0" rIns="0" bIns="0" rtlCol="0" anchor="t">
            <a:spAutoFit/>
          </a:bodyPr>
          <a:lstStyle/>
          <a:p>
            <a:pPr algn="l">
              <a:lnSpc>
                <a:spcPts val="3155"/>
              </a:lnSpc>
            </a:pPr>
            <a:r>
              <a:rPr lang="en-US" sz="2025">
                <a:solidFill>
                  <a:srgbClr val="000000"/>
                </a:solidFill>
                <a:latin typeface="Calibri (MS)" panose="020F0502020204030204"/>
                <a:ea typeface="Calibri (MS)" panose="020F0502020204030204"/>
                <a:cs typeface="Calibri (MS)" panose="020F0502020204030204"/>
                <a:sym typeface="Calibri (MS)" panose="020F0502020204030204"/>
              </a:rPr>
              <a:t>Provides a way to categorize &amp; target resources within a cluster</a:t>
            </a:r>
          </a:p>
        </p:txBody>
      </p:sp>
      <p:sp>
        <p:nvSpPr>
          <p:cNvPr id="4" name="TextBox 4"/>
          <p:cNvSpPr txBox="1"/>
          <p:nvPr/>
        </p:nvSpPr>
        <p:spPr>
          <a:xfrm>
            <a:off x="1528191" y="1726482"/>
            <a:ext cx="6597577" cy="506130"/>
          </a:xfrm>
          <a:prstGeom prst="rect">
            <a:avLst/>
          </a:prstGeom>
        </p:spPr>
        <p:txBody>
          <a:bodyPr lIns="0" tIns="0" rIns="0" bIns="0" rtlCol="0" anchor="t">
            <a:spAutoFit/>
          </a:bodyPr>
          <a:lstStyle/>
          <a:p>
            <a:pPr algn="l">
              <a:lnSpc>
                <a:spcPts val="1015"/>
              </a:lnSpc>
            </a:pPr>
            <a:r>
              <a:rPr lang="en-US" sz="2025" dirty="0">
                <a:solidFill>
                  <a:srgbClr val="000000"/>
                </a:solidFill>
                <a:latin typeface="Calibri (MS)" panose="020F0502020204030204"/>
                <a:ea typeface="Calibri (MS)" panose="020F0502020204030204"/>
                <a:cs typeface="Calibri (MS)" panose="020F0502020204030204"/>
                <a:sym typeface="Calibri (MS)" panose="020F0502020204030204"/>
              </a:rPr>
              <a:t>Labels categorize resources in Kubernetes with identifying tags</a:t>
            </a:r>
          </a:p>
          <a:p>
            <a:pPr algn="l">
              <a:lnSpc>
                <a:spcPts val="2840"/>
              </a:lnSpc>
            </a:pPr>
            <a:r>
              <a:rPr lang="en-US" sz="2030" dirty="0">
                <a:solidFill>
                  <a:srgbClr val="000000"/>
                </a:solidFill>
                <a:latin typeface="Calibri (MS)" panose="020F0502020204030204"/>
                <a:ea typeface="Calibri (MS)" panose="020F0502020204030204"/>
                <a:cs typeface="Calibri (MS)" panose="020F0502020204030204"/>
                <a:sym typeface="Calibri (MS)" panose="020F0502020204030204"/>
              </a:rPr>
              <a:t>Selectors filter resources based on their assigned labels</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27200" y="1566034"/>
            <a:ext cx="2505075" cy="2971676"/>
          </a:xfrm>
          <a:custGeom>
            <a:avLst/>
            <a:gdLst/>
            <a:ahLst/>
            <a:cxnLst/>
            <a:rect l="l" t="t" r="r" b="b"/>
            <a:pathLst>
              <a:path w="2505075" h="2971676">
                <a:moveTo>
                  <a:pt x="0" y="0"/>
                </a:moveTo>
                <a:lnTo>
                  <a:pt x="2505075" y="0"/>
                </a:lnTo>
                <a:lnTo>
                  <a:pt x="2505075" y="2971676"/>
                </a:lnTo>
                <a:lnTo>
                  <a:pt x="0" y="29716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76830" y="2157347"/>
            <a:ext cx="1228725" cy="1228725"/>
          </a:xfrm>
          <a:custGeom>
            <a:avLst/>
            <a:gdLst/>
            <a:ahLst/>
            <a:cxnLst/>
            <a:rect l="l" t="t" r="r" b="b"/>
            <a:pathLst>
              <a:path w="1228725" h="1228725">
                <a:moveTo>
                  <a:pt x="0" y="0"/>
                </a:moveTo>
                <a:lnTo>
                  <a:pt x="1228725" y="0"/>
                </a:lnTo>
                <a:lnTo>
                  <a:pt x="1228725" y="1228725"/>
                </a:lnTo>
                <a:lnTo>
                  <a:pt x="0" y="1228725"/>
                </a:lnTo>
                <a:lnTo>
                  <a:pt x="0" y="0"/>
                </a:lnTo>
                <a:close/>
              </a:path>
            </a:pathLst>
          </a:custGeom>
          <a:blipFill>
            <a:blip r:embed="rId4"/>
            <a:stretch>
              <a:fillRect/>
            </a:stretch>
          </a:blipFill>
        </p:spPr>
      </p:sp>
      <p:sp>
        <p:nvSpPr>
          <p:cNvPr id="4" name="Freeform 4"/>
          <p:cNvSpPr/>
          <p:nvPr/>
        </p:nvSpPr>
        <p:spPr>
          <a:xfrm>
            <a:off x="3688490" y="2346828"/>
            <a:ext cx="1219200" cy="1219200"/>
          </a:xfrm>
          <a:custGeom>
            <a:avLst/>
            <a:gdLst/>
            <a:ahLst/>
            <a:cxnLst/>
            <a:rect l="l" t="t" r="r" b="b"/>
            <a:pathLst>
              <a:path w="1219200" h="1219200">
                <a:moveTo>
                  <a:pt x="0" y="0"/>
                </a:moveTo>
                <a:lnTo>
                  <a:pt x="1219200" y="0"/>
                </a:lnTo>
                <a:lnTo>
                  <a:pt x="1219200" y="1219200"/>
                </a:lnTo>
                <a:lnTo>
                  <a:pt x="0" y="1219200"/>
                </a:lnTo>
                <a:lnTo>
                  <a:pt x="0" y="0"/>
                </a:lnTo>
                <a:close/>
              </a:path>
            </a:pathLst>
          </a:custGeom>
          <a:blipFill>
            <a:blip r:embed="rId5"/>
            <a:stretch>
              <a:fillRect/>
            </a:stretch>
          </a:blipFill>
        </p:spPr>
      </p:sp>
      <p:sp>
        <p:nvSpPr>
          <p:cNvPr id="5" name="Freeform 5"/>
          <p:cNvSpPr/>
          <p:nvPr/>
        </p:nvSpPr>
        <p:spPr>
          <a:xfrm>
            <a:off x="7039356" y="2704528"/>
            <a:ext cx="1190625" cy="1190625"/>
          </a:xfrm>
          <a:custGeom>
            <a:avLst/>
            <a:gdLst/>
            <a:ahLst/>
            <a:cxnLst/>
            <a:rect l="l" t="t" r="r" b="b"/>
            <a:pathLst>
              <a:path w="1190625" h="1190625">
                <a:moveTo>
                  <a:pt x="0" y="0"/>
                </a:moveTo>
                <a:lnTo>
                  <a:pt x="1190625" y="0"/>
                </a:lnTo>
                <a:lnTo>
                  <a:pt x="1190625" y="1190626"/>
                </a:lnTo>
                <a:lnTo>
                  <a:pt x="0" y="1190626"/>
                </a:lnTo>
                <a:lnTo>
                  <a:pt x="0" y="0"/>
                </a:lnTo>
                <a:close/>
              </a:path>
            </a:pathLst>
          </a:custGeom>
          <a:blipFill>
            <a:blip r:embed="rId6"/>
            <a:stretch>
              <a:fillRect/>
            </a:stretch>
          </a:blipFill>
        </p:spPr>
      </p:sp>
      <p:sp>
        <p:nvSpPr>
          <p:cNvPr id="6" name="Freeform 6"/>
          <p:cNvSpPr/>
          <p:nvPr/>
        </p:nvSpPr>
        <p:spPr>
          <a:xfrm>
            <a:off x="6377368" y="1566034"/>
            <a:ext cx="2514600" cy="2971676"/>
          </a:xfrm>
          <a:custGeom>
            <a:avLst/>
            <a:gdLst/>
            <a:ahLst/>
            <a:cxnLst/>
            <a:rect l="l" t="t" r="r" b="b"/>
            <a:pathLst>
              <a:path w="2514600" h="2971676">
                <a:moveTo>
                  <a:pt x="0" y="0"/>
                </a:moveTo>
                <a:lnTo>
                  <a:pt x="2514600" y="0"/>
                </a:lnTo>
                <a:lnTo>
                  <a:pt x="2514600" y="2971676"/>
                </a:lnTo>
                <a:lnTo>
                  <a:pt x="0" y="297167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909704" y="-85725"/>
            <a:ext cx="6776771" cy="692658"/>
          </a:xfrm>
          <a:prstGeom prst="rect">
            <a:avLst/>
          </a:prstGeom>
        </p:spPr>
        <p:txBody>
          <a:bodyPr lIns="0" tIns="0" rIns="0" bIns="0" rtlCol="0" anchor="t">
            <a:spAutoFit/>
          </a:bodyPr>
          <a:lstStyle/>
          <a:p>
            <a:pPr algn="l">
              <a:lnSpc>
                <a:spcPts val="5575"/>
              </a:lnSpc>
            </a:pPr>
            <a:r>
              <a:rPr lang="en-US" sz="3980" spc="7">
                <a:solidFill>
                  <a:srgbClr val="326CE5"/>
                </a:solidFill>
                <a:latin typeface="Barlow" panose="00000500000000000000"/>
                <a:ea typeface="Barlow" panose="00000500000000000000"/>
                <a:cs typeface="Barlow" panose="00000500000000000000"/>
                <a:sym typeface="Barlow" panose="00000500000000000000"/>
              </a:rPr>
              <a:t>Benefits of Labels &amp; Selectors</a:t>
            </a:r>
          </a:p>
        </p:txBody>
      </p:sp>
      <p:sp>
        <p:nvSpPr>
          <p:cNvPr id="8" name="TextBox 8"/>
          <p:cNvSpPr txBox="1"/>
          <p:nvPr/>
        </p:nvSpPr>
        <p:spPr>
          <a:xfrm>
            <a:off x="439839" y="3740658"/>
            <a:ext cx="1702708" cy="308991"/>
          </a:xfrm>
          <a:prstGeom prst="rect">
            <a:avLst/>
          </a:prstGeom>
        </p:spPr>
        <p:txBody>
          <a:bodyPr lIns="0" tIns="0" rIns="0" bIns="0" rtlCol="0" anchor="t">
            <a:spAutoFit/>
          </a:bodyPr>
          <a:lstStyle/>
          <a:p>
            <a:pPr algn="l">
              <a:lnSpc>
                <a:spcPts val="2400"/>
              </a:lnSpc>
            </a:pPr>
            <a:r>
              <a:rPr lang="en-US" sz="2025">
                <a:solidFill>
                  <a:srgbClr val="326CE5"/>
                </a:solidFill>
                <a:latin typeface="Barlow" panose="00000500000000000000"/>
                <a:ea typeface="Barlow" panose="00000500000000000000"/>
                <a:cs typeface="Barlow" panose="00000500000000000000"/>
                <a:sym typeface="Barlow" panose="00000500000000000000"/>
              </a:rPr>
              <a:t>Categorization </a:t>
            </a:r>
          </a:p>
        </p:txBody>
      </p:sp>
      <p:sp>
        <p:nvSpPr>
          <p:cNvPr id="9" name="TextBox 9"/>
          <p:cNvSpPr txBox="1"/>
          <p:nvPr/>
        </p:nvSpPr>
        <p:spPr>
          <a:xfrm>
            <a:off x="524935" y="4049649"/>
            <a:ext cx="1532515" cy="308991"/>
          </a:xfrm>
          <a:prstGeom prst="rect">
            <a:avLst/>
          </a:prstGeom>
        </p:spPr>
        <p:txBody>
          <a:bodyPr lIns="0" tIns="0" rIns="0" bIns="0" rtlCol="0" anchor="t">
            <a:spAutoFit/>
          </a:bodyPr>
          <a:lstStyle/>
          <a:p>
            <a:pPr algn="l">
              <a:lnSpc>
                <a:spcPts val="2400"/>
              </a:lnSpc>
            </a:pPr>
            <a:r>
              <a:rPr lang="en-US" sz="2025">
                <a:solidFill>
                  <a:srgbClr val="326CE5"/>
                </a:solidFill>
                <a:latin typeface="Barlow" panose="00000500000000000000"/>
                <a:ea typeface="Barlow" panose="00000500000000000000"/>
                <a:cs typeface="Barlow" panose="00000500000000000000"/>
                <a:sym typeface="Barlow" panose="00000500000000000000"/>
              </a:rPr>
              <a:t>/Organization</a:t>
            </a:r>
          </a:p>
        </p:txBody>
      </p:sp>
      <p:sp>
        <p:nvSpPr>
          <p:cNvPr id="10" name="TextBox 10"/>
          <p:cNvSpPr txBox="1"/>
          <p:nvPr/>
        </p:nvSpPr>
        <p:spPr>
          <a:xfrm>
            <a:off x="3847757" y="4011549"/>
            <a:ext cx="1063962" cy="347091"/>
          </a:xfrm>
          <a:prstGeom prst="rect">
            <a:avLst/>
          </a:prstGeom>
        </p:spPr>
        <p:txBody>
          <a:bodyPr lIns="0" tIns="0" rIns="0" bIns="0" rtlCol="0" anchor="t">
            <a:spAutoFit/>
          </a:bodyPr>
          <a:lstStyle/>
          <a:p>
            <a:pPr algn="l">
              <a:lnSpc>
                <a:spcPts val="2840"/>
              </a:lnSpc>
            </a:pPr>
            <a:r>
              <a:rPr lang="en-US" sz="2025">
                <a:solidFill>
                  <a:srgbClr val="326CE5"/>
                </a:solidFill>
                <a:latin typeface="Barlow" panose="00000500000000000000"/>
                <a:ea typeface="Barlow" panose="00000500000000000000"/>
                <a:cs typeface="Barlow" panose="00000500000000000000"/>
                <a:sym typeface="Barlow" panose="00000500000000000000"/>
              </a:rPr>
              <a:t>Selection</a:t>
            </a:r>
          </a:p>
        </p:txBody>
      </p:sp>
      <p:sp>
        <p:nvSpPr>
          <p:cNvPr id="11" name="TextBox 11"/>
          <p:cNvSpPr txBox="1"/>
          <p:nvPr/>
        </p:nvSpPr>
        <p:spPr>
          <a:xfrm>
            <a:off x="7088948" y="4011549"/>
            <a:ext cx="1316365" cy="347091"/>
          </a:xfrm>
          <a:prstGeom prst="rect">
            <a:avLst/>
          </a:prstGeom>
        </p:spPr>
        <p:txBody>
          <a:bodyPr lIns="0" tIns="0" rIns="0" bIns="0" rtlCol="0" anchor="t">
            <a:spAutoFit/>
          </a:bodyPr>
          <a:lstStyle/>
          <a:p>
            <a:pPr algn="l">
              <a:lnSpc>
                <a:spcPts val="2840"/>
              </a:lnSpc>
            </a:pPr>
            <a:r>
              <a:rPr lang="en-US" sz="2025">
                <a:solidFill>
                  <a:srgbClr val="326CE5"/>
                </a:solidFill>
                <a:latin typeface="Barlow" panose="00000500000000000000"/>
                <a:ea typeface="Barlow" panose="00000500000000000000"/>
                <a:cs typeface="Barlow" panose="00000500000000000000"/>
                <a:sym typeface="Barlow" panose="00000500000000000000"/>
              </a:rPr>
              <a:t>Automation</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40084" y="1428010"/>
          <a:ext cx="6164522" cy="2173607"/>
        </p:xfrm>
        <a:graphic>
          <a:graphicData uri="http://schemas.openxmlformats.org/drawingml/2006/table">
            <a:tbl>
              <a:tblPr/>
              <a:tblGrid>
                <a:gridCol w="1824914">
                  <a:extLst>
                    <a:ext uri="{9D8B030D-6E8A-4147-A177-3AD203B41FA5}">
                      <a16:colId xmlns:a16="http://schemas.microsoft.com/office/drawing/2014/main" val="20000"/>
                    </a:ext>
                  </a:extLst>
                </a:gridCol>
                <a:gridCol w="4339608">
                  <a:extLst>
                    <a:ext uri="{9D8B030D-6E8A-4147-A177-3AD203B41FA5}">
                      <a16:colId xmlns:a16="http://schemas.microsoft.com/office/drawing/2014/main" val="20001"/>
                    </a:ext>
                  </a:extLst>
                </a:gridCol>
              </a:tblGrid>
              <a:tr h="411275">
                <a:tc>
                  <a:txBody>
                    <a:bodyPr/>
                    <a:lstStyle/>
                    <a:p>
                      <a:pPr algn="l">
                        <a:lnSpc>
                          <a:spcPts val="1265"/>
                        </a:lnSpc>
                        <a:defRPr/>
                      </a:pPr>
                      <a:r>
                        <a:rPr lang="en-US" sz="905">
                          <a:solidFill>
                            <a:srgbClr val="000000"/>
                          </a:solidFill>
                          <a:latin typeface="JetBrains Mono" panose="02010509020102050004"/>
                          <a:ea typeface="JetBrains Mono" panose="02010509020102050004"/>
                          <a:cs typeface="JetBrains Mono" panose="02010509020102050004"/>
                          <a:sym typeface="JetBrains Mono" panose="02010509020102050004"/>
                        </a:rPr>
                        <a:t>Feature</a:t>
                      </a:r>
                      <a:endParaRPr lang="en-US" sz="1100"/>
                    </a:p>
                  </a:txBody>
                  <a:tcPr marL="95250" marR="95250" marT="95250" marB="9525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265"/>
                        </a:lnSpc>
                        <a:defRPr/>
                      </a:pPr>
                      <a:r>
                        <a:rPr lang="en-US" sz="905">
                          <a:solidFill>
                            <a:srgbClr val="000000"/>
                          </a:solidFill>
                          <a:latin typeface="JetBrains Mono" panose="02010509020102050004"/>
                          <a:ea typeface="JetBrains Mono" panose="02010509020102050004"/>
                          <a:cs typeface="JetBrains Mono" panose="02010509020102050004"/>
                          <a:sym typeface="JetBrains Mono" panose="02010509020102050004"/>
                        </a:rPr>
                        <a:t>Explanation</a:t>
                      </a:r>
                      <a:endParaRPr lang="en-US" sz="1100"/>
                    </a:p>
                  </a:txBody>
                  <a:tcPr marL="95250" marR="95250" marT="95250" marB="9525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11275">
                <a:tc>
                  <a:txBody>
                    <a:bodyPr/>
                    <a:lstStyle/>
                    <a:p>
                      <a:pPr algn="l">
                        <a:lnSpc>
                          <a:spcPts val="1265"/>
                        </a:lnSpc>
                        <a:defRPr/>
                      </a:pPr>
                      <a:r>
                        <a:rPr lang="en-US" sz="905">
                          <a:solidFill>
                            <a:srgbClr val="000000"/>
                          </a:solidFill>
                          <a:latin typeface="JetBrains Mono" panose="02010509020102050004"/>
                          <a:ea typeface="JetBrains Mono" panose="02010509020102050004"/>
                          <a:cs typeface="JetBrains Mono" panose="02010509020102050004"/>
                          <a:sym typeface="JetBrains Mono" panose="02010509020102050004"/>
                        </a:rPr>
                        <a:t>Labels</a:t>
                      </a:r>
                      <a:endParaRPr lang="en-US" sz="1100"/>
                    </a:p>
                  </a:txBody>
                  <a:tcPr marL="95250" marR="95250" marT="95250" marB="9525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265"/>
                        </a:lnSpc>
                        <a:defRPr/>
                      </a:pPr>
                      <a:r>
                        <a:rPr lang="en-US" sz="905">
                          <a:solidFill>
                            <a:srgbClr val="000000"/>
                          </a:solidFill>
                          <a:latin typeface="JetBrains Mono" panose="02010509020102050004"/>
                          <a:ea typeface="JetBrains Mono" panose="02010509020102050004"/>
                          <a:cs typeface="JetBrains Mono" panose="02010509020102050004"/>
                          <a:sym typeface="JetBrains Mono" panose="02010509020102050004"/>
                        </a:rPr>
                        <a:t>Metadata (key-value pairs) assigned to objects.</a:t>
                      </a:r>
                      <a:endParaRPr lang="en-US" sz="1100"/>
                    </a:p>
                  </a:txBody>
                  <a:tcPr marL="95250" marR="95250" marT="95250" marB="9525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11275">
                <a:tc>
                  <a:txBody>
                    <a:bodyPr/>
                    <a:lstStyle/>
                    <a:p>
                      <a:pPr algn="l">
                        <a:lnSpc>
                          <a:spcPts val="1265"/>
                        </a:lnSpc>
                        <a:defRPr/>
                      </a:pPr>
                      <a:r>
                        <a:rPr lang="en-US" sz="905">
                          <a:solidFill>
                            <a:srgbClr val="000000"/>
                          </a:solidFill>
                          <a:latin typeface="JetBrains Mono" panose="02010509020102050004"/>
                          <a:ea typeface="JetBrains Mono" panose="02010509020102050004"/>
                          <a:cs typeface="JetBrains Mono" panose="02010509020102050004"/>
                          <a:sym typeface="JetBrains Mono" panose="02010509020102050004"/>
                        </a:rPr>
                        <a:t>Selectors</a:t>
                      </a:r>
                      <a:endParaRPr lang="en-US" sz="1100"/>
                    </a:p>
                  </a:txBody>
                  <a:tcPr marL="95250" marR="95250" marT="95250" marB="9525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265"/>
                        </a:lnSpc>
                        <a:defRPr/>
                      </a:pPr>
                      <a:r>
                        <a:rPr lang="en-US" sz="905">
                          <a:solidFill>
                            <a:srgbClr val="000000"/>
                          </a:solidFill>
                          <a:latin typeface="JetBrains Mono" panose="02010509020102050004"/>
                          <a:ea typeface="JetBrains Mono" panose="02010509020102050004"/>
                          <a:cs typeface="JetBrains Mono" panose="02010509020102050004"/>
                          <a:sym typeface="JetBrains Mono" panose="02010509020102050004"/>
                        </a:rPr>
                        <a:t>Used to query and filter objects based on labels.</a:t>
                      </a:r>
                      <a:endParaRPr lang="en-US" sz="1100"/>
                    </a:p>
                  </a:txBody>
                  <a:tcPr marL="95250" marR="95250" marT="95250" marB="9525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11275">
                <a:tc>
                  <a:txBody>
                    <a:bodyPr/>
                    <a:lstStyle/>
                    <a:p>
                      <a:pPr algn="l">
                        <a:lnSpc>
                          <a:spcPts val="1265"/>
                        </a:lnSpc>
                        <a:defRPr/>
                      </a:pPr>
                      <a:r>
                        <a:rPr lang="en-US" sz="905">
                          <a:solidFill>
                            <a:srgbClr val="000000"/>
                          </a:solidFill>
                          <a:latin typeface="JetBrains Mono" panose="02010509020102050004"/>
                          <a:ea typeface="JetBrains Mono" panose="02010509020102050004"/>
                          <a:cs typeface="JetBrains Mono" panose="02010509020102050004"/>
                          <a:sym typeface="JetBrains Mono" panose="02010509020102050004"/>
                        </a:rPr>
                        <a:t>Immutable?</a:t>
                      </a:r>
                      <a:endParaRPr lang="en-US" sz="1100"/>
                    </a:p>
                  </a:txBody>
                  <a:tcPr marL="95250" marR="95250" marT="95250" marB="9525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265"/>
                        </a:lnSpc>
                        <a:defRPr/>
                      </a:pPr>
                      <a:r>
                        <a:rPr lang="en-US" sz="905">
                          <a:solidFill>
                            <a:srgbClr val="000000"/>
                          </a:solidFill>
                          <a:latin typeface="JetBrains Mono" panose="02010509020102050004"/>
                          <a:ea typeface="JetBrains Mono" panose="02010509020102050004"/>
                          <a:cs typeface="JetBrains Mono" panose="02010509020102050004"/>
                          <a:sym typeface="JetBrains Mono" panose="02010509020102050004"/>
                        </a:rPr>
                        <a:t>Labels can be added/modified but not removed once set.</a:t>
                      </a:r>
                      <a:endParaRPr lang="en-US" sz="1100"/>
                    </a:p>
                  </a:txBody>
                  <a:tcPr marL="95250" marR="95250" marT="95250" marB="9525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28507">
                <a:tc>
                  <a:txBody>
                    <a:bodyPr/>
                    <a:lstStyle/>
                    <a:p>
                      <a:pPr algn="l">
                        <a:lnSpc>
                          <a:spcPts val="1265"/>
                        </a:lnSpc>
                        <a:defRPr/>
                      </a:pPr>
                      <a:r>
                        <a:rPr lang="en-US" sz="905">
                          <a:solidFill>
                            <a:srgbClr val="000000"/>
                          </a:solidFill>
                          <a:latin typeface="JetBrains Mono" panose="02010509020102050004"/>
                          <a:ea typeface="JetBrains Mono" panose="02010509020102050004"/>
                          <a:cs typeface="JetBrains Mono" panose="02010509020102050004"/>
                          <a:sym typeface="JetBrains Mono" panose="02010509020102050004"/>
                        </a:rPr>
                        <a:t>Use Cases</a:t>
                      </a:r>
                      <a:endParaRPr lang="en-US" sz="1100"/>
                    </a:p>
                  </a:txBody>
                  <a:tcPr marL="95250" marR="95250" marT="95250" marB="9525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265"/>
                        </a:lnSpc>
                        <a:defRPr/>
                      </a:pPr>
                      <a:r>
                        <a:rPr lang="en-US" sz="905" dirty="0">
                          <a:solidFill>
                            <a:srgbClr val="000000"/>
                          </a:solidFill>
                          <a:latin typeface="JetBrains Mono" panose="02010509020102050004"/>
                          <a:ea typeface="JetBrains Mono" panose="02010509020102050004"/>
                          <a:cs typeface="JetBrains Mono" panose="02010509020102050004"/>
                          <a:sym typeface="JetBrains Mono" panose="02010509020102050004"/>
                        </a:rPr>
                        <a:t>- Grouping resources  - Attaching Pods to Services  - Identifying environments (prod, dev, test)</a:t>
                      </a:r>
                      <a:endParaRPr lang="en-US" sz="1100" dirty="0"/>
                    </a:p>
                  </a:txBody>
                  <a:tcPr marL="95250" marR="95250" marT="95250" marB="9525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 name="TextBox 3"/>
          <p:cNvSpPr txBox="1"/>
          <p:nvPr/>
        </p:nvSpPr>
        <p:spPr>
          <a:xfrm>
            <a:off x="417273" y="514350"/>
            <a:ext cx="8016720" cy="846989"/>
          </a:xfrm>
          <a:prstGeom prst="rect">
            <a:avLst/>
          </a:prstGeom>
        </p:spPr>
        <p:txBody>
          <a:bodyPr lIns="0" tIns="0" rIns="0" bIns="0" rtlCol="0" anchor="t">
            <a:spAutoFit/>
          </a:bodyPr>
          <a:lstStyle/>
          <a:p>
            <a:pPr algn="l">
              <a:lnSpc>
                <a:spcPts val="1165"/>
              </a:lnSpc>
              <a:spcBef>
                <a:spcPct val="0"/>
              </a:spcBef>
            </a:pPr>
            <a:r>
              <a:rPr lang="en-US" sz="955" dirty="0">
                <a:solidFill>
                  <a:srgbClr val="000000"/>
                </a:solidFill>
                <a:latin typeface="JetBrains Mono" panose="02010509020102050004"/>
                <a:ea typeface="JetBrains Mono" panose="02010509020102050004"/>
                <a:cs typeface="JetBrains Mono" panose="02010509020102050004"/>
                <a:sym typeface="JetBrains Mono" panose="02010509020102050004"/>
              </a:rPr>
              <a:t>Labels are key-value pairs attached to Kubernetes objects (e.g., Pods, Services, Deployments). They help organize, group, and select resources.</a:t>
            </a:r>
          </a:p>
          <a:p>
            <a:pPr algn="l">
              <a:lnSpc>
                <a:spcPts val="1165"/>
              </a:lnSpc>
              <a:spcBef>
                <a:spcPct val="0"/>
              </a:spcBef>
            </a:pPr>
            <a:r>
              <a:rPr lang="en-US" sz="955" dirty="0">
                <a:solidFill>
                  <a:srgbClr val="000000"/>
                </a:solidFill>
                <a:latin typeface="JetBrains Mono" panose="02010509020102050004"/>
                <a:ea typeface="JetBrains Mono" panose="02010509020102050004"/>
                <a:cs typeface="JetBrains Mono" panose="02010509020102050004"/>
                <a:sym typeface="JetBrains Mono" panose="02010509020102050004"/>
              </a:rPr>
              <a:t>Selectors are filters used to query and select Kubernetes resources based on their labels.</a:t>
            </a:r>
          </a:p>
          <a:p>
            <a:pPr algn="l">
              <a:lnSpc>
                <a:spcPts val="1165"/>
              </a:lnSpc>
              <a:spcBef>
                <a:spcPct val="0"/>
              </a:spcBef>
            </a:pPr>
            <a:r>
              <a:rPr lang="en-US" sz="955" dirty="0">
                <a:solidFill>
                  <a:srgbClr val="000000"/>
                </a:solidFill>
                <a:latin typeface="JetBrains Mono" panose="02010509020102050004"/>
                <a:ea typeface="JetBrains Mono" panose="02010509020102050004"/>
                <a:cs typeface="JetBrains Mono" panose="02010509020102050004"/>
                <a:sym typeface="JetBrains Mono" panose="02010509020102050004"/>
              </a:rPr>
              <a:t>📌 Why Use Labels &amp; Selectors? ✔ Organize resources logically.</a:t>
            </a:r>
          </a:p>
          <a:p>
            <a:pPr algn="l">
              <a:lnSpc>
                <a:spcPts val="1165"/>
              </a:lnSpc>
              <a:spcBef>
                <a:spcPct val="0"/>
              </a:spcBef>
            </a:pPr>
            <a:r>
              <a:rPr lang="en-US" sz="955" dirty="0">
                <a:solidFill>
                  <a:srgbClr val="000000"/>
                </a:solidFill>
                <a:latin typeface="JetBrains Mono" panose="02010509020102050004"/>
                <a:ea typeface="JetBrains Mono" panose="02010509020102050004"/>
                <a:cs typeface="JetBrains Mono" panose="02010509020102050004"/>
                <a:sym typeface="JetBrains Mono" panose="02010509020102050004"/>
              </a:rPr>
              <a:t>✔ Select groups of Pods for a Service, Deployment, or NetworkPolicy.</a:t>
            </a:r>
          </a:p>
          <a:p>
            <a:pPr algn="l">
              <a:lnSpc>
                <a:spcPts val="1165"/>
              </a:lnSpc>
              <a:spcBef>
                <a:spcPct val="0"/>
              </a:spcBef>
            </a:pPr>
            <a:r>
              <a:rPr lang="en-US" sz="955" dirty="0">
                <a:solidFill>
                  <a:srgbClr val="000000"/>
                </a:solidFill>
                <a:latin typeface="JetBrains Mono" panose="02010509020102050004"/>
                <a:ea typeface="JetBrains Mono" panose="02010509020102050004"/>
                <a:cs typeface="JetBrains Mono" panose="02010509020102050004"/>
                <a:sym typeface="JetBrains Mono" panose="02010509020102050004"/>
              </a:rPr>
              <a:t>✔ Enable dynamic management of workloads.</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2376" y="182651"/>
            <a:ext cx="7726004" cy="2991021"/>
          </a:xfrm>
          <a:custGeom>
            <a:avLst/>
            <a:gdLst/>
            <a:ahLst/>
            <a:cxnLst/>
            <a:rect l="l" t="t" r="r" b="b"/>
            <a:pathLst>
              <a:path w="7726004" h="2991021">
                <a:moveTo>
                  <a:pt x="0" y="0"/>
                </a:moveTo>
                <a:lnTo>
                  <a:pt x="7726003" y="0"/>
                </a:lnTo>
                <a:lnTo>
                  <a:pt x="7726003" y="2991022"/>
                </a:lnTo>
                <a:lnTo>
                  <a:pt x="0" y="29910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25879" y="4561046"/>
            <a:ext cx="3708302" cy="395097"/>
          </a:xfrm>
          <a:custGeom>
            <a:avLst/>
            <a:gdLst/>
            <a:ahLst/>
            <a:cxnLst/>
            <a:rect l="l" t="t" r="r" b="b"/>
            <a:pathLst>
              <a:path w="3708302" h="395097">
                <a:moveTo>
                  <a:pt x="0" y="0"/>
                </a:moveTo>
                <a:lnTo>
                  <a:pt x="3708301" y="0"/>
                </a:lnTo>
                <a:lnTo>
                  <a:pt x="3708301" y="395097"/>
                </a:lnTo>
                <a:lnTo>
                  <a:pt x="0" y="3950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247536" y="3147289"/>
            <a:ext cx="1708223" cy="1206027"/>
          </a:xfrm>
          <a:custGeom>
            <a:avLst/>
            <a:gdLst/>
            <a:ahLst/>
            <a:cxnLst/>
            <a:rect l="l" t="t" r="r" b="b"/>
            <a:pathLst>
              <a:path w="1708223" h="1206027">
                <a:moveTo>
                  <a:pt x="0" y="0"/>
                </a:moveTo>
                <a:lnTo>
                  <a:pt x="1708223" y="0"/>
                </a:lnTo>
                <a:lnTo>
                  <a:pt x="1708223" y="1206027"/>
                </a:lnTo>
                <a:lnTo>
                  <a:pt x="0" y="12060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922839" y="3251711"/>
            <a:ext cx="308096" cy="299418"/>
          </a:xfrm>
          <a:custGeom>
            <a:avLst/>
            <a:gdLst/>
            <a:ahLst/>
            <a:cxnLst/>
            <a:rect l="l" t="t" r="r" b="b"/>
            <a:pathLst>
              <a:path w="308096" h="299418">
                <a:moveTo>
                  <a:pt x="0" y="0"/>
                </a:moveTo>
                <a:lnTo>
                  <a:pt x="308096" y="0"/>
                </a:lnTo>
                <a:lnTo>
                  <a:pt x="308096" y="299419"/>
                </a:lnTo>
                <a:lnTo>
                  <a:pt x="0" y="299419"/>
                </a:lnTo>
                <a:lnTo>
                  <a:pt x="0" y="0"/>
                </a:lnTo>
                <a:close/>
              </a:path>
            </a:pathLst>
          </a:custGeom>
          <a:blipFill>
            <a:blip r:embed="rId10"/>
            <a:stretch>
              <a:fillRect l="-17971" t="-17970" r="-17962" b="-17960"/>
            </a:stretch>
          </a:blipFill>
        </p:spPr>
      </p:sp>
      <p:sp>
        <p:nvSpPr>
          <p:cNvPr id="7" name="Freeform 7"/>
          <p:cNvSpPr/>
          <p:nvPr/>
        </p:nvSpPr>
        <p:spPr>
          <a:xfrm>
            <a:off x="1995087" y="3147289"/>
            <a:ext cx="1708223" cy="1206027"/>
          </a:xfrm>
          <a:custGeom>
            <a:avLst/>
            <a:gdLst/>
            <a:ahLst/>
            <a:cxnLst/>
            <a:rect l="l" t="t" r="r" b="b"/>
            <a:pathLst>
              <a:path w="1708223" h="1206027">
                <a:moveTo>
                  <a:pt x="0" y="0"/>
                </a:moveTo>
                <a:lnTo>
                  <a:pt x="1708223" y="0"/>
                </a:lnTo>
                <a:lnTo>
                  <a:pt x="1708223" y="1206027"/>
                </a:lnTo>
                <a:lnTo>
                  <a:pt x="0" y="1206027"/>
                </a:lnTo>
                <a:lnTo>
                  <a:pt x="0" y="0"/>
                </a:lnTo>
                <a:close/>
              </a:path>
            </a:pathLst>
          </a:custGeom>
          <a:blipFill>
            <a:blip r:embed="rId8">
              <a:extLst>
                <a:ext uri="{96DAC541-7B7A-43D3-8B79-37D633B846F1}">
                  <asvg:svgBlip xmlns:asvg="http://schemas.microsoft.com/office/drawing/2016/SVG/main" r:embed="rId11"/>
                </a:ext>
              </a:extLst>
            </a:blip>
            <a:stretch>
              <a:fillRect/>
            </a:stretch>
          </a:blipFill>
        </p:spPr>
      </p:sp>
      <p:sp>
        <p:nvSpPr>
          <p:cNvPr id="8" name="Freeform 8"/>
          <p:cNvSpPr/>
          <p:nvPr/>
        </p:nvSpPr>
        <p:spPr>
          <a:xfrm>
            <a:off x="3742639" y="3147289"/>
            <a:ext cx="1708223" cy="1206027"/>
          </a:xfrm>
          <a:custGeom>
            <a:avLst/>
            <a:gdLst/>
            <a:ahLst/>
            <a:cxnLst/>
            <a:rect l="l" t="t" r="r" b="b"/>
            <a:pathLst>
              <a:path w="1708223" h="1206027">
                <a:moveTo>
                  <a:pt x="0" y="0"/>
                </a:moveTo>
                <a:lnTo>
                  <a:pt x="1708223" y="0"/>
                </a:lnTo>
                <a:lnTo>
                  <a:pt x="1708223" y="1206027"/>
                </a:lnTo>
                <a:lnTo>
                  <a:pt x="0" y="1206027"/>
                </a:lnTo>
                <a:lnTo>
                  <a:pt x="0" y="0"/>
                </a:lnTo>
                <a:close/>
              </a:path>
            </a:pathLst>
          </a:custGeom>
          <a:blipFill>
            <a:blip r:embed="rId8">
              <a:extLst>
                <a:ext uri="{96DAC541-7B7A-43D3-8B79-37D633B846F1}">
                  <asvg:svgBlip xmlns:asvg="http://schemas.microsoft.com/office/drawing/2016/SVG/main" r:embed="rId12"/>
                </a:ext>
              </a:extLst>
            </a:blip>
            <a:stretch>
              <a:fillRect/>
            </a:stretch>
          </a:blipFill>
        </p:spPr>
      </p:sp>
      <p:sp>
        <p:nvSpPr>
          <p:cNvPr id="9" name="Freeform 9"/>
          <p:cNvSpPr/>
          <p:nvPr/>
        </p:nvSpPr>
        <p:spPr>
          <a:xfrm>
            <a:off x="5490086" y="3147289"/>
            <a:ext cx="1708194" cy="1206027"/>
          </a:xfrm>
          <a:custGeom>
            <a:avLst/>
            <a:gdLst/>
            <a:ahLst/>
            <a:cxnLst/>
            <a:rect l="l" t="t" r="r" b="b"/>
            <a:pathLst>
              <a:path w="1708194" h="1206027">
                <a:moveTo>
                  <a:pt x="0" y="0"/>
                </a:moveTo>
                <a:lnTo>
                  <a:pt x="1708195" y="0"/>
                </a:lnTo>
                <a:lnTo>
                  <a:pt x="1708195" y="1206027"/>
                </a:lnTo>
                <a:lnTo>
                  <a:pt x="0" y="120602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Freeform 10"/>
          <p:cNvSpPr/>
          <p:nvPr/>
        </p:nvSpPr>
        <p:spPr>
          <a:xfrm>
            <a:off x="7237867" y="3147289"/>
            <a:ext cx="1708194" cy="1206027"/>
          </a:xfrm>
          <a:custGeom>
            <a:avLst/>
            <a:gdLst/>
            <a:ahLst/>
            <a:cxnLst/>
            <a:rect l="l" t="t" r="r" b="b"/>
            <a:pathLst>
              <a:path w="1708194" h="1206027">
                <a:moveTo>
                  <a:pt x="0" y="0"/>
                </a:moveTo>
                <a:lnTo>
                  <a:pt x="1708194" y="0"/>
                </a:lnTo>
                <a:lnTo>
                  <a:pt x="1708194" y="1206027"/>
                </a:lnTo>
                <a:lnTo>
                  <a:pt x="0" y="1206027"/>
                </a:lnTo>
                <a:lnTo>
                  <a:pt x="0" y="0"/>
                </a:lnTo>
                <a:close/>
              </a:path>
            </a:pathLst>
          </a:custGeom>
          <a:blipFill>
            <a:blip r:embed="rId13">
              <a:extLst>
                <a:ext uri="{96DAC541-7B7A-43D3-8B79-37D633B846F1}">
                  <asvg:svgBlip xmlns:asvg="http://schemas.microsoft.com/office/drawing/2016/SVG/main" r:embed="rId15"/>
                </a:ext>
              </a:extLst>
            </a:blip>
            <a:stretch>
              <a:fillRect/>
            </a:stretch>
          </a:blipFill>
        </p:spPr>
      </p:sp>
      <p:sp>
        <p:nvSpPr>
          <p:cNvPr id="11" name="Freeform 11"/>
          <p:cNvSpPr/>
          <p:nvPr/>
        </p:nvSpPr>
        <p:spPr>
          <a:xfrm>
            <a:off x="2670391" y="3251702"/>
            <a:ext cx="308096" cy="299418"/>
          </a:xfrm>
          <a:custGeom>
            <a:avLst/>
            <a:gdLst/>
            <a:ahLst/>
            <a:cxnLst/>
            <a:rect l="l" t="t" r="r" b="b"/>
            <a:pathLst>
              <a:path w="308096" h="299418">
                <a:moveTo>
                  <a:pt x="0" y="0"/>
                </a:moveTo>
                <a:lnTo>
                  <a:pt x="308096" y="0"/>
                </a:lnTo>
                <a:lnTo>
                  <a:pt x="308096" y="299418"/>
                </a:lnTo>
                <a:lnTo>
                  <a:pt x="0" y="299418"/>
                </a:lnTo>
                <a:lnTo>
                  <a:pt x="0" y="0"/>
                </a:lnTo>
                <a:close/>
              </a:path>
            </a:pathLst>
          </a:custGeom>
          <a:blipFill>
            <a:blip r:embed="rId10"/>
            <a:stretch>
              <a:fillRect l="-17971" t="-17970" r="-17962" b="-17960"/>
            </a:stretch>
          </a:blipFill>
        </p:spPr>
      </p:sp>
      <p:sp>
        <p:nvSpPr>
          <p:cNvPr id="12" name="Freeform 12"/>
          <p:cNvSpPr/>
          <p:nvPr/>
        </p:nvSpPr>
        <p:spPr>
          <a:xfrm>
            <a:off x="4417952" y="3251702"/>
            <a:ext cx="308096" cy="299418"/>
          </a:xfrm>
          <a:custGeom>
            <a:avLst/>
            <a:gdLst/>
            <a:ahLst/>
            <a:cxnLst/>
            <a:rect l="l" t="t" r="r" b="b"/>
            <a:pathLst>
              <a:path w="308096" h="299418">
                <a:moveTo>
                  <a:pt x="0" y="0"/>
                </a:moveTo>
                <a:lnTo>
                  <a:pt x="308096" y="0"/>
                </a:lnTo>
                <a:lnTo>
                  <a:pt x="308096" y="299418"/>
                </a:lnTo>
                <a:lnTo>
                  <a:pt x="0" y="299418"/>
                </a:lnTo>
                <a:lnTo>
                  <a:pt x="0" y="0"/>
                </a:lnTo>
                <a:close/>
              </a:path>
            </a:pathLst>
          </a:custGeom>
          <a:blipFill>
            <a:blip r:embed="rId10"/>
            <a:stretch>
              <a:fillRect l="-17971" t="-17970" r="-17962" b="-17960"/>
            </a:stretch>
          </a:blipFill>
        </p:spPr>
      </p:sp>
      <p:sp>
        <p:nvSpPr>
          <p:cNvPr id="13" name="Freeform 13"/>
          <p:cNvSpPr/>
          <p:nvPr/>
        </p:nvSpPr>
        <p:spPr>
          <a:xfrm>
            <a:off x="6185116" y="3251711"/>
            <a:ext cx="318116" cy="299418"/>
          </a:xfrm>
          <a:custGeom>
            <a:avLst/>
            <a:gdLst/>
            <a:ahLst/>
            <a:cxnLst/>
            <a:rect l="l" t="t" r="r" b="b"/>
            <a:pathLst>
              <a:path w="318116" h="299418">
                <a:moveTo>
                  <a:pt x="0" y="0"/>
                </a:moveTo>
                <a:lnTo>
                  <a:pt x="318116" y="0"/>
                </a:lnTo>
                <a:lnTo>
                  <a:pt x="318116" y="299419"/>
                </a:lnTo>
                <a:lnTo>
                  <a:pt x="0" y="299419"/>
                </a:lnTo>
                <a:lnTo>
                  <a:pt x="0" y="0"/>
                </a:lnTo>
                <a:close/>
              </a:path>
            </a:pathLst>
          </a:custGeom>
          <a:blipFill>
            <a:blip r:embed="rId10"/>
            <a:stretch>
              <a:fillRect l="-17971" t="-17970" r="-17959" b="-17960"/>
            </a:stretch>
          </a:blipFill>
        </p:spPr>
      </p:sp>
      <p:sp>
        <p:nvSpPr>
          <p:cNvPr id="14" name="Freeform 14"/>
          <p:cNvSpPr/>
          <p:nvPr/>
        </p:nvSpPr>
        <p:spPr>
          <a:xfrm>
            <a:off x="7932906" y="3251711"/>
            <a:ext cx="318116" cy="299418"/>
          </a:xfrm>
          <a:custGeom>
            <a:avLst/>
            <a:gdLst/>
            <a:ahLst/>
            <a:cxnLst/>
            <a:rect l="l" t="t" r="r" b="b"/>
            <a:pathLst>
              <a:path w="318116" h="299418">
                <a:moveTo>
                  <a:pt x="0" y="0"/>
                </a:moveTo>
                <a:lnTo>
                  <a:pt x="318116" y="0"/>
                </a:lnTo>
                <a:lnTo>
                  <a:pt x="318116" y="299419"/>
                </a:lnTo>
                <a:lnTo>
                  <a:pt x="0" y="299419"/>
                </a:lnTo>
                <a:lnTo>
                  <a:pt x="0" y="0"/>
                </a:lnTo>
                <a:close/>
              </a:path>
            </a:pathLst>
          </a:custGeom>
          <a:blipFill>
            <a:blip r:embed="rId10"/>
            <a:stretch>
              <a:fillRect l="-17971" t="-17970" r="-17959" b="-17960"/>
            </a:stretch>
          </a:blipFill>
        </p:spPr>
      </p:sp>
      <p:sp>
        <p:nvSpPr>
          <p:cNvPr id="15" name="Freeform 15"/>
          <p:cNvSpPr/>
          <p:nvPr/>
        </p:nvSpPr>
        <p:spPr>
          <a:xfrm>
            <a:off x="5558352" y="1358646"/>
            <a:ext cx="1571701" cy="1470003"/>
          </a:xfrm>
          <a:custGeom>
            <a:avLst/>
            <a:gdLst/>
            <a:ahLst/>
            <a:cxnLst/>
            <a:rect l="l" t="t" r="r" b="b"/>
            <a:pathLst>
              <a:path w="1571701" h="1470003">
                <a:moveTo>
                  <a:pt x="0" y="0"/>
                </a:moveTo>
                <a:lnTo>
                  <a:pt x="1571701" y="0"/>
                </a:lnTo>
                <a:lnTo>
                  <a:pt x="1571701" y="1470003"/>
                </a:lnTo>
                <a:lnTo>
                  <a:pt x="0" y="147000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6" name="Freeform 16"/>
          <p:cNvSpPr/>
          <p:nvPr/>
        </p:nvSpPr>
        <p:spPr>
          <a:xfrm>
            <a:off x="7291349" y="1358646"/>
            <a:ext cx="1571701" cy="1470003"/>
          </a:xfrm>
          <a:custGeom>
            <a:avLst/>
            <a:gdLst/>
            <a:ahLst/>
            <a:cxnLst/>
            <a:rect l="l" t="t" r="r" b="b"/>
            <a:pathLst>
              <a:path w="1571701" h="1470003">
                <a:moveTo>
                  <a:pt x="0" y="0"/>
                </a:moveTo>
                <a:lnTo>
                  <a:pt x="1571702" y="0"/>
                </a:lnTo>
                <a:lnTo>
                  <a:pt x="1571702" y="1470003"/>
                </a:lnTo>
                <a:lnTo>
                  <a:pt x="0" y="1470003"/>
                </a:lnTo>
                <a:lnTo>
                  <a:pt x="0" y="0"/>
                </a:lnTo>
                <a:close/>
              </a:path>
            </a:pathLst>
          </a:custGeom>
          <a:blipFill>
            <a:blip r:embed="rId16">
              <a:extLst>
                <a:ext uri="{96DAC541-7B7A-43D3-8B79-37D633B846F1}">
                  <asvg:svgBlip xmlns:asvg="http://schemas.microsoft.com/office/drawing/2016/SVG/main" r:embed="rId18"/>
                </a:ext>
              </a:extLst>
            </a:blip>
            <a:stretch>
              <a:fillRect/>
            </a:stretch>
          </a:blipFill>
        </p:spPr>
      </p:sp>
      <p:sp>
        <p:nvSpPr>
          <p:cNvPr id="17" name="TextBox 17"/>
          <p:cNvSpPr txBox="1"/>
          <p:nvPr/>
        </p:nvSpPr>
        <p:spPr>
          <a:xfrm>
            <a:off x="432073" y="1349464"/>
            <a:ext cx="78238" cy="178346"/>
          </a:xfrm>
          <a:prstGeom prst="rect">
            <a:avLst/>
          </a:prstGeom>
        </p:spPr>
        <p:txBody>
          <a:bodyPr lIns="0" tIns="0" rIns="0" bIns="0" rtlCol="0" anchor="t">
            <a:spAutoFit/>
          </a:bodyPr>
          <a:lstStyle/>
          <a:p>
            <a:pPr algn="l">
              <a:lnSpc>
                <a:spcPts val="14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18" name="TextBox 18"/>
          <p:cNvSpPr txBox="1"/>
          <p:nvPr/>
        </p:nvSpPr>
        <p:spPr>
          <a:xfrm>
            <a:off x="432073" y="1933670"/>
            <a:ext cx="78238" cy="178346"/>
          </a:xfrm>
          <a:prstGeom prst="rect">
            <a:avLst/>
          </a:prstGeom>
        </p:spPr>
        <p:txBody>
          <a:bodyPr lIns="0" tIns="0" rIns="0" bIns="0" rtlCol="0" anchor="t">
            <a:spAutoFit/>
          </a:bodyPr>
          <a:lstStyle/>
          <a:p>
            <a:pPr algn="l">
              <a:lnSpc>
                <a:spcPts val="14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19" name="TextBox 19"/>
          <p:cNvSpPr txBox="1"/>
          <p:nvPr/>
        </p:nvSpPr>
        <p:spPr>
          <a:xfrm>
            <a:off x="432073" y="2517867"/>
            <a:ext cx="78238" cy="178346"/>
          </a:xfrm>
          <a:prstGeom prst="rect">
            <a:avLst/>
          </a:prstGeom>
        </p:spPr>
        <p:txBody>
          <a:bodyPr lIns="0" tIns="0" rIns="0" bIns="0" rtlCol="0" anchor="t">
            <a:spAutoFit/>
          </a:bodyPr>
          <a:lstStyle/>
          <a:p>
            <a:pPr algn="l">
              <a:lnSpc>
                <a:spcPts val="14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20" name="TextBox 20"/>
          <p:cNvSpPr txBox="1"/>
          <p:nvPr/>
        </p:nvSpPr>
        <p:spPr>
          <a:xfrm>
            <a:off x="600199" y="1342368"/>
            <a:ext cx="4697768" cy="1470025"/>
          </a:xfrm>
          <a:prstGeom prst="rect">
            <a:avLst/>
          </a:prstGeom>
        </p:spPr>
        <p:txBody>
          <a:bodyPr lIns="0" tIns="0" rIns="0" bIns="0" rtlCol="0" anchor="t">
            <a:spAutoFit/>
          </a:bodyPr>
          <a:lstStyle/>
          <a:p>
            <a:pPr algn="l">
              <a:lnSpc>
                <a:spcPts val="1200"/>
              </a:lnSpc>
            </a:pPr>
            <a:r>
              <a:rPr lang="en-US" sz="1000" dirty="0">
                <a:solidFill>
                  <a:srgbClr val="000000"/>
                </a:solidFill>
                <a:latin typeface="Open Sans"/>
                <a:ea typeface="Open Sans"/>
                <a:cs typeface="Open Sans"/>
                <a:sym typeface="Open Sans"/>
              </a:rPr>
              <a:t>Labels are key-value pairs attached to Kubernetes objects (e.g., pods, nodes, services). They provide metadata that helps identify and organize these objects.</a:t>
            </a:r>
          </a:p>
          <a:p>
            <a:pPr algn="l">
              <a:lnSpc>
                <a:spcPts val="2500"/>
              </a:lnSpc>
            </a:pPr>
            <a:r>
              <a:rPr lang="en-US" sz="1000" dirty="0">
                <a:solidFill>
                  <a:srgbClr val="000000"/>
                </a:solidFill>
                <a:latin typeface="Open Sans"/>
                <a:ea typeface="Open Sans"/>
                <a:cs typeface="Open Sans"/>
                <a:sym typeface="Open Sans"/>
              </a:rPr>
              <a:t>Labels allow Kubernetes users to categorize and organize resources, enabling </a:t>
            </a:r>
          </a:p>
          <a:p>
            <a:pPr algn="l">
              <a:lnSpc>
                <a:spcPts val="500"/>
              </a:lnSpc>
            </a:pPr>
            <a:r>
              <a:rPr lang="en-US" sz="1000" dirty="0">
                <a:solidFill>
                  <a:srgbClr val="000000"/>
                </a:solidFill>
                <a:latin typeface="Open Sans"/>
                <a:ea typeface="Open Sans"/>
                <a:cs typeface="Open Sans"/>
                <a:sym typeface="Open Sans"/>
              </a:rPr>
              <a:t>sophisticated grouping and selection mechanisms. </a:t>
            </a:r>
            <a:r>
              <a:rPr lang="en-US" sz="1000" b="1" dirty="0">
                <a:solidFill>
                  <a:srgbClr val="000000"/>
                </a:solidFill>
                <a:latin typeface="Open Sans Bold"/>
                <a:ea typeface="Open Sans Bold"/>
                <a:cs typeface="Open Sans Bold"/>
                <a:sym typeface="Open Sans Bold"/>
              </a:rPr>
              <a:t>Labels are not unique</a:t>
            </a:r>
            <a:r>
              <a:rPr lang="en-US" sz="1000" dirty="0">
                <a:solidFill>
                  <a:srgbClr val="000000"/>
                </a:solidFill>
                <a:latin typeface="Open Sans"/>
                <a:ea typeface="Open Sans"/>
                <a:cs typeface="Open Sans"/>
                <a:sym typeface="Open Sans"/>
              </a:rPr>
              <a:t>, </a:t>
            </a:r>
          </a:p>
          <a:p>
            <a:pPr algn="l">
              <a:lnSpc>
                <a:spcPts val="1900"/>
              </a:lnSpc>
            </a:pPr>
            <a:r>
              <a:rPr lang="en-US" sz="1000" dirty="0">
                <a:solidFill>
                  <a:srgbClr val="000000"/>
                </a:solidFill>
                <a:latin typeface="Open Sans"/>
                <a:ea typeface="Open Sans"/>
                <a:cs typeface="Open Sans"/>
                <a:sym typeface="Open Sans"/>
              </a:rPr>
              <a:t>and multiple objects can have the same label.</a:t>
            </a:r>
          </a:p>
          <a:p>
            <a:pPr algn="l">
              <a:lnSpc>
                <a:spcPts val="2500"/>
              </a:lnSpc>
            </a:pPr>
            <a:r>
              <a:rPr lang="en-US" sz="1000" b="1" dirty="0">
                <a:solidFill>
                  <a:srgbClr val="000000"/>
                </a:solidFill>
                <a:latin typeface="Open Sans Bold"/>
                <a:ea typeface="Open Sans Bold"/>
                <a:cs typeface="Open Sans Bold"/>
                <a:sym typeface="Open Sans Bold"/>
              </a:rPr>
              <a:t>Selectors</a:t>
            </a:r>
            <a:r>
              <a:rPr lang="en-US" sz="1000" dirty="0">
                <a:solidFill>
                  <a:srgbClr val="000000"/>
                </a:solidFill>
                <a:latin typeface="Open Sans"/>
                <a:ea typeface="Open Sans"/>
                <a:cs typeface="Open Sans"/>
                <a:sym typeface="Open Sans"/>
              </a:rPr>
              <a:t> are expressions used to ﬁlter Kubernetes objects based on their </a:t>
            </a:r>
          </a:p>
          <a:p>
            <a:pPr algn="l">
              <a:lnSpc>
                <a:spcPts val="500"/>
              </a:lnSpc>
            </a:pPr>
            <a:r>
              <a:rPr lang="en-US" sz="1000" dirty="0">
                <a:solidFill>
                  <a:srgbClr val="000000"/>
                </a:solidFill>
                <a:latin typeface="Open Sans"/>
                <a:ea typeface="Open Sans"/>
                <a:cs typeface="Open Sans"/>
                <a:sym typeface="Open Sans"/>
              </a:rPr>
              <a:t>labels. Selectors allow users and Kubernetes components to target speciﬁc </a:t>
            </a:r>
          </a:p>
          <a:p>
            <a:pPr algn="l">
              <a:lnSpc>
                <a:spcPts val="1900"/>
              </a:lnSpc>
            </a:pPr>
            <a:r>
              <a:rPr lang="en-US" sz="1000" dirty="0">
                <a:solidFill>
                  <a:srgbClr val="000000"/>
                </a:solidFill>
                <a:latin typeface="Open Sans"/>
                <a:ea typeface="Open Sans"/>
                <a:cs typeface="Open Sans"/>
                <a:sym typeface="Open Sans"/>
              </a:rPr>
              <a:t>objects that match certain criteria.</a:t>
            </a:r>
          </a:p>
        </p:txBody>
      </p:sp>
      <p:sp>
        <p:nvSpPr>
          <p:cNvPr id="21" name="TextBox 21"/>
          <p:cNvSpPr txBox="1"/>
          <p:nvPr/>
        </p:nvSpPr>
        <p:spPr>
          <a:xfrm>
            <a:off x="325879" y="282445"/>
            <a:ext cx="3893715" cy="806834"/>
          </a:xfrm>
          <a:prstGeom prst="rect">
            <a:avLst/>
          </a:prstGeom>
        </p:spPr>
        <p:txBody>
          <a:bodyPr lIns="0" tIns="0" rIns="0" bIns="0" rtlCol="0" anchor="t">
            <a:spAutoFit/>
          </a:bodyPr>
          <a:lstStyle/>
          <a:p>
            <a:pPr algn="l">
              <a:lnSpc>
                <a:spcPts val="2800"/>
              </a:lnSpc>
            </a:pPr>
            <a:r>
              <a:rPr lang="en-US" sz="2000" b="1">
                <a:solidFill>
                  <a:srgbClr val="000000"/>
                </a:solidFill>
                <a:latin typeface="Ubuntu Bold" panose="020B0804030602030204"/>
                <a:ea typeface="Ubuntu Bold" panose="020B0804030602030204"/>
                <a:cs typeface="Ubuntu Bold" panose="020B0804030602030204"/>
                <a:sym typeface="Ubuntu Bold" panose="020B0804030602030204"/>
              </a:rPr>
              <a:t>Labels and Selectors</a:t>
            </a:r>
          </a:p>
          <a:p>
            <a:pPr algn="l">
              <a:lnSpc>
                <a:spcPts val="1960"/>
              </a:lnSpc>
            </a:pPr>
            <a:r>
              <a:rPr lang="en-US" sz="1400" b="1">
                <a:solidFill>
                  <a:srgbClr val="000000"/>
                </a:solidFill>
                <a:latin typeface="Open Sans Bold"/>
                <a:ea typeface="Open Sans Bold"/>
                <a:cs typeface="Open Sans Bold"/>
                <a:sym typeface="Open Sans Bold"/>
              </a:rPr>
              <a:t>Identify and group resources meaningfully </a:t>
            </a:r>
          </a:p>
        </p:txBody>
      </p:sp>
      <p:sp>
        <p:nvSpPr>
          <p:cNvPr id="22" name="TextBox 22"/>
          <p:cNvSpPr txBox="1"/>
          <p:nvPr/>
        </p:nvSpPr>
        <p:spPr>
          <a:xfrm>
            <a:off x="325879" y="4622825"/>
            <a:ext cx="857298" cy="208445"/>
          </a:xfrm>
          <a:prstGeom prst="rect">
            <a:avLst/>
          </a:prstGeom>
        </p:spPr>
        <p:txBody>
          <a:bodyPr lIns="0" tIns="0" rIns="0" bIns="0" rtlCol="0" anchor="t">
            <a:spAutoFit/>
          </a:bodyPr>
          <a:lstStyle/>
          <a:p>
            <a:pPr algn="l">
              <a:lnSpc>
                <a:spcPts val="1680"/>
              </a:lnSpc>
            </a:pPr>
            <a:r>
              <a:rPr lang="en-US" sz="1200" b="1">
                <a:solidFill>
                  <a:srgbClr val="000000"/>
                </a:solidFill>
                <a:latin typeface="Ubuntu Bold" panose="020B0804030602030204"/>
                <a:ea typeface="Ubuntu Bold" panose="020B0804030602030204"/>
                <a:cs typeface="Ubuntu Bold" panose="020B0804030602030204"/>
                <a:sym typeface="Ubuntu Bold" panose="020B0804030602030204"/>
              </a:rPr>
              <a:t>Kubernetes</a:t>
            </a:r>
          </a:p>
        </p:txBody>
      </p:sp>
      <p:sp>
        <p:nvSpPr>
          <p:cNvPr id="23" name="TextBox 23"/>
          <p:cNvSpPr txBox="1"/>
          <p:nvPr/>
        </p:nvSpPr>
        <p:spPr>
          <a:xfrm>
            <a:off x="401526" y="3575409"/>
            <a:ext cx="697373" cy="122662"/>
          </a:xfrm>
          <a:prstGeom prst="rect">
            <a:avLst/>
          </a:prstGeom>
        </p:spPr>
        <p:txBody>
          <a:bodyPr wrap="square" lIns="0" tIns="0" rIns="0" bIns="0" rtlCol="0" anchor="t">
            <a:spAutoFit/>
          </a:bodyPr>
          <a:lstStyle/>
          <a:p>
            <a:pPr algn="l">
              <a:lnSpc>
                <a:spcPts val="975"/>
              </a:lnSpc>
            </a:pPr>
            <a:r>
              <a:rPr lang="en-US" sz="800" b="1" dirty="0">
                <a:solidFill>
                  <a:srgbClr val="000000"/>
                </a:solidFill>
                <a:latin typeface="Open Sans Bold"/>
                <a:ea typeface="Open Sans Bold"/>
                <a:cs typeface="Open Sans Bold"/>
                <a:sym typeface="Open Sans Bold"/>
              </a:rPr>
              <a:t>labels:</a:t>
            </a:r>
          </a:p>
        </p:txBody>
      </p:sp>
      <p:sp>
        <p:nvSpPr>
          <p:cNvPr id="24" name="TextBox 24"/>
          <p:cNvSpPr txBox="1"/>
          <p:nvPr/>
        </p:nvSpPr>
        <p:spPr>
          <a:xfrm>
            <a:off x="401526" y="3696900"/>
            <a:ext cx="1012650" cy="248658"/>
          </a:xfrm>
          <a:prstGeom prst="rect">
            <a:avLst/>
          </a:prstGeom>
        </p:spPr>
        <p:txBody>
          <a:bodyPr wrap="square" lIns="0" tIns="0" rIns="0" bIns="0" rtlCol="0" anchor="t">
            <a:spAutoFit/>
          </a:bodyPr>
          <a:lstStyle/>
          <a:p>
            <a:pPr algn="l">
              <a:lnSpc>
                <a:spcPts val="975"/>
              </a:lnSpc>
            </a:pPr>
            <a:r>
              <a:rPr lang="en-US" sz="800" dirty="0">
                <a:solidFill>
                  <a:srgbClr val="000000"/>
                </a:solidFill>
                <a:latin typeface="Open Sans"/>
                <a:ea typeface="Open Sans"/>
                <a:cs typeface="Open Sans"/>
                <a:sym typeface="Open Sans"/>
              </a:rPr>
              <a:t> : </a:t>
            </a:r>
          </a:p>
          <a:p>
            <a:pPr algn="l">
              <a:lnSpc>
                <a:spcPts val="975"/>
              </a:lnSpc>
            </a:pPr>
            <a:r>
              <a:rPr lang="en-US" sz="800" dirty="0">
                <a:solidFill>
                  <a:srgbClr val="B85450"/>
                </a:solidFill>
                <a:latin typeface="JetBrains Mono" panose="02010509020102050004"/>
                <a:ea typeface="JetBrains Mono" panose="02010509020102050004"/>
                <a:cs typeface="JetBrains Mono" panose="02010509020102050004"/>
                <a:sym typeface="JetBrains Mono" panose="02010509020102050004"/>
              </a:rPr>
              <a:t>app environment</a:t>
            </a:r>
            <a:r>
              <a:rPr lang="en-US" sz="800" dirty="0">
                <a:solidFill>
                  <a:srgbClr val="000000"/>
                </a:solidFill>
                <a:latin typeface="JetBrains Mono" panose="02010509020102050004"/>
                <a:ea typeface="JetBrains Mono" panose="02010509020102050004"/>
                <a:cs typeface="JetBrains Mono" panose="02010509020102050004"/>
                <a:sym typeface="JetBrains Mono" panose="02010509020102050004"/>
              </a:rPr>
              <a:t>: </a:t>
            </a:r>
          </a:p>
        </p:txBody>
      </p:sp>
      <p:sp>
        <p:nvSpPr>
          <p:cNvPr id="25" name="TextBox 25"/>
          <p:cNvSpPr txBox="1"/>
          <p:nvPr/>
        </p:nvSpPr>
        <p:spPr>
          <a:xfrm>
            <a:off x="697859" y="3944550"/>
            <a:ext cx="53988" cy="126035"/>
          </a:xfrm>
          <a:prstGeom prst="rect">
            <a:avLst/>
          </a:prstGeom>
        </p:spPr>
        <p:txBody>
          <a:bodyPr lIns="0" tIns="0" rIns="0" bIns="0" rtlCol="0" anchor="t">
            <a:spAutoFit/>
          </a:bodyPr>
          <a:lstStyle/>
          <a:p>
            <a:pPr algn="l">
              <a:lnSpc>
                <a:spcPts val="975"/>
              </a:lnSpc>
            </a:pPr>
            <a:r>
              <a:rPr lang="en-US" sz="800">
                <a:solidFill>
                  <a:srgbClr val="000000"/>
                </a:solidFill>
                <a:latin typeface="Open Sans"/>
                <a:ea typeface="Open Sans"/>
                <a:cs typeface="Open Sans"/>
                <a:sym typeface="Open Sans"/>
              </a:rPr>
              <a:t>: </a:t>
            </a:r>
          </a:p>
        </p:txBody>
      </p:sp>
      <p:sp>
        <p:nvSpPr>
          <p:cNvPr id="26" name="TextBox 26"/>
          <p:cNvSpPr txBox="1"/>
          <p:nvPr/>
        </p:nvSpPr>
        <p:spPr>
          <a:xfrm>
            <a:off x="1315926" y="3696900"/>
            <a:ext cx="424786" cy="497510"/>
          </a:xfrm>
          <a:prstGeom prst="rect">
            <a:avLst/>
          </a:prstGeom>
        </p:spPr>
        <p:txBody>
          <a:bodyPr lIns="0" tIns="0" rIns="0" bIns="0" rtlCol="0" anchor="t">
            <a:spAutoFit/>
          </a:bodyPr>
          <a:lstStyle/>
          <a:p>
            <a:pPr algn="l">
              <a:lnSpc>
                <a:spcPts val="975"/>
              </a:lnSpc>
            </a:pPr>
            <a:r>
              <a:rPr lang="en-US" sz="800">
                <a:solidFill>
                  <a:srgbClr val="000000"/>
                </a:solidFill>
                <a:latin typeface="Open Sans"/>
                <a:ea typeface="Open Sans"/>
                <a:cs typeface="Open Sans"/>
                <a:sym typeface="Open Sans"/>
              </a:rPr>
              <a:t>color-api dev frontend stable</a:t>
            </a:r>
          </a:p>
        </p:txBody>
      </p:sp>
      <p:sp>
        <p:nvSpPr>
          <p:cNvPr id="27" name="TextBox 27"/>
          <p:cNvSpPr txBox="1"/>
          <p:nvPr/>
        </p:nvSpPr>
        <p:spPr>
          <a:xfrm>
            <a:off x="2149078" y="3575409"/>
            <a:ext cx="333489" cy="126035"/>
          </a:xfrm>
          <a:prstGeom prst="rect">
            <a:avLst/>
          </a:prstGeom>
        </p:spPr>
        <p:txBody>
          <a:bodyPr lIns="0" tIns="0" rIns="0" bIns="0" rtlCol="0" anchor="t">
            <a:spAutoFit/>
          </a:bodyPr>
          <a:lstStyle/>
          <a:p>
            <a:pPr algn="l">
              <a:lnSpc>
                <a:spcPts val="975"/>
              </a:lnSpc>
            </a:pPr>
            <a:r>
              <a:rPr lang="en-US" sz="800" b="1">
                <a:solidFill>
                  <a:srgbClr val="000000"/>
                </a:solidFill>
                <a:latin typeface="Open Sans Bold"/>
                <a:ea typeface="Open Sans Bold"/>
                <a:cs typeface="Open Sans Bold"/>
                <a:sym typeface="Open Sans Bold"/>
              </a:rPr>
              <a:t>labels:</a:t>
            </a:r>
          </a:p>
        </p:txBody>
      </p:sp>
      <p:sp>
        <p:nvSpPr>
          <p:cNvPr id="28" name="TextBox 28"/>
          <p:cNvSpPr txBox="1"/>
          <p:nvPr/>
        </p:nvSpPr>
        <p:spPr>
          <a:xfrm>
            <a:off x="2149078" y="3696900"/>
            <a:ext cx="1029481" cy="248658"/>
          </a:xfrm>
          <a:prstGeom prst="rect">
            <a:avLst/>
          </a:prstGeom>
        </p:spPr>
        <p:txBody>
          <a:bodyPr wrap="square" lIns="0" tIns="0" rIns="0" bIns="0" rtlCol="0" anchor="t">
            <a:spAutoFit/>
          </a:bodyPr>
          <a:lstStyle/>
          <a:p>
            <a:pPr algn="l">
              <a:lnSpc>
                <a:spcPts val="975"/>
              </a:lnSpc>
            </a:pPr>
            <a:r>
              <a:rPr lang="en-US" sz="800" dirty="0">
                <a:solidFill>
                  <a:srgbClr val="000000"/>
                </a:solidFill>
                <a:latin typeface="Open Sans"/>
                <a:ea typeface="Open Sans"/>
                <a:cs typeface="Open Sans"/>
                <a:sym typeface="Open Sans"/>
              </a:rPr>
              <a:t> : </a:t>
            </a:r>
          </a:p>
          <a:p>
            <a:pPr algn="l">
              <a:lnSpc>
                <a:spcPts val="975"/>
              </a:lnSpc>
            </a:pPr>
            <a:r>
              <a:rPr lang="en-US" sz="800" dirty="0">
                <a:solidFill>
                  <a:srgbClr val="B85450"/>
                </a:solidFill>
                <a:latin typeface="JetBrains Mono" panose="02010509020102050004"/>
                <a:ea typeface="JetBrains Mono" panose="02010509020102050004"/>
                <a:cs typeface="JetBrains Mono" panose="02010509020102050004"/>
                <a:sym typeface="JetBrains Mono" panose="02010509020102050004"/>
              </a:rPr>
              <a:t>app environment</a:t>
            </a:r>
            <a:r>
              <a:rPr lang="en-US" sz="800" dirty="0">
                <a:solidFill>
                  <a:srgbClr val="000000"/>
                </a:solidFill>
                <a:latin typeface="JetBrains Mono" panose="02010509020102050004"/>
                <a:ea typeface="JetBrains Mono" panose="02010509020102050004"/>
                <a:cs typeface="JetBrains Mono" panose="02010509020102050004"/>
                <a:sym typeface="JetBrains Mono" panose="02010509020102050004"/>
              </a:rPr>
              <a:t>: </a:t>
            </a:r>
          </a:p>
        </p:txBody>
      </p:sp>
      <p:sp>
        <p:nvSpPr>
          <p:cNvPr id="29" name="TextBox 29"/>
          <p:cNvSpPr txBox="1"/>
          <p:nvPr/>
        </p:nvSpPr>
        <p:spPr>
          <a:xfrm>
            <a:off x="2445410" y="3944550"/>
            <a:ext cx="53988" cy="126035"/>
          </a:xfrm>
          <a:prstGeom prst="rect">
            <a:avLst/>
          </a:prstGeom>
        </p:spPr>
        <p:txBody>
          <a:bodyPr lIns="0" tIns="0" rIns="0" bIns="0" rtlCol="0" anchor="t">
            <a:spAutoFit/>
          </a:bodyPr>
          <a:lstStyle/>
          <a:p>
            <a:pPr algn="l">
              <a:lnSpc>
                <a:spcPts val="975"/>
              </a:lnSpc>
            </a:pPr>
            <a:r>
              <a:rPr lang="en-US" sz="800" dirty="0">
                <a:solidFill>
                  <a:srgbClr val="000000"/>
                </a:solidFill>
                <a:latin typeface="Open Sans"/>
                <a:ea typeface="Open Sans"/>
                <a:cs typeface="Open Sans"/>
                <a:sym typeface="Open Sans"/>
              </a:rPr>
              <a:t>: </a:t>
            </a:r>
          </a:p>
        </p:txBody>
      </p:sp>
      <p:sp>
        <p:nvSpPr>
          <p:cNvPr id="30" name="TextBox 30"/>
          <p:cNvSpPr txBox="1"/>
          <p:nvPr/>
        </p:nvSpPr>
        <p:spPr>
          <a:xfrm>
            <a:off x="3063478" y="3696900"/>
            <a:ext cx="422815" cy="497510"/>
          </a:xfrm>
          <a:prstGeom prst="rect">
            <a:avLst/>
          </a:prstGeom>
        </p:spPr>
        <p:txBody>
          <a:bodyPr lIns="0" tIns="0" rIns="0" bIns="0" rtlCol="0" anchor="t">
            <a:spAutoFit/>
          </a:bodyPr>
          <a:lstStyle/>
          <a:p>
            <a:pPr algn="l">
              <a:lnSpc>
                <a:spcPts val="975"/>
              </a:lnSpc>
            </a:pPr>
            <a:r>
              <a:rPr lang="en-US" sz="800">
                <a:solidFill>
                  <a:srgbClr val="000000"/>
                </a:solidFill>
                <a:latin typeface="Open Sans"/>
                <a:ea typeface="Open Sans"/>
                <a:cs typeface="Open Sans"/>
                <a:sym typeface="Open Sans"/>
              </a:rPr>
              <a:t>color-api dev backend stable</a:t>
            </a:r>
          </a:p>
        </p:txBody>
      </p:sp>
      <p:sp>
        <p:nvSpPr>
          <p:cNvPr id="31" name="TextBox 31"/>
          <p:cNvSpPr txBox="1"/>
          <p:nvPr/>
        </p:nvSpPr>
        <p:spPr>
          <a:xfrm>
            <a:off x="3896620" y="3575409"/>
            <a:ext cx="333489" cy="126035"/>
          </a:xfrm>
          <a:prstGeom prst="rect">
            <a:avLst/>
          </a:prstGeom>
        </p:spPr>
        <p:txBody>
          <a:bodyPr lIns="0" tIns="0" rIns="0" bIns="0" rtlCol="0" anchor="t">
            <a:spAutoFit/>
          </a:bodyPr>
          <a:lstStyle/>
          <a:p>
            <a:pPr algn="l">
              <a:lnSpc>
                <a:spcPts val="975"/>
              </a:lnSpc>
            </a:pPr>
            <a:r>
              <a:rPr lang="en-US" sz="800" b="1">
                <a:solidFill>
                  <a:srgbClr val="000000"/>
                </a:solidFill>
                <a:latin typeface="Open Sans Bold"/>
                <a:ea typeface="Open Sans Bold"/>
                <a:cs typeface="Open Sans Bold"/>
                <a:sym typeface="Open Sans Bold"/>
              </a:rPr>
              <a:t>labels:</a:t>
            </a:r>
          </a:p>
        </p:txBody>
      </p:sp>
      <p:sp>
        <p:nvSpPr>
          <p:cNvPr id="32" name="TextBox 32"/>
          <p:cNvSpPr txBox="1"/>
          <p:nvPr/>
        </p:nvSpPr>
        <p:spPr>
          <a:xfrm>
            <a:off x="3896620" y="3696900"/>
            <a:ext cx="1012555" cy="248658"/>
          </a:xfrm>
          <a:prstGeom prst="rect">
            <a:avLst/>
          </a:prstGeom>
        </p:spPr>
        <p:txBody>
          <a:bodyPr wrap="square" lIns="0" tIns="0" rIns="0" bIns="0" rtlCol="0" anchor="t">
            <a:spAutoFit/>
          </a:bodyPr>
          <a:lstStyle/>
          <a:p>
            <a:pPr algn="l">
              <a:lnSpc>
                <a:spcPts val="975"/>
              </a:lnSpc>
            </a:pPr>
            <a:r>
              <a:rPr lang="en-US" sz="800" dirty="0">
                <a:solidFill>
                  <a:srgbClr val="000000"/>
                </a:solidFill>
                <a:latin typeface="Open Sans"/>
                <a:ea typeface="Open Sans"/>
                <a:cs typeface="Open Sans"/>
                <a:sym typeface="Open Sans"/>
              </a:rPr>
              <a:t> : </a:t>
            </a:r>
          </a:p>
          <a:p>
            <a:pPr algn="l">
              <a:lnSpc>
                <a:spcPts val="975"/>
              </a:lnSpc>
            </a:pPr>
            <a:r>
              <a:rPr lang="en-US" sz="800" dirty="0">
                <a:solidFill>
                  <a:srgbClr val="B85450"/>
                </a:solidFill>
                <a:latin typeface="JetBrains Mono" panose="02010509020102050004"/>
                <a:ea typeface="JetBrains Mono" panose="02010509020102050004"/>
                <a:cs typeface="JetBrains Mono" panose="02010509020102050004"/>
                <a:sym typeface="JetBrains Mono" panose="02010509020102050004"/>
              </a:rPr>
              <a:t>app environment</a:t>
            </a:r>
            <a:r>
              <a:rPr lang="en-US" sz="800" dirty="0">
                <a:solidFill>
                  <a:srgbClr val="000000"/>
                </a:solidFill>
                <a:latin typeface="JetBrains Mono" panose="02010509020102050004"/>
                <a:ea typeface="JetBrains Mono" panose="02010509020102050004"/>
                <a:cs typeface="JetBrains Mono" panose="02010509020102050004"/>
                <a:sym typeface="JetBrains Mono" panose="02010509020102050004"/>
              </a:rPr>
              <a:t>: </a:t>
            </a:r>
          </a:p>
        </p:txBody>
      </p:sp>
      <p:sp>
        <p:nvSpPr>
          <p:cNvPr id="33" name="TextBox 33"/>
          <p:cNvSpPr txBox="1"/>
          <p:nvPr/>
        </p:nvSpPr>
        <p:spPr>
          <a:xfrm>
            <a:off x="4192962" y="3944550"/>
            <a:ext cx="53988" cy="126035"/>
          </a:xfrm>
          <a:prstGeom prst="rect">
            <a:avLst/>
          </a:prstGeom>
        </p:spPr>
        <p:txBody>
          <a:bodyPr lIns="0" tIns="0" rIns="0" bIns="0" rtlCol="0" anchor="t">
            <a:spAutoFit/>
          </a:bodyPr>
          <a:lstStyle/>
          <a:p>
            <a:pPr algn="l">
              <a:lnSpc>
                <a:spcPts val="975"/>
              </a:lnSpc>
            </a:pPr>
            <a:r>
              <a:rPr lang="en-US" sz="800">
                <a:solidFill>
                  <a:srgbClr val="000000"/>
                </a:solidFill>
                <a:latin typeface="Open Sans"/>
                <a:ea typeface="Open Sans"/>
                <a:cs typeface="Open Sans"/>
                <a:sym typeface="Open Sans"/>
              </a:rPr>
              <a:t>: </a:t>
            </a:r>
          </a:p>
        </p:txBody>
      </p:sp>
      <p:sp>
        <p:nvSpPr>
          <p:cNvPr id="34" name="TextBox 34"/>
          <p:cNvSpPr txBox="1"/>
          <p:nvPr/>
        </p:nvSpPr>
        <p:spPr>
          <a:xfrm>
            <a:off x="4811020" y="3696900"/>
            <a:ext cx="422815" cy="497510"/>
          </a:xfrm>
          <a:prstGeom prst="rect">
            <a:avLst/>
          </a:prstGeom>
        </p:spPr>
        <p:txBody>
          <a:bodyPr lIns="0" tIns="0" rIns="0" bIns="0" rtlCol="0" anchor="t">
            <a:spAutoFit/>
          </a:bodyPr>
          <a:lstStyle/>
          <a:p>
            <a:pPr algn="l">
              <a:lnSpc>
                <a:spcPts val="975"/>
              </a:lnSpc>
            </a:pPr>
            <a:r>
              <a:rPr lang="en-US" sz="800">
                <a:solidFill>
                  <a:srgbClr val="000000"/>
                </a:solidFill>
                <a:latin typeface="Open Sans"/>
                <a:ea typeface="Open Sans"/>
                <a:cs typeface="Open Sans"/>
                <a:sym typeface="Open Sans"/>
              </a:rPr>
              <a:t>color-api dev backend canary</a:t>
            </a:r>
          </a:p>
        </p:txBody>
      </p:sp>
      <p:sp>
        <p:nvSpPr>
          <p:cNvPr id="35" name="TextBox 35"/>
          <p:cNvSpPr txBox="1"/>
          <p:nvPr/>
        </p:nvSpPr>
        <p:spPr>
          <a:xfrm>
            <a:off x="5644077" y="3575409"/>
            <a:ext cx="333489" cy="126035"/>
          </a:xfrm>
          <a:prstGeom prst="rect">
            <a:avLst/>
          </a:prstGeom>
        </p:spPr>
        <p:txBody>
          <a:bodyPr lIns="0" tIns="0" rIns="0" bIns="0" rtlCol="0" anchor="t">
            <a:spAutoFit/>
          </a:bodyPr>
          <a:lstStyle/>
          <a:p>
            <a:pPr algn="l">
              <a:lnSpc>
                <a:spcPts val="975"/>
              </a:lnSpc>
            </a:pPr>
            <a:r>
              <a:rPr lang="en-US" sz="800" b="1">
                <a:solidFill>
                  <a:srgbClr val="000000"/>
                </a:solidFill>
                <a:latin typeface="Open Sans Bold"/>
                <a:ea typeface="Open Sans Bold"/>
                <a:cs typeface="Open Sans Bold"/>
                <a:sym typeface="Open Sans Bold"/>
              </a:rPr>
              <a:t>labels:</a:t>
            </a:r>
          </a:p>
        </p:txBody>
      </p:sp>
      <p:sp>
        <p:nvSpPr>
          <p:cNvPr id="36" name="TextBox 36"/>
          <p:cNvSpPr txBox="1"/>
          <p:nvPr/>
        </p:nvSpPr>
        <p:spPr>
          <a:xfrm>
            <a:off x="5644077" y="3696900"/>
            <a:ext cx="1012879" cy="252803"/>
          </a:xfrm>
          <a:prstGeom prst="rect">
            <a:avLst/>
          </a:prstGeom>
        </p:spPr>
        <p:txBody>
          <a:bodyPr wrap="square" lIns="0" tIns="0" rIns="0" bIns="0" rtlCol="0" anchor="t">
            <a:spAutoFit/>
          </a:bodyPr>
          <a:lstStyle/>
          <a:p>
            <a:pPr algn="l">
              <a:lnSpc>
                <a:spcPts val="975"/>
              </a:lnSpc>
            </a:pPr>
            <a:r>
              <a:rPr lang="en-US" sz="800" dirty="0">
                <a:solidFill>
                  <a:srgbClr val="000000"/>
                </a:solidFill>
                <a:latin typeface="Open Sans"/>
                <a:ea typeface="Open Sans"/>
                <a:cs typeface="Open Sans"/>
                <a:sym typeface="Open Sans"/>
              </a:rPr>
              <a:t> : </a:t>
            </a:r>
          </a:p>
          <a:p>
            <a:pPr algn="l">
              <a:lnSpc>
                <a:spcPts val="975"/>
              </a:lnSpc>
            </a:pPr>
            <a:r>
              <a:rPr lang="en-US" sz="800" dirty="0">
                <a:solidFill>
                  <a:srgbClr val="B85450"/>
                </a:solidFill>
                <a:latin typeface="JetBrains Mono" panose="02010509020102050004"/>
                <a:ea typeface="JetBrains Mono" panose="02010509020102050004"/>
                <a:cs typeface="JetBrains Mono" panose="02010509020102050004"/>
                <a:sym typeface="JetBrains Mono" panose="02010509020102050004"/>
              </a:rPr>
              <a:t>app environment</a:t>
            </a:r>
            <a:r>
              <a:rPr lang="en-US" sz="800" dirty="0">
                <a:solidFill>
                  <a:srgbClr val="000000"/>
                </a:solidFill>
                <a:latin typeface="JetBrains Mono" panose="02010509020102050004"/>
                <a:ea typeface="JetBrains Mono" panose="02010509020102050004"/>
                <a:cs typeface="JetBrains Mono" panose="02010509020102050004"/>
                <a:sym typeface="JetBrains Mono" panose="02010509020102050004"/>
              </a:rPr>
              <a:t>: </a:t>
            </a:r>
          </a:p>
        </p:txBody>
      </p:sp>
      <p:sp>
        <p:nvSpPr>
          <p:cNvPr id="37" name="TextBox 37"/>
          <p:cNvSpPr txBox="1"/>
          <p:nvPr/>
        </p:nvSpPr>
        <p:spPr>
          <a:xfrm>
            <a:off x="5940409" y="3944550"/>
            <a:ext cx="53988" cy="126035"/>
          </a:xfrm>
          <a:prstGeom prst="rect">
            <a:avLst/>
          </a:prstGeom>
        </p:spPr>
        <p:txBody>
          <a:bodyPr lIns="0" tIns="0" rIns="0" bIns="0" rtlCol="0" anchor="t">
            <a:spAutoFit/>
          </a:bodyPr>
          <a:lstStyle/>
          <a:p>
            <a:pPr algn="l">
              <a:lnSpc>
                <a:spcPts val="975"/>
              </a:lnSpc>
            </a:pPr>
            <a:r>
              <a:rPr lang="en-US" sz="800">
                <a:solidFill>
                  <a:srgbClr val="000000"/>
                </a:solidFill>
                <a:latin typeface="Open Sans"/>
                <a:ea typeface="Open Sans"/>
                <a:cs typeface="Open Sans"/>
                <a:sym typeface="Open Sans"/>
              </a:rPr>
              <a:t>: </a:t>
            </a:r>
          </a:p>
        </p:txBody>
      </p:sp>
      <p:sp>
        <p:nvSpPr>
          <p:cNvPr id="38" name="TextBox 38"/>
          <p:cNvSpPr txBox="1"/>
          <p:nvPr/>
        </p:nvSpPr>
        <p:spPr>
          <a:xfrm>
            <a:off x="6558477" y="3696900"/>
            <a:ext cx="409861" cy="497510"/>
          </a:xfrm>
          <a:prstGeom prst="rect">
            <a:avLst/>
          </a:prstGeom>
        </p:spPr>
        <p:txBody>
          <a:bodyPr lIns="0" tIns="0" rIns="0" bIns="0" rtlCol="0" anchor="t">
            <a:spAutoFit/>
          </a:bodyPr>
          <a:lstStyle/>
          <a:p>
            <a:pPr algn="l">
              <a:lnSpc>
                <a:spcPts val="975"/>
              </a:lnSpc>
            </a:pPr>
            <a:r>
              <a:rPr lang="en-US" sz="800">
                <a:solidFill>
                  <a:srgbClr val="000000"/>
                </a:solidFill>
                <a:latin typeface="Open Sans"/>
                <a:ea typeface="Open Sans"/>
                <a:cs typeface="Open Sans"/>
                <a:sym typeface="Open Sans"/>
              </a:rPr>
              <a:t>ecomm dev backend stable</a:t>
            </a:r>
          </a:p>
        </p:txBody>
      </p:sp>
      <p:sp>
        <p:nvSpPr>
          <p:cNvPr id="39" name="TextBox 39"/>
          <p:cNvSpPr txBox="1"/>
          <p:nvPr/>
        </p:nvSpPr>
        <p:spPr>
          <a:xfrm>
            <a:off x="7391857" y="3575409"/>
            <a:ext cx="333489" cy="126035"/>
          </a:xfrm>
          <a:prstGeom prst="rect">
            <a:avLst/>
          </a:prstGeom>
        </p:spPr>
        <p:txBody>
          <a:bodyPr lIns="0" tIns="0" rIns="0" bIns="0" rtlCol="0" anchor="t">
            <a:spAutoFit/>
          </a:bodyPr>
          <a:lstStyle/>
          <a:p>
            <a:pPr algn="l">
              <a:lnSpc>
                <a:spcPts val="975"/>
              </a:lnSpc>
            </a:pPr>
            <a:r>
              <a:rPr lang="en-US" sz="800" b="1">
                <a:solidFill>
                  <a:srgbClr val="000000"/>
                </a:solidFill>
                <a:latin typeface="Open Sans Bold"/>
                <a:ea typeface="Open Sans Bold"/>
                <a:cs typeface="Open Sans Bold"/>
                <a:sym typeface="Open Sans Bold"/>
              </a:rPr>
              <a:t>labels:</a:t>
            </a:r>
          </a:p>
        </p:txBody>
      </p:sp>
      <p:sp>
        <p:nvSpPr>
          <p:cNvPr id="40" name="TextBox 40"/>
          <p:cNvSpPr txBox="1"/>
          <p:nvPr/>
        </p:nvSpPr>
        <p:spPr>
          <a:xfrm>
            <a:off x="7391857" y="3696901"/>
            <a:ext cx="1054284" cy="248658"/>
          </a:xfrm>
          <a:prstGeom prst="rect">
            <a:avLst/>
          </a:prstGeom>
        </p:spPr>
        <p:txBody>
          <a:bodyPr wrap="square" lIns="0" tIns="0" rIns="0" bIns="0" rtlCol="0" anchor="t">
            <a:spAutoFit/>
          </a:bodyPr>
          <a:lstStyle/>
          <a:p>
            <a:pPr algn="l">
              <a:lnSpc>
                <a:spcPts val="975"/>
              </a:lnSpc>
            </a:pPr>
            <a:r>
              <a:rPr lang="en-US" sz="800" dirty="0">
                <a:solidFill>
                  <a:srgbClr val="000000"/>
                </a:solidFill>
                <a:latin typeface="Open Sans"/>
                <a:ea typeface="Open Sans"/>
                <a:cs typeface="Open Sans"/>
                <a:sym typeface="Open Sans"/>
              </a:rPr>
              <a:t> : </a:t>
            </a:r>
          </a:p>
          <a:p>
            <a:pPr algn="l">
              <a:lnSpc>
                <a:spcPts val="975"/>
              </a:lnSpc>
            </a:pPr>
            <a:r>
              <a:rPr lang="en-US" sz="800" dirty="0">
                <a:solidFill>
                  <a:srgbClr val="B85450"/>
                </a:solidFill>
                <a:latin typeface="JetBrains Mono" panose="02010509020102050004"/>
                <a:ea typeface="JetBrains Mono" panose="02010509020102050004"/>
                <a:cs typeface="JetBrains Mono" panose="02010509020102050004"/>
                <a:sym typeface="JetBrains Mono" panose="02010509020102050004"/>
              </a:rPr>
              <a:t>app environment</a:t>
            </a:r>
            <a:r>
              <a:rPr lang="en-US" sz="800" dirty="0">
                <a:solidFill>
                  <a:srgbClr val="000000"/>
                </a:solidFill>
                <a:latin typeface="JetBrains Mono" panose="02010509020102050004"/>
                <a:ea typeface="JetBrains Mono" panose="02010509020102050004"/>
                <a:cs typeface="JetBrains Mono" panose="02010509020102050004"/>
                <a:sym typeface="JetBrains Mono" panose="02010509020102050004"/>
              </a:rPr>
              <a:t>: </a:t>
            </a:r>
          </a:p>
        </p:txBody>
      </p:sp>
      <p:sp>
        <p:nvSpPr>
          <p:cNvPr id="41" name="TextBox 41"/>
          <p:cNvSpPr txBox="1"/>
          <p:nvPr/>
        </p:nvSpPr>
        <p:spPr>
          <a:xfrm>
            <a:off x="7688189" y="3944550"/>
            <a:ext cx="53988" cy="126035"/>
          </a:xfrm>
          <a:prstGeom prst="rect">
            <a:avLst/>
          </a:prstGeom>
        </p:spPr>
        <p:txBody>
          <a:bodyPr lIns="0" tIns="0" rIns="0" bIns="0" rtlCol="0" anchor="t">
            <a:spAutoFit/>
          </a:bodyPr>
          <a:lstStyle/>
          <a:p>
            <a:pPr algn="l">
              <a:lnSpc>
                <a:spcPts val="975"/>
              </a:lnSpc>
            </a:pPr>
            <a:r>
              <a:rPr lang="en-US" sz="800">
                <a:solidFill>
                  <a:srgbClr val="000000"/>
                </a:solidFill>
                <a:latin typeface="Open Sans"/>
                <a:ea typeface="Open Sans"/>
                <a:cs typeface="Open Sans"/>
                <a:sym typeface="Open Sans"/>
              </a:rPr>
              <a:t>: </a:t>
            </a:r>
          </a:p>
        </p:txBody>
      </p:sp>
      <p:sp>
        <p:nvSpPr>
          <p:cNvPr id="42" name="TextBox 42"/>
          <p:cNvSpPr txBox="1"/>
          <p:nvPr/>
        </p:nvSpPr>
        <p:spPr>
          <a:xfrm>
            <a:off x="8306257" y="3696900"/>
            <a:ext cx="409861" cy="497510"/>
          </a:xfrm>
          <a:prstGeom prst="rect">
            <a:avLst/>
          </a:prstGeom>
        </p:spPr>
        <p:txBody>
          <a:bodyPr lIns="0" tIns="0" rIns="0" bIns="0" rtlCol="0" anchor="t">
            <a:spAutoFit/>
          </a:bodyPr>
          <a:lstStyle/>
          <a:p>
            <a:pPr algn="l">
              <a:lnSpc>
                <a:spcPts val="975"/>
              </a:lnSpc>
            </a:pPr>
            <a:r>
              <a:rPr lang="en-US" sz="800">
                <a:solidFill>
                  <a:srgbClr val="000000"/>
                </a:solidFill>
                <a:latin typeface="Open Sans"/>
                <a:ea typeface="Open Sans"/>
                <a:cs typeface="Open Sans"/>
                <a:sym typeface="Open Sans"/>
              </a:rPr>
              <a:t>ecomm prod backend stable</a:t>
            </a:r>
          </a:p>
        </p:txBody>
      </p:sp>
      <p:sp>
        <p:nvSpPr>
          <p:cNvPr id="43" name="TextBox 43"/>
          <p:cNvSpPr txBox="1"/>
          <p:nvPr/>
        </p:nvSpPr>
        <p:spPr>
          <a:xfrm>
            <a:off x="425334" y="3932386"/>
            <a:ext cx="248717" cy="134493"/>
          </a:xfrm>
          <a:prstGeom prst="rect">
            <a:avLst/>
          </a:prstGeom>
        </p:spPr>
        <p:txBody>
          <a:bodyPr lIns="0" tIns="0" rIns="0" bIns="0" rtlCol="0" anchor="t">
            <a:spAutoFit/>
          </a:bodyPr>
          <a:lstStyle/>
          <a:p>
            <a:pPr algn="l">
              <a:lnSpc>
                <a:spcPts val="975"/>
              </a:lnSpc>
            </a:pPr>
            <a:r>
              <a:rPr lang="en-US" sz="800" dirty="0">
                <a:solidFill>
                  <a:srgbClr val="B85450"/>
                </a:solidFill>
                <a:latin typeface="JetBrains Mono" panose="02010509020102050004"/>
                <a:ea typeface="JetBrains Mono" panose="02010509020102050004"/>
                <a:cs typeface="JetBrains Mono" panose="02010509020102050004"/>
                <a:sym typeface="JetBrains Mono" panose="02010509020102050004"/>
              </a:rPr>
              <a:t>tier</a:t>
            </a:r>
          </a:p>
        </p:txBody>
      </p:sp>
      <p:sp>
        <p:nvSpPr>
          <p:cNvPr id="44" name="TextBox 44"/>
          <p:cNvSpPr txBox="1"/>
          <p:nvPr/>
        </p:nvSpPr>
        <p:spPr>
          <a:xfrm>
            <a:off x="454257" y="4057259"/>
            <a:ext cx="488823" cy="141684"/>
          </a:xfrm>
          <a:prstGeom prst="rect">
            <a:avLst/>
          </a:prstGeom>
        </p:spPr>
        <p:txBody>
          <a:bodyPr lIns="0" tIns="0" rIns="0" bIns="0" rtlCol="0" anchor="t">
            <a:spAutoFit/>
          </a:bodyPr>
          <a:lstStyle/>
          <a:p>
            <a:pPr algn="l">
              <a:lnSpc>
                <a:spcPts val="975"/>
              </a:lnSpc>
            </a:pPr>
            <a:r>
              <a:rPr lang="en-US" sz="800">
                <a:solidFill>
                  <a:srgbClr val="B85450"/>
                </a:solidFill>
                <a:latin typeface="JetBrains Mono" panose="02010509020102050004"/>
                <a:ea typeface="JetBrains Mono" panose="02010509020102050004"/>
                <a:cs typeface="JetBrains Mono" panose="02010509020102050004"/>
                <a:sym typeface="JetBrains Mono" panose="02010509020102050004"/>
              </a:rPr>
              <a:t>release</a:t>
            </a: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 </a:t>
            </a:r>
          </a:p>
        </p:txBody>
      </p:sp>
      <p:sp>
        <p:nvSpPr>
          <p:cNvPr id="45" name="TextBox 45"/>
          <p:cNvSpPr txBox="1"/>
          <p:nvPr/>
        </p:nvSpPr>
        <p:spPr>
          <a:xfrm>
            <a:off x="2201809" y="3940626"/>
            <a:ext cx="248717" cy="134493"/>
          </a:xfrm>
          <a:prstGeom prst="rect">
            <a:avLst/>
          </a:prstGeom>
        </p:spPr>
        <p:txBody>
          <a:bodyPr lIns="0" tIns="0" rIns="0" bIns="0" rtlCol="0" anchor="t">
            <a:spAutoFit/>
          </a:bodyPr>
          <a:lstStyle/>
          <a:p>
            <a:pPr algn="l">
              <a:lnSpc>
                <a:spcPts val="975"/>
              </a:lnSpc>
            </a:pPr>
            <a:r>
              <a:rPr lang="en-US" sz="800">
                <a:solidFill>
                  <a:srgbClr val="B85450"/>
                </a:solidFill>
                <a:latin typeface="JetBrains Mono" panose="02010509020102050004"/>
                <a:ea typeface="JetBrains Mono" panose="02010509020102050004"/>
                <a:cs typeface="JetBrains Mono" panose="02010509020102050004"/>
                <a:sym typeface="JetBrains Mono" panose="02010509020102050004"/>
              </a:rPr>
              <a:t>tier</a:t>
            </a:r>
          </a:p>
        </p:txBody>
      </p:sp>
      <p:sp>
        <p:nvSpPr>
          <p:cNvPr id="46" name="TextBox 46"/>
          <p:cNvSpPr txBox="1"/>
          <p:nvPr/>
        </p:nvSpPr>
        <p:spPr>
          <a:xfrm>
            <a:off x="2201809" y="4057259"/>
            <a:ext cx="488823" cy="141684"/>
          </a:xfrm>
          <a:prstGeom prst="rect">
            <a:avLst/>
          </a:prstGeom>
        </p:spPr>
        <p:txBody>
          <a:bodyPr lIns="0" tIns="0" rIns="0" bIns="0" rtlCol="0" anchor="t">
            <a:spAutoFit/>
          </a:bodyPr>
          <a:lstStyle/>
          <a:p>
            <a:pPr algn="l">
              <a:lnSpc>
                <a:spcPts val="975"/>
              </a:lnSpc>
            </a:pPr>
            <a:r>
              <a:rPr lang="en-US" sz="800">
                <a:solidFill>
                  <a:srgbClr val="B85450"/>
                </a:solidFill>
                <a:latin typeface="JetBrains Mono" panose="02010509020102050004"/>
                <a:ea typeface="JetBrains Mono" panose="02010509020102050004"/>
                <a:cs typeface="JetBrains Mono" panose="02010509020102050004"/>
                <a:sym typeface="JetBrains Mono" panose="02010509020102050004"/>
              </a:rPr>
              <a:t>release</a:t>
            </a: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 </a:t>
            </a:r>
          </a:p>
        </p:txBody>
      </p:sp>
      <p:sp>
        <p:nvSpPr>
          <p:cNvPr id="47" name="TextBox 47"/>
          <p:cNvSpPr txBox="1"/>
          <p:nvPr/>
        </p:nvSpPr>
        <p:spPr>
          <a:xfrm>
            <a:off x="3949360" y="3940626"/>
            <a:ext cx="248717" cy="134493"/>
          </a:xfrm>
          <a:prstGeom prst="rect">
            <a:avLst/>
          </a:prstGeom>
        </p:spPr>
        <p:txBody>
          <a:bodyPr lIns="0" tIns="0" rIns="0" bIns="0" rtlCol="0" anchor="t">
            <a:spAutoFit/>
          </a:bodyPr>
          <a:lstStyle/>
          <a:p>
            <a:pPr algn="l">
              <a:lnSpc>
                <a:spcPts val="975"/>
              </a:lnSpc>
            </a:pPr>
            <a:r>
              <a:rPr lang="en-US" sz="800">
                <a:solidFill>
                  <a:srgbClr val="B85450"/>
                </a:solidFill>
                <a:latin typeface="JetBrains Mono" panose="02010509020102050004"/>
                <a:ea typeface="JetBrains Mono" panose="02010509020102050004"/>
                <a:cs typeface="JetBrains Mono" panose="02010509020102050004"/>
                <a:sym typeface="JetBrains Mono" panose="02010509020102050004"/>
              </a:rPr>
              <a:t>tier</a:t>
            </a:r>
          </a:p>
        </p:txBody>
      </p:sp>
      <p:sp>
        <p:nvSpPr>
          <p:cNvPr id="48" name="TextBox 48"/>
          <p:cNvSpPr txBox="1"/>
          <p:nvPr/>
        </p:nvSpPr>
        <p:spPr>
          <a:xfrm>
            <a:off x="3949360" y="4057259"/>
            <a:ext cx="488823" cy="141684"/>
          </a:xfrm>
          <a:prstGeom prst="rect">
            <a:avLst/>
          </a:prstGeom>
        </p:spPr>
        <p:txBody>
          <a:bodyPr lIns="0" tIns="0" rIns="0" bIns="0" rtlCol="0" anchor="t">
            <a:spAutoFit/>
          </a:bodyPr>
          <a:lstStyle/>
          <a:p>
            <a:pPr algn="l">
              <a:lnSpc>
                <a:spcPts val="975"/>
              </a:lnSpc>
            </a:pPr>
            <a:r>
              <a:rPr lang="en-US" sz="800">
                <a:solidFill>
                  <a:srgbClr val="B85450"/>
                </a:solidFill>
                <a:latin typeface="JetBrains Mono" panose="02010509020102050004"/>
                <a:ea typeface="JetBrains Mono" panose="02010509020102050004"/>
                <a:cs typeface="JetBrains Mono" panose="02010509020102050004"/>
                <a:sym typeface="JetBrains Mono" panose="02010509020102050004"/>
              </a:rPr>
              <a:t>release</a:t>
            </a: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 </a:t>
            </a:r>
          </a:p>
        </p:txBody>
      </p:sp>
      <p:sp>
        <p:nvSpPr>
          <p:cNvPr id="49" name="TextBox 49"/>
          <p:cNvSpPr txBox="1"/>
          <p:nvPr/>
        </p:nvSpPr>
        <p:spPr>
          <a:xfrm>
            <a:off x="5696807" y="3940626"/>
            <a:ext cx="248717" cy="134493"/>
          </a:xfrm>
          <a:prstGeom prst="rect">
            <a:avLst/>
          </a:prstGeom>
        </p:spPr>
        <p:txBody>
          <a:bodyPr lIns="0" tIns="0" rIns="0" bIns="0" rtlCol="0" anchor="t">
            <a:spAutoFit/>
          </a:bodyPr>
          <a:lstStyle/>
          <a:p>
            <a:pPr algn="l">
              <a:lnSpc>
                <a:spcPts val="975"/>
              </a:lnSpc>
            </a:pPr>
            <a:r>
              <a:rPr lang="en-US" sz="800">
                <a:solidFill>
                  <a:srgbClr val="B85450"/>
                </a:solidFill>
                <a:latin typeface="JetBrains Mono" panose="02010509020102050004"/>
                <a:ea typeface="JetBrains Mono" panose="02010509020102050004"/>
                <a:cs typeface="JetBrains Mono" panose="02010509020102050004"/>
                <a:sym typeface="JetBrains Mono" panose="02010509020102050004"/>
              </a:rPr>
              <a:t>tier</a:t>
            </a:r>
          </a:p>
        </p:txBody>
      </p:sp>
      <p:sp>
        <p:nvSpPr>
          <p:cNvPr id="50" name="TextBox 50"/>
          <p:cNvSpPr txBox="1"/>
          <p:nvPr/>
        </p:nvSpPr>
        <p:spPr>
          <a:xfrm>
            <a:off x="5696807" y="4057259"/>
            <a:ext cx="488823" cy="141684"/>
          </a:xfrm>
          <a:prstGeom prst="rect">
            <a:avLst/>
          </a:prstGeom>
        </p:spPr>
        <p:txBody>
          <a:bodyPr lIns="0" tIns="0" rIns="0" bIns="0" rtlCol="0" anchor="t">
            <a:spAutoFit/>
          </a:bodyPr>
          <a:lstStyle/>
          <a:p>
            <a:pPr algn="l">
              <a:lnSpc>
                <a:spcPts val="975"/>
              </a:lnSpc>
            </a:pPr>
            <a:r>
              <a:rPr lang="en-US" sz="800">
                <a:solidFill>
                  <a:srgbClr val="B85450"/>
                </a:solidFill>
                <a:latin typeface="JetBrains Mono" panose="02010509020102050004"/>
                <a:ea typeface="JetBrains Mono" panose="02010509020102050004"/>
                <a:cs typeface="JetBrains Mono" panose="02010509020102050004"/>
                <a:sym typeface="JetBrains Mono" panose="02010509020102050004"/>
              </a:rPr>
              <a:t>release</a:t>
            </a: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 </a:t>
            </a:r>
          </a:p>
        </p:txBody>
      </p:sp>
      <p:sp>
        <p:nvSpPr>
          <p:cNvPr id="51" name="TextBox 51"/>
          <p:cNvSpPr txBox="1"/>
          <p:nvPr/>
        </p:nvSpPr>
        <p:spPr>
          <a:xfrm>
            <a:off x="7444588" y="3940626"/>
            <a:ext cx="248717" cy="134493"/>
          </a:xfrm>
          <a:prstGeom prst="rect">
            <a:avLst/>
          </a:prstGeom>
        </p:spPr>
        <p:txBody>
          <a:bodyPr lIns="0" tIns="0" rIns="0" bIns="0" rtlCol="0" anchor="t">
            <a:spAutoFit/>
          </a:bodyPr>
          <a:lstStyle/>
          <a:p>
            <a:pPr algn="l">
              <a:lnSpc>
                <a:spcPts val="975"/>
              </a:lnSpc>
            </a:pPr>
            <a:r>
              <a:rPr lang="en-US" sz="800">
                <a:solidFill>
                  <a:srgbClr val="B85450"/>
                </a:solidFill>
                <a:latin typeface="JetBrains Mono" panose="02010509020102050004"/>
                <a:ea typeface="JetBrains Mono" panose="02010509020102050004"/>
                <a:cs typeface="JetBrains Mono" panose="02010509020102050004"/>
                <a:sym typeface="JetBrains Mono" panose="02010509020102050004"/>
              </a:rPr>
              <a:t>tier</a:t>
            </a:r>
          </a:p>
        </p:txBody>
      </p:sp>
      <p:sp>
        <p:nvSpPr>
          <p:cNvPr id="52" name="TextBox 52"/>
          <p:cNvSpPr txBox="1"/>
          <p:nvPr/>
        </p:nvSpPr>
        <p:spPr>
          <a:xfrm>
            <a:off x="7444588" y="4057259"/>
            <a:ext cx="488823" cy="141684"/>
          </a:xfrm>
          <a:prstGeom prst="rect">
            <a:avLst/>
          </a:prstGeom>
        </p:spPr>
        <p:txBody>
          <a:bodyPr lIns="0" tIns="0" rIns="0" bIns="0" rtlCol="0" anchor="t">
            <a:spAutoFit/>
          </a:bodyPr>
          <a:lstStyle/>
          <a:p>
            <a:pPr algn="l">
              <a:lnSpc>
                <a:spcPts val="975"/>
              </a:lnSpc>
            </a:pPr>
            <a:r>
              <a:rPr lang="en-US" sz="800">
                <a:solidFill>
                  <a:srgbClr val="B85450"/>
                </a:solidFill>
                <a:latin typeface="JetBrains Mono" panose="02010509020102050004"/>
                <a:ea typeface="JetBrains Mono" panose="02010509020102050004"/>
                <a:cs typeface="JetBrains Mono" panose="02010509020102050004"/>
                <a:sym typeface="JetBrains Mono" panose="02010509020102050004"/>
              </a:rPr>
              <a:t>release</a:t>
            </a: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 </a:t>
            </a:r>
          </a:p>
        </p:txBody>
      </p:sp>
      <p:sp>
        <p:nvSpPr>
          <p:cNvPr id="53" name="TextBox 53"/>
          <p:cNvSpPr txBox="1"/>
          <p:nvPr/>
        </p:nvSpPr>
        <p:spPr>
          <a:xfrm>
            <a:off x="5644077" y="1423606"/>
            <a:ext cx="1259129" cy="645414"/>
          </a:xfrm>
          <a:prstGeom prst="rect">
            <a:avLst/>
          </a:prstGeom>
        </p:spPr>
        <p:txBody>
          <a:bodyPr lIns="0" tIns="0" rIns="0" bIns="0" rtlCol="0" anchor="t">
            <a:spAutoFit/>
          </a:bodyPr>
          <a:lstStyle/>
          <a:p>
            <a:pPr algn="just">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apiVersion</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v1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kind</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Pod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metadata</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 name</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api-server</a:t>
            </a:r>
          </a:p>
        </p:txBody>
      </p:sp>
      <p:sp>
        <p:nvSpPr>
          <p:cNvPr id="54" name="TextBox 54"/>
          <p:cNvSpPr txBox="1"/>
          <p:nvPr/>
        </p:nvSpPr>
        <p:spPr>
          <a:xfrm>
            <a:off x="5644077" y="2071306"/>
            <a:ext cx="69952" cy="483489"/>
          </a:xfrm>
          <a:prstGeom prst="rect">
            <a:avLst/>
          </a:prstGeom>
        </p:spPr>
        <p:txBody>
          <a:bodyPr lIns="0" tIns="0" rIns="0" bIns="0" rtlCol="0" anchor="t">
            <a:spAutoFit/>
          </a:bodyPr>
          <a:lstStyle/>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p:txBody>
      </p:sp>
      <p:sp>
        <p:nvSpPr>
          <p:cNvPr id="55" name="TextBox 55"/>
          <p:cNvSpPr txBox="1"/>
          <p:nvPr/>
        </p:nvSpPr>
        <p:spPr>
          <a:xfrm>
            <a:off x="5781237" y="2071306"/>
            <a:ext cx="489661"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labels</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56" name="TextBox 56"/>
          <p:cNvSpPr txBox="1"/>
          <p:nvPr/>
        </p:nvSpPr>
        <p:spPr>
          <a:xfrm>
            <a:off x="5918397" y="2233232"/>
            <a:ext cx="979322" cy="321564"/>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app</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color-api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tier</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backend</a:t>
            </a:r>
          </a:p>
        </p:txBody>
      </p:sp>
      <p:sp>
        <p:nvSpPr>
          <p:cNvPr id="57" name="TextBox 57"/>
          <p:cNvSpPr txBox="1"/>
          <p:nvPr/>
        </p:nvSpPr>
        <p:spPr>
          <a:xfrm>
            <a:off x="5644077" y="2557081"/>
            <a:ext cx="629564"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spec</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p:txBody>
      </p:sp>
      <p:sp>
        <p:nvSpPr>
          <p:cNvPr id="58" name="TextBox 58"/>
          <p:cNvSpPr txBox="1"/>
          <p:nvPr/>
        </p:nvSpPr>
        <p:spPr>
          <a:xfrm>
            <a:off x="7377074" y="1423606"/>
            <a:ext cx="979332" cy="645414"/>
          </a:xfrm>
          <a:prstGeom prst="rect">
            <a:avLst/>
          </a:prstGeom>
        </p:spPr>
        <p:txBody>
          <a:bodyPr lIns="0" tIns="0" rIns="0" bIns="0" rtlCol="0" anchor="t">
            <a:spAutoFit/>
          </a:bodyPr>
          <a:lstStyle/>
          <a:p>
            <a:pPr algn="just">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apiVersion</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v1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kind</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Service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metadata</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spec</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59" name="TextBox 59"/>
          <p:cNvSpPr txBox="1"/>
          <p:nvPr/>
        </p:nvSpPr>
        <p:spPr>
          <a:xfrm>
            <a:off x="7377074" y="2071306"/>
            <a:ext cx="69952" cy="483489"/>
          </a:xfrm>
          <a:prstGeom prst="rect">
            <a:avLst/>
          </a:prstGeom>
        </p:spPr>
        <p:txBody>
          <a:bodyPr lIns="0" tIns="0" rIns="0" bIns="0" rtlCol="0" anchor="t">
            <a:spAutoFit/>
          </a:bodyPr>
          <a:lstStyle/>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275"/>
              </a:lnSpc>
            </a:pP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p:txBody>
      </p:sp>
      <p:sp>
        <p:nvSpPr>
          <p:cNvPr id="60" name="TextBox 60"/>
          <p:cNvSpPr txBox="1"/>
          <p:nvPr/>
        </p:nvSpPr>
        <p:spPr>
          <a:xfrm>
            <a:off x="7514234" y="2071306"/>
            <a:ext cx="629564" cy="159639"/>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selector</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61" name="TextBox 61"/>
          <p:cNvSpPr txBox="1"/>
          <p:nvPr/>
        </p:nvSpPr>
        <p:spPr>
          <a:xfrm>
            <a:off x="7651394" y="2233232"/>
            <a:ext cx="979322" cy="321564"/>
          </a:xfrm>
          <a:prstGeom prst="rect">
            <a:avLst/>
          </a:prstGeom>
        </p:spPr>
        <p:txBody>
          <a:bodyPr lIns="0" tIns="0" rIns="0" bIns="0" rtlCol="0" anchor="t">
            <a:spAutoFit/>
          </a:bodyPr>
          <a:lstStyle/>
          <a:p>
            <a:pPr algn="l">
              <a:lnSpc>
                <a:spcPts val="1275"/>
              </a:lnSpc>
            </a:pP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app</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color-api </a:t>
            </a:r>
            <a:r>
              <a:rPr lang="en-US" sz="900">
                <a:solidFill>
                  <a:srgbClr val="CC7832"/>
                </a:solidFill>
                <a:latin typeface="JetBrains Mono" panose="02010509020102050004"/>
                <a:ea typeface="JetBrains Mono" panose="02010509020102050004"/>
                <a:cs typeface="JetBrains Mono" panose="02010509020102050004"/>
                <a:sym typeface="JetBrains Mono" panose="02010509020102050004"/>
              </a:rPr>
              <a:t>tier</a:t>
            </a:r>
            <a:r>
              <a:rPr lang="en-US" sz="900">
                <a:solidFill>
                  <a:srgbClr val="A9B7C6"/>
                </a:solidFill>
                <a:latin typeface="JetBrains Mono" panose="02010509020102050004"/>
                <a:ea typeface="JetBrains Mono" panose="02010509020102050004"/>
                <a:cs typeface="JetBrains Mono" panose="02010509020102050004"/>
                <a:sym typeface="JetBrains Mono" panose="02010509020102050004"/>
              </a:rPr>
              <a:t>: backend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49484E-8CD5-5A2A-2F67-5F9FBACE2C87}"/>
              </a:ext>
            </a:extLst>
          </p:cNvPr>
          <p:cNvSpPr txBox="1"/>
          <p:nvPr/>
        </p:nvSpPr>
        <p:spPr>
          <a:xfrm>
            <a:off x="609600" y="590550"/>
            <a:ext cx="7848600" cy="3785652"/>
          </a:xfrm>
          <a:prstGeom prst="rect">
            <a:avLst/>
          </a:prstGeom>
          <a:noFill/>
        </p:spPr>
        <p:txBody>
          <a:bodyPr wrap="square">
            <a:spAutoFit/>
          </a:bodyPr>
          <a:lstStyle/>
          <a:p>
            <a:pPr>
              <a:buNone/>
            </a:pPr>
            <a:r>
              <a:rPr lang="en-US" sz="1200" b="1" dirty="0"/>
              <a:t>The Components</a:t>
            </a:r>
          </a:p>
          <a:p>
            <a:pPr>
              <a:buFont typeface="Arial" panose="020B0604020202020204" pitchFamily="34" charset="0"/>
              <a:buChar char="•"/>
            </a:pPr>
            <a:r>
              <a:rPr lang="en-US" sz="1200" b="1" dirty="0"/>
              <a:t>docker client</a:t>
            </a:r>
            <a:br>
              <a:rPr lang="en-US" sz="1200" dirty="0"/>
            </a:br>
            <a:r>
              <a:rPr lang="en-US" sz="1200" dirty="0"/>
              <a:t>the thing </a:t>
            </a:r>
            <a:r>
              <a:rPr lang="en-US" sz="1200" i="1" dirty="0"/>
              <a:t>you</a:t>
            </a:r>
            <a:r>
              <a:rPr lang="en-US" sz="1200" dirty="0"/>
              <a:t> use: commands like docker run, docker </a:t>
            </a:r>
            <a:r>
              <a:rPr lang="en-US" sz="1200" dirty="0" err="1"/>
              <a:t>ps</a:t>
            </a:r>
            <a:r>
              <a:rPr lang="en-US" sz="1200" dirty="0"/>
              <a:t>, or any app calling docker’s API.</a:t>
            </a:r>
          </a:p>
          <a:p>
            <a:pPr>
              <a:buFont typeface="Arial" panose="020B0604020202020204" pitchFamily="34" charset="0"/>
              <a:buChar char="•"/>
            </a:pPr>
            <a:r>
              <a:rPr lang="en-US" sz="1200" b="1" dirty="0"/>
              <a:t>docker host</a:t>
            </a:r>
            <a:br>
              <a:rPr lang="en-US" sz="1200" dirty="0"/>
            </a:br>
            <a:r>
              <a:rPr lang="en-US" sz="1200" dirty="0"/>
              <a:t>the machine that actually does the work. inside it:</a:t>
            </a:r>
          </a:p>
          <a:p>
            <a:pPr marL="742950" lvl="1" indent="-285750">
              <a:buFont typeface="Arial" panose="020B0604020202020204" pitchFamily="34" charset="0"/>
              <a:buChar char="•"/>
            </a:pPr>
            <a:r>
              <a:rPr lang="en-US" sz="1200" b="1" dirty="0"/>
              <a:t>docker daemon</a:t>
            </a:r>
            <a:r>
              <a:rPr lang="en-US" sz="1200" dirty="0"/>
              <a:t> (</a:t>
            </a:r>
            <a:r>
              <a:rPr lang="en-US" sz="1200" dirty="0" err="1"/>
              <a:t>dockerd</a:t>
            </a:r>
            <a:r>
              <a:rPr lang="en-US" sz="1200" dirty="0"/>
              <a:t>): the “manager” that builds images, pulls from registries, creates/runs/stops containers.</a:t>
            </a:r>
          </a:p>
          <a:p>
            <a:pPr marL="742950" lvl="1" indent="-285750">
              <a:buFont typeface="Arial" panose="020B0604020202020204" pitchFamily="34" charset="0"/>
              <a:buChar char="•"/>
            </a:pPr>
            <a:r>
              <a:rPr lang="en-US" sz="1200" b="1" dirty="0"/>
              <a:t>rest </a:t>
            </a:r>
            <a:r>
              <a:rPr lang="en-US" sz="1200" b="1" dirty="0" err="1"/>
              <a:t>api</a:t>
            </a:r>
            <a:r>
              <a:rPr lang="en-US" sz="1200" dirty="0"/>
              <a:t>: the doorway the client uses to talk to the daemon.</a:t>
            </a:r>
          </a:p>
          <a:p>
            <a:pPr marL="742950" lvl="1" indent="-285750">
              <a:buFont typeface="Arial" panose="020B0604020202020204" pitchFamily="34" charset="0"/>
              <a:buChar char="•"/>
            </a:pPr>
            <a:r>
              <a:rPr lang="en-US" sz="1200" b="1" dirty="0"/>
              <a:t>image cache</a:t>
            </a:r>
            <a:r>
              <a:rPr lang="en-US" sz="1200" dirty="0"/>
              <a:t>: local shelf of images already downloaded.</a:t>
            </a:r>
          </a:p>
          <a:p>
            <a:pPr marL="742950" lvl="1" indent="-285750">
              <a:buFont typeface="Arial" panose="020B0604020202020204" pitchFamily="34" charset="0"/>
              <a:buChar char="•"/>
            </a:pPr>
            <a:r>
              <a:rPr lang="en-US" sz="1200" b="1" dirty="0"/>
              <a:t>containers</a:t>
            </a:r>
            <a:r>
              <a:rPr lang="en-US" sz="1200" dirty="0"/>
              <a:t>: the running apps (isolated processes with their own filesystem, network, and settings).</a:t>
            </a:r>
          </a:p>
          <a:p>
            <a:pPr>
              <a:buFont typeface="Arial" panose="020B0604020202020204" pitchFamily="34" charset="0"/>
              <a:buChar char="•"/>
            </a:pPr>
            <a:r>
              <a:rPr lang="en-US" sz="1200" b="1" dirty="0"/>
              <a:t>image</a:t>
            </a:r>
            <a:br>
              <a:rPr lang="en-US" sz="1200" dirty="0"/>
            </a:br>
            <a:r>
              <a:rPr lang="en-US" sz="1200" dirty="0"/>
              <a:t>a </a:t>
            </a:r>
            <a:r>
              <a:rPr lang="en-US" sz="1200" i="1" dirty="0"/>
              <a:t>read-only blueprint</a:t>
            </a:r>
            <a:r>
              <a:rPr lang="en-US" sz="1200" dirty="0"/>
              <a:t> of an app + all its dependencies (like </a:t>
            </a:r>
            <a:r>
              <a:rPr lang="en-US" sz="1200" dirty="0" err="1"/>
              <a:t>nginx:alpine</a:t>
            </a:r>
            <a:r>
              <a:rPr lang="en-US" sz="1200" dirty="0"/>
              <a:t>).</a:t>
            </a:r>
          </a:p>
          <a:p>
            <a:pPr>
              <a:buFont typeface="Arial" panose="020B0604020202020204" pitchFamily="34" charset="0"/>
              <a:buChar char="•"/>
            </a:pPr>
            <a:r>
              <a:rPr lang="en-US" sz="1200" b="1" dirty="0"/>
              <a:t>image registry</a:t>
            </a:r>
            <a:br>
              <a:rPr lang="en-US" sz="1200" dirty="0"/>
            </a:br>
            <a:r>
              <a:rPr lang="en-US" sz="1200" dirty="0"/>
              <a:t>the online library where images live (Docker Hub, GHCR, ECR, etc.).</a:t>
            </a:r>
          </a:p>
          <a:p>
            <a:pPr>
              <a:buNone/>
            </a:pPr>
            <a:r>
              <a:rPr lang="en-US" sz="1200" b="1" dirty="0"/>
              <a:t>how a docker run actually flows (in 5 steps)</a:t>
            </a:r>
          </a:p>
          <a:p>
            <a:pPr>
              <a:buFont typeface="+mj-lt"/>
              <a:buAutoNum type="arabicPeriod"/>
            </a:pPr>
            <a:r>
              <a:rPr lang="en-US" sz="1200" dirty="0"/>
              <a:t>you type docker run </a:t>
            </a:r>
            <a:r>
              <a:rPr lang="en-US" sz="1200" dirty="0" err="1"/>
              <a:t>nginx:alpine</a:t>
            </a:r>
            <a:r>
              <a:rPr lang="en-US" sz="1200" dirty="0"/>
              <a:t> (client).</a:t>
            </a:r>
          </a:p>
          <a:p>
            <a:pPr>
              <a:buFont typeface="+mj-lt"/>
              <a:buAutoNum type="arabicPeriod"/>
            </a:pPr>
            <a:r>
              <a:rPr lang="en-US" sz="1200" dirty="0"/>
              <a:t>client sends the request to the host’s REST API → daemon.</a:t>
            </a:r>
          </a:p>
          <a:p>
            <a:pPr>
              <a:buFont typeface="+mj-lt"/>
              <a:buAutoNum type="arabicPeriod"/>
            </a:pPr>
            <a:r>
              <a:rPr lang="en-US" sz="1200" dirty="0"/>
              <a:t>daemon checks local </a:t>
            </a:r>
            <a:r>
              <a:rPr lang="en-US" sz="1200" b="1" dirty="0"/>
              <a:t>image cache</a:t>
            </a:r>
            <a:r>
              <a:rPr lang="en-US" sz="1200" dirty="0"/>
              <a:t>; if missing,</a:t>
            </a:r>
          </a:p>
          <a:p>
            <a:pPr>
              <a:buFont typeface="+mj-lt"/>
              <a:buAutoNum type="arabicPeriod"/>
            </a:pPr>
            <a:r>
              <a:rPr lang="en-US" sz="1200" dirty="0"/>
              <a:t>it </a:t>
            </a:r>
            <a:r>
              <a:rPr lang="en-US" sz="1200" b="1" dirty="0"/>
              <a:t>pulls</a:t>
            </a:r>
            <a:r>
              <a:rPr lang="en-US" sz="1200" dirty="0"/>
              <a:t> the image from a </a:t>
            </a:r>
            <a:r>
              <a:rPr lang="en-US" sz="1200" b="1" dirty="0"/>
              <a:t>registry</a:t>
            </a:r>
            <a:r>
              <a:rPr lang="en-US" sz="1200" dirty="0"/>
              <a:t> and stores it in the cache.</a:t>
            </a:r>
          </a:p>
          <a:p>
            <a:pPr>
              <a:buFont typeface="+mj-lt"/>
              <a:buAutoNum type="arabicPeriod"/>
            </a:pPr>
            <a:r>
              <a:rPr lang="en-US" sz="1200" dirty="0"/>
              <a:t>daemon </a:t>
            </a:r>
            <a:r>
              <a:rPr lang="en-US" sz="1200" b="1" dirty="0"/>
              <a:t>creates a container</a:t>
            </a:r>
            <a:r>
              <a:rPr lang="en-US" sz="1200" dirty="0"/>
              <a:t> from that image and starts it.</a:t>
            </a:r>
          </a:p>
        </p:txBody>
      </p:sp>
    </p:spTree>
    <p:extLst>
      <p:ext uri="{BB962C8B-B14F-4D97-AF65-F5344CB8AC3E}">
        <p14:creationId xmlns:p14="http://schemas.microsoft.com/office/powerpoint/2010/main" val="224943923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387675"/>
            <a:ext cx="2810003" cy="4368150"/>
          </a:xfrm>
          <a:prstGeom prst="rect">
            <a:avLst/>
          </a:prstGeom>
        </p:spPr>
        <p:txBody>
          <a:bodyPr lIns="0" tIns="0" rIns="0" bIns="0" rtlCol="0" anchor="t">
            <a:spAutoFit/>
          </a:bodyPr>
          <a:lstStyle/>
          <a:p>
            <a:pPr algn="l">
              <a:lnSpc>
                <a:spcPts val="1500"/>
              </a:lnSpc>
              <a:spcBef>
                <a:spcPct val="0"/>
              </a:spcBef>
            </a:pPr>
            <a:r>
              <a:rPr lang="en-US" sz="1230">
                <a:solidFill>
                  <a:srgbClr val="000000"/>
                </a:solidFill>
                <a:latin typeface="JetBrains Mono" panose="02010509020102050004"/>
                <a:ea typeface="JetBrains Mono" panose="02010509020102050004"/>
                <a:cs typeface="JetBrains Mono" panose="02010509020102050004"/>
                <a:sym typeface="JetBrains Mono" panose="02010509020102050004"/>
              </a:rPr>
              <a:t>cat &lt;&lt;EOF | kubectl apply -f -</a:t>
            </a:r>
          </a:p>
          <a:p>
            <a:pPr algn="l">
              <a:lnSpc>
                <a:spcPts val="1500"/>
              </a:lnSpc>
              <a:spcBef>
                <a:spcPct val="0"/>
              </a:spcBef>
            </a:pPr>
            <a:r>
              <a:rPr lang="en-US" sz="1230">
                <a:solidFill>
                  <a:srgbClr val="000000"/>
                </a:solidFill>
                <a:latin typeface="JetBrains Mono" panose="02010509020102050004"/>
                <a:ea typeface="JetBrains Mono" panose="02010509020102050004"/>
                <a:cs typeface="JetBrains Mono" panose="02010509020102050004"/>
                <a:sym typeface="JetBrains Mono" panose="02010509020102050004"/>
              </a:rPr>
              <a:t>apiVersion: apps/v1</a:t>
            </a:r>
          </a:p>
          <a:p>
            <a:pPr algn="l">
              <a:lnSpc>
                <a:spcPts val="1500"/>
              </a:lnSpc>
              <a:spcBef>
                <a:spcPct val="0"/>
              </a:spcBef>
            </a:pPr>
            <a:r>
              <a:rPr lang="en-US" sz="1230">
                <a:solidFill>
                  <a:srgbClr val="000000"/>
                </a:solidFill>
                <a:latin typeface="JetBrains Mono" panose="02010509020102050004"/>
                <a:ea typeface="JetBrains Mono" panose="02010509020102050004"/>
                <a:cs typeface="JetBrains Mono" panose="02010509020102050004"/>
                <a:sym typeface="JetBrains Mono" panose="02010509020102050004"/>
              </a:rPr>
              <a:t>kind: Deployment</a:t>
            </a:r>
          </a:p>
          <a:p>
            <a:pPr algn="l">
              <a:lnSpc>
                <a:spcPts val="1500"/>
              </a:lnSpc>
              <a:spcBef>
                <a:spcPct val="0"/>
              </a:spcBef>
            </a:pPr>
            <a:r>
              <a:rPr lang="en-US" sz="1230">
                <a:solidFill>
                  <a:srgbClr val="000000"/>
                </a:solidFill>
                <a:latin typeface="JetBrains Mono" panose="02010509020102050004"/>
                <a:ea typeface="JetBrains Mono" panose="02010509020102050004"/>
                <a:cs typeface="JetBrains Mono" panose="02010509020102050004"/>
                <a:sym typeface="JetBrains Mono" panose="02010509020102050004"/>
              </a:rPr>
              <a:t>metadata:</a:t>
            </a:r>
          </a:p>
          <a:p>
            <a:pPr algn="l">
              <a:lnSpc>
                <a:spcPts val="1500"/>
              </a:lnSpc>
              <a:spcBef>
                <a:spcPct val="0"/>
              </a:spcBef>
            </a:pPr>
            <a:r>
              <a:rPr lang="en-US" sz="1230">
                <a:solidFill>
                  <a:srgbClr val="000000"/>
                </a:solidFill>
                <a:latin typeface="JetBrains Mono" panose="02010509020102050004"/>
                <a:ea typeface="JetBrains Mono" panose="02010509020102050004"/>
                <a:cs typeface="JetBrains Mono" panose="02010509020102050004"/>
                <a:sym typeface="JetBrains Mono" panose="02010509020102050004"/>
              </a:rPr>
              <a:t>  name: label-demo</a:t>
            </a:r>
          </a:p>
          <a:p>
            <a:pPr algn="l">
              <a:lnSpc>
                <a:spcPts val="1500"/>
              </a:lnSpc>
              <a:spcBef>
                <a:spcPct val="0"/>
              </a:spcBef>
            </a:pPr>
            <a:r>
              <a:rPr lang="en-US" sz="1230">
                <a:solidFill>
                  <a:srgbClr val="000000"/>
                </a:solidFill>
                <a:latin typeface="JetBrains Mono" panose="02010509020102050004"/>
                <a:ea typeface="JetBrains Mono" panose="02010509020102050004"/>
                <a:cs typeface="JetBrains Mono" panose="02010509020102050004"/>
                <a:sym typeface="JetBrains Mono" panose="02010509020102050004"/>
              </a:rPr>
              <a:t>  labels:</a:t>
            </a:r>
          </a:p>
          <a:p>
            <a:pPr algn="l">
              <a:lnSpc>
                <a:spcPts val="1500"/>
              </a:lnSpc>
              <a:spcBef>
                <a:spcPct val="0"/>
              </a:spcBef>
            </a:pPr>
            <a:r>
              <a:rPr lang="en-US" sz="1230">
                <a:solidFill>
                  <a:srgbClr val="000000"/>
                </a:solidFill>
                <a:latin typeface="JetBrains Mono" panose="02010509020102050004"/>
                <a:ea typeface="JetBrains Mono" panose="02010509020102050004"/>
                <a:cs typeface="JetBrains Mono" panose="02010509020102050004"/>
                <a:sym typeface="JetBrains Mono" panose="02010509020102050004"/>
              </a:rPr>
              <a:t>    app: web</a:t>
            </a:r>
          </a:p>
          <a:p>
            <a:pPr algn="l">
              <a:lnSpc>
                <a:spcPts val="1500"/>
              </a:lnSpc>
              <a:spcBef>
                <a:spcPct val="0"/>
              </a:spcBef>
            </a:pPr>
            <a:r>
              <a:rPr lang="en-US" sz="1230">
                <a:solidFill>
                  <a:srgbClr val="000000"/>
                </a:solidFill>
                <a:latin typeface="JetBrains Mono" panose="02010509020102050004"/>
                <a:ea typeface="JetBrains Mono" panose="02010509020102050004"/>
                <a:cs typeface="JetBrains Mono" panose="02010509020102050004"/>
                <a:sym typeface="JetBrains Mono" panose="02010509020102050004"/>
              </a:rPr>
              <a:t>spec:</a:t>
            </a:r>
          </a:p>
          <a:p>
            <a:pPr algn="l">
              <a:lnSpc>
                <a:spcPts val="1500"/>
              </a:lnSpc>
              <a:spcBef>
                <a:spcPct val="0"/>
              </a:spcBef>
            </a:pPr>
            <a:r>
              <a:rPr lang="en-US" sz="1230">
                <a:solidFill>
                  <a:srgbClr val="000000"/>
                </a:solidFill>
                <a:latin typeface="JetBrains Mono" panose="02010509020102050004"/>
                <a:ea typeface="JetBrains Mono" panose="02010509020102050004"/>
                <a:cs typeface="JetBrains Mono" panose="02010509020102050004"/>
                <a:sym typeface="JetBrains Mono" panose="02010509020102050004"/>
              </a:rPr>
              <a:t>  replicas: 3</a:t>
            </a:r>
          </a:p>
          <a:p>
            <a:pPr algn="l">
              <a:lnSpc>
                <a:spcPts val="1500"/>
              </a:lnSpc>
              <a:spcBef>
                <a:spcPct val="0"/>
              </a:spcBef>
            </a:pPr>
            <a:r>
              <a:rPr lang="en-US" sz="1230">
                <a:solidFill>
                  <a:srgbClr val="000000"/>
                </a:solidFill>
                <a:latin typeface="JetBrains Mono" panose="02010509020102050004"/>
                <a:ea typeface="JetBrains Mono" panose="02010509020102050004"/>
                <a:cs typeface="JetBrains Mono" panose="02010509020102050004"/>
                <a:sym typeface="JetBrains Mono" panose="02010509020102050004"/>
              </a:rPr>
              <a:t>  selector:</a:t>
            </a:r>
          </a:p>
          <a:p>
            <a:pPr algn="l">
              <a:lnSpc>
                <a:spcPts val="1500"/>
              </a:lnSpc>
              <a:spcBef>
                <a:spcPct val="0"/>
              </a:spcBef>
            </a:pPr>
            <a:r>
              <a:rPr lang="en-US" sz="1230">
                <a:solidFill>
                  <a:srgbClr val="000000"/>
                </a:solidFill>
                <a:latin typeface="JetBrains Mono" panose="02010509020102050004"/>
                <a:ea typeface="JetBrains Mono" panose="02010509020102050004"/>
                <a:cs typeface="JetBrains Mono" panose="02010509020102050004"/>
                <a:sym typeface="JetBrains Mono" panose="02010509020102050004"/>
              </a:rPr>
              <a:t>    matchLabels:</a:t>
            </a:r>
          </a:p>
          <a:p>
            <a:pPr algn="l">
              <a:lnSpc>
                <a:spcPts val="1500"/>
              </a:lnSpc>
              <a:spcBef>
                <a:spcPct val="0"/>
              </a:spcBef>
            </a:pPr>
            <a:r>
              <a:rPr lang="en-US" sz="1230">
                <a:solidFill>
                  <a:srgbClr val="000000"/>
                </a:solidFill>
                <a:latin typeface="JetBrains Mono" panose="02010509020102050004"/>
                <a:ea typeface="JetBrains Mono" panose="02010509020102050004"/>
                <a:cs typeface="JetBrains Mono" panose="02010509020102050004"/>
                <a:sym typeface="JetBrains Mono" panose="02010509020102050004"/>
              </a:rPr>
              <a:t>      app: web</a:t>
            </a:r>
          </a:p>
          <a:p>
            <a:pPr algn="l">
              <a:lnSpc>
                <a:spcPts val="1500"/>
              </a:lnSpc>
              <a:spcBef>
                <a:spcPct val="0"/>
              </a:spcBef>
            </a:pPr>
            <a:r>
              <a:rPr lang="en-US" sz="1230">
                <a:solidFill>
                  <a:srgbClr val="000000"/>
                </a:solidFill>
                <a:latin typeface="JetBrains Mono" panose="02010509020102050004"/>
                <a:ea typeface="JetBrains Mono" panose="02010509020102050004"/>
                <a:cs typeface="JetBrains Mono" panose="02010509020102050004"/>
                <a:sym typeface="JetBrains Mono" panose="02010509020102050004"/>
              </a:rPr>
              <a:t>  template:</a:t>
            </a:r>
          </a:p>
          <a:p>
            <a:pPr algn="l">
              <a:lnSpc>
                <a:spcPts val="1500"/>
              </a:lnSpc>
              <a:spcBef>
                <a:spcPct val="0"/>
              </a:spcBef>
            </a:pPr>
            <a:r>
              <a:rPr lang="en-US" sz="1230">
                <a:solidFill>
                  <a:srgbClr val="000000"/>
                </a:solidFill>
                <a:latin typeface="JetBrains Mono" panose="02010509020102050004"/>
                <a:ea typeface="JetBrains Mono" panose="02010509020102050004"/>
                <a:cs typeface="JetBrains Mono" panose="02010509020102050004"/>
                <a:sym typeface="JetBrains Mono" panose="02010509020102050004"/>
              </a:rPr>
              <a:t>    metadata:</a:t>
            </a:r>
          </a:p>
          <a:p>
            <a:pPr algn="l">
              <a:lnSpc>
                <a:spcPts val="1500"/>
              </a:lnSpc>
              <a:spcBef>
                <a:spcPct val="0"/>
              </a:spcBef>
            </a:pPr>
            <a:r>
              <a:rPr lang="en-US" sz="1230">
                <a:solidFill>
                  <a:srgbClr val="000000"/>
                </a:solidFill>
                <a:latin typeface="JetBrains Mono" panose="02010509020102050004"/>
                <a:ea typeface="JetBrains Mono" panose="02010509020102050004"/>
                <a:cs typeface="JetBrains Mono" panose="02010509020102050004"/>
                <a:sym typeface="JetBrains Mono" panose="02010509020102050004"/>
              </a:rPr>
              <a:t>      labels:</a:t>
            </a:r>
          </a:p>
          <a:p>
            <a:pPr algn="l">
              <a:lnSpc>
                <a:spcPts val="1500"/>
              </a:lnSpc>
              <a:spcBef>
                <a:spcPct val="0"/>
              </a:spcBef>
            </a:pPr>
            <a:r>
              <a:rPr lang="en-US" sz="1230">
                <a:solidFill>
                  <a:srgbClr val="000000"/>
                </a:solidFill>
                <a:latin typeface="JetBrains Mono" panose="02010509020102050004"/>
                <a:ea typeface="JetBrains Mono" panose="02010509020102050004"/>
                <a:cs typeface="JetBrains Mono" panose="02010509020102050004"/>
                <a:sym typeface="JetBrains Mono" panose="02010509020102050004"/>
              </a:rPr>
              <a:t>        app: web</a:t>
            </a:r>
          </a:p>
          <a:p>
            <a:pPr algn="l">
              <a:lnSpc>
                <a:spcPts val="1500"/>
              </a:lnSpc>
              <a:spcBef>
                <a:spcPct val="0"/>
              </a:spcBef>
            </a:pPr>
            <a:r>
              <a:rPr lang="en-US" sz="1230">
                <a:solidFill>
                  <a:srgbClr val="000000"/>
                </a:solidFill>
                <a:latin typeface="JetBrains Mono" panose="02010509020102050004"/>
                <a:ea typeface="JetBrains Mono" panose="02010509020102050004"/>
                <a:cs typeface="JetBrains Mono" panose="02010509020102050004"/>
                <a:sym typeface="JetBrains Mono" panose="02010509020102050004"/>
              </a:rPr>
              <a:t>        tier: frontend</a:t>
            </a:r>
          </a:p>
          <a:p>
            <a:pPr algn="l">
              <a:lnSpc>
                <a:spcPts val="1500"/>
              </a:lnSpc>
              <a:spcBef>
                <a:spcPct val="0"/>
              </a:spcBef>
            </a:pPr>
            <a:r>
              <a:rPr lang="en-US" sz="1230">
                <a:solidFill>
                  <a:srgbClr val="000000"/>
                </a:solidFill>
                <a:latin typeface="JetBrains Mono" panose="02010509020102050004"/>
                <a:ea typeface="JetBrains Mono" panose="02010509020102050004"/>
                <a:cs typeface="JetBrains Mono" panose="02010509020102050004"/>
                <a:sym typeface="JetBrains Mono" panose="02010509020102050004"/>
              </a:rPr>
              <a:t>    spec:</a:t>
            </a:r>
          </a:p>
          <a:p>
            <a:pPr algn="l">
              <a:lnSpc>
                <a:spcPts val="1500"/>
              </a:lnSpc>
              <a:spcBef>
                <a:spcPct val="0"/>
              </a:spcBef>
            </a:pPr>
            <a:r>
              <a:rPr lang="en-US" sz="1230">
                <a:solidFill>
                  <a:srgbClr val="000000"/>
                </a:solidFill>
                <a:latin typeface="JetBrains Mono" panose="02010509020102050004"/>
                <a:ea typeface="JetBrains Mono" panose="02010509020102050004"/>
                <a:cs typeface="JetBrains Mono" panose="02010509020102050004"/>
                <a:sym typeface="JetBrains Mono" panose="02010509020102050004"/>
              </a:rPr>
              <a:t>      containers:</a:t>
            </a:r>
          </a:p>
          <a:p>
            <a:pPr algn="l">
              <a:lnSpc>
                <a:spcPts val="1500"/>
              </a:lnSpc>
              <a:spcBef>
                <a:spcPct val="0"/>
              </a:spcBef>
            </a:pPr>
            <a:r>
              <a:rPr lang="en-US" sz="1230">
                <a:solidFill>
                  <a:srgbClr val="000000"/>
                </a:solidFill>
                <a:latin typeface="JetBrains Mono" panose="02010509020102050004"/>
                <a:ea typeface="JetBrains Mono" panose="02010509020102050004"/>
                <a:cs typeface="JetBrains Mono" panose="02010509020102050004"/>
                <a:sym typeface="JetBrains Mono" panose="02010509020102050004"/>
              </a:rPr>
              <a:t>      - name: nginx</a:t>
            </a:r>
          </a:p>
          <a:p>
            <a:pPr algn="l">
              <a:lnSpc>
                <a:spcPts val="1500"/>
              </a:lnSpc>
              <a:spcBef>
                <a:spcPct val="0"/>
              </a:spcBef>
            </a:pPr>
            <a:r>
              <a:rPr lang="en-US" sz="1230">
                <a:solidFill>
                  <a:srgbClr val="000000"/>
                </a:solidFill>
                <a:latin typeface="JetBrains Mono" panose="02010509020102050004"/>
                <a:ea typeface="JetBrains Mono" panose="02010509020102050004"/>
                <a:cs typeface="JetBrains Mono" panose="02010509020102050004"/>
                <a:sym typeface="JetBrains Mono" panose="02010509020102050004"/>
              </a:rPr>
              <a:t>        image: nginx:latest</a:t>
            </a:r>
          </a:p>
          <a:p>
            <a:pPr algn="l">
              <a:lnSpc>
                <a:spcPts val="1500"/>
              </a:lnSpc>
              <a:spcBef>
                <a:spcPct val="0"/>
              </a:spcBef>
            </a:pPr>
            <a:r>
              <a:rPr lang="en-US" sz="1230">
                <a:solidFill>
                  <a:srgbClr val="000000"/>
                </a:solidFill>
                <a:latin typeface="JetBrains Mono" panose="02010509020102050004"/>
                <a:ea typeface="JetBrains Mono" panose="02010509020102050004"/>
                <a:cs typeface="JetBrains Mono" panose="02010509020102050004"/>
                <a:sym typeface="JetBrains Mono" panose="02010509020102050004"/>
              </a:rPr>
              <a:t>EOF</a:t>
            </a:r>
          </a:p>
          <a:p>
            <a:pPr algn="l">
              <a:lnSpc>
                <a:spcPts val="1500"/>
              </a:lnSpc>
              <a:spcBef>
                <a:spcPct val="0"/>
              </a:spcBef>
            </a:pPr>
            <a:endParaRPr lang="en-US" sz="1230">
              <a:solidFill>
                <a:srgbClr val="000000"/>
              </a:solidFill>
              <a:latin typeface="JetBrains Mono" panose="02010509020102050004"/>
              <a:ea typeface="JetBrains Mono" panose="02010509020102050004"/>
              <a:cs typeface="JetBrains Mono" panose="02010509020102050004"/>
              <a:sym typeface="JetBrains Mono" panose="02010509020102050004"/>
            </a:endParaRPr>
          </a:p>
          <a:p>
            <a:pPr algn="l">
              <a:lnSpc>
                <a:spcPts val="1500"/>
              </a:lnSpc>
              <a:spcBef>
                <a:spcPct val="0"/>
              </a:spcBef>
            </a:pPr>
            <a:endParaRPr lang="en-US" sz="1230">
              <a:solidFill>
                <a:srgbClr val="000000"/>
              </a:solidFill>
              <a:latin typeface="JetBrains Mono" panose="02010509020102050004"/>
              <a:ea typeface="JetBrains Mono" panose="02010509020102050004"/>
              <a:cs typeface="JetBrains Mono" panose="02010509020102050004"/>
              <a:sym typeface="JetBrains Mono" panose="02010509020102050004"/>
            </a:endParaRPr>
          </a:p>
        </p:txBody>
      </p:sp>
      <p:sp>
        <p:nvSpPr>
          <p:cNvPr id="3" name="TextBox 3"/>
          <p:cNvSpPr txBox="1"/>
          <p:nvPr/>
        </p:nvSpPr>
        <p:spPr>
          <a:xfrm>
            <a:off x="2793159" y="1207745"/>
            <a:ext cx="6261746" cy="2309265"/>
          </a:xfrm>
          <a:prstGeom prst="rect">
            <a:avLst/>
          </a:prstGeom>
        </p:spPr>
        <p:txBody>
          <a:bodyPr lIns="0" tIns="0" rIns="0" bIns="0" rtlCol="0" anchor="t">
            <a:spAutoFit/>
          </a:bodyPr>
          <a:lstStyle/>
          <a:p>
            <a:pPr algn="l">
              <a:lnSpc>
                <a:spcPts val="1265"/>
              </a:lnSpc>
              <a:spcBef>
                <a:spcPct val="0"/>
              </a:spcBef>
            </a:pPr>
            <a:r>
              <a:rPr lang="en-US" sz="1040">
                <a:solidFill>
                  <a:srgbClr val="000000"/>
                </a:solidFill>
                <a:latin typeface="JetBrains Mono" panose="02010509020102050004"/>
                <a:ea typeface="JetBrains Mono" panose="02010509020102050004"/>
                <a:cs typeface="JetBrains Mono" panose="02010509020102050004"/>
                <a:sym typeface="JetBrains Mono" panose="02010509020102050004"/>
              </a:rPr>
              <a:t># 1️⃣ Show all pods with labels</a:t>
            </a:r>
          </a:p>
          <a:p>
            <a:pPr algn="l">
              <a:lnSpc>
                <a:spcPts val="1265"/>
              </a:lnSpc>
              <a:spcBef>
                <a:spcPct val="0"/>
              </a:spcBef>
            </a:pPr>
            <a:r>
              <a:rPr lang="en-US" sz="1040">
                <a:solidFill>
                  <a:srgbClr val="000000"/>
                </a:solidFill>
                <a:latin typeface="JetBrains Mono" panose="02010509020102050004"/>
                <a:ea typeface="JetBrains Mono" panose="02010509020102050004"/>
                <a:cs typeface="JetBrains Mono" panose="02010509020102050004"/>
                <a:sym typeface="JetBrains Mono" panose="02010509020102050004"/>
              </a:rPr>
              <a:t>kubectl get pods --show-labels</a:t>
            </a:r>
          </a:p>
          <a:p>
            <a:pPr algn="l">
              <a:lnSpc>
                <a:spcPts val="1265"/>
              </a:lnSpc>
              <a:spcBef>
                <a:spcPct val="0"/>
              </a:spcBef>
            </a:pPr>
            <a:r>
              <a:rPr lang="en-US" sz="1040">
                <a:solidFill>
                  <a:srgbClr val="000000"/>
                </a:solidFill>
                <a:latin typeface="JetBrains Mono" panose="02010509020102050004"/>
                <a:ea typeface="JetBrains Mono" panose="02010509020102050004"/>
                <a:cs typeface="JetBrains Mono" panose="02010509020102050004"/>
                <a:sym typeface="JetBrains Mono" panose="02010509020102050004"/>
              </a:rPr>
              <a:t># 2️⃣ Filter pods based on label "tier=frontend"</a:t>
            </a:r>
          </a:p>
          <a:p>
            <a:pPr algn="l">
              <a:lnSpc>
                <a:spcPts val="1265"/>
              </a:lnSpc>
              <a:spcBef>
                <a:spcPct val="0"/>
              </a:spcBef>
            </a:pPr>
            <a:r>
              <a:rPr lang="en-US" sz="1040">
                <a:solidFill>
                  <a:srgbClr val="000000"/>
                </a:solidFill>
                <a:latin typeface="JetBrains Mono" panose="02010509020102050004"/>
                <a:ea typeface="JetBrains Mono" panose="02010509020102050004"/>
                <a:cs typeface="JetBrains Mono" panose="02010509020102050004"/>
                <a:sym typeface="JetBrains Mono" panose="02010509020102050004"/>
              </a:rPr>
              <a:t>kubectl get pods -l tier=frontend</a:t>
            </a:r>
          </a:p>
          <a:p>
            <a:pPr algn="l">
              <a:lnSpc>
                <a:spcPts val="1265"/>
              </a:lnSpc>
              <a:spcBef>
                <a:spcPct val="0"/>
              </a:spcBef>
            </a:pPr>
            <a:r>
              <a:rPr lang="en-US" sz="1040">
                <a:solidFill>
                  <a:srgbClr val="000000"/>
                </a:solidFill>
                <a:latin typeface="JetBrains Mono" panose="02010509020102050004"/>
                <a:ea typeface="JetBrains Mono" panose="02010509020102050004"/>
                <a:cs typeface="JetBrains Mono" panose="02010509020102050004"/>
                <a:sym typeface="JetBrains Mono" panose="02010509020102050004"/>
              </a:rPr>
              <a:t># 3️⃣ Add a new label "env=production" to the first pod</a:t>
            </a:r>
          </a:p>
          <a:p>
            <a:pPr algn="l">
              <a:lnSpc>
                <a:spcPts val="1265"/>
              </a:lnSpc>
              <a:spcBef>
                <a:spcPct val="0"/>
              </a:spcBef>
            </a:pPr>
            <a:r>
              <a:rPr lang="en-US" sz="1040">
                <a:solidFill>
                  <a:srgbClr val="000000"/>
                </a:solidFill>
                <a:latin typeface="JetBrains Mono" panose="02010509020102050004"/>
                <a:ea typeface="JetBrains Mono" panose="02010509020102050004"/>
                <a:cs typeface="JetBrains Mono" panose="02010509020102050004"/>
                <a:sym typeface="JetBrains Mono" panose="02010509020102050004"/>
              </a:rPr>
              <a:t>POD_NAME=$(kubectl get pods -l app=web -o jsonpath='{.items[0].metadata.name}')</a:t>
            </a:r>
          </a:p>
          <a:p>
            <a:pPr algn="l">
              <a:lnSpc>
                <a:spcPts val="1265"/>
              </a:lnSpc>
              <a:spcBef>
                <a:spcPct val="0"/>
              </a:spcBef>
            </a:pPr>
            <a:r>
              <a:rPr lang="en-US" sz="1040">
                <a:solidFill>
                  <a:srgbClr val="000000"/>
                </a:solidFill>
                <a:latin typeface="JetBrains Mono" panose="02010509020102050004"/>
                <a:ea typeface="JetBrains Mono" panose="02010509020102050004"/>
                <a:cs typeface="JetBrains Mono" panose="02010509020102050004"/>
                <a:sym typeface="JetBrains Mono" panose="02010509020102050004"/>
              </a:rPr>
              <a:t>kubectl label pod $POD_NAME env=production</a:t>
            </a:r>
          </a:p>
          <a:p>
            <a:pPr algn="l">
              <a:lnSpc>
                <a:spcPts val="1265"/>
              </a:lnSpc>
              <a:spcBef>
                <a:spcPct val="0"/>
              </a:spcBef>
            </a:pPr>
            <a:r>
              <a:rPr lang="en-US" sz="1040">
                <a:solidFill>
                  <a:srgbClr val="000000"/>
                </a:solidFill>
                <a:latin typeface="JetBrains Mono" panose="02010509020102050004"/>
                <a:ea typeface="JetBrains Mono" panose="02010509020102050004"/>
                <a:cs typeface="JetBrains Mono" panose="02010509020102050004"/>
                <a:sym typeface="JetBrains Mono" panose="02010509020102050004"/>
              </a:rPr>
              <a:t># 4️⃣ Verify label was added</a:t>
            </a:r>
          </a:p>
          <a:p>
            <a:pPr algn="l">
              <a:lnSpc>
                <a:spcPts val="1265"/>
              </a:lnSpc>
              <a:spcBef>
                <a:spcPct val="0"/>
              </a:spcBef>
            </a:pPr>
            <a:r>
              <a:rPr lang="en-US" sz="1040">
                <a:solidFill>
                  <a:srgbClr val="000000"/>
                </a:solidFill>
                <a:latin typeface="JetBrains Mono" panose="02010509020102050004"/>
                <a:ea typeface="JetBrains Mono" panose="02010509020102050004"/>
                <a:cs typeface="JetBrains Mono" panose="02010509020102050004"/>
                <a:sym typeface="JetBrains Mono" panose="02010509020102050004"/>
              </a:rPr>
              <a:t>kubectl get pods --show-labels</a:t>
            </a:r>
          </a:p>
          <a:p>
            <a:pPr algn="l">
              <a:lnSpc>
                <a:spcPts val="1265"/>
              </a:lnSpc>
              <a:spcBef>
                <a:spcPct val="0"/>
              </a:spcBef>
            </a:pPr>
            <a:r>
              <a:rPr lang="en-US" sz="1040">
                <a:solidFill>
                  <a:srgbClr val="000000"/>
                </a:solidFill>
                <a:latin typeface="JetBrains Mono" panose="02010509020102050004"/>
                <a:ea typeface="JetBrains Mono" panose="02010509020102050004"/>
                <a:cs typeface="JetBrains Mono" panose="02010509020102050004"/>
                <a:sym typeface="JetBrains Mono" panose="02010509020102050004"/>
              </a:rPr>
              <a:t># 5️⃣ Remove the label "env" from the pod</a:t>
            </a:r>
          </a:p>
          <a:p>
            <a:pPr algn="l">
              <a:lnSpc>
                <a:spcPts val="1265"/>
              </a:lnSpc>
              <a:spcBef>
                <a:spcPct val="0"/>
              </a:spcBef>
            </a:pPr>
            <a:r>
              <a:rPr lang="en-US" sz="1040">
                <a:solidFill>
                  <a:srgbClr val="000000"/>
                </a:solidFill>
                <a:latin typeface="JetBrains Mono" panose="02010509020102050004"/>
                <a:ea typeface="JetBrains Mono" panose="02010509020102050004"/>
                <a:cs typeface="JetBrains Mono" panose="02010509020102050004"/>
                <a:sym typeface="JetBrains Mono" panose="02010509020102050004"/>
              </a:rPr>
              <a:t>kubectl label pod $POD_NAME env-</a:t>
            </a:r>
          </a:p>
          <a:p>
            <a:pPr algn="l">
              <a:lnSpc>
                <a:spcPts val="1265"/>
              </a:lnSpc>
              <a:spcBef>
                <a:spcPct val="0"/>
              </a:spcBef>
            </a:pPr>
            <a:r>
              <a:rPr lang="en-US" sz="1040">
                <a:solidFill>
                  <a:srgbClr val="000000"/>
                </a:solidFill>
                <a:latin typeface="JetBrains Mono" panose="02010509020102050004"/>
                <a:ea typeface="JetBrains Mono" panose="02010509020102050004"/>
                <a:cs typeface="JetBrains Mono" panose="02010509020102050004"/>
                <a:sym typeface="JetBrains Mono" panose="02010509020102050004"/>
              </a:rPr>
              <a:t># 6️⃣ Show updated labels</a:t>
            </a:r>
          </a:p>
          <a:p>
            <a:pPr algn="l">
              <a:lnSpc>
                <a:spcPts val="1265"/>
              </a:lnSpc>
              <a:spcBef>
                <a:spcPct val="0"/>
              </a:spcBef>
            </a:pPr>
            <a:r>
              <a:rPr lang="en-US" sz="1040">
                <a:solidFill>
                  <a:srgbClr val="000000"/>
                </a:solidFill>
                <a:latin typeface="JetBrains Mono" panose="02010509020102050004"/>
                <a:ea typeface="JetBrains Mono" panose="02010509020102050004"/>
                <a:cs typeface="JetBrains Mono" panose="02010509020102050004"/>
                <a:sym typeface="JetBrains Mono" panose="02010509020102050004"/>
              </a:rPr>
              <a:t>kubectl get pods --show-labels</a:t>
            </a:r>
          </a:p>
          <a:p>
            <a:pPr algn="l">
              <a:lnSpc>
                <a:spcPts val="1265"/>
              </a:lnSpc>
              <a:spcBef>
                <a:spcPct val="0"/>
              </a:spcBef>
            </a:pPr>
            <a:r>
              <a:rPr lang="en-US" sz="1040">
                <a:solidFill>
                  <a:srgbClr val="000000"/>
                </a:solidFill>
                <a:latin typeface="JetBrains Mono" panose="02010509020102050004"/>
                <a:ea typeface="JetBrains Mono" panose="02010509020102050004"/>
                <a:cs typeface="JetBrains Mono" panose="02010509020102050004"/>
                <a:sym typeface="JetBrains Mono" panose="02010509020102050004"/>
              </a:rPr>
              <a:t># 7️⃣ Delete all pods with label "tier=frontend"</a:t>
            </a:r>
          </a:p>
          <a:p>
            <a:pPr algn="l">
              <a:lnSpc>
                <a:spcPts val="1265"/>
              </a:lnSpc>
              <a:spcBef>
                <a:spcPct val="0"/>
              </a:spcBef>
            </a:pPr>
            <a:r>
              <a:rPr lang="en-US" sz="1040">
                <a:solidFill>
                  <a:srgbClr val="000000"/>
                </a:solidFill>
                <a:latin typeface="JetBrains Mono" panose="02010509020102050004"/>
                <a:ea typeface="JetBrains Mono" panose="02010509020102050004"/>
                <a:cs typeface="JetBrains Mono" panose="02010509020102050004"/>
                <a:sym typeface="JetBrains Mono" panose="02010509020102050004"/>
              </a:rPr>
              <a:t>kubectl delete pods -l tier=frontend</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0771" y="504825"/>
            <a:ext cx="8375072" cy="657440"/>
          </a:xfrm>
          <a:prstGeom prst="rect">
            <a:avLst/>
          </a:prstGeom>
        </p:spPr>
        <p:txBody>
          <a:bodyPr lIns="0" tIns="0" rIns="0" bIns="0" rtlCol="0" anchor="t">
            <a:spAutoFit/>
          </a:bodyPr>
          <a:lstStyle/>
          <a:p>
            <a:pPr algn="l">
              <a:lnSpc>
                <a:spcPts val="1340"/>
              </a:lnSpc>
              <a:spcBef>
                <a:spcPct val="0"/>
              </a:spcBef>
            </a:pPr>
            <a:r>
              <a:rPr lang="en-US" sz="1095">
                <a:solidFill>
                  <a:srgbClr val="000000"/>
                </a:solidFill>
                <a:latin typeface="JetBrains Mono" panose="02010509020102050004"/>
                <a:ea typeface="JetBrains Mono" panose="02010509020102050004"/>
                <a:cs typeface="JetBrains Mono" panose="02010509020102050004"/>
                <a:sym typeface="JetBrains Mono" panose="02010509020102050004"/>
              </a:rPr>
              <a:t> Inbuilt (System) Labels in Kubernetes</a:t>
            </a:r>
          </a:p>
          <a:p>
            <a:pPr algn="l">
              <a:lnSpc>
                <a:spcPts val="1340"/>
              </a:lnSpc>
              <a:spcBef>
                <a:spcPct val="0"/>
              </a:spcBef>
            </a:pPr>
            <a:r>
              <a:rPr lang="en-US" sz="1095">
                <a:solidFill>
                  <a:srgbClr val="000000"/>
                </a:solidFill>
                <a:latin typeface="JetBrains Mono" panose="02010509020102050004"/>
                <a:ea typeface="JetBrains Mono" panose="02010509020102050004"/>
                <a:cs typeface="JetBrains Mono" panose="02010509020102050004"/>
                <a:sym typeface="JetBrains Mono" panose="02010509020102050004"/>
              </a:rPr>
              <a:t>In Kubernetes, inbuilt labels are automatically assigned by the system to resources (like pods, nodes, etc.). These labels provide metadata that helps Kubernetes manage and schedule workloads effectively.</a:t>
            </a:r>
          </a:p>
        </p:txBody>
      </p:sp>
      <p:sp>
        <p:nvSpPr>
          <p:cNvPr id="3" name="TextBox 3"/>
          <p:cNvSpPr txBox="1"/>
          <p:nvPr/>
        </p:nvSpPr>
        <p:spPr>
          <a:xfrm>
            <a:off x="460770" y="1506246"/>
            <a:ext cx="4263629" cy="230832"/>
          </a:xfrm>
          <a:prstGeom prst="rect">
            <a:avLst/>
          </a:prstGeom>
        </p:spPr>
        <p:txBody>
          <a:bodyPr wrap="square" lIns="0" tIns="0" rIns="0" bIns="0" rtlCol="0" anchor="t">
            <a:spAutoFit/>
          </a:bodyPr>
          <a:lstStyle/>
          <a:p>
            <a:pPr algn="ctr">
              <a:lnSpc>
                <a:spcPts val="1845"/>
              </a:lnSpc>
              <a:spcBef>
                <a:spcPct val="0"/>
              </a:spcBef>
            </a:pPr>
            <a:r>
              <a:rPr lang="en-US" sz="1515" dirty="0">
                <a:solidFill>
                  <a:srgbClr val="000000"/>
                </a:solidFill>
                <a:latin typeface="JetBrains Mono" panose="02010509020102050004"/>
                <a:ea typeface="JetBrains Mono" panose="02010509020102050004"/>
                <a:cs typeface="JetBrains Mono" panose="02010509020102050004"/>
                <a:sym typeface="JetBrains Mono" panose="02010509020102050004"/>
              </a:rPr>
              <a:t>kubectl get nodes --show-labels</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8202" y="1424178"/>
            <a:ext cx="8647595" cy="1903047"/>
          </a:xfrm>
          <a:custGeom>
            <a:avLst/>
            <a:gdLst/>
            <a:ahLst/>
            <a:cxnLst/>
            <a:rect l="l" t="t" r="r" b="b"/>
            <a:pathLst>
              <a:path w="8647595" h="1903047">
                <a:moveTo>
                  <a:pt x="0" y="0"/>
                </a:moveTo>
                <a:lnTo>
                  <a:pt x="8647596" y="0"/>
                </a:lnTo>
                <a:lnTo>
                  <a:pt x="8647596" y="1903047"/>
                </a:lnTo>
                <a:lnTo>
                  <a:pt x="0" y="19030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999270" y="1728949"/>
            <a:ext cx="3208915" cy="1377315"/>
          </a:xfrm>
          <a:prstGeom prst="rect">
            <a:avLst/>
          </a:prstGeom>
        </p:spPr>
        <p:txBody>
          <a:bodyPr lIns="0" tIns="0" rIns="0" bIns="0" rtlCol="0" anchor="t">
            <a:spAutoFit/>
          </a:bodyPr>
          <a:lstStyle/>
          <a:p>
            <a:pPr algn="ctr">
              <a:lnSpc>
                <a:spcPts val="5040"/>
              </a:lnSpc>
            </a:pPr>
            <a:r>
              <a:rPr lang="en-US" sz="3600" b="1">
                <a:solidFill>
                  <a:srgbClr val="595959"/>
                </a:solidFill>
                <a:latin typeface="Ubuntu Bold" panose="020B0804030602030204"/>
                <a:ea typeface="Ubuntu Bold" panose="020B0804030602030204"/>
                <a:cs typeface="Ubuntu Bold" panose="020B0804030602030204"/>
                <a:sym typeface="Ubuntu Bold" panose="020B0804030602030204"/>
              </a:rPr>
              <a:t>Kubernetes</a:t>
            </a:r>
          </a:p>
          <a:p>
            <a:pPr algn="ctr">
              <a:lnSpc>
                <a:spcPts val="5880"/>
              </a:lnSpc>
            </a:pPr>
            <a:r>
              <a:rPr lang="en-US" sz="4200" b="1">
                <a:solidFill>
                  <a:srgbClr val="000000"/>
                </a:solidFill>
                <a:latin typeface="Ubuntu Bold" panose="020B0804030602030204"/>
                <a:ea typeface="Ubuntu Bold" panose="020B0804030602030204"/>
                <a:cs typeface="Ubuntu Bold" panose="020B0804030602030204"/>
                <a:sym typeface="Ubuntu Bold" panose="020B0804030602030204"/>
              </a:rPr>
              <a:t>Annotations</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2376" y="182651"/>
            <a:ext cx="7726004" cy="4304424"/>
          </a:xfrm>
          <a:custGeom>
            <a:avLst/>
            <a:gdLst/>
            <a:ahLst/>
            <a:cxnLst/>
            <a:rect l="l" t="t" r="r" b="b"/>
            <a:pathLst>
              <a:path w="7726004" h="4304424">
                <a:moveTo>
                  <a:pt x="0" y="0"/>
                </a:moveTo>
                <a:lnTo>
                  <a:pt x="7726003" y="0"/>
                </a:lnTo>
                <a:lnTo>
                  <a:pt x="7726003" y="4304424"/>
                </a:lnTo>
                <a:lnTo>
                  <a:pt x="0" y="43044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25879" y="4561046"/>
            <a:ext cx="3708302" cy="395097"/>
          </a:xfrm>
          <a:custGeom>
            <a:avLst/>
            <a:gdLst/>
            <a:ahLst/>
            <a:cxnLst/>
            <a:rect l="l" t="t" r="r" b="b"/>
            <a:pathLst>
              <a:path w="3708302" h="395097">
                <a:moveTo>
                  <a:pt x="0" y="0"/>
                </a:moveTo>
                <a:lnTo>
                  <a:pt x="3708301" y="0"/>
                </a:lnTo>
                <a:lnTo>
                  <a:pt x="3708301" y="395097"/>
                </a:lnTo>
                <a:lnTo>
                  <a:pt x="0" y="3950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5221748" y="1321527"/>
            <a:ext cx="3882352" cy="3165548"/>
          </a:xfrm>
          <a:custGeom>
            <a:avLst/>
            <a:gdLst/>
            <a:ahLst/>
            <a:cxnLst/>
            <a:rect l="l" t="t" r="r" b="b"/>
            <a:pathLst>
              <a:path w="3882352" h="3165548">
                <a:moveTo>
                  <a:pt x="0" y="0"/>
                </a:moveTo>
                <a:lnTo>
                  <a:pt x="3882352" y="0"/>
                </a:lnTo>
                <a:lnTo>
                  <a:pt x="3882352" y="3165548"/>
                </a:lnTo>
                <a:lnTo>
                  <a:pt x="0" y="31655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TextBox 6"/>
          <p:cNvSpPr txBox="1"/>
          <p:nvPr/>
        </p:nvSpPr>
        <p:spPr>
          <a:xfrm>
            <a:off x="432073" y="1349464"/>
            <a:ext cx="78238" cy="178346"/>
          </a:xfrm>
          <a:prstGeom prst="rect">
            <a:avLst/>
          </a:prstGeom>
        </p:spPr>
        <p:txBody>
          <a:bodyPr lIns="0" tIns="0" rIns="0" bIns="0" rtlCol="0" anchor="t">
            <a:spAutoFit/>
          </a:bodyPr>
          <a:lstStyle/>
          <a:p>
            <a:pPr algn="l">
              <a:lnSpc>
                <a:spcPts val="14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7" name="TextBox 7"/>
          <p:cNvSpPr txBox="1"/>
          <p:nvPr/>
        </p:nvSpPr>
        <p:spPr>
          <a:xfrm>
            <a:off x="432073" y="1857470"/>
            <a:ext cx="78238" cy="254546"/>
          </a:xfrm>
          <a:prstGeom prst="rect">
            <a:avLst/>
          </a:prstGeom>
        </p:spPr>
        <p:txBody>
          <a:bodyPr lIns="0" tIns="0" rIns="0" bIns="0" rtlCol="0" anchor="t">
            <a:spAutoFit/>
          </a:bodyPr>
          <a:lstStyle/>
          <a:p>
            <a:pPr algn="l">
              <a:lnSpc>
                <a:spcPts val="22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8" name="TextBox 8"/>
          <p:cNvSpPr txBox="1"/>
          <p:nvPr/>
        </p:nvSpPr>
        <p:spPr>
          <a:xfrm>
            <a:off x="614953" y="2136867"/>
            <a:ext cx="78238" cy="254546"/>
          </a:xfrm>
          <a:prstGeom prst="rect">
            <a:avLst/>
          </a:prstGeom>
        </p:spPr>
        <p:txBody>
          <a:bodyPr lIns="0" tIns="0" rIns="0" bIns="0" rtlCol="0" anchor="t">
            <a:spAutoFit/>
          </a:bodyPr>
          <a:lstStyle/>
          <a:p>
            <a:pPr algn="l">
              <a:lnSpc>
                <a:spcPts val="22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9" name="TextBox 9"/>
          <p:cNvSpPr txBox="1"/>
          <p:nvPr/>
        </p:nvSpPr>
        <p:spPr>
          <a:xfrm>
            <a:off x="600199" y="1342368"/>
            <a:ext cx="4533643" cy="751265"/>
          </a:xfrm>
          <a:prstGeom prst="rect">
            <a:avLst/>
          </a:prstGeom>
        </p:spPr>
        <p:txBody>
          <a:bodyPr lIns="0" tIns="0" rIns="0" bIns="0" rtlCol="0" anchor="t">
            <a:spAutoFit/>
          </a:bodyPr>
          <a:lstStyle/>
          <a:p>
            <a:pPr algn="l">
              <a:lnSpc>
                <a:spcPts val="1200"/>
              </a:lnSpc>
            </a:pPr>
            <a:r>
              <a:rPr lang="en-US" sz="1000">
                <a:solidFill>
                  <a:srgbClr val="000000"/>
                </a:solidFill>
                <a:latin typeface="Open Sans"/>
                <a:ea typeface="Open Sans"/>
                <a:cs typeface="Open Sans"/>
                <a:sym typeface="Open Sans"/>
              </a:rPr>
              <a:t>Annotations are key-value pairs attached to Kubernetes objects, just like labels. Unlike labels, annotations are not supposed to store identifying metadata, and they are often used by tools or the Kubernetes system itself.</a:t>
            </a:r>
          </a:p>
          <a:p>
            <a:pPr algn="l">
              <a:lnSpc>
                <a:spcPts val="2500"/>
              </a:lnSpc>
            </a:pPr>
            <a:r>
              <a:rPr lang="en-US" sz="1000">
                <a:solidFill>
                  <a:srgbClr val="000000"/>
                </a:solidFill>
                <a:latin typeface="Open Sans"/>
                <a:ea typeface="Open Sans"/>
                <a:cs typeface="Open Sans"/>
                <a:sym typeface="Open Sans"/>
              </a:rPr>
              <a:t>Common use-cases:</a:t>
            </a:r>
          </a:p>
        </p:txBody>
      </p:sp>
      <p:sp>
        <p:nvSpPr>
          <p:cNvPr id="10" name="TextBox 10"/>
          <p:cNvSpPr txBox="1"/>
          <p:nvPr/>
        </p:nvSpPr>
        <p:spPr>
          <a:xfrm>
            <a:off x="783079" y="2139296"/>
            <a:ext cx="4423277" cy="1275140"/>
          </a:xfrm>
          <a:prstGeom prst="rect">
            <a:avLst/>
          </a:prstGeom>
        </p:spPr>
        <p:txBody>
          <a:bodyPr lIns="0" tIns="0" rIns="0" bIns="0" rtlCol="0" anchor="t">
            <a:spAutoFit/>
          </a:bodyPr>
          <a:lstStyle/>
          <a:p>
            <a:pPr algn="l">
              <a:lnSpc>
                <a:spcPts val="1900"/>
              </a:lnSpc>
            </a:pPr>
            <a:r>
              <a:rPr lang="en-US" sz="1000" b="1">
                <a:solidFill>
                  <a:srgbClr val="000000"/>
                </a:solidFill>
                <a:latin typeface="Open Sans Bold"/>
                <a:ea typeface="Open Sans Bold"/>
                <a:cs typeface="Open Sans Bold"/>
                <a:sym typeface="Open Sans Bold"/>
              </a:rPr>
              <a:t>Tool-speciﬁc metadata and conﬁguration:</a:t>
            </a:r>
            <a:r>
              <a:rPr lang="en-US" sz="1000">
                <a:solidFill>
                  <a:srgbClr val="000000"/>
                </a:solidFill>
                <a:latin typeface="Open Sans"/>
                <a:ea typeface="Open Sans"/>
                <a:cs typeface="Open Sans"/>
                <a:sym typeface="Open Sans"/>
              </a:rPr>
              <a:t> external tools (monitoring </a:t>
            </a:r>
          </a:p>
          <a:p>
            <a:pPr algn="l">
              <a:lnSpc>
                <a:spcPts val="500"/>
              </a:lnSpc>
            </a:pPr>
            <a:r>
              <a:rPr lang="en-US" sz="1000">
                <a:solidFill>
                  <a:srgbClr val="000000"/>
                </a:solidFill>
                <a:latin typeface="Open Sans"/>
                <a:ea typeface="Open Sans"/>
                <a:cs typeface="Open Sans"/>
                <a:sym typeface="Open Sans"/>
              </a:rPr>
              <a:t>systems, logging agents) leverage annotations to attach custom data to </a:t>
            </a:r>
          </a:p>
          <a:p>
            <a:pPr algn="l">
              <a:lnSpc>
                <a:spcPts val="1900"/>
              </a:lnSpc>
            </a:pPr>
            <a:r>
              <a:rPr lang="en-US" sz="1000">
                <a:solidFill>
                  <a:srgbClr val="000000"/>
                </a:solidFill>
                <a:latin typeface="Open Sans"/>
                <a:ea typeface="Open Sans"/>
                <a:cs typeface="Open Sans"/>
                <a:sym typeface="Open Sans"/>
              </a:rPr>
              <a:t>resources (conﬁgurations, metrics collection endpoints, etc.)</a:t>
            </a:r>
          </a:p>
          <a:p>
            <a:pPr algn="l">
              <a:lnSpc>
                <a:spcPts val="2500"/>
              </a:lnSpc>
            </a:pPr>
            <a:r>
              <a:rPr lang="en-US" sz="1000" b="1">
                <a:solidFill>
                  <a:srgbClr val="000000"/>
                </a:solidFill>
                <a:latin typeface="Open Sans Bold"/>
                <a:ea typeface="Open Sans Bold"/>
                <a:cs typeface="Open Sans Bold"/>
                <a:sym typeface="Open Sans Bold"/>
              </a:rPr>
              <a:t>Conﬁguration for ingress controllers:</a:t>
            </a:r>
            <a:r>
              <a:rPr lang="en-US" sz="1000">
                <a:solidFill>
                  <a:srgbClr val="000000"/>
                </a:solidFill>
                <a:latin typeface="Open Sans"/>
                <a:ea typeface="Open Sans"/>
                <a:cs typeface="Open Sans"/>
                <a:sym typeface="Open Sans"/>
              </a:rPr>
              <a:t> used to conﬁgure ingress </a:t>
            </a:r>
          </a:p>
          <a:p>
            <a:pPr algn="l">
              <a:lnSpc>
                <a:spcPts val="500"/>
              </a:lnSpc>
            </a:pPr>
            <a:r>
              <a:rPr lang="en-US" sz="1000">
                <a:solidFill>
                  <a:srgbClr val="000000"/>
                </a:solidFill>
                <a:latin typeface="Open Sans"/>
                <a:ea typeface="Open Sans"/>
                <a:cs typeface="Open Sans"/>
                <a:sym typeface="Open Sans"/>
              </a:rPr>
              <a:t>controllers (traﬃc routing, SSL termination, security settings). For </a:t>
            </a:r>
          </a:p>
          <a:p>
            <a:pPr algn="l">
              <a:lnSpc>
                <a:spcPts val="1900"/>
              </a:lnSpc>
            </a:pPr>
            <a:r>
              <a:rPr lang="en-US" sz="1000">
                <a:solidFill>
                  <a:srgbClr val="000000"/>
                </a:solidFill>
                <a:latin typeface="Open Sans"/>
                <a:ea typeface="Open Sans"/>
                <a:cs typeface="Open Sans"/>
                <a:sym typeface="Open Sans"/>
              </a:rPr>
              <a:t>example, you can deﬁne path rewrites or custom load balancing rules via </a:t>
            </a:r>
          </a:p>
          <a:p>
            <a:pPr algn="l">
              <a:lnSpc>
                <a:spcPts val="500"/>
              </a:lnSpc>
            </a:pPr>
            <a:r>
              <a:rPr lang="en-US" sz="1000">
                <a:solidFill>
                  <a:srgbClr val="000000"/>
                </a:solidFill>
                <a:latin typeface="Open Sans"/>
                <a:ea typeface="Open Sans"/>
                <a:cs typeface="Open Sans"/>
                <a:sym typeface="Open Sans"/>
              </a:rPr>
              <a:t>annotations.</a:t>
            </a:r>
          </a:p>
        </p:txBody>
      </p:sp>
      <p:sp>
        <p:nvSpPr>
          <p:cNvPr id="11" name="TextBox 11"/>
          <p:cNvSpPr txBox="1"/>
          <p:nvPr/>
        </p:nvSpPr>
        <p:spPr>
          <a:xfrm>
            <a:off x="614953" y="2692489"/>
            <a:ext cx="78238" cy="283121"/>
          </a:xfrm>
          <a:prstGeom prst="rect">
            <a:avLst/>
          </a:prstGeom>
        </p:spPr>
        <p:txBody>
          <a:bodyPr lIns="0" tIns="0" rIns="0" bIns="0" rtlCol="0" anchor="t">
            <a:spAutoFit/>
          </a:bodyPr>
          <a:lstStyle/>
          <a:p>
            <a:pPr algn="l">
              <a:lnSpc>
                <a:spcPts val="25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12" name="TextBox 12"/>
          <p:cNvSpPr txBox="1"/>
          <p:nvPr/>
        </p:nvSpPr>
        <p:spPr>
          <a:xfrm>
            <a:off x="614953" y="3391291"/>
            <a:ext cx="4634817" cy="320916"/>
          </a:xfrm>
          <a:prstGeom prst="rect">
            <a:avLst/>
          </a:prstGeom>
        </p:spPr>
        <p:txBody>
          <a:bodyPr lIns="0" tIns="0" rIns="0" bIns="0" rtlCol="0" anchor="t">
            <a:spAutoFit/>
          </a:bodyPr>
          <a:lstStyle/>
          <a:p>
            <a:pPr algn="l">
              <a:lnSpc>
                <a:spcPts val="2500"/>
              </a:lnSpc>
            </a:pPr>
            <a:r>
              <a:rPr lang="en-US" sz="1000">
                <a:solidFill>
                  <a:srgbClr val="000000"/>
                </a:solidFill>
                <a:latin typeface="Open Sans"/>
                <a:ea typeface="Open Sans"/>
                <a:cs typeface="Open Sans"/>
                <a:sym typeface="Open Sans"/>
              </a:rPr>
              <a:t>□</a:t>
            </a:r>
            <a:r>
              <a:rPr lang="en-US" sz="1000" b="1">
                <a:solidFill>
                  <a:srgbClr val="000000"/>
                </a:solidFill>
                <a:latin typeface="Open Sans Bold"/>
                <a:ea typeface="Open Sans Bold"/>
                <a:cs typeface="Open Sans Bold"/>
                <a:sym typeface="Open Sans Bold"/>
              </a:rPr>
              <a:t>Storing build and version information:</a:t>
            </a:r>
            <a:r>
              <a:rPr lang="en-US" sz="1000">
                <a:solidFill>
                  <a:srgbClr val="000000"/>
                </a:solidFill>
                <a:latin typeface="Open Sans"/>
                <a:ea typeface="Open Sans"/>
                <a:cs typeface="Open Sans"/>
                <a:sym typeface="Open Sans"/>
              </a:rPr>
              <a:t> annotations can store metadata </a:t>
            </a:r>
          </a:p>
        </p:txBody>
      </p:sp>
      <p:sp>
        <p:nvSpPr>
          <p:cNvPr id="13" name="TextBox 13"/>
          <p:cNvSpPr txBox="1"/>
          <p:nvPr/>
        </p:nvSpPr>
        <p:spPr>
          <a:xfrm>
            <a:off x="783079" y="3745840"/>
            <a:ext cx="4008749" cy="100384"/>
          </a:xfrm>
          <a:prstGeom prst="rect">
            <a:avLst/>
          </a:prstGeom>
        </p:spPr>
        <p:txBody>
          <a:bodyPr lIns="0" tIns="0" rIns="0" bIns="0" rtlCol="0" anchor="t">
            <a:spAutoFit/>
          </a:bodyPr>
          <a:lstStyle/>
          <a:p>
            <a:pPr algn="l">
              <a:lnSpc>
                <a:spcPts val="500"/>
              </a:lnSpc>
            </a:pPr>
            <a:r>
              <a:rPr lang="en-US" sz="1000">
                <a:solidFill>
                  <a:srgbClr val="000000"/>
                </a:solidFill>
                <a:latin typeface="Open Sans"/>
                <a:ea typeface="Open Sans"/>
                <a:cs typeface="Open Sans"/>
                <a:sym typeface="Open Sans"/>
              </a:rPr>
              <a:t>such as build timestamps, version numbers, or Git commit hashes.</a:t>
            </a:r>
          </a:p>
        </p:txBody>
      </p:sp>
      <p:sp>
        <p:nvSpPr>
          <p:cNvPr id="14" name="TextBox 14"/>
          <p:cNvSpPr txBox="1"/>
          <p:nvPr/>
        </p:nvSpPr>
        <p:spPr>
          <a:xfrm>
            <a:off x="614953" y="3823087"/>
            <a:ext cx="4120105" cy="320916"/>
          </a:xfrm>
          <a:prstGeom prst="rect">
            <a:avLst/>
          </a:prstGeom>
        </p:spPr>
        <p:txBody>
          <a:bodyPr lIns="0" tIns="0" rIns="0" bIns="0" rtlCol="0" anchor="t">
            <a:spAutoFit/>
          </a:bodyPr>
          <a:lstStyle/>
          <a:p>
            <a:pPr algn="l">
              <a:lnSpc>
                <a:spcPts val="2500"/>
              </a:lnSpc>
            </a:pPr>
            <a:r>
              <a:rPr lang="en-US" sz="1000">
                <a:solidFill>
                  <a:srgbClr val="000000"/>
                </a:solidFill>
                <a:latin typeface="Open Sans"/>
                <a:ea typeface="Open Sans"/>
                <a:cs typeface="Open Sans"/>
                <a:sym typeface="Open Sans"/>
              </a:rPr>
              <a:t>□</a:t>
            </a:r>
            <a:r>
              <a:rPr lang="en-US" sz="1000" b="1">
                <a:solidFill>
                  <a:srgbClr val="000000"/>
                </a:solidFill>
                <a:latin typeface="Open Sans Bold"/>
                <a:ea typeface="Open Sans Bold"/>
                <a:cs typeface="Open Sans Bold"/>
                <a:sym typeface="Open Sans Bold"/>
              </a:rPr>
              <a:t>Runtime conﬁguration for operators:</a:t>
            </a:r>
            <a:r>
              <a:rPr lang="en-US" sz="1000">
                <a:solidFill>
                  <a:srgbClr val="000000"/>
                </a:solidFill>
                <a:latin typeface="Open Sans"/>
                <a:ea typeface="Open Sans"/>
                <a:cs typeface="Open Sans"/>
                <a:sym typeface="Open Sans"/>
              </a:rPr>
              <a:t> Kubernetes operators or </a:t>
            </a:r>
          </a:p>
        </p:txBody>
      </p:sp>
      <p:sp>
        <p:nvSpPr>
          <p:cNvPr id="15" name="TextBox 15"/>
          <p:cNvSpPr txBox="1"/>
          <p:nvPr/>
        </p:nvSpPr>
        <p:spPr>
          <a:xfrm>
            <a:off x="783079" y="4177646"/>
            <a:ext cx="4027008" cy="252784"/>
          </a:xfrm>
          <a:prstGeom prst="rect">
            <a:avLst/>
          </a:prstGeom>
        </p:spPr>
        <p:txBody>
          <a:bodyPr lIns="0" tIns="0" rIns="0" bIns="0" rtlCol="0" anchor="t">
            <a:spAutoFit/>
          </a:bodyPr>
          <a:lstStyle/>
          <a:p>
            <a:pPr algn="l">
              <a:lnSpc>
                <a:spcPts val="500"/>
              </a:lnSpc>
            </a:pPr>
            <a:r>
              <a:rPr lang="en-US" sz="1000">
                <a:solidFill>
                  <a:srgbClr val="000000"/>
                </a:solidFill>
                <a:latin typeface="Open Sans"/>
                <a:ea typeface="Open Sans"/>
                <a:cs typeface="Open Sans"/>
                <a:sym typeface="Open Sans"/>
              </a:rPr>
              <a:t>controllers can use annotations to customize runtime behavior for </a:t>
            </a:r>
          </a:p>
          <a:p>
            <a:pPr algn="l">
              <a:lnSpc>
                <a:spcPts val="1900"/>
              </a:lnSpc>
            </a:pPr>
            <a:r>
              <a:rPr lang="en-US" sz="1000">
                <a:solidFill>
                  <a:srgbClr val="000000"/>
                </a:solidFill>
                <a:latin typeface="Open Sans"/>
                <a:ea typeface="Open Sans"/>
                <a:cs typeface="Open Sans"/>
                <a:sym typeface="Open Sans"/>
              </a:rPr>
              <a:t>speciﬁc resources.</a:t>
            </a:r>
          </a:p>
        </p:txBody>
      </p:sp>
      <p:sp>
        <p:nvSpPr>
          <p:cNvPr id="16" name="TextBox 16"/>
          <p:cNvSpPr txBox="1"/>
          <p:nvPr/>
        </p:nvSpPr>
        <p:spPr>
          <a:xfrm>
            <a:off x="5370976" y="3456842"/>
            <a:ext cx="380848" cy="186109"/>
          </a:xfrm>
          <a:prstGeom prst="rect">
            <a:avLst/>
          </a:prstGeom>
        </p:spPr>
        <p:txBody>
          <a:bodyPr lIns="0" tIns="0" rIns="0" bIns="0" rtlCol="0" anchor="t">
            <a:spAutoFit/>
          </a:bodyPr>
          <a:lstStyle/>
          <a:p>
            <a:pPr algn="l">
              <a:lnSpc>
                <a:spcPts val="1400"/>
              </a:lnSpc>
            </a:pPr>
            <a:r>
              <a:rPr lang="en-US" sz="1000" b="1">
                <a:solidFill>
                  <a:srgbClr val="FF0000"/>
                </a:solidFill>
                <a:latin typeface="Open Sans Bold"/>
                <a:ea typeface="Open Sans Bold"/>
                <a:cs typeface="Open Sans Bold"/>
                <a:sym typeface="Open Sans Bold"/>
              </a:rPr>
              <a:t>Preﬁx</a:t>
            </a:r>
          </a:p>
        </p:txBody>
      </p:sp>
      <p:sp>
        <p:nvSpPr>
          <p:cNvPr id="17" name="TextBox 17"/>
          <p:cNvSpPr txBox="1"/>
          <p:nvPr/>
        </p:nvSpPr>
        <p:spPr>
          <a:xfrm>
            <a:off x="7350023" y="3456842"/>
            <a:ext cx="386934" cy="186109"/>
          </a:xfrm>
          <a:prstGeom prst="rect">
            <a:avLst/>
          </a:prstGeom>
        </p:spPr>
        <p:txBody>
          <a:bodyPr lIns="0" tIns="0" rIns="0" bIns="0" rtlCol="0" anchor="t">
            <a:spAutoFit/>
          </a:bodyPr>
          <a:lstStyle/>
          <a:p>
            <a:pPr algn="l">
              <a:lnSpc>
                <a:spcPts val="1400"/>
              </a:lnSpc>
            </a:pPr>
            <a:r>
              <a:rPr lang="en-US" sz="1000" b="1">
                <a:solidFill>
                  <a:srgbClr val="4A86E8"/>
                </a:solidFill>
                <a:latin typeface="Open Sans Bold"/>
                <a:ea typeface="Open Sans Bold"/>
                <a:cs typeface="Open Sans Bold"/>
                <a:sym typeface="Open Sans Bold"/>
              </a:rPr>
              <a:t>Name</a:t>
            </a:r>
          </a:p>
        </p:txBody>
      </p:sp>
      <p:sp>
        <p:nvSpPr>
          <p:cNvPr id="18" name="TextBox 18"/>
          <p:cNvSpPr txBox="1"/>
          <p:nvPr/>
        </p:nvSpPr>
        <p:spPr>
          <a:xfrm>
            <a:off x="325879" y="282445"/>
            <a:ext cx="4935607" cy="806834"/>
          </a:xfrm>
          <a:prstGeom prst="rect">
            <a:avLst/>
          </a:prstGeom>
        </p:spPr>
        <p:txBody>
          <a:bodyPr lIns="0" tIns="0" rIns="0" bIns="0" rtlCol="0" anchor="t">
            <a:spAutoFit/>
          </a:bodyPr>
          <a:lstStyle/>
          <a:p>
            <a:pPr algn="l">
              <a:lnSpc>
                <a:spcPts val="2800"/>
              </a:lnSpc>
            </a:pPr>
            <a:r>
              <a:rPr lang="en-US" sz="2000" b="1">
                <a:solidFill>
                  <a:srgbClr val="000000"/>
                </a:solidFill>
                <a:latin typeface="Ubuntu Bold" panose="020B0804030602030204"/>
                <a:ea typeface="Ubuntu Bold" panose="020B0804030602030204"/>
                <a:cs typeface="Ubuntu Bold" panose="020B0804030602030204"/>
                <a:sym typeface="Ubuntu Bold" panose="020B0804030602030204"/>
              </a:rPr>
              <a:t>Annotations</a:t>
            </a:r>
          </a:p>
          <a:p>
            <a:pPr algn="l">
              <a:lnSpc>
                <a:spcPts val="1960"/>
              </a:lnSpc>
            </a:pPr>
            <a:r>
              <a:rPr lang="en-US" sz="1400" b="1">
                <a:solidFill>
                  <a:srgbClr val="000000"/>
                </a:solidFill>
                <a:latin typeface="Open Sans Bold"/>
                <a:ea typeface="Open Sans Bold"/>
                <a:cs typeface="Open Sans Bold"/>
                <a:sym typeface="Open Sans Bold"/>
              </a:rPr>
              <a:t>Add useful information and conﬁguration to resources</a:t>
            </a:r>
          </a:p>
        </p:txBody>
      </p:sp>
      <p:sp>
        <p:nvSpPr>
          <p:cNvPr id="19" name="TextBox 19"/>
          <p:cNvSpPr txBox="1"/>
          <p:nvPr/>
        </p:nvSpPr>
        <p:spPr>
          <a:xfrm>
            <a:off x="325879" y="4622825"/>
            <a:ext cx="857298" cy="208445"/>
          </a:xfrm>
          <a:prstGeom prst="rect">
            <a:avLst/>
          </a:prstGeom>
        </p:spPr>
        <p:txBody>
          <a:bodyPr lIns="0" tIns="0" rIns="0" bIns="0" rtlCol="0" anchor="t">
            <a:spAutoFit/>
          </a:bodyPr>
          <a:lstStyle/>
          <a:p>
            <a:pPr algn="l">
              <a:lnSpc>
                <a:spcPts val="1680"/>
              </a:lnSpc>
            </a:pPr>
            <a:r>
              <a:rPr lang="en-US" sz="1200" b="1">
                <a:solidFill>
                  <a:srgbClr val="000000"/>
                </a:solidFill>
                <a:latin typeface="Ubuntu Bold" panose="020B0804030602030204"/>
                <a:ea typeface="Ubuntu Bold" panose="020B0804030602030204"/>
                <a:cs typeface="Ubuntu Bold" panose="020B0804030602030204"/>
                <a:sym typeface="Ubuntu Bold" panose="020B0804030602030204"/>
              </a:rPr>
              <a:t>Kubernetes</a:t>
            </a:r>
          </a:p>
        </p:txBody>
      </p:sp>
      <p:sp>
        <p:nvSpPr>
          <p:cNvPr id="20" name="TextBox 20"/>
          <p:cNvSpPr txBox="1"/>
          <p:nvPr/>
        </p:nvSpPr>
        <p:spPr>
          <a:xfrm>
            <a:off x="5370976" y="1427378"/>
            <a:ext cx="1989134" cy="906018"/>
          </a:xfrm>
          <a:prstGeom prst="rect">
            <a:avLst/>
          </a:prstGeom>
        </p:spPr>
        <p:txBody>
          <a:bodyPr lIns="0" tIns="0" rIns="0" bIns="0" rtlCol="0" anchor="t">
            <a:spAutoFit/>
          </a:bodyPr>
          <a:lstStyle/>
          <a:p>
            <a:pPr algn="l">
              <a:lnSpc>
                <a:spcPts val="1425"/>
              </a:lnSpc>
            </a:pPr>
            <a:r>
              <a:rPr lang="en-US" sz="800">
                <a:solidFill>
                  <a:srgbClr val="CC7832"/>
                </a:solidFill>
                <a:latin typeface="JetBrains Mono" panose="02010509020102050004"/>
                <a:ea typeface="JetBrains Mono" panose="02010509020102050004"/>
                <a:cs typeface="JetBrains Mono" panose="02010509020102050004"/>
                <a:sym typeface="JetBrains Mono" panose="02010509020102050004"/>
              </a:rPr>
              <a:t>apiVersion</a:t>
            </a:r>
            <a:r>
              <a:rPr lang="en-US" sz="800">
                <a:solidFill>
                  <a:srgbClr val="A9B7C6"/>
                </a:solidFill>
                <a:latin typeface="JetBrains Mono" panose="02010509020102050004"/>
                <a:ea typeface="JetBrains Mono" panose="02010509020102050004"/>
                <a:cs typeface="JetBrains Mono" panose="02010509020102050004"/>
                <a:sym typeface="JetBrains Mono" panose="02010509020102050004"/>
              </a:rPr>
              <a:t>: networking.k8s.io/v1 </a:t>
            </a:r>
            <a:r>
              <a:rPr lang="en-US" sz="800">
                <a:solidFill>
                  <a:srgbClr val="CC7832"/>
                </a:solidFill>
                <a:latin typeface="JetBrains Mono" panose="02010509020102050004"/>
                <a:ea typeface="JetBrains Mono" panose="02010509020102050004"/>
                <a:cs typeface="JetBrains Mono" panose="02010509020102050004"/>
                <a:sym typeface="JetBrains Mono" panose="02010509020102050004"/>
              </a:rPr>
              <a:t>kind</a:t>
            </a:r>
            <a:r>
              <a:rPr lang="en-US" sz="800">
                <a:solidFill>
                  <a:srgbClr val="A9B7C6"/>
                </a:solidFill>
                <a:latin typeface="JetBrains Mono" panose="02010509020102050004"/>
                <a:ea typeface="JetBrains Mono" panose="02010509020102050004"/>
                <a:cs typeface="JetBrains Mono" panose="02010509020102050004"/>
                <a:sym typeface="JetBrains Mono" panose="02010509020102050004"/>
              </a:rPr>
              <a:t>: Ingress </a:t>
            </a:r>
            <a:r>
              <a:rPr lang="en-US" sz="800">
                <a:solidFill>
                  <a:srgbClr val="CC7832"/>
                </a:solidFill>
                <a:latin typeface="JetBrains Mono" panose="02010509020102050004"/>
                <a:ea typeface="JetBrains Mono" panose="02010509020102050004"/>
                <a:cs typeface="JetBrains Mono" panose="02010509020102050004"/>
                <a:sym typeface="JetBrains Mono" panose="02010509020102050004"/>
              </a:rPr>
              <a:t>metadata</a:t>
            </a:r>
            <a:r>
              <a:rPr lang="en-US" sz="800">
                <a:solidFill>
                  <a:srgbClr val="A9B7C6"/>
                </a:solidFill>
                <a:latin typeface="JetBrains Mono" panose="02010509020102050004"/>
                <a:ea typeface="JetBrains Mono" panose="02010509020102050004"/>
                <a:cs typeface="JetBrains Mono" panose="02010509020102050004"/>
                <a:sym typeface="JetBrains Mono" panose="02010509020102050004"/>
              </a:rPr>
              <a:t>:  </a:t>
            </a:r>
            <a:r>
              <a:rPr lang="en-US" sz="800">
                <a:solidFill>
                  <a:srgbClr val="CC7832"/>
                </a:solidFill>
                <a:latin typeface="JetBrains Mono" panose="02010509020102050004"/>
                <a:ea typeface="JetBrains Mono" panose="02010509020102050004"/>
                <a:cs typeface="JetBrains Mono" panose="02010509020102050004"/>
                <a:sym typeface="JetBrains Mono" panose="02010509020102050004"/>
              </a:rPr>
              <a:t>name</a:t>
            </a:r>
            <a:r>
              <a:rPr lang="en-US" sz="800">
                <a:solidFill>
                  <a:srgbClr val="A9B7C6"/>
                </a:solidFill>
                <a:latin typeface="JetBrains Mono" panose="02010509020102050004"/>
                <a:ea typeface="JetBrains Mono" panose="02010509020102050004"/>
                <a:cs typeface="JetBrains Mono" panose="02010509020102050004"/>
                <a:sym typeface="JetBrains Mono" panose="02010509020102050004"/>
              </a:rPr>
              <a:t>: my-ingress  </a:t>
            </a:r>
            <a:r>
              <a:rPr lang="en-US" sz="800">
                <a:solidFill>
                  <a:srgbClr val="CC7832"/>
                </a:solidFill>
                <a:latin typeface="JetBrains Mono" panose="02010509020102050004"/>
                <a:ea typeface="JetBrains Mono" panose="02010509020102050004"/>
                <a:cs typeface="JetBrains Mono" panose="02010509020102050004"/>
                <a:sym typeface="JetBrains Mono" panose="02010509020102050004"/>
              </a:rPr>
              <a:t>annotations</a:t>
            </a:r>
            <a:r>
              <a:rPr lang="en-US" sz="800">
                <a:solidFill>
                  <a:srgbClr val="A9B7C6"/>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21" name="TextBox 21"/>
          <p:cNvSpPr txBox="1"/>
          <p:nvPr/>
        </p:nvSpPr>
        <p:spPr>
          <a:xfrm>
            <a:off x="5370976" y="2332253"/>
            <a:ext cx="62179" cy="725043"/>
          </a:xfrm>
          <a:prstGeom prst="rect">
            <a:avLst/>
          </a:prstGeom>
        </p:spPr>
        <p:txBody>
          <a:bodyPr lIns="0" tIns="0" rIns="0" bIns="0" rtlCol="0" anchor="t">
            <a:spAutoFit/>
          </a:bodyPr>
          <a:lstStyle/>
          <a:p>
            <a:pPr algn="just">
              <a:lnSpc>
                <a:spcPts val="1425"/>
              </a:lnSpc>
            </a:pPr>
            <a:r>
              <a:rPr lang="en-US" sz="8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425"/>
              </a:lnSpc>
            </a:pPr>
            <a:r>
              <a:rPr lang="en-US" sz="8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425"/>
              </a:lnSpc>
            </a:pPr>
            <a:r>
              <a:rPr lang="en-US" sz="8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a:p>
            <a:pPr algn="just">
              <a:lnSpc>
                <a:spcPts val="1425"/>
              </a:lnSpc>
            </a:pPr>
            <a:r>
              <a:rPr lang="en-US" sz="8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p:txBody>
      </p:sp>
      <p:sp>
        <p:nvSpPr>
          <p:cNvPr id="22" name="TextBox 22"/>
          <p:cNvSpPr txBox="1"/>
          <p:nvPr/>
        </p:nvSpPr>
        <p:spPr>
          <a:xfrm>
            <a:off x="5614578" y="2332253"/>
            <a:ext cx="3354791" cy="725043"/>
          </a:xfrm>
          <a:prstGeom prst="rect">
            <a:avLst/>
          </a:prstGeom>
        </p:spPr>
        <p:txBody>
          <a:bodyPr lIns="0" tIns="0" rIns="0" bIns="0" rtlCol="0" anchor="t">
            <a:spAutoFit/>
          </a:bodyPr>
          <a:lstStyle/>
          <a:p>
            <a:pPr algn="l">
              <a:lnSpc>
                <a:spcPts val="1425"/>
              </a:lnSpc>
            </a:pPr>
            <a:r>
              <a:rPr lang="en-US" sz="800">
                <a:solidFill>
                  <a:srgbClr val="CC7832"/>
                </a:solidFill>
                <a:latin typeface="JetBrains Mono" panose="02010509020102050004"/>
                <a:ea typeface="JetBrains Mono" panose="02010509020102050004"/>
                <a:cs typeface="JetBrains Mono" panose="02010509020102050004"/>
                <a:sym typeface="JetBrains Mono" panose="02010509020102050004"/>
              </a:rPr>
              <a:t>nginx.ingress.kubernetes.io/rewrite-target</a:t>
            </a:r>
            <a:r>
              <a:rPr lang="en-US" sz="800">
                <a:solidFill>
                  <a:srgbClr val="A9B7C6"/>
                </a:solidFill>
                <a:latin typeface="JetBrains Mono" panose="02010509020102050004"/>
                <a:ea typeface="JetBrains Mono" panose="02010509020102050004"/>
                <a:cs typeface="JetBrains Mono" panose="02010509020102050004"/>
                <a:sym typeface="JetBrains Mono" panose="02010509020102050004"/>
              </a:rPr>
              <a:t>: / </a:t>
            </a:r>
            <a:r>
              <a:rPr lang="en-US" sz="800">
                <a:solidFill>
                  <a:srgbClr val="CC7832"/>
                </a:solidFill>
                <a:latin typeface="JetBrains Mono" panose="02010509020102050004"/>
                <a:ea typeface="JetBrains Mono" panose="02010509020102050004"/>
                <a:cs typeface="JetBrains Mono" panose="02010509020102050004"/>
                <a:sym typeface="JetBrains Mono" panose="02010509020102050004"/>
              </a:rPr>
              <a:t>nginx.ingress.kubernetes.io/ssl-redirect</a:t>
            </a:r>
            <a:r>
              <a:rPr lang="en-US" sz="800">
                <a:solidFill>
                  <a:srgbClr val="A9B7C6"/>
                </a:solidFill>
                <a:latin typeface="JetBrains Mono" panose="02010509020102050004"/>
                <a:ea typeface="JetBrains Mono" panose="02010509020102050004"/>
                <a:cs typeface="JetBrains Mono" panose="02010509020102050004"/>
                <a:sym typeface="JetBrains Mono" panose="02010509020102050004"/>
              </a:rPr>
              <a:t>: </a:t>
            </a:r>
            <a:r>
              <a:rPr lang="en-US" sz="800">
                <a:solidFill>
                  <a:srgbClr val="6A8759"/>
                </a:solidFill>
                <a:latin typeface="JetBrains Mono" panose="02010509020102050004"/>
                <a:ea typeface="JetBrains Mono" panose="02010509020102050004"/>
                <a:cs typeface="JetBrains Mono" panose="02010509020102050004"/>
                <a:sym typeface="JetBrains Mono" panose="02010509020102050004"/>
              </a:rPr>
              <a:t>"true" </a:t>
            </a:r>
            <a:r>
              <a:rPr lang="en-US" sz="800">
                <a:solidFill>
                  <a:srgbClr val="CC7832"/>
                </a:solidFill>
                <a:latin typeface="JetBrains Mono" panose="02010509020102050004"/>
                <a:ea typeface="JetBrains Mono" panose="02010509020102050004"/>
                <a:cs typeface="JetBrains Mono" panose="02010509020102050004"/>
                <a:sym typeface="JetBrains Mono" panose="02010509020102050004"/>
              </a:rPr>
              <a:t>nginx.ingress.kubernetes.io/force-ssl-redirect</a:t>
            </a:r>
            <a:r>
              <a:rPr lang="en-US" sz="800">
                <a:solidFill>
                  <a:srgbClr val="A9B7C6"/>
                </a:solidFill>
                <a:latin typeface="JetBrains Mono" panose="02010509020102050004"/>
                <a:ea typeface="JetBrains Mono" panose="02010509020102050004"/>
                <a:cs typeface="JetBrains Mono" panose="02010509020102050004"/>
                <a:sym typeface="JetBrains Mono" panose="02010509020102050004"/>
              </a:rPr>
              <a:t>: </a:t>
            </a:r>
            <a:r>
              <a:rPr lang="en-US" sz="800">
                <a:solidFill>
                  <a:srgbClr val="6A8759"/>
                </a:solidFill>
                <a:latin typeface="JetBrains Mono" panose="02010509020102050004"/>
                <a:ea typeface="JetBrains Mono" panose="02010509020102050004"/>
                <a:cs typeface="JetBrains Mono" panose="02010509020102050004"/>
                <a:sym typeface="JetBrains Mono" panose="02010509020102050004"/>
              </a:rPr>
              <a:t>"true" </a:t>
            </a:r>
            <a:r>
              <a:rPr lang="en-US" sz="800">
                <a:solidFill>
                  <a:srgbClr val="CC7832"/>
                </a:solidFill>
                <a:latin typeface="JetBrains Mono" panose="02010509020102050004"/>
                <a:ea typeface="JetBrains Mono" panose="02010509020102050004"/>
                <a:cs typeface="JetBrains Mono" panose="02010509020102050004"/>
                <a:sym typeface="JetBrains Mono" panose="02010509020102050004"/>
              </a:rPr>
              <a:t>nginx.ingress.kubernetes.io/proxy-body-size</a:t>
            </a:r>
            <a:r>
              <a:rPr lang="en-US" sz="800">
                <a:solidFill>
                  <a:srgbClr val="A9B7C6"/>
                </a:solidFill>
                <a:latin typeface="JetBrains Mono" panose="02010509020102050004"/>
                <a:ea typeface="JetBrains Mono" panose="02010509020102050004"/>
                <a:cs typeface="JetBrains Mono" panose="02010509020102050004"/>
                <a:sym typeface="JetBrains Mono" panose="02010509020102050004"/>
              </a:rPr>
              <a:t>: 10m</a:t>
            </a:r>
          </a:p>
        </p:txBody>
      </p:sp>
      <p:sp>
        <p:nvSpPr>
          <p:cNvPr id="23" name="TextBox 23"/>
          <p:cNvSpPr txBox="1"/>
          <p:nvPr/>
        </p:nvSpPr>
        <p:spPr>
          <a:xfrm>
            <a:off x="5370976" y="3056153"/>
            <a:ext cx="559375" cy="182118"/>
          </a:xfrm>
          <a:prstGeom prst="rect">
            <a:avLst/>
          </a:prstGeom>
        </p:spPr>
        <p:txBody>
          <a:bodyPr lIns="0" tIns="0" rIns="0" bIns="0" rtlCol="0" anchor="t">
            <a:spAutoFit/>
          </a:bodyPr>
          <a:lstStyle/>
          <a:p>
            <a:pPr algn="l">
              <a:lnSpc>
                <a:spcPts val="1425"/>
              </a:lnSpc>
            </a:pPr>
            <a:r>
              <a:rPr lang="en-US" sz="800">
                <a:solidFill>
                  <a:srgbClr val="CC7832"/>
                </a:solidFill>
                <a:latin typeface="JetBrains Mono" panose="02010509020102050004"/>
                <a:ea typeface="JetBrains Mono" panose="02010509020102050004"/>
                <a:cs typeface="JetBrains Mono" panose="02010509020102050004"/>
                <a:sym typeface="JetBrains Mono" panose="02010509020102050004"/>
              </a:rPr>
              <a:t>spec</a:t>
            </a:r>
            <a:r>
              <a:rPr lang="en-US" sz="800">
                <a:solidFill>
                  <a:srgbClr val="A9B7C6"/>
                </a:solidFill>
                <a:latin typeface="JetBrains Mono" panose="02010509020102050004"/>
                <a:ea typeface="JetBrains Mono" panose="02010509020102050004"/>
                <a:cs typeface="JetBrains Mono" panose="02010509020102050004"/>
                <a:sym typeface="JetBrains Mono" panose="02010509020102050004"/>
              </a:rPr>
              <a:t>: ...</a:t>
            </a:r>
          </a:p>
        </p:txBody>
      </p:sp>
      <p:sp>
        <p:nvSpPr>
          <p:cNvPr id="24" name="TextBox 24"/>
          <p:cNvSpPr txBox="1"/>
          <p:nvPr/>
        </p:nvSpPr>
        <p:spPr>
          <a:xfrm>
            <a:off x="5484819" y="3767271"/>
            <a:ext cx="70418" cy="153848"/>
          </a:xfrm>
          <a:prstGeom prst="rect">
            <a:avLst/>
          </a:prstGeom>
        </p:spPr>
        <p:txBody>
          <a:bodyPr lIns="0" tIns="0" rIns="0" bIns="0" rtlCol="0" anchor="t">
            <a:spAutoFit/>
          </a:bodyPr>
          <a:lstStyle/>
          <a:p>
            <a:pPr algn="l">
              <a:lnSpc>
                <a:spcPts val="1260"/>
              </a:lnSpc>
            </a:pPr>
            <a:r>
              <a:rPr lang="en-US" sz="900" spc="3">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25" name="TextBox 25"/>
          <p:cNvSpPr txBox="1"/>
          <p:nvPr/>
        </p:nvSpPr>
        <p:spPr>
          <a:xfrm>
            <a:off x="7463866" y="3786321"/>
            <a:ext cx="70418" cy="271958"/>
          </a:xfrm>
          <a:prstGeom prst="rect">
            <a:avLst/>
          </a:prstGeom>
        </p:spPr>
        <p:txBody>
          <a:bodyPr lIns="0" tIns="0" rIns="0" bIns="0" rtlCol="0" anchor="t">
            <a:spAutoFit/>
          </a:bodyPr>
          <a:lstStyle/>
          <a:p>
            <a:pPr algn="just">
              <a:lnSpc>
                <a:spcPts val="1080"/>
              </a:lnSpc>
            </a:pPr>
            <a:r>
              <a:rPr lang="en-US" sz="900" spc="3">
                <a:solidFill>
                  <a:srgbClr val="000000"/>
                </a:solidFill>
                <a:latin typeface="Montserrat" panose="00000500000000000000"/>
                <a:ea typeface="Montserrat" panose="00000500000000000000"/>
                <a:cs typeface="Montserrat" panose="00000500000000000000"/>
                <a:sym typeface="Montserrat" panose="00000500000000000000"/>
              </a:rPr>
              <a:t>■ ■</a:t>
            </a:r>
          </a:p>
        </p:txBody>
      </p:sp>
      <p:sp>
        <p:nvSpPr>
          <p:cNvPr id="26" name="TextBox 26"/>
          <p:cNvSpPr txBox="1"/>
          <p:nvPr/>
        </p:nvSpPr>
        <p:spPr>
          <a:xfrm>
            <a:off x="5645296" y="3743735"/>
            <a:ext cx="1444381" cy="160830"/>
          </a:xfrm>
          <a:prstGeom prst="rect">
            <a:avLst/>
          </a:prstGeom>
        </p:spPr>
        <p:txBody>
          <a:bodyPr lIns="0" tIns="0" rIns="0" bIns="0" rtlCol="0" anchor="t">
            <a:spAutoFit/>
          </a:bodyPr>
          <a:lstStyle/>
          <a:p>
            <a:pPr algn="l">
              <a:lnSpc>
                <a:spcPts val="1260"/>
              </a:lnSpc>
            </a:pPr>
            <a:r>
              <a:rPr lang="en-US" sz="900">
                <a:solidFill>
                  <a:srgbClr val="000000"/>
                </a:solidFill>
                <a:latin typeface="Open Sans"/>
                <a:ea typeface="Open Sans"/>
                <a:cs typeface="Open Sans"/>
                <a:sym typeface="Open Sans"/>
              </a:rPr>
              <a:t>Must be a DNS subdomain</a:t>
            </a:r>
          </a:p>
        </p:txBody>
      </p:sp>
      <p:sp>
        <p:nvSpPr>
          <p:cNvPr id="27" name="TextBox 27"/>
          <p:cNvSpPr txBox="1"/>
          <p:nvPr/>
        </p:nvSpPr>
        <p:spPr>
          <a:xfrm>
            <a:off x="7624343" y="3762785"/>
            <a:ext cx="1328614" cy="416100"/>
          </a:xfrm>
          <a:prstGeom prst="rect">
            <a:avLst/>
          </a:prstGeom>
        </p:spPr>
        <p:txBody>
          <a:bodyPr lIns="0" tIns="0" rIns="0" bIns="0" rtlCol="0" anchor="t">
            <a:spAutoFit/>
          </a:bodyPr>
          <a:lstStyle/>
          <a:p>
            <a:pPr algn="l">
              <a:lnSpc>
                <a:spcPts val="1080"/>
              </a:lnSpc>
            </a:pPr>
            <a:r>
              <a:rPr lang="en-US" sz="900">
                <a:solidFill>
                  <a:srgbClr val="000000"/>
                </a:solidFill>
                <a:latin typeface="Open Sans"/>
                <a:ea typeface="Open Sans"/>
                <a:cs typeface="Open Sans"/>
                <a:sym typeface="Open Sans"/>
              </a:rPr>
              <a:t>Less than 63 characters Alphanumeric, dots, underscores and dashes</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22505" y="267553"/>
            <a:ext cx="4478378" cy="2698391"/>
          </a:xfrm>
          <a:prstGeom prst="rect">
            <a:avLst/>
          </a:prstGeom>
        </p:spPr>
        <p:txBody>
          <a:bodyPr lIns="0" tIns="0" rIns="0" bIns="0" rtlCol="0" anchor="t">
            <a:spAutoFit/>
          </a:bodyPr>
          <a:lstStyle/>
          <a:p>
            <a:pPr algn="l">
              <a:lnSpc>
                <a:spcPts val="1300"/>
              </a:lnSpc>
              <a:spcBef>
                <a:spcPct val="0"/>
              </a:spcBef>
            </a:pPr>
            <a:r>
              <a:rPr lang="en-US" sz="1070">
                <a:solidFill>
                  <a:srgbClr val="000000"/>
                </a:solidFill>
                <a:latin typeface="JetBrains Mono" panose="02010509020102050004"/>
                <a:ea typeface="JetBrains Mono" panose="02010509020102050004"/>
                <a:cs typeface="JetBrains Mono" panose="02010509020102050004"/>
                <a:sym typeface="JetBrains Mono" panose="02010509020102050004"/>
              </a:rPr>
              <a:t># 1️⃣ Create a Pod with Annotations</a:t>
            </a:r>
          </a:p>
          <a:p>
            <a:pPr algn="l">
              <a:lnSpc>
                <a:spcPts val="1300"/>
              </a:lnSpc>
              <a:spcBef>
                <a:spcPct val="0"/>
              </a:spcBef>
            </a:pPr>
            <a:r>
              <a:rPr lang="en-US" sz="1070">
                <a:solidFill>
                  <a:srgbClr val="000000"/>
                </a:solidFill>
                <a:latin typeface="JetBrains Mono" panose="02010509020102050004"/>
                <a:ea typeface="JetBrains Mono" panose="02010509020102050004"/>
                <a:cs typeface="JetBrains Mono" panose="02010509020102050004"/>
                <a:sym typeface="JetBrains Mono" panose="02010509020102050004"/>
              </a:rPr>
              <a:t>cat &lt;&lt;EOF | kubectl apply -f -</a:t>
            </a:r>
          </a:p>
          <a:p>
            <a:pPr algn="l">
              <a:lnSpc>
                <a:spcPts val="1300"/>
              </a:lnSpc>
              <a:spcBef>
                <a:spcPct val="0"/>
              </a:spcBef>
            </a:pPr>
            <a:r>
              <a:rPr lang="en-US" sz="1070">
                <a:solidFill>
                  <a:srgbClr val="000000"/>
                </a:solidFill>
                <a:latin typeface="JetBrains Mono" panose="02010509020102050004"/>
                <a:ea typeface="JetBrains Mono" panose="02010509020102050004"/>
                <a:cs typeface="JetBrains Mono" panose="02010509020102050004"/>
                <a:sym typeface="JetBrains Mono" panose="02010509020102050004"/>
              </a:rPr>
              <a:t>apiVersion: v1</a:t>
            </a:r>
          </a:p>
          <a:p>
            <a:pPr algn="l">
              <a:lnSpc>
                <a:spcPts val="1300"/>
              </a:lnSpc>
              <a:spcBef>
                <a:spcPct val="0"/>
              </a:spcBef>
            </a:pPr>
            <a:r>
              <a:rPr lang="en-US" sz="1070">
                <a:solidFill>
                  <a:srgbClr val="000000"/>
                </a:solidFill>
                <a:latin typeface="JetBrains Mono" panose="02010509020102050004"/>
                <a:ea typeface="JetBrains Mono" panose="02010509020102050004"/>
                <a:cs typeface="JetBrains Mono" panose="02010509020102050004"/>
                <a:sym typeface="JetBrains Mono" panose="02010509020102050004"/>
              </a:rPr>
              <a:t>kind: Pod</a:t>
            </a:r>
          </a:p>
          <a:p>
            <a:pPr algn="l">
              <a:lnSpc>
                <a:spcPts val="1300"/>
              </a:lnSpc>
              <a:spcBef>
                <a:spcPct val="0"/>
              </a:spcBef>
            </a:pPr>
            <a:r>
              <a:rPr lang="en-US" sz="1070">
                <a:solidFill>
                  <a:srgbClr val="000000"/>
                </a:solidFill>
                <a:latin typeface="JetBrains Mono" panose="02010509020102050004"/>
                <a:ea typeface="JetBrains Mono" panose="02010509020102050004"/>
                <a:cs typeface="JetBrains Mono" panose="02010509020102050004"/>
                <a:sym typeface="JetBrains Mono" panose="02010509020102050004"/>
              </a:rPr>
              <a:t>metadata:</a:t>
            </a:r>
          </a:p>
          <a:p>
            <a:pPr algn="l">
              <a:lnSpc>
                <a:spcPts val="1300"/>
              </a:lnSpc>
              <a:spcBef>
                <a:spcPct val="0"/>
              </a:spcBef>
            </a:pPr>
            <a:r>
              <a:rPr lang="en-US" sz="1070">
                <a:solidFill>
                  <a:srgbClr val="000000"/>
                </a:solidFill>
                <a:latin typeface="JetBrains Mono" panose="02010509020102050004"/>
                <a:ea typeface="JetBrains Mono" panose="02010509020102050004"/>
                <a:cs typeface="JetBrains Mono" panose="02010509020102050004"/>
                <a:sym typeface="JetBrains Mono" panose="02010509020102050004"/>
              </a:rPr>
              <a:t>  name: annotation-demo</a:t>
            </a:r>
          </a:p>
          <a:p>
            <a:pPr algn="l">
              <a:lnSpc>
                <a:spcPts val="1300"/>
              </a:lnSpc>
              <a:spcBef>
                <a:spcPct val="0"/>
              </a:spcBef>
            </a:pPr>
            <a:r>
              <a:rPr lang="en-US" sz="1070">
                <a:solidFill>
                  <a:srgbClr val="000000"/>
                </a:solidFill>
                <a:latin typeface="JetBrains Mono" panose="02010509020102050004"/>
                <a:ea typeface="JetBrains Mono" panose="02010509020102050004"/>
                <a:cs typeface="JetBrains Mono" panose="02010509020102050004"/>
                <a:sym typeface="JetBrains Mono" panose="02010509020102050004"/>
              </a:rPr>
              <a:t>  annotations:</a:t>
            </a:r>
          </a:p>
          <a:p>
            <a:pPr algn="l">
              <a:lnSpc>
                <a:spcPts val="1300"/>
              </a:lnSpc>
              <a:spcBef>
                <a:spcPct val="0"/>
              </a:spcBef>
            </a:pPr>
            <a:r>
              <a:rPr lang="en-US" sz="1070">
                <a:solidFill>
                  <a:srgbClr val="000000"/>
                </a:solidFill>
                <a:latin typeface="JetBrains Mono" panose="02010509020102050004"/>
                <a:ea typeface="JetBrains Mono" panose="02010509020102050004"/>
                <a:cs typeface="JetBrains Mono" panose="02010509020102050004"/>
                <a:sym typeface="JetBrains Mono" panose="02010509020102050004"/>
              </a:rPr>
              <a:t>    build-version: "1.2.3"</a:t>
            </a:r>
          </a:p>
          <a:p>
            <a:pPr algn="l">
              <a:lnSpc>
                <a:spcPts val="1300"/>
              </a:lnSpc>
              <a:spcBef>
                <a:spcPct val="0"/>
              </a:spcBef>
            </a:pPr>
            <a:r>
              <a:rPr lang="en-US" sz="1070">
                <a:solidFill>
                  <a:srgbClr val="000000"/>
                </a:solidFill>
                <a:latin typeface="JetBrains Mono" panose="02010509020102050004"/>
                <a:ea typeface="JetBrains Mono" panose="02010509020102050004"/>
                <a:cs typeface="JetBrains Mono" panose="02010509020102050004"/>
                <a:sym typeface="JetBrains Mono" panose="02010509020102050004"/>
              </a:rPr>
              <a:t>    owner: "dev-team"</a:t>
            </a:r>
          </a:p>
          <a:p>
            <a:pPr algn="l">
              <a:lnSpc>
                <a:spcPts val="1300"/>
              </a:lnSpc>
              <a:spcBef>
                <a:spcPct val="0"/>
              </a:spcBef>
            </a:pPr>
            <a:r>
              <a:rPr lang="en-US" sz="1070">
                <a:solidFill>
                  <a:srgbClr val="000000"/>
                </a:solidFill>
                <a:latin typeface="JetBrains Mono" panose="02010509020102050004"/>
                <a:ea typeface="JetBrains Mono" panose="02010509020102050004"/>
                <a:cs typeface="JetBrains Mono" panose="02010509020102050004"/>
                <a:sym typeface="JetBrains Mono" panose="02010509020102050004"/>
              </a:rPr>
              <a:t>    description: "This pod is used for annotation demo"</a:t>
            </a:r>
          </a:p>
          <a:p>
            <a:pPr algn="l">
              <a:lnSpc>
                <a:spcPts val="1300"/>
              </a:lnSpc>
              <a:spcBef>
                <a:spcPct val="0"/>
              </a:spcBef>
            </a:pPr>
            <a:r>
              <a:rPr lang="en-US" sz="1070">
                <a:solidFill>
                  <a:srgbClr val="000000"/>
                </a:solidFill>
                <a:latin typeface="JetBrains Mono" panose="02010509020102050004"/>
                <a:ea typeface="JetBrains Mono" panose="02010509020102050004"/>
                <a:cs typeface="JetBrains Mono" panose="02010509020102050004"/>
                <a:sym typeface="JetBrains Mono" panose="02010509020102050004"/>
              </a:rPr>
              <a:t>spec:</a:t>
            </a:r>
          </a:p>
          <a:p>
            <a:pPr algn="l">
              <a:lnSpc>
                <a:spcPts val="1300"/>
              </a:lnSpc>
              <a:spcBef>
                <a:spcPct val="0"/>
              </a:spcBef>
            </a:pPr>
            <a:r>
              <a:rPr lang="en-US" sz="1070">
                <a:solidFill>
                  <a:srgbClr val="000000"/>
                </a:solidFill>
                <a:latin typeface="JetBrains Mono" panose="02010509020102050004"/>
                <a:ea typeface="JetBrains Mono" panose="02010509020102050004"/>
                <a:cs typeface="JetBrains Mono" panose="02010509020102050004"/>
                <a:sym typeface="JetBrains Mono" panose="02010509020102050004"/>
              </a:rPr>
              <a:t>  containers:</a:t>
            </a:r>
          </a:p>
          <a:p>
            <a:pPr algn="l">
              <a:lnSpc>
                <a:spcPts val="1300"/>
              </a:lnSpc>
              <a:spcBef>
                <a:spcPct val="0"/>
              </a:spcBef>
            </a:pPr>
            <a:r>
              <a:rPr lang="en-US" sz="1070">
                <a:solidFill>
                  <a:srgbClr val="000000"/>
                </a:solidFill>
                <a:latin typeface="JetBrains Mono" panose="02010509020102050004"/>
                <a:ea typeface="JetBrains Mono" panose="02010509020102050004"/>
                <a:cs typeface="JetBrains Mono" panose="02010509020102050004"/>
                <a:sym typeface="JetBrains Mono" panose="02010509020102050004"/>
              </a:rPr>
              <a:t>  - name: nginx</a:t>
            </a:r>
          </a:p>
          <a:p>
            <a:pPr algn="l">
              <a:lnSpc>
                <a:spcPts val="1300"/>
              </a:lnSpc>
              <a:spcBef>
                <a:spcPct val="0"/>
              </a:spcBef>
            </a:pPr>
            <a:r>
              <a:rPr lang="en-US" sz="1070">
                <a:solidFill>
                  <a:srgbClr val="000000"/>
                </a:solidFill>
                <a:latin typeface="JetBrains Mono" panose="02010509020102050004"/>
                <a:ea typeface="JetBrains Mono" panose="02010509020102050004"/>
                <a:cs typeface="JetBrains Mono" panose="02010509020102050004"/>
                <a:sym typeface="JetBrains Mono" panose="02010509020102050004"/>
              </a:rPr>
              <a:t>    image: nginx:latest</a:t>
            </a:r>
          </a:p>
          <a:p>
            <a:pPr algn="l">
              <a:lnSpc>
                <a:spcPts val="1300"/>
              </a:lnSpc>
              <a:spcBef>
                <a:spcPct val="0"/>
              </a:spcBef>
            </a:pPr>
            <a:r>
              <a:rPr lang="en-US" sz="1070">
                <a:solidFill>
                  <a:srgbClr val="000000"/>
                </a:solidFill>
                <a:latin typeface="JetBrains Mono" panose="02010509020102050004"/>
                <a:ea typeface="JetBrains Mono" panose="02010509020102050004"/>
                <a:cs typeface="JetBrains Mono" panose="02010509020102050004"/>
                <a:sym typeface="JetBrains Mono" panose="02010509020102050004"/>
              </a:rPr>
              <a:t>EOF</a:t>
            </a:r>
          </a:p>
          <a:p>
            <a:pPr algn="l">
              <a:lnSpc>
                <a:spcPts val="1300"/>
              </a:lnSpc>
              <a:spcBef>
                <a:spcPct val="0"/>
              </a:spcBef>
            </a:pPr>
            <a:endParaRPr lang="en-US" sz="1070">
              <a:solidFill>
                <a:srgbClr val="000000"/>
              </a:solidFill>
              <a:latin typeface="JetBrains Mono" panose="02010509020102050004"/>
              <a:ea typeface="JetBrains Mono" panose="02010509020102050004"/>
              <a:cs typeface="JetBrains Mono" panose="02010509020102050004"/>
              <a:sym typeface="JetBrains Mono" panose="02010509020102050004"/>
            </a:endParaRPr>
          </a:p>
          <a:p>
            <a:pPr algn="l">
              <a:lnSpc>
                <a:spcPts val="1300"/>
              </a:lnSpc>
              <a:spcBef>
                <a:spcPct val="0"/>
              </a:spcBef>
            </a:pPr>
            <a:endParaRPr lang="en-US" sz="1070">
              <a:solidFill>
                <a:srgbClr val="000000"/>
              </a:solidFill>
              <a:latin typeface="JetBrains Mono" panose="02010509020102050004"/>
              <a:ea typeface="JetBrains Mono" panose="02010509020102050004"/>
              <a:cs typeface="JetBrains Mono" panose="02010509020102050004"/>
              <a:sym typeface="JetBrains Mono" panose="02010509020102050004"/>
            </a:endParaRPr>
          </a:p>
        </p:txBody>
      </p:sp>
      <p:sp>
        <p:nvSpPr>
          <p:cNvPr id="3" name="TextBox 3"/>
          <p:cNvSpPr txBox="1"/>
          <p:nvPr/>
        </p:nvSpPr>
        <p:spPr>
          <a:xfrm>
            <a:off x="2514600" y="2114550"/>
            <a:ext cx="6762266" cy="2283596"/>
          </a:xfrm>
          <a:prstGeom prst="rect">
            <a:avLst/>
          </a:prstGeom>
        </p:spPr>
        <p:txBody>
          <a:bodyPr lIns="0" tIns="0" rIns="0" bIns="0" rtlCol="0" anchor="t">
            <a:spAutoFit/>
          </a:bodyPr>
          <a:lstStyle/>
          <a:p>
            <a:pPr algn="l">
              <a:lnSpc>
                <a:spcPts val="1565"/>
              </a:lnSpc>
              <a:spcBef>
                <a:spcPct val="0"/>
              </a:spcBef>
            </a:pPr>
            <a:r>
              <a:rPr lang="en-US" sz="1285" dirty="0">
                <a:solidFill>
                  <a:srgbClr val="000000"/>
                </a:solidFill>
                <a:latin typeface="JetBrains Mono" panose="02010509020102050004"/>
                <a:ea typeface="JetBrains Mono" panose="02010509020102050004"/>
                <a:cs typeface="JetBrains Mono" panose="02010509020102050004"/>
                <a:sym typeface="JetBrains Mono" panose="02010509020102050004"/>
              </a:rPr>
              <a:t># 2️⃣ Retrieve Annotations for the Pod</a:t>
            </a:r>
          </a:p>
          <a:p>
            <a:pPr algn="l">
              <a:lnSpc>
                <a:spcPts val="1565"/>
              </a:lnSpc>
              <a:spcBef>
                <a:spcPct val="0"/>
              </a:spcBef>
            </a:pPr>
            <a:r>
              <a:rPr lang="en-US" sz="1285" dirty="0">
                <a:solidFill>
                  <a:srgbClr val="000000"/>
                </a:solidFill>
                <a:latin typeface="JetBrains Mono" panose="02010509020102050004"/>
                <a:ea typeface="JetBrains Mono" panose="02010509020102050004"/>
                <a:cs typeface="JetBrains Mono" panose="02010509020102050004"/>
                <a:sym typeface="JetBrains Mono" panose="02010509020102050004"/>
              </a:rPr>
              <a:t>kubectl get pod annotation-demo -o </a:t>
            </a:r>
            <a:r>
              <a:rPr lang="en-US" sz="1285" dirty="0" err="1">
                <a:solidFill>
                  <a:srgbClr val="000000"/>
                </a:solidFill>
                <a:latin typeface="JetBrains Mono" panose="02010509020102050004"/>
                <a:ea typeface="JetBrains Mono" panose="02010509020102050004"/>
                <a:cs typeface="JetBrains Mono" panose="02010509020102050004"/>
                <a:sym typeface="JetBrains Mono" panose="02010509020102050004"/>
              </a:rPr>
              <a:t>jsonpath</a:t>
            </a:r>
            <a:r>
              <a:rPr lang="en-US" sz="1285" dirty="0">
                <a:solidFill>
                  <a:srgbClr val="000000"/>
                </a:solidFill>
                <a:latin typeface="JetBrains Mono" panose="02010509020102050004"/>
                <a:ea typeface="JetBrains Mono" panose="02010509020102050004"/>
                <a:cs typeface="JetBrains Mono" panose="02010509020102050004"/>
                <a:sym typeface="JetBrains Mono" panose="02010509020102050004"/>
              </a:rPr>
              <a:t>='{.</a:t>
            </a:r>
            <a:r>
              <a:rPr lang="en-US" sz="1285" dirty="0" err="1">
                <a:solidFill>
                  <a:srgbClr val="000000"/>
                </a:solidFill>
                <a:latin typeface="JetBrains Mono" panose="02010509020102050004"/>
                <a:ea typeface="JetBrains Mono" panose="02010509020102050004"/>
                <a:cs typeface="JetBrains Mono" panose="02010509020102050004"/>
                <a:sym typeface="JetBrains Mono" panose="02010509020102050004"/>
              </a:rPr>
              <a:t>metadata.annotations</a:t>
            </a:r>
            <a:r>
              <a:rPr lang="en-US" sz="1285" dirty="0">
                <a:solidFill>
                  <a:srgbClr val="000000"/>
                </a:solidFill>
                <a:latin typeface="JetBrains Mono" panose="02010509020102050004"/>
                <a:ea typeface="JetBrains Mono" panose="02010509020102050004"/>
                <a:cs typeface="JetBrains Mono" panose="02010509020102050004"/>
                <a:sym typeface="JetBrains Mono" panose="02010509020102050004"/>
              </a:rPr>
              <a:t>}'</a:t>
            </a:r>
          </a:p>
          <a:p>
            <a:pPr algn="l">
              <a:lnSpc>
                <a:spcPts val="1565"/>
              </a:lnSpc>
              <a:spcBef>
                <a:spcPct val="0"/>
              </a:spcBef>
            </a:pPr>
            <a:r>
              <a:rPr lang="en-US" sz="1285" dirty="0">
                <a:solidFill>
                  <a:srgbClr val="000000"/>
                </a:solidFill>
                <a:latin typeface="JetBrains Mono" panose="02010509020102050004"/>
                <a:ea typeface="JetBrains Mono" panose="02010509020102050004"/>
                <a:cs typeface="JetBrains Mono" panose="02010509020102050004"/>
                <a:sym typeface="JetBrains Mono" panose="02010509020102050004"/>
              </a:rPr>
              <a:t># 3️⃣ Add a New Annotation</a:t>
            </a:r>
          </a:p>
          <a:p>
            <a:pPr algn="l">
              <a:lnSpc>
                <a:spcPts val="1565"/>
              </a:lnSpc>
              <a:spcBef>
                <a:spcPct val="0"/>
              </a:spcBef>
            </a:pPr>
            <a:r>
              <a:rPr lang="en-US" sz="1285" dirty="0">
                <a:solidFill>
                  <a:srgbClr val="000000"/>
                </a:solidFill>
                <a:latin typeface="JetBrains Mono" panose="02010509020102050004"/>
                <a:ea typeface="JetBrains Mono" panose="02010509020102050004"/>
                <a:cs typeface="JetBrains Mono" panose="02010509020102050004"/>
                <a:sym typeface="JetBrains Mono" panose="02010509020102050004"/>
              </a:rPr>
              <a:t>kubectl annotate pod annotation-demo env=production</a:t>
            </a:r>
          </a:p>
          <a:p>
            <a:pPr algn="l">
              <a:lnSpc>
                <a:spcPts val="1565"/>
              </a:lnSpc>
              <a:spcBef>
                <a:spcPct val="0"/>
              </a:spcBef>
            </a:pPr>
            <a:r>
              <a:rPr lang="en-US" sz="1285" dirty="0">
                <a:solidFill>
                  <a:srgbClr val="000000"/>
                </a:solidFill>
                <a:latin typeface="JetBrains Mono" panose="02010509020102050004"/>
                <a:ea typeface="JetBrains Mono" panose="02010509020102050004"/>
                <a:cs typeface="JetBrains Mono" panose="02010509020102050004"/>
                <a:sym typeface="JetBrains Mono" panose="02010509020102050004"/>
              </a:rPr>
              <a:t># 4️⃣ Verify the New Annotation</a:t>
            </a:r>
          </a:p>
          <a:p>
            <a:pPr algn="l">
              <a:lnSpc>
                <a:spcPts val="1565"/>
              </a:lnSpc>
              <a:spcBef>
                <a:spcPct val="0"/>
              </a:spcBef>
            </a:pPr>
            <a:r>
              <a:rPr lang="en-US" sz="1285" dirty="0">
                <a:solidFill>
                  <a:srgbClr val="000000"/>
                </a:solidFill>
                <a:latin typeface="JetBrains Mono" panose="02010509020102050004"/>
                <a:ea typeface="JetBrains Mono" panose="02010509020102050004"/>
                <a:cs typeface="JetBrains Mono" panose="02010509020102050004"/>
                <a:sym typeface="JetBrains Mono" panose="02010509020102050004"/>
              </a:rPr>
              <a:t>kubectl get pod annotation-demo -o </a:t>
            </a:r>
            <a:r>
              <a:rPr lang="en-US" sz="1285" dirty="0" err="1">
                <a:solidFill>
                  <a:srgbClr val="000000"/>
                </a:solidFill>
                <a:latin typeface="JetBrains Mono" panose="02010509020102050004"/>
                <a:ea typeface="JetBrains Mono" panose="02010509020102050004"/>
                <a:cs typeface="JetBrains Mono" panose="02010509020102050004"/>
                <a:sym typeface="JetBrains Mono" panose="02010509020102050004"/>
              </a:rPr>
              <a:t>jsonpath</a:t>
            </a:r>
            <a:r>
              <a:rPr lang="en-US" sz="1285" dirty="0">
                <a:solidFill>
                  <a:srgbClr val="000000"/>
                </a:solidFill>
                <a:latin typeface="JetBrains Mono" panose="02010509020102050004"/>
                <a:ea typeface="JetBrains Mono" panose="02010509020102050004"/>
                <a:cs typeface="JetBrains Mono" panose="02010509020102050004"/>
                <a:sym typeface="JetBrains Mono" panose="02010509020102050004"/>
              </a:rPr>
              <a:t>='{.</a:t>
            </a:r>
            <a:r>
              <a:rPr lang="en-US" sz="1285" dirty="0" err="1">
                <a:solidFill>
                  <a:srgbClr val="000000"/>
                </a:solidFill>
                <a:latin typeface="JetBrains Mono" panose="02010509020102050004"/>
                <a:ea typeface="JetBrains Mono" panose="02010509020102050004"/>
                <a:cs typeface="JetBrains Mono" panose="02010509020102050004"/>
                <a:sym typeface="JetBrains Mono" panose="02010509020102050004"/>
              </a:rPr>
              <a:t>metadata.annotations</a:t>
            </a:r>
            <a:r>
              <a:rPr lang="en-US" sz="1285" dirty="0">
                <a:solidFill>
                  <a:srgbClr val="000000"/>
                </a:solidFill>
                <a:latin typeface="JetBrains Mono" panose="02010509020102050004"/>
                <a:ea typeface="JetBrains Mono" panose="02010509020102050004"/>
                <a:cs typeface="JetBrains Mono" panose="02010509020102050004"/>
                <a:sym typeface="JetBrains Mono" panose="02010509020102050004"/>
              </a:rPr>
              <a:t>}'</a:t>
            </a:r>
          </a:p>
          <a:p>
            <a:pPr algn="l">
              <a:lnSpc>
                <a:spcPts val="1565"/>
              </a:lnSpc>
              <a:spcBef>
                <a:spcPct val="0"/>
              </a:spcBef>
            </a:pPr>
            <a:r>
              <a:rPr lang="en-US" sz="1285" dirty="0">
                <a:solidFill>
                  <a:srgbClr val="000000"/>
                </a:solidFill>
                <a:latin typeface="JetBrains Mono" panose="02010509020102050004"/>
                <a:ea typeface="JetBrains Mono" panose="02010509020102050004"/>
                <a:cs typeface="JetBrains Mono" panose="02010509020102050004"/>
                <a:sym typeface="JetBrains Mono" panose="02010509020102050004"/>
              </a:rPr>
              <a:t># 5️⃣ Remove an Annotation (Example: Remove 'description' annotation)</a:t>
            </a:r>
          </a:p>
          <a:p>
            <a:pPr algn="l">
              <a:lnSpc>
                <a:spcPts val="1565"/>
              </a:lnSpc>
              <a:spcBef>
                <a:spcPct val="0"/>
              </a:spcBef>
            </a:pPr>
            <a:r>
              <a:rPr lang="en-US" sz="1285" dirty="0">
                <a:solidFill>
                  <a:srgbClr val="000000"/>
                </a:solidFill>
                <a:latin typeface="JetBrains Mono" panose="02010509020102050004"/>
                <a:ea typeface="JetBrains Mono" panose="02010509020102050004"/>
                <a:cs typeface="JetBrains Mono" panose="02010509020102050004"/>
                <a:sym typeface="JetBrains Mono" panose="02010509020102050004"/>
              </a:rPr>
              <a:t>kubectl annotate pod annotation-demo description-</a:t>
            </a:r>
          </a:p>
          <a:p>
            <a:pPr algn="l">
              <a:lnSpc>
                <a:spcPts val="1565"/>
              </a:lnSpc>
              <a:spcBef>
                <a:spcPct val="0"/>
              </a:spcBef>
            </a:pPr>
            <a:r>
              <a:rPr lang="en-US" sz="1285" dirty="0">
                <a:solidFill>
                  <a:srgbClr val="000000"/>
                </a:solidFill>
                <a:latin typeface="JetBrains Mono" panose="02010509020102050004"/>
                <a:ea typeface="JetBrains Mono" panose="02010509020102050004"/>
                <a:cs typeface="JetBrains Mono" panose="02010509020102050004"/>
                <a:sym typeface="JetBrains Mono" panose="02010509020102050004"/>
              </a:rPr>
              <a:t># 6️⃣ Show Final Annotations After Removal</a:t>
            </a:r>
          </a:p>
          <a:p>
            <a:pPr algn="l">
              <a:lnSpc>
                <a:spcPts val="1565"/>
              </a:lnSpc>
              <a:spcBef>
                <a:spcPct val="0"/>
              </a:spcBef>
            </a:pPr>
            <a:r>
              <a:rPr lang="en-US" sz="1285" dirty="0">
                <a:solidFill>
                  <a:srgbClr val="000000"/>
                </a:solidFill>
                <a:latin typeface="JetBrains Mono" panose="02010509020102050004"/>
                <a:ea typeface="JetBrains Mono" panose="02010509020102050004"/>
                <a:cs typeface="JetBrains Mono" panose="02010509020102050004"/>
                <a:sym typeface="JetBrains Mono" panose="02010509020102050004"/>
              </a:rPr>
              <a:t>kubectl get pod annotation-demo -o </a:t>
            </a:r>
            <a:r>
              <a:rPr lang="en-US" sz="1285" dirty="0" err="1">
                <a:solidFill>
                  <a:srgbClr val="000000"/>
                </a:solidFill>
                <a:latin typeface="JetBrains Mono" panose="02010509020102050004"/>
                <a:ea typeface="JetBrains Mono" panose="02010509020102050004"/>
                <a:cs typeface="JetBrains Mono" panose="02010509020102050004"/>
                <a:sym typeface="JetBrains Mono" panose="02010509020102050004"/>
              </a:rPr>
              <a:t>jsonpath</a:t>
            </a:r>
            <a:r>
              <a:rPr lang="en-US" sz="1285" dirty="0">
                <a:solidFill>
                  <a:srgbClr val="000000"/>
                </a:solidFill>
                <a:latin typeface="JetBrains Mono" panose="02010509020102050004"/>
                <a:ea typeface="JetBrains Mono" panose="02010509020102050004"/>
                <a:cs typeface="JetBrains Mono" panose="02010509020102050004"/>
                <a:sym typeface="JetBrains Mono" panose="02010509020102050004"/>
              </a:rPr>
              <a:t>='{.</a:t>
            </a:r>
            <a:r>
              <a:rPr lang="en-US" sz="1285" dirty="0" err="1">
                <a:solidFill>
                  <a:srgbClr val="000000"/>
                </a:solidFill>
                <a:latin typeface="JetBrains Mono" panose="02010509020102050004"/>
                <a:ea typeface="JetBrains Mono" panose="02010509020102050004"/>
                <a:cs typeface="JetBrains Mono" panose="02010509020102050004"/>
                <a:sym typeface="JetBrains Mono" panose="02010509020102050004"/>
              </a:rPr>
              <a:t>metadata.annotations</a:t>
            </a:r>
            <a:r>
              <a:rPr lang="en-US" sz="1285" dirty="0">
                <a:solidFill>
                  <a:srgbClr val="000000"/>
                </a:solidFill>
                <a:latin typeface="JetBrains Mono" panose="02010509020102050004"/>
                <a:ea typeface="JetBrains Mono" panose="02010509020102050004"/>
                <a:cs typeface="JetBrains Mono" panose="02010509020102050004"/>
                <a:sym typeface="JetBrains Mono" panose="02010509020102050004"/>
              </a:rPr>
              <a:t>}'</a:t>
            </a:r>
          </a:p>
          <a:p>
            <a:pPr algn="l">
              <a:lnSpc>
                <a:spcPts val="1565"/>
              </a:lnSpc>
              <a:spcBef>
                <a:spcPct val="0"/>
              </a:spcBef>
            </a:pPr>
            <a:r>
              <a:rPr lang="en-US" sz="1285" dirty="0">
                <a:solidFill>
                  <a:srgbClr val="000000"/>
                </a:solidFill>
                <a:latin typeface="JetBrains Mono" panose="02010509020102050004"/>
                <a:ea typeface="JetBrains Mono" panose="02010509020102050004"/>
                <a:cs typeface="JetBrains Mono" panose="02010509020102050004"/>
                <a:sym typeface="JetBrains Mono" panose="02010509020102050004"/>
              </a:rPr>
              <a:t># 7️⃣ Clean Up (Optional)</a:t>
            </a:r>
          </a:p>
          <a:p>
            <a:pPr algn="l">
              <a:lnSpc>
                <a:spcPts val="1565"/>
              </a:lnSpc>
              <a:spcBef>
                <a:spcPct val="0"/>
              </a:spcBef>
            </a:pPr>
            <a:r>
              <a:rPr lang="en-US" sz="1285" dirty="0">
                <a:solidFill>
                  <a:srgbClr val="000000"/>
                </a:solidFill>
                <a:latin typeface="JetBrains Mono" panose="02010509020102050004"/>
                <a:ea typeface="JetBrains Mono" panose="02010509020102050004"/>
                <a:cs typeface="JetBrains Mono" panose="02010509020102050004"/>
                <a:sym typeface="JetBrains Mono" panose="02010509020102050004"/>
              </a:rPr>
              <a:t>kubectl delete pod annotation-demo</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482127" y="2296609"/>
            <a:ext cx="4179745" cy="493133"/>
          </a:xfrm>
          <a:prstGeom prst="rect">
            <a:avLst/>
          </a:prstGeom>
        </p:spPr>
        <p:txBody>
          <a:bodyPr lIns="0" tIns="0" rIns="0" bIns="0" rtlCol="0" anchor="t">
            <a:spAutoFit/>
          </a:bodyPr>
          <a:lstStyle/>
          <a:p>
            <a:pPr algn="ctr">
              <a:lnSpc>
                <a:spcPts val="4180"/>
              </a:lnSpc>
              <a:spcBef>
                <a:spcPct val="0"/>
              </a:spcBef>
            </a:pPr>
            <a:r>
              <a:rPr lang="en-US" sz="2985">
                <a:solidFill>
                  <a:srgbClr val="000000"/>
                </a:solidFill>
                <a:latin typeface="Open Sans"/>
                <a:ea typeface="Open Sans"/>
                <a:cs typeface="Open Sans"/>
                <a:sym typeface="Open Sans"/>
              </a:rPr>
              <a:t>Kubernetes Networking</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683368" y="2235259"/>
            <a:ext cx="2184031" cy="622478"/>
          </a:xfrm>
          <a:prstGeom prst="rect">
            <a:avLst/>
          </a:prstGeom>
        </p:spPr>
        <p:txBody>
          <a:bodyPr wrap="square" lIns="0" tIns="0" rIns="0" bIns="0" rtlCol="0" anchor="t">
            <a:spAutoFit/>
          </a:bodyPr>
          <a:lstStyle/>
          <a:p>
            <a:pPr algn="ctr">
              <a:lnSpc>
                <a:spcPts val="5170"/>
              </a:lnSpc>
              <a:spcBef>
                <a:spcPct val="0"/>
              </a:spcBef>
            </a:pPr>
            <a:r>
              <a:rPr lang="en-US" sz="3695" dirty="0">
                <a:solidFill>
                  <a:srgbClr val="000000"/>
                </a:solidFill>
                <a:latin typeface="Open Sans"/>
                <a:ea typeface="Open Sans"/>
                <a:cs typeface="Open Sans"/>
                <a:sym typeface="Open Sans"/>
              </a:rPr>
              <a:t>Services</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14772C-5C0F-DB4A-D835-77E3A6883E64}"/>
              </a:ext>
            </a:extLst>
          </p:cNvPr>
          <p:cNvSpPr txBox="1"/>
          <p:nvPr/>
        </p:nvSpPr>
        <p:spPr>
          <a:xfrm>
            <a:off x="457200" y="209550"/>
            <a:ext cx="3733800" cy="4555093"/>
          </a:xfrm>
          <a:prstGeom prst="rect">
            <a:avLst/>
          </a:prstGeom>
          <a:noFill/>
        </p:spPr>
        <p:txBody>
          <a:bodyPr wrap="square">
            <a:spAutoFit/>
          </a:bodyPr>
          <a:lstStyle/>
          <a:p>
            <a:pPr>
              <a:buNone/>
            </a:pPr>
            <a:r>
              <a:rPr lang="en-US" sz="1000" b="1" dirty="0"/>
              <a:t>why Services exist</a:t>
            </a:r>
          </a:p>
          <a:p>
            <a:pPr>
              <a:buFont typeface="Arial" panose="020B0604020202020204" pitchFamily="34" charset="0"/>
              <a:buChar char="•"/>
            </a:pPr>
            <a:r>
              <a:rPr lang="en-US" sz="1000" b="1" dirty="0"/>
              <a:t>Pod IPs change</a:t>
            </a:r>
            <a:r>
              <a:rPr lang="en-US" sz="1000" dirty="0"/>
              <a:t> whenever Pods are recreated or scaled.</a:t>
            </a:r>
          </a:p>
          <a:p>
            <a:pPr>
              <a:buFont typeface="Arial" panose="020B0604020202020204" pitchFamily="34" charset="0"/>
              <a:buChar char="•"/>
            </a:pPr>
            <a:r>
              <a:rPr lang="en-US" sz="1000" dirty="0"/>
              <a:t>A </a:t>
            </a:r>
            <a:r>
              <a:rPr lang="en-US" sz="1000" b="1" dirty="0"/>
              <a:t>Service</a:t>
            </a:r>
            <a:r>
              <a:rPr lang="en-US" sz="1000" dirty="0"/>
              <a:t> gives a </a:t>
            </a:r>
            <a:r>
              <a:rPr lang="en-US" sz="1000" b="1" dirty="0"/>
              <a:t>stable virtual IP + DNS name</a:t>
            </a:r>
            <a:r>
              <a:rPr lang="en-US" sz="1000" dirty="0"/>
              <a:t> and </a:t>
            </a:r>
            <a:r>
              <a:rPr lang="en-US" sz="1000" b="1" dirty="0"/>
              <a:t>load-balances</a:t>
            </a:r>
            <a:r>
              <a:rPr lang="en-US" sz="1000" dirty="0"/>
              <a:t> traffic to the right Pods.</a:t>
            </a:r>
          </a:p>
          <a:p>
            <a:pPr>
              <a:buFont typeface="Arial" panose="020B0604020202020204" pitchFamily="34" charset="0"/>
              <a:buChar char="•"/>
            </a:pPr>
            <a:endParaRPr lang="en-US" sz="1000" dirty="0"/>
          </a:p>
          <a:p>
            <a:pPr>
              <a:buNone/>
            </a:pPr>
            <a:r>
              <a:rPr lang="en-US" sz="1000" b="1" dirty="0"/>
              <a:t>how it works (mentally)</a:t>
            </a:r>
          </a:p>
          <a:p>
            <a:pPr>
              <a:buFont typeface="Arial" panose="020B0604020202020204" pitchFamily="34" charset="0"/>
              <a:buChar char="•"/>
            </a:pPr>
            <a:r>
              <a:rPr lang="en-US" sz="1000" dirty="0"/>
              <a:t>You define a Service with a </a:t>
            </a:r>
            <a:r>
              <a:rPr lang="en-US" sz="1000" b="1" dirty="0"/>
              <a:t>label selector</a:t>
            </a:r>
            <a:r>
              <a:rPr lang="en-US" sz="1000" dirty="0"/>
              <a:t> (e.g., app=web).</a:t>
            </a:r>
          </a:p>
          <a:p>
            <a:pPr>
              <a:buFont typeface="Arial" panose="020B0604020202020204" pitchFamily="34" charset="0"/>
              <a:buChar char="•"/>
            </a:pPr>
            <a:r>
              <a:rPr lang="en-US" sz="1000" dirty="0"/>
              <a:t>Kubernetes builds an </a:t>
            </a:r>
            <a:r>
              <a:rPr lang="en-US" sz="1000" b="1" dirty="0"/>
              <a:t>Endpoints/</a:t>
            </a:r>
            <a:r>
              <a:rPr lang="en-US" sz="1000" b="1" dirty="0" err="1"/>
              <a:t>EndpointSlice</a:t>
            </a:r>
            <a:r>
              <a:rPr lang="en-US" sz="1000" dirty="0"/>
              <a:t> list of matching Pod IPs.</a:t>
            </a:r>
          </a:p>
          <a:p>
            <a:pPr>
              <a:buFont typeface="Arial" panose="020B0604020202020204" pitchFamily="34" charset="0"/>
              <a:buChar char="•"/>
            </a:pPr>
            <a:r>
              <a:rPr lang="en-US" sz="1000" b="1" dirty="0" err="1"/>
              <a:t>kube</a:t>
            </a:r>
            <a:r>
              <a:rPr lang="en-US" sz="1000" b="1" dirty="0"/>
              <a:t>-proxy</a:t>
            </a:r>
            <a:r>
              <a:rPr lang="en-US" sz="1000" dirty="0"/>
              <a:t> programs node networking so traffic to the Service IP is spread across those Pods.</a:t>
            </a:r>
          </a:p>
          <a:p>
            <a:pPr>
              <a:buFont typeface="Arial" panose="020B0604020202020204" pitchFamily="34" charset="0"/>
              <a:buChar char="•"/>
            </a:pPr>
            <a:r>
              <a:rPr lang="en-US" sz="1000" dirty="0"/>
              <a:t>Only </a:t>
            </a:r>
            <a:r>
              <a:rPr lang="en-US" sz="1000" b="1" dirty="0"/>
              <a:t>Ready</a:t>
            </a:r>
            <a:r>
              <a:rPr lang="en-US" sz="1000" dirty="0"/>
              <a:t> Pods receive traffic (readiness probes matter).</a:t>
            </a:r>
          </a:p>
          <a:p>
            <a:pPr>
              <a:buFont typeface="Arial" panose="020B0604020202020204" pitchFamily="34" charset="0"/>
              <a:buChar char="•"/>
            </a:pPr>
            <a:endParaRPr lang="en-US" sz="1000" dirty="0"/>
          </a:p>
          <a:p>
            <a:pPr>
              <a:buNone/>
            </a:pPr>
            <a:r>
              <a:rPr lang="en-US" sz="1000" b="1" dirty="0"/>
              <a:t>common Service types</a:t>
            </a:r>
          </a:p>
          <a:p>
            <a:pPr>
              <a:buFont typeface="Arial" panose="020B0604020202020204" pitchFamily="34" charset="0"/>
              <a:buChar char="•"/>
            </a:pPr>
            <a:r>
              <a:rPr lang="en-US" sz="1000" b="1" dirty="0" err="1"/>
              <a:t>ClusterIP</a:t>
            </a:r>
            <a:r>
              <a:rPr lang="en-US" sz="1000" b="1" dirty="0"/>
              <a:t> (default):</a:t>
            </a:r>
            <a:r>
              <a:rPr lang="en-US" sz="1000" dirty="0"/>
              <a:t> internal-only, reachable from inside the cluster. Use this for service-to-service calls.</a:t>
            </a:r>
          </a:p>
          <a:p>
            <a:pPr>
              <a:buFont typeface="Arial" panose="020B0604020202020204" pitchFamily="34" charset="0"/>
              <a:buChar char="•"/>
            </a:pPr>
            <a:r>
              <a:rPr lang="en-US" sz="1000" b="1" dirty="0" err="1"/>
              <a:t>NodePort</a:t>
            </a:r>
            <a:r>
              <a:rPr lang="en-US" sz="1000" b="1" dirty="0"/>
              <a:t>:</a:t>
            </a:r>
            <a:r>
              <a:rPr lang="en-US" sz="1000" dirty="0"/>
              <a:t> exposes the Service on a fixed port on </a:t>
            </a:r>
            <a:r>
              <a:rPr lang="en-US" sz="1000" b="1" dirty="0"/>
              <a:t>every node</a:t>
            </a:r>
            <a:r>
              <a:rPr lang="en-US" sz="1000" dirty="0"/>
              <a:t> (for simple external access or with your own LB).</a:t>
            </a:r>
          </a:p>
          <a:p>
            <a:pPr>
              <a:buFont typeface="Arial" panose="020B0604020202020204" pitchFamily="34" charset="0"/>
              <a:buChar char="•"/>
            </a:pPr>
            <a:r>
              <a:rPr lang="en-US" sz="1000" b="1" dirty="0" err="1"/>
              <a:t>LoadBalancer</a:t>
            </a:r>
            <a:r>
              <a:rPr lang="en-US" sz="1000" b="1" dirty="0"/>
              <a:t>:</a:t>
            </a:r>
            <a:r>
              <a:rPr lang="en-US" sz="1000" dirty="0"/>
              <a:t> asks the cloud to create an external load balancer and forwards to the Service (typical for prod ingress points).</a:t>
            </a:r>
          </a:p>
          <a:p>
            <a:pPr>
              <a:buFont typeface="Arial" panose="020B0604020202020204" pitchFamily="34" charset="0"/>
              <a:buChar char="•"/>
            </a:pPr>
            <a:r>
              <a:rPr lang="en-US" sz="1000" b="1" dirty="0"/>
              <a:t>Headless (</a:t>
            </a:r>
            <a:r>
              <a:rPr lang="en-US" sz="1000" b="1" dirty="0" err="1"/>
              <a:t>clusterIP</a:t>
            </a:r>
            <a:r>
              <a:rPr lang="en-US" sz="1000" b="1" dirty="0"/>
              <a:t>: None):</a:t>
            </a:r>
            <a:r>
              <a:rPr lang="en-US" sz="1000" dirty="0"/>
              <a:t> no virtual IP; DNS returns </a:t>
            </a:r>
            <a:r>
              <a:rPr lang="en-US" sz="1000" b="1" dirty="0"/>
              <a:t>individual Pod IPs</a:t>
            </a:r>
            <a:r>
              <a:rPr lang="en-US" sz="1000" dirty="0"/>
              <a:t> (useful for stateful apps, direct discovery).</a:t>
            </a:r>
          </a:p>
          <a:p>
            <a:pPr>
              <a:buFont typeface="Arial" panose="020B0604020202020204" pitchFamily="34" charset="0"/>
              <a:buChar char="•"/>
            </a:pPr>
            <a:r>
              <a:rPr lang="en-US" sz="1000" b="1" dirty="0" err="1"/>
              <a:t>ExternalName</a:t>
            </a:r>
            <a:r>
              <a:rPr lang="en-US" sz="1000" b="1" dirty="0"/>
              <a:t>:</a:t>
            </a:r>
            <a:r>
              <a:rPr lang="en-US" sz="1000" dirty="0"/>
              <a:t> DNS alias to an external host (no proxying).</a:t>
            </a:r>
          </a:p>
          <a:p>
            <a:pPr>
              <a:buFont typeface="Arial" panose="020B0604020202020204" pitchFamily="34" charset="0"/>
              <a:buChar char="•"/>
            </a:pPr>
            <a:endParaRPr lang="en-US" sz="1000" dirty="0"/>
          </a:p>
          <a:p>
            <a:pPr>
              <a:buNone/>
            </a:pPr>
            <a:r>
              <a:rPr lang="en-US" sz="1000" b="1" dirty="0"/>
              <a:t>DNS you get</a:t>
            </a:r>
          </a:p>
          <a:p>
            <a:pPr>
              <a:buFont typeface="Arial" panose="020B0604020202020204" pitchFamily="34" charset="0"/>
              <a:buChar char="•"/>
            </a:pPr>
            <a:r>
              <a:rPr lang="en-US" sz="1000" dirty="0"/>
              <a:t>Service gets a name like </a:t>
            </a:r>
            <a:r>
              <a:rPr lang="en-US" sz="1000" dirty="0" err="1"/>
              <a:t>web.default.svc.cluster.local</a:t>
            </a:r>
            <a:r>
              <a:rPr lang="en-US" sz="1000" dirty="0"/>
              <a:t>.</a:t>
            </a:r>
          </a:p>
          <a:p>
            <a:pPr>
              <a:buFont typeface="Arial" panose="020B0604020202020204" pitchFamily="34" charset="0"/>
              <a:buChar char="•"/>
            </a:pPr>
            <a:r>
              <a:rPr lang="en-US" sz="1000" dirty="0"/>
              <a:t>Clients inside the same namespace can just use web (K8s DNS resolves it).</a:t>
            </a:r>
          </a:p>
          <a:p>
            <a:pPr>
              <a:buFont typeface="Arial" panose="020B0604020202020204" pitchFamily="34" charset="0"/>
              <a:buChar char="•"/>
            </a:pPr>
            <a:endParaRPr lang="en-US" sz="1000" dirty="0"/>
          </a:p>
        </p:txBody>
      </p:sp>
      <p:sp>
        <p:nvSpPr>
          <p:cNvPr id="5" name="TextBox 4">
            <a:extLst>
              <a:ext uri="{FF2B5EF4-FFF2-40B4-BE49-F238E27FC236}">
                <a16:creationId xmlns:a16="http://schemas.microsoft.com/office/drawing/2014/main" id="{F9F3B4D3-0FB9-D2FD-049D-6D9AA68D88F3}"/>
              </a:ext>
            </a:extLst>
          </p:cNvPr>
          <p:cNvSpPr txBox="1"/>
          <p:nvPr/>
        </p:nvSpPr>
        <p:spPr>
          <a:xfrm>
            <a:off x="4648200" y="1294477"/>
            <a:ext cx="4421459" cy="2554545"/>
          </a:xfrm>
          <a:prstGeom prst="rect">
            <a:avLst/>
          </a:prstGeom>
          <a:noFill/>
        </p:spPr>
        <p:txBody>
          <a:bodyPr wrap="square">
            <a:spAutoFit/>
          </a:bodyPr>
          <a:lstStyle/>
          <a:p>
            <a:pPr>
              <a:buNone/>
            </a:pPr>
            <a:r>
              <a:rPr lang="en-US" sz="1000" b="1" dirty="0"/>
              <a:t>traffic behavior options</a:t>
            </a:r>
          </a:p>
          <a:p>
            <a:pPr>
              <a:buFont typeface="Arial" panose="020B0604020202020204" pitchFamily="34" charset="0"/>
              <a:buChar char="•"/>
            </a:pPr>
            <a:r>
              <a:rPr lang="en-US" sz="1000" b="1" dirty="0" err="1"/>
              <a:t>SessionAffinity</a:t>
            </a:r>
            <a:r>
              <a:rPr lang="en-US" sz="1000" b="1" dirty="0"/>
              <a:t>:</a:t>
            </a:r>
            <a:r>
              <a:rPr lang="en-US" sz="1000" dirty="0"/>
              <a:t> stick a client to the same Pod by source IP (optional).</a:t>
            </a:r>
          </a:p>
          <a:p>
            <a:pPr>
              <a:buFont typeface="Arial" panose="020B0604020202020204" pitchFamily="34" charset="0"/>
              <a:buChar char="•"/>
            </a:pPr>
            <a:r>
              <a:rPr lang="en-US" sz="1000" b="1" dirty="0" err="1"/>
              <a:t>TargetPort</a:t>
            </a:r>
            <a:r>
              <a:rPr lang="en-US" sz="1000" b="1" dirty="0"/>
              <a:t>/Port:</a:t>
            </a:r>
            <a:r>
              <a:rPr lang="en-US" sz="1000" dirty="0"/>
              <a:t> Service port can differ from Pod’s container port.</a:t>
            </a:r>
          </a:p>
          <a:p>
            <a:pPr>
              <a:buFont typeface="Arial" panose="020B0604020202020204" pitchFamily="34" charset="0"/>
              <a:buChar char="•"/>
            </a:pPr>
            <a:endParaRPr lang="en-US" sz="1000" dirty="0"/>
          </a:p>
          <a:p>
            <a:pPr>
              <a:buNone/>
            </a:pPr>
            <a:r>
              <a:rPr lang="en-US" sz="1000" b="1" dirty="0"/>
              <a:t>when to use what</a:t>
            </a:r>
          </a:p>
          <a:p>
            <a:pPr>
              <a:buFont typeface="Arial" panose="020B0604020202020204" pitchFamily="34" charset="0"/>
              <a:buChar char="•"/>
            </a:pPr>
            <a:r>
              <a:rPr lang="en-US" sz="1000" b="1" dirty="0"/>
              <a:t>Service ↔ Service (internal):</a:t>
            </a:r>
            <a:r>
              <a:rPr lang="en-US" sz="1000" dirty="0"/>
              <a:t> </a:t>
            </a:r>
            <a:r>
              <a:rPr lang="en-US" sz="1000" dirty="0" err="1"/>
              <a:t>ClusterIP</a:t>
            </a:r>
            <a:r>
              <a:rPr lang="en-US" sz="1000" dirty="0"/>
              <a:t>.</a:t>
            </a:r>
          </a:p>
          <a:p>
            <a:pPr>
              <a:buFont typeface="Arial" panose="020B0604020202020204" pitchFamily="34" charset="0"/>
              <a:buChar char="•"/>
            </a:pPr>
            <a:r>
              <a:rPr lang="en-US" sz="1000" b="1" dirty="0"/>
              <a:t>Expose externally (simple/DIY):</a:t>
            </a:r>
            <a:r>
              <a:rPr lang="en-US" sz="1000" dirty="0"/>
              <a:t> </a:t>
            </a:r>
            <a:r>
              <a:rPr lang="en-US" sz="1000" dirty="0" err="1"/>
              <a:t>NodePort</a:t>
            </a:r>
            <a:r>
              <a:rPr lang="en-US" sz="1000" dirty="0"/>
              <a:t> (or behind your own LB).</a:t>
            </a:r>
          </a:p>
          <a:p>
            <a:pPr>
              <a:buFont typeface="Arial" panose="020B0604020202020204" pitchFamily="34" charset="0"/>
              <a:buChar char="•"/>
            </a:pPr>
            <a:r>
              <a:rPr lang="en-US" sz="1000" b="1" dirty="0"/>
              <a:t>Expose externally (cloud):</a:t>
            </a:r>
            <a:r>
              <a:rPr lang="en-US" sz="1000" dirty="0"/>
              <a:t> </a:t>
            </a:r>
            <a:r>
              <a:rPr lang="en-US" sz="1000" dirty="0" err="1"/>
              <a:t>LoadBalancer</a:t>
            </a:r>
            <a:r>
              <a:rPr lang="en-US" sz="1000" dirty="0"/>
              <a:t> (often fronted by Ingress/Gateway for HTTP routing).</a:t>
            </a:r>
          </a:p>
          <a:p>
            <a:pPr>
              <a:buFont typeface="Arial" panose="020B0604020202020204" pitchFamily="34" charset="0"/>
              <a:buChar char="•"/>
            </a:pPr>
            <a:r>
              <a:rPr lang="en-US" sz="1000" b="1" dirty="0"/>
              <a:t>Databases, queues needing direct pod identity:</a:t>
            </a:r>
            <a:r>
              <a:rPr lang="en-US" sz="1000" dirty="0"/>
              <a:t> Headless Service.</a:t>
            </a:r>
          </a:p>
          <a:p>
            <a:pPr>
              <a:buFont typeface="Arial" panose="020B0604020202020204" pitchFamily="34" charset="0"/>
              <a:buChar char="•"/>
            </a:pPr>
            <a:endParaRPr lang="en-US" sz="1000" dirty="0"/>
          </a:p>
          <a:p>
            <a:pPr>
              <a:buNone/>
            </a:pPr>
            <a:r>
              <a:rPr lang="en-US" sz="1000" b="1" dirty="0"/>
              <a:t>Gotchas</a:t>
            </a:r>
          </a:p>
          <a:p>
            <a:pPr>
              <a:buFont typeface="Arial" panose="020B0604020202020204" pitchFamily="34" charset="0"/>
              <a:buChar char="•"/>
            </a:pPr>
            <a:r>
              <a:rPr lang="en-US" sz="1000" dirty="0"/>
              <a:t>If </a:t>
            </a:r>
            <a:r>
              <a:rPr lang="en-US" sz="1000" b="1" dirty="0"/>
              <a:t>labels don’t match</a:t>
            </a:r>
            <a:r>
              <a:rPr lang="en-US" sz="1000" dirty="0"/>
              <a:t>, the Service has </a:t>
            </a:r>
            <a:r>
              <a:rPr lang="en-US" sz="1000" b="1" dirty="0"/>
              <a:t>no endpoints</a:t>
            </a:r>
            <a:r>
              <a:rPr lang="en-US" sz="1000" dirty="0"/>
              <a:t> (traffic black hole).</a:t>
            </a:r>
          </a:p>
          <a:p>
            <a:pPr>
              <a:buFont typeface="Arial" panose="020B0604020202020204" pitchFamily="34" charset="0"/>
              <a:buChar char="•"/>
            </a:pPr>
            <a:r>
              <a:rPr lang="en-US" sz="1000" b="1" dirty="0"/>
              <a:t>Readiness probe failures</a:t>
            </a:r>
            <a:r>
              <a:rPr lang="en-US" sz="1000" dirty="0"/>
              <a:t> remove Pods from endpoints—check probes first.</a:t>
            </a:r>
          </a:p>
          <a:p>
            <a:pPr>
              <a:buFont typeface="Arial" panose="020B0604020202020204" pitchFamily="34" charset="0"/>
              <a:buChar char="•"/>
            </a:pPr>
            <a:r>
              <a:rPr lang="en-US" sz="1000" dirty="0"/>
              <a:t>For sticky sessions, enable </a:t>
            </a:r>
            <a:r>
              <a:rPr lang="en-US" sz="1000" b="1" dirty="0" err="1"/>
              <a:t>sessionAffinity</a:t>
            </a:r>
            <a:r>
              <a:rPr lang="en-US" sz="1000" dirty="0"/>
              <a:t> or move stickiness to the app/LB.</a:t>
            </a:r>
          </a:p>
          <a:p>
            <a:pPr>
              <a:buFont typeface="Arial" panose="020B0604020202020204" pitchFamily="34" charset="0"/>
              <a:buChar char="•"/>
            </a:pPr>
            <a:r>
              <a:rPr lang="en-US" sz="1000" dirty="0"/>
              <a:t>Services are </a:t>
            </a:r>
            <a:r>
              <a:rPr lang="en-US" sz="1000" b="1" dirty="0"/>
              <a:t>L4</a:t>
            </a:r>
            <a:r>
              <a:rPr lang="en-US" sz="1000" dirty="0"/>
              <a:t> (TCP/UDP). For HTTP routing, use </a:t>
            </a:r>
            <a:r>
              <a:rPr lang="en-US" sz="1000" b="1" dirty="0"/>
              <a:t>Ingress/Gateway</a:t>
            </a:r>
            <a:r>
              <a:rPr lang="en-US" sz="1000" dirty="0"/>
              <a:t> on top.</a:t>
            </a:r>
          </a:p>
        </p:txBody>
      </p:sp>
    </p:spTree>
    <p:extLst>
      <p:ext uri="{BB962C8B-B14F-4D97-AF65-F5344CB8AC3E}">
        <p14:creationId xmlns:p14="http://schemas.microsoft.com/office/powerpoint/2010/main" val="416598056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14350" y="1831670"/>
            <a:ext cx="580174" cy="557272"/>
          </a:xfrm>
          <a:custGeom>
            <a:avLst/>
            <a:gdLst/>
            <a:ahLst/>
            <a:cxnLst/>
            <a:rect l="l" t="t" r="r" b="b"/>
            <a:pathLst>
              <a:path w="580174" h="557272">
                <a:moveTo>
                  <a:pt x="0" y="0"/>
                </a:moveTo>
                <a:lnTo>
                  <a:pt x="580174" y="0"/>
                </a:lnTo>
                <a:lnTo>
                  <a:pt x="580174" y="557272"/>
                </a:lnTo>
                <a:lnTo>
                  <a:pt x="0" y="557272"/>
                </a:lnTo>
                <a:lnTo>
                  <a:pt x="0" y="0"/>
                </a:lnTo>
                <a:close/>
              </a:path>
            </a:pathLst>
          </a:custGeom>
          <a:blipFill>
            <a:blip r:embed="rId2"/>
            <a:stretch>
              <a:fillRect/>
            </a:stretch>
          </a:blipFill>
        </p:spPr>
      </p:sp>
      <p:sp>
        <p:nvSpPr>
          <p:cNvPr id="3" name="Freeform 3"/>
          <p:cNvSpPr/>
          <p:nvPr/>
        </p:nvSpPr>
        <p:spPr>
          <a:xfrm>
            <a:off x="752275" y="3260523"/>
            <a:ext cx="1760927" cy="340982"/>
          </a:xfrm>
          <a:custGeom>
            <a:avLst/>
            <a:gdLst/>
            <a:ahLst/>
            <a:cxnLst/>
            <a:rect l="l" t="t" r="r" b="b"/>
            <a:pathLst>
              <a:path w="1760927" h="340982">
                <a:moveTo>
                  <a:pt x="0" y="0"/>
                </a:moveTo>
                <a:lnTo>
                  <a:pt x="1760926" y="0"/>
                </a:lnTo>
                <a:lnTo>
                  <a:pt x="1760926" y="340982"/>
                </a:lnTo>
                <a:lnTo>
                  <a:pt x="0" y="3409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a:off x="1369343" y="2427111"/>
            <a:ext cx="519103" cy="519103"/>
          </a:xfrm>
          <a:custGeom>
            <a:avLst/>
            <a:gdLst/>
            <a:ahLst/>
            <a:cxnLst/>
            <a:rect l="l" t="t" r="r" b="b"/>
            <a:pathLst>
              <a:path w="519103" h="519103">
                <a:moveTo>
                  <a:pt x="519103" y="0"/>
                </a:moveTo>
                <a:lnTo>
                  <a:pt x="0" y="0"/>
                </a:lnTo>
                <a:lnTo>
                  <a:pt x="0" y="519103"/>
                </a:lnTo>
                <a:lnTo>
                  <a:pt x="519103" y="519103"/>
                </a:lnTo>
                <a:lnTo>
                  <a:pt x="519103" y="0"/>
                </a:lnTo>
                <a:close/>
              </a:path>
            </a:pathLst>
          </a:custGeom>
          <a:blipFill>
            <a:blip r:embed="rId5"/>
            <a:stretch>
              <a:fillRect/>
            </a:stretch>
          </a:blipFill>
        </p:spPr>
      </p:sp>
      <p:grpSp>
        <p:nvGrpSpPr>
          <p:cNvPr id="5" name="Group 5"/>
          <p:cNvGrpSpPr>
            <a:grpSpLocks noChangeAspect="1"/>
          </p:cNvGrpSpPr>
          <p:nvPr/>
        </p:nvGrpSpPr>
        <p:grpSpPr>
          <a:xfrm>
            <a:off x="1670339" y="2324649"/>
            <a:ext cx="406312" cy="411213"/>
            <a:chOff x="0" y="0"/>
            <a:chExt cx="506971" cy="513080"/>
          </a:xfrm>
        </p:grpSpPr>
        <p:sp>
          <p:nvSpPr>
            <p:cNvPr id="6" name="Freeform 6"/>
            <p:cNvSpPr/>
            <p:nvPr/>
          </p:nvSpPr>
          <p:spPr>
            <a:xfrm>
              <a:off x="66167" y="66294"/>
              <a:ext cx="374904" cy="380365"/>
            </a:xfrm>
            <a:custGeom>
              <a:avLst/>
              <a:gdLst/>
              <a:ahLst/>
              <a:cxnLst/>
              <a:rect l="l" t="t" r="r" b="b"/>
              <a:pathLst>
                <a:path w="374904" h="380365">
                  <a:moveTo>
                    <a:pt x="187071" y="257429"/>
                  </a:moveTo>
                  <a:cubicBezTo>
                    <a:pt x="150749" y="257429"/>
                    <a:pt x="121031" y="227203"/>
                    <a:pt x="121031" y="190246"/>
                  </a:cubicBezTo>
                  <a:cubicBezTo>
                    <a:pt x="121031" y="153289"/>
                    <a:pt x="150749" y="123063"/>
                    <a:pt x="187071" y="123063"/>
                  </a:cubicBezTo>
                  <a:cubicBezTo>
                    <a:pt x="223393" y="123063"/>
                    <a:pt x="253111" y="153289"/>
                    <a:pt x="253111" y="190246"/>
                  </a:cubicBezTo>
                  <a:cubicBezTo>
                    <a:pt x="253111" y="227203"/>
                    <a:pt x="223393" y="257429"/>
                    <a:pt x="187071" y="257429"/>
                  </a:cubicBezTo>
                  <a:close/>
                  <a:moveTo>
                    <a:pt x="335534" y="148336"/>
                  </a:moveTo>
                  <a:cubicBezTo>
                    <a:pt x="332232" y="136017"/>
                    <a:pt x="327279" y="124333"/>
                    <a:pt x="321183" y="113665"/>
                  </a:cubicBezTo>
                  <a:lnTo>
                    <a:pt x="334899" y="71755"/>
                  </a:lnTo>
                  <a:lnTo>
                    <a:pt x="303530" y="39878"/>
                  </a:lnTo>
                  <a:lnTo>
                    <a:pt x="262255" y="53848"/>
                  </a:lnTo>
                  <a:cubicBezTo>
                    <a:pt x="251206" y="47752"/>
                    <a:pt x="239776" y="42672"/>
                    <a:pt x="227584" y="39243"/>
                  </a:cubicBezTo>
                  <a:lnTo>
                    <a:pt x="209042" y="0"/>
                  </a:lnTo>
                  <a:lnTo>
                    <a:pt x="165100" y="0"/>
                  </a:lnTo>
                  <a:lnTo>
                    <a:pt x="145796" y="39116"/>
                  </a:lnTo>
                  <a:cubicBezTo>
                    <a:pt x="133731" y="42418"/>
                    <a:pt x="122174" y="47498"/>
                    <a:pt x="111760" y="53721"/>
                  </a:cubicBezTo>
                  <a:lnTo>
                    <a:pt x="70485" y="39751"/>
                  </a:lnTo>
                  <a:lnTo>
                    <a:pt x="39116" y="71628"/>
                  </a:lnTo>
                  <a:lnTo>
                    <a:pt x="52832" y="113538"/>
                  </a:lnTo>
                  <a:cubicBezTo>
                    <a:pt x="46736" y="124714"/>
                    <a:pt x="41783" y="136525"/>
                    <a:pt x="38481" y="148844"/>
                  </a:cubicBezTo>
                  <a:lnTo>
                    <a:pt x="0" y="167894"/>
                  </a:lnTo>
                  <a:lnTo>
                    <a:pt x="0" y="212725"/>
                  </a:lnTo>
                  <a:lnTo>
                    <a:pt x="38608" y="232156"/>
                  </a:lnTo>
                  <a:cubicBezTo>
                    <a:pt x="41910" y="244475"/>
                    <a:pt x="46863" y="256159"/>
                    <a:pt x="52959" y="266827"/>
                  </a:cubicBezTo>
                  <a:lnTo>
                    <a:pt x="39243" y="308737"/>
                  </a:lnTo>
                  <a:lnTo>
                    <a:pt x="70612" y="340614"/>
                  </a:lnTo>
                  <a:lnTo>
                    <a:pt x="111887" y="326644"/>
                  </a:lnTo>
                  <a:cubicBezTo>
                    <a:pt x="122936" y="332740"/>
                    <a:pt x="134366" y="337820"/>
                    <a:pt x="146558" y="341249"/>
                  </a:cubicBezTo>
                  <a:lnTo>
                    <a:pt x="165862" y="380365"/>
                  </a:lnTo>
                  <a:lnTo>
                    <a:pt x="209804" y="380365"/>
                  </a:lnTo>
                  <a:lnTo>
                    <a:pt x="229108" y="341249"/>
                  </a:lnTo>
                  <a:cubicBezTo>
                    <a:pt x="241173" y="337947"/>
                    <a:pt x="252730" y="332867"/>
                    <a:pt x="263144" y="326644"/>
                  </a:cubicBezTo>
                  <a:lnTo>
                    <a:pt x="304419" y="340614"/>
                  </a:lnTo>
                  <a:lnTo>
                    <a:pt x="335788" y="308737"/>
                  </a:lnTo>
                  <a:lnTo>
                    <a:pt x="322072" y="266827"/>
                  </a:lnTo>
                  <a:cubicBezTo>
                    <a:pt x="328168" y="255651"/>
                    <a:pt x="333121" y="243840"/>
                    <a:pt x="336423" y="231521"/>
                  </a:cubicBezTo>
                  <a:lnTo>
                    <a:pt x="374904" y="211963"/>
                  </a:lnTo>
                  <a:lnTo>
                    <a:pt x="374904" y="167259"/>
                  </a:lnTo>
                  <a:lnTo>
                    <a:pt x="335915" y="148209"/>
                  </a:lnTo>
                  <a:close/>
                </a:path>
              </a:pathLst>
            </a:custGeom>
            <a:solidFill>
              <a:srgbClr val="FFFFFF"/>
            </a:solidFill>
          </p:spPr>
        </p:sp>
        <p:sp>
          <p:nvSpPr>
            <p:cNvPr id="7" name="Freeform 7"/>
            <p:cNvSpPr/>
            <p:nvPr/>
          </p:nvSpPr>
          <p:spPr>
            <a:xfrm>
              <a:off x="63500" y="63373"/>
              <a:ext cx="379984" cy="386334"/>
            </a:xfrm>
            <a:custGeom>
              <a:avLst/>
              <a:gdLst/>
              <a:ahLst/>
              <a:cxnLst/>
              <a:rect l="l" t="t" r="r" b="b"/>
              <a:pathLst>
                <a:path w="379984" h="386334">
                  <a:moveTo>
                    <a:pt x="189738" y="263144"/>
                  </a:moveTo>
                  <a:cubicBezTo>
                    <a:pt x="151892" y="263144"/>
                    <a:pt x="121031" y="231648"/>
                    <a:pt x="121031" y="193167"/>
                  </a:cubicBezTo>
                  <a:lnTo>
                    <a:pt x="123825" y="193167"/>
                  </a:lnTo>
                  <a:lnTo>
                    <a:pt x="121031" y="193167"/>
                  </a:lnTo>
                  <a:cubicBezTo>
                    <a:pt x="121031" y="154686"/>
                    <a:pt x="151892" y="123190"/>
                    <a:pt x="189738" y="123190"/>
                  </a:cubicBezTo>
                  <a:lnTo>
                    <a:pt x="189738" y="125984"/>
                  </a:lnTo>
                  <a:lnTo>
                    <a:pt x="189738" y="123190"/>
                  </a:lnTo>
                  <a:cubicBezTo>
                    <a:pt x="227584" y="123190"/>
                    <a:pt x="258445" y="154686"/>
                    <a:pt x="258445" y="193167"/>
                  </a:cubicBezTo>
                  <a:lnTo>
                    <a:pt x="255651" y="193167"/>
                  </a:lnTo>
                  <a:lnTo>
                    <a:pt x="258445" y="193167"/>
                  </a:lnTo>
                  <a:cubicBezTo>
                    <a:pt x="258445" y="231648"/>
                    <a:pt x="227584" y="263144"/>
                    <a:pt x="189738" y="263144"/>
                  </a:cubicBezTo>
                  <a:lnTo>
                    <a:pt x="189738" y="260350"/>
                  </a:lnTo>
                  <a:lnTo>
                    <a:pt x="189738" y="263144"/>
                  </a:lnTo>
                  <a:moveTo>
                    <a:pt x="189738" y="257556"/>
                  </a:moveTo>
                  <a:cubicBezTo>
                    <a:pt x="224409" y="257556"/>
                    <a:pt x="252984" y="228600"/>
                    <a:pt x="252984" y="193167"/>
                  </a:cubicBezTo>
                  <a:cubicBezTo>
                    <a:pt x="252984" y="157734"/>
                    <a:pt x="224536" y="128778"/>
                    <a:pt x="189738" y="128778"/>
                  </a:cubicBezTo>
                  <a:cubicBezTo>
                    <a:pt x="154940" y="128778"/>
                    <a:pt x="126492" y="157734"/>
                    <a:pt x="126492" y="193167"/>
                  </a:cubicBezTo>
                  <a:lnTo>
                    <a:pt x="126492" y="193167"/>
                  </a:lnTo>
                  <a:lnTo>
                    <a:pt x="126492" y="193167"/>
                  </a:lnTo>
                  <a:cubicBezTo>
                    <a:pt x="126492" y="228600"/>
                    <a:pt x="154940" y="257556"/>
                    <a:pt x="189738" y="257556"/>
                  </a:cubicBezTo>
                  <a:close/>
                  <a:moveTo>
                    <a:pt x="335534" y="151892"/>
                  </a:moveTo>
                  <a:cubicBezTo>
                    <a:pt x="332359" y="139827"/>
                    <a:pt x="327406" y="128270"/>
                    <a:pt x="321564" y="117856"/>
                  </a:cubicBezTo>
                  <a:lnTo>
                    <a:pt x="320929" y="116840"/>
                  </a:lnTo>
                  <a:lnTo>
                    <a:pt x="321310" y="115697"/>
                  </a:lnTo>
                  <a:lnTo>
                    <a:pt x="335026" y="73787"/>
                  </a:lnTo>
                  <a:lnTo>
                    <a:pt x="337693" y="74676"/>
                  </a:lnTo>
                  <a:lnTo>
                    <a:pt x="335661" y="76581"/>
                  </a:lnTo>
                  <a:lnTo>
                    <a:pt x="304292" y="44577"/>
                  </a:lnTo>
                  <a:lnTo>
                    <a:pt x="306324" y="42672"/>
                  </a:lnTo>
                  <a:lnTo>
                    <a:pt x="307213" y="45339"/>
                  </a:lnTo>
                  <a:lnTo>
                    <a:pt x="265938" y="59309"/>
                  </a:lnTo>
                  <a:lnTo>
                    <a:pt x="264795" y="59690"/>
                  </a:lnTo>
                  <a:lnTo>
                    <a:pt x="263779" y="59055"/>
                  </a:lnTo>
                  <a:cubicBezTo>
                    <a:pt x="252984" y="52959"/>
                    <a:pt x="241554" y="48006"/>
                    <a:pt x="229743" y="44704"/>
                  </a:cubicBezTo>
                  <a:lnTo>
                    <a:pt x="228473" y="44323"/>
                  </a:lnTo>
                  <a:lnTo>
                    <a:pt x="227965" y="43180"/>
                  </a:lnTo>
                  <a:lnTo>
                    <a:pt x="209296" y="4064"/>
                  </a:lnTo>
                  <a:lnTo>
                    <a:pt x="211836" y="2921"/>
                  </a:lnTo>
                  <a:lnTo>
                    <a:pt x="211836" y="5715"/>
                  </a:lnTo>
                  <a:lnTo>
                    <a:pt x="167767" y="5715"/>
                  </a:lnTo>
                  <a:lnTo>
                    <a:pt x="167767" y="2921"/>
                  </a:lnTo>
                  <a:lnTo>
                    <a:pt x="170307" y="4191"/>
                  </a:lnTo>
                  <a:lnTo>
                    <a:pt x="151003" y="43307"/>
                  </a:lnTo>
                  <a:lnTo>
                    <a:pt x="150495" y="44450"/>
                  </a:lnTo>
                  <a:lnTo>
                    <a:pt x="149352" y="44831"/>
                  </a:lnTo>
                  <a:cubicBezTo>
                    <a:pt x="137541" y="48133"/>
                    <a:pt x="126238" y="53086"/>
                    <a:pt x="115951" y="59055"/>
                  </a:cubicBezTo>
                  <a:lnTo>
                    <a:pt x="114808" y="59690"/>
                  </a:lnTo>
                  <a:lnTo>
                    <a:pt x="113665" y="59309"/>
                  </a:lnTo>
                  <a:lnTo>
                    <a:pt x="72390" y="45339"/>
                  </a:lnTo>
                  <a:lnTo>
                    <a:pt x="73279" y="42672"/>
                  </a:lnTo>
                  <a:lnTo>
                    <a:pt x="75311" y="44577"/>
                  </a:lnTo>
                  <a:lnTo>
                    <a:pt x="43942" y="76454"/>
                  </a:lnTo>
                  <a:lnTo>
                    <a:pt x="41910" y="74549"/>
                  </a:lnTo>
                  <a:lnTo>
                    <a:pt x="44577" y="73660"/>
                  </a:lnTo>
                  <a:lnTo>
                    <a:pt x="58293" y="115570"/>
                  </a:lnTo>
                  <a:lnTo>
                    <a:pt x="58674" y="116713"/>
                  </a:lnTo>
                  <a:lnTo>
                    <a:pt x="58166" y="117729"/>
                  </a:lnTo>
                  <a:cubicBezTo>
                    <a:pt x="52197" y="128778"/>
                    <a:pt x="47371" y="140335"/>
                    <a:pt x="44069" y="152400"/>
                  </a:cubicBezTo>
                  <a:lnTo>
                    <a:pt x="43688" y="153670"/>
                  </a:lnTo>
                  <a:lnTo>
                    <a:pt x="42545" y="154178"/>
                  </a:lnTo>
                  <a:lnTo>
                    <a:pt x="4064" y="173228"/>
                  </a:lnTo>
                  <a:lnTo>
                    <a:pt x="2794" y="170688"/>
                  </a:lnTo>
                  <a:lnTo>
                    <a:pt x="5588" y="170688"/>
                  </a:lnTo>
                  <a:lnTo>
                    <a:pt x="5588" y="215519"/>
                  </a:lnTo>
                  <a:lnTo>
                    <a:pt x="2794" y="215519"/>
                  </a:lnTo>
                  <a:lnTo>
                    <a:pt x="4064" y="213106"/>
                  </a:lnTo>
                  <a:lnTo>
                    <a:pt x="42545" y="232664"/>
                  </a:lnTo>
                  <a:lnTo>
                    <a:pt x="43688" y="233172"/>
                  </a:lnTo>
                  <a:lnTo>
                    <a:pt x="44069" y="234315"/>
                  </a:lnTo>
                  <a:cubicBezTo>
                    <a:pt x="47244" y="246380"/>
                    <a:pt x="52197" y="257937"/>
                    <a:pt x="58039" y="268351"/>
                  </a:cubicBezTo>
                  <a:lnTo>
                    <a:pt x="58674" y="269367"/>
                  </a:lnTo>
                  <a:lnTo>
                    <a:pt x="58293" y="270510"/>
                  </a:lnTo>
                  <a:lnTo>
                    <a:pt x="44577" y="312420"/>
                  </a:lnTo>
                  <a:lnTo>
                    <a:pt x="41910" y="311531"/>
                  </a:lnTo>
                  <a:lnTo>
                    <a:pt x="43942" y="309626"/>
                  </a:lnTo>
                  <a:lnTo>
                    <a:pt x="75311" y="341503"/>
                  </a:lnTo>
                  <a:lnTo>
                    <a:pt x="73279" y="343408"/>
                  </a:lnTo>
                  <a:lnTo>
                    <a:pt x="72390" y="340741"/>
                  </a:lnTo>
                  <a:lnTo>
                    <a:pt x="113665" y="326771"/>
                  </a:lnTo>
                  <a:lnTo>
                    <a:pt x="114808" y="326390"/>
                  </a:lnTo>
                  <a:lnTo>
                    <a:pt x="115824" y="327025"/>
                  </a:lnTo>
                  <a:cubicBezTo>
                    <a:pt x="126619" y="333121"/>
                    <a:pt x="138049" y="338074"/>
                    <a:pt x="149860" y="341376"/>
                  </a:cubicBezTo>
                  <a:lnTo>
                    <a:pt x="151003" y="341757"/>
                  </a:lnTo>
                  <a:lnTo>
                    <a:pt x="151511" y="342900"/>
                  </a:lnTo>
                  <a:lnTo>
                    <a:pt x="170815" y="382016"/>
                  </a:lnTo>
                  <a:lnTo>
                    <a:pt x="168275" y="383286"/>
                  </a:lnTo>
                  <a:lnTo>
                    <a:pt x="168275" y="380492"/>
                  </a:lnTo>
                  <a:lnTo>
                    <a:pt x="212217" y="380492"/>
                  </a:lnTo>
                  <a:lnTo>
                    <a:pt x="212217" y="383286"/>
                  </a:lnTo>
                  <a:lnTo>
                    <a:pt x="209677" y="382016"/>
                  </a:lnTo>
                  <a:lnTo>
                    <a:pt x="228981" y="343027"/>
                  </a:lnTo>
                  <a:lnTo>
                    <a:pt x="229489" y="341884"/>
                  </a:lnTo>
                  <a:lnTo>
                    <a:pt x="230632" y="341503"/>
                  </a:lnTo>
                  <a:cubicBezTo>
                    <a:pt x="242443" y="338201"/>
                    <a:pt x="253746" y="333248"/>
                    <a:pt x="264033" y="327279"/>
                  </a:cubicBezTo>
                  <a:lnTo>
                    <a:pt x="265176" y="326644"/>
                  </a:lnTo>
                  <a:lnTo>
                    <a:pt x="266319" y="327025"/>
                  </a:lnTo>
                  <a:lnTo>
                    <a:pt x="307594" y="340995"/>
                  </a:lnTo>
                  <a:lnTo>
                    <a:pt x="306705" y="343662"/>
                  </a:lnTo>
                  <a:lnTo>
                    <a:pt x="304800" y="341757"/>
                  </a:lnTo>
                  <a:lnTo>
                    <a:pt x="336169" y="309880"/>
                  </a:lnTo>
                  <a:lnTo>
                    <a:pt x="338201" y="311785"/>
                  </a:lnTo>
                  <a:lnTo>
                    <a:pt x="335534" y="312674"/>
                  </a:lnTo>
                  <a:lnTo>
                    <a:pt x="321818" y="270764"/>
                  </a:lnTo>
                  <a:lnTo>
                    <a:pt x="321437" y="269621"/>
                  </a:lnTo>
                  <a:lnTo>
                    <a:pt x="321945" y="268605"/>
                  </a:lnTo>
                  <a:cubicBezTo>
                    <a:pt x="327914" y="257556"/>
                    <a:pt x="332740" y="245999"/>
                    <a:pt x="336042" y="233934"/>
                  </a:cubicBezTo>
                  <a:lnTo>
                    <a:pt x="336423" y="232791"/>
                  </a:lnTo>
                  <a:lnTo>
                    <a:pt x="337566" y="232283"/>
                  </a:lnTo>
                  <a:lnTo>
                    <a:pt x="376047" y="212725"/>
                  </a:lnTo>
                  <a:lnTo>
                    <a:pt x="377317" y="215138"/>
                  </a:lnTo>
                  <a:lnTo>
                    <a:pt x="374523" y="215138"/>
                  </a:lnTo>
                  <a:lnTo>
                    <a:pt x="374523" y="170180"/>
                  </a:lnTo>
                  <a:lnTo>
                    <a:pt x="377317" y="170180"/>
                  </a:lnTo>
                  <a:lnTo>
                    <a:pt x="376047" y="172720"/>
                  </a:lnTo>
                  <a:lnTo>
                    <a:pt x="337058" y="153670"/>
                  </a:lnTo>
                  <a:lnTo>
                    <a:pt x="335915" y="153162"/>
                  </a:lnTo>
                  <a:lnTo>
                    <a:pt x="335534" y="151892"/>
                  </a:lnTo>
                  <a:moveTo>
                    <a:pt x="340868" y="150495"/>
                  </a:moveTo>
                  <a:lnTo>
                    <a:pt x="338201" y="151257"/>
                  </a:lnTo>
                  <a:lnTo>
                    <a:pt x="339471" y="148717"/>
                  </a:lnTo>
                  <a:lnTo>
                    <a:pt x="378460" y="167767"/>
                  </a:lnTo>
                  <a:lnTo>
                    <a:pt x="379984" y="168529"/>
                  </a:lnTo>
                  <a:lnTo>
                    <a:pt x="379984" y="170307"/>
                  </a:lnTo>
                  <a:lnTo>
                    <a:pt x="379984" y="215138"/>
                  </a:lnTo>
                  <a:lnTo>
                    <a:pt x="379984" y="216789"/>
                  </a:lnTo>
                  <a:lnTo>
                    <a:pt x="378460" y="217551"/>
                  </a:lnTo>
                  <a:lnTo>
                    <a:pt x="339979" y="237109"/>
                  </a:lnTo>
                  <a:lnTo>
                    <a:pt x="338709" y="234696"/>
                  </a:lnTo>
                  <a:lnTo>
                    <a:pt x="341376" y="235458"/>
                  </a:lnTo>
                  <a:cubicBezTo>
                    <a:pt x="338074" y="248031"/>
                    <a:pt x="332994" y="259969"/>
                    <a:pt x="326898" y="271272"/>
                  </a:cubicBezTo>
                  <a:lnTo>
                    <a:pt x="324485" y="270002"/>
                  </a:lnTo>
                  <a:lnTo>
                    <a:pt x="327152" y="269113"/>
                  </a:lnTo>
                  <a:lnTo>
                    <a:pt x="340868" y="311023"/>
                  </a:lnTo>
                  <a:lnTo>
                    <a:pt x="341376" y="312674"/>
                  </a:lnTo>
                  <a:lnTo>
                    <a:pt x="340233" y="313817"/>
                  </a:lnTo>
                  <a:lnTo>
                    <a:pt x="308864" y="345694"/>
                  </a:lnTo>
                  <a:lnTo>
                    <a:pt x="307594" y="346964"/>
                  </a:lnTo>
                  <a:lnTo>
                    <a:pt x="305943" y="346456"/>
                  </a:lnTo>
                  <a:lnTo>
                    <a:pt x="264668" y="332486"/>
                  </a:lnTo>
                  <a:lnTo>
                    <a:pt x="265557" y="329819"/>
                  </a:lnTo>
                  <a:lnTo>
                    <a:pt x="266954" y="332232"/>
                  </a:lnTo>
                  <a:cubicBezTo>
                    <a:pt x="256286" y="338455"/>
                    <a:pt x="244602" y="343662"/>
                    <a:pt x="232156" y="347091"/>
                  </a:cubicBezTo>
                  <a:lnTo>
                    <a:pt x="231394" y="344424"/>
                  </a:lnTo>
                  <a:lnTo>
                    <a:pt x="233934" y="345694"/>
                  </a:lnTo>
                  <a:lnTo>
                    <a:pt x="214630" y="384810"/>
                  </a:lnTo>
                  <a:lnTo>
                    <a:pt x="213868" y="386334"/>
                  </a:lnTo>
                  <a:lnTo>
                    <a:pt x="212090" y="386334"/>
                  </a:lnTo>
                  <a:lnTo>
                    <a:pt x="168148" y="386334"/>
                  </a:lnTo>
                  <a:lnTo>
                    <a:pt x="166370" y="386334"/>
                  </a:lnTo>
                  <a:lnTo>
                    <a:pt x="165608" y="384810"/>
                  </a:lnTo>
                  <a:lnTo>
                    <a:pt x="146304" y="345694"/>
                  </a:lnTo>
                  <a:lnTo>
                    <a:pt x="148844" y="344424"/>
                  </a:lnTo>
                  <a:lnTo>
                    <a:pt x="148082" y="347091"/>
                  </a:lnTo>
                  <a:cubicBezTo>
                    <a:pt x="135763" y="343662"/>
                    <a:pt x="123952" y="338582"/>
                    <a:pt x="112776" y="332232"/>
                  </a:cubicBezTo>
                  <a:lnTo>
                    <a:pt x="114173" y="329819"/>
                  </a:lnTo>
                  <a:lnTo>
                    <a:pt x="115062" y="332486"/>
                  </a:lnTo>
                  <a:lnTo>
                    <a:pt x="73787" y="346456"/>
                  </a:lnTo>
                  <a:lnTo>
                    <a:pt x="72136" y="346964"/>
                  </a:lnTo>
                  <a:lnTo>
                    <a:pt x="70866" y="345694"/>
                  </a:lnTo>
                  <a:lnTo>
                    <a:pt x="39497" y="313817"/>
                  </a:lnTo>
                  <a:lnTo>
                    <a:pt x="38354" y="312674"/>
                  </a:lnTo>
                  <a:lnTo>
                    <a:pt x="38862" y="311023"/>
                  </a:lnTo>
                  <a:lnTo>
                    <a:pt x="52578" y="269113"/>
                  </a:lnTo>
                  <a:lnTo>
                    <a:pt x="55245" y="270002"/>
                  </a:lnTo>
                  <a:lnTo>
                    <a:pt x="52832" y="271399"/>
                  </a:lnTo>
                  <a:cubicBezTo>
                    <a:pt x="46736" y="260604"/>
                    <a:pt x="41656" y="248539"/>
                    <a:pt x="38227" y="236093"/>
                  </a:cubicBezTo>
                  <a:lnTo>
                    <a:pt x="40894" y="235331"/>
                  </a:lnTo>
                  <a:lnTo>
                    <a:pt x="39624" y="237744"/>
                  </a:lnTo>
                  <a:lnTo>
                    <a:pt x="1143" y="218186"/>
                  </a:lnTo>
                  <a:lnTo>
                    <a:pt x="0" y="217297"/>
                  </a:lnTo>
                  <a:lnTo>
                    <a:pt x="0" y="215646"/>
                  </a:lnTo>
                  <a:lnTo>
                    <a:pt x="0" y="170815"/>
                  </a:lnTo>
                  <a:lnTo>
                    <a:pt x="0" y="169037"/>
                  </a:lnTo>
                  <a:lnTo>
                    <a:pt x="1524" y="168275"/>
                  </a:lnTo>
                  <a:lnTo>
                    <a:pt x="40005" y="149225"/>
                  </a:lnTo>
                  <a:lnTo>
                    <a:pt x="41275" y="151765"/>
                  </a:lnTo>
                  <a:lnTo>
                    <a:pt x="38608" y="151003"/>
                  </a:lnTo>
                  <a:cubicBezTo>
                    <a:pt x="41910" y="138430"/>
                    <a:pt x="46990" y="126492"/>
                    <a:pt x="53086" y="115189"/>
                  </a:cubicBezTo>
                  <a:lnTo>
                    <a:pt x="55499" y="116459"/>
                  </a:lnTo>
                  <a:lnTo>
                    <a:pt x="52832" y="117348"/>
                  </a:lnTo>
                  <a:lnTo>
                    <a:pt x="39116" y="75438"/>
                  </a:lnTo>
                  <a:lnTo>
                    <a:pt x="38608" y="73787"/>
                  </a:lnTo>
                  <a:lnTo>
                    <a:pt x="39751" y="72644"/>
                  </a:lnTo>
                  <a:lnTo>
                    <a:pt x="71120" y="40640"/>
                  </a:lnTo>
                  <a:lnTo>
                    <a:pt x="72390" y="39370"/>
                  </a:lnTo>
                  <a:lnTo>
                    <a:pt x="74041" y="39878"/>
                  </a:lnTo>
                  <a:lnTo>
                    <a:pt x="115316" y="53848"/>
                  </a:lnTo>
                  <a:lnTo>
                    <a:pt x="114427" y="56515"/>
                  </a:lnTo>
                  <a:lnTo>
                    <a:pt x="113030" y="54102"/>
                  </a:lnTo>
                  <a:cubicBezTo>
                    <a:pt x="123698" y="47879"/>
                    <a:pt x="135382" y="42672"/>
                    <a:pt x="147828" y="39243"/>
                  </a:cubicBezTo>
                  <a:lnTo>
                    <a:pt x="148590" y="41910"/>
                  </a:lnTo>
                  <a:lnTo>
                    <a:pt x="146050" y="40640"/>
                  </a:lnTo>
                  <a:lnTo>
                    <a:pt x="165354" y="1524"/>
                  </a:lnTo>
                  <a:lnTo>
                    <a:pt x="166116" y="0"/>
                  </a:lnTo>
                  <a:lnTo>
                    <a:pt x="167894" y="0"/>
                  </a:lnTo>
                  <a:lnTo>
                    <a:pt x="211836" y="0"/>
                  </a:lnTo>
                  <a:lnTo>
                    <a:pt x="213614" y="0"/>
                  </a:lnTo>
                  <a:lnTo>
                    <a:pt x="214376" y="1524"/>
                  </a:lnTo>
                  <a:lnTo>
                    <a:pt x="233045" y="40640"/>
                  </a:lnTo>
                  <a:lnTo>
                    <a:pt x="230505" y="41783"/>
                  </a:lnTo>
                  <a:lnTo>
                    <a:pt x="231267" y="39116"/>
                  </a:lnTo>
                  <a:cubicBezTo>
                    <a:pt x="243586" y="42545"/>
                    <a:pt x="255397" y="47625"/>
                    <a:pt x="266573" y="53975"/>
                  </a:cubicBezTo>
                  <a:lnTo>
                    <a:pt x="265176" y="56388"/>
                  </a:lnTo>
                  <a:lnTo>
                    <a:pt x="264287" y="53721"/>
                  </a:lnTo>
                  <a:lnTo>
                    <a:pt x="305562" y="39751"/>
                  </a:lnTo>
                  <a:lnTo>
                    <a:pt x="307213" y="39243"/>
                  </a:lnTo>
                  <a:lnTo>
                    <a:pt x="308483" y="40513"/>
                  </a:lnTo>
                  <a:lnTo>
                    <a:pt x="339852" y="72390"/>
                  </a:lnTo>
                  <a:lnTo>
                    <a:pt x="340995" y="73533"/>
                  </a:lnTo>
                  <a:lnTo>
                    <a:pt x="340487" y="75184"/>
                  </a:lnTo>
                  <a:lnTo>
                    <a:pt x="326771" y="117094"/>
                  </a:lnTo>
                  <a:lnTo>
                    <a:pt x="324104" y="116205"/>
                  </a:lnTo>
                  <a:lnTo>
                    <a:pt x="326517" y="114808"/>
                  </a:lnTo>
                  <a:cubicBezTo>
                    <a:pt x="332613" y="125603"/>
                    <a:pt x="337693" y="137668"/>
                    <a:pt x="341122" y="150114"/>
                  </a:cubicBezTo>
                  <a:close/>
                </a:path>
              </a:pathLst>
            </a:custGeom>
            <a:solidFill>
              <a:srgbClr val="326CE5"/>
            </a:solidFill>
          </p:spPr>
        </p:sp>
      </p:grpSp>
      <p:sp>
        <p:nvSpPr>
          <p:cNvPr id="8" name="Freeform 8"/>
          <p:cNvSpPr/>
          <p:nvPr/>
        </p:nvSpPr>
        <p:spPr>
          <a:xfrm>
            <a:off x="3398730" y="1028892"/>
            <a:ext cx="1659091" cy="1162890"/>
          </a:xfrm>
          <a:custGeom>
            <a:avLst/>
            <a:gdLst/>
            <a:ahLst/>
            <a:cxnLst/>
            <a:rect l="l" t="t" r="r" b="b"/>
            <a:pathLst>
              <a:path w="1659091" h="1162890">
                <a:moveTo>
                  <a:pt x="0" y="0"/>
                </a:moveTo>
                <a:lnTo>
                  <a:pt x="1659091" y="0"/>
                </a:lnTo>
                <a:lnTo>
                  <a:pt x="1659091" y="1162890"/>
                </a:lnTo>
                <a:lnTo>
                  <a:pt x="0" y="11628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3109864" y="747661"/>
            <a:ext cx="572540" cy="557272"/>
          </a:xfrm>
          <a:custGeom>
            <a:avLst/>
            <a:gdLst/>
            <a:ahLst/>
            <a:cxnLst/>
            <a:rect l="l" t="t" r="r" b="b"/>
            <a:pathLst>
              <a:path w="572540" h="557272">
                <a:moveTo>
                  <a:pt x="0" y="0"/>
                </a:moveTo>
                <a:lnTo>
                  <a:pt x="572540" y="0"/>
                </a:lnTo>
                <a:lnTo>
                  <a:pt x="572540" y="557272"/>
                </a:lnTo>
                <a:lnTo>
                  <a:pt x="0" y="557272"/>
                </a:lnTo>
                <a:lnTo>
                  <a:pt x="0" y="0"/>
                </a:lnTo>
                <a:close/>
              </a:path>
            </a:pathLst>
          </a:custGeom>
          <a:blipFill>
            <a:blip r:embed="rId2"/>
            <a:stretch>
              <a:fillRect/>
            </a:stretch>
          </a:blipFill>
        </p:spPr>
      </p:sp>
      <p:sp>
        <p:nvSpPr>
          <p:cNvPr id="10" name="Freeform 10"/>
          <p:cNvSpPr/>
          <p:nvPr/>
        </p:nvSpPr>
        <p:spPr>
          <a:xfrm flipH="1">
            <a:off x="3964857" y="1343102"/>
            <a:ext cx="519103" cy="519103"/>
          </a:xfrm>
          <a:custGeom>
            <a:avLst/>
            <a:gdLst/>
            <a:ahLst/>
            <a:cxnLst/>
            <a:rect l="l" t="t" r="r" b="b"/>
            <a:pathLst>
              <a:path w="519103" h="519103">
                <a:moveTo>
                  <a:pt x="519103" y="0"/>
                </a:moveTo>
                <a:lnTo>
                  <a:pt x="0" y="0"/>
                </a:lnTo>
                <a:lnTo>
                  <a:pt x="0" y="519103"/>
                </a:lnTo>
                <a:lnTo>
                  <a:pt x="519103" y="519103"/>
                </a:lnTo>
                <a:lnTo>
                  <a:pt x="519103" y="0"/>
                </a:lnTo>
                <a:close/>
              </a:path>
            </a:pathLst>
          </a:custGeom>
          <a:blipFill>
            <a:blip r:embed="rId5"/>
            <a:stretch>
              <a:fillRect/>
            </a:stretch>
          </a:blipFill>
        </p:spPr>
      </p:sp>
      <p:sp>
        <p:nvSpPr>
          <p:cNvPr id="11" name="Freeform 11"/>
          <p:cNvSpPr/>
          <p:nvPr/>
        </p:nvSpPr>
        <p:spPr>
          <a:xfrm>
            <a:off x="3398730" y="3647308"/>
            <a:ext cx="1659091" cy="1162844"/>
          </a:xfrm>
          <a:custGeom>
            <a:avLst/>
            <a:gdLst/>
            <a:ahLst/>
            <a:cxnLst/>
            <a:rect l="l" t="t" r="r" b="b"/>
            <a:pathLst>
              <a:path w="1659091" h="1162844">
                <a:moveTo>
                  <a:pt x="0" y="0"/>
                </a:moveTo>
                <a:lnTo>
                  <a:pt x="1659091" y="0"/>
                </a:lnTo>
                <a:lnTo>
                  <a:pt x="1659091" y="1162844"/>
                </a:lnTo>
                <a:lnTo>
                  <a:pt x="0" y="116284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2" name="Group 12"/>
          <p:cNvGrpSpPr>
            <a:grpSpLocks noChangeAspect="1"/>
          </p:cNvGrpSpPr>
          <p:nvPr/>
        </p:nvGrpSpPr>
        <p:grpSpPr>
          <a:xfrm>
            <a:off x="4265853" y="1240641"/>
            <a:ext cx="406312" cy="411213"/>
            <a:chOff x="0" y="0"/>
            <a:chExt cx="506971" cy="513080"/>
          </a:xfrm>
        </p:grpSpPr>
        <p:sp>
          <p:nvSpPr>
            <p:cNvPr id="13" name="Freeform 13"/>
            <p:cNvSpPr/>
            <p:nvPr/>
          </p:nvSpPr>
          <p:spPr>
            <a:xfrm>
              <a:off x="66167" y="66294"/>
              <a:ext cx="374904" cy="380365"/>
            </a:xfrm>
            <a:custGeom>
              <a:avLst/>
              <a:gdLst/>
              <a:ahLst/>
              <a:cxnLst/>
              <a:rect l="l" t="t" r="r" b="b"/>
              <a:pathLst>
                <a:path w="374904" h="380365">
                  <a:moveTo>
                    <a:pt x="187071" y="257429"/>
                  </a:moveTo>
                  <a:cubicBezTo>
                    <a:pt x="150749" y="257429"/>
                    <a:pt x="121031" y="227203"/>
                    <a:pt x="121031" y="190246"/>
                  </a:cubicBezTo>
                  <a:cubicBezTo>
                    <a:pt x="121031" y="153289"/>
                    <a:pt x="150749" y="123063"/>
                    <a:pt x="187071" y="123063"/>
                  </a:cubicBezTo>
                  <a:cubicBezTo>
                    <a:pt x="223393" y="123063"/>
                    <a:pt x="253111" y="153289"/>
                    <a:pt x="253111" y="190246"/>
                  </a:cubicBezTo>
                  <a:cubicBezTo>
                    <a:pt x="253111" y="227203"/>
                    <a:pt x="223393" y="257429"/>
                    <a:pt x="187071" y="257429"/>
                  </a:cubicBezTo>
                  <a:close/>
                  <a:moveTo>
                    <a:pt x="335534" y="148336"/>
                  </a:moveTo>
                  <a:cubicBezTo>
                    <a:pt x="332232" y="136017"/>
                    <a:pt x="327279" y="124333"/>
                    <a:pt x="321183" y="113665"/>
                  </a:cubicBezTo>
                  <a:lnTo>
                    <a:pt x="334899" y="71755"/>
                  </a:lnTo>
                  <a:lnTo>
                    <a:pt x="303530" y="39878"/>
                  </a:lnTo>
                  <a:lnTo>
                    <a:pt x="262255" y="53848"/>
                  </a:lnTo>
                  <a:cubicBezTo>
                    <a:pt x="251206" y="47752"/>
                    <a:pt x="239776" y="42672"/>
                    <a:pt x="227584" y="39243"/>
                  </a:cubicBezTo>
                  <a:lnTo>
                    <a:pt x="209042" y="0"/>
                  </a:lnTo>
                  <a:lnTo>
                    <a:pt x="165100" y="0"/>
                  </a:lnTo>
                  <a:lnTo>
                    <a:pt x="145796" y="39116"/>
                  </a:lnTo>
                  <a:cubicBezTo>
                    <a:pt x="133731" y="42418"/>
                    <a:pt x="122174" y="47498"/>
                    <a:pt x="111760" y="53721"/>
                  </a:cubicBezTo>
                  <a:lnTo>
                    <a:pt x="70485" y="39751"/>
                  </a:lnTo>
                  <a:lnTo>
                    <a:pt x="39116" y="71628"/>
                  </a:lnTo>
                  <a:lnTo>
                    <a:pt x="52832" y="113538"/>
                  </a:lnTo>
                  <a:cubicBezTo>
                    <a:pt x="46736" y="124714"/>
                    <a:pt x="41783" y="136525"/>
                    <a:pt x="38481" y="148844"/>
                  </a:cubicBezTo>
                  <a:lnTo>
                    <a:pt x="0" y="167894"/>
                  </a:lnTo>
                  <a:lnTo>
                    <a:pt x="0" y="212725"/>
                  </a:lnTo>
                  <a:lnTo>
                    <a:pt x="38608" y="232156"/>
                  </a:lnTo>
                  <a:cubicBezTo>
                    <a:pt x="41910" y="244475"/>
                    <a:pt x="46863" y="256159"/>
                    <a:pt x="52959" y="266827"/>
                  </a:cubicBezTo>
                  <a:lnTo>
                    <a:pt x="39243" y="308737"/>
                  </a:lnTo>
                  <a:lnTo>
                    <a:pt x="70612" y="340614"/>
                  </a:lnTo>
                  <a:lnTo>
                    <a:pt x="111887" y="326644"/>
                  </a:lnTo>
                  <a:cubicBezTo>
                    <a:pt x="122936" y="332740"/>
                    <a:pt x="134366" y="337820"/>
                    <a:pt x="146558" y="341249"/>
                  </a:cubicBezTo>
                  <a:lnTo>
                    <a:pt x="165862" y="380365"/>
                  </a:lnTo>
                  <a:lnTo>
                    <a:pt x="209804" y="380365"/>
                  </a:lnTo>
                  <a:lnTo>
                    <a:pt x="229108" y="341249"/>
                  </a:lnTo>
                  <a:cubicBezTo>
                    <a:pt x="241173" y="337947"/>
                    <a:pt x="252730" y="332867"/>
                    <a:pt x="263144" y="326644"/>
                  </a:cubicBezTo>
                  <a:lnTo>
                    <a:pt x="304419" y="340614"/>
                  </a:lnTo>
                  <a:lnTo>
                    <a:pt x="335788" y="308737"/>
                  </a:lnTo>
                  <a:lnTo>
                    <a:pt x="322072" y="266827"/>
                  </a:lnTo>
                  <a:cubicBezTo>
                    <a:pt x="328168" y="255651"/>
                    <a:pt x="333121" y="243840"/>
                    <a:pt x="336423" y="231521"/>
                  </a:cubicBezTo>
                  <a:lnTo>
                    <a:pt x="374904" y="211963"/>
                  </a:lnTo>
                  <a:lnTo>
                    <a:pt x="374904" y="167259"/>
                  </a:lnTo>
                  <a:lnTo>
                    <a:pt x="335915" y="148209"/>
                  </a:lnTo>
                  <a:close/>
                </a:path>
              </a:pathLst>
            </a:custGeom>
            <a:solidFill>
              <a:srgbClr val="FFFFFF"/>
            </a:solidFill>
          </p:spPr>
        </p:sp>
        <p:sp>
          <p:nvSpPr>
            <p:cNvPr id="14" name="Freeform 14"/>
            <p:cNvSpPr/>
            <p:nvPr/>
          </p:nvSpPr>
          <p:spPr>
            <a:xfrm>
              <a:off x="63500" y="63373"/>
              <a:ext cx="379984" cy="386334"/>
            </a:xfrm>
            <a:custGeom>
              <a:avLst/>
              <a:gdLst/>
              <a:ahLst/>
              <a:cxnLst/>
              <a:rect l="l" t="t" r="r" b="b"/>
              <a:pathLst>
                <a:path w="379984" h="386334">
                  <a:moveTo>
                    <a:pt x="189738" y="263144"/>
                  </a:moveTo>
                  <a:cubicBezTo>
                    <a:pt x="151892" y="263144"/>
                    <a:pt x="121031" y="231648"/>
                    <a:pt x="121031" y="193167"/>
                  </a:cubicBezTo>
                  <a:lnTo>
                    <a:pt x="123825" y="193167"/>
                  </a:lnTo>
                  <a:lnTo>
                    <a:pt x="121031" y="193167"/>
                  </a:lnTo>
                  <a:cubicBezTo>
                    <a:pt x="121031" y="154686"/>
                    <a:pt x="151892" y="123190"/>
                    <a:pt x="189738" y="123190"/>
                  </a:cubicBezTo>
                  <a:lnTo>
                    <a:pt x="189738" y="125984"/>
                  </a:lnTo>
                  <a:lnTo>
                    <a:pt x="189738" y="123190"/>
                  </a:lnTo>
                  <a:cubicBezTo>
                    <a:pt x="227584" y="123190"/>
                    <a:pt x="258445" y="154686"/>
                    <a:pt x="258445" y="193167"/>
                  </a:cubicBezTo>
                  <a:lnTo>
                    <a:pt x="255651" y="193167"/>
                  </a:lnTo>
                  <a:lnTo>
                    <a:pt x="258445" y="193167"/>
                  </a:lnTo>
                  <a:cubicBezTo>
                    <a:pt x="258445" y="231648"/>
                    <a:pt x="227584" y="263144"/>
                    <a:pt x="189738" y="263144"/>
                  </a:cubicBezTo>
                  <a:lnTo>
                    <a:pt x="189738" y="260350"/>
                  </a:lnTo>
                  <a:lnTo>
                    <a:pt x="189738" y="263144"/>
                  </a:lnTo>
                  <a:moveTo>
                    <a:pt x="189738" y="257556"/>
                  </a:moveTo>
                  <a:cubicBezTo>
                    <a:pt x="224409" y="257556"/>
                    <a:pt x="252984" y="228600"/>
                    <a:pt x="252984" y="193167"/>
                  </a:cubicBezTo>
                  <a:cubicBezTo>
                    <a:pt x="252984" y="157734"/>
                    <a:pt x="224536" y="128778"/>
                    <a:pt x="189738" y="128778"/>
                  </a:cubicBezTo>
                  <a:cubicBezTo>
                    <a:pt x="154940" y="128778"/>
                    <a:pt x="126492" y="157734"/>
                    <a:pt x="126492" y="193167"/>
                  </a:cubicBezTo>
                  <a:lnTo>
                    <a:pt x="126492" y="193167"/>
                  </a:lnTo>
                  <a:lnTo>
                    <a:pt x="126492" y="193167"/>
                  </a:lnTo>
                  <a:cubicBezTo>
                    <a:pt x="126492" y="228600"/>
                    <a:pt x="154940" y="257556"/>
                    <a:pt x="189738" y="257556"/>
                  </a:cubicBezTo>
                  <a:close/>
                  <a:moveTo>
                    <a:pt x="335534" y="151892"/>
                  </a:moveTo>
                  <a:cubicBezTo>
                    <a:pt x="332359" y="139827"/>
                    <a:pt x="327406" y="128270"/>
                    <a:pt x="321564" y="117856"/>
                  </a:cubicBezTo>
                  <a:lnTo>
                    <a:pt x="320929" y="116840"/>
                  </a:lnTo>
                  <a:lnTo>
                    <a:pt x="321310" y="115697"/>
                  </a:lnTo>
                  <a:lnTo>
                    <a:pt x="335026" y="73787"/>
                  </a:lnTo>
                  <a:lnTo>
                    <a:pt x="337693" y="74676"/>
                  </a:lnTo>
                  <a:lnTo>
                    <a:pt x="335661" y="76581"/>
                  </a:lnTo>
                  <a:lnTo>
                    <a:pt x="304292" y="44577"/>
                  </a:lnTo>
                  <a:lnTo>
                    <a:pt x="306324" y="42672"/>
                  </a:lnTo>
                  <a:lnTo>
                    <a:pt x="307213" y="45339"/>
                  </a:lnTo>
                  <a:lnTo>
                    <a:pt x="265938" y="59309"/>
                  </a:lnTo>
                  <a:lnTo>
                    <a:pt x="264795" y="59690"/>
                  </a:lnTo>
                  <a:lnTo>
                    <a:pt x="263779" y="59055"/>
                  </a:lnTo>
                  <a:cubicBezTo>
                    <a:pt x="252984" y="52959"/>
                    <a:pt x="241554" y="48006"/>
                    <a:pt x="229743" y="44704"/>
                  </a:cubicBezTo>
                  <a:lnTo>
                    <a:pt x="228473" y="44323"/>
                  </a:lnTo>
                  <a:lnTo>
                    <a:pt x="227965" y="43180"/>
                  </a:lnTo>
                  <a:lnTo>
                    <a:pt x="209296" y="4064"/>
                  </a:lnTo>
                  <a:lnTo>
                    <a:pt x="211836" y="2921"/>
                  </a:lnTo>
                  <a:lnTo>
                    <a:pt x="211836" y="5715"/>
                  </a:lnTo>
                  <a:lnTo>
                    <a:pt x="167767" y="5715"/>
                  </a:lnTo>
                  <a:lnTo>
                    <a:pt x="167767" y="2921"/>
                  </a:lnTo>
                  <a:lnTo>
                    <a:pt x="170307" y="4191"/>
                  </a:lnTo>
                  <a:lnTo>
                    <a:pt x="151003" y="43307"/>
                  </a:lnTo>
                  <a:lnTo>
                    <a:pt x="150495" y="44450"/>
                  </a:lnTo>
                  <a:lnTo>
                    <a:pt x="149352" y="44831"/>
                  </a:lnTo>
                  <a:cubicBezTo>
                    <a:pt x="137541" y="48133"/>
                    <a:pt x="126238" y="53086"/>
                    <a:pt x="115951" y="59055"/>
                  </a:cubicBezTo>
                  <a:lnTo>
                    <a:pt x="114808" y="59690"/>
                  </a:lnTo>
                  <a:lnTo>
                    <a:pt x="113665" y="59309"/>
                  </a:lnTo>
                  <a:lnTo>
                    <a:pt x="72390" y="45339"/>
                  </a:lnTo>
                  <a:lnTo>
                    <a:pt x="73279" y="42672"/>
                  </a:lnTo>
                  <a:lnTo>
                    <a:pt x="75311" y="44577"/>
                  </a:lnTo>
                  <a:lnTo>
                    <a:pt x="43942" y="76454"/>
                  </a:lnTo>
                  <a:lnTo>
                    <a:pt x="41910" y="74549"/>
                  </a:lnTo>
                  <a:lnTo>
                    <a:pt x="44577" y="73660"/>
                  </a:lnTo>
                  <a:lnTo>
                    <a:pt x="58293" y="115570"/>
                  </a:lnTo>
                  <a:lnTo>
                    <a:pt x="58674" y="116713"/>
                  </a:lnTo>
                  <a:lnTo>
                    <a:pt x="58166" y="117729"/>
                  </a:lnTo>
                  <a:cubicBezTo>
                    <a:pt x="52197" y="128778"/>
                    <a:pt x="47371" y="140335"/>
                    <a:pt x="44069" y="152400"/>
                  </a:cubicBezTo>
                  <a:lnTo>
                    <a:pt x="43688" y="153670"/>
                  </a:lnTo>
                  <a:lnTo>
                    <a:pt x="42545" y="154178"/>
                  </a:lnTo>
                  <a:lnTo>
                    <a:pt x="4064" y="173228"/>
                  </a:lnTo>
                  <a:lnTo>
                    <a:pt x="2794" y="170688"/>
                  </a:lnTo>
                  <a:lnTo>
                    <a:pt x="5588" y="170688"/>
                  </a:lnTo>
                  <a:lnTo>
                    <a:pt x="5588" y="215519"/>
                  </a:lnTo>
                  <a:lnTo>
                    <a:pt x="2794" y="215519"/>
                  </a:lnTo>
                  <a:lnTo>
                    <a:pt x="4064" y="213106"/>
                  </a:lnTo>
                  <a:lnTo>
                    <a:pt x="42545" y="232664"/>
                  </a:lnTo>
                  <a:lnTo>
                    <a:pt x="43688" y="233172"/>
                  </a:lnTo>
                  <a:lnTo>
                    <a:pt x="44069" y="234315"/>
                  </a:lnTo>
                  <a:cubicBezTo>
                    <a:pt x="47244" y="246380"/>
                    <a:pt x="52197" y="257937"/>
                    <a:pt x="58039" y="268351"/>
                  </a:cubicBezTo>
                  <a:lnTo>
                    <a:pt x="58674" y="269367"/>
                  </a:lnTo>
                  <a:lnTo>
                    <a:pt x="58293" y="270510"/>
                  </a:lnTo>
                  <a:lnTo>
                    <a:pt x="44577" y="312420"/>
                  </a:lnTo>
                  <a:lnTo>
                    <a:pt x="41910" y="311531"/>
                  </a:lnTo>
                  <a:lnTo>
                    <a:pt x="43942" y="309626"/>
                  </a:lnTo>
                  <a:lnTo>
                    <a:pt x="75311" y="341503"/>
                  </a:lnTo>
                  <a:lnTo>
                    <a:pt x="73279" y="343408"/>
                  </a:lnTo>
                  <a:lnTo>
                    <a:pt x="72390" y="340741"/>
                  </a:lnTo>
                  <a:lnTo>
                    <a:pt x="113665" y="326771"/>
                  </a:lnTo>
                  <a:lnTo>
                    <a:pt x="114808" y="326390"/>
                  </a:lnTo>
                  <a:lnTo>
                    <a:pt x="115824" y="327025"/>
                  </a:lnTo>
                  <a:cubicBezTo>
                    <a:pt x="126619" y="333121"/>
                    <a:pt x="138049" y="338074"/>
                    <a:pt x="149860" y="341376"/>
                  </a:cubicBezTo>
                  <a:lnTo>
                    <a:pt x="151003" y="341757"/>
                  </a:lnTo>
                  <a:lnTo>
                    <a:pt x="151511" y="342900"/>
                  </a:lnTo>
                  <a:lnTo>
                    <a:pt x="170815" y="382016"/>
                  </a:lnTo>
                  <a:lnTo>
                    <a:pt x="168275" y="383286"/>
                  </a:lnTo>
                  <a:lnTo>
                    <a:pt x="168275" y="380492"/>
                  </a:lnTo>
                  <a:lnTo>
                    <a:pt x="212217" y="380492"/>
                  </a:lnTo>
                  <a:lnTo>
                    <a:pt x="212217" y="383286"/>
                  </a:lnTo>
                  <a:lnTo>
                    <a:pt x="209677" y="382016"/>
                  </a:lnTo>
                  <a:lnTo>
                    <a:pt x="228981" y="343027"/>
                  </a:lnTo>
                  <a:lnTo>
                    <a:pt x="229489" y="341884"/>
                  </a:lnTo>
                  <a:lnTo>
                    <a:pt x="230632" y="341503"/>
                  </a:lnTo>
                  <a:cubicBezTo>
                    <a:pt x="242443" y="338201"/>
                    <a:pt x="253746" y="333248"/>
                    <a:pt x="264033" y="327279"/>
                  </a:cubicBezTo>
                  <a:lnTo>
                    <a:pt x="265176" y="326644"/>
                  </a:lnTo>
                  <a:lnTo>
                    <a:pt x="266319" y="327025"/>
                  </a:lnTo>
                  <a:lnTo>
                    <a:pt x="307594" y="340995"/>
                  </a:lnTo>
                  <a:lnTo>
                    <a:pt x="306705" y="343662"/>
                  </a:lnTo>
                  <a:lnTo>
                    <a:pt x="304800" y="341757"/>
                  </a:lnTo>
                  <a:lnTo>
                    <a:pt x="336169" y="309880"/>
                  </a:lnTo>
                  <a:lnTo>
                    <a:pt x="338201" y="311785"/>
                  </a:lnTo>
                  <a:lnTo>
                    <a:pt x="335534" y="312674"/>
                  </a:lnTo>
                  <a:lnTo>
                    <a:pt x="321818" y="270764"/>
                  </a:lnTo>
                  <a:lnTo>
                    <a:pt x="321437" y="269621"/>
                  </a:lnTo>
                  <a:lnTo>
                    <a:pt x="321945" y="268605"/>
                  </a:lnTo>
                  <a:cubicBezTo>
                    <a:pt x="327914" y="257556"/>
                    <a:pt x="332740" y="245999"/>
                    <a:pt x="336042" y="233934"/>
                  </a:cubicBezTo>
                  <a:lnTo>
                    <a:pt x="336423" y="232791"/>
                  </a:lnTo>
                  <a:lnTo>
                    <a:pt x="337566" y="232283"/>
                  </a:lnTo>
                  <a:lnTo>
                    <a:pt x="376047" y="212725"/>
                  </a:lnTo>
                  <a:lnTo>
                    <a:pt x="377317" y="215138"/>
                  </a:lnTo>
                  <a:lnTo>
                    <a:pt x="374523" y="215138"/>
                  </a:lnTo>
                  <a:lnTo>
                    <a:pt x="374523" y="170180"/>
                  </a:lnTo>
                  <a:lnTo>
                    <a:pt x="377317" y="170180"/>
                  </a:lnTo>
                  <a:lnTo>
                    <a:pt x="376047" y="172720"/>
                  </a:lnTo>
                  <a:lnTo>
                    <a:pt x="337058" y="153670"/>
                  </a:lnTo>
                  <a:lnTo>
                    <a:pt x="335915" y="153162"/>
                  </a:lnTo>
                  <a:lnTo>
                    <a:pt x="335534" y="151892"/>
                  </a:lnTo>
                  <a:moveTo>
                    <a:pt x="340868" y="150495"/>
                  </a:moveTo>
                  <a:lnTo>
                    <a:pt x="338201" y="151257"/>
                  </a:lnTo>
                  <a:lnTo>
                    <a:pt x="339471" y="148717"/>
                  </a:lnTo>
                  <a:lnTo>
                    <a:pt x="378460" y="167767"/>
                  </a:lnTo>
                  <a:lnTo>
                    <a:pt x="379984" y="168529"/>
                  </a:lnTo>
                  <a:lnTo>
                    <a:pt x="379984" y="170307"/>
                  </a:lnTo>
                  <a:lnTo>
                    <a:pt x="379984" y="215138"/>
                  </a:lnTo>
                  <a:lnTo>
                    <a:pt x="379984" y="216789"/>
                  </a:lnTo>
                  <a:lnTo>
                    <a:pt x="378460" y="217551"/>
                  </a:lnTo>
                  <a:lnTo>
                    <a:pt x="339979" y="237109"/>
                  </a:lnTo>
                  <a:lnTo>
                    <a:pt x="338709" y="234696"/>
                  </a:lnTo>
                  <a:lnTo>
                    <a:pt x="341376" y="235458"/>
                  </a:lnTo>
                  <a:cubicBezTo>
                    <a:pt x="338074" y="248031"/>
                    <a:pt x="332994" y="259969"/>
                    <a:pt x="326898" y="271272"/>
                  </a:cubicBezTo>
                  <a:lnTo>
                    <a:pt x="324485" y="270002"/>
                  </a:lnTo>
                  <a:lnTo>
                    <a:pt x="327152" y="269113"/>
                  </a:lnTo>
                  <a:lnTo>
                    <a:pt x="340868" y="311023"/>
                  </a:lnTo>
                  <a:lnTo>
                    <a:pt x="341376" y="312674"/>
                  </a:lnTo>
                  <a:lnTo>
                    <a:pt x="340233" y="313817"/>
                  </a:lnTo>
                  <a:lnTo>
                    <a:pt x="308864" y="345694"/>
                  </a:lnTo>
                  <a:lnTo>
                    <a:pt x="307594" y="346964"/>
                  </a:lnTo>
                  <a:lnTo>
                    <a:pt x="305943" y="346456"/>
                  </a:lnTo>
                  <a:lnTo>
                    <a:pt x="264668" y="332486"/>
                  </a:lnTo>
                  <a:lnTo>
                    <a:pt x="265557" y="329819"/>
                  </a:lnTo>
                  <a:lnTo>
                    <a:pt x="266954" y="332232"/>
                  </a:lnTo>
                  <a:cubicBezTo>
                    <a:pt x="256286" y="338455"/>
                    <a:pt x="244602" y="343662"/>
                    <a:pt x="232156" y="347091"/>
                  </a:cubicBezTo>
                  <a:lnTo>
                    <a:pt x="231394" y="344424"/>
                  </a:lnTo>
                  <a:lnTo>
                    <a:pt x="233934" y="345694"/>
                  </a:lnTo>
                  <a:lnTo>
                    <a:pt x="214630" y="384810"/>
                  </a:lnTo>
                  <a:lnTo>
                    <a:pt x="213868" y="386334"/>
                  </a:lnTo>
                  <a:lnTo>
                    <a:pt x="212090" y="386334"/>
                  </a:lnTo>
                  <a:lnTo>
                    <a:pt x="168148" y="386334"/>
                  </a:lnTo>
                  <a:lnTo>
                    <a:pt x="166370" y="386334"/>
                  </a:lnTo>
                  <a:lnTo>
                    <a:pt x="165608" y="384810"/>
                  </a:lnTo>
                  <a:lnTo>
                    <a:pt x="146304" y="345694"/>
                  </a:lnTo>
                  <a:lnTo>
                    <a:pt x="148844" y="344424"/>
                  </a:lnTo>
                  <a:lnTo>
                    <a:pt x="148082" y="347091"/>
                  </a:lnTo>
                  <a:cubicBezTo>
                    <a:pt x="135763" y="343662"/>
                    <a:pt x="123952" y="338582"/>
                    <a:pt x="112776" y="332232"/>
                  </a:cubicBezTo>
                  <a:lnTo>
                    <a:pt x="114173" y="329819"/>
                  </a:lnTo>
                  <a:lnTo>
                    <a:pt x="115062" y="332486"/>
                  </a:lnTo>
                  <a:lnTo>
                    <a:pt x="73787" y="346456"/>
                  </a:lnTo>
                  <a:lnTo>
                    <a:pt x="72136" y="346964"/>
                  </a:lnTo>
                  <a:lnTo>
                    <a:pt x="70866" y="345694"/>
                  </a:lnTo>
                  <a:lnTo>
                    <a:pt x="39497" y="313817"/>
                  </a:lnTo>
                  <a:lnTo>
                    <a:pt x="38354" y="312674"/>
                  </a:lnTo>
                  <a:lnTo>
                    <a:pt x="38862" y="311023"/>
                  </a:lnTo>
                  <a:lnTo>
                    <a:pt x="52578" y="269113"/>
                  </a:lnTo>
                  <a:lnTo>
                    <a:pt x="55245" y="270002"/>
                  </a:lnTo>
                  <a:lnTo>
                    <a:pt x="52832" y="271399"/>
                  </a:lnTo>
                  <a:cubicBezTo>
                    <a:pt x="46736" y="260604"/>
                    <a:pt x="41656" y="248539"/>
                    <a:pt x="38227" y="236093"/>
                  </a:cubicBezTo>
                  <a:lnTo>
                    <a:pt x="40894" y="235331"/>
                  </a:lnTo>
                  <a:lnTo>
                    <a:pt x="39624" y="237744"/>
                  </a:lnTo>
                  <a:lnTo>
                    <a:pt x="1143" y="218186"/>
                  </a:lnTo>
                  <a:lnTo>
                    <a:pt x="0" y="217297"/>
                  </a:lnTo>
                  <a:lnTo>
                    <a:pt x="0" y="215646"/>
                  </a:lnTo>
                  <a:lnTo>
                    <a:pt x="0" y="170815"/>
                  </a:lnTo>
                  <a:lnTo>
                    <a:pt x="0" y="169037"/>
                  </a:lnTo>
                  <a:lnTo>
                    <a:pt x="1524" y="168275"/>
                  </a:lnTo>
                  <a:lnTo>
                    <a:pt x="40005" y="149225"/>
                  </a:lnTo>
                  <a:lnTo>
                    <a:pt x="41275" y="151765"/>
                  </a:lnTo>
                  <a:lnTo>
                    <a:pt x="38608" y="151003"/>
                  </a:lnTo>
                  <a:cubicBezTo>
                    <a:pt x="41910" y="138430"/>
                    <a:pt x="46990" y="126492"/>
                    <a:pt x="53086" y="115189"/>
                  </a:cubicBezTo>
                  <a:lnTo>
                    <a:pt x="55499" y="116459"/>
                  </a:lnTo>
                  <a:lnTo>
                    <a:pt x="52832" y="117348"/>
                  </a:lnTo>
                  <a:lnTo>
                    <a:pt x="39116" y="75438"/>
                  </a:lnTo>
                  <a:lnTo>
                    <a:pt x="38608" y="73787"/>
                  </a:lnTo>
                  <a:lnTo>
                    <a:pt x="39751" y="72644"/>
                  </a:lnTo>
                  <a:lnTo>
                    <a:pt x="71120" y="40640"/>
                  </a:lnTo>
                  <a:lnTo>
                    <a:pt x="72390" y="39370"/>
                  </a:lnTo>
                  <a:lnTo>
                    <a:pt x="74041" y="39878"/>
                  </a:lnTo>
                  <a:lnTo>
                    <a:pt x="115316" y="53848"/>
                  </a:lnTo>
                  <a:lnTo>
                    <a:pt x="114427" y="56515"/>
                  </a:lnTo>
                  <a:lnTo>
                    <a:pt x="113030" y="54102"/>
                  </a:lnTo>
                  <a:cubicBezTo>
                    <a:pt x="123698" y="47879"/>
                    <a:pt x="135382" y="42672"/>
                    <a:pt x="147828" y="39243"/>
                  </a:cubicBezTo>
                  <a:lnTo>
                    <a:pt x="148590" y="41910"/>
                  </a:lnTo>
                  <a:lnTo>
                    <a:pt x="146050" y="40640"/>
                  </a:lnTo>
                  <a:lnTo>
                    <a:pt x="165354" y="1524"/>
                  </a:lnTo>
                  <a:lnTo>
                    <a:pt x="166116" y="0"/>
                  </a:lnTo>
                  <a:lnTo>
                    <a:pt x="167894" y="0"/>
                  </a:lnTo>
                  <a:lnTo>
                    <a:pt x="211836" y="0"/>
                  </a:lnTo>
                  <a:lnTo>
                    <a:pt x="213614" y="0"/>
                  </a:lnTo>
                  <a:lnTo>
                    <a:pt x="214376" y="1524"/>
                  </a:lnTo>
                  <a:lnTo>
                    <a:pt x="233045" y="40640"/>
                  </a:lnTo>
                  <a:lnTo>
                    <a:pt x="230505" y="41783"/>
                  </a:lnTo>
                  <a:lnTo>
                    <a:pt x="231267" y="39116"/>
                  </a:lnTo>
                  <a:cubicBezTo>
                    <a:pt x="243586" y="42545"/>
                    <a:pt x="255397" y="47625"/>
                    <a:pt x="266573" y="53975"/>
                  </a:cubicBezTo>
                  <a:lnTo>
                    <a:pt x="265176" y="56388"/>
                  </a:lnTo>
                  <a:lnTo>
                    <a:pt x="264287" y="53721"/>
                  </a:lnTo>
                  <a:lnTo>
                    <a:pt x="305562" y="39751"/>
                  </a:lnTo>
                  <a:lnTo>
                    <a:pt x="307213" y="39243"/>
                  </a:lnTo>
                  <a:lnTo>
                    <a:pt x="308483" y="40513"/>
                  </a:lnTo>
                  <a:lnTo>
                    <a:pt x="339852" y="72390"/>
                  </a:lnTo>
                  <a:lnTo>
                    <a:pt x="340995" y="73533"/>
                  </a:lnTo>
                  <a:lnTo>
                    <a:pt x="340487" y="75184"/>
                  </a:lnTo>
                  <a:lnTo>
                    <a:pt x="326771" y="117094"/>
                  </a:lnTo>
                  <a:lnTo>
                    <a:pt x="324104" y="116205"/>
                  </a:lnTo>
                  <a:lnTo>
                    <a:pt x="326517" y="114808"/>
                  </a:lnTo>
                  <a:cubicBezTo>
                    <a:pt x="332613" y="125603"/>
                    <a:pt x="337693" y="137668"/>
                    <a:pt x="341122" y="150114"/>
                  </a:cubicBezTo>
                  <a:close/>
                </a:path>
              </a:pathLst>
            </a:custGeom>
            <a:solidFill>
              <a:srgbClr val="326CE5"/>
            </a:solidFill>
          </p:spPr>
        </p:sp>
      </p:grpSp>
      <p:sp>
        <p:nvSpPr>
          <p:cNvPr id="15" name="Freeform 15"/>
          <p:cNvSpPr/>
          <p:nvPr/>
        </p:nvSpPr>
        <p:spPr>
          <a:xfrm>
            <a:off x="3109864" y="3373710"/>
            <a:ext cx="572540" cy="557272"/>
          </a:xfrm>
          <a:custGeom>
            <a:avLst/>
            <a:gdLst/>
            <a:ahLst/>
            <a:cxnLst/>
            <a:rect l="l" t="t" r="r" b="b"/>
            <a:pathLst>
              <a:path w="572540" h="557272">
                <a:moveTo>
                  <a:pt x="0" y="0"/>
                </a:moveTo>
                <a:lnTo>
                  <a:pt x="572540" y="0"/>
                </a:lnTo>
                <a:lnTo>
                  <a:pt x="572540" y="557273"/>
                </a:lnTo>
                <a:lnTo>
                  <a:pt x="0" y="557273"/>
                </a:lnTo>
                <a:lnTo>
                  <a:pt x="0" y="0"/>
                </a:lnTo>
                <a:close/>
              </a:path>
            </a:pathLst>
          </a:custGeom>
          <a:blipFill>
            <a:blip r:embed="rId2"/>
            <a:stretch>
              <a:fillRect/>
            </a:stretch>
          </a:blipFill>
        </p:spPr>
      </p:sp>
      <p:sp>
        <p:nvSpPr>
          <p:cNvPr id="16" name="Freeform 16"/>
          <p:cNvSpPr/>
          <p:nvPr/>
        </p:nvSpPr>
        <p:spPr>
          <a:xfrm flipH="1">
            <a:off x="3964857" y="3969152"/>
            <a:ext cx="519103" cy="519103"/>
          </a:xfrm>
          <a:custGeom>
            <a:avLst/>
            <a:gdLst/>
            <a:ahLst/>
            <a:cxnLst/>
            <a:rect l="l" t="t" r="r" b="b"/>
            <a:pathLst>
              <a:path w="519103" h="519103">
                <a:moveTo>
                  <a:pt x="519103" y="0"/>
                </a:moveTo>
                <a:lnTo>
                  <a:pt x="0" y="0"/>
                </a:lnTo>
                <a:lnTo>
                  <a:pt x="0" y="519103"/>
                </a:lnTo>
                <a:lnTo>
                  <a:pt x="519103" y="519103"/>
                </a:lnTo>
                <a:lnTo>
                  <a:pt x="519103" y="0"/>
                </a:lnTo>
                <a:close/>
              </a:path>
            </a:pathLst>
          </a:custGeom>
          <a:blipFill>
            <a:blip r:embed="rId5"/>
            <a:stretch>
              <a:fillRect/>
            </a:stretch>
          </a:blipFill>
        </p:spPr>
      </p:sp>
      <p:sp>
        <p:nvSpPr>
          <p:cNvPr id="17" name="Freeform 17"/>
          <p:cNvSpPr/>
          <p:nvPr/>
        </p:nvSpPr>
        <p:spPr>
          <a:xfrm>
            <a:off x="2934285" y="3114159"/>
            <a:ext cx="641245" cy="633611"/>
          </a:xfrm>
          <a:custGeom>
            <a:avLst/>
            <a:gdLst/>
            <a:ahLst/>
            <a:cxnLst/>
            <a:rect l="l" t="t" r="r" b="b"/>
            <a:pathLst>
              <a:path w="641245" h="633611">
                <a:moveTo>
                  <a:pt x="0" y="0"/>
                </a:moveTo>
                <a:lnTo>
                  <a:pt x="641245" y="0"/>
                </a:lnTo>
                <a:lnTo>
                  <a:pt x="641245" y="633611"/>
                </a:lnTo>
                <a:lnTo>
                  <a:pt x="0" y="63361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8" name="Freeform 18"/>
          <p:cNvSpPr/>
          <p:nvPr/>
        </p:nvSpPr>
        <p:spPr>
          <a:xfrm>
            <a:off x="3347835" y="2176514"/>
            <a:ext cx="1760881" cy="340982"/>
          </a:xfrm>
          <a:custGeom>
            <a:avLst/>
            <a:gdLst/>
            <a:ahLst/>
            <a:cxnLst/>
            <a:rect l="l" t="t" r="r" b="b"/>
            <a:pathLst>
              <a:path w="1760881" h="340982">
                <a:moveTo>
                  <a:pt x="0" y="0"/>
                </a:moveTo>
                <a:lnTo>
                  <a:pt x="1760881" y="0"/>
                </a:lnTo>
                <a:lnTo>
                  <a:pt x="1760881" y="340982"/>
                </a:lnTo>
                <a:lnTo>
                  <a:pt x="0" y="34098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9" name="Freeform 19"/>
          <p:cNvSpPr/>
          <p:nvPr/>
        </p:nvSpPr>
        <p:spPr>
          <a:xfrm>
            <a:off x="3347835" y="4802518"/>
            <a:ext cx="1760881" cy="340982"/>
          </a:xfrm>
          <a:custGeom>
            <a:avLst/>
            <a:gdLst/>
            <a:ahLst/>
            <a:cxnLst/>
            <a:rect l="l" t="t" r="r" b="b"/>
            <a:pathLst>
              <a:path w="1760881" h="340982">
                <a:moveTo>
                  <a:pt x="0" y="0"/>
                </a:moveTo>
                <a:lnTo>
                  <a:pt x="1760881" y="0"/>
                </a:lnTo>
                <a:lnTo>
                  <a:pt x="1760881" y="340982"/>
                </a:lnTo>
                <a:lnTo>
                  <a:pt x="0" y="34098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20" name="Group 20"/>
          <p:cNvGrpSpPr>
            <a:grpSpLocks noChangeAspect="1"/>
          </p:cNvGrpSpPr>
          <p:nvPr/>
        </p:nvGrpSpPr>
        <p:grpSpPr>
          <a:xfrm>
            <a:off x="4265876" y="3865568"/>
            <a:ext cx="406274" cy="405824"/>
            <a:chOff x="0" y="0"/>
            <a:chExt cx="506920" cy="506349"/>
          </a:xfrm>
        </p:grpSpPr>
        <p:sp>
          <p:nvSpPr>
            <p:cNvPr id="21" name="Freeform 21"/>
            <p:cNvSpPr/>
            <p:nvPr/>
          </p:nvSpPr>
          <p:spPr>
            <a:xfrm>
              <a:off x="66294" y="66294"/>
              <a:ext cx="374523" cy="373888"/>
            </a:xfrm>
            <a:custGeom>
              <a:avLst/>
              <a:gdLst/>
              <a:ahLst/>
              <a:cxnLst/>
              <a:rect l="l" t="t" r="r" b="b"/>
              <a:pathLst>
                <a:path w="374523" h="373888">
                  <a:moveTo>
                    <a:pt x="186944" y="252857"/>
                  </a:moveTo>
                  <a:cubicBezTo>
                    <a:pt x="150622" y="252857"/>
                    <a:pt x="120904" y="223139"/>
                    <a:pt x="120904" y="186944"/>
                  </a:cubicBezTo>
                  <a:cubicBezTo>
                    <a:pt x="120904" y="150749"/>
                    <a:pt x="150622" y="121031"/>
                    <a:pt x="186944" y="121031"/>
                  </a:cubicBezTo>
                  <a:cubicBezTo>
                    <a:pt x="223266" y="121031"/>
                    <a:pt x="252984" y="150749"/>
                    <a:pt x="252984" y="186944"/>
                  </a:cubicBezTo>
                  <a:cubicBezTo>
                    <a:pt x="252984" y="223139"/>
                    <a:pt x="223266" y="252857"/>
                    <a:pt x="186944" y="252857"/>
                  </a:cubicBezTo>
                  <a:close/>
                  <a:moveTo>
                    <a:pt x="335407" y="145669"/>
                  </a:moveTo>
                  <a:cubicBezTo>
                    <a:pt x="332105" y="133604"/>
                    <a:pt x="327152" y="122047"/>
                    <a:pt x="321056" y="111633"/>
                  </a:cubicBezTo>
                  <a:lnTo>
                    <a:pt x="334772" y="70358"/>
                  </a:lnTo>
                  <a:lnTo>
                    <a:pt x="303403" y="38989"/>
                  </a:lnTo>
                  <a:lnTo>
                    <a:pt x="262128" y="52705"/>
                  </a:lnTo>
                  <a:cubicBezTo>
                    <a:pt x="251079" y="46609"/>
                    <a:pt x="239649" y="41656"/>
                    <a:pt x="227457" y="38354"/>
                  </a:cubicBezTo>
                  <a:lnTo>
                    <a:pt x="208915" y="0"/>
                  </a:lnTo>
                  <a:lnTo>
                    <a:pt x="164846" y="0"/>
                  </a:lnTo>
                  <a:lnTo>
                    <a:pt x="145669" y="38481"/>
                  </a:lnTo>
                  <a:cubicBezTo>
                    <a:pt x="133604" y="41783"/>
                    <a:pt x="122047" y="46736"/>
                    <a:pt x="111633" y="52832"/>
                  </a:cubicBezTo>
                  <a:lnTo>
                    <a:pt x="70358" y="38989"/>
                  </a:lnTo>
                  <a:lnTo>
                    <a:pt x="38989" y="70358"/>
                  </a:lnTo>
                  <a:lnTo>
                    <a:pt x="52705" y="111506"/>
                  </a:lnTo>
                  <a:cubicBezTo>
                    <a:pt x="46609" y="122555"/>
                    <a:pt x="41656" y="133985"/>
                    <a:pt x="38354" y="146177"/>
                  </a:cubicBezTo>
                  <a:lnTo>
                    <a:pt x="0" y="164846"/>
                  </a:lnTo>
                  <a:lnTo>
                    <a:pt x="0" y="208788"/>
                  </a:lnTo>
                  <a:lnTo>
                    <a:pt x="38481" y="228092"/>
                  </a:lnTo>
                  <a:cubicBezTo>
                    <a:pt x="41783" y="240157"/>
                    <a:pt x="46736" y="251714"/>
                    <a:pt x="52832" y="262128"/>
                  </a:cubicBezTo>
                  <a:lnTo>
                    <a:pt x="38989" y="303403"/>
                  </a:lnTo>
                  <a:lnTo>
                    <a:pt x="70358" y="334772"/>
                  </a:lnTo>
                  <a:lnTo>
                    <a:pt x="111506" y="321056"/>
                  </a:lnTo>
                  <a:cubicBezTo>
                    <a:pt x="122555" y="327152"/>
                    <a:pt x="133985" y="332105"/>
                    <a:pt x="146177" y="335407"/>
                  </a:cubicBezTo>
                  <a:lnTo>
                    <a:pt x="165481" y="373888"/>
                  </a:lnTo>
                  <a:lnTo>
                    <a:pt x="209423" y="373888"/>
                  </a:lnTo>
                  <a:lnTo>
                    <a:pt x="228727" y="335407"/>
                  </a:lnTo>
                  <a:cubicBezTo>
                    <a:pt x="240792" y="332105"/>
                    <a:pt x="252349" y="327152"/>
                    <a:pt x="262763" y="321056"/>
                  </a:cubicBezTo>
                  <a:lnTo>
                    <a:pt x="304038" y="334772"/>
                  </a:lnTo>
                  <a:lnTo>
                    <a:pt x="335407" y="303403"/>
                  </a:lnTo>
                  <a:lnTo>
                    <a:pt x="321691" y="262128"/>
                  </a:lnTo>
                  <a:cubicBezTo>
                    <a:pt x="327787" y="251079"/>
                    <a:pt x="332740" y="239649"/>
                    <a:pt x="336042" y="227457"/>
                  </a:cubicBezTo>
                  <a:lnTo>
                    <a:pt x="374523" y="208153"/>
                  </a:lnTo>
                  <a:lnTo>
                    <a:pt x="374523" y="164338"/>
                  </a:lnTo>
                  <a:lnTo>
                    <a:pt x="335534" y="145669"/>
                  </a:lnTo>
                  <a:close/>
                </a:path>
              </a:pathLst>
            </a:custGeom>
            <a:solidFill>
              <a:srgbClr val="FFFFFF"/>
            </a:solidFill>
          </p:spPr>
        </p:sp>
        <p:sp>
          <p:nvSpPr>
            <p:cNvPr id="22" name="Freeform 22"/>
            <p:cNvSpPr/>
            <p:nvPr/>
          </p:nvSpPr>
          <p:spPr>
            <a:xfrm>
              <a:off x="63500" y="63500"/>
              <a:ext cx="379984" cy="379603"/>
            </a:xfrm>
            <a:custGeom>
              <a:avLst/>
              <a:gdLst/>
              <a:ahLst/>
              <a:cxnLst/>
              <a:rect l="l" t="t" r="r" b="b"/>
              <a:pathLst>
                <a:path w="379984" h="379603">
                  <a:moveTo>
                    <a:pt x="189738" y="258445"/>
                  </a:moveTo>
                  <a:cubicBezTo>
                    <a:pt x="151892" y="258445"/>
                    <a:pt x="121031" y="227584"/>
                    <a:pt x="121031" y="189738"/>
                  </a:cubicBezTo>
                  <a:lnTo>
                    <a:pt x="123825" y="189738"/>
                  </a:lnTo>
                  <a:lnTo>
                    <a:pt x="121031" y="189738"/>
                  </a:lnTo>
                  <a:cubicBezTo>
                    <a:pt x="121031" y="151892"/>
                    <a:pt x="151892" y="121031"/>
                    <a:pt x="189738" y="121031"/>
                  </a:cubicBezTo>
                  <a:lnTo>
                    <a:pt x="189738" y="123825"/>
                  </a:lnTo>
                  <a:lnTo>
                    <a:pt x="189738" y="121031"/>
                  </a:lnTo>
                  <a:cubicBezTo>
                    <a:pt x="227584" y="121031"/>
                    <a:pt x="258445" y="151892"/>
                    <a:pt x="258445" y="189738"/>
                  </a:cubicBezTo>
                  <a:lnTo>
                    <a:pt x="255651" y="189738"/>
                  </a:lnTo>
                  <a:lnTo>
                    <a:pt x="258445" y="189738"/>
                  </a:lnTo>
                  <a:cubicBezTo>
                    <a:pt x="258445" y="227584"/>
                    <a:pt x="227584" y="258445"/>
                    <a:pt x="189738" y="258445"/>
                  </a:cubicBezTo>
                  <a:lnTo>
                    <a:pt x="189738" y="255651"/>
                  </a:lnTo>
                  <a:lnTo>
                    <a:pt x="189738" y="258445"/>
                  </a:lnTo>
                  <a:moveTo>
                    <a:pt x="189738" y="252984"/>
                  </a:moveTo>
                  <a:cubicBezTo>
                    <a:pt x="224536" y="252984"/>
                    <a:pt x="252984" y="224536"/>
                    <a:pt x="252984" y="189738"/>
                  </a:cubicBezTo>
                  <a:cubicBezTo>
                    <a:pt x="252984" y="154940"/>
                    <a:pt x="224536" y="126492"/>
                    <a:pt x="189738" y="126492"/>
                  </a:cubicBezTo>
                  <a:cubicBezTo>
                    <a:pt x="154940" y="126492"/>
                    <a:pt x="126492" y="154940"/>
                    <a:pt x="126492" y="189738"/>
                  </a:cubicBezTo>
                  <a:lnTo>
                    <a:pt x="126492" y="189738"/>
                  </a:lnTo>
                  <a:lnTo>
                    <a:pt x="126492" y="189738"/>
                  </a:lnTo>
                  <a:cubicBezTo>
                    <a:pt x="126492" y="224536"/>
                    <a:pt x="154940" y="252984"/>
                    <a:pt x="189738" y="252984"/>
                  </a:cubicBezTo>
                  <a:close/>
                  <a:moveTo>
                    <a:pt x="335534" y="149225"/>
                  </a:moveTo>
                  <a:cubicBezTo>
                    <a:pt x="332359" y="137414"/>
                    <a:pt x="327406" y="125984"/>
                    <a:pt x="321564" y="115824"/>
                  </a:cubicBezTo>
                  <a:lnTo>
                    <a:pt x="320929" y="114808"/>
                  </a:lnTo>
                  <a:lnTo>
                    <a:pt x="321310" y="113665"/>
                  </a:lnTo>
                  <a:lnTo>
                    <a:pt x="335026" y="72390"/>
                  </a:lnTo>
                  <a:lnTo>
                    <a:pt x="337693" y="73279"/>
                  </a:lnTo>
                  <a:lnTo>
                    <a:pt x="335788" y="75184"/>
                  </a:lnTo>
                  <a:lnTo>
                    <a:pt x="304419" y="43815"/>
                  </a:lnTo>
                  <a:lnTo>
                    <a:pt x="306324" y="41910"/>
                  </a:lnTo>
                  <a:lnTo>
                    <a:pt x="307213" y="44577"/>
                  </a:lnTo>
                  <a:lnTo>
                    <a:pt x="265938" y="58293"/>
                  </a:lnTo>
                  <a:lnTo>
                    <a:pt x="264795" y="58674"/>
                  </a:lnTo>
                  <a:lnTo>
                    <a:pt x="263779" y="58039"/>
                  </a:lnTo>
                  <a:cubicBezTo>
                    <a:pt x="252984" y="52070"/>
                    <a:pt x="241554" y="47244"/>
                    <a:pt x="229743" y="43942"/>
                  </a:cubicBezTo>
                  <a:lnTo>
                    <a:pt x="228600" y="43561"/>
                  </a:lnTo>
                  <a:lnTo>
                    <a:pt x="228092" y="42418"/>
                  </a:lnTo>
                  <a:lnTo>
                    <a:pt x="209423" y="3937"/>
                  </a:lnTo>
                  <a:lnTo>
                    <a:pt x="211836" y="2794"/>
                  </a:lnTo>
                  <a:lnTo>
                    <a:pt x="211836" y="5588"/>
                  </a:lnTo>
                  <a:lnTo>
                    <a:pt x="167640" y="5588"/>
                  </a:lnTo>
                  <a:lnTo>
                    <a:pt x="167640" y="2794"/>
                  </a:lnTo>
                  <a:lnTo>
                    <a:pt x="170053" y="4064"/>
                  </a:lnTo>
                  <a:lnTo>
                    <a:pt x="150749" y="42545"/>
                  </a:lnTo>
                  <a:lnTo>
                    <a:pt x="150241" y="43688"/>
                  </a:lnTo>
                  <a:lnTo>
                    <a:pt x="149098" y="44069"/>
                  </a:lnTo>
                  <a:cubicBezTo>
                    <a:pt x="137287" y="47244"/>
                    <a:pt x="125857" y="52197"/>
                    <a:pt x="115697" y="58039"/>
                  </a:cubicBezTo>
                  <a:lnTo>
                    <a:pt x="114681" y="58674"/>
                  </a:lnTo>
                  <a:lnTo>
                    <a:pt x="113538" y="58293"/>
                  </a:lnTo>
                  <a:lnTo>
                    <a:pt x="72263" y="44450"/>
                  </a:lnTo>
                  <a:lnTo>
                    <a:pt x="73152" y="41783"/>
                  </a:lnTo>
                  <a:lnTo>
                    <a:pt x="75057" y="43688"/>
                  </a:lnTo>
                  <a:lnTo>
                    <a:pt x="43688" y="75057"/>
                  </a:lnTo>
                  <a:lnTo>
                    <a:pt x="41783" y="73152"/>
                  </a:lnTo>
                  <a:lnTo>
                    <a:pt x="44450" y="72263"/>
                  </a:lnTo>
                  <a:lnTo>
                    <a:pt x="58166" y="113538"/>
                  </a:lnTo>
                  <a:lnTo>
                    <a:pt x="58547" y="114681"/>
                  </a:lnTo>
                  <a:lnTo>
                    <a:pt x="57912" y="115697"/>
                  </a:lnTo>
                  <a:cubicBezTo>
                    <a:pt x="51943" y="126492"/>
                    <a:pt x="47117" y="137922"/>
                    <a:pt x="43815" y="149733"/>
                  </a:cubicBezTo>
                  <a:lnTo>
                    <a:pt x="43434" y="150876"/>
                  </a:lnTo>
                  <a:lnTo>
                    <a:pt x="42291" y="151384"/>
                  </a:lnTo>
                  <a:lnTo>
                    <a:pt x="3937" y="170180"/>
                  </a:lnTo>
                  <a:lnTo>
                    <a:pt x="2794" y="167767"/>
                  </a:lnTo>
                  <a:lnTo>
                    <a:pt x="5588" y="167767"/>
                  </a:lnTo>
                  <a:lnTo>
                    <a:pt x="5588" y="211709"/>
                  </a:lnTo>
                  <a:lnTo>
                    <a:pt x="2794" y="211709"/>
                  </a:lnTo>
                  <a:lnTo>
                    <a:pt x="4064" y="209296"/>
                  </a:lnTo>
                  <a:lnTo>
                    <a:pt x="42545" y="228600"/>
                  </a:lnTo>
                  <a:lnTo>
                    <a:pt x="43688" y="229108"/>
                  </a:lnTo>
                  <a:lnTo>
                    <a:pt x="44069" y="230251"/>
                  </a:lnTo>
                  <a:cubicBezTo>
                    <a:pt x="47244" y="242062"/>
                    <a:pt x="52197" y="253492"/>
                    <a:pt x="58039" y="263652"/>
                  </a:cubicBezTo>
                  <a:lnTo>
                    <a:pt x="58674" y="264668"/>
                  </a:lnTo>
                  <a:lnTo>
                    <a:pt x="58293" y="265811"/>
                  </a:lnTo>
                  <a:lnTo>
                    <a:pt x="44450" y="307086"/>
                  </a:lnTo>
                  <a:lnTo>
                    <a:pt x="41783" y="306197"/>
                  </a:lnTo>
                  <a:lnTo>
                    <a:pt x="43688" y="304292"/>
                  </a:lnTo>
                  <a:lnTo>
                    <a:pt x="75057" y="335661"/>
                  </a:lnTo>
                  <a:lnTo>
                    <a:pt x="73152" y="337566"/>
                  </a:lnTo>
                  <a:lnTo>
                    <a:pt x="72263" y="334899"/>
                  </a:lnTo>
                  <a:lnTo>
                    <a:pt x="113538" y="321183"/>
                  </a:lnTo>
                  <a:lnTo>
                    <a:pt x="114681" y="320802"/>
                  </a:lnTo>
                  <a:lnTo>
                    <a:pt x="115697" y="321437"/>
                  </a:lnTo>
                  <a:cubicBezTo>
                    <a:pt x="126492" y="327406"/>
                    <a:pt x="137922" y="332232"/>
                    <a:pt x="149733" y="335534"/>
                  </a:cubicBezTo>
                  <a:lnTo>
                    <a:pt x="150876" y="335915"/>
                  </a:lnTo>
                  <a:lnTo>
                    <a:pt x="151384" y="337058"/>
                  </a:lnTo>
                  <a:lnTo>
                    <a:pt x="170688" y="375539"/>
                  </a:lnTo>
                  <a:lnTo>
                    <a:pt x="168275" y="376809"/>
                  </a:lnTo>
                  <a:lnTo>
                    <a:pt x="168275" y="374015"/>
                  </a:lnTo>
                  <a:lnTo>
                    <a:pt x="212217" y="374015"/>
                  </a:lnTo>
                  <a:lnTo>
                    <a:pt x="212217" y="376809"/>
                  </a:lnTo>
                  <a:lnTo>
                    <a:pt x="209804" y="375539"/>
                  </a:lnTo>
                  <a:lnTo>
                    <a:pt x="229108" y="337058"/>
                  </a:lnTo>
                  <a:lnTo>
                    <a:pt x="229616" y="335915"/>
                  </a:lnTo>
                  <a:lnTo>
                    <a:pt x="230759" y="335534"/>
                  </a:lnTo>
                  <a:cubicBezTo>
                    <a:pt x="242570" y="332359"/>
                    <a:pt x="254000" y="327406"/>
                    <a:pt x="264160" y="321564"/>
                  </a:cubicBezTo>
                  <a:lnTo>
                    <a:pt x="265176" y="320929"/>
                  </a:lnTo>
                  <a:lnTo>
                    <a:pt x="266319" y="321310"/>
                  </a:lnTo>
                  <a:lnTo>
                    <a:pt x="307594" y="335026"/>
                  </a:lnTo>
                  <a:lnTo>
                    <a:pt x="306705" y="337693"/>
                  </a:lnTo>
                  <a:lnTo>
                    <a:pt x="304800" y="335788"/>
                  </a:lnTo>
                  <a:lnTo>
                    <a:pt x="336169" y="304419"/>
                  </a:lnTo>
                  <a:lnTo>
                    <a:pt x="338074" y="306324"/>
                  </a:lnTo>
                  <a:lnTo>
                    <a:pt x="335407" y="307213"/>
                  </a:lnTo>
                  <a:lnTo>
                    <a:pt x="321691" y="265938"/>
                  </a:lnTo>
                  <a:lnTo>
                    <a:pt x="321310" y="264795"/>
                  </a:lnTo>
                  <a:lnTo>
                    <a:pt x="321945" y="263779"/>
                  </a:lnTo>
                  <a:cubicBezTo>
                    <a:pt x="327914" y="252984"/>
                    <a:pt x="332740" y="241554"/>
                    <a:pt x="336042" y="229743"/>
                  </a:cubicBezTo>
                  <a:lnTo>
                    <a:pt x="336423" y="228600"/>
                  </a:lnTo>
                  <a:lnTo>
                    <a:pt x="337566" y="228092"/>
                  </a:lnTo>
                  <a:lnTo>
                    <a:pt x="376047" y="208788"/>
                  </a:lnTo>
                  <a:lnTo>
                    <a:pt x="377317" y="211201"/>
                  </a:lnTo>
                  <a:lnTo>
                    <a:pt x="374523" y="211201"/>
                  </a:lnTo>
                  <a:lnTo>
                    <a:pt x="374523" y="167132"/>
                  </a:lnTo>
                  <a:lnTo>
                    <a:pt x="377317" y="167132"/>
                  </a:lnTo>
                  <a:lnTo>
                    <a:pt x="376174" y="169672"/>
                  </a:lnTo>
                  <a:lnTo>
                    <a:pt x="337185" y="151003"/>
                  </a:lnTo>
                  <a:lnTo>
                    <a:pt x="336042" y="150495"/>
                  </a:lnTo>
                  <a:lnTo>
                    <a:pt x="335661" y="149225"/>
                  </a:lnTo>
                  <a:moveTo>
                    <a:pt x="340995" y="147828"/>
                  </a:moveTo>
                  <a:lnTo>
                    <a:pt x="338328" y="148590"/>
                  </a:lnTo>
                  <a:lnTo>
                    <a:pt x="339471" y="146050"/>
                  </a:lnTo>
                  <a:lnTo>
                    <a:pt x="378460" y="164719"/>
                  </a:lnTo>
                  <a:lnTo>
                    <a:pt x="379984" y="165481"/>
                  </a:lnTo>
                  <a:lnTo>
                    <a:pt x="379984" y="167259"/>
                  </a:lnTo>
                  <a:lnTo>
                    <a:pt x="379984" y="211201"/>
                  </a:lnTo>
                  <a:lnTo>
                    <a:pt x="379984" y="212852"/>
                  </a:lnTo>
                  <a:lnTo>
                    <a:pt x="378460" y="213614"/>
                  </a:lnTo>
                  <a:lnTo>
                    <a:pt x="339979" y="232918"/>
                  </a:lnTo>
                  <a:lnTo>
                    <a:pt x="338709" y="230505"/>
                  </a:lnTo>
                  <a:lnTo>
                    <a:pt x="341376" y="231267"/>
                  </a:lnTo>
                  <a:cubicBezTo>
                    <a:pt x="338074" y="243586"/>
                    <a:pt x="332994" y="255397"/>
                    <a:pt x="326898" y="266446"/>
                  </a:cubicBezTo>
                  <a:lnTo>
                    <a:pt x="324485" y="265176"/>
                  </a:lnTo>
                  <a:lnTo>
                    <a:pt x="327152" y="264287"/>
                  </a:lnTo>
                  <a:lnTo>
                    <a:pt x="340868" y="305562"/>
                  </a:lnTo>
                  <a:lnTo>
                    <a:pt x="341376" y="307213"/>
                  </a:lnTo>
                  <a:lnTo>
                    <a:pt x="340233" y="308356"/>
                  </a:lnTo>
                  <a:lnTo>
                    <a:pt x="308864" y="339725"/>
                  </a:lnTo>
                  <a:lnTo>
                    <a:pt x="307721" y="340868"/>
                  </a:lnTo>
                  <a:lnTo>
                    <a:pt x="306070" y="340360"/>
                  </a:lnTo>
                  <a:lnTo>
                    <a:pt x="264795" y="326644"/>
                  </a:lnTo>
                  <a:lnTo>
                    <a:pt x="265684" y="323977"/>
                  </a:lnTo>
                  <a:lnTo>
                    <a:pt x="267081" y="326390"/>
                  </a:lnTo>
                  <a:cubicBezTo>
                    <a:pt x="256413" y="332613"/>
                    <a:pt x="244729" y="337566"/>
                    <a:pt x="232283" y="340995"/>
                  </a:cubicBezTo>
                  <a:lnTo>
                    <a:pt x="231521" y="338328"/>
                  </a:lnTo>
                  <a:lnTo>
                    <a:pt x="233934" y="339598"/>
                  </a:lnTo>
                  <a:lnTo>
                    <a:pt x="214630" y="378079"/>
                  </a:lnTo>
                  <a:lnTo>
                    <a:pt x="213868" y="379603"/>
                  </a:lnTo>
                  <a:lnTo>
                    <a:pt x="212217" y="379603"/>
                  </a:lnTo>
                  <a:lnTo>
                    <a:pt x="168275" y="379603"/>
                  </a:lnTo>
                  <a:lnTo>
                    <a:pt x="166624" y="379603"/>
                  </a:lnTo>
                  <a:lnTo>
                    <a:pt x="165862" y="378079"/>
                  </a:lnTo>
                  <a:lnTo>
                    <a:pt x="146558" y="339598"/>
                  </a:lnTo>
                  <a:lnTo>
                    <a:pt x="148971" y="338328"/>
                  </a:lnTo>
                  <a:lnTo>
                    <a:pt x="148209" y="340995"/>
                  </a:lnTo>
                  <a:cubicBezTo>
                    <a:pt x="135890" y="337693"/>
                    <a:pt x="124079" y="332613"/>
                    <a:pt x="113030" y="326517"/>
                  </a:cubicBezTo>
                  <a:lnTo>
                    <a:pt x="114300" y="324104"/>
                  </a:lnTo>
                  <a:lnTo>
                    <a:pt x="115189" y="326771"/>
                  </a:lnTo>
                  <a:lnTo>
                    <a:pt x="73914" y="340487"/>
                  </a:lnTo>
                  <a:lnTo>
                    <a:pt x="72263" y="340995"/>
                  </a:lnTo>
                  <a:lnTo>
                    <a:pt x="71120" y="339852"/>
                  </a:lnTo>
                  <a:lnTo>
                    <a:pt x="39751" y="308483"/>
                  </a:lnTo>
                  <a:lnTo>
                    <a:pt x="38608" y="307340"/>
                  </a:lnTo>
                  <a:lnTo>
                    <a:pt x="39116" y="305689"/>
                  </a:lnTo>
                  <a:lnTo>
                    <a:pt x="52959" y="264160"/>
                  </a:lnTo>
                  <a:lnTo>
                    <a:pt x="55626" y="265049"/>
                  </a:lnTo>
                  <a:lnTo>
                    <a:pt x="53213" y="266446"/>
                  </a:lnTo>
                  <a:cubicBezTo>
                    <a:pt x="46990" y="255778"/>
                    <a:pt x="42037" y="244094"/>
                    <a:pt x="38608" y="231648"/>
                  </a:cubicBezTo>
                  <a:lnTo>
                    <a:pt x="41275" y="230886"/>
                  </a:lnTo>
                  <a:lnTo>
                    <a:pt x="40005" y="233299"/>
                  </a:lnTo>
                  <a:lnTo>
                    <a:pt x="1524" y="213995"/>
                  </a:lnTo>
                  <a:lnTo>
                    <a:pt x="0" y="213360"/>
                  </a:lnTo>
                  <a:lnTo>
                    <a:pt x="0" y="211709"/>
                  </a:lnTo>
                  <a:lnTo>
                    <a:pt x="0" y="167640"/>
                  </a:lnTo>
                  <a:lnTo>
                    <a:pt x="0" y="165862"/>
                  </a:lnTo>
                  <a:lnTo>
                    <a:pt x="1524" y="165100"/>
                  </a:lnTo>
                  <a:lnTo>
                    <a:pt x="40005" y="146431"/>
                  </a:lnTo>
                  <a:lnTo>
                    <a:pt x="41148" y="148844"/>
                  </a:lnTo>
                  <a:lnTo>
                    <a:pt x="38481" y="148082"/>
                  </a:lnTo>
                  <a:cubicBezTo>
                    <a:pt x="41910" y="135763"/>
                    <a:pt x="46863" y="123952"/>
                    <a:pt x="52959" y="112903"/>
                  </a:cubicBezTo>
                  <a:lnTo>
                    <a:pt x="55372" y="114173"/>
                  </a:lnTo>
                  <a:lnTo>
                    <a:pt x="52705" y="115062"/>
                  </a:lnTo>
                  <a:lnTo>
                    <a:pt x="38989" y="73787"/>
                  </a:lnTo>
                  <a:lnTo>
                    <a:pt x="38481" y="72136"/>
                  </a:lnTo>
                  <a:lnTo>
                    <a:pt x="39624" y="70993"/>
                  </a:lnTo>
                  <a:lnTo>
                    <a:pt x="71120" y="39878"/>
                  </a:lnTo>
                  <a:lnTo>
                    <a:pt x="72263" y="38735"/>
                  </a:lnTo>
                  <a:lnTo>
                    <a:pt x="73914" y="39243"/>
                  </a:lnTo>
                  <a:lnTo>
                    <a:pt x="115189" y="52959"/>
                  </a:lnTo>
                  <a:lnTo>
                    <a:pt x="114300" y="55626"/>
                  </a:lnTo>
                  <a:lnTo>
                    <a:pt x="112903" y="53213"/>
                  </a:lnTo>
                  <a:cubicBezTo>
                    <a:pt x="123571" y="46990"/>
                    <a:pt x="135255" y="42037"/>
                    <a:pt x="147701" y="38608"/>
                  </a:cubicBezTo>
                  <a:lnTo>
                    <a:pt x="148463" y="41275"/>
                  </a:lnTo>
                  <a:lnTo>
                    <a:pt x="146050" y="40005"/>
                  </a:lnTo>
                  <a:lnTo>
                    <a:pt x="165354" y="1524"/>
                  </a:lnTo>
                  <a:lnTo>
                    <a:pt x="166116" y="0"/>
                  </a:lnTo>
                  <a:lnTo>
                    <a:pt x="167767" y="0"/>
                  </a:lnTo>
                  <a:lnTo>
                    <a:pt x="211709" y="0"/>
                  </a:lnTo>
                  <a:lnTo>
                    <a:pt x="213487" y="0"/>
                  </a:lnTo>
                  <a:lnTo>
                    <a:pt x="214249" y="1524"/>
                  </a:lnTo>
                  <a:lnTo>
                    <a:pt x="232918" y="40005"/>
                  </a:lnTo>
                  <a:lnTo>
                    <a:pt x="230505" y="41148"/>
                  </a:lnTo>
                  <a:lnTo>
                    <a:pt x="231267" y="38481"/>
                  </a:lnTo>
                  <a:cubicBezTo>
                    <a:pt x="243586" y="41783"/>
                    <a:pt x="255397" y="46863"/>
                    <a:pt x="266446" y="52959"/>
                  </a:cubicBezTo>
                  <a:lnTo>
                    <a:pt x="265176" y="55372"/>
                  </a:lnTo>
                  <a:lnTo>
                    <a:pt x="264287" y="52705"/>
                  </a:lnTo>
                  <a:lnTo>
                    <a:pt x="305562" y="38989"/>
                  </a:lnTo>
                  <a:lnTo>
                    <a:pt x="307213" y="38481"/>
                  </a:lnTo>
                  <a:lnTo>
                    <a:pt x="308356" y="39624"/>
                  </a:lnTo>
                  <a:lnTo>
                    <a:pt x="339725" y="70993"/>
                  </a:lnTo>
                  <a:lnTo>
                    <a:pt x="340868" y="72136"/>
                  </a:lnTo>
                  <a:lnTo>
                    <a:pt x="340360" y="73787"/>
                  </a:lnTo>
                  <a:lnTo>
                    <a:pt x="326644" y="115062"/>
                  </a:lnTo>
                  <a:lnTo>
                    <a:pt x="323850" y="114300"/>
                  </a:lnTo>
                  <a:lnTo>
                    <a:pt x="326263" y="112903"/>
                  </a:lnTo>
                  <a:cubicBezTo>
                    <a:pt x="332486" y="123571"/>
                    <a:pt x="337439" y="135255"/>
                    <a:pt x="340868" y="147701"/>
                  </a:cubicBezTo>
                  <a:close/>
                </a:path>
              </a:pathLst>
            </a:custGeom>
            <a:solidFill>
              <a:srgbClr val="326CE5"/>
            </a:solidFill>
          </p:spPr>
        </p:sp>
      </p:grpSp>
      <p:sp>
        <p:nvSpPr>
          <p:cNvPr id="23" name="Freeform 23"/>
          <p:cNvSpPr/>
          <p:nvPr/>
        </p:nvSpPr>
        <p:spPr>
          <a:xfrm>
            <a:off x="5711791" y="3647308"/>
            <a:ext cx="1659091" cy="1162844"/>
          </a:xfrm>
          <a:custGeom>
            <a:avLst/>
            <a:gdLst/>
            <a:ahLst/>
            <a:cxnLst/>
            <a:rect l="l" t="t" r="r" b="b"/>
            <a:pathLst>
              <a:path w="1659091" h="1162844">
                <a:moveTo>
                  <a:pt x="0" y="0"/>
                </a:moveTo>
                <a:lnTo>
                  <a:pt x="1659091" y="0"/>
                </a:lnTo>
                <a:lnTo>
                  <a:pt x="1659091" y="1162844"/>
                </a:lnTo>
                <a:lnTo>
                  <a:pt x="0" y="1162844"/>
                </a:lnTo>
                <a:lnTo>
                  <a:pt x="0" y="0"/>
                </a:lnTo>
                <a:close/>
              </a:path>
            </a:pathLst>
          </a:custGeom>
          <a:blipFill>
            <a:blip r:embed="rId8">
              <a:extLst>
                <a:ext uri="{96DAC541-7B7A-43D3-8B79-37D633B846F1}">
                  <asvg:svgBlip xmlns:asvg="http://schemas.microsoft.com/office/drawing/2016/SVG/main" r:embed="rId16"/>
                </a:ext>
              </a:extLst>
            </a:blip>
            <a:stretch>
              <a:fillRect/>
            </a:stretch>
          </a:blipFill>
        </p:spPr>
      </p:sp>
      <p:sp>
        <p:nvSpPr>
          <p:cNvPr id="24" name="Freeform 24"/>
          <p:cNvSpPr/>
          <p:nvPr/>
        </p:nvSpPr>
        <p:spPr>
          <a:xfrm>
            <a:off x="5422925" y="3373710"/>
            <a:ext cx="572540" cy="557272"/>
          </a:xfrm>
          <a:custGeom>
            <a:avLst/>
            <a:gdLst/>
            <a:ahLst/>
            <a:cxnLst/>
            <a:rect l="l" t="t" r="r" b="b"/>
            <a:pathLst>
              <a:path w="572540" h="557272">
                <a:moveTo>
                  <a:pt x="0" y="0"/>
                </a:moveTo>
                <a:lnTo>
                  <a:pt x="572540" y="0"/>
                </a:lnTo>
                <a:lnTo>
                  <a:pt x="572540" y="557273"/>
                </a:lnTo>
                <a:lnTo>
                  <a:pt x="0" y="557273"/>
                </a:lnTo>
                <a:lnTo>
                  <a:pt x="0" y="0"/>
                </a:lnTo>
                <a:close/>
              </a:path>
            </a:pathLst>
          </a:custGeom>
          <a:blipFill>
            <a:blip r:embed="rId2"/>
            <a:stretch>
              <a:fillRect/>
            </a:stretch>
          </a:blipFill>
        </p:spPr>
      </p:sp>
      <p:sp>
        <p:nvSpPr>
          <p:cNvPr id="25" name="Freeform 25"/>
          <p:cNvSpPr/>
          <p:nvPr/>
        </p:nvSpPr>
        <p:spPr>
          <a:xfrm flipH="1">
            <a:off x="6277918" y="3969152"/>
            <a:ext cx="519103" cy="519103"/>
          </a:xfrm>
          <a:custGeom>
            <a:avLst/>
            <a:gdLst/>
            <a:ahLst/>
            <a:cxnLst/>
            <a:rect l="l" t="t" r="r" b="b"/>
            <a:pathLst>
              <a:path w="519103" h="519103">
                <a:moveTo>
                  <a:pt x="519103" y="0"/>
                </a:moveTo>
                <a:lnTo>
                  <a:pt x="0" y="0"/>
                </a:lnTo>
                <a:lnTo>
                  <a:pt x="0" y="519103"/>
                </a:lnTo>
                <a:lnTo>
                  <a:pt x="519103" y="519103"/>
                </a:lnTo>
                <a:lnTo>
                  <a:pt x="519103" y="0"/>
                </a:lnTo>
                <a:close/>
              </a:path>
            </a:pathLst>
          </a:custGeom>
          <a:blipFill>
            <a:blip r:embed="rId5"/>
            <a:stretch>
              <a:fillRect/>
            </a:stretch>
          </a:blipFill>
        </p:spPr>
      </p:sp>
      <p:sp>
        <p:nvSpPr>
          <p:cNvPr id="26" name="Freeform 26"/>
          <p:cNvSpPr/>
          <p:nvPr/>
        </p:nvSpPr>
        <p:spPr>
          <a:xfrm>
            <a:off x="5660896" y="4802518"/>
            <a:ext cx="1760881" cy="340982"/>
          </a:xfrm>
          <a:custGeom>
            <a:avLst/>
            <a:gdLst/>
            <a:ahLst/>
            <a:cxnLst/>
            <a:rect l="l" t="t" r="r" b="b"/>
            <a:pathLst>
              <a:path w="1760881" h="340982">
                <a:moveTo>
                  <a:pt x="0" y="0"/>
                </a:moveTo>
                <a:lnTo>
                  <a:pt x="1760881" y="0"/>
                </a:lnTo>
                <a:lnTo>
                  <a:pt x="1760881" y="340982"/>
                </a:lnTo>
                <a:lnTo>
                  <a:pt x="0" y="340982"/>
                </a:lnTo>
                <a:lnTo>
                  <a:pt x="0" y="0"/>
                </a:lnTo>
                <a:close/>
              </a:path>
            </a:pathLst>
          </a:custGeom>
          <a:blipFill>
            <a:blip r:embed="rId14">
              <a:extLst>
                <a:ext uri="{96DAC541-7B7A-43D3-8B79-37D633B846F1}">
                  <asvg:svgBlip xmlns:asvg="http://schemas.microsoft.com/office/drawing/2016/SVG/main" r:embed="rId17"/>
                </a:ext>
              </a:extLst>
            </a:blip>
            <a:stretch>
              <a:fillRect/>
            </a:stretch>
          </a:blipFill>
        </p:spPr>
      </p:sp>
      <p:sp>
        <p:nvSpPr>
          <p:cNvPr id="27" name="Freeform 27"/>
          <p:cNvSpPr/>
          <p:nvPr/>
        </p:nvSpPr>
        <p:spPr>
          <a:xfrm>
            <a:off x="6536248" y="2380087"/>
            <a:ext cx="1926276" cy="575082"/>
          </a:xfrm>
          <a:custGeom>
            <a:avLst/>
            <a:gdLst/>
            <a:ahLst/>
            <a:cxnLst/>
            <a:rect l="l" t="t" r="r" b="b"/>
            <a:pathLst>
              <a:path w="1926276" h="575082">
                <a:moveTo>
                  <a:pt x="0" y="0"/>
                </a:moveTo>
                <a:lnTo>
                  <a:pt x="1926276" y="0"/>
                </a:lnTo>
                <a:lnTo>
                  <a:pt x="1926276" y="575082"/>
                </a:lnTo>
                <a:lnTo>
                  <a:pt x="0" y="575082"/>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grpSp>
        <p:nvGrpSpPr>
          <p:cNvPr id="28" name="Group 28"/>
          <p:cNvGrpSpPr>
            <a:grpSpLocks noChangeAspect="1"/>
          </p:cNvGrpSpPr>
          <p:nvPr/>
        </p:nvGrpSpPr>
        <p:grpSpPr>
          <a:xfrm>
            <a:off x="6578937" y="3865568"/>
            <a:ext cx="406274" cy="405824"/>
            <a:chOff x="0" y="0"/>
            <a:chExt cx="506920" cy="506349"/>
          </a:xfrm>
        </p:grpSpPr>
        <p:sp>
          <p:nvSpPr>
            <p:cNvPr id="29" name="Freeform 29"/>
            <p:cNvSpPr/>
            <p:nvPr/>
          </p:nvSpPr>
          <p:spPr>
            <a:xfrm>
              <a:off x="66294" y="66294"/>
              <a:ext cx="374523" cy="373888"/>
            </a:xfrm>
            <a:custGeom>
              <a:avLst/>
              <a:gdLst/>
              <a:ahLst/>
              <a:cxnLst/>
              <a:rect l="l" t="t" r="r" b="b"/>
              <a:pathLst>
                <a:path w="374523" h="373888">
                  <a:moveTo>
                    <a:pt x="186944" y="252857"/>
                  </a:moveTo>
                  <a:cubicBezTo>
                    <a:pt x="150622" y="252857"/>
                    <a:pt x="120904" y="223139"/>
                    <a:pt x="120904" y="186944"/>
                  </a:cubicBezTo>
                  <a:cubicBezTo>
                    <a:pt x="120904" y="150749"/>
                    <a:pt x="150622" y="121031"/>
                    <a:pt x="186944" y="121031"/>
                  </a:cubicBezTo>
                  <a:cubicBezTo>
                    <a:pt x="223266" y="121031"/>
                    <a:pt x="252984" y="150749"/>
                    <a:pt x="252984" y="186944"/>
                  </a:cubicBezTo>
                  <a:cubicBezTo>
                    <a:pt x="252984" y="223139"/>
                    <a:pt x="223266" y="252857"/>
                    <a:pt x="186944" y="252857"/>
                  </a:cubicBezTo>
                  <a:close/>
                  <a:moveTo>
                    <a:pt x="335407" y="145669"/>
                  </a:moveTo>
                  <a:cubicBezTo>
                    <a:pt x="332105" y="133604"/>
                    <a:pt x="327152" y="122047"/>
                    <a:pt x="321056" y="111633"/>
                  </a:cubicBezTo>
                  <a:lnTo>
                    <a:pt x="334772" y="70358"/>
                  </a:lnTo>
                  <a:lnTo>
                    <a:pt x="303403" y="38989"/>
                  </a:lnTo>
                  <a:lnTo>
                    <a:pt x="262128" y="52705"/>
                  </a:lnTo>
                  <a:cubicBezTo>
                    <a:pt x="251079" y="46609"/>
                    <a:pt x="239649" y="41656"/>
                    <a:pt x="227457" y="38354"/>
                  </a:cubicBezTo>
                  <a:lnTo>
                    <a:pt x="208915" y="0"/>
                  </a:lnTo>
                  <a:lnTo>
                    <a:pt x="164846" y="0"/>
                  </a:lnTo>
                  <a:lnTo>
                    <a:pt x="145669" y="38481"/>
                  </a:lnTo>
                  <a:cubicBezTo>
                    <a:pt x="133604" y="41783"/>
                    <a:pt x="122047" y="46736"/>
                    <a:pt x="111633" y="52832"/>
                  </a:cubicBezTo>
                  <a:lnTo>
                    <a:pt x="70358" y="38989"/>
                  </a:lnTo>
                  <a:lnTo>
                    <a:pt x="38989" y="70358"/>
                  </a:lnTo>
                  <a:lnTo>
                    <a:pt x="52705" y="111506"/>
                  </a:lnTo>
                  <a:cubicBezTo>
                    <a:pt x="46609" y="122555"/>
                    <a:pt x="41656" y="133985"/>
                    <a:pt x="38354" y="146177"/>
                  </a:cubicBezTo>
                  <a:lnTo>
                    <a:pt x="0" y="164846"/>
                  </a:lnTo>
                  <a:lnTo>
                    <a:pt x="0" y="208788"/>
                  </a:lnTo>
                  <a:lnTo>
                    <a:pt x="38481" y="228092"/>
                  </a:lnTo>
                  <a:cubicBezTo>
                    <a:pt x="41783" y="240157"/>
                    <a:pt x="46736" y="251714"/>
                    <a:pt x="52832" y="262128"/>
                  </a:cubicBezTo>
                  <a:lnTo>
                    <a:pt x="38989" y="303403"/>
                  </a:lnTo>
                  <a:lnTo>
                    <a:pt x="70358" y="334772"/>
                  </a:lnTo>
                  <a:lnTo>
                    <a:pt x="111506" y="321056"/>
                  </a:lnTo>
                  <a:cubicBezTo>
                    <a:pt x="122555" y="327152"/>
                    <a:pt x="134112" y="332105"/>
                    <a:pt x="146177" y="335407"/>
                  </a:cubicBezTo>
                  <a:lnTo>
                    <a:pt x="165481" y="373888"/>
                  </a:lnTo>
                  <a:lnTo>
                    <a:pt x="209423" y="373888"/>
                  </a:lnTo>
                  <a:lnTo>
                    <a:pt x="228727" y="335407"/>
                  </a:lnTo>
                  <a:cubicBezTo>
                    <a:pt x="240792" y="332105"/>
                    <a:pt x="252349" y="327152"/>
                    <a:pt x="262763" y="321056"/>
                  </a:cubicBezTo>
                  <a:lnTo>
                    <a:pt x="304038" y="334772"/>
                  </a:lnTo>
                  <a:lnTo>
                    <a:pt x="335407" y="303403"/>
                  </a:lnTo>
                  <a:lnTo>
                    <a:pt x="321691" y="262128"/>
                  </a:lnTo>
                  <a:cubicBezTo>
                    <a:pt x="327787" y="251079"/>
                    <a:pt x="332740" y="239649"/>
                    <a:pt x="336042" y="227457"/>
                  </a:cubicBezTo>
                  <a:lnTo>
                    <a:pt x="374523" y="208153"/>
                  </a:lnTo>
                  <a:lnTo>
                    <a:pt x="374523" y="164338"/>
                  </a:lnTo>
                  <a:lnTo>
                    <a:pt x="335534" y="145669"/>
                  </a:lnTo>
                  <a:close/>
                </a:path>
              </a:pathLst>
            </a:custGeom>
            <a:solidFill>
              <a:srgbClr val="FFFFFF"/>
            </a:solidFill>
          </p:spPr>
        </p:sp>
        <p:sp>
          <p:nvSpPr>
            <p:cNvPr id="30" name="Freeform 30"/>
            <p:cNvSpPr/>
            <p:nvPr/>
          </p:nvSpPr>
          <p:spPr>
            <a:xfrm>
              <a:off x="63500" y="63500"/>
              <a:ext cx="379984" cy="379603"/>
            </a:xfrm>
            <a:custGeom>
              <a:avLst/>
              <a:gdLst/>
              <a:ahLst/>
              <a:cxnLst/>
              <a:rect l="l" t="t" r="r" b="b"/>
              <a:pathLst>
                <a:path w="379984" h="379603">
                  <a:moveTo>
                    <a:pt x="189738" y="258445"/>
                  </a:moveTo>
                  <a:cubicBezTo>
                    <a:pt x="151892" y="258445"/>
                    <a:pt x="121031" y="227584"/>
                    <a:pt x="121031" y="189738"/>
                  </a:cubicBezTo>
                  <a:lnTo>
                    <a:pt x="123825" y="189738"/>
                  </a:lnTo>
                  <a:lnTo>
                    <a:pt x="121031" y="189738"/>
                  </a:lnTo>
                  <a:cubicBezTo>
                    <a:pt x="121031" y="151892"/>
                    <a:pt x="151892" y="121031"/>
                    <a:pt x="189738" y="121031"/>
                  </a:cubicBezTo>
                  <a:lnTo>
                    <a:pt x="189738" y="123825"/>
                  </a:lnTo>
                  <a:lnTo>
                    <a:pt x="189738" y="121031"/>
                  </a:lnTo>
                  <a:cubicBezTo>
                    <a:pt x="227584" y="121031"/>
                    <a:pt x="258445" y="151892"/>
                    <a:pt x="258445" y="189738"/>
                  </a:cubicBezTo>
                  <a:lnTo>
                    <a:pt x="255651" y="189738"/>
                  </a:lnTo>
                  <a:lnTo>
                    <a:pt x="258445" y="189738"/>
                  </a:lnTo>
                  <a:cubicBezTo>
                    <a:pt x="258445" y="227584"/>
                    <a:pt x="227584" y="258445"/>
                    <a:pt x="189738" y="258445"/>
                  </a:cubicBezTo>
                  <a:lnTo>
                    <a:pt x="189738" y="255651"/>
                  </a:lnTo>
                  <a:lnTo>
                    <a:pt x="189738" y="258445"/>
                  </a:lnTo>
                  <a:moveTo>
                    <a:pt x="189738" y="252984"/>
                  </a:moveTo>
                  <a:cubicBezTo>
                    <a:pt x="224536" y="252984"/>
                    <a:pt x="252984" y="224536"/>
                    <a:pt x="252984" y="189738"/>
                  </a:cubicBezTo>
                  <a:cubicBezTo>
                    <a:pt x="252984" y="154940"/>
                    <a:pt x="224536" y="126492"/>
                    <a:pt x="189738" y="126492"/>
                  </a:cubicBezTo>
                  <a:cubicBezTo>
                    <a:pt x="154940" y="126492"/>
                    <a:pt x="126492" y="154940"/>
                    <a:pt x="126492" y="189738"/>
                  </a:cubicBezTo>
                  <a:cubicBezTo>
                    <a:pt x="126492" y="224536"/>
                    <a:pt x="154940" y="252984"/>
                    <a:pt x="189738" y="252984"/>
                  </a:cubicBezTo>
                  <a:close/>
                  <a:moveTo>
                    <a:pt x="335534" y="149225"/>
                  </a:moveTo>
                  <a:cubicBezTo>
                    <a:pt x="332359" y="137414"/>
                    <a:pt x="327406" y="125984"/>
                    <a:pt x="321564" y="115824"/>
                  </a:cubicBezTo>
                  <a:lnTo>
                    <a:pt x="320929" y="114808"/>
                  </a:lnTo>
                  <a:lnTo>
                    <a:pt x="321310" y="113665"/>
                  </a:lnTo>
                  <a:lnTo>
                    <a:pt x="335026" y="72390"/>
                  </a:lnTo>
                  <a:lnTo>
                    <a:pt x="337693" y="73279"/>
                  </a:lnTo>
                  <a:lnTo>
                    <a:pt x="335788" y="75184"/>
                  </a:lnTo>
                  <a:lnTo>
                    <a:pt x="304419" y="43815"/>
                  </a:lnTo>
                  <a:lnTo>
                    <a:pt x="306324" y="41910"/>
                  </a:lnTo>
                  <a:lnTo>
                    <a:pt x="307213" y="44577"/>
                  </a:lnTo>
                  <a:lnTo>
                    <a:pt x="265938" y="58293"/>
                  </a:lnTo>
                  <a:lnTo>
                    <a:pt x="264795" y="58674"/>
                  </a:lnTo>
                  <a:lnTo>
                    <a:pt x="263779" y="58039"/>
                  </a:lnTo>
                  <a:cubicBezTo>
                    <a:pt x="252984" y="52070"/>
                    <a:pt x="241554" y="47244"/>
                    <a:pt x="229743" y="43942"/>
                  </a:cubicBezTo>
                  <a:lnTo>
                    <a:pt x="228600" y="43561"/>
                  </a:lnTo>
                  <a:lnTo>
                    <a:pt x="228092" y="42418"/>
                  </a:lnTo>
                  <a:lnTo>
                    <a:pt x="209423" y="3937"/>
                  </a:lnTo>
                  <a:lnTo>
                    <a:pt x="211836" y="2794"/>
                  </a:lnTo>
                  <a:lnTo>
                    <a:pt x="211836" y="5588"/>
                  </a:lnTo>
                  <a:lnTo>
                    <a:pt x="167640" y="5588"/>
                  </a:lnTo>
                  <a:lnTo>
                    <a:pt x="167640" y="2794"/>
                  </a:lnTo>
                  <a:lnTo>
                    <a:pt x="170053" y="4064"/>
                  </a:lnTo>
                  <a:lnTo>
                    <a:pt x="150749" y="42545"/>
                  </a:lnTo>
                  <a:lnTo>
                    <a:pt x="150241" y="43688"/>
                  </a:lnTo>
                  <a:lnTo>
                    <a:pt x="149098" y="44069"/>
                  </a:lnTo>
                  <a:cubicBezTo>
                    <a:pt x="137287" y="47244"/>
                    <a:pt x="125857" y="52197"/>
                    <a:pt x="115697" y="58039"/>
                  </a:cubicBezTo>
                  <a:lnTo>
                    <a:pt x="114681" y="58674"/>
                  </a:lnTo>
                  <a:lnTo>
                    <a:pt x="113538" y="58293"/>
                  </a:lnTo>
                  <a:lnTo>
                    <a:pt x="72263" y="44450"/>
                  </a:lnTo>
                  <a:lnTo>
                    <a:pt x="73152" y="41783"/>
                  </a:lnTo>
                  <a:lnTo>
                    <a:pt x="75057" y="43688"/>
                  </a:lnTo>
                  <a:lnTo>
                    <a:pt x="43688" y="75057"/>
                  </a:lnTo>
                  <a:lnTo>
                    <a:pt x="41783" y="73152"/>
                  </a:lnTo>
                  <a:lnTo>
                    <a:pt x="44450" y="72263"/>
                  </a:lnTo>
                  <a:lnTo>
                    <a:pt x="58166" y="113538"/>
                  </a:lnTo>
                  <a:lnTo>
                    <a:pt x="58547" y="114681"/>
                  </a:lnTo>
                  <a:lnTo>
                    <a:pt x="57912" y="115697"/>
                  </a:lnTo>
                  <a:cubicBezTo>
                    <a:pt x="51943" y="126492"/>
                    <a:pt x="47117" y="137922"/>
                    <a:pt x="43815" y="149733"/>
                  </a:cubicBezTo>
                  <a:lnTo>
                    <a:pt x="43434" y="150876"/>
                  </a:lnTo>
                  <a:lnTo>
                    <a:pt x="42291" y="151384"/>
                  </a:lnTo>
                  <a:lnTo>
                    <a:pt x="3937" y="170180"/>
                  </a:lnTo>
                  <a:lnTo>
                    <a:pt x="2794" y="167767"/>
                  </a:lnTo>
                  <a:lnTo>
                    <a:pt x="5588" y="167767"/>
                  </a:lnTo>
                  <a:lnTo>
                    <a:pt x="5588" y="211709"/>
                  </a:lnTo>
                  <a:lnTo>
                    <a:pt x="2794" y="211709"/>
                  </a:lnTo>
                  <a:lnTo>
                    <a:pt x="4064" y="209296"/>
                  </a:lnTo>
                  <a:lnTo>
                    <a:pt x="42545" y="228600"/>
                  </a:lnTo>
                  <a:lnTo>
                    <a:pt x="43688" y="229108"/>
                  </a:lnTo>
                  <a:lnTo>
                    <a:pt x="44069" y="230251"/>
                  </a:lnTo>
                  <a:cubicBezTo>
                    <a:pt x="47244" y="242062"/>
                    <a:pt x="52197" y="253492"/>
                    <a:pt x="58039" y="263652"/>
                  </a:cubicBezTo>
                  <a:lnTo>
                    <a:pt x="58674" y="264668"/>
                  </a:lnTo>
                  <a:lnTo>
                    <a:pt x="58293" y="265811"/>
                  </a:lnTo>
                  <a:lnTo>
                    <a:pt x="44450" y="307086"/>
                  </a:lnTo>
                  <a:lnTo>
                    <a:pt x="41783" y="306197"/>
                  </a:lnTo>
                  <a:lnTo>
                    <a:pt x="43688" y="304292"/>
                  </a:lnTo>
                  <a:lnTo>
                    <a:pt x="75057" y="335661"/>
                  </a:lnTo>
                  <a:lnTo>
                    <a:pt x="73152" y="337566"/>
                  </a:lnTo>
                  <a:lnTo>
                    <a:pt x="72263" y="334899"/>
                  </a:lnTo>
                  <a:lnTo>
                    <a:pt x="113538" y="321183"/>
                  </a:lnTo>
                  <a:lnTo>
                    <a:pt x="114681" y="320802"/>
                  </a:lnTo>
                  <a:lnTo>
                    <a:pt x="115697" y="321437"/>
                  </a:lnTo>
                  <a:cubicBezTo>
                    <a:pt x="126492" y="327406"/>
                    <a:pt x="137922" y="332232"/>
                    <a:pt x="149733" y="335534"/>
                  </a:cubicBezTo>
                  <a:lnTo>
                    <a:pt x="150876" y="335915"/>
                  </a:lnTo>
                  <a:lnTo>
                    <a:pt x="151384" y="337058"/>
                  </a:lnTo>
                  <a:lnTo>
                    <a:pt x="170688" y="375539"/>
                  </a:lnTo>
                  <a:lnTo>
                    <a:pt x="168275" y="376809"/>
                  </a:lnTo>
                  <a:lnTo>
                    <a:pt x="168275" y="374015"/>
                  </a:lnTo>
                  <a:lnTo>
                    <a:pt x="212217" y="374015"/>
                  </a:lnTo>
                  <a:lnTo>
                    <a:pt x="212217" y="376809"/>
                  </a:lnTo>
                  <a:lnTo>
                    <a:pt x="209804" y="375539"/>
                  </a:lnTo>
                  <a:lnTo>
                    <a:pt x="229108" y="337058"/>
                  </a:lnTo>
                  <a:lnTo>
                    <a:pt x="229616" y="335915"/>
                  </a:lnTo>
                  <a:lnTo>
                    <a:pt x="230759" y="335534"/>
                  </a:lnTo>
                  <a:cubicBezTo>
                    <a:pt x="242570" y="332359"/>
                    <a:pt x="254000" y="327406"/>
                    <a:pt x="264160" y="321564"/>
                  </a:cubicBezTo>
                  <a:lnTo>
                    <a:pt x="265176" y="320929"/>
                  </a:lnTo>
                  <a:lnTo>
                    <a:pt x="266319" y="321310"/>
                  </a:lnTo>
                  <a:lnTo>
                    <a:pt x="307594" y="335026"/>
                  </a:lnTo>
                  <a:lnTo>
                    <a:pt x="306705" y="337693"/>
                  </a:lnTo>
                  <a:lnTo>
                    <a:pt x="304800" y="335788"/>
                  </a:lnTo>
                  <a:lnTo>
                    <a:pt x="336169" y="304419"/>
                  </a:lnTo>
                  <a:lnTo>
                    <a:pt x="338074" y="306324"/>
                  </a:lnTo>
                  <a:lnTo>
                    <a:pt x="335407" y="307213"/>
                  </a:lnTo>
                  <a:lnTo>
                    <a:pt x="321691" y="265938"/>
                  </a:lnTo>
                  <a:lnTo>
                    <a:pt x="321310" y="264795"/>
                  </a:lnTo>
                  <a:lnTo>
                    <a:pt x="321945" y="263779"/>
                  </a:lnTo>
                  <a:cubicBezTo>
                    <a:pt x="327914" y="252984"/>
                    <a:pt x="332740" y="241554"/>
                    <a:pt x="336042" y="229743"/>
                  </a:cubicBezTo>
                  <a:lnTo>
                    <a:pt x="336423" y="228600"/>
                  </a:lnTo>
                  <a:lnTo>
                    <a:pt x="337566" y="228092"/>
                  </a:lnTo>
                  <a:lnTo>
                    <a:pt x="376047" y="208788"/>
                  </a:lnTo>
                  <a:lnTo>
                    <a:pt x="377317" y="211201"/>
                  </a:lnTo>
                  <a:lnTo>
                    <a:pt x="374523" y="211201"/>
                  </a:lnTo>
                  <a:lnTo>
                    <a:pt x="374523" y="167132"/>
                  </a:lnTo>
                  <a:lnTo>
                    <a:pt x="377317" y="167132"/>
                  </a:lnTo>
                  <a:lnTo>
                    <a:pt x="376174" y="169672"/>
                  </a:lnTo>
                  <a:lnTo>
                    <a:pt x="337185" y="151003"/>
                  </a:lnTo>
                  <a:lnTo>
                    <a:pt x="336042" y="150495"/>
                  </a:lnTo>
                  <a:lnTo>
                    <a:pt x="335661" y="149225"/>
                  </a:lnTo>
                  <a:moveTo>
                    <a:pt x="340995" y="147828"/>
                  </a:moveTo>
                  <a:lnTo>
                    <a:pt x="338328" y="148590"/>
                  </a:lnTo>
                  <a:lnTo>
                    <a:pt x="339471" y="146050"/>
                  </a:lnTo>
                  <a:lnTo>
                    <a:pt x="378460" y="164719"/>
                  </a:lnTo>
                  <a:lnTo>
                    <a:pt x="379984" y="165481"/>
                  </a:lnTo>
                  <a:lnTo>
                    <a:pt x="379984" y="167259"/>
                  </a:lnTo>
                  <a:lnTo>
                    <a:pt x="379984" y="211201"/>
                  </a:lnTo>
                  <a:lnTo>
                    <a:pt x="379984" y="212852"/>
                  </a:lnTo>
                  <a:lnTo>
                    <a:pt x="378460" y="213614"/>
                  </a:lnTo>
                  <a:lnTo>
                    <a:pt x="339979" y="232918"/>
                  </a:lnTo>
                  <a:lnTo>
                    <a:pt x="338709" y="230505"/>
                  </a:lnTo>
                  <a:lnTo>
                    <a:pt x="341376" y="231267"/>
                  </a:lnTo>
                  <a:cubicBezTo>
                    <a:pt x="337947" y="243586"/>
                    <a:pt x="332994" y="255397"/>
                    <a:pt x="326898" y="266446"/>
                  </a:cubicBezTo>
                  <a:lnTo>
                    <a:pt x="324485" y="265176"/>
                  </a:lnTo>
                  <a:lnTo>
                    <a:pt x="327152" y="264287"/>
                  </a:lnTo>
                  <a:lnTo>
                    <a:pt x="340868" y="305562"/>
                  </a:lnTo>
                  <a:lnTo>
                    <a:pt x="341376" y="307213"/>
                  </a:lnTo>
                  <a:lnTo>
                    <a:pt x="340233" y="308356"/>
                  </a:lnTo>
                  <a:lnTo>
                    <a:pt x="308864" y="339725"/>
                  </a:lnTo>
                  <a:lnTo>
                    <a:pt x="307721" y="340868"/>
                  </a:lnTo>
                  <a:lnTo>
                    <a:pt x="306070" y="340360"/>
                  </a:lnTo>
                  <a:lnTo>
                    <a:pt x="264795" y="326644"/>
                  </a:lnTo>
                  <a:lnTo>
                    <a:pt x="265684" y="323977"/>
                  </a:lnTo>
                  <a:lnTo>
                    <a:pt x="267081" y="326390"/>
                  </a:lnTo>
                  <a:cubicBezTo>
                    <a:pt x="256413" y="332613"/>
                    <a:pt x="244729" y="337566"/>
                    <a:pt x="232283" y="340995"/>
                  </a:cubicBezTo>
                  <a:lnTo>
                    <a:pt x="231521" y="338328"/>
                  </a:lnTo>
                  <a:lnTo>
                    <a:pt x="233934" y="339598"/>
                  </a:lnTo>
                  <a:lnTo>
                    <a:pt x="214630" y="378079"/>
                  </a:lnTo>
                  <a:lnTo>
                    <a:pt x="213868" y="379603"/>
                  </a:lnTo>
                  <a:lnTo>
                    <a:pt x="212217" y="379603"/>
                  </a:lnTo>
                  <a:lnTo>
                    <a:pt x="168275" y="379603"/>
                  </a:lnTo>
                  <a:lnTo>
                    <a:pt x="166624" y="379603"/>
                  </a:lnTo>
                  <a:lnTo>
                    <a:pt x="165862" y="378079"/>
                  </a:lnTo>
                  <a:lnTo>
                    <a:pt x="146558" y="339598"/>
                  </a:lnTo>
                  <a:lnTo>
                    <a:pt x="148971" y="338328"/>
                  </a:lnTo>
                  <a:lnTo>
                    <a:pt x="148209" y="340995"/>
                  </a:lnTo>
                  <a:cubicBezTo>
                    <a:pt x="135890" y="337693"/>
                    <a:pt x="124079" y="332613"/>
                    <a:pt x="113030" y="326517"/>
                  </a:cubicBezTo>
                  <a:lnTo>
                    <a:pt x="114300" y="324104"/>
                  </a:lnTo>
                  <a:lnTo>
                    <a:pt x="115189" y="326771"/>
                  </a:lnTo>
                  <a:lnTo>
                    <a:pt x="73914" y="340487"/>
                  </a:lnTo>
                  <a:lnTo>
                    <a:pt x="72263" y="340995"/>
                  </a:lnTo>
                  <a:lnTo>
                    <a:pt x="71120" y="339852"/>
                  </a:lnTo>
                  <a:lnTo>
                    <a:pt x="39751" y="308483"/>
                  </a:lnTo>
                  <a:lnTo>
                    <a:pt x="38608" y="307340"/>
                  </a:lnTo>
                  <a:lnTo>
                    <a:pt x="39116" y="305689"/>
                  </a:lnTo>
                  <a:lnTo>
                    <a:pt x="52959" y="264160"/>
                  </a:lnTo>
                  <a:lnTo>
                    <a:pt x="55626" y="265049"/>
                  </a:lnTo>
                  <a:lnTo>
                    <a:pt x="53213" y="266446"/>
                  </a:lnTo>
                  <a:cubicBezTo>
                    <a:pt x="46990" y="255778"/>
                    <a:pt x="42037" y="244094"/>
                    <a:pt x="38608" y="231648"/>
                  </a:cubicBezTo>
                  <a:lnTo>
                    <a:pt x="41275" y="230886"/>
                  </a:lnTo>
                  <a:lnTo>
                    <a:pt x="40005" y="233299"/>
                  </a:lnTo>
                  <a:lnTo>
                    <a:pt x="1524" y="213995"/>
                  </a:lnTo>
                  <a:lnTo>
                    <a:pt x="0" y="213360"/>
                  </a:lnTo>
                  <a:lnTo>
                    <a:pt x="0" y="211709"/>
                  </a:lnTo>
                  <a:lnTo>
                    <a:pt x="0" y="167640"/>
                  </a:lnTo>
                  <a:lnTo>
                    <a:pt x="0" y="165862"/>
                  </a:lnTo>
                  <a:lnTo>
                    <a:pt x="1524" y="165100"/>
                  </a:lnTo>
                  <a:lnTo>
                    <a:pt x="40005" y="146431"/>
                  </a:lnTo>
                  <a:lnTo>
                    <a:pt x="41148" y="148844"/>
                  </a:lnTo>
                  <a:lnTo>
                    <a:pt x="38481" y="148082"/>
                  </a:lnTo>
                  <a:cubicBezTo>
                    <a:pt x="41910" y="135763"/>
                    <a:pt x="46863" y="123952"/>
                    <a:pt x="52959" y="112903"/>
                  </a:cubicBezTo>
                  <a:lnTo>
                    <a:pt x="55372" y="114173"/>
                  </a:lnTo>
                  <a:lnTo>
                    <a:pt x="52705" y="115062"/>
                  </a:lnTo>
                  <a:lnTo>
                    <a:pt x="38989" y="73787"/>
                  </a:lnTo>
                  <a:lnTo>
                    <a:pt x="38481" y="72136"/>
                  </a:lnTo>
                  <a:lnTo>
                    <a:pt x="39624" y="70993"/>
                  </a:lnTo>
                  <a:lnTo>
                    <a:pt x="71120" y="39878"/>
                  </a:lnTo>
                  <a:lnTo>
                    <a:pt x="72263" y="38735"/>
                  </a:lnTo>
                  <a:lnTo>
                    <a:pt x="73914" y="39243"/>
                  </a:lnTo>
                  <a:lnTo>
                    <a:pt x="115189" y="52959"/>
                  </a:lnTo>
                  <a:lnTo>
                    <a:pt x="114300" y="55626"/>
                  </a:lnTo>
                  <a:lnTo>
                    <a:pt x="112903" y="53213"/>
                  </a:lnTo>
                  <a:cubicBezTo>
                    <a:pt x="123571" y="46990"/>
                    <a:pt x="135255" y="42037"/>
                    <a:pt x="147701" y="38608"/>
                  </a:cubicBezTo>
                  <a:lnTo>
                    <a:pt x="148463" y="41275"/>
                  </a:lnTo>
                  <a:lnTo>
                    <a:pt x="146050" y="40005"/>
                  </a:lnTo>
                  <a:lnTo>
                    <a:pt x="165354" y="1524"/>
                  </a:lnTo>
                  <a:lnTo>
                    <a:pt x="166116" y="0"/>
                  </a:lnTo>
                  <a:lnTo>
                    <a:pt x="167767" y="0"/>
                  </a:lnTo>
                  <a:lnTo>
                    <a:pt x="211709" y="0"/>
                  </a:lnTo>
                  <a:lnTo>
                    <a:pt x="213487" y="0"/>
                  </a:lnTo>
                  <a:lnTo>
                    <a:pt x="214249" y="1524"/>
                  </a:lnTo>
                  <a:lnTo>
                    <a:pt x="232918" y="40005"/>
                  </a:lnTo>
                  <a:lnTo>
                    <a:pt x="230505" y="41148"/>
                  </a:lnTo>
                  <a:lnTo>
                    <a:pt x="231267" y="38481"/>
                  </a:lnTo>
                  <a:cubicBezTo>
                    <a:pt x="243586" y="41783"/>
                    <a:pt x="255397" y="46863"/>
                    <a:pt x="266446" y="52959"/>
                  </a:cubicBezTo>
                  <a:lnTo>
                    <a:pt x="265176" y="55372"/>
                  </a:lnTo>
                  <a:lnTo>
                    <a:pt x="264287" y="52705"/>
                  </a:lnTo>
                  <a:lnTo>
                    <a:pt x="305562" y="38989"/>
                  </a:lnTo>
                  <a:lnTo>
                    <a:pt x="307213" y="38481"/>
                  </a:lnTo>
                  <a:lnTo>
                    <a:pt x="308356" y="39624"/>
                  </a:lnTo>
                  <a:lnTo>
                    <a:pt x="339725" y="70993"/>
                  </a:lnTo>
                  <a:lnTo>
                    <a:pt x="340868" y="72136"/>
                  </a:lnTo>
                  <a:lnTo>
                    <a:pt x="340360" y="73787"/>
                  </a:lnTo>
                  <a:lnTo>
                    <a:pt x="326644" y="115062"/>
                  </a:lnTo>
                  <a:lnTo>
                    <a:pt x="323850" y="114300"/>
                  </a:lnTo>
                  <a:lnTo>
                    <a:pt x="326263" y="112903"/>
                  </a:lnTo>
                  <a:cubicBezTo>
                    <a:pt x="332486" y="123571"/>
                    <a:pt x="337439" y="135255"/>
                    <a:pt x="340868" y="147701"/>
                  </a:cubicBezTo>
                  <a:close/>
                </a:path>
              </a:pathLst>
            </a:custGeom>
            <a:solidFill>
              <a:srgbClr val="326CE5"/>
            </a:solidFill>
          </p:spPr>
        </p:sp>
      </p:grpSp>
      <p:sp>
        <p:nvSpPr>
          <p:cNvPr id="31" name="TextBox 31"/>
          <p:cNvSpPr txBox="1"/>
          <p:nvPr/>
        </p:nvSpPr>
        <p:spPr>
          <a:xfrm>
            <a:off x="4062059" y="-66675"/>
            <a:ext cx="1617066" cy="553105"/>
          </a:xfrm>
          <a:prstGeom prst="rect">
            <a:avLst/>
          </a:prstGeom>
        </p:spPr>
        <p:txBody>
          <a:bodyPr lIns="0" tIns="0" rIns="0" bIns="0" rtlCol="0" anchor="t">
            <a:spAutoFit/>
          </a:bodyPr>
          <a:lstStyle/>
          <a:p>
            <a:pPr algn="l">
              <a:lnSpc>
                <a:spcPts val="4470"/>
              </a:lnSpc>
            </a:pPr>
            <a:r>
              <a:rPr lang="en-US" sz="3190" b="1" spc="12" dirty="0">
                <a:solidFill>
                  <a:srgbClr val="326CE5"/>
                </a:solidFill>
                <a:latin typeface="Barlow Bold" panose="00000800000000000000"/>
                <a:ea typeface="Barlow Bold" panose="00000800000000000000"/>
                <a:cs typeface="Barlow Bold" panose="00000800000000000000"/>
                <a:sym typeface="Barlow Bold" panose="00000800000000000000"/>
              </a:rPr>
              <a:t>Services</a:t>
            </a:r>
          </a:p>
        </p:txBody>
      </p:sp>
      <p:sp>
        <p:nvSpPr>
          <p:cNvPr id="32" name="TextBox 32"/>
          <p:cNvSpPr txBox="1"/>
          <p:nvPr/>
        </p:nvSpPr>
        <p:spPr>
          <a:xfrm>
            <a:off x="1096257" y="3311589"/>
            <a:ext cx="1088627" cy="232273"/>
          </a:xfrm>
          <a:prstGeom prst="rect">
            <a:avLst/>
          </a:prstGeom>
        </p:spPr>
        <p:txBody>
          <a:bodyPr lIns="0" tIns="0" rIns="0" bIns="0" rtlCol="0" anchor="t">
            <a:spAutoFit/>
          </a:bodyPr>
          <a:lstStyle/>
          <a:p>
            <a:pPr algn="l">
              <a:lnSpc>
                <a:spcPts val="1770"/>
              </a:lnSpc>
            </a:pPr>
            <a:r>
              <a:rPr lang="en-US" sz="1265" spc="5">
                <a:solidFill>
                  <a:srgbClr val="FFFFFF"/>
                </a:solidFill>
                <a:latin typeface="Consolas" panose="020B0609020204030204"/>
                <a:ea typeface="Consolas" panose="020B0609020204030204"/>
                <a:cs typeface="Consolas" panose="020B0609020204030204"/>
                <a:sym typeface="Consolas" panose="020B0609020204030204"/>
              </a:rPr>
              <a:t>192.168.0.22</a:t>
            </a:r>
          </a:p>
        </p:txBody>
      </p:sp>
      <p:sp>
        <p:nvSpPr>
          <p:cNvPr id="33" name="TextBox 33"/>
          <p:cNvSpPr txBox="1"/>
          <p:nvPr/>
        </p:nvSpPr>
        <p:spPr>
          <a:xfrm>
            <a:off x="3693908" y="2225244"/>
            <a:ext cx="1086169" cy="232273"/>
          </a:xfrm>
          <a:prstGeom prst="rect">
            <a:avLst/>
          </a:prstGeom>
        </p:spPr>
        <p:txBody>
          <a:bodyPr lIns="0" tIns="0" rIns="0" bIns="0" rtlCol="0" anchor="t">
            <a:spAutoFit/>
          </a:bodyPr>
          <a:lstStyle/>
          <a:p>
            <a:pPr algn="l">
              <a:lnSpc>
                <a:spcPts val="1770"/>
              </a:lnSpc>
            </a:pPr>
            <a:r>
              <a:rPr lang="en-US" sz="1265" spc="3">
                <a:solidFill>
                  <a:srgbClr val="FFFFFF"/>
                </a:solidFill>
                <a:latin typeface="Consolas" panose="020B0609020204030204"/>
                <a:ea typeface="Consolas" panose="020B0609020204030204"/>
                <a:cs typeface="Consolas" panose="020B0609020204030204"/>
                <a:sym typeface="Consolas" panose="020B0609020204030204"/>
              </a:rPr>
              <a:t>192.168.0.33</a:t>
            </a:r>
          </a:p>
        </p:txBody>
      </p:sp>
      <p:sp>
        <p:nvSpPr>
          <p:cNvPr id="34" name="TextBox 34"/>
          <p:cNvSpPr txBox="1"/>
          <p:nvPr/>
        </p:nvSpPr>
        <p:spPr>
          <a:xfrm>
            <a:off x="3692885" y="4850019"/>
            <a:ext cx="1088620" cy="232273"/>
          </a:xfrm>
          <a:prstGeom prst="rect">
            <a:avLst/>
          </a:prstGeom>
        </p:spPr>
        <p:txBody>
          <a:bodyPr lIns="0" tIns="0" rIns="0" bIns="0" rtlCol="0" anchor="t">
            <a:spAutoFit/>
          </a:bodyPr>
          <a:lstStyle/>
          <a:p>
            <a:pPr algn="l">
              <a:lnSpc>
                <a:spcPts val="1770"/>
              </a:lnSpc>
            </a:pPr>
            <a:r>
              <a:rPr lang="en-US" sz="1265" spc="5">
                <a:solidFill>
                  <a:srgbClr val="FFFFFF"/>
                </a:solidFill>
                <a:latin typeface="Consolas" panose="020B0609020204030204"/>
                <a:ea typeface="Consolas" panose="020B0609020204030204"/>
                <a:cs typeface="Consolas" panose="020B0609020204030204"/>
                <a:sym typeface="Consolas" panose="020B0609020204030204"/>
              </a:rPr>
              <a:t>192.168.0.48</a:t>
            </a:r>
          </a:p>
        </p:txBody>
      </p:sp>
      <p:sp>
        <p:nvSpPr>
          <p:cNvPr id="35" name="TextBox 35"/>
          <p:cNvSpPr txBox="1"/>
          <p:nvPr/>
        </p:nvSpPr>
        <p:spPr>
          <a:xfrm>
            <a:off x="6008191" y="4850019"/>
            <a:ext cx="1086169" cy="232273"/>
          </a:xfrm>
          <a:prstGeom prst="rect">
            <a:avLst/>
          </a:prstGeom>
        </p:spPr>
        <p:txBody>
          <a:bodyPr lIns="0" tIns="0" rIns="0" bIns="0" rtlCol="0" anchor="t">
            <a:spAutoFit/>
          </a:bodyPr>
          <a:lstStyle/>
          <a:p>
            <a:pPr algn="l">
              <a:lnSpc>
                <a:spcPts val="1770"/>
              </a:lnSpc>
            </a:pPr>
            <a:r>
              <a:rPr lang="en-US" sz="1265" spc="3">
                <a:solidFill>
                  <a:srgbClr val="FFFFFF"/>
                </a:solidFill>
                <a:latin typeface="Consolas" panose="020B0609020204030204"/>
                <a:ea typeface="Consolas" panose="020B0609020204030204"/>
                <a:cs typeface="Consolas" panose="020B0609020204030204"/>
                <a:sym typeface="Consolas" panose="020B0609020204030204"/>
              </a:rPr>
              <a:t>192.168.0.55</a:t>
            </a:r>
          </a:p>
        </p:txBody>
      </p:sp>
      <p:sp>
        <p:nvSpPr>
          <p:cNvPr id="36" name="TextBox 36"/>
          <p:cNvSpPr txBox="1"/>
          <p:nvPr/>
        </p:nvSpPr>
        <p:spPr>
          <a:xfrm>
            <a:off x="7167722" y="2514266"/>
            <a:ext cx="682010" cy="276523"/>
          </a:xfrm>
          <a:prstGeom prst="rect">
            <a:avLst/>
          </a:prstGeom>
        </p:spPr>
        <p:txBody>
          <a:bodyPr lIns="0" tIns="0" rIns="0" bIns="0" rtlCol="0" anchor="t">
            <a:spAutoFit/>
          </a:bodyPr>
          <a:lstStyle/>
          <a:p>
            <a:pPr algn="l">
              <a:lnSpc>
                <a:spcPts val="2275"/>
              </a:lnSpc>
            </a:pPr>
            <a:r>
              <a:rPr lang="en-US" sz="1625">
                <a:solidFill>
                  <a:srgbClr val="326CE5"/>
                </a:solidFill>
                <a:latin typeface="Barlow" panose="00000500000000000000"/>
                <a:ea typeface="Barlow" panose="00000500000000000000"/>
                <a:cs typeface="Barlow" panose="00000500000000000000"/>
                <a:sym typeface="Barlow" panose="00000500000000000000"/>
              </a:rPr>
              <a:t>Service</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540531" y="2066910"/>
            <a:ext cx="618592" cy="594174"/>
          </a:xfrm>
          <a:custGeom>
            <a:avLst/>
            <a:gdLst/>
            <a:ahLst/>
            <a:cxnLst/>
            <a:rect l="l" t="t" r="r" b="b"/>
            <a:pathLst>
              <a:path w="618592" h="594174">
                <a:moveTo>
                  <a:pt x="0" y="0"/>
                </a:moveTo>
                <a:lnTo>
                  <a:pt x="618592" y="0"/>
                </a:lnTo>
                <a:lnTo>
                  <a:pt x="618592" y="594174"/>
                </a:lnTo>
                <a:lnTo>
                  <a:pt x="0" y="594174"/>
                </a:lnTo>
                <a:lnTo>
                  <a:pt x="0" y="0"/>
                </a:lnTo>
                <a:close/>
              </a:path>
            </a:pathLst>
          </a:custGeom>
          <a:blipFill>
            <a:blip r:embed="rId2"/>
            <a:stretch>
              <a:fillRect/>
            </a:stretch>
          </a:blipFill>
        </p:spPr>
      </p:sp>
      <p:sp>
        <p:nvSpPr>
          <p:cNvPr id="3" name="Freeform 3"/>
          <p:cNvSpPr/>
          <p:nvPr/>
        </p:nvSpPr>
        <p:spPr>
          <a:xfrm>
            <a:off x="5540531" y="2954101"/>
            <a:ext cx="618592" cy="594174"/>
          </a:xfrm>
          <a:custGeom>
            <a:avLst/>
            <a:gdLst/>
            <a:ahLst/>
            <a:cxnLst/>
            <a:rect l="l" t="t" r="r" b="b"/>
            <a:pathLst>
              <a:path w="618592" h="594174">
                <a:moveTo>
                  <a:pt x="0" y="0"/>
                </a:moveTo>
                <a:lnTo>
                  <a:pt x="618592" y="0"/>
                </a:lnTo>
                <a:lnTo>
                  <a:pt x="618592" y="594173"/>
                </a:lnTo>
                <a:lnTo>
                  <a:pt x="0" y="594173"/>
                </a:lnTo>
                <a:lnTo>
                  <a:pt x="0" y="0"/>
                </a:lnTo>
                <a:close/>
              </a:path>
            </a:pathLst>
          </a:custGeom>
          <a:blipFill>
            <a:blip r:embed="rId2"/>
            <a:stretch>
              <a:fillRect/>
            </a:stretch>
          </a:blipFill>
        </p:spPr>
      </p:sp>
      <p:sp>
        <p:nvSpPr>
          <p:cNvPr id="4" name="Freeform 4"/>
          <p:cNvSpPr/>
          <p:nvPr/>
        </p:nvSpPr>
        <p:spPr>
          <a:xfrm>
            <a:off x="6582370" y="2066910"/>
            <a:ext cx="610452" cy="594174"/>
          </a:xfrm>
          <a:custGeom>
            <a:avLst/>
            <a:gdLst/>
            <a:ahLst/>
            <a:cxnLst/>
            <a:rect l="l" t="t" r="r" b="b"/>
            <a:pathLst>
              <a:path w="610452" h="594174">
                <a:moveTo>
                  <a:pt x="0" y="0"/>
                </a:moveTo>
                <a:lnTo>
                  <a:pt x="610452" y="0"/>
                </a:lnTo>
                <a:lnTo>
                  <a:pt x="610452" y="594174"/>
                </a:lnTo>
                <a:lnTo>
                  <a:pt x="0" y="594174"/>
                </a:lnTo>
                <a:lnTo>
                  <a:pt x="0" y="0"/>
                </a:lnTo>
                <a:close/>
              </a:path>
            </a:pathLst>
          </a:custGeom>
          <a:blipFill>
            <a:blip r:embed="rId2"/>
            <a:stretch>
              <a:fillRect/>
            </a:stretch>
          </a:blipFill>
        </p:spPr>
      </p:sp>
      <p:sp>
        <p:nvSpPr>
          <p:cNvPr id="5" name="Freeform 5"/>
          <p:cNvSpPr/>
          <p:nvPr/>
        </p:nvSpPr>
        <p:spPr>
          <a:xfrm>
            <a:off x="6582370" y="2954101"/>
            <a:ext cx="610452" cy="594174"/>
          </a:xfrm>
          <a:custGeom>
            <a:avLst/>
            <a:gdLst/>
            <a:ahLst/>
            <a:cxnLst/>
            <a:rect l="l" t="t" r="r" b="b"/>
            <a:pathLst>
              <a:path w="610452" h="594174">
                <a:moveTo>
                  <a:pt x="0" y="0"/>
                </a:moveTo>
                <a:lnTo>
                  <a:pt x="610452" y="0"/>
                </a:lnTo>
                <a:lnTo>
                  <a:pt x="610452" y="594173"/>
                </a:lnTo>
                <a:lnTo>
                  <a:pt x="0" y="594173"/>
                </a:lnTo>
                <a:lnTo>
                  <a:pt x="0" y="0"/>
                </a:lnTo>
                <a:close/>
              </a:path>
            </a:pathLst>
          </a:custGeom>
          <a:blipFill>
            <a:blip r:embed="rId2"/>
            <a:stretch>
              <a:fillRect/>
            </a:stretch>
          </a:blipFill>
        </p:spPr>
      </p:sp>
      <p:sp>
        <p:nvSpPr>
          <p:cNvPr id="6" name="Freeform 6"/>
          <p:cNvSpPr/>
          <p:nvPr/>
        </p:nvSpPr>
        <p:spPr>
          <a:xfrm>
            <a:off x="1276913" y="1417169"/>
            <a:ext cx="6590174" cy="3726331"/>
          </a:xfrm>
          <a:custGeom>
            <a:avLst/>
            <a:gdLst/>
            <a:ahLst/>
            <a:cxnLst/>
            <a:rect l="l" t="t" r="r" b="b"/>
            <a:pathLst>
              <a:path w="6590174" h="3726331">
                <a:moveTo>
                  <a:pt x="0" y="0"/>
                </a:moveTo>
                <a:lnTo>
                  <a:pt x="6590174" y="0"/>
                </a:lnTo>
                <a:lnTo>
                  <a:pt x="6590174" y="3726331"/>
                </a:lnTo>
                <a:lnTo>
                  <a:pt x="0" y="3726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3951182" y="-66675"/>
            <a:ext cx="1724145" cy="585315"/>
          </a:xfrm>
          <a:prstGeom prst="rect">
            <a:avLst/>
          </a:prstGeom>
        </p:spPr>
        <p:txBody>
          <a:bodyPr lIns="0" tIns="0" rIns="0" bIns="0" rtlCol="0" anchor="t">
            <a:spAutoFit/>
          </a:bodyPr>
          <a:lstStyle/>
          <a:p>
            <a:pPr algn="l">
              <a:lnSpc>
                <a:spcPts val="4765"/>
              </a:lnSpc>
            </a:pPr>
            <a:r>
              <a:rPr lang="en-US" sz="3405" b="1" spc="13">
                <a:solidFill>
                  <a:srgbClr val="326CE5"/>
                </a:solidFill>
                <a:latin typeface="Barlow Bold" panose="00000800000000000000"/>
                <a:ea typeface="Barlow Bold" panose="00000800000000000000"/>
                <a:cs typeface="Barlow Bold" panose="00000800000000000000"/>
                <a:sym typeface="Barlow Bold" panose="00000800000000000000"/>
              </a:rPr>
              <a:t>Services</a:t>
            </a:r>
          </a:p>
        </p:txBody>
      </p:sp>
      <p:sp>
        <p:nvSpPr>
          <p:cNvPr id="8" name="TextBox 8"/>
          <p:cNvSpPr txBox="1"/>
          <p:nvPr/>
        </p:nvSpPr>
        <p:spPr>
          <a:xfrm>
            <a:off x="2188522" y="2642738"/>
            <a:ext cx="725820" cy="302467"/>
          </a:xfrm>
          <a:prstGeom prst="rect">
            <a:avLst/>
          </a:prstGeom>
        </p:spPr>
        <p:txBody>
          <a:bodyPr lIns="0" tIns="0" rIns="0" bIns="0" rtlCol="0" anchor="t">
            <a:spAutoFit/>
          </a:bodyPr>
          <a:lstStyle/>
          <a:p>
            <a:pPr algn="l">
              <a:lnSpc>
                <a:spcPts val="2430"/>
              </a:lnSpc>
            </a:pPr>
            <a:r>
              <a:rPr lang="en-US" sz="1735">
                <a:solidFill>
                  <a:srgbClr val="326CE5"/>
                </a:solidFill>
                <a:latin typeface="Barlow" panose="00000500000000000000"/>
                <a:ea typeface="Barlow" panose="00000500000000000000"/>
                <a:cs typeface="Barlow" panose="00000500000000000000"/>
                <a:sym typeface="Barlow" panose="00000500000000000000"/>
              </a:rPr>
              <a:t>Service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5879" y="773059"/>
            <a:ext cx="7598997" cy="462601"/>
          </a:xfrm>
          <a:custGeom>
            <a:avLst/>
            <a:gdLst/>
            <a:ahLst/>
            <a:cxnLst/>
            <a:rect l="l" t="t" r="r" b="b"/>
            <a:pathLst>
              <a:path w="7598997" h="462601">
                <a:moveTo>
                  <a:pt x="0" y="0"/>
                </a:moveTo>
                <a:lnTo>
                  <a:pt x="7598997" y="0"/>
                </a:lnTo>
                <a:lnTo>
                  <a:pt x="7598997" y="462600"/>
                </a:lnTo>
                <a:lnTo>
                  <a:pt x="0" y="462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25879" y="246155"/>
            <a:ext cx="5802297" cy="487499"/>
          </a:xfrm>
          <a:custGeom>
            <a:avLst/>
            <a:gdLst/>
            <a:ahLst/>
            <a:cxnLst/>
            <a:rect l="l" t="t" r="r" b="b"/>
            <a:pathLst>
              <a:path w="5802297" h="487499">
                <a:moveTo>
                  <a:pt x="0" y="0"/>
                </a:moveTo>
                <a:lnTo>
                  <a:pt x="5802296" y="0"/>
                </a:lnTo>
                <a:lnTo>
                  <a:pt x="5802296" y="487499"/>
                </a:lnTo>
                <a:lnTo>
                  <a:pt x="0" y="4874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262376" y="1290847"/>
            <a:ext cx="6201737" cy="2796397"/>
          </a:xfrm>
          <a:custGeom>
            <a:avLst/>
            <a:gdLst/>
            <a:ahLst/>
            <a:cxnLst/>
            <a:rect l="l" t="t" r="r" b="b"/>
            <a:pathLst>
              <a:path w="6201737" h="2796397">
                <a:moveTo>
                  <a:pt x="0" y="0"/>
                </a:moveTo>
                <a:lnTo>
                  <a:pt x="6201737" y="0"/>
                </a:lnTo>
                <a:lnTo>
                  <a:pt x="6201737" y="2796397"/>
                </a:lnTo>
                <a:lnTo>
                  <a:pt x="0" y="27963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516874" y="1937004"/>
            <a:ext cx="282102" cy="282102"/>
          </a:xfrm>
          <a:custGeom>
            <a:avLst/>
            <a:gdLst/>
            <a:ahLst/>
            <a:cxnLst/>
            <a:rect l="l" t="t" r="r" b="b"/>
            <a:pathLst>
              <a:path w="282102" h="282102">
                <a:moveTo>
                  <a:pt x="0" y="0"/>
                </a:moveTo>
                <a:lnTo>
                  <a:pt x="282102" y="0"/>
                </a:lnTo>
                <a:lnTo>
                  <a:pt x="282102" y="282102"/>
                </a:lnTo>
                <a:lnTo>
                  <a:pt x="0" y="282102"/>
                </a:lnTo>
                <a:lnTo>
                  <a:pt x="0" y="0"/>
                </a:lnTo>
                <a:close/>
              </a:path>
            </a:pathLst>
          </a:custGeom>
          <a:blipFill>
            <a:blip r:embed="rId10"/>
            <a:stretch>
              <a:fillRect/>
            </a:stretch>
          </a:blipFill>
        </p:spPr>
      </p:sp>
      <p:sp>
        <p:nvSpPr>
          <p:cNvPr id="7" name="Freeform 7"/>
          <p:cNvSpPr/>
          <p:nvPr/>
        </p:nvSpPr>
        <p:spPr>
          <a:xfrm>
            <a:off x="404736" y="2291763"/>
            <a:ext cx="1287028" cy="479727"/>
          </a:xfrm>
          <a:custGeom>
            <a:avLst/>
            <a:gdLst/>
            <a:ahLst/>
            <a:cxnLst/>
            <a:rect l="l" t="t" r="r" b="b"/>
            <a:pathLst>
              <a:path w="1287028" h="479727">
                <a:moveTo>
                  <a:pt x="0" y="0"/>
                </a:moveTo>
                <a:lnTo>
                  <a:pt x="1287028" y="0"/>
                </a:lnTo>
                <a:lnTo>
                  <a:pt x="1287028" y="479726"/>
                </a:lnTo>
                <a:lnTo>
                  <a:pt x="0" y="4797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505558" y="2379250"/>
            <a:ext cx="304752" cy="304752"/>
          </a:xfrm>
          <a:custGeom>
            <a:avLst/>
            <a:gdLst/>
            <a:ahLst/>
            <a:cxnLst/>
            <a:rect l="l" t="t" r="r" b="b"/>
            <a:pathLst>
              <a:path w="304752" h="304752">
                <a:moveTo>
                  <a:pt x="0" y="0"/>
                </a:moveTo>
                <a:lnTo>
                  <a:pt x="304753" y="0"/>
                </a:lnTo>
                <a:lnTo>
                  <a:pt x="304753" y="304752"/>
                </a:lnTo>
                <a:lnTo>
                  <a:pt x="0" y="304752"/>
                </a:lnTo>
                <a:lnTo>
                  <a:pt x="0" y="0"/>
                </a:lnTo>
                <a:close/>
              </a:path>
            </a:pathLst>
          </a:custGeom>
          <a:blipFill>
            <a:blip r:embed="rId13"/>
            <a:stretch>
              <a:fillRect/>
            </a:stretch>
          </a:blipFill>
        </p:spPr>
      </p:sp>
      <p:sp>
        <p:nvSpPr>
          <p:cNvPr id="9" name="Freeform 9"/>
          <p:cNvSpPr/>
          <p:nvPr/>
        </p:nvSpPr>
        <p:spPr>
          <a:xfrm>
            <a:off x="1986515" y="1838192"/>
            <a:ext cx="2702138" cy="933298"/>
          </a:xfrm>
          <a:custGeom>
            <a:avLst/>
            <a:gdLst/>
            <a:ahLst/>
            <a:cxnLst/>
            <a:rect l="l" t="t" r="r" b="b"/>
            <a:pathLst>
              <a:path w="2702138" h="933298">
                <a:moveTo>
                  <a:pt x="0" y="0"/>
                </a:moveTo>
                <a:lnTo>
                  <a:pt x="2702138" y="0"/>
                </a:lnTo>
                <a:lnTo>
                  <a:pt x="2702138" y="933297"/>
                </a:lnTo>
                <a:lnTo>
                  <a:pt x="0" y="93329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0" name="Freeform 10"/>
          <p:cNvSpPr/>
          <p:nvPr/>
        </p:nvSpPr>
        <p:spPr>
          <a:xfrm>
            <a:off x="2100701" y="1937004"/>
            <a:ext cx="282102" cy="282102"/>
          </a:xfrm>
          <a:custGeom>
            <a:avLst/>
            <a:gdLst/>
            <a:ahLst/>
            <a:cxnLst/>
            <a:rect l="l" t="t" r="r" b="b"/>
            <a:pathLst>
              <a:path w="282102" h="282102">
                <a:moveTo>
                  <a:pt x="0" y="0"/>
                </a:moveTo>
                <a:lnTo>
                  <a:pt x="282102" y="0"/>
                </a:lnTo>
                <a:lnTo>
                  <a:pt x="282102" y="282102"/>
                </a:lnTo>
                <a:lnTo>
                  <a:pt x="0" y="282102"/>
                </a:lnTo>
                <a:lnTo>
                  <a:pt x="0" y="0"/>
                </a:lnTo>
                <a:close/>
              </a:path>
            </a:pathLst>
          </a:custGeom>
          <a:blipFill>
            <a:blip r:embed="rId16"/>
            <a:stretch>
              <a:fillRect/>
            </a:stretch>
          </a:blipFill>
        </p:spPr>
      </p:sp>
      <p:sp>
        <p:nvSpPr>
          <p:cNvPr id="11" name="Freeform 11"/>
          <p:cNvSpPr/>
          <p:nvPr/>
        </p:nvSpPr>
        <p:spPr>
          <a:xfrm>
            <a:off x="2100701" y="2390575"/>
            <a:ext cx="282102" cy="282102"/>
          </a:xfrm>
          <a:custGeom>
            <a:avLst/>
            <a:gdLst/>
            <a:ahLst/>
            <a:cxnLst/>
            <a:rect l="l" t="t" r="r" b="b"/>
            <a:pathLst>
              <a:path w="282102" h="282102">
                <a:moveTo>
                  <a:pt x="0" y="0"/>
                </a:moveTo>
                <a:lnTo>
                  <a:pt x="282102" y="0"/>
                </a:lnTo>
                <a:lnTo>
                  <a:pt x="282102" y="282102"/>
                </a:lnTo>
                <a:lnTo>
                  <a:pt x="0" y="28210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2" name="Freeform 12"/>
          <p:cNvSpPr/>
          <p:nvPr/>
        </p:nvSpPr>
        <p:spPr>
          <a:xfrm>
            <a:off x="1986515" y="2745334"/>
            <a:ext cx="1358427" cy="1178128"/>
          </a:xfrm>
          <a:custGeom>
            <a:avLst/>
            <a:gdLst/>
            <a:ahLst/>
            <a:cxnLst/>
            <a:rect l="l" t="t" r="r" b="b"/>
            <a:pathLst>
              <a:path w="1358427" h="1178128">
                <a:moveTo>
                  <a:pt x="0" y="0"/>
                </a:moveTo>
                <a:lnTo>
                  <a:pt x="1358427" y="0"/>
                </a:lnTo>
                <a:lnTo>
                  <a:pt x="1358427" y="1178128"/>
                </a:lnTo>
                <a:lnTo>
                  <a:pt x="0" y="117812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3" name="Freeform 13"/>
          <p:cNvSpPr/>
          <p:nvPr/>
        </p:nvSpPr>
        <p:spPr>
          <a:xfrm>
            <a:off x="3330235" y="2745334"/>
            <a:ext cx="1358427" cy="1178128"/>
          </a:xfrm>
          <a:custGeom>
            <a:avLst/>
            <a:gdLst/>
            <a:ahLst/>
            <a:cxnLst/>
            <a:rect l="l" t="t" r="r" b="b"/>
            <a:pathLst>
              <a:path w="1358427" h="1178128">
                <a:moveTo>
                  <a:pt x="0" y="0"/>
                </a:moveTo>
                <a:lnTo>
                  <a:pt x="1358427" y="0"/>
                </a:lnTo>
                <a:lnTo>
                  <a:pt x="1358427" y="1178128"/>
                </a:lnTo>
                <a:lnTo>
                  <a:pt x="0" y="1178128"/>
                </a:lnTo>
                <a:lnTo>
                  <a:pt x="0" y="0"/>
                </a:lnTo>
                <a:close/>
              </a:path>
            </a:pathLst>
          </a:custGeom>
          <a:blipFill>
            <a:blip r:embed="rId19">
              <a:extLst>
                <a:ext uri="{96DAC541-7B7A-43D3-8B79-37D633B846F1}">
                  <asvg:svgBlip xmlns:asvg="http://schemas.microsoft.com/office/drawing/2016/SVG/main" r:embed="rId21"/>
                </a:ext>
              </a:extLst>
            </a:blip>
            <a:stretch>
              <a:fillRect/>
            </a:stretch>
          </a:blipFill>
        </p:spPr>
      </p:sp>
      <p:sp>
        <p:nvSpPr>
          <p:cNvPr id="14" name="Freeform 14"/>
          <p:cNvSpPr/>
          <p:nvPr/>
        </p:nvSpPr>
        <p:spPr>
          <a:xfrm>
            <a:off x="2100701" y="2390575"/>
            <a:ext cx="282102" cy="282102"/>
          </a:xfrm>
          <a:custGeom>
            <a:avLst/>
            <a:gdLst/>
            <a:ahLst/>
            <a:cxnLst/>
            <a:rect l="l" t="t" r="r" b="b"/>
            <a:pathLst>
              <a:path w="282102" h="282102">
                <a:moveTo>
                  <a:pt x="0" y="0"/>
                </a:moveTo>
                <a:lnTo>
                  <a:pt x="282102" y="0"/>
                </a:lnTo>
                <a:lnTo>
                  <a:pt x="282102" y="282102"/>
                </a:lnTo>
                <a:lnTo>
                  <a:pt x="0" y="282102"/>
                </a:lnTo>
                <a:lnTo>
                  <a:pt x="0" y="0"/>
                </a:lnTo>
                <a:close/>
              </a:path>
            </a:pathLst>
          </a:custGeom>
          <a:blipFill>
            <a:blip r:embed="rId22"/>
            <a:stretch>
              <a:fillRect/>
            </a:stretch>
          </a:blipFill>
        </p:spPr>
      </p:sp>
      <p:sp>
        <p:nvSpPr>
          <p:cNvPr id="15" name="Freeform 15"/>
          <p:cNvSpPr/>
          <p:nvPr/>
        </p:nvSpPr>
        <p:spPr>
          <a:xfrm>
            <a:off x="2100701" y="2840812"/>
            <a:ext cx="282102" cy="282102"/>
          </a:xfrm>
          <a:custGeom>
            <a:avLst/>
            <a:gdLst/>
            <a:ahLst/>
            <a:cxnLst/>
            <a:rect l="l" t="t" r="r" b="b"/>
            <a:pathLst>
              <a:path w="282102" h="282102">
                <a:moveTo>
                  <a:pt x="0" y="0"/>
                </a:moveTo>
                <a:lnTo>
                  <a:pt x="282102" y="0"/>
                </a:lnTo>
                <a:lnTo>
                  <a:pt x="282102" y="282102"/>
                </a:lnTo>
                <a:lnTo>
                  <a:pt x="0" y="282102"/>
                </a:lnTo>
                <a:lnTo>
                  <a:pt x="0" y="0"/>
                </a:lnTo>
                <a:close/>
              </a:path>
            </a:pathLst>
          </a:custGeom>
          <a:blipFill>
            <a:blip r:embed="rId23"/>
            <a:stretch>
              <a:fillRect/>
            </a:stretch>
          </a:blipFill>
        </p:spPr>
      </p:sp>
      <p:sp>
        <p:nvSpPr>
          <p:cNvPr id="16" name="Freeform 16"/>
          <p:cNvSpPr/>
          <p:nvPr/>
        </p:nvSpPr>
        <p:spPr>
          <a:xfrm>
            <a:off x="3461128" y="2840822"/>
            <a:ext cx="282102" cy="282102"/>
          </a:xfrm>
          <a:custGeom>
            <a:avLst/>
            <a:gdLst/>
            <a:ahLst/>
            <a:cxnLst/>
            <a:rect l="l" t="t" r="r" b="b"/>
            <a:pathLst>
              <a:path w="282102" h="282102">
                <a:moveTo>
                  <a:pt x="0" y="0"/>
                </a:moveTo>
                <a:lnTo>
                  <a:pt x="282102" y="0"/>
                </a:lnTo>
                <a:lnTo>
                  <a:pt x="282102" y="282102"/>
                </a:lnTo>
                <a:lnTo>
                  <a:pt x="0" y="282102"/>
                </a:lnTo>
                <a:lnTo>
                  <a:pt x="0" y="0"/>
                </a:lnTo>
                <a:close/>
              </a:path>
            </a:pathLst>
          </a:custGeom>
          <a:blipFill>
            <a:blip r:embed="rId24"/>
            <a:stretch>
              <a:fillRect/>
            </a:stretch>
          </a:blipFill>
        </p:spPr>
      </p:sp>
      <p:sp>
        <p:nvSpPr>
          <p:cNvPr id="17" name="Freeform 17"/>
          <p:cNvSpPr/>
          <p:nvPr/>
        </p:nvSpPr>
        <p:spPr>
          <a:xfrm>
            <a:off x="3497599" y="3159376"/>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18" name="Freeform 18"/>
          <p:cNvSpPr/>
          <p:nvPr/>
        </p:nvSpPr>
        <p:spPr>
          <a:xfrm>
            <a:off x="3497599" y="3159376"/>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7"/>
            <a:stretch>
              <a:fillRect/>
            </a:stretch>
          </a:blipFill>
        </p:spPr>
      </p:sp>
      <p:sp>
        <p:nvSpPr>
          <p:cNvPr id="19" name="Freeform 19"/>
          <p:cNvSpPr/>
          <p:nvPr/>
        </p:nvSpPr>
        <p:spPr>
          <a:xfrm>
            <a:off x="3857073" y="3159376"/>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5">
              <a:extLst>
                <a:ext uri="{96DAC541-7B7A-43D3-8B79-37D633B846F1}">
                  <asvg:svgBlip xmlns:asvg="http://schemas.microsoft.com/office/drawing/2016/SVG/main" r:embed="rId28"/>
                </a:ext>
              </a:extLst>
            </a:blip>
            <a:stretch>
              <a:fillRect/>
            </a:stretch>
          </a:blipFill>
        </p:spPr>
      </p:sp>
      <p:sp>
        <p:nvSpPr>
          <p:cNvPr id="20" name="Freeform 20"/>
          <p:cNvSpPr/>
          <p:nvPr/>
        </p:nvSpPr>
        <p:spPr>
          <a:xfrm>
            <a:off x="4216546" y="3159376"/>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5">
              <a:extLst>
                <a:ext uri="{96DAC541-7B7A-43D3-8B79-37D633B846F1}">
                  <asvg:svgBlip xmlns:asvg="http://schemas.microsoft.com/office/drawing/2016/SVG/main" r:embed="rId29"/>
                </a:ext>
              </a:extLst>
            </a:blip>
            <a:stretch>
              <a:fillRect/>
            </a:stretch>
          </a:blipFill>
        </p:spPr>
      </p:sp>
      <p:sp>
        <p:nvSpPr>
          <p:cNvPr id="21" name="Freeform 21"/>
          <p:cNvSpPr/>
          <p:nvPr/>
        </p:nvSpPr>
        <p:spPr>
          <a:xfrm>
            <a:off x="3497599" y="3458737"/>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5">
              <a:extLst>
                <a:ext uri="{96DAC541-7B7A-43D3-8B79-37D633B846F1}">
                  <asvg:svgBlip xmlns:asvg="http://schemas.microsoft.com/office/drawing/2016/SVG/main" r:embed="rId30"/>
                </a:ext>
              </a:extLst>
            </a:blip>
            <a:stretch>
              <a:fillRect/>
            </a:stretch>
          </a:blipFill>
        </p:spPr>
      </p:sp>
      <p:sp>
        <p:nvSpPr>
          <p:cNvPr id="22" name="Freeform 22"/>
          <p:cNvSpPr/>
          <p:nvPr/>
        </p:nvSpPr>
        <p:spPr>
          <a:xfrm>
            <a:off x="3857073" y="3458737"/>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5">
              <a:extLst>
                <a:ext uri="{96DAC541-7B7A-43D3-8B79-37D633B846F1}">
                  <asvg:svgBlip xmlns:asvg="http://schemas.microsoft.com/office/drawing/2016/SVG/main" r:embed="rId31"/>
                </a:ext>
              </a:extLst>
            </a:blip>
            <a:stretch>
              <a:fillRect/>
            </a:stretch>
          </a:blipFill>
        </p:spPr>
      </p:sp>
      <p:sp>
        <p:nvSpPr>
          <p:cNvPr id="23" name="Freeform 23"/>
          <p:cNvSpPr/>
          <p:nvPr/>
        </p:nvSpPr>
        <p:spPr>
          <a:xfrm>
            <a:off x="4216546" y="3458737"/>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5">
              <a:extLst>
                <a:ext uri="{96DAC541-7B7A-43D3-8B79-37D633B846F1}">
                  <asvg:svgBlip xmlns:asvg="http://schemas.microsoft.com/office/drawing/2016/SVG/main" r:embed="rId32"/>
                </a:ext>
              </a:extLst>
            </a:blip>
            <a:stretch>
              <a:fillRect/>
            </a:stretch>
          </a:blipFill>
        </p:spPr>
      </p:sp>
      <p:sp>
        <p:nvSpPr>
          <p:cNvPr id="24" name="Freeform 24"/>
          <p:cNvSpPr/>
          <p:nvPr/>
        </p:nvSpPr>
        <p:spPr>
          <a:xfrm>
            <a:off x="2137000" y="3159376"/>
            <a:ext cx="304752" cy="304752"/>
          </a:xfrm>
          <a:custGeom>
            <a:avLst/>
            <a:gdLst/>
            <a:ahLst/>
            <a:cxnLst/>
            <a:rect l="l" t="t" r="r" b="b"/>
            <a:pathLst>
              <a:path w="304752" h="304752">
                <a:moveTo>
                  <a:pt x="0" y="0"/>
                </a:moveTo>
                <a:lnTo>
                  <a:pt x="304753" y="0"/>
                </a:lnTo>
                <a:lnTo>
                  <a:pt x="304753" y="304752"/>
                </a:lnTo>
                <a:lnTo>
                  <a:pt x="0" y="304752"/>
                </a:lnTo>
                <a:lnTo>
                  <a:pt x="0" y="0"/>
                </a:lnTo>
                <a:close/>
              </a:path>
            </a:pathLst>
          </a:custGeom>
          <a:blipFill>
            <a:blip r:embed="rId25">
              <a:extLst>
                <a:ext uri="{96DAC541-7B7A-43D3-8B79-37D633B846F1}">
                  <asvg:svgBlip xmlns:asvg="http://schemas.microsoft.com/office/drawing/2016/SVG/main" r:embed="rId33"/>
                </a:ext>
              </a:extLst>
            </a:blip>
            <a:stretch>
              <a:fillRect/>
            </a:stretch>
          </a:blipFill>
        </p:spPr>
      </p:sp>
      <p:sp>
        <p:nvSpPr>
          <p:cNvPr id="25" name="Freeform 25"/>
          <p:cNvSpPr/>
          <p:nvPr/>
        </p:nvSpPr>
        <p:spPr>
          <a:xfrm>
            <a:off x="2513352" y="3159376"/>
            <a:ext cx="304752" cy="304752"/>
          </a:xfrm>
          <a:custGeom>
            <a:avLst/>
            <a:gdLst/>
            <a:ahLst/>
            <a:cxnLst/>
            <a:rect l="l" t="t" r="r" b="b"/>
            <a:pathLst>
              <a:path w="304752" h="304752">
                <a:moveTo>
                  <a:pt x="0" y="0"/>
                </a:moveTo>
                <a:lnTo>
                  <a:pt x="304753" y="0"/>
                </a:lnTo>
                <a:lnTo>
                  <a:pt x="304753" y="304752"/>
                </a:lnTo>
                <a:lnTo>
                  <a:pt x="0" y="304752"/>
                </a:lnTo>
                <a:lnTo>
                  <a:pt x="0" y="0"/>
                </a:lnTo>
                <a:close/>
              </a:path>
            </a:pathLst>
          </a:custGeom>
          <a:blipFill>
            <a:blip r:embed="rId25">
              <a:extLst>
                <a:ext uri="{96DAC541-7B7A-43D3-8B79-37D633B846F1}">
                  <asvg:svgBlip xmlns:asvg="http://schemas.microsoft.com/office/drawing/2016/SVG/main" r:embed="rId34"/>
                </a:ext>
              </a:extLst>
            </a:blip>
            <a:stretch>
              <a:fillRect/>
            </a:stretch>
          </a:blipFill>
        </p:spPr>
      </p:sp>
      <p:sp>
        <p:nvSpPr>
          <p:cNvPr id="26" name="Freeform 26"/>
          <p:cNvSpPr/>
          <p:nvPr/>
        </p:nvSpPr>
        <p:spPr>
          <a:xfrm>
            <a:off x="2889704" y="3159376"/>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5">
              <a:extLst>
                <a:ext uri="{96DAC541-7B7A-43D3-8B79-37D633B846F1}">
                  <asvg:svgBlip xmlns:asvg="http://schemas.microsoft.com/office/drawing/2016/SVG/main" r:embed="rId35"/>
                </a:ext>
              </a:extLst>
            </a:blip>
            <a:stretch>
              <a:fillRect/>
            </a:stretch>
          </a:blipFill>
        </p:spPr>
      </p:sp>
      <p:sp>
        <p:nvSpPr>
          <p:cNvPr id="27" name="Freeform 27"/>
          <p:cNvSpPr/>
          <p:nvPr/>
        </p:nvSpPr>
        <p:spPr>
          <a:xfrm>
            <a:off x="3857073" y="3159376"/>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7"/>
            <a:stretch>
              <a:fillRect/>
            </a:stretch>
          </a:blipFill>
        </p:spPr>
      </p:sp>
      <p:sp>
        <p:nvSpPr>
          <p:cNvPr id="28" name="Freeform 28"/>
          <p:cNvSpPr/>
          <p:nvPr/>
        </p:nvSpPr>
        <p:spPr>
          <a:xfrm>
            <a:off x="4216546" y="3159376"/>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7"/>
            <a:stretch>
              <a:fillRect/>
            </a:stretch>
          </a:blipFill>
        </p:spPr>
      </p:sp>
      <p:sp>
        <p:nvSpPr>
          <p:cNvPr id="29" name="Freeform 29"/>
          <p:cNvSpPr/>
          <p:nvPr/>
        </p:nvSpPr>
        <p:spPr>
          <a:xfrm>
            <a:off x="3497599" y="3458737"/>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7"/>
            <a:stretch>
              <a:fillRect/>
            </a:stretch>
          </a:blipFill>
        </p:spPr>
      </p:sp>
      <p:sp>
        <p:nvSpPr>
          <p:cNvPr id="30" name="Freeform 30"/>
          <p:cNvSpPr/>
          <p:nvPr/>
        </p:nvSpPr>
        <p:spPr>
          <a:xfrm>
            <a:off x="3857073" y="3458737"/>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7"/>
            <a:stretch>
              <a:fillRect/>
            </a:stretch>
          </a:blipFill>
        </p:spPr>
      </p:sp>
      <p:sp>
        <p:nvSpPr>
          <p:cNvPr id="31" name="Freeform 31"/>
          <p:cNvSpPr/>
          <p:nvPr/>
        </p:nvSpPr>
        <p:spPr>
          <a:xfrm>
            <a:off x="4216546" y="3458737"/>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7"/>
            <a:stretch>
              <a:fillRect/>
            </a:stretch>
          </a:blipFill>
        </p:spPr>
      </p:sp>
      <p:sp>
        <p:nvSpPr>
          <p:cNvPr id="32" name="Freeform 32"/>
          <p:cNvSpPr/>
          <p:nvPr/>
        </p:nvSpPr>
        <p:spPr>
          <a:xfrm>
            <a:off x="2137000" y="3159376"/>
            <a:ext cx="304752" cy="304752"/>
          </a:xfrm>
          <a:custGeom>
            <a:avLst/>
            <a:gdLst/>
            <a:ahLst/>
            <a:cxnLst/>
            <a:rect l="l" t="t" r="r" b="b"/>
            <a:pathLst>
              <a:path w="304752" h="304752">
                <a:moveTo>
                  <a:pt x="0" y="0"/>
                </a:moveTo>
                <a:lnTo>
                  <a:pt x="304753" y="0"/>
                </a:lnTo>
                <a:lnTo>
                  <a:pt x="304753" y="304752"/>
                </a:lnTo>
                <a:lnTo>
                  <a:pt x="0" y="304752"/>
                </a:lnTo>
                <a:lnTo>
                  <a:pt x="0" y="0"/>
                </a:lnTo>
                <a:close/>
              </a:path>
            </a:pathLst>
          </a:custGeom>
          <a:blipFill>
            <a:blip r:embed="rId36"/>
            <a:stretch>
              <a:fillRect/>
            </a:stretch>
          </a:blipFill>
        </p:spPr>
      </p:sp>
      <p:sp>
        <p:nvSpPr>
          <p:cNvPr id="33" name="Freeform 33"/>
          <p:cNvSpPr/>
          <p:nvPr/>
        </p:nvSpPr>
        <p:spPr>
          <a:xfrm>
            <a:off x="2513352" y="3159376"/>
            <a:ext cx="304752" cy="304752"/>
          </a:xfrm>
          <a:custGeom>
            <a:avLst/>
            <a:gdLst/>
            <a:ahLst/>
            <a:cxnLst/>
            <a:rect l="l" t="t" r="r" b="b"/>
            <a:pathLst>
              <a:path w="304752" h="304752">
                <a:moveTo>
                  <a:pt x="0" y="0"/>
                </a:moveTo>
                <a:lnTo>
                  <a:pt x="304753" y="0"/>
                </a:lnTo>
                <a:lnTo>
                  <a:pt x="304753" y="304752"/>
                </a:lnTo>
                <a:lnTo>
                  <a:pt x="0" y="304752"/>
                </a:lnTo>
                <a:lnTo>
                  <a:pt x="0" y="0"/>
                </a:lnTo>
                <a:close/>
              </a:path>
            </a:pathLst>
          </a:custGeom>
          <a:blipFill>
            <a:blip r:embed="rId37"/>
            <a:stretch>
              <a:fillRect/>
            </a:stretch>
          </a:blipFill>
        </p:spPr>
      </p:sp>
      <p:sp>
        <p:nvSpPr>
          <p:cNvPr id="34" name="Freeform 34"/>
          <p:cNvSpPr/>
          <p:nvPr/>
        </p:nvSpPr>
        <p:spPr>
          <a:xfrm>
            <a:off x="2889704" y="3159376"/>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38"/>
            <a:stretch>
              <a:fillRect/>
            </a:stretch>
          </a:blipFill>
        </p:spPr>
      </p:sp>
      <p:sp>
        <p:nvSpPr>
          <p:cNvPr id="35" name="Freeform 35"/>
          <p:cNvSpPr/>
          <p:nvPr/>
        </p:nvSpPr>
        <p:spPr>
          <a:xfrm>
            <a:off x="5051679" y="1925679"/>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5">
              <a:extLst>
                <a:ext uri="{96DAC541-7B7A-43D3-8B79-37D633B846F1}">
                  <asvg:svgBlip xmlns:asvg="http://schemas.microsoft.com/office/drawing/2016/SVG/main" r:embed="rId39"/>
                </a:ext>
              </a:extLst>
            </a:blip>
            <a:stretch>
              <a:fillRect/>
            </a:stretch>
          </a:blipFill>
        </p:spPr>
      </p:sp>
      <p:sp>
        <p:nvSpPr>
          <p:cNvPr id="36" name="Freeform 36"/>
          <p:cNvSpPr/>
          <p:nvPr/>
        </p:nvSpPr>
        <p:spPr>
          <a:xfrm>
            <a:off x="5051679" y="1925679"/>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40"/>
            <a:stretch>
              <a:fillRect/>
            </a:stretch>
          </a:blipFill>
        </p:spPr>
      </p:sp>
      <p:sp>
        <p:nvSpPr>
          <p:cNvPr id="37" name="Freeform 37"/>
          <p:cNvSpPr/>
          <p:nvPr/>
        </p:nvSpPr>
        <p:spPr>
          <a:xfrm>
            <a:off x="5940123" y="1925679"/>
            <a:ext cx="304752" cy="304752"/>
          </a:xfrm>
          <a:custGeom>
            <a:avLst/>
            <a:gdLst/>
            <a:ahLst/>
            <a:cxnLst/>
            <a:rect l="l" t="t" r="r" b="b"/>
            <a:pathLst>
              <a:path w="304752" h="304752">
                <a:moveTo>
                  <a:pt x="0" y="0"/>
                </a:moveTo>
                <a:lnTo>
                  <a:pt x="304753" y="0"/>
                </a:lnTo>
                <a:lnTo>
                  <a:pt x="304753" y="304752"/>
                </a:lnTo>
                <a:lnTo>
                  <a:pt x="0" y="304752"/>
                </a:lnTo>
                <a:lnTo>
                  <a:pt x="0" y="0"/>
                </a:lnTo>
                <a:close/>
              </a:path>
            </a:pathLst>
          </a:custGeom>
          <a:blipFill>
            <a:blip r:embed="rId25">
              <a:extLst>
                <a:ext uri="{96DAC541-7B7A-43D3-8B79-37D633B846F1}">
                  <asvg:svgBlip xmlns:asvg="http://schemas.microsoft.com/office/drawing/2016/SVG/main" r:embed="rId41"/>
                </a:ext>
              </a:extLst>
            </a:blip>
            <a:stretch>
              <a:fillRect/>
            </a:stretch>
          </a:blipFill>
        </p:spPr>
      </p:sp>
      <p:sp>
        <p:nvSpPr>
          <p:cNvPr id="38" name="Freeform 38"/>
          <p:cNvSpPr/>
          <p:nvPr/>
        </p:nvSpPr>
        <p:spPr>
          <a:xfrm>
            <a:off x="5486429" y="1925679"/>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5">
              <a:extLst>
                <a:ext uri="{96DAC541-7B7A-43D3-8B79-37D633B846F1}">
                  <asvg:svgBlip xmlns:asvg="http://schemas.microsoft.com/office/drawing/2016/SVG/main" r:embed="rId42"/>
                </a:ext>
              </a:extLst>
            </a:blip>
            <a:stretch>
              <a:fillRect/>
            </a:stretch>
          </a:blipFill>
        </p:spPr>
      </p:sp>
      <p:sp>
        <p:nvSpPr>
          <p:cNvPr id="39" name="Freeform 39"/>
          <p:cNvSpPr/>
          <p:nvPr/>
        </p:nvSpPr>
        <p:spPr>
          <a:xfrm>
            <a:off x="5940123" y="1925679"/>
            <a:ext cx="304752" cy="304752"/>
          </a:xfrm>
          <a:custGeom>
            <a:avLst/>
            <a:gdLst/>
            <a:ahLst/>
            <a:cxnLst/>
            <a:rect l="l" t="t" r="r" b="b"/>
            <a:pathLst>
              <a:path w="304752" h="304752">
                <a:moveTo>
                  <a:pt x="0" y="0"/>
                </a:moveTo>
                <a:lnTo>
                  <a:pt x="304753" y="0"/>
                </a:lnTo>
                <a:lnTo>
                  <a:pt x="304753" y="304752"/>
                </a:lnTo>
                <a:lnTo>
                  <a:pt x="0" y="304752"/>
                </a:lnTo>
                <a:lnTo>
                  <a:pt x="0" y="0"/>
                </a:lnTo>
                <a:close/>
              </a:path>
            </a:pathLst>
          </a:custGeom>
          <a:blipFill>
            <a:blip r:embed="rId43"/>
            <a:stretch>
              <a:fillRect/>
            </a:stretch>
          </a:blipFill>
        </p:spPr>
      </p:sp>
      <p:sp>
        <p:nvSpPr>
          <p:cNvPr id="40" name="Freeform 40"/>
          <p:cNvSpPr/>
          <p:nvPr/>
        </p:nvSpPr>
        <p:spPr>
          <a:xfrm>
            <a:off x="5486429" y="1925679"/>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44"/>
            <a:stretch>
              <a:fillRect/>
            </a:stretch>
          </a:blipFill>
        </p:spPr>
      </p:sp>
      <p:sp>
        <p:nvSpPr>
          <p:cNvPr id="41" name="Freeform 41"/>
          <p:cNvSpPr/>
          <p:nvPr/>
        </p:nvSpPr>
        <p:spPr>
          <a:xfrm>
            <a:off x="5051679" y="2308050"/>
            <a:ext cx="304752" cy="304752"/>
          </a:xfrm>
          <a:custGeom>
            <a:avLst/>
            <a:gdLst/>
            <a:ahLst/>
            <a:cxnLst/>
            <a:rect l="l" t="t" r="r" b="b"/>
            <a:pathLst>
              <a:path w="304752" h="304752">
                <a:moveTo>
                  <a:pt x="0" y="0"/>
                </a:moveTo>
                <a:lnTo>
                  <a:pt x="304752" y="0"/>
                </a:lnTo>
                <a:lnTo>
                  <a:pt x="304752" y="304753"/>
                </a:lnTo>
                <a:lnTo>
                  <a:pt x="0" y="304753"/>
                </a:lnTo>
                <a:lnTo>
                  <a:pt x="0" y="0"/>
                </a:lnTo>
                <a:close/>
              </a:path>
            </a:pathLst>
          </a:custGeom>
          <a:blipFill>
            <a:blip r:embed="rId25">
              <a:extLst>
                <a:ext uri="{96DAC541-7B7A-43D3-8B79-37D633B846F1}">
                  <asvg:svgBlip xmlns:asvg="http://schemas.microsoft.com/office/drawing/2016/SVG/main" r:embed="rId45"/>
                </a:ext>
              </a:extLst>
            </a:blip>
            <a:stretch>
              <a:fillRect/>
            </a:stretch>
          </a:blipFill>
        </p:spPr>
      </p:sp>
      <p:sp>
        <p:nvSpPr>
          <p:cNvPr id="42" name="Freeform 42"/>
          <p:cNvSpPr/>
          <p:nvPr/>
        </p:nvSpPr>
        <p:spPr>
          <a:xfrm>
            <a:off x="5051679" y="2308050"/>
            <a:ext cx="304752" cy="304752"/>
          </a:xfrm>
          <a:custGeom>
            <a:avLst/>
            <a:gdLst/>
            <a:ahLst/>
            <a:cxnLst/>
            <a:rect l="l" t="t" r="r" b="b"/>
            <a:pathLst>
              <a:path w="304752" h="304752">
                <a:moveTo>
                  <a:pt x="0" y="0"/>
                </a:moveTo>
                <a:lnTo>
                  <a:pt x="304752" y="0"/>
                </a:lnTo>
                <a:lnTo>
                  <a:pt x="304752" y="304753"/>
                </a:lnTo>
                <a:lnTo>
                  <a:pt x="0" y="304753"/>
                </a:lnTo>
                <a:lnTo>
                  <a:pt x="0" y="0"/>
                </a:lnTo>
                <a:close/>
              </a:path>
            </a:pathLst>
          </a:custGeom>
          <a:blipFill>
            <a:blip r:embed="rId46"/>
            <a:stretch>
              <a:fillRect/>
            </a:stretch>
          </a:blipFill>
        </p:spPr>
      </p:sp>
      <p:sp>
        <p:nvSpPr>
          <p:cNvPr id="43" name="Freeform 43"/>
          <p:cNvSpPr/>
          <p:nvPr/>
        </p:nvSpPr>
        <p:spPr>
          <a:xfrm>
            <a:off x="5486429" y="2308050"/>
            <a:ext cx="304752" cy="304752"/>
          </a:xfrm>
          <a:custGeom>
            <a:avLst/>
            <a:gdLst/>
            <a:ahLst/>
            <a:cxnLst/>
            <a:rect l="l" t="t" r="r" b="b"/>
            <a:pathLst>
              <a:path w="304752" h="304752">
                <a:moveTo>
                  <a:pt x="0" y="0"/>
                </a:moveTo>
                <a:lnTo>
                  <a:pt x="304752" y="0"/>
                </a:lnTo>
                <a:lnTo>
                  <a:pt x="304752" y="304753"/>
                </a:lnTo>
                <a:lnTo>
                  <a:pt x="0" y="304753"/>
                </a:lnTo>
                <a:lnTo>
                  <a:pt x="0" y="0"/>
                </a:lnTo>
                <a:close/>
              </a:path>
            </a:pathLst>
          </a:custGeom>
          <a:blipFill>
            <a:blip r:embed="rId25">
              <a:extLst>
                <a:ext uri="{96DAC541-7B7A-43D3-8B79-37D633B846F1}">
                  <asvg:svgBlip xmlns:asvg="http://schemas.microsoft.com/office/drawing/2016/SVG/main" r:embed="rId47"/>
                </a:ext>
              </a:extLst>
            </a:blip>
            <a:stretch>
              <a:fillRect/>
            </a:stretch>
          </a:blipFill>
        </p:spPr>
      </p:sp>
      <p:sp>
        <p:nvSpPr>
          <p:cNvPr id="44" name="Freeform 44"/>
          <p:cNvSpPr/>
          <p:nvPr/>
        </p:nvSpPr>
        <p:spPr>
          <a:xfrm>
            <a:off x="5486429" y="2308050"/>
            <a:ext cx="304752" cy="304752"/>
          </a:xfrm>
          <a:custGeom>
            <a:avLst/>
            <a:gdLst/>
            <a:ahLst/>
            <a:cxnLst/>
            <a:rect l="l" t="t" r="r" b="b"/>
            <a:pathLst>
              <a:path w="304752" h="304752">
                <a:moveTo>
                  <a:pt x="0" y="0"/>
                </a:moveTo>
                <a:lnTo>
                  <a:pt x="304752" y="0"/>
                </a:lnTo>
                <a:lnTo>
                  <a:pt x="304752" y="304753"/>
                </a:lnTo>
                <a:lnTo>
                  <a:pt x="0" y="304753"/>
                </a:lnTo>
                <a:lnTo>
                  <a:pt x="0" y="0"/>
                </a:lnTo>
                <a:close/>
              </a:path>
            </a:pathLst>
          </a:custGeom>
          <a:blipFill>
            <a:blip r:embed="rId48"/>
            <a:stretch>
              <a:fillRect/>
            </a:stretch>
          </a:blipFill>
        </p:spPr>
      </p:sp>
      <p:sp>
        <p:nvSpPr>
          <p:cNvPr id="45" name="Freeform 45"/>
          <p:cNvSpPr/>
          <p:nvPr/>
        </p:nvSpPr>
        <p:spPr>
          <a:xfrm>
            <a:off x="325879" y="4561046"/>
            <a:ext cx="3708302" cy="395097"/>
          </a:xfrm>
          <a:custGeom>
            <a:avLst/>
            <a:gdLst/>
            <a:ahLst/>
            <a:cxnLst/>
            <a:rect l="l" t="t" r="r" b="b"/>
            <a:pathLst>
              <a:path w="3708302" h="395097">
                <a:moveTo>
                  <a:pt x="0" y="0"/>
                </a:moveTo>
                <a:lnTo>
                  <a:pt x="3708301" y="0"/>
                </a:lnTo>
                <a:lnTo>
                  <a:pt x="3708301" y="395097"/>
                </a:lnTo>
                <a:lnTo>
                  <a:pt x="0" y="395097"/>
                </a:lnTo>
                <a:lnTo>
                  <a:pt x="0" y="0"/>
                </a:lnTo>
                <a:close/>
              </a:path>
            </a:pathLst>
          </a:custGeom>
          <a:blipFill>
            <a:blip r:embed="rId49">
              <a:extLst>
                <a:ext uri="{96DAC541-7B7A-43D3-8B79-37D633B846F1}">
                  <asvg:svgBlip xmlns:asvg="http://schemas.microsoft.com/office/drawing/2016/SVG/main" r:embed="rId50"/>
                </a:ext>
              </a:extLst>
            </a:blip>
            <a:stretch>
              <a:fillRect/>
            </a:stretch>
          </a:blipFill>
        </p:spPr>
      </p:sp>
      <p:sp>
        <p:nvSpPr>
          <p:cNvPr id="46" name="Freeform 46"/>
          <p:cNvSpPr/>
          <p:nvPr/>
        </p:nvSpPr>
        <p:spPr>
          <a:xfrm>
            <a:off x="5939314" y="2288829"/>
            <a:ext cx="304800" cy="343195"/>
          </a:xfrm>
          <a:custGeom>
            <a:avLst/>
            <a:gdLst/>
            <a:ahLst/>
            <a:cxnLst/>
            <a:rect l="l" t="t" r="r" b="b"/>
            <a:pathLst>
              <a:path w="304800" h="343195">
                <a:moveTo>
                  <a:pt x="0" y="0"/>
                </a:moveTo>
                <a:lnTo>
                  <a:pt x="304800" y="0"/>
                </a:lnTo>
                <a:lnTo>
                  <a:pt x="304800" y="343195"/>
                </a:lnTo>
                <a:lnTo>
                  <a:pt x="0" y="343195"/>
                </a:lnTo>
                <a:lnTo>
                  <a:pt x="0" y="0"/>
                </a:lnTo>
                <a:close/>
              </a:path>
            </a:pathLst>
          </a:custGeom>
          <a:blipFill>
            <a:blip r:embed="rId51">
              <a:extLst>
                <a:ext uri="{96DAC541-7B7A-43D3-8B79-37D633B846F1}">
                  <asvg:svgBlip xmlns:asvg="http://schemas.microsoft.com/office/drawing/2016/SVG/main" r:embed="rId52"/>
                </a:ext>
              </a:extLst>
            </a:blip>
            <a:stretch>
              <a:fillRect/>
            </a:stretch>
          </a:blipFill>
        </p:spPr>
      </p:sp>
      <p:sp>
        <p:nvSpPr>
          <p:cNvPr id="47" name="Freeform 47"/>
          <p:cNvSpPr/>
          <p:nvPr/>
        </p:nvSpPr>
        <p:spPr>
          <a:xfrm>
            <a:off x="6594929" y="1281779"/>
            <a:ext cx="2139001" cy="487499"/>
          </a:xfrm>
          <a:custGeom>
            <a:avLst/>
            <a:gdLst/>
            <a:ahLst/>
            <a:cxnLst/>
            <a:rect l="l" t="t" r="r" b="b"/>
            <a:pathLst>
              <a:path w="2139001" h="487499">
                <a:moveTo>
                  <a:pt x="0" y="0"/>
                </a:moveTo>
                <a:lnTo>
                  <a:pt x="2139001" y="0"/>
                </a:lnTo>
                <a:lnTo>
                  <a:pt x="2139001" y="487499"/>
                </a:lnTo>
                <a:lnTo>
                  <a:pt x="0" y="487499"/>
                </a:lnTo>
                <a:lnTo>
                  <a:pt x="0" y="0"/>
                </a:lnTo>
                <a:close/>
              </a:path>
            </a:pathLst>
          </a:custGeom>
          <a:blipFill>
            <a:blip r:embed="rId53">
              <a:extLst>
                <a:ext uri="{96DAC541-7B7A-43D3-8B79-37D633B846F1}">
                  <asvg:svgBlip xmlns:asvg="http://schemas.microsoft.com/office/drawing/2016/SVG/main" r:embed="rId54"/>
                </a:ext>
              </a:extLst>
            </a:blip>
            <a:stretch>
              <a:fillRect/>
            </a:stretch>
          </a:blipFill>
        </p:spPr>
      </p:sp>
      <p:sp>
        <p:nvSpPr>
          <p:cNvPr id="48" name="TextBox 48"/>
          <p:cNvSpPr txBox="1"/>
          <p:nvPr/>
        </p:nvSpPr>
        <p:spPr>
          <a:xfrm>
            <a:off x="325879" y="821836"/>
            <a:ext cx="4994729" cy="249126"/>
          </a:xfrm>
          <a:prstGeom prst="rect">
            <a:avLst/>
          </a:prstGeom>
        </p:spPr>
        <p:txBody>
          <a:bodyPr lIns="0" tIns="0" rIns="0" bIns="0" rtlCol="0" anchor="t">
            <a:spAutoFit/>
          </a:bodyPr>
          <a:lstStyle/>
          <a:p>
            <a:pPr algn="l">
              <a:lnSpc>
                <a:spcPts val="1960"/>
              </a:lnSpc>
            </a:pPr>
            <a:r>
              <a:rPr lang="en-US" sz="1400" b="1">
                <a:solidFill>
                  <a:srgbClr val="000000"/>
                </a:solidFill>
                <a:latin typeface="Open Sans Bold"/>
                <a:ea typeface="Open Sans Bold"/>
                <a:cs typeface="Open Sans Bold"/>
                <a:sym typeface="Open Sans Bold"/>
              </a:rPr>
              <a:t>What are the diﬀerent parts in a Docker-based system?</a:t>
            </a:r>
          </a:p>
        </p:txBody>
      </p:sp>
      <p:sp>
        <p:nvSpPr>
          <p:cNvPr id="49" name="TextBox 49"/>
          <p:cNvSpPr txBox="1"/>
          <p:nvPr/>
        </p:nvSpPr>
        <p:spPr>
          <a:xfrm>
            <a:off x="325879" y="282445"/>
            <a:ext cx="2497531" cy="356930"/>
          </a:xfrm>
          <a:prstGeom prst="rect">
            <a:avLst/>
          </a:prstGeom>
        </p:spPr>
        <p:txBody>
          <a:bodyPr lIns="0" tIns="0" rIns="0" bIns="0" rtlCol="0" anchor="t">
            <a:spAutoFit/>
          </a:bodyPr>
          <a:lstStyle/>
          <a:p>
            <a:pPr algn="l">
              <a:lnSpc>
                <a:spcPts val="2800"/>
              </a:lnSpc>
            </a:pPr>
            <a:r>
              <a:rPr lang="en-US" sz="2000" b="1">
                <a:solidFill>
                  <a:srgbClr val="000000"/>
                </a:solidFill>
                <a:latin typeface="Ubuntu Bold" panose="020B0804030602030204"/>
                <a:ea typeface="Ubuntu Bold" panose="020B0804030602030204"/>
                <a:cs typeface="Ubuntu Bold" panose="020B0804030602030204"/>
                <a:sym typeface="Ubuntu Bold" panose="020B0804030602030204"/>
              </a:rPr>
              <a:t>Docker Components</a:t>
            </a:r>
          </a:p>
        </p:txBody>
      </p:sp>
      <p:sp>
        <p:nvSpPr>
          <p:cNvPr id="50" name="TextBox 50"/>
          <p:cNvSpPr txBox="1"/>
          <p:nvPr/>
        </p:nvSpPr>
        <p:spPr>
          <a:xfrm>
            <a:off x="635470" y="1421254"/>
            <a:ext cx="842524" cy="187995"/>
          </a:xfrm>
          <a:prstGeom prst="rect">
            <a:avLst/>
          </a:prstGeom>
        </p:spPr>
        <p:txBody>
          <a:bodyPr lIns="0" tIns="0" rIns="0" bIns="0" rtlCol="0" anchor="t">
            <a:spAutoFit/>
          </a:bodyPr>
          <a:lstStyle/>
          <a:p>
            <a:pPr algn="l">
              <a:lnSpc>
                <a:spcPts val="1400"/>
              </a:lnSpc>
            </a:pPr>
            <a:r>
              <a:rPr lang="en-US" sz="1000" b="1">
                <a:solidFill>
                  <a:srgbClr val="000000"/>
                </a:solidFill>
                <a:latin typeface="Ubuntu Bold" panose="020B0804030602030204"/>
                <a:ea typeface="Ubuntu Bold" panose="020B0804030602030204"/>
                <a:cs typeface="Ubuntu Bold" panose="020B0804030602030204"/>
                <a:sym typeface="Ubuntu Bold" panose="020B0804030602030204"/>
              </a:rPr>
              <a:t>Docker Client</a:t>
            </a:r>
          </a:p>
        </p:txBody>
      </p:sp>
      <p:sp>
        <p:nvSpPr>
          <p:cNvPr id="51" name="TextBox 51"/>
          <p:cNvSpPr txBox="1"/>
          <p:nvPr/>
        </p:nvSpPr>
        <p:spPr>
          <a:xfrm>
            <a:off x="2962894" y="1421206"/>
            <a:ext cx="764800" cy="187995"/>
          </a:xfrm>
          <a:prstGeom prst="rect">
            <a:avLst/>
          </a:prstGeom>
        </p:spPr>
        <p:txBody>
          <a:bodyPr lIns="0" tIns="0" rIns="0" bIns="0" rtlCol="0" anchor="t">
            <a:spAutoFit/>
          </a:bodyPr>
          <a:lstStyle/>
          <a:p>
            <a:pPr algn="l">
              <a:lnSpc>
                <a:spcPts val="1400"/>
              </a:lnSpc>
            </a:pPr>
            <a:r>
              <a:rPr lang="en-US" sz="1000" b="1">
                <a:solidFill>
                  <a:srgbClr val="000000"/>
                </a:solidFill>
                <a:latin typeface="Ubuntu Bold" panose="020B0804030602030204"/>
                <a:ea typeface="Ubuntu Bold" panose="020B0804030602030204"/>
                <a:cs typeface="Ubuntu Bold" panose="020B0804030602030204"/>
                <a:sym typeface="Ubuntu Bold" panose="020B0804030602030204"/>
              </a:rPr>
              <a:t>Docker Host</a:t>
            </a:r>
          </a:p>
        </p:txBody>
      </p:sp>
      <p:sp>
        <p:nvSpPr>
          <p:cNvPr id="52" name="TextBox 52"/>
          <p:cNvSpPr txBox="1"/>
          <p:nvPr/>
        </p:nvSpPr>
        <p:spPr>
          <a:xfrm>
            <a:off x="5196307" y="1421206"/>
            <a:ext cx="931002" cy="187995"/>
          </a:xfrm>
          <a:prstGeom prst="rect">
            <a:avLst/>
          </a:prstGeom>
        </p:spPr>
        <p:txBody>
          <a:bodyPr lIns="0" tIns="0" rIns="0" bIns="0" rtlCol="0" anchor="t">
            <a:spAutoFit/>
          </a:bodyPr>
          <a:lstStyle/>
          <a:p>
            <a:pPr algn="l">
              <a:lnSpc>
                <a:spcPts val="1400"/>
              </a:lnSpc>
            </a:pPr>
            <a:r>
              <a:rPr lang="en-US" sz="1000" b="1">
                <a:solidFill>
                  <a:srgbClr val="000000"/>
                </a:solidFill>
                <a:latin typeface="Ubuntu Bold" panose="020B0804030602030204"/>
                <a:ea typeface="Ubuntu Bold" panose="020B0804030602030204"/>
                <a:cs typeface="Ubuntu Bold" panose="020B0804030602030204"/>
                <a:sym typeface="Ubuntu Bold" panose="020B0804030602030204"/>
              </a:rPr>
              <a:t>Image Registry</a:t>
            </a:r>
          </a:p>
        </p:txBody>
      </p:sp>
      <p:sp>
        <p:nvSpPr>
          <p:cNvPr id="53" name="TextBox 53"/>
          <p:cNvSpPr txBox="1"/>
          <p:nvPr/>
        </p:nvSpPr>
        <p:spPr>
          <a:xfrm>
            <a:off x="882577" y="2417940"/>
            <a:ext cx="490309"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API calls</a:t>
            </a:r>
          </a:p>
        </p:txBody>
      </p:sp>
      <p:sp>
        <p:nvSpPr>
          <p:cNvPr id="54" name="TextBox 54"/>
          <p:cNvSpPr txBox="1"/>
          <p:nvPr/>
        </p:nvSpPr>
        <p:spPr>
          <a:xfrm>
            <a:off x="882577" y="1964369"/>
            <a:ext cx="646014"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Docker CLI</a:t>
            </a:r>
          </a:p>
        </p:txBody>
      </p:sp>
      <p:sp>
        <p:nvSpPr>
          <p:cNvPr id="55" name="TextBox 55"/>
          <p:cNvSpPr txBox="1"/>
          <p:nvPr/>
        </p:nvSpPr>
        <p:spPr>
          <a:xfrm>
            <a:off x="2464346" y="1964369"/>
            <a:ext cx="523475"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REST API</a:t>
            </a:r>
          </a:p>
        </p:txBody>
      </p:sp>
      <p:sp>
        <p:nvSpPr>
          <p:cNvPr id="56" name="TextBox 56"/>
          <p:cNvSpPr txBox="1"/>
          <p:nvPr/>
        </p:nvSpPr>
        <p:spPr>
          <a:xfrm>
            <a:off x="2464346" y="2861843"/>
            <a:ext cx="655987"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Containers</a:t>
            </a:r>
          </a:p>
        </p:txBody>
      </p:sp>
      <p:sp>
        <p:nvSpPr>
          <p:cNvPr id="57" name="TextBox 57"/>
          <p:cNvSpPr txBox="1"/>
          <p:nvPr/>
        </p:nvSpPr>
        <p:spPr>
          <a:xfrm>
            <a:off x="2464365" y="2417940"/>
            <a:ext cx="976474"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Docker Daemon</a:t>
            </a:r>
          </a:p>
        </p:txBody>
      </p:sp>
      <p:sp>
        <p:nvSpPr>
          <p:cNvPr id="58" name="TextBox 58"/>
          <p:cNvSpPr txBox="1"/>
          <p:nvPr/>
        </p:nvSpPr>
        <p:spPr>
          <a:xfrm>
            <a:off x="3808076" y="2861843"/>
            <a:ext cx="752370"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Image cache</a:t>
            </a:r>
          </a:p>
        </p:txBody>
      </p:sp>
      <p:sp>
        <p:nvSpPr>
          <p:cNvPr id="59" name="TextBox 59"/>
          <p:cNvSpPr txBox="1"/>
          <p:nvPr/>
        </p:nvSpPr>
        <p:spPr>
          <a:xfrm>
            <a:off x="6032449" y="2339245"/>
            <a:ext cx="120787" cy="208093"/>
          </a:xfrm>
          <a:prstGeom prst="rect">
            <a:avLst/>
          </a:prstGeom>
        </p:spPr>
        <p:txBody>
          <a:bodyPr lIns="0" tIns="0" rIns="0" bIns="0" rtlCol="0" anchor="t">
            <a:spAutoFit/>
          </a:bodyPr>
          <a:lstStyle/>
          <a:p>
            <a:pPr algn="l">
              <a:lnSpc>
                <a:spcPts val="1680"/>
              </a:lnSpc>
            </a:pPr>
            <a:r>
              <a:rPr lang="en-US" sz="1200">
                <a:solidFill>
                  <a:srgbClr val="000000"/>
                </a:solidFill>
                <a:latin typeface="Open Sans"/>
                <a:ea typeface="Open Sans"/>
                <a:cs typeface="Open Sans"/>
                <a:sym typeface="Open Sans"/>
              </a:rPr>
              <a:t>…</a:t>
            </a:r>
          </a:p>
        </p:txBody>
      </p:sp>
      <p:sp>
        <p:nvSpPr>
          <p:cNvPr id="60" name="TextBox 60"/>
          <p:cNvSpPr txBox="1"/>
          <p:nvPr/>
        </p:nvSpPr>
        <p:spPr>
          <a:xfrm>
            <a:off x="6594929" y="1308040"/>
            <a:ext cx="1759696" cy="432730"/>
          </a:xfrm>
          <a:prstGeom prst="rect">
            <a:avLst/>
          </a:prstGeom>
        </p:spPr>
        <p:txBody>
          <a:bodyPr lIns="0" tIns="0" rIns="0" bIns="0" rtlCol="0" anchor="t">
            <a:spAutoFit/>
          </a:bodyPr>
          <a:lstStyle/>
          <a:p>
            <a:pPr algn="l">
              <a:lnSpc>
                <a:spcPts val="1680"/>
              </a:lnSpc>
            </a:pPr>
            <a:r>
              <a:rPr lang="en-US" sz="1400" b="1">
                <a:solidFill>
                  <a:srgbClr val="000000"/>
                </a:solidFill>
                <a:latin typeface="Ubuntu Bold" panose="020B0804030602030204"/>
                <a:ea typeface="Ubuntu Bold" panose="020B0804030602030204"/>
                <a:cs typeface="Ubuntu Bold" panose="020B0804030602030204"/>
                <a:sym typeface="Ubuntu Bold" panose="020B0804030602030204"/>
              </a:rPr>
              <a:t>Running a container from an image</a:t>
            </a:r>
          </a:p>
        </p:txBody>
      </p:sp>
      <p:sp>
        <p:nvSpPr>
          <p:cNvPr id="61" name="TextBox 61"/>
          <p:cNvSpPr txBox="1"/>
          <p:nvPr/>
        </p:nvSpPr>
        <p:spPr>
          <a:xfrm>
            <a:off x="325879" y="4622825"/>
            <a:ext cx="527437" cy="208445"/>
          </a:xfrm>
          <a:prstGeom prst="rect">
            <a:avLst/>
          </a:prstGeom>
        </p:spPr>
        <p:txBody>
          <a:bodyPr lIns="0" tIns="0" rIns="0" bIns="0" rtlCol="0" anchor="t">
            <a:spAutoFit/>
          </a:bodyPr>
          <a:lstStyle/>
          <a:p>
            <a:pPr algn="l">
              <a:lnSpc>
                <a:spcPts val="1680"/>
              </a:lnSpc>
            </a:pPr>
            <a:r>
              <a:rPr lang="en-US" sz="1200" b="1">
                <a:solidFill>
                  <a:srgbClr val="000000"/>
                </a:solidFill>
                <a:latin typeface="Ubuntu Bold" panose="020B0804030602030204"/>
                <a:ea typeface="Ubuntu Bold" panose="020B0804030602030204"/>
                <a:cs typeface="Ubuntu Bold" panose="020B0804030602030204"/>
                <a:sym typeface="Ubuntu Bold" panose="020B0804030602030204"/>
              </a:rPr>
              <a:t>Docker</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8994635" cy="5143500"/>
          </a:xfrm>
          <a:custGeom>
            <a:avLst/>
            <a:gdLst/>
            <a:ahLst/>
            <a:cxnLst/>
            <a:rect l="l" t="t" r="r" b="b"/>
            <a:pathLst>
              <a:path w="8994635" h="5143500">
                <a:moveTo>
                  <a:pt x="0" y="0"/>
                </a:moveTo>
                <a:lnTo>
                  <a:pt x="8994635" y="0"/>
                </a:lnTo>
                <a:lnTo>
                  <a:pt x="8994635"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540060" y="1578090"/>
            <a:ext cx="522212" cy="501598"/>
          </a:xfrm>
          <a:custGeom>
            <a:avLst/>
            <a:gdLst/>
            <a:ahLst/>
            <a:cxnLst/>
            <a:rect l="l" t="t" r="r" b="b"/>
            <a:pathLst>
              <a:path w="522212" h="501598">
                <a:moveTo>
                  <a:pt x="0" y="0"/>
                </a:moveTo>
                <a:lnTo>
                  <a:pt x="522212" y="0"/>
                </a:lnTo>
                <a:lnTo>
                  <a:pt x="522212" y="501599"/>
                </a:lnTo>
                <a:lnTo>
                  <a:pt x="0" y="501599"/>
                </a:lnTo>
                <a:lnTo>
                  <a:pt x="0" y="0"/>
                </a:lnTo>
                <a:close/>
              </a:path>
            </a:pathLst>
          </a:custGeom>
          <a:blipFill>
            <a:blip r:embed="rId4"/>
            <a:stretch>
              <a:fillRect/>
            </a:stretch>
          </a:blipFill>
        </p:spPr>
      </p:sp>
      <p:sp>
        <p:nvSpPr>
          <p:cNvPr id="4" name="Freeform 4"/>
          <p:cNvSpPr/>
          <p:nvPr/>
        </p:nvSpPr>
        <p:spPr>
          <a:xfrm>
            <a:off x="4202893" y="1578090"/>
            <a:ext cx="515341" cy="501598"/>
          </a:xfrm>
          <a:custGeom>
            <a:avLst/>
            <a:gdLst/>
            <a:ahLst/>
            <a:cxnLst/>
            <a:rect l="l" t="t" r="r" b="b"/>
            <a:pathLst>
              <a:path w="515341" h="501598">
                <a:moveTo>
                  <a:pt x="0" y="0"/>
                </a:moveTo>
                <a:lnTo>
                  <a:pt x="515341" y="0"/>
                </a:lnTo>
                <a:lnTo>
                  <a:pt x="515341" y="501599"/>
                </a:lnTo>
                <a:lnTo>
                  <a:pt x="0" y="501599"/>
                </a:lnTo>
                <a:lnTo>
                  <a:pt x="0" y="0"/>
                </a:lnTo>
                <a:close/>
              </a:path>
            </a:pathLst>
          </a:custGeom>
          <a:blipFill>
            <a:blip r:embed="rId4"/>
            <a:stretch>
              <a:fillRect/>
            </a:stretch>
          </a:blipFill>
        </p:spPr>
      </p:sp>
      <p:sp>
        <p:nvSpPr>
          <p:cNvPr id="5" name="Freeform 5"/>
          <p:cNvSpPr/>
          <p:nvPr/>
        </p:nvSpPr>
        <p:spPr>
          <a:xfrm>
            <a:off x="3371477" y="1578090"/>
            <a:ext cx="515341" cy="501598"/>
          </a:xfrm>
          <a:custGeom>
            <a:avLst/>
            <a:gdLst/>
            <a:ahLst/>
            <a:cxnLst/>
            <a:rect l="l" t="t" r="r" b="b"/>
            <a:pathLst>
              <a:path w="515341" h="501598">
                <a:moveTo>
                  <a:pt x="0" y="0"/>
                </a:moveTo>
                <a:lnTo>
                  <a:pt x="515340" y="0"/>
                </a:lnTo>
                <a:lnTo>
                  <a:pt x="515340" y="501599"/>
                </a:lnTo>
                <a:lnTo>
                  <a:pt x="0" y="501599"/>
                </a:lnTo>
                <a:lnTo>
                  <a:pt x="0" y="0"/>
                </a:lnTo>
                <a:close/>
              </a:path>
            </a:pathLst>
          </a:custGeom>
          <a:blipFill>
            <a:blip r:embed="rId4"/>
            <a:stretch>
              <a:fillRect/>
            </a:stretch>
          </a:blipFill>
        </p:spPr>
      </p:sp>
      <p:sp>
        <p:nvSpPr>
          <p:cNvPr id="6" name="Freeform 6"/>
          <p:cNvSpPr/>
          <p:nvPr/>
        </p:nvSpPr>
        <p:spPr>
          <a:xfrm>
            <a:off x="5034310" y="1578090"/>
            <a:ext cx="522212" cy="501598"/>
          </a:xfrm>
          <a:custGeom>
            <a:avLst/>
            <a:gdLst/>
            <a:ahLst/>
            <a:cxnLst/>
            <a:rect l="l" t="t" r="r" b="b"/>
            <a:pathLst>
              <a:path w="522212" h="501598">
                <a:moveTo>
                  <a:pt x="0" y="0"/>
                </a:moveTo>
                <a:lnTo>
                  <a:pt x="522212" y="0"/>
                </a:lnTo>
                <a:lnTo>
                  <a:pt x="522212" y="501599"/>
                </a:lnTo>
                <a:lnTo>
                  <a:pt x="0" y="501599"/>
                </a:lnTo>
                <a:lnTo>
                  <a:pt x="0" y="0"/>
                </a:lnTo>
                <a:close/>
              </a:path>
            </a:pathLst>
          </a:custGeom>
          <a:blipFill>
            <a:blip r:embed="rId4"/>
            <a:stretch>
              <a:fillRect/>
            </a:stretch>
          </a:blipFill>
        </p:spPr>
      </p:sp>
      <p:sp>
        <p:nvSpPr>
          <p:cNvPr id="7" name="Freeform 7"/>
          <p:cNvSpPr/>
          <p:nvPr/>
        </p:nvSpPr>
        <p:spPr>
          <a:xfrm>
            <a:off x="5824499" y="1578090"/>
            <a:ext cx="522212" cy="501598"/>
          </a:xfrm>
          <a:custGeom>
            <a:avLst/>
            <a:gdLst/>
            <a:ahLst/>
            <a:cxnLst/>
            <a:rect l="l" t="t" r="r" b="b"/>
            <a:pathLst>
              <a:path w="522212" h="501598">
                <a:moveTo>
                  <a:pt x="0" y="0"/>
                </a:moveTo>
                <a:lnTo>
                  <a:pt x="522212" y="0"/>
                </a:lnTo>
                <a:lnTo>
                  <a:pt x="522212" y="501599"/>
                </a:lnTo>
                <a:lnTo>
                  <a:pt x="0" y="501599"/>
                </a:lnTo>
                <a:lnTo>
                  <a:pt x="0" y="0"/>
                </a:lnTo>
                <a:close/>
              </a:path>
            </a:pathLst>
          </a:custGeom>
          <a:blipFill>
            <a:blip r:embed="rId4"/>
            <a:stretch>
              <a:fillRect/>
            </a:stretch>
          </a:blipFill>
        </p:spPr>
      </p:sp>
      <p:sp>
        <p:nvSpPr>
          <p:cNvPr id="8" name="Freeform 8"/>
          <p:cNvSpPr/>
          <p:nvPr/>
        </p:nvSpPr>
        <p:spPr>
          <a:xfrm>
            <a:off x="2115234" y="1118908"/>
            <a:ext cx="4773204" cy="2945461"/>
          </a:xfrm>
          <a:custGeom>
            <a:avLst/>
            <a:gdLst/>
            <a:ahLst/>
            <a:cxnLst/>
            <a:rect l="l" t="t" r="r" b="b"/>
            <a:pathLst>
              <a:path w="4773204" h="2945461">
                <a:moveTo>
                  <a:pt x="0" y="0"/>
                </a:moveTo>
                <a:lnTo>
                  <a:pt x="4773203" y="0"/>
                </a:lnTo>
                <a:lnTo>
                  <a:pt x="4773203" y="2945461"/>
                </a:lnTo>
                <a:lnTo>
                  <a:pt x="0" y="29454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3733816" y="82616"/>
            <a:ext cx="1455515" cy="504509"/>
          </a:xfrm>
          <a:prstGeom prst="rect">
            <a:avLst/>
          </a:prstGeom>
        </p:spPr>
        <p:txBody>
          <a:bodyPr lIns="0" tIns="0" rIns="0" bIns="0" rtlCol="0" anchor="t">
            <a:spAutoFit/>
          </a:bodyPr>
          <a:lstStyle/>
          <a:p>
            <a:pPr algn="l">
              <a:lnSpc>
                <a:spcPts val="4020"/>
              </a:lnSpc>
            </a:pPr>
            <a:r>
              <a:rPr lang="en-US" sz="2870" b="1" spc="11">
                <a:solidFill>
                  <a:srgbClr val="326CE5"/>
                </a:solidFill>
                <a:latin typeface="Barlow Bold" panose="00000800000000000000"/>
                <a:ea typeface="Barlow Bold" panose="00000800000000000000"/>
                <a:cs typeface="Barlow Bold" panose="00000800000000000000"/>
                <a:sym typeface="Barlow Bold" panose="00000800000000000000"/>
              </a:rPr>
              <a:t>Services</a:t>
            </a:r>
          </a:p>
        </p:txBody>
      </p:sp>
      <p:sp>
        <p:nvSpPr>
          <p:cNvPr id="10" name="TextBox 10"/>
          <p:cNvSpPr txBox="1"/>
          <p:nvPr/>
        </p:nvSpPr>
        <p:spPr>
          <a:xfrm>
            <a:off x="4148109" y="2631640"/>
            <a:ext cx="613111" cy="261002"/>
          </a:xfrm>
          <a:prstGeom prst="rect">
            <a:avLst/>
          </a:prstGeom>
        </p:spPr>
        <p:txBody>
          <a:bodyPr lIns="0" tIns="0" rIns="0" bIns="0" rtlCol="0" anchor="t">
            <a:spAutoFit/>
          </a:bodyPr>
          <a:lstStyle/>
          <a:p>
            <a:pPr algn="l">
              <a:lnSpc>
                <a:spcPts val="2045"/>
              </a:lnSpc>
            </a:pPr>
            <a:r>
              <a:rPr lang="en-US" sz="1460">
                <a:solidFill>
                  <a:srgbClr val="326CE5"/>
                </a:solidFill>
                <a:latin typeface="Barlow" panose="00000500000000000000"/>
                <a:ea typeface="Barlow" panose="00000500000000000000"/>
                <a:cs typeface="Barlow" panose="00000500000000000000"/>
                <a:sym typeface="Barlow" panose="00000500000000000000"/>
              </a:rPr>
              <a:t>Service</a:t>
            </a:r>
          </a:p>
        </p:txBody>
      </p:sp>
      <p:sp>
        <p:nvSpPr>
          <p:cNvPr id="11" name="TextBox 11"/>
          <p:cNvSpPr txBox="1"/>
          <p:nvPr/>
        </p:nvSpPr>
        <p:spPr>
          <a:xfrm>
            <a:off x="3903494" y="3081342"/>
            <a:ext cx="1108849" cy="726271"/>
          </a:xfrm>
          <a:prstGeom prst="rect">
            <a:avLst/>
          </a:prstGeom>
        </p:spPr>
        <p:txBody>
          <a:bodyPr lIns="0" tIns="0" rIns="0" bIns="0" rtlCol="0" anchor="t">
            <a:spAutoFit/>
          </a:bodyPr>
          <a:lstStyle/>
          <a:p>
            <a:pPr algn="ctr">
              <a:lnSpc>
                <a:spcPts val="2945"/>
              </a:lnSpc>
            </a:pPr>
            <a:r>
              <a:rPr lang="en-US" sz="1300">
                <a:solidFill>
                  <a:srgbClr val="FFFFFF"/>
                </a:solidFill>
                <a:latin typeface="Consolas" panose="020B0609020204030204"/>
                <a:ea typeface="Consolas" panose="020B0609020204030204"/>
                <a:cs typeface="Consolas" panose="020B0609020204030204"/>
                <a:sym typeface="Consolas" panose="020B0609020204030204"/>
              </a:rPr>
              <a:t>10. 96.0.0 /12 DNS Name</a:t>
            </a:r>
          </a:p>
        </p:txBody>
      </p:sp>
      <p:sp>
        <p:nvSpPr>
          <p:cNvPr id="12" name="TextBox 12"/>
          <p:cNvSpPr txBox="1"/>
          <p:nvPr/>
        </p:nvSpPr>
        <p:spPr>
          <a:xfrm>
            <a:off x="3903494" y="2369995"/>
            <a:ext cx="1110697" cy="247057"/>
          </a:xfrm>
          <a:prstGeom prst="rect">
            <a:avLst/>
          </a:prstGeom>
        </p:spPr>
        <p:txBody>
          <a:bodyPr lIns="0" tIns="0" rIns="0" bIns="0" rtlCol="0" anchor="t">
            <a:spAutoFit/>
          </a:bodyPr>
          <a:lstStyle/>
          <a:p>
            <a:pPr algn="ctr">
              <a:lnSpc>
                <a:spcPts val="1820"/>
              </a:lnSpc>
            </a:pPr>
            <a:r>
              <a:rPr lang="en-US" sz="1300">
                <a:solidFill>
                  <a:srgbClr val="FFFFFF"/>
                </a:solidFill>
                <a:latin typeface="Consolas" panose="020B0609020204030204"/>
                <a:ea typeface="Consolas" panose="020B0609020204030204"/>
                <a:cs typeface="Consolas" panose="020B0609020204030204"/>
                <a:sym typeface="Consolas" panose="020B0609020204030204"/>
              </a:rPr>
              <a:t>10. 104.10 .20</a:t>
            </a:r>
          </a:p>
        </p:txBody>
      </p:sp>
      <p:sp>
        <p:nvSpPr>
          <p:cNvPr id="13" name="TextBox 13"/>
          <p:cNvSpPr txBox="1"/>
          <p:nvPr/>
        </p:nvSpPr>
        <p:spPr>
          <a:xfrm>
            <a:off x="7093110" y="3264160"/>
            <a:ext cx="148920" cy="668728"/>
          </a:xfrm>
          <a:prstGeom prst="rect">
            <a:avLst/>
          </a:prstGeom>
        </p:spPr>
        <p:txBody>
          <a:bodyPr lIns="0" tIns="0" rIns="0" bIns="0" rtlCol="0" anchor="t">
            <a:spAutoFit/>
          </a:bodyPr>
          <a:lstStyle/>
          <a:p>
            <a:pPr algn="just">
              <a:lnSpc>
                <a:spcPts val="1735"/>
              </a:lnSpc>
            </a:pPr>
            <a:r>
              <a:rPr lang="en-US" sz="1460">
                <a:solidFill>
                  <a:srgbClr val="000000"/>
                </a:solidFill>
                <a:latin typeface="Arimo" panose="020B0604020202020204"/>
                <a:ea typeface="Arimo" panose="020B0604020202020204"/>
                <a:cs typeface="Arimo" panose="020B0604020202020204"/>
                <a:sym typeface="Arimo" panose="020B0604020202020204"/>
              </a:rPr>
              <a:t>✓ ✓ ✓</a:t>
            </a:r>
          </a:p>
        </p:txBody>
      </p:sp>
      <p:sp>
        <p:nvSpPr>
          <p:cNvPr id="14" name="TextBox 14"/>
          <p:cNvSpPr txBox="1"/>
          <p:nvPr/>
        </p:nvSpPr>
        <p:spPr>
          <a:xfrm>
            <a:off x="7340474" y="3332854"/>
            <a:ext cx="1193926" cy="654025"/>
          </a:xfrm>
          <a:prstGeom prst="rect">
            <a:avLst/>
          </a:prstGeom>
        </p:spPr>
        <p:txBody>
          <a:bodyPr wrap="square" lIns="0" tIns="0" rIns="0" bIns="0" rtlCol="0" anchor="t">
            <a:spAutoFit/>
          </a:bodyPr>
          <a:lstStyle/>
          <a:p>
            <a:pPr algn="l">
              <a:lnSpc>
                <a:spcPts val="1735"/>
              </a:lnSpc>
            </a:pPr>
            <a:r>
              <a:rPr lang="en-US" sz="1460" dirty="0" err="1">
                <a:solidFill>
                  <a:srgbClr val="000000"/>
                </a:solidFill>
                <a:latin typeface="Calibri (MS)" panose="020F0502020204030204"/>
                <a:ea typeface="Calibri (MS)" panose="020F0502020204030204"/>
                <a:cs typeface="Calibri (MS)" panose="020F0502020204030204"/>
                <a:sym typeface="Calibri (MS)" panose="020F0502020204030204"/>
              </a:rPr>
              <a:t>ClusterIP</a:t>
            </a:r>
            <a:r>
              <a:rPr lang="en-US" sz="1460" dirty="0">
                <a:solidFill>
                  <a:srgbClr val="000000"/>
                </a:solidFill>
                <a:latin typeface="Calibri (MS)" panose="020F0502020204030204"/>
                <a:ea typeface="Calibri (MS)" panose="020F0502020204030204"/>
                <a:cs typeface="Calibri (MS)" panose="020F0502020204030204"/>
                <a:sym typeface="Calibri (MS)" panose="020F0502020204030204"/>
              </a:rPr>
              <a:t> </a:t>
            </a:r>
            <a:r>
              <a:rPr lang="en-US" sz="1460" dirty="0" err="1">
                <a:solidFill>
                  <a:srgbClr val="000000"/>
                </a:solidFill>
                <a:latin typeface="Calibri (MS)" panose="020F0502020204030204"/>
                <a:ea typeface="Calibri (MS)" panose="020F0502020204030204"/>
                <a:cs typeface="Calibri (MS)" panose="020F0502020204030204"/>
                <a:sym typeface="Calibri (MS)" panose="020F0502020204030204"/>
              </a:rPr>
              <a:t>NodePort</a:t>
            </a:r>
            <a:r>
              <a:rPr lang="en-US" sz="1460" dirty="0">
                <a:solidFill>
                  <a:srgbClr val="000000"/>
                </a:solidFill>
                <a:latin typeface="Calibri (MS)" panose="020F0502020204030204"/>
                <a:ea typeface="Calibri (MS)" panose="020F0502020204030204"/>
                <a:cs typeface="Calibri (MS)" panose="020F0502020204030204"/>
                <a:sym typeface="Calibri (MS)" panose="020F0502020204030204"/>
              </a:rPr>
              <a:t> </a:t>
            </a:r>
          </a:p>
          <a:p>
            <a:pPr algn="l">
              <a:lnSpc>
                <a:spcPts val="1735"/>
              </a:lnSpc>
            </a:pPr>
            <a:r>
              <a:rPr lang="en-US" sz="1460" dirty="0" err="1">
                <a:solidFill>
                  <a:srgbClr val="000000"/>
                </a:solidFill>
                <a:latin typeface="Calibri (MS)" panose="020F0502020204030204"/>
                <a:ea typeface="Calibri (MS)" panose="020F0502020204030204"/>
                <a:cs typeface="Calibri (MS)" panose="020F0502020204030204"/>
                <a:sym typeface="Calibri (MS)" panose="020F0502020204030204"/>
              </a:rPr>
              <a:t>LoadBalanc</a:t>
            </a:r>
            <a:r>
              <a:rPr lang="en-US" sz="1460" dirty="0">
                <a:solidFill>
                  <a:srgbClr val="FFFFFF"/>
                </a:solidFill>
                <a:latin typeface="Calibri (MS)" panose="020F0502020204030204"/>
                <a:ea typeface="Calibri (MS)" panose="020F0502020204030204"/>
                <a:cs typeface="Calibri (MS)" panose="020F0502020204030204"/>
                <a:sym typeface="Calibri (MS)" panose="020F0502020204030204"/>
              </a:rPr>
              <a:t> </a:t>
            </a:r>
            <a:r>
              <a:rPr lang="en-US" sz="1460" dirty="0">
                <a:solidFill>
                  <a:srgbClr val="000000"/>
                </a:solidFill>
                <a:latin typeface="Calibri (MS)" panose="020F0502020204030204"/>
                <a:ea typeface="Calibri (MS)" panose="020F0502020204030204"/>
                <a:cs typeface="Calibri (MS)" panose="020F0502020204030204"/>
                <a:sym typeface="Calibri (MS)" panose="020F0502020204030204"/>
              </a:rPr>
              <a:t>er</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685800"/>
            <a:ext cx="8063378" cy="4137584"/>
          </a:xfrm>
          <a:prstGeom prst="rect">
            <a:avLst/>
          </a:prstGeom>
        </p:spPr>
        <p:txBody>
          <a:bodyPr lIns="0" tIns="0" rIns="0" bIns="0" rtlCol="0" anchor="t">
            <a:spAutoFit/>
          </a:bodyPr>
          <a:lstStyle/>
          <a:p>
            <a:pPr algn="l">
              <a:lnSpc>
                <a:spcPts val="1610"/>
              </a:lnSpc>
              <a:spcBef>
                <a:spcPct val="0"/>
              </a:spcBef>
            </a:pPr>
            <a:r>
              <a:rPr lang="en-US" sz="1150">
                <a:solidFill>
                  <a:srgbClr val="000000"/>
                </a:solidFill>
                <a:latin typeface="Open Sans"/>
                <a:ea typeface="Open Sans"/>
                <a:cs typeface="Open Sans"/>
                <a:sym typeface="Open Sans"/>
              </a:rPr>
              <a:t>Multiple Pods :</a:t>
            </a:r>
          </a:p>
          <a:p>
            <a:pPr algn="l">
              <a:lnSpc>
                <a:spcPts val="1610"/>
              </a:lnSpc>
              <a:spcBef>
                <a:spcPct val="0"/>
              </a:spcBef>
            </a:pPr>
            <a:r>
              <a:rPr lang="en-US" sz="1150">
                <a:solidFill>
                  <a:srgbClr val="000000"/>
                </a:solidFill>
                <a:latin typeface="Open Sans"/>
                <a:ea typeface="Open Sans"/>
                <a:cs typeface="Open Sans"/>
                <a:sym typeface="Open Sans"/>
              </a:rPr>
              <a:t>The blue hexagons represent Pods, which could be replicas of your application. These Pods each have their own IP address, but those IPs are short-lived (ephemeral).</a:t>
            </a:r>
          </a:p>
          <a:p>
            <a:pPr algn="l">
              <a:lnSpc>
                <a:spcPts val="1610"/>
              </a:lnSpc>
              <a:spcBef>
                <a:spcPct val="0"/>
              </a:spcBef>
            </a:pPr>
            <a:endParaRPr lang="en-US" sz="1150">
              <a:solidFill>
                <a:srgbClr val="000000"/>
              </a:solidFill>
              <a:latin typeface="Open Sans"/>
              <a:ea typeface="Open Sans"/>
              <a:cs typeface="Open Sans"/>
              <a:sym typeface="Open Sans"/>
            </a:endParaRPr>
          </a:p>
          <a:p>
            <a:pPr algn="l">
              <a:lnSpc>
                <a:spcPts val="1610"/>
              </a:lnSpc>
              <a:spcBef>
                <a:spcPct val="0"/>
              </a:spcBef>
            </a:pPr>
            <a:r>
              <a:rPr lang="en-US" sz="1150">
                <a:solidFill>
                  <a:srgbClr val="000000"/>
                </a:solidFill>
                <a:latin typeface="Open Sans"/>
                <a:ea typeface="Open Sans"/>
                <a:cs typeface="Open Sans"/>
                <a:sym typeface="Open Sans"/>
              </a:rPr>
              <a:t>Service Object :</a:t>
            </a:r>
          </a:p>
          <a:p>
            <a:pPr algn="l">
              <a:lnSpc>
                <a:spcPts val="1610"/>
              </a:lnSpc>
              <a:spcBef>
                <a:spcPct val="0"/>
              </a:spcBef>
            </a:pPr>
            <a:r>
              <a:rPr lang="en-US" sz="1150">
                <a:solidFill>
                  <a:srgbClr val="000000"/>
                </a:solidFill>
                <a:latin typeface="Open Sans"/>
                <a:ea typeface="Open Sans"/>
                <a:cs typeface="Open Sans"/>
                <a:sym typeface="Open Sans"/>
              </a:rPr>
              <a:t>The Service is assigned a single, stable virtual IP address (e.g., 10.104.10.20) within the cluster’s IP range (like 10.96.0.0/12).</a:t>
            </a:r>
          </a:p>
          <a:p>
            <a:pPr algn="l">
              <a:lnSpc>
                <a:spcPts val="1610"/>
              </a:lnSpc>
              <a:spcBef>
                <a:spcPct val="0"/>
              </a:spcBef>
            </a:pPr>
            <a:r>
              <a:rPr lang="en-US" sz="1150">
                <a:solidFill>
                  <a:srgbClr val="000000"/>
                </a:solidFill>
                <a:latin typeface="Open Sans"/>
                <a:ea typeface="Open Sans"/>
                <a:cs typeface="Open Sans"/>
                <a:sym typeface="Open Sans"/>
              </a:rPr>
              <a:t>Internally, Kubernetes routes traffic from this Service IP to the appropriate Pods (using label selectors or other mechanisms).</a:t>
            </a:r>
          </a:p>
          <a:p>
            <a:pPr algn="l">
              <a:lnSpc>
                <a:spcPts val="1610"/>
              </a:lnSpc>
              <a:spcBef>
                <a:spcPct val="0"/>
              </a:spcBef>
            </a:pPr>
            <a:r>
              <a:rPr lang="en-US" sz="1150">
                <a:solidFill>
                  <a:srgbClr val="000000"/>
                </a:solidFill>
                <a:latin typeface="Open Sans"/>
                <a:ea typeface="Open Sans"/>
                <a:cs typeface="Open Sans"/>
                <a:sym typeface="Open Sans"/>
              </a:rPr>
              <a:t>This IP address does not change, even if the underlying Pods are added, removed, or replaced.</a:t>
            </a:r>
          </a:p>
          <a:p>
            <a:pPr algn="l">
              <a:lnSpc>
                <a:spcPts val="1610"/>
              </a:lnSpc>
              <a:spcBef>
                <a:spcPct val="0"/>
              </a:spcBef>
            </a:pPr>
            <a:endParaRPr lang="en-US" sz="1150">
              <a:solidFill>
                <a:srgbClr val="000000"/>
              </a:solidFill>
              <a:latin typeface="Open Sans"/>
              <a:ea typeface="Open Sans"/>
              <a:cs typeface="Open Sans"/>
              <a:sym typeface="Open Sans"/>
            </a:endParaRPr>
          </a:p>
          <a:p>
            <a:pPr algn="l">
              <a:lnSpc>
                <a:spcPts val="1610"/>
              </a:lnSpc>
              <a:spcBef>
                <a:spcPct val="0"/>
              </a:spcBef>
            </a:pPr>
            <a:r>
              <a:rPr lang="en-US" sz="1150">
                <a:solidFill>
                  <a:srgbClr val="000000"/>
                </a:solidFill>
                <a:latin typeface="Open Sans"/>
                <a:ea typeface="Open Sans"/>
                <a:cs typeface="Open Sans"/>
                <a:sym typeface="Open Sans"/>
              </a:rPr>
              <a:t>DNS Name:</a:t>
            </a:r>
          </a:p>
          <a:p>
            <a:pPr algn="l">
              <a:lnSpc>
                <a:spcPts val="1610"/>
              </a:lnSpc>
              <a:spcBef>
                <a:spcPct val="0"/>
              </a:spcBef>
            </a:pPr>
            <a:r>
              <a:rPr lang="en-US" sz="1150">
                <a:solidFill>
                  <a:srgbClr val="000000"/>
                </a:solidFill>
                <a:latin typeface="Open Sans"/>
                <a:ea typeface="Open Sans"/>
                <a:cs typeface="Open Sans"/>
                <a:sym typeface="Open Sans"/>
              </a:rPr>
              <a:t>Services are also given a DNS name within the cluster (e.g., my-service.my-namespace.svc.cluster.local), allowing applications to refer to the Service by name rather than by IP address.</a:t>
            </a:r>
          </a:p>
          <a:p>
            <a:pPr algn="l">
              <a:lnSpc>
                <a:spcPts val="1610"/>
              </a:lnSpc>
              <a:spcBef>
                <a:spcPct val="0"/>
              </a:spcBef>
            </a:pPr>
            <a:endParaRPr lang="en-US" sz="1150">
              <a:solidFill>
                <a:srgbClr val="000000"/>
              </a:solidFill>
              <a:latin typeface="Open Sans"/>
              <a:ea typeface="Open Sans"/>
              <a:cs typeface="Open Sans"/>
              <a:sym typeface="Open Sans"/>
            </a:endParaRPr>
          </a:p>
          <a:p>
            <a:pPr algn="l">
              <a:lnSpc>
                <a:spcPts val="1610"/>
              </a:lnSpc>
              <a:spcBef>
                <a:spcPct val="0"/>
              </a:spcBef>
            </a:pPr>
            <a:r>
              <a:rPr lang="en-US" sz="1150">
                <a:solidFill>
                  <a:srgbClr val="000000"/>
                </a:solidFill>
                <a:latin typeface="Open Sans"/>
                <a:ea typeface="Open Sans"/>
                <a:cs typeface="Open Sans"/>
                <a:sym typeface="Open Sans"/>
              </a:rPr>
              <a:t>Service Types:</a:t>
            </a:r>
          </a:p>
          <a:p>
            <a:pPr algn="l">
              <a:lnSpc>
                <a:spcPts val="1610"/>
              </a:lnSpc>
              <a:spcBef>
                <a:spcPct val="0"/>
              </a:spcBef>
            </a:pPr>
            <a:r>
              <a:rPr lang="en-US" sz="1150">
                <a:solidFill>
                  <a:srgbClr val="000000"/>
                </a:solidFill>
                <a:latin typeface="Open Sans"/>
                <a:ea typeface="Open Sans"/>
                <a:cs typeface="Open Sans"/>
                <a:sym typeface="Open Sans"/>
              </a:rPr>
              <a:t>ClusterIP: The default type. Exposes the Service on an internal IP that is only reachable within the cluster.</a:t>
            </a:r>
          </a:p>
          <a:p>
            <a:pPr algn="l">
              <a:lnSpc>
                <a:spcPts val="1610"/>
              </a:lnSpc>
              <a:spcBef>
                <a:spcPct val="0"/>
              </a:spcBef>
            </a:pPr>
            <a:r>
              <a:rPr lang="en-US" sz="1150">
                <a:solidFill>
                  <a:srgbClr val="000000"/>
                </a:solidFill>
                <a:latin typeface="Open Sans"/>
                <a:ea typeface="Open Sans"/>
                <a:cs typeface="Open Sans"/>
                <a:sym typeface="Open Sans"/>
              </a:rPr>
              <a:t>NodePort: Exposes the Service on a static port on each Node’s IP address, making it accessible externally (e.g., NodeIP:NodePort).</a:t>
            </a:r>
          </a:p>
          <a:p>
            <a:pPr algn="l">
              <a:lnSpc>
                <a:spcPts val="1610"/>
              </a:lnSpc>
              <a:spcBef>
                <a:spcPct val="0"/>
              </a:spcBef>
            </a:pPr>
            <a:r>
              <a:rPr lang="en-US" sz="1150">
                <a:solidFill>
                  <a:srgbClr val="000000"/>
                </a:solidFill>
                <a:latin typeface="Open Sans"/>
                <a:ea typeface="Open Sans"/>
                <a:cs typeface="Open Sans"/>
                <a:sym typeface="Open Sans"/>
              </a:rPr>
              <a:t>LoadBalancer: Integrates with a cloud provider to provision an external load balancer. Assigns a publicly accessible IP (or hostname) to route traffic into the cluster.</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E17432-E66A-FE11-1E16-E8D3E1158A60}"/>
              </a:ext>
            </a:extLst>
          </p:cNvPr>
          <p:cNvSpPr txBox="1"/>
          <p:nvPr/>
        </p:nvSpPr>
        <p:spPr>
          <a:xfrm>
            <a:off x="685800" y="819150"/>
            <a:ext cx="7086600" cy="3231654"/>
          </a:xfrm>
          <a:prstGeom prst="rect">
            <a:avLst/>
          </a:prstGeom>
          <a:noFill/>
        </p:spPr>
        <p:txBody>
          <a:bodyPr wrap="square">
            <a:spAutoFit/>
          </a:bodyPr>
          <a:lstStyle/>
          <a:p>
            <a:pPr>
              <a:buNone/>
            </a:pPr>
            <a:r>
              <a:rPr lang="en-US" sz="1200" b="1" dirty="0"/>
              <a:t>what a Service does</a:t>
            </a:r>
          </a:p>
          <a:p>
            <a:pPr>
              <a:buFont typeface="Arial" panose="020B0604020202020204" pitchFamily="34" charset="0"/>
              <a:buChar char="•"/>
            </a:pPr>
            <a:r>
              <a:rPr lang="en-US" sz="1200" dirty="0"/>
              <a:t>Gives your app a </a:t>
            </a:r>
            <a:r>
              <a:rPr lang="en-US" sz="1200" b="1" dirty="0"/>
              <a:t>stable IP + DNS name</a:t>
            </a:r>
            <a:r>
              <a:rPr lang="en-US" sz="1200" dirty="0"/>
              <a:t> inside the cluster.</a:t>
            </a:r>
          </a:p>
          <a:p>
            <a:pPr>
              <a:buFont typeface="Arial" panose="020B0604020202020204" pitchFamily="34" charset="0"/>
              <a:buChar char="•"/>
            </a:pPr>
            <a:r>
              <a:rPr lang="en-US" sz="1200" b="1" dirty="0"/>
              <a:t>Load-balances</a:t>
            </a:r>
            <a:r>
              <a:rPr lang="en-US" sz="1200" dirty="0"/>
              <a:t> traffic across all matching Pods.</a:t>
            </a:r>
          </a:p>
          <a:p>
            <a:pPr>
              <a:buFont typeface="Arial" panose="020B0604020202020204" pitchFamily="34" charset="0"/>
              <a:buChar char="•"/>
            </a:pPr>
            <a:endParaRPr lang="en-US" sz="1200" dirty="0"/>
          </a:p>
          <a:p>
            <a:pPr>
              <a:buNone/>
            </a:pPr>
            <a:r>
              <a:rPr lang="en-US" sz="1200" b="1" dirty="0"/>
              <a:t>how it picks Pods</a:t>
            </a:r>
          </a:p>
          <a:p>
            <a:pPr>
              <a:buFont typeface="Arial" panose="020B0604020202020204" pitchFamily="34" charset="0"/>
              <a:buChar char="•"/>
            </a:pPr>
            <a:r>
              <a:rPr lang="en-US" sz="1200" dirty="0"/>
              <a:t>You set a </a:t>
            </a:r>
            <a:r>
              <a:rPr lang="en-US" sz="1200" b="1" dirty="0"/>
              <a:t>label selector</a:t>
            </a:r>
            <a:r>
              <a:rPr lang="en-US" sz="1200" dirty="0"/>
              <a:t> (e.g., app: </a:t>
            </a:r>
            <a:r>
              <a:rPr lang="en-US" sz="1200" dirty="0" err="1"/>
              <a:t>myapp</a:t>
            </a:r>
            <a:r>
              <a:rPr lang="en-US" sz="1200" dirty="0"/>
              <a:t>).</a:t>
            </a:r>
          </a:p>
          <a:p>
            <a:pPr>
              <a:buFont typeface="Arial" panose="020B0604020202020204" pitchFamily="34" charset="0"/>
              <a:buChar char="•"/>
            </a:pPr>
            <a:r>
              <a:rPr lang="en-US" sz="1200" dirty="0"/>
              <a:t>Kubernetes finds Pods with </a:t>
            </a:r>
            <a:r>
              <a:rPr lang="en-US" sz="1200" b="1" dirty="0"/>
              <a:t>matching labels</a:t>
            </a:r>
            <a:r>
              <a:rPr lang="en-US" sz="1200" dirty="0"/>
              <a:t> and builds an endpoint list.</a:t>
            </a:r>
          </a:p>
          <a:p>
            <a:pPr>
              <a:buFont typeface="Arial" panose="020B0604020202020204" pitchFamily="34" charset="0"/>
              <a:buChar char="•"/>
            </a:pPr>
            <a:r>
              <a:rPr lang="en-US" sz="1200" dirty="0"/>
              <a:t>Only </a:t>
            </a:r>
            <a:r>
              <a:rPr lang="en-US" sz="1200" b="1" dirty="0"/>
              <a:t>Ready</a:t>
            </a:r>
            <a:r>
              <a:rPr lang="en-US" sz="1200" dirty="0"/>
              <a:t> Pods are included, so broken ones don’t get traffic.</a:t>
            </a:r>
          </a:p>
          <a:p>
            <a:pPr>
              <a:buFont typeface="Arial" panose="020B0604020202020204" pitchFamily="34" charset="0"/>
              <a:buChar char="•"/>
            </a:pPr>
            <a:endParaRPr lang="en-US" sz="1200" dirty="0"/>
          </a:p>
          <a:p>
            <a:pPr>
              <a:buNone/>
            </a:pPr>
            <a:r>
              <a:rPr lang="en-US" sz="1200" b="1" dirty="0"/>
              <a:t>why labels matter</a:t>
            </a:r>
          </a:p>
          <a:p>
            <a:pPr>
              <a:buFont typeface="Arial" panose="020B0604020202020204" pitchFamily="34" charset="0"/>
              <a:buChar char="•"/>
            </a:pPr>
            <a:r>
              <a:rPr lang="en-US" sz="1200" dirty="0"/>
              <a:t>Labels are just </a:t>
            </a:r>
            <a:r>
              <a:rPr lang="en-US" sz="1200" b="1" dirty="0"/>
              <a:t>tags</a:t>
            </a:r>
            <a:r>
              <a:rPr lang="en-US" sz="1200" dirty="0"/>
              <a:t> on Pods (e.g., app: </a:t>
            </a:r>
            <a:r>
              <a:rPr lang="en-US" sz="1200" dirty="0" err="1"/>
              <a:t>myapp</a:t>
            </a:r>
            <a:r>
              <a:rPr lang="en-US" sz="1200" dirty="0"/>
              <a:t>, env: prod).</a:t>
            </a:r>
          </a:p>
          <a:p>
            <a:pPr>
              <a:buFont typeface="Arial" panose="020B0604020202020204" pitchFamily="34" charset="0"/>
              <a:buChar char="•"/>
            </a:pPr>
            <a:r>
              <a:rPr lang="en-US" sz="1200" dirty="0"/>
              <a:t>The Service only forwards to Pods whose labels </a:t>
            </a:r>
            <a:r>
              <a:rPr lang="en-US" sz="1200" b="1" dirty="0"/>
              <a:t>match the selector</a:t>
            </a:r>
            <a:r>
              <a:rPr lang="en-US" sz="1200" dirty="0"/>
              <a:t>.</a:t>
            </a:r>
          </a:p>
          <a:p>
            <a:pPr>
              <a:buFont typeface="Arial" panose="020B0604020202020204" pitchFamily="34" charset="0"/>
              <a:buChar char="•"/>
            </a:pPr>
            <a:r>
              <a:rPr lang="en-US" sz="1200" dirty="0"/>
              <a:t>If labels don’t match → </a:t>
            </a:r>
            <a:r>
              <a:rPr lang="en-US" sz="1200" b="1" dirty="0"/>
              <a:t>no endpoints</a:t>
            </a:r>
            <a:r>
              <a:rPr lang="en-US" sz="1200" dirty="0"/>
              <a:t> → traffic goes nowhere.</a:t>
            </a:r>
          </a:p>
          <a:p>
            <a:pPr>
              <a:buFont typeface="Arial" panose="020B0604020202020204" pitchFamily="34" charset="0"/>
              <a:buChar char="•"/>
            </a:pPr>
            <a:endParaRPr lang="en-US" sz="1200" dirty="0"/>
          </a:p>
          <a:p>
            <a:pPr>
              <a:buNone/>
            </a:pPr>
            <a:r>
              <a:rPr lang="en-US" sz="1200" b="1" dirty="0"/>
              <a:t>what clients see</a:t>
            </a:r>
          </a:p>
          <a:p>
            <a:pPr>
              <a:buFont typeface="Arial" panose="020B0604020202020204" pitchFamily="34" charset="0"/>
              <a:buChar char="•"/>
            </a:pPr>
            <a:r>
              <a:rPr lang="en-US" sz="1200" dirty="0"/>
              <a:t>One stable </a:t>
            </a:r>
            <a:r>
              <a:rPr lang="en-US" sz="1200" b="1" dirty="0" err="1"/>
              <a:t>ClusterIP</a:t>
            </a:r>
            <a:r>
              <a:rPr lang="en-US" sz="1200" b="1" dirty="0"/>
              <a:t>/DNS name</a:t>
            </a:r>
            <a:r>
              <a:rPr lang="en-US" sz="1200" dirty="0"/>
              <a:t> (the Service).</a:t>
            </a:r>
          </a:p>
          <a:p>
            <a:pPr>
              <a:buFont typeface="Arial" panose="020B0604020202020204" pitchFamily="34" charset="0"/>
              <a:buChar char="•"/>
            </a:pPr>
            <a:r>
              <a:rPr lang="en-US" sz="1200" dirty="0"/>
              <a:t>Behind it, traffic is spread across the selected Pods automatically.</a:t>
            </a:r>
          </a:p>
        </p:txBody>
      </p:sp>
    </p:spTree>
    <p:extLst>
      <p:ext uri="{BB962C8B-B14F-4D97-AF65-F5344CB8AC3E}">
        <p14:creationId xmlns:p14="http://schemas.microsoft.com/office/powerpoint/2010/main" val="219237593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8994635" cy="5143500"/>
          </a:xfrm>
          <a:custGeom>
            <a:avLst/>
            <a:gdLst/>
            <a:ahLst/>
            <a:cxnLst/>
            <a:rect l="l" t="t" r="r" b="b"/>
            <a:pathLst>
              <a:path w="8994635" h="5143500">
                <a:moveTo>
                  <a:pt x="0" y="0"/>
                </a:moveTo>
                <a:lnTo>
                  <a:pt x="8994635" y="0"/>
                </a:lnTo>
                <a:lnTo>
                  <a:pt x="8994635"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834567" y="2711840"/>
            <a:ext cx="522212" cy="501598"/>
          </a:xfrm>
          <a:custGeom>
            <a:avLst/>
            <a:gdLst/>
            <a:ahLst/>
            <a:cxnLst/>
            <a:rect l="l" t="t" r="r" b="b"/>
            <a:pathLst>
              <a:path w="522212" h="501598">
                <a:moveTo>
                  <a:pt x="0" y="0"/>
                </a:moveTo>
                <a:lnTo>
                  <a:pt x="522212" y="0"/>
                </a:lnTo>
                <a:lnTo>
                  <a:pt x="522212" y="501599"/>
                </a:lnTo>
                <a:lnTo>
                  <a:pt x="0" y="501599"/>
                </a:lnTo>
                <a:lnTo>
                  <a:pt x="0" y="0"/>
                </a:lnTo>
                <a:close/>
              </a:path>
            </a:pathLst>
          </a:custGeom>
          <a:blipFill>
            <a:blip r:embed="rId4"/>
            <a:stretch>
              <a:fillRect/>
            </a:stretch>
          </a:blipFill>
        </p:spPr>
      </p:sp>
      <p:sp>
        <p:nvSpPr>
          <p:cNvPr id="4" name="Freeform 4"/>
          <p:cNvSpPr/>
          <p:nvPr/>
        </p:nvSpPr>
        <p:spPr>
          <a:xfrm>
            <a:off x="6834567" y="3419575"/>
            <a:ext cx="522212" cy="501598"/>
          </a:xfrm>
          <a:custGeom>
            <a:avLst/>
            <a:gdLst/>
            <a:ahLst/>
            <a:cxnLst/>
            <a:rect l="l" t="t" r="r" b="b"/>
            <a:pathLst>
              <a:path w="522212" h="501598">
                <a:moveTo>
                  <a:pt x="0" y="0"/>
                </a:moveTo>
                <a:lnTo>
                  <a:pt x="522212" y="0"/>
                </a:lnTo>
                <a:lnTo>
                  <a:pt x="522212" y="501598"/>
                </a:lnTo>
                <a:lnTo>
                  <a:pt x="0" y="501598"/>
                </a:lnTo>
                <a:lnTo>
                  <a:pt x="0" y="0"/>
                </a:lnTo>
                <a:close/>
              </a:path>
            </a:pathLst>
          </a:custGeom>
          <a:blipFill>
            <a:blip r:embed="rId4"/>
            <a:stretch>
              <a:fillRect/>
            </a:stretch>
          </a:blipFill>
        </p:spPr>
      </p:sp>
      <p:sp>
        <p:nvSpPr>
          <p:cNvPr id="5" name="Freeform 5"/>
          <p:cNvSpPr/>
          <p:nvPr/>
        </p:nvSpPr>
        <p:spPr>
          <a:xfrm>
            <a:off x="6834567" y="1296371"/>
            <a:ext cx="522212" cy="501598"/>
          </a:xfrm>
          <a:custGeom>
            <a:avLst/>
            <a:gdLst/>
            <a:ahLst/>
            <a:cxnLst/>
            <a:rect l="l" t="t" r="r" b="b"/>
            <a:pathLst>
              <a:path w="522212" h="501598">
                <a:moveTo>
                  <a:pt x="0" y="0"/>
                </a:moveTo>
                <a:lnTo>
                  <a:pt x="522212" y="0"/>
                </a:lnTo>
                <a:lnTo>
                  <a:pt x="522212" y="501598"/>
                </a:lnTo>
                <a:lnTo>
                  <a:pt x="0" y="501598"/>
                </a:lnTo>
                <a:lnTo>
                  <a:pt x="0" y="0"/>
                </a:lnTo>
                <a:close/>
              </a:path>
            </a:pathLst>
          </a:custGeom>
          <a:blipFill>
            <a:blip r:embed="rId4"/>
            <a:stretch>
              <a:fillRect/>
            </a:stretch>
          </a:blipFill>
        </p:spPr>
      </p:sp>
      <p:sp>
        <p:nvSpPr>
          <p:cNvPr id="6" name="Freeform 6"/>
          <p:cNvSpPr/>
          <p:nvPr/>
        </p:nvSpPr>
        <p:spPr>
          <a:xfrm>
            <a:off x="6834567" y="2004106"/>
            <a:ext cx="522212" cy="501598"/>
          </a:xfrm>
          <a:custGeom>
            <a:avLst/>
            <a:gdLst/>
            <a:ahLst/>
            <a:cxnLst/>
            <a:rect l="l" t="t" r="r" b="b"/>
            <a:pathLst>
              <a:path w="522212" h="501598">
                <a:moveTo>
                  <a:pt x="0" y="0"/>
                </a:moveTo>
                <a:lnTo>
                  <a:pt x="522212" y="0"/>
                </a:lnTo>
                <a:lnTo>
                  <a:pt x="522212" y="501598"/>
                </a:lnTo>
                <a:lnTo>
                  <a:pt x="0" y="501598"/>
                </a:lnTo>
                <a:lnTo>
                  <a:pt x="0" y="0"/>
                </a:lnTo>
                <a:close/>
              </a:path>
            </a:pathLst>
          </a:custGeom>
          <a:blipFill>
            <a:blip r:embed="rId4"/>
            <a:stretch>
              <a:fillRect/>
            </a:stretch>
          </a:blipFill>
        </p:spPr>
      </p:sp>
      <p:sp>
        <p:nvSpPr>
          <p:cNvPr id="7" name="Freeform 7"/>
          <p:cNvSpPr/>
          <p:nvPr/>
        </p:nvSpPr>
        <p:spPr>
          <a:xfrm>
            <a:off x="571458" y="3008491"/>
            <a:ext cx="1556054" cy="6871"/>
          </a:xfrm>
          <a:custGeom>
            <a:avLst/>
            <a:gdLst/>
            <a:ahLst/>
            <a:cxnLst/>
            <a:rect l="l" t="t" r="r" b="b"/>
            <a:pathLst>
              <a:path w="1556054" h="6871">
                <a:moveTo>
                  <a:pt x="0" y="0"/>
                </a:moveTo>
                <a:lnTo>
                  <a:pt x="1556054" y="0"/>
                </a:lnTo>
                <a:lnTo>
                  <a:pt x="1556054" y="6871"/>
                </a:lnTo>
                <a:lnTo>
                  <a:pt x="0" y="68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2891680" y="1751059"/>
            <a:ext cx="1660545" cy="602378"/>
          </a:xfrm>
          <a:custGeom>
            <a:avLst/>
            <a:gdLst/>
            <a:ahLst/>
            <a:cxnLst/>
            <a:rect l="l" t="t" r="r" b="b"/>
            <a:pathLst>
              <a:path w="1660545" h="602378">
                <a:moveTo>
                  <a:pt x="0" y="0"/>
                </a:moveTo>
                <a:lnTo>
                  <a:pt x="1660545" y="0"/>
                </a:lnTo>
                <a:lnTo>
                  <a:pt x="1660545" y="602379"/>
                </a:lnTo>
                <a:lnTo>
                  <a:pt x="0" y="60237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2843582" y="2919165"/>
            <a:ext cx="1825454" cy="492439"/>
          </a:xfrm>
          <a:custGeom>
            <a:avLst/>
            <a:gdLst/>
            <a:ahLst/>
            <a:cxnLst/>
            <a:rect l="l" t="t" r="r" b="b"/>
            <a:pathLst>
              <a:path w="1825454" h="492439">
                <a:moveTo>
                  <a:pt x="0" y="0"/>
                </a:moveTo>
                <a:lnTo>
                  <a:pt x="1825454" y="0"/>
                </a:lnTo>
                <a:lnTo>
                  <a:pt x="1825454" y="492439"/>
                </a:lnTo>
                <a:lnTo>
                  <a:pt x="0" y="49243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0" name="Freeform 10"/>
          <p:cNvSpPr/>
          <p:nvPr/>
        </p:nvSpPr>
        <p:spPr>
          <a:xfrm>
            <a:off x="4572750" y="1508190"/>
            <a:ext cx="2310836" cy="1505895"/>
          </a:xfrm>
          <a:custGeom>
            <a:avLst/>
            <a:gdLst/>
            <a:ahLst/>
            <a:cxnLst/>
            <a:rect l="l" t="t" r="r" b="b"/>
            <a:pathLst>
              <a:path w="2310836" h="1505895">
                <a:moveTo>
                  <a:pt x="0" y="0"/>
                </a:moveTo>
                <a:lnTo>
                  <a:pt x="2310836" y="0"/>
                </a:lnTo>
                <a:lnTo>
                  <a:pt x="2310836" y="1505894"/>
                </a:lnTo>
                <a:lnTo>
                  <a:pt x="0" y="15058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1" name="Freeform 11"/>
          <p:cNvSpPr/>
          <p:nvPr/>
        </p:nvSpPr>
        <p:spPr>
          <a:xfrm>
            <a:off x="7309869" y="1826643"/>
            <a:ext cx="1495636" cy="492439"/>
          </a:xfrm>
          <a:custGeom>
            <a:avLst/>
            <a:gdLst/>
            <a:ahLst/>
            <a:cxnLst/>
            <a:rect l="l" t="t" r="r" b="b"/>
            <a:pathLst>
              <a:path w="1495636" h="492439">
                <a:moveTo>
                  <a:pt x="0" y="0"/>
                </a:moveTo>
                <a:lnTo>
                  <a:pt x="1495636" y="0"/>
                </a:lnTo>
                <a:lnTo>
                  <a:pt x="1495636" y="492439"/>
                </a:lnTo>
                <a:lnTo>
                  <a:pt x="0" y="49243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2" name="Freeform 12"/>
          <p:cNvSpPr/>
          <p:nvPr/>
        </p:nvSpPr>
        <p:spPr>
          <a:xfrm>
            <a:off x="7309869" y="2568734"/>
            <a:ext cx="1495636" cy="492439"/>
          </a:xfrm>
          <a:custGeom>
            <a:avLst/>
            <a:gdLst/>
            <a:ahLst/>
            <a:cxnLst/>
            <a:rect l="l" t="t" r="r" b="b"/>
            <a:pathLst>
              <a:path w="1495636" h="492439">
                <a:moveTo>
                  <a:pt x="0" y="0"/>
                </a:moveTo>
                <a:lnTo>
                  <a:pt x="1495636" y="0"/>
                </a:lnTo>
                <a:lnTo>
                  <a:pt x="1495636" y="492439"/>
                </a:lnTo>
                <a:lnTo>
                  <a:pt x="0" y="492439"/>
                </a:lnTo>
                <a:lnTo>
                  <a:pt x="0" y="0"/>
                </a:lnTo>
                <a:close/>
              </a:path>
            </a:pathLst>
          </a:custGeom>
          <a:blipFill>
            <a:blip r:embed="rId13">
              <a:extLst>
                <a:ext uri="{96DAC541-7B7A-43D3-8B79-37D633B846F1}">
                  <asvg:svgBlip xmlns:asvg="http://schemas.microsoft.com/office/drawing/2016/SVG/main" r:embed="rId15"/>
                </a:ext>
              </a:extLst>
            </a:blip>
            <a:stretch>
              <a:fillRect/>
            </a:stretch>
          </a:blipFill>
        </p:spPr>
      </p:sp>
      <p:sp>
        <p:nvSpPr>
          <p:cNvPr id="13" name="Freeform 13"/>
          <p:cNvSpPr/>
          <p:nvPr/>
        </p:nvSpPr>
        <p:spPr>
          <a:xfrm>
            <a:off x="7323612" y="1132650"/>
            <a:ext cx="1488765" cy="485568"/>
          </a:xfrm>
          <a:custGeom>
            <a:avLst/>
            <a:gdLst/>
            <a:ahLst/>
            <a:cxnLst/>
            <a:rect l="l" t="t" r="r" b="b"/>
            <a:pathLst>
              <a:path w="1488765" h="485568">
                <a:moveTo>
                  <a:pt x="0" y="0"/>
                </a:moveTo>
                <a:lnTo>
                  <a:pt x="1488764" y="0"/>
                </a:lnTo>
                <a:lnTo>
                  <a:pt x="1488764" y="485568"/>
                </a:lnTo>
                <a:lnTo>
                  <a:pt x="0" y="48556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4" name="Freeform 14"/>
          <p:cNvSpPr/>
          <p:nvPr/>
        </p:nvSpPr>
        <p:spPr>
          <a:xfrm>
            <a:off x="7323612" y="3331438"/>
            <a:ext cx="1488765" cy="492439"/>
          </a:xfrm>
          <a:custGeom>
            <a:avLst/>
            <a:gdLst/>
            <a:ahLst/>
            <a:cxnLst/>
            <a:rect l="l" t="t" r="r" b="b"/>
            <a:pathLst>
              <a:path w="1488765" h="492439">
                <a:moveTo>
                  <a:pt x="0" y="0"/>
                </a:moveTo>
                <a:lnTo>
                  <a:pt x="1488764" y="0"/>
                </a:lnTo>
                <a:lnTo>
                  <a:pt x="1488764" y="492439"/>
                </a:lnTo>
                <a:lnTo>
                  <a:pt x="0" y="492439"/>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5" name="TextBox 15"/>
          <p:cNvSpPr txBox="1"/>
          <p:nvPr/>
        </p:nvSpPr>
        <p:spPr>
          <a:xfrm>
            <a:off x="3733816" y="82616"/>
            <a:ext cx="1455515" cy="504509"/>
          </a:xfrm>
          <a:prstGeom prst="rect">
            <a:avLst/>
          </a:prstGeom>
        </p:spPr>
        <p:txBody>
          <a:bodyPr lIns="0" tIns="0" rIns="0" bIns="0" rtlCol="0" anchor="t">
            <a:spAutoFit/>
          </a:bodyPr>
          <a:lstStyle/>
          <a:p>
            <a:pPr algn="l">
              <a:lnSpc>
                <a:spcPts val="4020"/>
              </a:lnSpc>
            </a:pPr>
            <a:r>
              <a:rPr lang="en-US" sz="2870" b="1" spc="11">
                <a:solidFill>
                  <a:srgbClr val="326CE5"/>
                </a:solidFill>
                <a:latin typeface="Barlow Bold" panose="00000800000000000000"/>
                <a:ea typeface="Barlow Bold" panose="00000800000000000000"/>
                <a:cs typeface="Barlow Bold" panose="00000800000000000000"/>
                <a:sym typeface="Barlow Bold" panose="00000800000000000000"/>
              </a:rPr>
              <a:t>Services</a:t>
            </a:r>
          </a:p>
        </p:txBody>
      </p:sp>
      <p:sp>
        <p:nvSpPr>
          <p:cNvPr id="16" name="TextBox 16"/>
          <p:cNvSpPr txBox="1"/>
          <p:nvPr/>
        </p:nvSpPr>
        <p:spPr>
          <a:xfrm>
            <a:off x="3456219" y="2462794"/>
            <a:ext cx="613496" cy="261002"/>
          </a:xfrm>
          <a:prstGeom prst="rect">
            <a:avLst/>
          </a:prstGeom>
        </p:spPr>
        <p:txBody>
          <a:bodyPr lIns="0" tIns="0" rIns="0" bIns="0" rtlCol="0" anchor="t">
            <a:spAutoFit/>
          </a:bodyPr>
          <a:lstStyle/>
          <a:p>
            <a:pPr algn="l">
              <a:lnSpc>
                <a:spcPts val="2045"/>
              </a:lnSpc>
            </a:pPr>
            <a:r>
              <a:rPr lang="en-US" sz="1460">
                <a:solidFill>
                  <a:srgbClr val="326CE5"/>
                </a:solidFill>
                <a:latin typeface="Barlow" panose="00000500000000000000"/>
                <a:ea typeface="Barlow" panose="00000500000000000000"/>
                <a:cs typeface="Barlow" panose="00000500000000000000"/>
                <a:sym typeface="Barlow" panose="00000500000000000000"/>
              </a:rPr>
              <a:t>Service</a:t>
            </a:r>
          </a:p>
        </p:txBody>
      </p:sp>
      <p:sp>
        <p:nvSpPr>
          <p:cNvPr id="17" name="TextBox 17"/>
          <p:cNvSpPr txBox="1"/>
          <p:nvPr/>
        </p:nvSpPr>
        <p:spPr>
          <a:xfrm>
            <a:off x="730643" y="2129075"/>
            <a:ext cx="1609904" cy="1104213"/>
          </a:xfrm>
          <a:prstGeom prst="rect">
            <a:avLst/>
          </a:prstGeom>
        </p:spPr>
        <p:txBody>
          <a:bodyPr wrap="square" lIns="0" tIns="0" rIns="0" bIns="0" rtlCol="0" anchor="t">
            <a:spAutoFit/>
          </a:bodyPr>
          <a:lstStyle/>
          <a:p>
            <a:pPr algn="ctr">
              <a:lnSpc>
                <a:spcPts val="3465"/>
              </a:lnSpc>
            </a:pPr>
            <a:r>
              <a:rPr lang="en-US" sz="1460" dirty="0">
                <a:solidFill>
                  <a:srgbClr val="000000"/>
                </a:solidFill>
                <a:latin typeface="Calibri (MS)" panose="020F0502020204030204"/>
                <a:ea typeface="Calibri (MS)" panose="020F0502020204030204"/>
                <a:cs typeface="Calibri (MS)" panose="020F0502020204030204"/>
                <a:sym typeface="Calibri (MS)" panose="020F0502020204030204"/>
              </a:rPr>
              <a:t>Services can </a:t>
            </a:r>
          </a:p>
          <a:p>
            <a:pPr algn="ctr">
              <a:lnSpc>
                <a:spcPts val="2050"/>
              </a:lnSpc>
            </a:pPr>
            <a:r>
              <a:rPr lang="en-US" sz="1465" dirty="0">
                <a:solidFill>
                  <a:srgbClr val="000000"/>
                </a:solidFill>
                <a:latin typeface="Calibri (MS)" panose="020F0502020204030204"/>
                <a:ea typeface="Calibri (MS)" panose="020F0502020204030204"/>
                <a:cs typeface="Calibri (MS)" panose="020F0502020204030204"/>
                <a:sym typeface="Calibri (MS)" panose="020F0502020204030204"/>
              </a:rPr>
              <a:t>perform Internal </a:t>
            </a:r>
          </a:p>
          <a:p>
            <a:pPr algn="ctr">
              <a:lnSpc>
                <a:spcPts val="3465"/>
              </a:lnSpc>
            </a:pPr>
            <a:r>
              <a:rPr lang="en-US" sz="1460" dirty="0">
                <a:solidFill>
                  <a:srgbClr val="000000"/>
                </a:solidFill>
                <a:latin typeface="Calibri (MS)" panose="020F0502020204030204"/>
                <a:ea typeface="Calibri (MS)" panose="020F0502020204030204"/>
                <a:cs typeface="Calibri (MS)" panose="020F0502020204030204"/>
                <a:sym typeface="Calibri (MS)" panose="020F0502020204030204"/>
              </a:rPr>
              <a:t>load balancing </a:t>
            </a:r>
          </a:p>
        </p:txBody>
      </p:sp>
      <p:sp>
        <p:nvSpPr>
          <p:cNvPr id="18" name="TextBox 18"/>
          <p:cNvSpPr txBox="1"/>
          <p:nvPr/>
        </p:nvSpPr>
        <p:spPr>
          <a:xfrm>
            <a:off x="3119530" y="2963030"/>
            <a:ext cx="732505" cy="213826"/>
          </a:xfrm>
          <a:prstGeom prst="rect">
            <a:avLst/>
          </a:prstGeom>
        </p:spPr>
        <p:txBody>
          <a:bodyPr lIns="0" tIns="0" rIns="0" bIns="0" rtlCol="0" anchor="t">
            <a:spAutoFit/>
          </a:bodyPr>
          <a:lstStyle/>
          <a:p>
            <a:pPr algn="l">
              <a:lnSpc>
                <a:spcPts val="1595"/>
              </a:lnSpc>
            </a:pPr>
            <a:r>
              <a:rPr lang="en-US" sz="1135" spc="2">
                <a:solidFill>
                  <a:srgbClr val="FFFFFF"/>
                </a:solidFill>
                <a:latin typeface="Consolas" panose="020B0609020204030204"/>
                <a:ea typeface="Consolas" panose="020B0609020204030204"/>
                <a:cs typeface="Consolas" panose="020B0609020204030204"/>
                <a:sym typeface="Consolas" panose="020B0609020204030204"/>
              </a:rPr>
              <a:t>selector:</a:t>
            </a:r>
          </a:p>
        </p:txBody>
      </p:sp>
      <p:sp>
        <p:nvSpPr>
          <p:cNvPr id="19" name="TextBox 19"/>
          <p:cNvSpPr txBox="1"/>
          <p:nvPr/>
        </p:nvSpPr>
        <p:spPr>
          <a:xfrm>
            <a:off x="3239364" y="1856485"/>
            <a:ext cx="1064041" cy="204301"/>
          </a:xfrm>
          <a:prstGeom prst="rect">
            <a:avLst/>
          </a:prstGeom>
        </p:spPr>
        <p:txBody>
          <a:bodyPr lIns="0" tIns="0" rIns="0" bIns="0" rtlCol="0" anchor="t">
            <a:spAutoFit/>
          </a:bodyPr>
          <a:lstStyle/>
          <a:p>
            <a:pPr algn="l">
              <a:lnSpc>
                <a:spcPts val="1405"/>
              </a:lnSpc>
            </a:pPr>
            <a:r>
              <a:rPr lang="en-US" sz="1135" spc="6">
                <a:solidFill>
                  <a:srgbClr val="FFFFFF"/>
                </a:solidFill>
                <a:latin typeface="Consolas" panose="020B0609020204030204"/>
                <a:ea typeface="Consolas" panose="020B0609020204030204"/>
                <a:cs typeface="Consolas" panose="020B0609020204030204"/>
                <a:sym typeface="Consolas" panose="020B0609020204030204"/>
              </a:rPr>
              <a:t>Service IP / </a:t>
            </a:r>
          </a:p>
        </p:txBody>
      </p:sp>
      <p:sp>
        <p:nvSpPr>
          <p:cNvPr id="20" name="TextBox 20"/>
          <p:cNvSpPr txBox="1"/>
          <p:nvPr/>
        </p:nvSpPr>
        <p:spPr>
          <a:xfrm>
            <a:off x="3319716" y="2035322"/>
            <a:ext cx="816527" cy="204301"/>
          </a:xfrm>
          <a:prstGeom prst="rect">
            <a:avLst/>
          </a:prstGeom>
        </p:spPr>
        <p:txBody>
          <a:bodyPr lIns="0" tIns="0" rIns="0" bIns="0" rtlCol="0" anchor="t">
            <a:spAutoFit/>
          </a:bodyPr>
          <a:lstStyle/>
          <a:p>
            <a:pPr algn="l">
              <a:lnSpc>
                <a:spcPts val="1405"/>
              </a:lnSpc>
            </a:pPr>
            <a:r>
              <a:rPr lang="en-US" sz="1135" spc="4">
                <a:solidFill>
                  <a:srgbClr val="FFFFFF"/>
                </a:solidFill>
                <a:latin typeface="Consolas" panose="020B0609020204030204"/>
                <a:ea typeface="Consolas" panose="020B0609020204030204"/>
                <a:cs typeface="Consolas" panose="020B0609020204030204"/>
                <a:sym typeface="Consolas" panose="020B0609020204030204"/>
              </a:rPr>
              <a:t>Cluster IP</a:t>
            </a:r>
          </a:p>
        </p:txBody>
      </p:sp>
      <p:sp>
        <p:nvSpPr>
          <p:cNvPr id="21" name="TextBox 21"/>
          <p:cNvSpPr txBox="1"/>
          <p:nvPr/>
        </p:nvSpPr>
        <p:spPr>
          <a:xfrm>
            <a:off x="7600934" y="3384828"/>
            <a:ext cx="572564" cy="204301"/>
          </a:xfrm>
          <a:prstGeom prst="rect">
            <a:avLst/>
          </a:prstGeom>
        </p:spPr>
        <p:txBody>
          <a:bodyPr lIns="0" tIns="0" rIns="0" bIns="0" rtlCol="0" anchor="t">
            <a:spAutoFit/>
          </a:bodyPr>
          <a:lstStyle/>
          <a:p>
            <a:pPr algn="l">
              <a:lnSpc>
                <a:spcPts val="1410"/>
              </a:lnSpc>
            </a:pPr>
            <a:r>
              <a:rPr lang="en-US" sz="1135" spc="6">
                <a:solidFill>
                  <a:srgbClr val="FFFFFF"/>
                </a:solidFill>
                <a:latin typeface="Consolas" panose="020B0609020204030204"/>
                <a:ea typeface="Consolas" panose="020B0609020204030204"/>
                <a:cs typeface="Consolas" panose="020B0609020204030204"/>
                <a:sym typeface="Consolas" panose="020B0609020204030204"/>
              </a:rPr>
              <a:t>labels:</a:t>
            </a:r>
          </a:p>
        </p:txBody>
      </p:sp>
      <p:sp>
        <p:nvSpPr>
          <p:cNvPr id="22" name="TextBox 22"/>
          <p:cNvSpPr txBox="1"/>
          <p:nvPr/>
        </p:nvSpPr>
        <p:spPr>
          <a:xfrm>
            <a:off x="7440608" y="3563754"/>
            <a:ext cx="81080" cy="204301"/>
          </a:xfrm>
          <a:prstGeom prst="rect">
            <a:avLst/>
          </a:prstGeom>
        </p:spPr>
        <p:txBody>
          <a:bodyPr lIns="0" tIns="0" rIns="0" bIns="0" rtlCol="0" anchor="t">
            <a:spAutoFit/>
          </a:bodyPr>
          <a:lstStyle/>
          <a:p>
            <a:pPr algn="l">
              <a:lnSpc>
                <a:spcPts val="1410"/>
              </a:lnSpc>
            </a:pPr>
            <a:r>
              <a:rPr lang="en-US" sz="1135" spc="2">
                <a:solidFill>
                  <a:srgbClr val="FFFFFF"/>
                </a:solidFill>
                <a:latin typeface="Consolas" panose="020B0609020204030204"/>
                <a:ea typeface="Consolas" panose="020B0609020204030204"/>
                <a:cs typeface="Consolas" panose="020B0609020204030204"/>
                <a:sym typeface="Consolas" panose="020B0609020204030204"/>
              </a:rPr>
              <a:t> </a:t>
            </a:r>
          </a:p>
        </p:txBody>
      </p:sp>
      <p:sp>
        <p:nvSpPr>
          <p:cNvPr id="23" name="TextBox 23"/>
          <p:cNvSpPr txBox="1"/>
          <p:nvPr/>
        </p:nvSpPr>
        <p:spPr>
          <a:xfrm>
            <a:off x="7761445" y="3563754"/>
            <a:ext cx="732505" cy="204301"/>
          </a:xfrm>
          <a:prstGeom prst="rect">
            <a:avLst/>
          </a:prstGeom>
        </p:spPr>
        <p:txBody>
          <a:bodyPr lIns="0" tIns="0" rIns="0" bIns="0" rtlCol="0" anchor="t">
            <a:spAutoFit/>
          </a:bodyPr>
          <a:lstStyle/>
          <a:p>
            <a:pPr algn="l">
              <a:lnSpc>
                <a:spcPts val="1410"/>
              </a:lnSpc>
            </a:pPr>
            <a:r>
              <a:rPr lang="en-US" sz="1135" spc="2">
                <a:solidFill>
                  <a:srgbClr val="FFFFFF"/>
                </a:solidFill>
                <a:latin typeface="Consolas" panose="020B0609020204030204"/>
                <a:ea typeface="Consolas" panose="020B0609020204030204"/>
                <a:cs typeface="Consolas" panose="020B0609020204030204"/>
                <a:sym typeface="Consolas" panose="020B0609020204030204"/>
              </a:rPr>
              <a:t>env: prod</a:t>
            </a:r>
          </a:p>
        </p:txBody>
      </p:sp>
      <p:sp>
        <p:nvSpPr>
          <p:cNvPr id="24" name="TextBox 24"/>
          <p:cNvSpPr txBox="1"/>
          <p:nvPr/>
        </p:nvSpPr>
        <p:spPr>
          <a:xfrm>
            <a:off x="7587652" y="1879119"/>
            <a:ext cx="572564" cy="204301"/>
          </a:xfrm>
          <a:prstGeom prst="rect">
            <a:avLst/>
          </a:prstGeom>
        </p:spPr>
        <p:txBody>
          <a:bodyPr lIns="0" tIns="0" rIns="0" bIns="0" rtlCol="0" anchor="t">
            <a:spAutoFit/>
          </a:bodyPr>
          <a:lstStyle/>
          <a:p>
            <a:pPr algn="l">
              <a:lnSpc>
                <a:spcPts val="1410"/>
              </a:lnSpc>
            </a:pPr>
            <a:r>
              <a:rPr lang="en-US" sz="1135" spc="6">
                <a:solidFill>
                  <a:srgbClr val="FFFFFF"/>
                </a:solidFill>
                <a:latin typeface="Consolas" panose="020B0609020204030204"/>
                <a:ea typeface="Consolas" panose="020B0609020204030204"/>
                <a:cs typeface="Consolas" panose="020B0609020204030204"/>
                <a:sym typeface="Consolas" panose="020B0609020204030204"/>
              </a:rPr>
              <a:t>labels:</a:t>
            </a:r>
          </a:p>
        </p:txBody>
      </p:sp>
      <p:sp>
        <p:nvSpPr>
          <p:cNvPr id="25" name="TextBox 25"/>
          <p:cNvSpPr txBox="1"/>
          <p:nvPr/>
        </p:nvSpPr>
        <p:spPr>
          <a:xfrm>
            <a:off x="7427326" y="2058045"/>
            <a:ext cx="81080" cy="204301"/>
          </a:xfrm>
          <a:prstGeom prst="rect">
            <a:avLst/>
          </a:prstGeom>
        </p:spPr>
        <p:txBody>
          <a:bodyPr lIns="0" tIns="0" rIns="0" bIns="0" rtlCol="0" anchor="t">
            <a:spAutoFit/>
          </a:bodyPr>
          <a:lstStyle/>
          <a:p>
            <a:pPr algn="l">
              <a:lnSpc>
                <a:spcPts val="1410"/>
              </a:lnSpc>
            </a:pPr>
            <a:r>
              <a:rPr lang="en-US" sz="1135" spc="6">
                <a:solidFill>
                  <a:srgbClr val="FFFFFF"/>
                </a:solidFill>
                <a:latin typeface="Consolas" panose="020B0609020204030204"/>
                <a:ea typeface="Consolas" panose="020B0609020204030204"/>
                <a:cs typeface="Consolas" panose="020B0609020204030204"/>
                <a:sym typeface="Consolas" panose="020B0609020204030204"/>
              </a:rPr>
              <a:t> </a:t>
            </a:r>
          </a:p>
        </p:txBody>
      </p:sp>
      <p:sp>
        <p:nvSpPr>
          <p:cNvPr id="26" name="TextBox 26"/>
          <p:cNvSpPr txBox="1"/>
          <p:nvPr/>
        </p:nvSpPr>
        <p:spPr>
          <a:xfrm>
            <a:off x="7748163" y="2058045"/>
            <a:ext cx="819371" cy="204301"/>
          </a:xfrm>
          <a:prstGeom prst="rect">
            <a:avLst/>
          </a:prstGeom>
        </p:spPr>
        <p:txBody>
          <a:bodyPr lIns="0" tIns="0" rIns="0" bIns="0" rtlCol="0" anchor="t">
            <a:spAutoFit/>
          </a:bodyPr>
          <a:lstStyle/>
          <a:p>
            <a:pPr algn="l">
              <a:lnSpc>
                <a:spcPts val="1410"/>
              </a:lnSpc>
            </a:pPr>
            <a:r>
              <a:rPr lang="en-US" sz="1135" spc="6">
                <a:solidFill>
                  <a:srgbClr val="FFFFFF"/>
                </a:solidFill>
                <a:latin typeface="Consolas" panose="020B0609020204030204"/>
                <a:ea typeface="Consolas" panose="020B0609020204030204"/>
                <a:cs typeface="Consolas" panose="020B0609020204030204"/>
                <a:sym typeface="Consolas" panose="020B0609020204030204"/>
              </a:rPr>
              <a:t>app: myapp</a:t>
            </a:r>
          </a:p>
        </p:txBody>
      </p:sp>
      <p:sp>
        <p:nvSpPr>
          <p:cNvPr id="27" name="TextBox 27"/>
          <p:cNvSpPr txBox="1"/>
          <p:nvPr/>
        </p:nvSpPr>
        <p:spPr>
          <a:xfrm>
            <a:off x="7587652" y="2621485"/>
            <a:ext cx="572564" cy="204301"/>
          </a:xfrm>
          <a:prstGeom prst="rect">
            <a:avLst/>
          </a:prstGeom>
        </p:spPr>
        <p:txBody>
          <a:bodyPr lIns="0" tIns="0" rIns="0" bIns="0" rtlCol="0" anchor="t">
            <a:spAutoFit/>
          </a:bodyPr>
          <a:lstStyle/>
          <a:p>
            <a:pPr algn="l">
              <a:lnSpc>
                <a:spcPts val="1405"/>
              </a:lnSpc>
            </a:pPr>
            <a:r>
              <a:rPr lang="en-US" sz="1135" spc="6">
                <a:solidFill>
                  <a:srgbClr val="FFFFFF"/>
                </a:solidFill>
                <a:latin typeface="Consolas" panose="020B0609020204030204"/>
                <a:ea typeface="Consolas" panose="020B0609020204030204"/>
                <a:cs typeface="Consolas" panose="020B0609020204030204"/>
                <a:sym typeface="Consolas" panose="020B0609020204030204"/>
              </a:rPr>
              <a:t>labels:</a:t>
            </a:r>
          </a:p>
        </p:txBody>
      </p:sp>
      <p:sp>
        <p:nvSpPr>
          <p:cNvPr id="28" name="TextBox 28"/>
          <p:cNvSpPr txBox="1"/>
          <p:nvPr/>
        </p:nvSpPr>
        <p:spPr>
          <a:xfrm>
            <a:off x="7427326" y="2800315"/>
            <a:ext cx="81080" cy="204301"/>
          </a:xfrm>
          <a:prstGeom prst="rect">
            <a:avLst/>
          </a:prstGeom>
        </p:spPr>
        <p:txBody>
          <a:bodyPr lIns="0" tIns="0" rIns="0" bIns="0" rtlCol="0" anchor="t">
            <a:spAutoFit/>
          </a:bodyPr>
          <a:lstStyle/>
          <a:p>
            <a:pPr algn="l">
              <a:lnSpc>
                <a:spcPts val="1405"/>
              </a:lnSpc>
            </a:pPr>
            <a:r>
              <a:rPr lang="en-US" sz="1135" spc="6">
                <a:solidFill>
                  <a:srgbClr val="FFFFFF"/>
                </a:solidFill>
                <a:latin typeface="Consolas" panose="020B0609020204030204"/>
                <a:ea typeface="Consolas" panose="020B0609020204030204"/>
                <a:cs typeface="Consolas" panose="020B0609020204030204"/>
                <a:sym typeface="Consolas" panose="020B0609020204030204"/>
              </a:rPr>
              <a:t> </a:t>
            </a:r>
          </a:p>
        </p:txBody>
      </p:sp>
      <p:sp>
        <p:nvSpPr>
          <p:cNvPr id="29" name="TextBox 29"/>
          <p:cNvSpPr txBox="1"/>
          <p:nvPr/>
        </p:nvSpPr>
        <p:spPr>
          <a:xfrm>
            <a:off x="7748163" y="2800315"/>
            <a:ext cx="819371" cy="204301"/>
          </a:xfrm>
          <a:prstGeom prst="rect">
            <a:avLst/>
          </a:prstGeom>
        </p:spPr>
        <p:txBody>
          <a:bodyPr lIns="0" tIns="0" rIns="0" bIns="0" rtlCol="0" anchor="t">
            <a:spAutoFit/>
          </a:bodyPr>
          <a:lstStyle/>
          <a:p>
            <a:pPr algn="l">
              <a:lnSpc>
                <a:spcPts val="1405"/>
              </a:lnSpc>
            </a:pPr>
            <a:r>
              <a:rPr lang="en-US" sz="1135" spc="6">
                <a:solidFill>
                  <a:srgbClr val="FFFFFF"/>
                </a:solidFill>
                <a:latin typeface="Consolas" panose="020B0609020204030204"/>
                <a:ea typeface="Consolas" panose="020B0609020204030204"/>
                <a:cs typeface="Consolas" panose="020B0609020204030204"/>
                <a:sym typeface="Consolas" panose="020B0609020204030204"/>
              </a:rPr>
              <a:t>app: myapp</a:t>
            </a:r>
          </a:p>
        </p:txBody>
      </p:sp>
      <p:sp>
        <p:nvSpPr>
          <p:cNvPr id="30" name="TextBox 30"/>
          <p:cNvSpPr txBox="1"/>
          <p:nvPr/>
        </p:nvSpPr>
        <p:spPr>
          <a:xfrm>
            <a:off x="7600934" y="1180083"/>
            <a:ext cx="572564" cy="204301"/>
          </a:xfrm>
          <a:prstGeom prst="rect">
            <a:avLst/>
          </a:prstGeom>
        </p:spPr>
        <p:txBody>
          <a:bodyPr lIns="0" tIns="0" rIns="0" bIns="0" rtlCol="0" anchor="t">
            <a:spAutoFit/>
          </a:bodyPr>
          <a:lstStyle/>
          <a:p>
            <a:pPr algn="l">
              <a:lnSpc>
                <a:spcPts val="1410"/>
              </a:lnSpc>
            </a:pPr>
            <a:r>
              <a:rPr lang="en-US" sz="1135" spc="6">
                <a:solidFill>
                  <a:srgbClr val="FFFFFF"/>
                </a:solidFill>
                <a:latin typeface="Consolas" panose="020B0609020204030204"/>
                <a:ea typeface="Consolas" panose="020B0609020204030204"/>
                <a:cs typeface="Consolas" panose="020B0609020204030204"/>
                <a:sym typeface="Consolas" panose="020B0609020204030204"/>
              </a:rPr>
              <a:t>labels:</a:t>
            </a:r>
          </a:p>
        </p:txBody>
      </p:sp>
      <p:sp>
        <p:nvSpPr>
          <p:cNvPr id="31" name="TextBox 31"/>
          <p:cNvSpPr txBox="1"/>
          <p:nvPr/>
        </p:nvSpPr>
        <p:spPr>
          <a:xfrm>
            <a:off x="7440608" y="1359010"/>
            <a:ext cx="81080" cy="204301"/>
          </a:xfrm>
          <a:prstGeom prst="rect">
            <a:avLst/>
          </a:prstGeom>
        </p:spPr>
        <p:txBody>
          <a:bodyPr lIns="0" tIns="0" rIns="0" bIns="0" rtlCol="0" anchor="t">
            <a:spAutoFit/>
          </a:bodyPr>
          <a:lstStyle/>
          <a:p>
            <a:pPr algn="l">
              <a:lnSpc>
                <a:spcPts val="1410"/>
              </a:lnSpc>
            </a:pPr>
            <a:r>
              <a:rPr lang="en-US" sz="1135" spc="6">
                <a:solidFill>
                  <a:srgbClr val="FFFFFF"/>
                </a:solidFill>
                <a:latin typeface="Consolas" panose="020B0609020204030204"/>
                <a:ea typeface="Consolas" panose="020B0609020204030204"/>
                <a:cs typeface="Consolas" panose="020B0609020204030204"/>
                <a:sym typeface="Consolas" panose="020B0609020204030204"/>
              </a:rPr>
              <a:t> </a:t>
            </a:r>
          </a:p>
        </p:txBody>
      </p:sp>
      <p:sp>
        <p:nvSpPr>
          <p:cNvPr id="32" name="TextBox 32"/>
          <p:cNvSpPr txBox="1"/>
          <p:nvPr/>
        </p:nvSpPr>
        <p:spPr>
          <a:xfrm>
            <a:off x="7761445" y="1359010"/>
            <a:ext cx="819371" cy="204301"/>
          </a:xfrm>
          <a:prstGeom prst="rect">
            <a:avLst/>
          </a:prstGeom>
        </p:spPr>
        <p:txBody>
          <a:bodyPr lIns="0" tIns="0" rIns="0" bIns="0" rtlCol="0" anchor="t">
            <a:spAutoFit/>
          </a:bodyPr>
          <a:lstStyle/>
          <a:p>
            <a:pPr algn="l">
              <a:lnSpc>
                <a:spcPts val="1410"/>
              </a:lnSpc>
            </a:pPr>
            <a:r>
              <a:rPr lang="en-US" sz="1135" spc="6">
                <a:solidFill>
                  <a:srgbClr val="FFFFFF"/>
                </a:solidFill>
                <a:latin typeface="Consolas" panose="020B0609020204030204"/>
                <a:ea typeface="Consolas" panose="020B0609020204030204"/>
                <a:cs typeface="Consolas" panose="020B0609020204030204"/>
                <a:sym typeface="Consolas" panose="020B0609020204030204"/>
              </a:rPr>
              <a:t>app: myapp</a:t>
            </a:r>
          </a:p>
        </p:txBody>
      </p:sp>
      <p:sp>
        <p:nvSpPr>
          <p:cNvPr id="33" name="TextBox 33"/>
          <p:cNvSpPr txBox="1"/>
          <p:nvPr/>
        </p:nvSpPr>
        <p:spPr>
          <a:xfrm>
            <a:off x="2959018" y="3142417"/>
            <a:ext cx="80950" cy="213565"/>
          </a:xfrm>
          <a:prstGeom prst="rect">
            <a:avLst/>
          </a:prstGeom>
        </p:spPr>
        <p:txBody>
          <a:bodyPr lIns="0" tIns="0" rIns="0" bIns="0" rtlCol="0" anchor="t">
            <a:spAutoFit/>
          </a:bodyPr>
          <a:lstStyle/>
          <a:p>
            <a:pPr algn="l">
              <a:lnSpc>
                <a:spcPts val="1590"/>
              </a:lnSpc>
            </a:pPr>
            <a:r>
              <a:rPr lang="en-US" sz="1135" spc="7">
                <a:solidFill>
                  <a:srgbClr val="FFFFFF"/>
                </a:solidFill>
                <a:latin typeface="Consolas" panose="020B0609020204030204"/>
                <a:ea typeface="Consolas" panose="020B0609020204030204"/>
                <a:cs typeface="Consolas" panose="020B0609020204030204"/>
                <a:sym typeface="Consolas" panose="020B0609020204030204"/>
              </a:rPr>
              <a:t> </a:t>
            </a:r>
          </a:p>
        </p:txBody>
      </p:sp>
      <p:sp>
        <p:nvSpPr>
          <p:cNvPr id="34" name="TextBox 34"/>
          <p:cNvSpPr txBox="1"/>
          <p:nvPr/>
        </p:nvSpPr>
        <p:spPr>
          <a:xfrm>
            <a:off x="3279863" y="3142417"/>
            <a:ext cx="819055" cy="213565"/>
          </a:xfrm>
          <a:prstGeom prst="rect">
            <a:avLst/>
          </a:prstGeom>
        </p:spPr>
        <p:txBody>
          <a:bodyPr lIns="0" tIns="0" rIns="0" bIns="0" rtlCol="0" anchor="t">
            <a:spAutoFit/>
          </a:bodyPr>
          <a:lstStyle/>
          <a:p>
            <a:pPr algn="l">
              <a:lnSpc>
                <a:spcPts val="1590"/>
              </a:lnSpc>
            </a:pPr>
            <a:r>
              <a:rPr lang="en-US" sz="1135" spc="7">
                <a:solidFill>
                  <a:srgbClr val="FFFFFF"/>
                </a:solidFill>
                <a:latin typeface="Consolas" panose="020B0609020204030204"/>
                <a:ea typeface="Consolas" panose="020B0609020204030204"/>
                <a:cs typeface="Consolas" panose="020B0609020204030204"/>
                <a:sym typeface="Consolas" panose="020B0609020204030204"/>
              </a:rPr>
              <a:t>app: myapp</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06232" y="2269300"/>
            <a:ext cx="6131536" cy="528700"/>
          </a:xfrm>
          <a:prstGeom prst="rect">
            <a:avLst/>
          </a:prstGeom>
        </p:spPr>
        <p:txBody>
          <a:bodyPr lIns="0" tIns="0" rIns="0" bIns="0" rtlCol="0" anchor="t">
            <a:spAutoFit/>
          </a:bodyPr>
          <a:lstStyle/>
          <a:p>
            <a:pPr algn="ctr">
              <a:lnSpc>
                <a:spcPts val="3840"/>
              </a:lnSpc>
              <a:spcBef>
                <a:spcPct val="0"/>
              </a:spcBef>
            </a:pPr>
            <a:r>
              <a:rPr lang="en-US" sz="3100" spc="18">
                <a:solidFill>
                  <a:srgbClr val="000000"/>
                </a:solidFill>
                <a:latin typeface="Consolas" panose="020B0609020204030204"/>
                <a:ea typeface="Consolas" panose="020B0609020204030204"/>
                <a:cs typeface="Consolas" panose="020B0609020204030204"/>
                <a:sym typeface="Consolas" panose="020B0609020204030204"/>
              </a:rPr>
              <a:t>Benefits of Service Objects </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405AF9-4571-160D-D325-2784784451F2}"/>
              </a:ext>
            </a:extLst>
          </p:cNvPr>
          <p:cNvSpPr txBox="1"/>
          <p:nvPr/>
        </p:nvSpPr>
        <p:spPr>
          <a:xfrm>
            <a:off x="609600" y="819150"/>
            <a:ext cx="7620000" cy="2677656"/>
          </a:xfrm>
          <a:prstGeom prst="rect">
            <a:avLst/>
          </a:prstGeom>
          <a:noFill/>
        </p:spPr>
        <p:txBody>
          <a:bodyPr wrap="square">
            <a:spAutoFit/>
          </a:bodyPr>
          <a:lstStyle/>
          <a:p>
            <a:pPr>
              <a:buNone/>
            </a:pPr>
            <a:r>
              <a:rPr lang="en-US" sz="1200" b="1" dirty="0"/>
              <a:t>Decoupling</a:t>
            </a:r>
          </a:p>
          <a:p>
            <a:pPr>
              <a:buFont typeface="Arial" panose="020B0604020202020204" pitchFamily="34" charset="0"/>
              <a:buChar char="•"/>
            </a:pPr>
            <a:r>
              <a:rPr lang="en-US" sz="1200" dirty="0"/>
              <a:t>Clients call a </a:t>
            </a:r>
            <a:r>
              <a:rPr lang="en-US" sz="1200" b="1" dirty="0"/>
              <a:t>stable name/IP</a:t>
            </a:r>
            <a:r>
              <a:rPr lang="en-US" sz="1200" dirty="0"/>
              <a:t> (the Service), not individual Pod IPs.</a:t>
            </a:r>
          </a:p>
          <a:p>
            <a:pPr>
              <a:buFont typeface="Arial" panose="020B0604020202020204" pitchFamily="34" charset="0"/>
              <a:buChar char="•"/>
            </a:pPr>
            <a:r>
              <a:rPr lang="en-US" sz="1200" dirty="0"/>
              <a:t>Pods can be </a:t>
            </a:r>
            <a:r>
              <a:rPr lang="en-US" sz="1200" b="1" dirty="0"/>
              <a:t>recreated, moved, or updated</a:t>
            </a:r>
            <a:r>
              <a:rPr lang="en-US" sz="1200" dirty="0"/>
              <a:t> without breaking callers.</a:t>
            </a:r>
          </a:p>
          <a:p>
            <a:pPr>
              <a:buFont typeface="Arial" panose="020B0604020202020204" pitchFamily="34" charset="0"/>
              <a:buChar char="•"/>
            </a:pPr>
            <a:r>
              <a:rPr lang="en-US" sz="1200" dirty="0"/>
              <a:t>Teams can evolve/roll out backends independently from consumers.</a:t>
            </a:r>
          </a:p>
          <a:p>
            <a:pPr>
              <a:buFont typeface="Arial" panose="020B0604020202020204" pitchFamily="34" charset="0"/>
              <a:buChar char="•"/>
            </a:pPr>
            <a:endParaRPr lang="en-US" sz="1200" dirty="0"/>
          </a:p>
          <a:p>
            <a:pPr>
              <a:buNone/>
            </a:pPr>
            <a:r>
              <a:rPr lang="en-US" sz="1200" b="1" dirty="0"/>
              <a:t>Scalability</a:t>
            </a:r>
          </a:p>
          <a:p>
            <a:pPr>
              <a:buFont typeface="Arial" panose="020B0604020202020204" pitchFamily="34" charset="0"/>
              <a:buChar char="•"/>
            </a:pPr>
            <a:r>
              <a:rPr lang="en-US" sz="1200" dirty="0"/>
              <a:t>Traffic is </a:t>
            </a:r>
            <a:r>
              <a:rPr lang="en-US" sz="1200" b="1" dirty="0"/>
              <a:t>load-balanced</a:t>
            </a:r>
            <a:r>
              <a:rPr lang="en-US" sz="1200" dirty="0"/>
              <a:t> across all matching Pods.</a:t>
            </a:r>
          </a:p>
          <a:p>
            <a:pPr>
              <a:buFont typeface="Arial" panose="020B0604020202020204" pitchFamily="34" charset="0"/>
              <a:buChar char="•"/>
            </a:pPr>
            <a:r>
              <a:rPr lang="en-US" sz="1200" dirty="0"/>
              <a:t>You can </a:t>
            </a:r>
            <a:r>
              <a:rPr lang="en-US" sz="1200" b="1" dirty="0"/>
              <a:t>scale replicas up/down</a:t>
            </a:r>
            <a:r>
              <a:rPr lang="en-US" sz="1200" dirty="0"/>
              <a:t> and the Service automatically includes/excludes them.</a:t>
            </a:r>
          </a:p>
          <a:p>
            <a:pPr>
              <a:buFont typeface="Arial" panose="020B0604020202020204" pitchFamily="34" charset="0"/>
              <a:buChar char="•"/>
            </a:pPr>
            <a:r>
              <a:rPr lang="en-US" sz="1200" dirty="0"/>
              <a:t>Works the same for internal calls (</a:t>
            </a:r>
            <a:r>
              <a:rPr lang="en-US" sz="1200" dirty="0" err="1"/>
              <a:t>ClusterIP</a:t>
            </a:r>
            <a:r>
              <a:rPr lang="en-US" sz="1200" dirty="0"/>
              <a:t>) and external entry points (via LB/Ingress).</a:t>
            </a:r>
          </a:p>
          <a:p>
            <a:pPr>
              <a:buFont typeface="Arial" panose="020B0604020202020204" pitchFamily="34" charset="0"/>
              <a:buChar char="•"/>
            </a:pPr>
            <a:endParaRPr lang="en-US" sz="1200" dirty="0"/>
          </a:p>
          <a:p>
            <a:pPr>
              <a:buNone/>
            </a:pPr>
            <a:r>
              <a:rPr lang="en-US" sz="1200" b="1" dirty="0"/>
              <a:t>Stability</a:t>
            </a:r>
          </a:p>
          <a:p>
            <a:pPr>
              <a:buFont typeface="Arial" panose="020B0604020202020204" pitchFamily="34" charset="0"/>
              <a:buChar char="•"/>
            </a:pPr>
            <a:r>
              <a:rPr lang="en-US" sz="1200" dirty="0"/>
              <a:t>Only </a:t>
            </a:r>
            <a:r>
              <a:rPr lang="en-US" sz="1200" b="1" dirty="0"/>
              <a:t>Ready</a:t>
            </a:r>
            <a:r>
              <a:rPr lang="en-US" sz="1200" dirty="0"/>
              <a:t> Pods receive traffic, improving uptime.</a:t>
            </a:r>
          </a:p>
          <a:p>
            <a:pPr>
              <a:buFont typeface="Arial" panose="020B0604020202020204" pitchFamily="34" charset="0"/>
              <a:buChar char="•"/>
            </a:pPr>
            <a:r>
              <a:rPr lang="en-US" sz="1200" dirty="0"/>
              <a:t>If a Pod dies, the Service </a:t>
            </a:r>
            <a:r>
              <a:rPr lang="en-US" sz="1200" b="1" dirty="0"/>
              <a:t>routes around failures</a:t>
            </a:r>
            <a:r>
              <a:rPr lang="en-US" sz="1200" dirty="0"/>
              <a:t>; new Pods are picked up automatically.</a:t>
            </a:r>
          </a:p>
          <a:p>
            <a:pPr>
              <a:buFont typeface="Arial" panose="020B0604020202020204" pitchFamily="34" charset="0"/>
              <a:buChar char="•"/>
            </a:pPr>
            <a:r>
              <a:rPr lang="en-US" sz="1200" dirty="0"/>
              <a:t>Provides </a:t>
            </a:r>
            <a:r>
              <a:rPr lang="en-US" sz="1200" b="1" dirty="0"/>
              <a:t>predictable addressing</a:t>
            </a:r>
            <a:r>
              <a:rPr lang="en-US" sz="1200" dirty="0"/>
              <a:t> (DNS name) across environments.</a:t>
            </a:r>
          </a:p>
        </p:txBody>
      </p:sp>
    </p:spTree>
    <p:extLst>
      <p:ext uri="{BB962C8B-B14F-4D97-AF65-F5344CB8AC3E}">
        <p14:creationId xmlns:p14="http://schemas.microsoft.com/office/powerpoint/2010/main" val="9007072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8994635" cy="5143500"/>
          </a:xfrm>
          <a:custGeom>
            <a:avLst/>
            <a:gdLst/>
            <a:ahLst/>
            <a:cxnLst/>
            <a:rect l="l" t="t" r="r" b="b"/>
            <a:pathLst>
              <a:path w="8994635" h="5143500">
                <a:moveTo>
                  <a:pt x="0" y="0"/>
                </a:moveTo>
                <a:lnTo>
                  <a:pt x="8994635" y="0"/>
                </a:lnTo>
                <a:lnTo>
                  <a:pt x="8994635"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68151" y="2010977"/>
            <a:ext cx="1037553" cy="1037553"/>
          </a:xfrm>
          <a:custGeom>
            <a:avLst/>
            <a:gdLst/>
            <a:ahLst/>
            <a:cxnLst/>
            <a:rect l="l" t="t" r="r" b="b"/>
            <a:pathLst>
              <a:path w="1037553" h="1037553">
                <a:moveTo>
                  <a:pt x="0" y="0"/>
                </a:moveTo>
                <a:lnTo>
                  <a:pt x="1037553" y="0"/>
                </a:lnTo>
                <a:lnTo>
                  <a:pt x="1037553" y="1037553"/>
                </a:lnTo>
                <a:lnTo>
                  <a:pt x="0" y="1037553"/>
                </a:lnTo>
                <a:lnTo>
                  <a:pt x="0" y="0"/>
                </a:lnTo>
                <a:close/>
              </a:path>
            </a:pathLst>
          </a:custGeom>
          <a:blipFill>
            <a:blip r:embed="rId4"/>
            <a:stretch>
              <a:fillRect/>
            </a:stretch>
          </a:blipFill>
        </p:spPr>
      </p:sp>
      <p:sp>
        <p:nvSpPr>
          <p:cNvPr id="4" name="Freeform 4"/>
          <p:cNvSpPr/>
          <p:nvPr/>
        </p:nvSpPr>
        <p:spPr>
          <a:xfrm>
            <a:off x="3921173" y="1997234"/>
            <a:ext cx="1044424" cy="1044424"/>
          </a:xfrm>
          <a:custGeom>
            <a:avLst/>
            <a:gdLst/>
            <a:ahLst/>
            <a:cxnLst/>
            <a:rect l="l" t="t" r="r" b="b"/>
            <a:pathLst>
              <a:path w="1044424" h="1044424">
                <a:moveTo>
                  <a:pt x="0" y="0"/>
                </a:moveTo>
                <a:lnTo>
                  <a:pt x="1044424" y="0"/>
                </a:lnTo>
                <a:lnTo>
                  <a:pt x="1044424" y="1044424"/>
                </a:lnTo>
                <a:lnTo>
                  <a:pt x="0" y="1044424"/>
                </a:lnTo>
                <a:lnTo>
                  <a:pt x="0" y="0"/>
                </a:lnTo>
                <a:close/>
              </a:path>
            </a:pathLst>
          </a:custGeom>
          <a:blipFill>
            <a:blip r:embed="rId5"/>
            <a:stretch>
              <a:fillRect/>
            </a:stretch>
          </a:blipFill>
        </p:spPr>
      </p:sp>
      <p:sp>
        <p:nvSpPr>
          <p:cNvPr id="5" name="Freeform 5"/>
          <p:cNvSpPr/>
          <p:nvPr/>
        </p:nvSpPr>
        <p:spPr>
          <a:xfrm>
            <a:off x="3543305" y="1605623"/>
            <a:ext cx="1807129" cy="2143729"/>
          </a:xfrm>
          <a:custGeom>
            <a:avLst/>
            <a:gdLst/>
            <a:ahLst/>
            <a:cxnLst/>
            <a:rect l="l" t="t" r="r" b="b"/>
            <a:pathLst>
              <a:path w="1807129" h="2143729">
                <a:moveTo>
                  <a:pt x="0" y="0"/>
                </a:moveTo>
                <a:lnTo>
                  <a:pt x="1807128" y="0"/>
                </a:lnTo>
                <a:lnTo>
                  <a:pt x="1807128" y="2143729"/>
                </a:lnTo>
                <a:lnTo>
                  <a:pt x="0" y="21437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6470393" y="2100302"/>
            <a:ext cx="858901" cy="858901"/>
          </a:xfrm>
          <a:custGeom>
            <a:avLst/>
            <a:gdLst/>
            <a:ahLst/>
            <a:cxnLst/>
            <a:rect l="l" t="t" r="r" b="b"/>
            <a:pathLst>
              <a:path w="858901" h="858901">
                <a:moveTo>
                  <a:pt x="0" y="0"/>
                </a:moveTo>
                <a:lnTo>
                  <a:pt x="858901" y="0"/>
                </a:lnTo>
                <a:lnTo>
                  <a:pt x="858901" y="858902"/>
                </a:lnTo>
                <a:lnTo>
                  <a:pt x="0" y="858902"/>
                </a:lnTo>
                <a:lnTo>
                  <a:pt x="0" y="0"/>
                </a:lnTo>
                <a:close/>
              </a:path>
            </a:pathLst>
          </a:custGeom>
          <a:blipFill>
            <a:blip r:embed="rId8"/>
            <a:stretch>
              <a:fillRect/>
            </a:stretch>
          </a:blipFill>
        </p:spPr>
      </p:sp>
      <p:sp>
        <p:nvSpPr>
          <p:cNvPr id="7" name="Freeform 7"/>
          <p:cNvSpPr/>
          <p:nvPr/>
        </p:nvSpPr>
        <p:spPr>
          <a:xfrm>
            <a:off x="5996327" y="1605623"/>
            <a:ext cx="1814000" cy="2143729"/>
          </a:xfrm>
          <a:custGeom>
            <a:avLst/>
            <a:gdLst/>
            <a:ahLst/>
            <a:cxnLst/>
            <a:rect l="l" t="t" r="r" b="b"/>
            <a:pathLst>
              <a:path w="1814000" h="2143729">
                <a:moveTo>
                  <a:pt x="0" y="0"/>
                </a:moveTo>
                <a:lnTo>
                  <a:pt x="1814000" y="0"/>
                </a:lnTo>
                <a:lnTo>
                  <a:pt x="1814000" y="2143729"/>
                </a:lnTo>
                <a:lnTo>
                  <a:pt x="0" y="214372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TextBox 8"/>
          <p:cNvSpPr txBox="1"/>
          <p:nvPr/>
        </p:nvSpPr>
        <p:spPr>
          <a:xfrm>
            <a:off x="2223249" y="82616"/>
            <a:ext cx="4534752" cy="504509"/>
          </a:xfrm>
          <a:prstGeom prst="rect">
            <a:avLst/>
          </a:prstGeom>
        </p:spPr>
        <p:txBody>
          <a:bodyPr lIns="0" tIns="0" rIns="0" bIns="0" rtlCol="0" anchor="t">
            <a:spAutoFit/>
          </a:bodyPr>
          <a:lstStyle/>
          <a:p>
            <a:pPr algn="l">
              <a:lnSpc>
                <a:spcPts val="4020"/>
              </a:lnSpc>
            </a:pPr>
            <a:r>
              <a:rPr lang="en-US" sz="2870" b="1" spc="8">
                <a:solidFill>
                  <a:srgbClr val="326CE5"/>
                </a:solidFill>
                <a:latin typeface="Barlow Bold" panose="00000800000000000000"/>
                <a:ea typeface="Barlow Bold" panose="00000800000000000000"/>
                <a:cs typeface="Barlow Bold" panose="00000800000000000000"/>
                <a:sym typeface="Barlow Bold" panose="00000800000000000000"/>
              </a:rPr>
              <a:t>Benefits of Service Objects</a:t>
            </a:r>
          </a:p>
        </p:txBody>
      </p:sp>
      <p:sp>
        <p:nvSpPr>
          <p:cNvPr id="9" name="TextBox 9"/>
          <p:cNvSpPr txBox="1"/>
          <p:nvPr/>
        </p:nvSpPr>
        <p:spPr>
          <a:xfrm>
            <a:off x="1538698" y="3384636"/>
            <a:ext cx="907165" cy="261002"/>
          </a:xfrm>
          <a:prstGeom prst="rect">
            <a:avLst/>
          </a:prstGeom>
        </p:spPr>
        <p:txBody>
          <a:bodyPr lIns="0" tIns="0" rIns="0" bIns="0" rtlCol="0" anchor="t">
            <a:spAutoFit/>
          </a:bodyPr>
          <a:lstStyle/>
          <a:p>
            <a:pPr algn="l">
              <a:lnSpc>
                <a:spcPts val="2045"/>
              </a:lnSpc>
            </a:pPr>
            <a:r>
              <a:rPr lang="en-US" sz="1460">
                <a:solidFill>
                  <a:srgbClr val="326CE5"/>
                </a:solidFill>
                <a:latin typeface="Barlow" panose="00000500000000000000"/>
                <a:ea typeface="Barlow" panose="00000500000000000000"/>
                <a:cs typeface="Barlow" panose="00000500000000000000"/>
                <a:sym typeface="Barlow" panose="00000500000000000000"/>
              </a:rPr>
              <a:t>Decoupling</a:t>
            </a:r>
          </a:p>
        </p:txBody>
      </p:sp>
      <p:sp>
        <p:nvSpPr>
          <p:cNvPr id="10" name="TextBox 10"/>
          <p:cNvSpPr txBox="1"/>
          <p:nvPr/>
        </p:nvSpPr>
        <p:spPr>
          <a:xfrm>
            <a:off x="4032947" y="3384636"/>
            <a:ext cx="836309" cy="261002"/>
          </a:xfrm>
          <a:prstGeom prst="rect">
            <a:avLst/>
          </a:prstGeom>
        </p:spPr>
        <p:txBody>
          <a:bodyPr lIns="0" tIns="0" rIns="0" bIns="0" rtlCol="0" anchor="t">
            <a:spAutoFit/>
          </a:bodyPr>
          <a:lstStyle/>
          <a:p>
            <a:pPr algn="l">
              <a:lnSpc>
                <a:spcPts val="2045"/>
              </a:lnSpc>
            </a:pPr>
            <a:r>
              <a:rPr lang="en-US" sz="1460">
                <a:solidFill>
                  <a:srgbClr val="326CE5"/>
                </a:solidFill>
                <a:latin typeface="Barlow" panose="00000500000000000000"/>
                <a:ea typeface="Barlow" panose="00000500000000000000"/>
                <a:cs typeface="Barlow" panose="00000500000000000000"/>
                <a:sym typeface="Barlow" panose="00000500000000000000"/>
              </a:rPr>
              <a:t>Scalability</a:t>
            </a:r>
          </a:p>
        </p:txBody>
      </p:sp>
      <p:sp>
        <p:nvSpPr>
          <p:cNvPr id="11" name="TextBox 11"/>
          <p:cNvSpPr txBox="1"/>
          <p:nvPr/>
        </p:nvSpPr>
        <p:spPr>
          <a:xfrm>
            <a:off x="6573646" y="3384636"/>
            <a:ext cx="668253" cy="261002"/>
          </a:xfrm>
          <a:prstGeom prst="rect">
            <a:avLst/>
          </a:prstGeom>
        </p:spPr>
        <p:txBody>
          <a:bodyPr lIns="0" tIns="0" rIns="0" bIns="0" rtlCol="0" anchor="t">
            <a:spAutoFit/>
          </a:bodyPr>
          <a:lstStyle/>
          <a:p>
            <a:pPr algn="l">
              <a:lnSpc>
                <a:spcPts val="2045"/>
              </a:lnSpc>
            </a:pPr>
            <a:r>
              <a:rPr lang="en-US" sz="1460">
                <a:solidFill>
                  <a:srgbClr val="326CE5"/>
                </a:solidFill>
                <a:latin typeface="Barlow" panose="00000500000000000000"/>
                <a:ea typeface="Barlow" panose="00000500000000000000"/>
                <a:cs typeface="Barlow" panose="00000500000000000000"/>
                <a:sym typeface="Barlow" panose="00000500000000000000"/>
              </a:rPr>
              <a:t>Stability</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949028" y="2084839"/>
            <a:ext cx="3756572" cy="774507"/>
          </a:xfrm>
          <a:prstGeom prst="rect">
            <a:avLst/>
          </a:prstGeom>
        </p:spPr>
        <p:txBody>
          <a:bodyPr wrap="square" lIns="0" tIns="0" rIns="0" bIns="0" rtlCol="0" anchor="t">
            <a:spAutoFit/>
          </a:bodyPr>
          <a:lstStyle/>
          <a:p>
            <a:pPr algn="ctr">
              <a:lnSpc>
                <a:spcPts val="6325"/>
              </a:lnSpc>
              <a:spcBef>
                <a:spcPct val="0"/>
              </a:spcBef>
            </a:pPr>
            <a:r>
              <a:rPr lang="en-US" sz="5110" spc="30" dirty="0" err="1">
                <a:solidFill>
                  <a:srgbClr val="000000"/>
                </a:solidFill>
                <a:latin typeface="Consolas" panose="020B0609020204030204"/>
                <a:ea typeface="Consolas" panose="020B0609020204030204"/>
                <a:cs typeface="Consolas" panose="020B0609020204030204"/>
                <a:sym typeface="Consolas" panose="020B0609020204030204"/>
              </a:rPr>
              <a:t>ClusterIP</a:t>
            </a:r>
            <a:endParaRPr lang="en-US" sz="5110" spc="30" dirty="0">
              <a:solidFill>
                <a:srgbClr val="000000"/>
              </a:solidFill>
              <a:latin typeface="Consolas" panose="020B0609020204030204"/>
              <a:ea typeface="Consolas" panose="020B0609020204030204"/>
              <a:cs typeface="Consolas" panose="020B0609020204030204"/>
              <a:sym typeface="Consolas" panose="020B0609020204030204"/>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2CE52D-8D41-5CA1-D0C2-D715DF251131}"/>
              </a:ext>
            </a:extLst>
          </p:cNvPr>
          <p:cNvSpPr txBox="1"/>
          <p:nvPr/>
        </p:nvSpPr>
        <p:spPr>
          <a:xfrm>
            <a:off x="457200" y="361950"/>
            <a:ext cx="8077200" cy="3970318"/>
          </a:xfrm>
          <a:prstGeom prst="rect">
            <a:avLst/>
          </a:prstGeom>
          <a:noFill/>
        </p:spPr>
        <p:txBody>
          <a:bodyPr wrap="square">
            <a:spAutoFit/>
          </a:bodyPr>
          <a:lstStyle/>
          <a:p>
            <a:pPr>
              <a:buNone/>
            </a:pPr>
            <a:r>
              <a:rPr lang="en-US" sz="1200" b="1" dirty="0"/>
              <a:t>what it is</a:t>
            </a:r>
          </a:p>
          <a:p>
            <a:pPr>
              <a:buFont typeface="Arial" panose="020B0604020202020204" pitchFamily="34" charset="0"/>
              <a:buChar char="•"/>
            </a:pPr>
            <a:r>
              <a:rPr lang="en-US" sz="1200" dirty="0"/>
              <a:t>The </a:t>
            </a:r>
            <a:r>
              <a:rPr lang="en-US" sz="1200" b="1" dirty="0"/>
              <a:t>default</a:t>
            </a:r>
            <a:r>
              <a:rPr lang="en-US" sz="1200" dirty="0"/>
              <a:t> Kubernetes Service type.</a:t>
            </a:r>
          </a:p>
          <a:p>
            <a:pPr>
              <a:buFont typeface="Arial" panose="020B0604020202020204" pitchFamily="34" charset="0"/>
              <a:buChar char="•"/>
            </a:pPr>
            <a:r>
              <a:rPr lang="en-US" sz="1200" dirty="0"/>
              <a:t>Creates a </a:t>
            </a:r>
            <a:r>
              <a:rPr lang="en-US" sz="1200" b="1" dirty="0"/>
              <a:t>virtual IP (</a:t>
            </a:r>
            <a:r>
              <a:rPr lang="en-US" sz="1200" b="1" dirty="0" err="1"/>
              <a:t>ClusterIP</a:t>
            </a:r>
            <a:r>
              <a:rPr lang="en-US" sz="1200" b="1" dirty="0"/>
              <a:t>)</a:t>
            </a:r>
            <a:r>
              <a:rPr lang="en-US" sz="1200" dirty="0"/>
              <a:t> that’s </a:t>
            </a:r>
            <a:r>
              <a:rPr lang="en-US" sz="1200" b="1" dirty="0"/>
              <a:t>reachable only inside the cluster</a:t>
            </a:r>
            <a:r>
              <a:rPr lang="en-US" sz="1200" dirty="0"/>
              <a:t>.</a:t>
            </a:r>
          </a:p>
          <a:p>
            <a:pPr>
              <a:buFont typeface="Arial" panose="020B0604020202020204" pitchFamily="34" charset="0"/>
              <a:buChar char="•"/>
            </a:pPr>
            <a:endParaRPr lang="en-US" sz="1200" dirty="0"/>
          </a:p>
          <a:p>
            <a:pPr>
              <a:buNone/>
            </a:pPr>
            <a:r>
              <a:rPr lang="en-US" sz="1200" b="1" dirty="0"/>
              <a:t>communication</a:t>
            </a:r>
          </a:p>
          <a:p>
            <a:pPr>
              <a:buFont typeface="Arial" panose="020B0604020202020204" pitchFamily="34" charset="0"/>
              <a:buChar char="•"/>
            </a:pPr>
            <a:r>
              <a:rPr lang="en-US" sz="1200" dirty="0"/>
              <a:t>Other Pods call it via </a:t>
            </a:r>
            <a:r>
              <a:rPr lang="en-US" sz="1200" b="1" dirty="0"/>
              <a:t>DNS name</a:t>
            </a:r>
            <a:r>
              <a:rPr lang="en-US" sz="1200" dirty="0"/>
              <a:t> (e.g., </a:t>
            </a:r>
            <a:r>
              <a:rPr lang="en-US" sz="1200" dirty="0" err="1"/>
              <a:t>orders.default.svc</a:t>
            </a:r>
            <a:r>
              <a:rPr lang="en-US" sz="1200" dirty="0"/>
              <a:t>).</a:t>
            </a:r>
          </a:p>
          <a:p>
            <a:pPr>
              <a:buFont typeface="Arial" panose="020B0604020202020204" pitchFamily="34" charset="0"/>
              <a:buChar char="•"/>
            </a:pPr>
            <a:r>
              <a:rPr lang="en-US" sz="1200" dirty="0"/>
              <a:t>Traffic is </a:t>
            </a:r>
            <a:r>
              <a:rPr lang="en-US" sz="1200" b="1" dirty="0"/>
              <a:t>load-balanced</a:t>
            </a:r>
            <a:r>
              <a:rPr lang="en-US" sz="1200" dirty="0"/>
              <a:t> across the selected, </a:t>
            </a:r>
            <a:r>
              <a:rPr lang="en-US" sz="1200" b="1" dirty="0"/>
              <a:t>Ready</a:t>
            </a:r>
            <a:r>
              <a:rPr lang="en-US" sz="1200" dirty="0"/>
              <a:t> Pods.</a:t>
            </a:r>
          </a:p>
          <a:p>
            <a:pPr>
              <a:buFont typeface="Arial" panose="020B0604020202020204" pitchFamily="34" charset="0"/>
              <a:buChar char="•"/>
            </a:pPr>
            <a:r>
              <a:rPr lang="en-US" sz="1200" dirty="0"/>
              <a:t>Great for </a:t>
            </a:r>
            <a:r>
              <a:rPr lang="en-US" sz="1200" b="1" dirty="0"/>
              <a:t>service-to-service</a:t>
            </a:r>
            <a:r>
              <a:rPr lang="en-US" sz="1200" dirty="0"/>
              <a:t> calls (API → DB, web → auth, etc.).</a:t>
            </a:r>
          </a:p>
          <a:p>
            <a:pPr>
              <a:buFont typeface="Arial" panose="020B0604020202020204" pitchFamily="34" charset="0"/>
              <a:buChar char="•"/>
            </a:pPr>
            <a:endParaRPr lang="en-US" sz="1200" dirty="0"/>
          </a:p>
          <a:p>
            <a:pPr>
              <a:buNone/>
            </a:pPr>
            <a:r>
              <a:rPr lang="en-US" sz="1200" b="1" dirty="0"/>
              <a:t>security</a:t>
            </a:r>
          </a:p>
          <a:p>
            <a:pPr>
              <a:buFont typeface="Arial" panose="020B0604020202020204" pitchFamily="34" charset="0"/>
              <a:buChar char="•"/>
            </a:pPr>
            <a:r>
              <a:rPr lang="en-US" sz="1200" b="1" dirty="0"/>
              <a:t>Not exposed externally</a:t>
            </a:r>
            <a:r>
              <a:rPr lang="en-US" sz="1200" dirty="0"/>
              <a:t>—reduces attack surface.</a:t>
            </a:r>
          </a:p>
          <a:p>
            <a:pPr>
              <a:buFont typeface="Arial" panose="020B0604020202020204" pitchFamily="34" charset="0"/>
              <a:buChar char="•"/>
            </a:pPr>
            <a:r>
              <a:rPr lang="en-US" sz="1200" dirty="0"/>
              <a:t>Combine with </a:t>
            </a:r>
            <a:r>
              <a:rPr lang="en-US" sz="1200" b="1" dirty="0"/>
              <a:t>RBAC</a:t>
            </a:r>
            <a:r>
              <a:rPr lang="en-US" sz="1200" dirty="0"/>
              <a:t> + </a:t>
            </a:r>
            <a:r>
              <a:rPr lang="en-US" sz="1200" b="1" dirty="0"/>
              <a:t>NetworkPolicies</a:t>
            </a:r>
            <a:r>
              <a:rPr lang="en-US" sz="1200" dirty="0"/>
              <a:t> to restrict who inside the cluster can talk to it.</a:t>
            </a:r>
          </a:p>
          <a:p>
            <a:pPr>
              <a:buFont typeface="Arial" panose="020B0604020202020204" pitchFamily="34" charset="0"/>
              <a:buChar char="•"/>
            </a:pPr>
            <a:endParaRPr lang="en-US" sz="1200" dirty="0"/>
          </a:p>
          <a:p>
            <a:pPr>
              <a:buNone/>
            </a:pPr>
            <a:r>
              <a:rPr lang="en-US" sz="1200" b="1" dirty="0"/>
              <a:t>limitations</a:t>
            </a:r>
          </a:p>
          <a:p>
            <a:pPr>
              <a:buFont typeface="Arial" panose="020B0604020202020204" pitchFamily="34" charset="0"/>
              <a:buChar char="•"/>
            </a:pPr>
            <a:r>
              <a:rPr lang="en-US" sz="1200" b="1" dirty="0"/>
              <a:t>No direct external access.</a:t>
            </a:r>
            <a:r>
              <a:rPr lang="en-US" sz="1200" dirty="0"/>
              <a:t> You’ll need Ingress/Gateway or a different Service type (</a:t>
            </a:r>
            <a:r>
              <a:rPr lang="en-US" sz="1200" dirty="0" err="1"/>
              <a:t>NodePort</a:t>
            </a:r>
            <a:r>
              <a:rPr lang="en-US" sz="1200" dirty="0"/>
              <a:t>/</a:t>
            </a:r>
            <a:r>
              <a:rPr lang="en-US" sz="1200" dirty="0" err="1"/>
              <a:t>LoadBalancer</a:t>
            </a:r>
            <a:r>
              <a:rPr lang="en-US" sz="1200" dirty="0"/>
              <a:t>) to reach it from outside.</a:t>
            </a:r>
          </a:p>
          <a:p>
            <a:pPr>
              <a:buFont typeface="Arial" panose="020B0604020202020204" pitchFamily="34" charset="0"/>
              <a:buChar char="•"/>
            </a:pPr>
            <a:r>
              <a:rPr lang="en-US" sz="1200" dirty="0"/>
              <a:t>If labels don’t match, the Service has </a:t>
            </a:r>
            <a:r>
              <a:rPr lang="en-US" sz="1200" b="1" dirty="0"/>
              <a:t>no endpoints</a:t>
            </a:r>
            <a:r>
              <a:rPr lang="en-US" sz="1200" dirty="0"/>
              <a:t> (black hole).</a:t>
            </a:r>
          </a:p>
          <a:p>
            <a:pPr>
              <a:buFont typeface="Arial" panose="020B0604020202020204" pitchFamily="34" charset="0"/>
              <a:buChar char="•"/>
            </a:pPr>
            <a:r>
              <a:rPr lang="en-US" sz="1200" dirty="0"/>
              <a:t>Health depends on </a:t>
            </a:r>
            <a:r>
              <a:rPr lang="en-US" sz="1200" b="1" dirty="0"/>
              <a:t>readiness probes</a:t>
            </a:r>
            <a:r>
              <a:rPr lang="en-US" sz="1200" dirty="0"/>
              <a:t>—unready Pods won’t receive traffic.</a:t>
            </a:r>
          </a:p>
          <a:p>
            <a:pPr>
              <a:buFont typeface="Arial" panose="020B0604020202020204" pitchFamily="34" charset="0"/>
              <a:buChar char="•"/>
            </a:pPr>
            <a:endParaRPr lang="en-US" sz="1200" dirty="0"/>
          </a:p>
          <a:p>
            <a:pPr>
              <a:buNone/>
            </a:pPr>
            <a:r>
              <a:rPr lang="en-US" sz="1200" b="1" dirty="0"/>
              <a:t>when to use</a:t>
            </a:r>
          </a:p>
          <a:p>
            <a:pPr>
              <a:buFont typeface="Arial" panose="020B0604020202020204" pitchFamily="34" charset="0"/>
              <a:buChar char="•"/>
            </a:pPr>
            <a:r>
              <a:rPr lang="en-US" sz="1200" dirty="0"/>
              <a:t>Internal microservices, databases, caches, message brokers—anything meant for </a:t>
            </a:r>
            <a:r>
              <a:rPr lang="en-US" sz="1200" b="1" dirty="0"/>
              <a:t>in-cluster</a:t>
            </a:r>
            <a:r>
              <a:rPr lang="en-US" sz="1200" dirty="0"/>
              <a:t> consumers only.</a:t>
            </a:r>
          </a:p>
        </p:txBody>
      </p:sp>
    </p:spTree>
    <p:extLst>
      <p:ext uri="{BB962C8B-B14F-4D97-AF65-F5344CB8AC3E}">
        <p14:creationId xmlns:p14="http://schemas.microsoft.com/office/powerpoint/2010/main" val="275890357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8994635" cy="5143500"/>
          </a:xfrm>
          <a:custGeom>
            <a:avLst/>
            <a:gdLst/>
            <a:ahLst/>
            <a:cxnLst/>
            <a:rect l="l" t="t" r="r" b="b"/>
            <a:pathLst>
              <a:path w="8994635" h="5143500">
                <a:moveTo>
                  <a:pt x="0" y="0"/>
                </a:moveTo>
                <a:lnTo>
                  <a:pt x="8994635" y="0"/>
                </a:lnTo>
                <a:lnTo>
                  <a:pt x="8994635"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543305" y="1729305"/>
            <a:ext cx="1807129" cy="2143818"/>
          </a:xfrm>
          <a:custGeom>
            <a:avLst/>
            <a:gdLst/>
            <a:ahLst/>
            <a:cxnLst/>
            <a:rect l="l" t="t" r="r" b="b"/>
            <a:pathLst>
              <a:path w="1807129" h="2143818">
                <a:moveTo>
                  <a:pt x="0" y="0"/>
                </a:moveTo>
                <a:lnTo>
                  <a:pt x="1807128" y="0"/>
                </a:lnTo>
                <a:lnTo>
                  <a:pt x="1807128" y="2143818"/>
                </a:lnTo>
                <a:lnTo>
                  <a:pt x="0" y="21438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50606" y="2217113"/>
            <a:ext cx="872644" cy="872644"/>
          </a:xfrm>
          <a:custGeom>
            <a:avLst/>
            <a:gdLst/>
            <a:ahLst/>
            <a:cxnLst/>
            <a:rect l="l" t="t" r="r" b="b"/>
            <a:pathLst>
              <a:path w="872644" h="872644">
                <a:moveTo>
                  <a:pt x="0" y="0"/>
                </a:moveTo>
                <a:lnTo>
                  <a:pt x="872643" y="0"/>
                </a:lnTo>
                <a:lnTo>
                  <a:pt x="872643" y="872644"/>
                </a:lnTo>
                <a:lnTo>
                  <a:pt x="0" y="872644"/>
                </a:lnTo>
                <a:lnTo>
                  <a:pt x="0" y="0"/>
                </a:lnTo>
                <a:close/>
              </a:path>
            </a:pathLst>
          </a:custGeom>
          <a:blipFill>
            <a:blip r:embed="rId6"/>
            <a:stretch>
              <a:fillRect/>
            </a:stretch>
          </a:blipFill>
        </p:spPr>
      </p:sp>
      <p:sp>
        <p:nvSpPr>
          <p:cNvPr id="5" name="Freeform 5"/>
          <p:cNvSpPr/>
          <p:nvPr/>
        </p:nvSpPr>
        <p:spPr>
          <a:xfrm>
            <a:off x="3976143" y="2175886"/>
            <a:ext cx="934485" cy="934485"/>
          </a:xfrm>
          <a:custGeom>
            <a:avLst/>
            <a:gdLst/>
            <a:ahLst/>
            <a:cxnLst/>
            <a:rect l="l" t="t" r="r" b="b"/>
            <a:pathLst>
              <a:path w="934485" h="934485">
                <a:moveTo>
                  <a:pt x="0" y="0"/>
                </a:moveTo>
                <a:lnTo>
                  <a:pt x="934485" y="0"/>
                </a:lnTo>
                <a:lnTo>
                  <a:pt x="934485" y="934484"/>
                </a:lnTo>
                <a:lnTo>
                  <a:pt x="0" y="934484"/>
                </a:lnTo>
                <a:lnTo>
                  <a:pt x="0" y="0"/>
                </a:lnTo>
                <a:close/>
              </a:path>
            </a:pathLst>
          </a:custGeom>
          <a:blipFill>
            <a:blip r:embed="rId7"/>
            <a:stretch>
              <a:fillRect/>
            </a:stretch>
          </a:blipFill>
        </p:spPr>
      </p:sp>
      <p:sp>
        <p:nvSpPr>
          <p:cNvPr id="6" name="Freeform 6"/>
          <p:cNvSpPr/>
          <p:nvPr/>
        </p:nvSpPr>
        <p:spPr>
          <a:xfrm>
            <a:off x="6463521" y="2217113"/>
            <a:ext cx="872644" cy="872644"/>
          </a:xfrm>
          <a:custGeom>
            <a:avLst/>
            <a:gdLst/>
            <a:ahLst/>
            <a:cxnLst/>
            <a:rect l="l" t="t" r="r" b="b"/>
            <a:pathLst>
              <a:path w="872644" h="872644">
                <a:moveTo>
                  <a:pt x="0" y="0"/>
                </a:moveTo>
                <a:lnTo>
                  <a:pt x="872644" y="0"/>
                </a:lnTo>
                <a:lnTo>
                  <a:pt x="872644" y="872644"/>
                </a:lnTo>
                <a:lnTo>
                  <a:pt x="0" y="872644"/>
                </a:lnTo>
                <a:lnTo>
                  <a:pt x="0" y="0"/>
                </a:lnTo>
                <a:close/>
              </a:path>
            </a:pathLst>
          </a:custGeom>
          <a:blipFill>
            <a:blip r:embed="rId8"/>
            <a:stretch>
              <a:fillRect/>
            </a:stretch>
          </a:blipFill>
        </p:spPr>
      </p:sp>
      <p:sp>
        <p:nvSpPr>
          <p:cNvPr id="7" name="Freeform 7"/>
          <p:cNvSpPr/>
          <p:nvPr/>
        </p:nvSpPr>
        <p:spPr>
          <a:xfrm>
            <a:off x="5996327" y="1729305"/>
            <a:ext cx="1814000" cy="2143818"/>
          </a:xfrm>
          <a:custGeom>
            <a:avLst/>
            <a:gdLst/>
            <a:ahLst/>
            <a:cxnLst/>
            <a:rect l="l" t="t" r="r" b="b"/>
            <a:pathLst>
              <a:path w="1814000" h="2143818">
                <a:moveTo>
                  <a:pt x="0" y="0"/>
                </a:moveTo>
                <a:lnTo>
                  <a:pt x="1814000" y="0"/>
                </a:lnTo>
                <a:lnTo>
                  <a:pt x="1814000" y="2143818"/>
                </a:lnTo>
                <a:lnTo>
                  <a:pt x="0" y="214381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TextBox 8"/>
          <p:cNvSpPr txBox="1"/>
          <p:nvPr/>
        </p:nvSpPr>
        <p:spPr>
          <a:xfrm>
            <a:off x="818134" y="82616"/>
            <a:ext cx="7365711" cy="774318"/>
          </a:xfrm>
          <a:prstGeom prst="rect">
            <a:avLst/>
          </a:prstGeom>
        </p:spPr>
        <p:txBody>
          <a:bodyPr lIns="0" tIns="0" rIns="0" bIns="0" rtlCol="0" anchor="t">
            <a:spAutoFit/>
          </a:bodyPr>
          <a:lstStyle/>
          <a:p>
            <a:pPr algn="ctr">
              <a:lnSpc>
                <a:spcPts val="4020"/>
              </a:lnSpc>
            </a:pPr>
            <a:r>
              <a:rPr lang="en-US" sz="2870" b="1">
                <a:solidFill>
                  <a:srgbClr val="326CE5"/>
                </a:solidFill>
                <a:latin typeface="Barlow Bold" panose="00000800000000000000"/>
                <a:ea typeface="Barlow Bold" panose="00000800000000000000"/>
                <a:cs typeface="Barlow Bold" panose="00000800000000000000"/>
                <a:sym typeface="Barlow Bold" panose="00000800000000000000"/>
              </a:rPr>
              <a:t>ClusterIP</a:t>
            </a:r>
          </a:p>
          <a:p>
            <a:pPr algn="ctr">
              <a:lnSpc>
                <a:spcPts val="2045"/>
              </a:lnSpc>
            </a:pPr>
            <a:r>
              <a:rPr lang="en-US" sz="1460">
                <a:solidFill>
                  <a:srgbClr val="000000"/>
                </a:solidFill>
                <a:latin typeface="Calibri (MS)" panose="020F0502020204030204"/>
                <a:ea typeface="Calibri (MS)" panose="020F0502020204030204"/>
                <a:cs typeface="Calibri (MS)" panose="020F0502020204030204"/>
                <a:sym typeface="Calibri (MS)" panose="020F0502020204030204"/>
              </a:rPr>
              <a:t>Expose applications exclusively to other pods within the same cluster for internal communication</a:t>
            </a:r>
          </a:p>
        </p:txBody>
      </p:sp>
      <p:sp>
        <p:nvSpPr>
          <p:cNvPr id="9" name="TextBox 9"/>
          <p:cNvSpPr txBox="1"/>
          <p:nvPr/>
        </p:nvSpPr>
        <p:spPr>
          <a:xfrm>
            <a:off x="570771" y="798133"/>
            <a:ext cx="86777" cy="256818"/>
          </a:xfrm>
          <a:prstGeom prst="rect">
            <a:avLst/>
          </a:prstGeom>
        </p:spPr>
        <p:txBody>
          <a:bodyPr lIns="0" tIns="0" rIns="0" bIns="0" rtlCol="0" anchor="t">
            <a:spAutoFit/>
          </a:bodyPr>
          <a:lstStyle/>
          <a:p>
            <a:pPr algn="l">
              <a:lnSpc>
                <a:spcPts val="2045"/>
              </a:lnSpc>
            </a:pPr>
            <a:r>
              <a:rPr lang="en-US" sz="1460">
                <a:solidFill>
                  <a:srgbClr val="000000"/>
                </a:solidFill>
                <a:latin typeface="Arimo" panose="020B0604020202020204"/>
                <a:ea typeface="Arimo" panose="020B0604020202020204"/>
                <a:cs typeface="Arimo" panose="020B0604020202020204"/>
                <a:sym typeface="Arimo" panose="020B0604020202020204"/>
              </a:rPr>
              <a:t>▪</a:t>
            </a:r>
          </a:p>
        </p:txBody>
      </p:sp>
      <p:sp>
        <p:nvSpPr>
          <p:cNvPr id="10" name="TextBox 10"/>
          <p:cNvSpPr txBox="1"/>
          <p:nvPr/>
        </p:nvSpPr>
        <p:spPr>
          <a:xfrm>
            <a:off x="1355278" y="3509506"/>
            <a:ext cx="1287617" cy="261002"/>
          </a:xfrm>
          <a:prstGeom prst="rect">
            <a:avLst/>
          </a:prstGeom>
        </p:spPr>
        <p:txBody>
          <a:bodyPr lIns="0" tIns="0" rIns="0" bIns="0" rtlCol="0" anchor="t">
            <a:spAutoFit/>
          </a:bodyPr>
          <a:lstStyle/>
          <a:p>
            <a:pPr algn="l">
              <a:lnSpc>
                <a:spcPts val="2045"/>
              </a:lnSpc>
            </a:pPr>
            <a:r>
              <a:rPr lang="en-US" sz="1460">
                <a:solidFill>
                  <a:srgbClr val="326CE5"/>
                </a:solidFill>
                <a:latin typeface="Barlow" panose="00000500000000000000"/>
                <a:ea typeface="Barlow" panose="00000500000000000000"/>
                <a:cs typeface="Barlow" panose="00000500000000000000"/>
                <a:sym typeface="Barlow" panose="00000500000000000000"/>
              </a:rPr>
              <a:t>Communication</a:t>
            </a:r>
          </a:p>
        </p:txBody>
      </p:sp>
      <p:sp>
        <p:nvSpPr>
          <p:cNvPr id="11" name="TextBox 11"/>
          <p:cNvSpPr txBox="1"/>
          <p:nvPr/>
        </p:nvSpPr>
        <p:spPr>
          <a:xfrm>
            <a:off x="4111554" y="3509506"/>
            <a:ext cx="675639" cy="261002"/>
          </a:xfrm>
          <a:prstGeom prst="rect">
            <a:avLst/>
          </a:prstGeom>
        </p:spPr>
        <p:txBody>
          <a:bodyPr lIns="0" tIns="0" rIns="0" bIns="0" rtlCol="0" anchor="t">
            <a:spAutoFit/>
          </a:bodyPr>
          <a:lstStyle/>
          <a:p>
            <a:pPr algn="l">
              <a:lnSpc>
                <a:spcPts val="2045"/>
              </a:lnSpc>
            </a:pPr>
            <a:r>
              <a:rPr lang="en-US" sz="1460">
                <a:solidFill>
                  <a:srgbClr val="326CE5"/>
                </a:solidFill>
                <a:latin typeface="Barlow" panose="00000500000000000000"/>
                <a:ea typeface="Barlow" panose="00000500000000000000"/>
                <a:cs typeface="Barlow" panose="00000500000000000000"/>
                <a:sym typeface="Barlow" panose="00000500000000000000"/>
              </a:rPr>
              <a:t>Security</a:t>
            </a:r>
          </a:p>
        </p:txBody>
      </p:sp>
      <p:sp>
        <p:nvSpPr>
          <p:cNvPr id="12" name="TextBox 12"/>
          <p:cNvSpPr txBox="1"/>
          <p:nvPr/>
        </p:nvSpPr>
        <p:spPr>
          <a:xfrm>
            <a:off x="6445931" y="3509506"/>
            <a:ext cx="931228" cy="261002"/>
          </a:xfrm>
          <a:prstGeom prst="rect">
            <a:avLst/>
          </a:prstGeom>
        </p:spPr>
        <p:txBody>
          <a:bodyPr lIns="0" tIns="0" rIns="0" bIns="0" rtlCol="0" anchor="t">
            <a:spAutoFit/>
          </a:bodyPr>
          <a:lstStyle/>
          <a:p>
            <a:pPr algn="l">
              <a:lnSpc>
                <a:spcPts val="2045"/>
              </a:lnSpc>
            </a:pPr>
            <a:r>
              <a:rPr lang="en-US" sz="1460">
                <a:solidFill>
                  <a:srgbClr val="326CE5"/>
                </a:solidFill>
                <a:latin typeface="Barlow" panose="00000500000000000000"/>
                <a:ea typeface="Barlow" panose="00000500000000000000"/>
                <a:cs typeface="Barlow" panose="00000500000000000000"/>
                <a:sym typeface="Barlow" panose="00000500000000000000"/>
              </a:rPr>
              <a:t>Limitations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5879" y="773059"/>
            <a:ext cx="7598997" cy="462601"/>
          </a:xfrm>
          <a:custGeom>
            <a:avLst/>
            <a:gdLst/>
            <a:ahLst/>
            <a:cxnLst/>
            <a:rect l="l" t="t" r="r" b="b"/>
            <a:pathLst>
              <a:path w="7598997" h="462601">
                <a:moveTo>
                  <a:pt x="0" y="0"/>
                </a:moveTo>
                <a:lnTo>
                  <a:pt x="7598997" y="0"/>
                </a:lnTo>
                <a:lnTo>
                  <a:pt x="7598997" y="462600"/>
                </a:lnTo>
                <a:lnTo>
                  <a:pt x="0" y="462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25879" y="246155"/>
            <a:ext cx="5802297" cy="487499"/>
          </a:xfrm>
          <a:custGeom>
            <a:avLst/>
            <a:gdLst/>
            <a:ahLst/>
            <a:cxnLst/>
            <a:rect l="l" t="t" r="r" b="b"/>
            <a:pathLst>
              <a:path w="5802297" h="487499">
                <a:moveTo>
                  <a:pt x="0" y="0"/>
                </a:moveTo>
                <a:lnTo>
                  <a:pt x="5802296" y="0"/>
                </a:lnTo>
                <a:lnTo>
                  <a:pt x="5802296" y="487499"/>
                </a:lnTo>
                <a:lnTo>
                  <a:pt x="0" y="4874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262376" y="1290847"/>
            <a:ext cx="6201737" cy="2796397"/>
          </a:xfrm>
          <a:custGeom>
            <a:avLst/>
            <a:gdLst/>
            <a:ahLst/>
            <a:cxnLst/>
            <a:rect l="l" t="t" r="r" b="b"/>
            <a:pathLst>
              <a:path w="6201737" h="2796397">
                <a:moveTo>
                  <a:pt x="0" y="0"/>
                </a:moveTo>
                <a:lnTo>
                  <a:pt x="6201737" y="0"/>
                </a:lnTo>
                <a:lnTo>
                  <a:pt x="6201737" y="2796397"/>
                </a:lnTo>
                <a:lnTo>
                  <a:pt x="0" y="27963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516874" y="1937004"/>
            <a:ext cx="282102" cy="282102"/>
          </a:xfrm>
          <a:custGeom>
            <a:avLst/>
            <a:gdLst/>
            <a:ahLst/>
            <a:cxnLst/>
            <a:rect l="l" t="t" r="r" b="b"/>
            <a:pathLst>
              <a:path w="282102" h="282102">
                <a:moveTo>
                  <a:pt x="0" y="0"/>
                </a:moveTo>
                <a:lnTo>
                  <a:pt x="282102" y="0"/>
                </a:lnTo>
                <a:lnTo>
                  <a:pt x="282102" y="282102"/>
                </a:lnTo>
                <a:lnTo>
                  <a:pt x="0" y="282102"/>
                </a:lnTo>
                <a:lnTo>
                  <a:pt x="0" y="0"/>
                </a:lnTo>
                <a:close/>
              </a:path>
            </a:pathLst>
          </a:custGeom>
          <a:blipFill>
            <a:blip r:embed="rId10"/>
            <a:stretch>
              <a:fillRect/>
            </a:stretch>
          </a:blipFill>
        </p:spPr>
      </p:sp>
      <p:sp>
        <p:nvSpPr>
          <p:cNvPr id="7" name="Freeform 7"/>
          <p:cNvSpPr/>
          <p:nvPr/>
        </p:nvSpPr>
        <p:spPr>
          <a:xfrm>
            <a:off x="404736" y="2291763"/>
            <a:ext cx="1287028" cy="479727"/>
          </a:xfrm>
          <a:custGeom>
            <a:avLst/>
            <a:gdLst/>
            <a:ahLst/>
            <a:cxnLst/>
            <a:rect l="l" t="t" r="r" b="b"/>
            <a:pathLst>
              <a:path w="1287028" h="479727">
                <a:moveTo>
                  <a:pt x="0" y="0"/>
                </a:moveTo>
                <a:lnTo>
                  <a:pt x="1287028" y="0"/>
                </a:lnTo>
                <a:lnTo>
                  <a:pt x="1287028" y="479726"/>
                </a:lnTo>
                <a:lnTo>
                  <a:pt x="0" y="4797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505558" y="2379250"/>
            <a:ext cx="304752" cy="304752"/>
          </a:xfrm>
          <a:custGeom>
            <a:avLst/>
            <a:gdLst/>
            <a:ahLst/>
            <a:cxnLst/>
            <a:rect l="l" t="t" r="r" b="b"/>
            <a:pathLst>
              <a:path w="304752" h="304752">
                <a:moveTo>
                  <a:pt x="0" y="0"/>
                </a:moveTo>
                <a:lnTo>
                  <a:pt x="304753" y="0"/>
                </a:lnTo>
                <a:lnTo>
                  <a:pt x="304753" y="304752"/>
                </a:lnTo>
                <a:lnTo>
                  <a:pt x="0" y="304752"/>
                </a:lnTo>
                <a:lnTo>
                  <a:pt x="0" y="0"/>
                </a:lnTo>
                <a:close/>
              </a:path>
            </a:pathLst>
          </a:custGeom>
          <a:blipFill>
            <a:blip r:embed="rId13"/>
            <a:stretch>
              <a:fillRect/>
            </a:stretch>
          </a:blipFill>
        </p:spPr>
      </p:sp>
      <p:sp>
        <p:nvSpPr>
          <p:cNvPr id="9" name="Freeform 9"/>
          <p:cNvSpPr/>
          <p:nvPr/>
        </p:nvSpPr>
        <p:spPr>
          <a:xfrm>
            <a:off x="1986515" y="1838192"/>
            <a:ext cx="2702138" cy="933298"/>
          </a:xfrm>
          <a:custGeom>
            <a:avLst/>
            <a:gdLst/>
            <a:ahLst/>
            <a:cxnLst/>
            <a:rect l="l" t="t" r="r" b="b"/>
            <a:pathLst>
              <a:path w="2702138" h="933298">
                <a:moveTo>
                  <a:pt x="0" y="0"/>
                </a:moveTo>
                <a:lnTo>
                  <a:pt x="2702138" y="0"/>
                </a:lnTo>
                <a:lnTo>
                  <a:pt x="2702138" y="933297"/>
                </a:lnTo>
                <a:lnTo>
                  <a:pt x="0" y="93329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0" name="Freeform 10"/>
          <p:cNvSpPr/>
          <p:nvPr/>
        </p:nvSpPr>
        <p:spPr>
          <a:xfrm>
            <a:off x="2100701" y="1937004"/>
            <a:ext cx="282102" cy="282102"/>
          </a:xfrm>
          <a:custGeom>
            <a:avLst/>
            <a:gdLst/>
            <a:ahLst/>
            <a:cxnLst/>
            <a:rect l="l" t="t" r="r" b="b"/>
            <a:pathLst>
              <a:path w="282102" h="282102">
                <a:moveTo>
                  <a:pt x="0" y="0"/>
                </a:moveTo>
                <a:lnTo>
                  <a:pt x="282102" y="0"/>
                </a:lnTo>
                <a:lnTo>
                  <a:pt x="282102" y="282102"/>
                </a:lnTo>
                <a:lnTo>
                  <a:pt x="0" y="282102"/>
                </a:lnTo>
                <a:lnTo>
                  <a:pt x="0" y="0"/>
                </a:lnTo>
                <a:close/>
              </a:path>
            </a:pathLst>
          </a:custGeom>
          <a:blipFill>
            <a:blip r:embed="rId16"/>
            <a:stretch>
              <a:fillRect/>
            </a:stretch>
          </a:blipFill>
        </p:spPr>
      </p:sp>
      <p:sp>
        <p:nvSpPr>
          <p:cNvPr id="11" name="Freeform 11"/>
          <p:cNvSpPr/>
          <p:nvPr/>
        </p:nvSpPr>
        <p:spPr>
          <a:xfrm>
            <a:off x="2100701" y="2390575"/>
            <a:ext cx="282102" cy="282102"/>
          </a:xfrm>
          <a:custGeom>
            <a:avLst/>
            <a:gdLst/>
            <a:ahLst/>
            <a:cxnLst/>
            <a:rect l="l" t="t" r="r" b="b"/>
            <a:pathLst>
              <a:path w="282102" h="282102">
                <a:moveTo>
                  <a:pt x="0" y="0"/>
                </a:moveTo>
                <a:lnTo>
                  <a:pt x="282102" y="0"/>
                </a:lnTo>
                <a:lnTo>
                  <a:pt x="282102" y="282102"/>
                </a:lnTo>
                <a:lnTo>
                  <a:pt x="0" y="28210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2" name="Freeform 12"/>
          <p:cNvSpPr/>
          <p:nvPr/>
        </p:nvSpPr>
        <p:spPr>
          <a:xfrm>
            <a:off x="1986515" y="2745334"/>
            <a:ext cx="1358427" cy="1178128"/>
          </a:xfrm>
          <a:custGeom>
            <a:avLst/>
            <a:gdLst/>
            <a:ahLst/>
            <a:cxnLst/>
            <a:rect l="l" t="t" r="r" b="b"/>
            <a:pathLst>
              <a:path w="1358427" h="1178128">
                <a:moveTo>
                  <a:pt x="0" y="0"/>
                </a:moveTo>
                <a:lnTo>
                  <a:pt x="1358427" y="0"/>
                </a:lnTo>
                <a:lnTo>
                  <a:pt x="1358427" y="1178128"/>
                </a:lnTo>
                <a:lnTo>
                  <a:pt x="0" y="117812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3" name="Freeform 13"/>
          <p:cNvSpPr/>
          <p:nvPr/>
        </p:nvSpPr>
        <p:spPr>
          <a:xfrm>
            <a:off x="3330235" y="2745334"/>
            <a:ext cx="1358427" cy="1178128"/>
          </a:xfrm>
          <a:custGeom>
            <a:avLst/>
            <a:gdLst/>
            <a:ahLst/>
            <a:cxnLst/>
            <a:rect l="l" t="t" r="r" b="b"/>
            <a:pathLst>
              <a:path w="1358427" h="1178128">
                <a:moveTo>
                  <a:pt x="0" y="0"/>
                </a:moveTo>
                <a:lnTo>
                  <a:pt x="1358427" y="0"/>
                </a:lnTo>
                <a:lnTo>
                  <a:pt x="1358427" y="1178128"/>
                </a:lnTo>
                <a:lnTo>
                  <a:pt x="0" y="1178128"/>
                </a:lnTo>
                <a:lnTo>
                  <a:pt x="0" y="0"/>
                </a:lnTo>
                <a:close/>
              </a:path>
            </a:pathLst>
          </a:custGeom>
          <a:blipFill>
            <a:blip r:embed="rId19">
              <a:extLst>
                <a:ext uri="{96DAC541-7B7A-43D3-8B79-37D633B846F1}">
                  <asvg:svgBlip xmlns:asvg="http://schemas.microsoft.com/office/drawing/2016/SVG/main" r:embed="rId21"/>
                </a:ext>
              </a:extLst>
            </a:blip>
            <a:stretch>
              <a:fillRect/>
            </a:stretch>
          </a:blipFill>
        </p:spPr>
      </p:sp>
      <p:sp>
        <p:nvSpPr>
          <p:cNvPr id="14" name="Freeform 14"/>
          <p:cNvSpPr/>
          <p:nvPr/>
        </p:nvSpPr>
        <p:spPr>
          <a:xfrm>
            <a:off x="2100701" y="2390575"/>
            <a:ext cx="282102" cy="282102"/>
          </a:xfrm>
          <a:custGeom>
            <a:avLst/>
            <a:gdLst/>
            <a:ahLst/>
            <a:cxnLst/>
            <a:rect l="l" t="t" r="r" b="b"/>
            <a:pathLst>
              <a:path w="282102" h="282102">
                <a:moveTo>
                  <a:pt x="0" y="0"/>
                </a:moveTo>
                <a:lnTo>
                  <a:pt x="282102" y="0"/>
                </a:lnTo>
                <a:lnTo>
                  <a:pt x="282102" y="282102"/>
                </a:lnTo>
                <a:lnTo>
                  <a:pt x="0" y="282102"/>
                </a:lnTo>
                <a:lnTo>
                  <a:pt x="0" y="0"/>
                </a:lnTo>
                <a:close/>
              </a:path>
            </a:pathLst>
          </a:custGeom>
          <a:blipFill>
            <a:blip r:embed="rId22"/>
            <a:stretch>
              <a:fillRect/>
            </a:stretch>
          </a:blipFill>
        </p:spPr>
      </p:sp>
      <p:sp>
        <p:nvSpPr>
          <p:cNvPr id="15" name="Freeform 15"/>
          <p:cNvSpPr/>
          <p:nvPr/>
        </p:nvSpPr>
        <p:spPr>
          <a:xfrm>
            <a:off x="2100701" y="2840812"/>
            <a:ext cx="282102" cy="282102"/>
          </a:xfrm>
          <a:custGeom>
            <a:avLst/>
            <a:gdLst/>
            <a:ahLst/>
            <a:cxnLst/>
            <a:rect l="l" t="t" r="r" b="b"/>
            <a:pathLst>
              <a:path w="282102" h="282102">
                <a:moveTo>
                  <a:pt x="0" y="0"/>
                </a:moveTo>
                <a:lnTo>
                  <a:pt x="282102" y="0"/>
                </a:lnTo>
                <a:lnTo>
                  <a:pt x="282102" y="282102"/>
                </a:lnTo>
                <a:lnTo>
                  <a:pt x="0" y="282102"/>
                </a:lnTo>
                <a:lnTo>
                  <a:pt x="0" y="0"/>
                </a:lnTo>
                <a:close/>
              </a:path>
            </a:pathLst>
          </a:custGeom>
          <a:blipFill>
            <a:blip r:embed="rId23"/>
            <a:stretch>
              <a:fillRect/>
            </a:stretch>
          </a:blipFill>
        </p:spPr>
      </p:sp>
      <p:sp>
        <p:nvSpPr>
          <p:cNvPr id="16" name="Freeform 16"/>
          <p:cNvSpPr/>
          <p:nvPr/>
        </p:nvSpPr>
        <p:spPr>
          <a:xfrm>
            <a:off x="3461128" y="2840822"/>
            <a:ext cx="282102" cy="282102"/>
          </a:xfrm>
          <a:custGeom>
            <a:avLst/>
            <a:gdLst/>
            <a:ahLst/>
            <a:cxnLst/>
            <a:rect l="l" t="t" r="r" b="b"/>
            <a:pathLst>
              <a:path w="282102" h="282102">
                <a:moveTo>
                  <a:pt x="0" y="0"/>
                </a:moveTo>
                <a:lnTo>
                  <a:pt x="282102" y="0"/>
                </a:lnTo>
                <a:lnTo>
                  <a:pt x="282102" y="282102"/>
                </a:lnTo>
                <a:lnTo>
                  <a:pt x="0" y="282102"/>
                </a:lnTo>
                <a:lnTo>
                  <a:pt x="0" y="0"/>
                </a:lnTo>
                <a:close/>
              </a:path>
            </a:pathLst>
          </a:custGeom>
          <a:blipFill>
            <a:blip r:embed="rId24"/>
            <a:stretch>
              <a:fillRect/>
            </a:stretch>
          </a:blipFill>
        </p:spPr>
      </p:sp>
      <p:sp>
        <p:nvSpPr>
          <p:cNvPr id="17" name="Freeform 17"/>
          <p:cNvSpPr/>
          <p:nvPr/>
        </p:nvSpPr>
        <p:spPr>
          <a:xfrm>
            <a:off x="3497599" y="3159376"/>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18" name="Freeform 18"/>
          <p:cNvSpPr/>
          <p:nvPr/>
        </p:nvSpPr>
        <p:spPr>
          <a:xfrm>
            <a:off x="3497599" y="3159376"/>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7"/>
            <a:stretch>
              <a:fillRect/>
            </a:stretch>
          </a:blipFill>
        </p:spPr>
      </p:sp>
      <p:sp>
        <p:nvSpPr>
          <p:cNvPr id="19" name="Freeform 19"/>
          <p:cNvSpPr/>
          <p:nvPr/>
        </p:nvSpPr>
        <p:spPr>
          <a:xfrm>
            <a:off x="3857073" y="3159376"/>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5">
              <a:extLst>
                <a:ext uri="{96DAC541-7B7A-43D3-8B79-37D633B846F1}">
                  <asvg:svgBlip xmlns:asvg="http://schemas.microsoft.com/office/drawing/2016/SVG/main" r:embed="rId28"/>
                </a:ext>
              </a:extLst>
            </a:blip>
            <a:stretch>
              <a:fillRect/>
            </a:stretch>
          </a:blipFill>
        </p:spPr>
      </p:sp>
      <p:sp>
        <p:nvSpPr>
          <p:cNvPr id="20" name="Freeform 20"/>
          <p:cNvSpPr/>
          <p:nvPr/>
        </p:nvSpPr>
        <p:spPr>
          <a:xfrm>
            <a:off x="4216546" y="3159376"/>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5">
              <a:extLst>
                <a:ext uri="{96DAC541-7B7A-43D3-8B79-37D633B846F1}">
                  <asvg:svgBlip xmlns:asvg="http://schemas.microsoft.com/office/drawing/2016/SVG/main" r:embed="rId29"/>
                </a:ext>
              </a:extLst>
            </a:blip>
            <a:stretch>
              <a:fillRect/>
            </a:stretch>
          </a:blipFill>
        </p:spPr>
      </p:sp>
      <p:sp>
        <p:nvSpPr>
          <p:cNvPr id="21" name="Freeform 21"/>
          <p:cNvSpPr/>
          <p:nvPr/>
        </p:nvSpPr>
        <p:spPr>
          <a:xfrm>
            <a:off x="3497599" y="3458737"/>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5">
              <a:extLst>
                <a:ext uri="{96DAC541-7B7A-43D3-8B79-37D633B846F1}">
                  <asvg:svgBlip xmlns:asvg="http://schemas.microsoft.com/office/drawing/2016/SVG/main" r:embed="rId30"/>
                </a:ext>
              </a:extLst>
            </a:blip>
            <a:stretch>
              <a:fillRect/>
            </a:stretch>
          </a:blipFill>
        </p:spPr>
      </p:sp>
      <p:sp>
        <p:nvSpPr>
          <p:cNvPr id="22" name="Freeform 22"/>
          <p:cNvSpPr/>
          <p:nvPr/>
        </p:nvSpPr>
        <p:spPr>
          <a:xfrm>
            <a:off x="3857073" y="3458737"/>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5">
              <a:extLst>
                <a:ext uri="{96DAC541-7B7A-43D3-8B79-37D633B846F1}">
                  <asvg:svgBlip xmlns:asvg="http://schemas.microsoft.com/office/drawing/2016/SVG/main" r:embed="rId31"/>
                </a:ext>
              </a:extLst>
            </a:blip>
            <a:stretch>
              <a:fillRect/>
            </a:stretch>
          </a:blipFill>
        </p:spPr>
      </p:sp>
      <p:sp>
        <p:nvSpPr>
          <p:cNvPr id="23" name="Freeform 23"/>
          <p:cNvSpPr/>
          <p:nvPr/>
        </p:nvSpPr>
        <p:spPr>
          <a:xfrm>
            <a:off x="4216546" y="3458737"/>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5">
              <a:extLst>
                <a:ext uri="{96DAC541-7B7A-43D3-8B79-37D633B846F1}">
                  <asvg:svgBlip xmlns:asvg="http://schemas.microsoft.com/office/drawing/2016/SVG/main" r:embed="rId32"/>
                </a:ext>
              </a:extLst>
            </a:blip>
            <a:stretch>
              <a:fillRect/>
            </a:stretch>
          </a:blipFill>
        </p:spPr>
      </p:sp>
      <p:sp>
        <p:nvSpPr>
          <p:cNvPr id="24" name="Freeform 24"/>
          <p:cNvSpPr/>
          <p:nvPr/>
        </p:nvSpPr>
        <p:spPr>
          <a:xfrm>
            <a:off x="2137000" y="3159376"/>
            <a:ext cx="304752" cy="304752"/>
          </a:xfrm>
          <a:custGeom>
            <a:avLst/>
            <a:gdLst/>
            <a:ahLst/>
            <a:cxnLst/>
            <a:rect l="l" t="t" r="r" b="b"/>
            <a:pathLst>
              <a:path w="304752" h="304752">
                <a:moveTo>
                  <a:pt x="0" y="0"/>
                </a:moveTo>
                <a:lnTo>
                  <a:pt x="304753" y="0"/>
                </a:lnTo>
                <a:lnTo>
                  <a:pt x="304753" y="304752"/>
                </a:lnTo>
                <a:lnTo>
                  <a:pt x="0" y="304752"/>
                </a:lnTo>
                <a:lnTo>
                  <a:pt x="0" y="0"/>
                </a:lnTo>
                <a:close/>
              </a:path>
            </a:pathLst>
          </a:custGeom>
          <a:blipFill>
            <a:blip r:embed="rId25">
              <a:extLst>
                <a:ext uri="{96DAC541-7B7A-43D3-8B79-37D633B846F1}">
                  <asvg:svgBlip xmlns:asvg="http://schemas.microsoft.com/office/drawing/2016/SVG/main" r:embed="rId33"/>
                </a:ext>
              </a:extLst>
            </a:blip>
            <a:stretch>
              <a:fillRect/>
            </a:stretch>
          </a:blipFill>
        </p:spPr>
      </p:sp>
      <p:sp>
        <p:nvSpPr>
          <p:cNvPr id="25" name="Freeform 25"/>
          <p:cNvSpPr/>
          <p:nvPr/>
        </p:nvSpPr>
        <p:spPr>
          <a:xfrm>
            <a:off x="2513352" y="3159376"/>
            <a:ext cx="304752" cy="304752"/>
          </a:xfrm>
          <a:custGeom>
            <a:avLst/>
            <a:gdLst/>
            <a:ahLst/>
            <a:cxnLst/>
            <a:rect l="l" t="t" r="r" b="b"/>
            <a:pathLst>
              <a:path w="304752" h="304752">
                <a:moveTo>
                  <a:pt x="0" y="0"/>
                </a:moveTo>
                <a:lnTo>
                  <a:pt x="304753" y="0"/>
                </a:lnTo>
                <a:lnTo>
                  <a:pt x="304753" y="304752"/>
                </a:lnTo>
                <a:lnTo>
                  <a:pt x="0" y="304752"/>
                </a:lnTo>
                <a:lnTo>
                  <a:pt x="0" y="0"/>
                </a:lnTo>
                <a:close/>
              </a:path>
            </a:pathLst>
          </a:custGeom>
          <a:blipFill>
            <a:blip r:embed="rId25">
              <a:extLst>
                <a:ext uri="{96DAC541-7B7A-43D3-8B79-37D633B846F1}">
                  <asvg:svgBlip xmlns:asvg="http://schemas.microsoft.com/office/drawing/2016/SVG/main" r:embed="rId34"/>
                </a:ext>
              </a:extLst>
            </a:blip>
            <a:stretch>
              <a:fillRect/>
            </a:stretch>
          </a:blipFill>
        </p:spPr>
      </p:sp>
      <p:sp>
        <p:nvSpPr>
          <p:cNvPr id="26" name="Freeform 26"/>
          <p:cNvSpPr/>
          <p:nvPr/>
        </p:nvSpPr>
        <p:spPr>
          <a:xfrm>
            <a:off x="2889704" y="3159376"/>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5">
              <a:extLst>
                <a:ext uri="{96DAC541-7B7A-43D3-8B79-37D633B846F1}">
                  <asvg:svgBlip xmlns:asvg="http://schemas.microsoft.com/office/drawing/2016/SVG/main" r:embed="rId35"/>
                </a:ext>
              </a:extLst>
            </a:blip>
            <a:stretch>
              <a:fillRect/>
            </a:stretch>
          </a:blipFill>
        </p:spPr>
      </p:sp>
      <p:sp>
        <p:nvSpPr>
          <p:cNvPr id="27" name="Freeform 27"/>
          <p:cNvSpPr/>
          <p:nvPr/>
        </p:nvSpPr>
        <p:spPr>
          <a:xfrm>
            <a:off x="3857073" y="3159376"/>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7"/>
            <a:stretch>
              <a:fillRect/>
            </a:stretch>
          </a:blipFill>
        </p:spPr>
      </p:sp>
      <p:sp>
        <p:nvSpPr>
          <p:cNvPr id="28" name="Freeform 28"/>
          <p:cNvSpPr/>
          <p:nvPr/>
        </p:nvSpPr>
        <p:spPr>
          <a:xfrm>
            <a:off x="4216546" y="3159376"/>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7"/>
            <a:stretch>
              <a:fillRect/>
            </a:stretch>
          </a:blipFill>
        </p:spPr>
      </p:sp>
      <p:sp>
        <p:nvSpPr>
          <p:cNvPr id="29" name="Freeform 29"/>
          <p:cNvSpPr/>
          <p:nvPr/>
        </p:nvSpPr>
        <p:spPr>
          <a:xfrm>
            <a:off x="3497599" y="3458737"/>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7"/>
            <a:stretch>
              <a:fillRect/>
            </a:stretch>
          </a:blipFill>
        </p:spPr>
      </p:sp>
      <p:sp>
        <p:nvSpPr>
          <p:cNvPr id="30" name="Freeform 30"/>
          <p:cNvSpPr/>
          <p:nvPr/>
        </p:nvSpPr>
        <p:spPr>
          <a:xfrm>
            <a:off x="3857073" y="3458737"/>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7"/>
            <a:stretch>
              <a:fillRect/>
            </a:stretch>
          </a:blipFill>
        </p:spPr>
      </p:sp>
      <p:sp>
        <p:nvSpPr>
          <p:cNvPr id="31" name="Freeform 31"/>
          <p:cNvSpPr/>
          <p:nvPr/>
        </p:nvSpPr>
        <p:spPr>
          <a:xfrm>
            <a:off x="4216546" y="3458737"/>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7"/>
            <a:stretch>
              <a:fillRect/>
            </a:stretch>
          </a:blipFill>
        </p:spPr>
      </p:sp>
      <p:sp>
        <p:nvSpPr>
          <p:cNvPr id="32" name="Freeform 32"/>
          <p:cNvSpPr/>
          <p:nvPr/>
        </p:nvSpPr>
        <p:spPr>
          <a:xfrm>
            <a:off x="2137000" y="3159376"/>
            <a:ext cx="304752" cy="304752"/>
          </a:xfrm>
          <a:custGeom>
            <a:avLst/>
            <a:gdLst/>
            <a:ahLst/>
            <a:cxnLst/>
            <a:rect l="l" t="t" r="r" b="b"/>
            <a:pathLst>
              <a:path w="304752" h="304752">
                <a:moveTo>
                  <a:pt x="0" y="0"/>
                </a:moveTo>
                <a:lnTo>
                  <a:pt x="304753" y="0"/>
                </a:lnTo>
                <a:lnTo>
                  <a:pt x="304753" y="304752"/>
                </a:lnTo>
                <a:lnTo>
                  <a:pt x="0" y="304752"/>
                </a:lnTo>
                <a:lnTo>
                  <a:pt x="0" y="0"/>
                </a:lnTo>
                <a:close/>
              </a:path>
            </a:pathLst>
          </a:custGeom>
          <a:blipFill>
            <a:blip r:embed="rId36"/>
            <a:stretch>
              <a:fillRect/>
            </a:stretch>
          </a:blipFill>
        </p:spPr>
      </p:sp>
      <p:sp>
        <p:nvSpPr>
          <p:cNvPr id="33" name="Freeform 33"/>
          <p:cNvSpPr/>
          <p:nvPr/>
        </p:nvSpPr>
        <p:spPr>
          <a:xfrm>
            <a:off x="2513352" y="3159376"/>
            <a:ext cx="304752" cy="304752"/>
          </a:xfrm>
          <a:custGeom>
            <a:avLst/>
            <a:gdLst/>
            <a:ahLst/>
            <a:cxnLst/>
            <a:rect l="l" t="t" r="r" b="b"/>
            <a:pathLst>
              <a:path w="304752" h="304752">
                <a:moveTo>
                  <a:pt x="0" y="0"/>
                </a:moveTo>
                <a:lnTo>
                  <a:pt x="304753" y="0"/>
                </a:lnTo>
                <a:lnTo>
                  <a:pt x="304753" y="304752"/>
                </a:lnTo>
                <a:lnTo>
                  <a:pt x="0" y="304752"/>
                </a:lnTo>
                <a:lnTo>
                  <a:pt x="0" y="0"/>
                </a:lnTo>
                <a:close/>
              </a:path>
            </a:pathLst>
          </a:custGeom>
          <a:blipFill>
            <a:blip r:embed="rId37"/>
            <a:stretch>
              <a:fillRect/>
            </a:stretch>
          </a:blipFill>
        </p:spPr>
      </p:sp>
      <p:sp>
        <p:nvSpPr>
          <p:cNvPr id="34" name="Freeform 34"/>
          <p:cNvSpPr/>
          <p:nvPr/>
        </p:nvSpPr>
        <p:spPr>
          <a:xfrm>
            <a:off x="2889704" y="3159376"/>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38"/>
            <a:stretch>
              <a:fillRect/>
            </a:stretch>
          </a:blipFill>
        </p:spPr>
      </p:sp>
      <p:sp>
        <p:nvSpPr>
          <p:cNvPr id="35" name="Freeform 35"/>
          <p:cNvSpPr/>
          <p:nvPr/>
        </p:nvSpPr>
        <p:spPr>
          <a:xfrm>
            <a:off x="5051679" y="1925679"/>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5">
              <a:extLst>
                <a:ext uri="{96DAC541-7B7A-43D3-8B79-37D633B846F1}">
                  <asvg:svgBlip xmlns:asvg="http://schemas.microsoft.com/office/drawing/2016/SVG/main" r:embed="rId39"/>
                </a:ext>
              </a:extLst>
            </a:blip>
            <a:stretch>
              <a:fillRect/>
            </a:stretch>
          </a:blipFill>
        </p:spPr>
      </p:sp>
      <p:sp>
        <p:nvSpPr>
          <p:cNvPr id="36" name="Freeform 36"/>
          <p:cNvSpPr/>
          <p:nvPr/>
        </p:nvSpPr>
        <p:spPr>
          <a:xfrm>
            <a:off x="5051679" y="1925679"/>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40"/>
            <a:stretch>
              <a:fillRect/>
            </a:stretch>
          </a:blipFill>
        </p:spPr>
      </p:sp>
      <p:sp>
        <p:nvSpPr>
          <p:cNvPr id="37" name="Freeform 37"/>
          <p:cNvSpPr/>
          <p:nvPr/>
        </p:nvSpPr>
        <p:spPr>
          <a:xfrm>
            <a:off x="5940123" y="1925679"/>
            <a:ext cx="304752" cy="304752"/>
          </a:xfrm>
          <a:custGeom>
            <a:avLst/>
            <a:gdLst/>
            <a:ahLst/>
            <a:cxnLst/>
            <a:rect l="l" t="t" r="r" b="b"/>
            <a:pathLst>
              <a:path w="304752" h="304752">
                <a:moveTo>
                  <a:pt x="0" y="0"/>
                </a:moveTo>
                <a:lnTo>
                  <a:pt x="304753" y="0"/>
                </a:lnTo>
                <a:lnTo>
                  <a:pt x="304753" y="304752"/>
                </a:lnTo>
                <a:lnTo>
                  <a:pt x="0" y="304752"/>
                </a:lnTo>
                <a:lnTo>
                  <a:pt x="0" y="0"/>
                </a:lnTo>
                <a:close/>
              </a:path>
            </a:pathLst>
          </a:custGeom>
          <a:blipFill>
            <a:blip r:embed="rId25">
              <a:extLst>
                <a:ext uri="{96DAC541-7B7A-43D3-8B79-37D633B846F1}">
                  <asvg:svgBlip xmlns:asvg="http://schemas.microsoft.com/office/drawing/2016/SVG/main" r:embed="rId41"/>
                </a:ext>
              </a:extLst>
            </a:blip>
            <a:stretch>
              <a:fillRect/>
            </a:stretch>
          </a:blipFill>
        </p:spPr>
      </p:sp>
      <p:sp>
        <p:nvSpPr>
          <p:cNvPr id="38" name="Freeform 38"/>
          <p:cNvSpPr/>
          <p:nvPr/>
        </p:nvSpPr>
        <p:spPr>
          <a:xfrm>
            <a:off x="5486429" y="1925679"/>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5">
              <a:extLst>
                <a:ext uri="{96DAC541-7B7A-43D3-8B79-37D633B846F1}">
                  <asvg:svgBlip xmlns:asvg="http://schemas.microsoft.com/office/drawing/2016/SVG/main" r:embed="rId42"/>
                </a:ext>
              </a:extLst>
            </a:blip>
            <a:stretch>
              <a:fillRect/>
            </a:stretch>
          </a:blipFill>
        </p:spPr>
      </p:sp>
      <p:sp>
        <p:nvSpPr>
          <p:cNvPr id="39" name="Freeform 39"/>
          <p:cNvSpPr/>
          <p:nvPr/>
        </p:nvSpPr>
        <p:spPr>
          <a:xfrm>
            <a:off x="5940123" y="1925679"/>
            <a:ext cx="304752" cy="304752"/>
          </a:xfrm>
          <a:custGeom>
            <a:avLst/>
            <a:gdLst/>
            <a:ahLst/>
            <a:cxnLst/>
            <a:rect l="l" t="t" r="r" b="b"/>
            <a:pathLst>
              <a:path w="304752" h="304752">
                <a:moveTo>
                  <a:pt x="0" y="0"/>
                </a:moveTo>
                <a:lnTo>
                  <a:pt x="304753" y="0"/>
                </a:lnTo>
                <a:lnTo>
                  <a:pt x="304753" y="304752"/>
                </a:lnTo>
                <a:lnTo>
                  <a:pt x="0" y="304752"/>
                </a:lnTo>
                <a:lnTo>
                  <a:pt x="0" y="0"/>
                </a:lnTo>
                <a:close/>
              </a:path>
            </a:pathLst>
          </a:custGeom>
          <a:blipFill>
            <a:blip r:embed="rId43"/>
            <a:stretch>
              <a:fillRect/>
            </a:stretch>
          </a:blipFill>
        </p:spPr>
      </p:sp>
      <p:sp>
        <p:nvSpPr>
          <p:cNvPr id="40" name="Freeform 40"/>
          <p:cNvSpPr/>
          <p:nvPr/>
        </p:nvSpPr>
        <p:spPr>
          <a:xfrm>
            <a:off x="5486429" y="1925679"/>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44"/>
            <a:stretch>
              <a:fillRect/>
            </a:stretch>
          </a:blipFill>
        </p:spPr>
      </p:sp>
      <p:sp>
        <p:nvSpPr>
          <p:cNvPr id="41" name="Freeform 41"/>
          <p:cNvSpPr/>
          <p:nvPr/>
        </p:nvSpPr>
        <p:spPr>
          <a:xfrm>
            <a:off x="5051679" y="2308050"/>
            <a:ext cx="304752" cy="304752"/>
          </a:xfrm>
          <a:custGeom>
            <a:avLst/>
            <a:gdLst/>
            <a:ahLst/>
            <a:cxnLst/>
            <a:rect l="l" t="t" r="r" b="b"/>
            <a:pathLst>
              <a:path w="304752" h="304752">
                <a:moveTo>
                  <a:pt x="0" y="0"/>
                </a:moveTo>
                <a:lnTo>
                  <a:pt x="304752" y="0"/>
                </a:lnTo>
                <a:lnTo>
                  <a:pt x="304752" y="304753"/>
                </a:lnTo>
                <a:lnTo>
                  <a:pt x="0" y="304753"/>
                </a:lnTo>
                <a:lnTo>
                  <a:pt x="0" y="0"/>
                </a:lnTo>
                <a:close/>
              </a:path>
            </a:pathLst>
          </a:custGeom>
          <a:blipFill>
            <a:blip r:embed="rId25">
              <a:extLst>
                <a:ext uri="{96DAC541-7B7A-43D3-8B79-37D633B846F1}">
                  <asvg:svgBlip xmlns:asvg="http://schemas.microsoft.com/office/drawing/2016/SVG/main" r:embed="rId45"/>
                </a:ext>
              </a:extLst>
            </a:blip>
            <a:stretch>
              <a:fillRect/>
            </a:stretch>
          </a:blipFill>
        </p:spPr>
      </p:sp>
      <p:sp>
        <p:nvSpPr>
          <p:cNvPr id="42" name="Freeform 42"/>
          <p:cNvSpPr/>
          <p:nvPr/>
        </p:nvSpPr>
        <p:spPr>
          <a:xfrm>
            <a:off x="5051679" y="2308050"/>
            <a:ext cx="304752" cy="304752"/>
          </a:xfrm>
          <a:custGeom>
            <a:avLst/>
            <a:gdLst/>
            <a:ahLst/>
            <a:cxnLst/>
            <a:rect l="l" t="t" r="r" b="b"/>
            <a:pathLst>
              <a:path w="304752" h="304752">
                <a:moveTo>
                  <a:pt x="0" y="0"/>
                </a:moveTo>
                <a:lnTo>
                  <a:pt x="304752" y="0"/>
                </a:lnTo>
                <a:lnTo>
                  <a:pt x="304752" y="304753"/>
                </a:lnTo>
                <a:lnTo>
                  <a:pt x="0" y="304753"/>
                </a:lnTo>
                <a:lnTo>
                  <a:pt x="0" y="0"/>
                </a:lnTo>
                <a:close/>
              </a:path>
            </a:pathLst>
          </a:custGeom>
          <a:blipFill>
            <a:blip r:embed="rId46"/>
            <a:stretch>
              <a:fillRect/>
            </a:stretch>
          </a:blipFill>
        </p:spPr>
      </p:sp>
      <p:sp>
        <p:nvSpPr>
          <p:cNvPr id="43" name="Freeform 43"/>
          <p:cNvSpPr/>
          <p:nvPr/>
        </p:nvSpPr>
        <p:spPr>
          <a:xfrm>
            <a:off x="5486429" y="2308050"/>
            <a:ext cx="304752" cy="304752"/>
          </a:xfrm>
          <a:custGeom>
            <a:avLst/>
            <a:gdLst/>
            <a:ahLst/>
            <a:cxnLst/>
            <a:rect l="l" t="t" r="r" b="b"/>
            <a:pathLst>
              <a:path w="304752" h="304752">
                <a:moveTo>
                  <a:pt x="0" y="0"/>
                </a:moveTo>
                <a:lnTo>
                  <a:pt x="304752" y="0"/>
                </a:lnTo>
                <a:lnTo>
                  <a:pt x="304752" y="304753"/>
                </a:lnTo>
                <a:lnTo>
                  <a:pt x="0" y="304753"/>
                </a:lnTo>
                <a:lnTo>
                  <a:pt x="0" y="0"/>
                </a:lnTo>
                <a:close/>
              </a:path>
            </a:pathLst>
          </a:custGeom>
          <a:blipFill>
            <a:blip r:embed="rId25">
              <a:extLst>
                <a:ext uri="{96DAC541-7B7A-43D3-8B79-37D633B846F1}">
                  <asvg:svgBlip xmlns:asvg="http://schemas.microsoft.com/office/drawing/2016/SVG/main" r:embed="rId47"/>
                </a:ext>
              </a:extLst>
            </a:blip>
            <a:stretch>
              <a:fillRect/>
            </a:stretch>
          </a:blipFill>
        </p:spPr>
      </p:sp>
      <p:sp>
        <p:nvSpPr>
          <p:cNvPr id="44" name="Freeform 44"/>
          <p:cNvSpPr/>
          <p:nvPr/>
        </p:nvSpPr>
        <p:spPr>
          <a:xfrm>
            <a:off x="5486429" y="2308050"/>
            <a:ext cx="304752" cy="304752"/>
          </a:xfrm>
          <a:custGeom>
            <a:avLst/>
            <a:gdLst/>
            <a:ahLst/>
            <a:cxnLst/>
            <a:rect l="l" t="t" r="r" b="b"/>
            <a:pathLst>
              <a:path w="304752" h="304752">
                <a:moveTo>
                  <a:pt x="0" y="0"/>
                </a:moveTo>
                <a:lnTo>
                  <a:pt x="304752" y="0"/>
                </a:lnTo>
                <a:lnTo>
                  <a:pt x="304752" y="304753"/>
                </a:lnTo>
                <a:lnTo>
                  <a:pt x="0" y="304753"/>
                </a:lnTo>
                <a:lnTo>
                  <a:pt x="0" y="0"/>
                </a:lnTo>
                <a:close/>
              </a:path>
            </a:pathLst>
          </a:custGeom>
          <a:blipFill>
            <a:blip r:embed="rId48"/>
            <a:stretch>
              <a:fillRect/>
            </a:stretch>
          </a:blipFill>
        </p:spPr>
      </p:sp>
      <p:sp>
        <p:nvSpPr>
          <p:cNvPr id="45" name="Freeform 45"/>
          <p:cNvSpPr/>
          <p:nvPr/>
        </p:nvSpPr>
        <p:spPr>
          <a:xfrm>
            <a:off x="105404" y="1838192"/>
            <a:ext cx="479727" cy="479727"/>
          </a:xfrm>
          <a:custGeom>
            <a:avLst/>
            <a:gdLst/>
            <a:ahLst/>
            <a:cxnLst/>
            <a:rect l="l" t="t" r="r" b="b"/>
            <a:pathLst>
              <a:path w="479727" h="479727">
                <a:moveTo>
                  <a:pt x="0" y="0"/>
                </a:moveTo>
                <a:lnTo>
                  <a:pt x="479726" y="0"/>
                </a:lnTo>
                <a:lnTo>
                  <a:pt x="479726" y="479726"/>
                </a:lnTo>
                <a:lnTo>
                  <a:pt x="0" y="479726"/>
                </a:lnTo>
                <a:lnTo>
                  <a:pt x="0" y="0"/>
                </a:lnTo>
                <a:close/>
              </a:path>
            </a:pathLst>
          </a:custGeom>
          <a:blipFill>
            <a:blip r:embed="rId49">
              <a:extLst>
                <a:ext uri="{96DAC541-7B7A-43D3-8B79-37D633B846F1}">
                  <asvg:svgBlip xmlns:asvg="http://schemas.microsoft.com/office/drawing/2016/SVG/main" r:embed="rId50"/>
                </a:ext>
              </a:extLst>
            </a:blip>
            <a:stretch>
              <a:fillRect/>
            </a:stretch>
          </a:blipFill>
        </p:spPr>
      </p:sp>
      <p:sp>
        <p:nvSpPr>
          <p:cNvPr id="46" name="Freeform 46"/>
          <p:cNvSpPr/>
          <p:nvPr/>
        </p:nvSpPr>
        <p:spPr>
          <a:xfrm>
            <a:off x="325879" y="4561046"/>
            <a:ext cx="3708302" cy="395097"/>
          </a:xfrm>
          <a:custGeom>
            <a:avLst/>
            <a:gdLst/>
            <a:ahLst/>
            <a:cxnLst/>
            <a:rect l="l" t="t" r="r" b="b"/>
            <a:pathLst>
              <a:path w="3708302" h="395097">
                <a:moveTo>
                  <a:pt x="0" y="0"/>
                </a:moveTo>
                <a:lnTo>
                  <a:pt x="3708301" y="0"/>
                </a:lnTo>
                <a:lnTo>
                  <a:pt x="3708301" y="395097"/>
                </a:lnTo>
                <a:lnTo>
                  <a:pt x="0" y="395097"/>
                </a:lnTo>
                <a:lnTo>
                  <a:pt x="0" y="0"/>
                </a:lnTo>
                <a:close/>
              </a:path>
            </a:pathLst>
          </a:custGeom>
          <a:blipFill>
            <a:blip r:embed="rId51">
              <a:extLst>
                <a:ext uri="{96DAC541-7B7A-43D3-8B79-37D633B846F1}">
                  <asvg:svgBlip xmlns:asvg="http://schemas.microsoft.com/office/drawing/2016/SVG/main" r:embed="rId52"/>
                </a:ext>
              </a:extLst>
            </a:blip>
            <a:stretch>
              <a:fillRect/>
            </a:stretch>
          </a:blipFill>
        </p:spPr>
      </p:sp>
      <p:sp>
        <p:nvSpPr>
          <p:cNvPr id="47" name="Freeform 47"/>
          <p:cNvSpPr/>
          <p:nvPr/>
        </p:nvSpPr>
        <p:spPr>
          <a:xfrm>
            <a:off x="5939314" y="2288829"/>
            <a:ext cx="304800" cy="343195"/>
          </a:xfrm>
          <a:custGeom>
            <a:avLst/>
            <a:gdLst/>
            <a:ahLst/>
            <a:cxnLst/>
            <a:rect l="l" t="t" r="r" b="b"/>
            <a:pathLst>
              <a:path w="304800" h="343195">
                <a:moveTo>
                  <a:pt x="0" y="0"/>
                </a:moveTo>
                <a:lnTo>
                  <a:pt x="304800" y="0"/>
                </a:lnTo>
                <a:lnTo>
                  <a:pt x="304800" y="343195"/>
                </a:lnTo>
                <a:lnTo>
                  <a:pt x="0" y="343195"/>
                </a:lnTo>
                <a:lnTo>
                  <a:pt x="0" y="0"/>
                </a:lnTo>
                <a:close/>
              </a:path>
            </a:pathLst>
          </a:custGeom>
          <a:blipFill>
            <a:blip r:embed="rId53">
              <a:extLst>
                <a:ext uri="{96DAC541-7B7A-43D3-8B79-37D633B846F1}">
                  <asvg:svgBlip xmlns:asvg="http://schemas.microsoft.com/office/drawing/2016/SVG/main" r:embed="rId54"/>
                </a:ext>
              </a:extLst>
            </a:blip>
            <a:stretch>
              <a:fillRect/>
            </a:stretch>
          </a:blipFill>
        </p:spPr>
      </p:sp>
      <p:sp>
        <p:nvSpPr>
          <p:cNvPr id="48" name="Freeform 48"/>
          <p:cNvSpPr/>
          <p:nvPr/>
        </p:nvSpPr>
        <p:spPr>
          <a:xfrm>
            <a:off x="6449578" y="1218276"/>
            <a:ext cx="2495798" cy="2754954"/>
          </a:xfrm>
          <a:custGeom>
            <a:avLst/>
            <a:gdLst/>
            <a:ahLst/>
            <a:cxnLst/>
            <a:rect l="l" t="t" r="r" b="b"/>
            <a:pathLst>
              <a:path w="2495798" h="2754954">
                <a:moveTo>
                  <a:pt x="0" y="0"/>
                </a:moveTo>
                <a:lnTo>
                  <a:pt x="2495797" y="0"/>
                </a:lnTo>
                <a:lnTo>
                  <a:pt x="2495797" y="2754954"/>
                </a:lnTo>
                <a:lnTo>
                  <a:pt x="0" y="2754954"/>
                </a:lnTo>
                <a:lnTo>
                  <a:pt x="0" y="0"/>
                </a:lnTo>
                <a:close/>
              </a:path>
            </a:pathLst>
          </a:custGeom>
          <a:blipFill>
            <a:blip r:embed="rId55">
              <a:extLst>
                <a:ext uri="{96DAC541-7B7A-43D3-8B79-37D633B846F1}">
                  <asvg:svgBlip xmlns:asvg="http://schemas.microsoft.com/office/drawing/2016/SVG/main" r:embed="rId56"/>
                </a:ext>
              </a:extLst>
            </a:blip>
            <a:stretch>
              <a:fillRect/>
            </a:stretch>
          </a:blipFill>
        </p:spPr>
      </p:sp>
      <p:sp>
        <p:nvSpPr>
          <p:cNvPr id="49" name="TextBox 49"/>
          <p:cNvSpPr txBox="1"/>
          <p:nvPr/>
        </p:nvSpPr>
        <p:spPr>
          <a:xfrm>
            <a:off x="325879" y="821836"/>
            <a:ext cx="4994729" cy="249126"/>
          </a:xfrm>
          <a:prstGeom prst="rect">
            <a:avLst/>
          </a:prstGeom>
        </p:spPr>
        <p:txBody>
          <a:bodyPr lIns="0" tIns="0" rIns="0" bIns="0" rtlCol="0" anchor="t">
            <a:spAutoFit/>
          </a:bodyPr>
          <a:lstStyle/>
          <a:p>
            <a:pPr algn="l">
              <a:lnSpc>
                <a:spcPts val="1960"/>
              </a:lnSpc>
            </a:pPr>
            <a:r>
              <a:rPr lang="en-US" sz="1400" b="1">
                <a:solidFill>
                  <a:srgbClr val="000000"/>
                </a:solidFill>
                <a:latin typeface="Open Sans Bold"/>
                <a:ea typeface="Open Sans Bold"/>
                <a:cs typeface="Open Sans Bold"/>
                <a:sym typeface="Open Sans Bold"/>
              </a:rPr>
              <a:t>What are the diﬀerent parts in a Docker-based system?</a:t>
            </a:r>
          </a:p>
        </p:txBody>
      </p:sp>
      <p:sp>
        <p:nvSpPr>
          <p:cNvPr id="50" name="TextBox 50"/>
          <p:cNvSpPr txBox="1"/>
          <p:nvPr/>
        </p:nvSpPr>
        <p:spPr>
          <a:xfrm>
            <a:off x="325879" y="282445"/>
            <a:ext cx="2497531" cy="356930"/>
          </a:xfrm>
          <a:prstGeom prst="rect">
            <a:avLst/>
          </a:prstGeom>
        </p:spPr>
        <p:txBody>
          <a:bodyPr lIns="0" tIns="0" rIns="0" bIns="0" rtlCol="0" anchor="t">
            <a:spAutoFit/>
          </a:bodyPr>
          <a:lstStyle/>
          <a:p>
            <a:pPr algn="l">
              <a:lnSpc>
                <a:spcPts val="2800"/>
              </a:lnSpc>
            </a:pPr>
            <a:r>
              <a:rPr lang="en-US" sz="2000" b="1">
                <a:solidFill>
                  <a:srgbClr val="000000"/>
                </a:solidFill>
                <a:latin typeface="Ubuntu Bold" panose="020B0804030602030204"/>
                <a:ea typeface="Ubuntu Bold" panose="020B0804030602030204"/>
                <a:cs typeface="Ubuntu Bold" panose="020B0804030602030204"/>
                <a:sym typeface="Ubuntu Bold" panose="020B0804030602030204"/>
              </a:rPr>
              <a:t>Docker Components</a:t>
            </a:r>
          </a:p>
        </p:txBody>
      </p:sp>
      <p:sp>
        <p:nvSpPr>
          <p:cNvPr id="51" name="TextBox 51"/>
          <p:cNvSpPr txBox="1"/>
          <p:nvPr/>
        </p:nvSpPr>
        <p:spPr>
          <a:xfrm>
            <a:off x="635470" y="1421254"/>
            <a:ext cx="842524" cy="187995"/>
          </a:xfrm>
          <a:prstGeom prst="rect">
            <a:avLst/>
          </a:prstGeom>
        </p:spPr>
        <p:txBody>
          <a:bodyPr lIns="0" tIns="0" rIns="0" bIns="0" rtlCol="0" anchor="t">
            <a:spAutoFit/>
          </a:bodyPr>
          <a:lstStyle/>
          <a:p>
            <a:pPr algn="l">
              <a:lnSpc>
                <a:spcPts val="1400"/>
              </a:lnSpc>
            </a:pPr>
            <a:r>
              <a:rPr lang="en-US" sz="1000" b="1">
                <a:solidFill>
                  <a:srgbClr val="000000"/>
                </a:solidFill>
                <a:latin typeface="Ubuntu Bold" panose="020B0804030602030204"/>
                <a:ea typeface="Ubuntu Bold" panose="020B0804030602030204"/>
                <a:cs typeface="Ubuntu Bold" panose="020B0804030602030204"/>
                <a:sym typeface="Ubuntu Bold" panose="020B0804030602030204"/>
              </a:rPr>
              <a:t>Docker Client</a:t>
            </a:r>
          </a:p>
        </p:txBody>
      </p:sp>
      <p:sp>
        <p:nvSpPr>
          <p:cNvPr id="52" name="TextBox 52"/>
          <p:cNvSpPr txBox="1"/>
          <p:nvPr/>
        </p:nvSpPr>
        <p:spPr>
          <a:xfrm>
            <a:off x="2962894" y="1421206"/>
            <a:ext cx="764800" cy="187995"/>
          </a:xfrm>
          <a:prstGeom prst="rect">
            <a:avLst/>
          </a:prstGeom>
        </p:spPr>
        <p:txBody>
          <a:bodyPr lIns="0" tIns="0" rIns="0" bIns="0" rtlCol="0" anchor="t">
            <a:spAutoFit/>
          </a:bodyPr>
          <a:lstStyle/>
          <a:p>
            <a:pPr algn="l">
              <a:lnSpc>
                <a:spcPts val="1400"/>
              </a:lnSpc>
            </a:pPr>
            <a:r>
              <a:rPr lang="en-US" sz="1000" b="1">
                <a:solidFill>
                  <a:srgbClr val="000000"/>
                </a:solidFill>
                <a:latin typeface="Ubuntu Bold" panose="020B0804030602030204"/>
                <a:ea typeface="Ubuntu Bold" panose="020B0804030602030204"/>
                <a:cs typeface="Ubuntu Bold" panose="020B0804030602030204"/>
                <a:sym typeface="Ubuntu Bold" panose="020B0804030602030204"/>
              </a:rPr>
              <a:t>Docker Host</a:t>
            </a:r>
          </a:p>
        </p:txBody>
      </p:sp>
      <p:sp>
        <p:nvSpPr>
          <p:cNvPr id="53" name="TextBox 53"/>
          <p:cNvSpPr txBox="1"/>
          <p:nvPr/>
        </p:nvSpPr>
        <p:spPr>
          <a:xfrm>
            <a:off x="5196307" y="1421206"/>
            <a:ext cx="931002" cy="187995"/>
          </a:xfrm>
          <a:prstGeom prst="rect">
            <a:avLst/>
          </a:prstGeom>
        </p:spPr>
        <p:txBody>
          <a:bodyPr lIns="0" tIns="0" rIns="0" bIns="0" rtlCol="0" anchor="t">
            <a:spAutoFit/>
          </a:bodyPr>
          <a:lstStyle/>
          <a:p>
            <a:pPr algn="l">
              <a:lnSpc>
                <a:spcPts val="1400"/>
              </a:lnSpc>
            </a:pPr>
            <a:r>
              <a:rPr lang="en-US" sz="1000" b="1">
                <a:solidFill>
                  <a:srgbClr val="000000"/>
                </a:solidFill>
                <a:latin typeface="Ubuntu Bold" panose="020B0804030602030204"/>
                <a:ea typeface="Ubuntu Bold" panose="020B0804030602030204"/>
                <a:cs typeface="Ubuntu Bold" panose="020B0804030602030204"/>
                <a:sym typeface="Ubuntu Bold" panose="020B0804030602030204"/>
              </a:rPr>
              <a:t>Image Registry</a:t>
            </a:r>
          </a:p>
        </p:txBody>
      </p:sp>
      <p:sp>
        <p:nvSpPr>
          <p:cNvPr id="54" name="TextBox 54"/>
          <p:cNvSpPr txBox="1"/>
          <p:nvPr/>
        </p:nvSpPr>
        <p:spPr>
          <a:xfrm>
            <a:off x="882577" y="2417940"/>
            <a:ext cx="490309"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API calls</a:t>
            </a:r>
          </a:p>
        </p:txBody>
      </p:sp>
      <p:sp>
        <p:nvSpPr>
          <p:cNvPr id="55" name="TextBox 55"/>
          <p:cNvSpPr txBox="1"/>
          <p:nvPr/>
        </p:nvSpPr>
        <p:spPr>
          <a:xfrm>
            <a:off x="882577" y="1964369"/>
            <a:ext cx="646014"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Docker CLI</a:t>
            </a:r>
          </a:p>
        </p:txBody>
      </p:sp>
      <p:sp>
        <p:nvSpPr>
          <p:cNvPr id="56" name="TextBox 56"/>
          <p:cNvSpPr txBox="1"/>
          <p:nvPr/>
        </p:nvSpPr>
        <p:spPr>
          <a:xfrm>
            <a:off x="2464346" y="1964369"/>
            <a:ext cx="523475"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REST API</a:t>
            </a:r>
          </a:p>
        </p:txBody>
      </p:sp>
      <p:sp>
        <p:nvSpPr>
          <p:cNvPr id="57" name="TextBox 57"/>
          <p:cNvSpPr txBox="1"/>
          <p:nvPr/>
        </p:nvSpPr>
        <p:spPr>
          <a:xfrm>
            <a:off x="2464346" y="2861843"/>
            <a:ext cx="655987"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Containers</a:t>
            </a:r>
          </a:p>
        </p:txBody>
      </p:sp>
      <p:sp>
        <p:nvSpPr>
          <p:cNvPr id="58" name="TextBox 58"/>
          <p:cNvSpPr txBox="1"/>
          <p:nvPr/>
        </p:nvSpPr>
        <p:spPr>
          <a:xfrm>
            <a:off x="2464365" y="2417940"/>
            <a:ext cx="976474"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Docker Daemon</a:t>
            </a:r>
          </a:p>
        </p:txBody>
      </p:sp>
      <p:sp>
        <p:nvSpPr>
          <p:cNvPr id="59" name="TextBox 59"/>
          <p:cNvSpPr txBox="1"/>
          <p:nvPr/>
        </p:nvSpPr>
        <p:spPr>
          <a:xfrm>
            <a:off x="3808076" y="2861843"/>
            <a:ext cx="752370"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Image cache</a:t>
            </a:r>
          </a:p>
        </p:txBody>
      </p:sp>
      <p:sp>
        <p:nvSpPr>
          <p:cNvPr id="60" name="TextBox 60"/>
          <p:cNvSpPr txBox="1"/>
          <p:nvPr/>
        </p:nvSpPr>
        <p:spPr>
          <a:xfrm>
            <a:off x="6635734" y="1869367"/>
            <a:ext cx="499786"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1.Issue </a:t>
            </a:r>
          </a:p>
        </p:txBody>
      </p:sp>
      <p:sp>
        <p:nvSpPr>
          <p:cNvPr id="61" name="TextBox 61"/>
          <p:cNvSpPr txBox="1"/>
          <p:nvPr/>
        </p:nvSpPr>
        <p:spPr>
          <a:xfrm>
            <a:off x="7887672" y="1869367"/>
            <a:ext cx="629955"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 in the CLI.</a:t>
            </a:r>
          </a:p>
        </p:txBody>
      </p:sp>
      <p:sp>
        <p:nvSpPr>
          <p:cNvPr id="62" name="TextBox 62"/>
          <p:cNvSpPr txBox="1"/>
          <p:nvPr/>
        </p:nvSpPr>
        <p:spPr>
          <a:xfrm>
            <a:off x="301695" y="1961331"/>
            <a:ext cx="88763" cy="208093"/>
          </a:xfrm>
          <a:prstGeom prst="rect">
            <a:avLst/>
          </a:prstGeom>
        </p:spPr>
        <p:txBody>
          <a:bodyPr lIns="0" tIns="0" rIns="0" bIns="0" rtlCol="0" anchor="t">
            <a:spAutoFit/>
          </a:bodyPr>
          <a:lstStyle/>
          <a:p>
            <a:pPr algn="l">
              <a:lnSpc>
                <a:spcPts val="1680"/>
              </a:lnSpc>
            </a:pPr>
            <a:r>
              <a:rPr lang="en-US" sz="1200" b="1">
                <a:solidFill>
                  <a:srgbClr val="000000"/>
                </a:solidFill>
                <a:latin typeface="Open Sans Bold"/>
                <a:ea typeface="Open Sans Bold"/>
                <a:cs typeface="Open Sans Bold"/>
                <a:sym typeface="Open Sans Bold"/>
              </a:rPr>
              <a:t>1</a:t>
            </a:r>
          </a:p>
        </p:txBody>
      </p:sp>
      <p:sp>
        <p:nvSpPr>
          <p:cNvPr id="63" name="TextBox 63"/>
          <p:cNvSpPr txBox="1"/>
          <p:nvPr/>
        </p:nvSpPr>
        <p:spPr>
          <a:xfrm>
            <a:off x="6032449" y="2339245"/>
            <a:ext cx="120787" cy="208093"/>
          </a:xfrm>
          <a:prstGeom prst="rect">
            <a:avLst/>
          </a:prstGeom>
        </p:spPr>
        <p:txBody>
          <a:bodyPr lIns="0" tIns="0" rIns="0" bIns="0" rtlCol="0" anchor="t">
            <a:spAutoFit/>
          </a:bodyPr>
          <a:lstStyle/>
          <a:p>
            <a:pPr algn="l">
              <a:lnSpc>
                <a:spcPts val="1680"/>
              </a:lnSpc>
            </a:pPr>
            <a:r>
              <a:rPr lang="en-US" sz="1200">
                <a:solidFill>
                  <a:srgbClr val="000000"/>
                </a:solidFill>
                <a:latin typeface="Open Sans"/>
                <a:ea typeface="Open Sans"/>
                <a:cs typeface="Open Sans"/>
                <a:sym typeface="Open Sans"/>
              </a:rPr>
              <a:t>…</a:t>
            </a:r>
          </a:p>
        </p:txBody>
      </p:sp>
      <p:sp>
        <p:nvSpPr>
          <p:cNvPr id="64" name="TextBox 64"/>
          <p:cNvSpPr txBox="1"/>
          <p:nvPr/>
        </p:nvSpPr>
        <p:spPr>
          <a:xfrm>
            <a:off x="7125967" y="1876368"/>
            <a:ext cx="777240" cy="184785"/>
          </a:xfrm>
          <a:prstGeom prst="rect">
            <a:avLst/>
          </a:prstGeom>
        </p:spPr>
        <p:txBody>
          <a:bodyPr lIns="0" tIns="0" rIns="0" bIns="0" rtlCol="0" anchor="t">
            <a:spAutoFit/>
          </a:bodyPr>
          <a:lstStyle/>
          <a:p>
            <a:pPr algn="l">
              <a:lnSpc>
                <a:spcPts val="1400"/>
              </a:lnSpc>
            </a:pPr>
            <a:r>
              <a:rPr lang="en-US" sz="1000">
                <a:solidFill>
                  <a:srgbClr val="B85450"/>
                </a:solidFill>
                <a:latin typeface="JetBrains Mono" panose="02010509020102050004"/>
                <a:ea typeface="JetBrains Mono" panose="02010509020102050004"/>
                <a:cs typeface="JetBrains Mono" panose="02010509020102050004"/>
                <a:sym typeface="JetBrains Mono" panose="02010509020102050004"/>
              </a:rPr>
              <a:t>docker run</a:t>
            </a:r>
          </a:p>
        </p:txBody>
      </p:sp>
      <p:sp>
        <p:nvSpPr>
          <p:cNvPr id="65" name="TextBox 65"/>
          <p:cNvSpPr txBox="1"/>
          <p:nvPr/>
        </p:nvSpPr>
        <p:spPr>
          <a:xfrm>
            <a:off x="6594929" y="1308040"/>
            <a:ext cx="1759696" cy="432730"/>
          </a:xfrm>
          <a:prstGeom prst="rect">
            <a:avLst/>
          </a:prstGeom>
        </p:spPr>
        <p:txBody>
          <a:bodyPr lIns="0" tIns="0" rIns="0" bIns="0" rtlCol="0" anchor="t">
            <a:spAutoFit/>
          </a:bodyPr>
          <a:lstStyle/>
          <a:p>
            <a:pPr algn="l">
              <a:lnSpc>
                <a:spcPts val="1680"/>
              </a:lnSpc>
            </a:pPr>
            <a:r>
              <a:rPr lang="en-US" sz="1400" b="1">
                <a:solidFill>
                  <a:srgbClr val="000000"/>
                </a:solidFill>
                <a:latin typeface="Ubuntu Bold" panose="020B0804030602030204"/>
                <a:ea typeface="Ubuntu Bold" panose="020B0804030602030204"/>
                <a:cs typeface="Ubuntu Bold" panose="020B0804030602030204"/>
                <a:sym typeface="Ubuntu Bold" panose="020B0804030602030204"/>
              </a:rPr>
              <a:t>Running a container from an image</a:t>
            </a:r>
          </a:p>
        </p:txBody>
      </p:sp>
      <p:sp>
        <p:nvSpPr>
          <p:cNvPr id="66" name="TextBox 66"/>
          <p:cNvSpPr txBox="1"/>
          <p:nvPr/>
        </p:nvSpPr>
        <p:spPr>
          <a:xfrm>
            <a:off x="325879" y="4622825"/>
            <a:ext cx="527437" cy="208445"/>
          </a:xfrm>
          <a:prstGeom prst="rect">
            <a:avLst/>
          </a:prstGeom>
        </p:spPr>
        <p:txBody>
          <a:bodyPr lIns="0" tIns="0" rIns="0" bIns="0" rtlCol="0" anchor="t">
            <a:spAutoFit/>
          </a:bodyPr>
          <a:lstStyle/>
          <a:p>
            <a:pPr algn="l">
              <a:lnSpc>
                <a:spcPts val="1680"/>
              </a:lnSpc>
            </a:pPr>
            <a:r>
              <a:rPr lang="en-US" sz="1200" b="1">
                <a:solidFill>
                  <a:srgbClr val="000000"/>
                </a:solidFill>
                <a:latin typeface="Ubuntu Bold" panose="020B0804030602030204"/>
                <a:ea typeface="Ubuntu Bold" panose="020B0804030602030204"/>
                <a:cs typeface="Ubuntu Bold" panose="020B0804030602030204"/>
                <a:sym typeface="Ubuntu Bold" panose="020B0804030602030204"/>
              </a:rPr>
              <a:t>Docker</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476250"/>
            <a:ext cx="8629650" cy="375508"/>
          </a:xfrm>
          <a:prstGeom prst="rect">
            <a:avLst/>
          </a:prstGeom>
        </p:spPr>
        <p:txBody>
          <a:bodyPr lIns="0" tIns="0" rIns="0" bIns="0" rtlCol="0" anchor="t">
            <a:spAutoFit/>
          </a:bodyPr>
          <a:lstStyle/>
          <a:p>
            <a:pPr algn="l">
              <a:lnSpc>
                <a:spcPts val="1410"/>
              </a:lnSpc>
              <a:spcBef>
                <a:spcPct val="0"/>
              </a:spcBef>
            </a:pPr>
            <a:r>
              <a:rPr lang="en-US" sz="1135" spc="6">
                <a:solidFill>
                  <a:srgbClr val="000000"/>
                </a:solidFill>
                <a:latin typeface="Consolas" panose="020B0609020204030204"/>
                <a:ea typeface="Consolas" panose="020B0609020204030204"/>
                <a:cs typeface="Consolas" panose="020B0609020204030204"/>
                <a:sym typeface="Consolas" panose="020B0609020204030204"/>
              </a:rPr>
              <a:t>ClusterIP is the default Service type that exposes your application on an internal IP only accessible within the cluster.</a:t>
            </a:r>
          </a:p>
        </p:txBody>
      </p:sp>
      <p:sp>
        <p:nvSpPr>
          <p:cNvPr id="3" name="TextBox 3"/>
          <p:cNvSpPr txBox="1"/>
          <p:nvPr/>
        </p:nvSpPr>
        <p:spPr>
          <a:xfrm>
            <a:off x="514350" y="1098984"/>
            <a:ext cx="3833641" cy="375508"/>
          </a:xfrm>
          <a:prstGeom prst="rect">
            <a:avLst/>
          </a:prstGeom>
        </p:spPr>
        <p:txBody>
          <a:bodyPr lIns="0" tIns="0" rIns="0" bIns="0" rtlCol="0" anchor="t">
            <a:spAutoFit/>
          </a:bodyPr>
          <a:lstStyle/>
          <a:p>
            <a:pPr algn="just">
              <a:lnSpc>
                <a:spcPts val="1410"/>
              </a:lnSpc>
              <a:spcBef>
                <a:spcPct val="0"/>
              </a:spcBef>
            </a:pPr>
            <a:r>
              <a:rPr lang="en-US" sz="1135" spc="6">
                <a:solidFill>
                  <a:srgbClr val="E7191F"/>
                </a:solidFill>
                <a:latin typeface="Consolas" panose="020B0609020204030204"/>
                <a:ea typeface="Consolas" panose="020B0609020204030204"/>
                <a:cs typeface="Consolas" panose="020B0609020204030204"/>
                <a:sym typeface="Consolas" panose="020B0609020204030204"/>
              </a:rPr>
              <a:t>Imperative Approach</a:t>
            </a:r>
          </a:p>
          <a:p>
            <a:pPr algn="just">
              <a:lnSpc>
                <a:spcPts val="1410"/>
              </a:lnSpc>
              <a:spcBef>
                <a:spcPct val="0"/>
              </a:spcBef>
            </a:pPr>
            <a:r>
              <a:rPr lang="en-US" sz="1135" spc="6">
                <a:solidFill>
                  <a:srgbClr val="000000"/>
                </a:solidFill>
                <a:latin typeface="Consolas" panose="020B0609020204030204"/>
                <a:ea typeface="Consolas" panose="020B0609020204030204"/>
                <a:cs typeface="Consolas" panose="020B0609020204030204"/>
                <a:sym typeface="Consolas" panose="020B0609020204030204"/>
              </a:rPr>
              <a:t>Create a Deployment:</a:t>
            </a:r>
          </a:p>
        </p:txBody>
      </p:sp>
      <p:sp>
        <p:nvSpPr>
          <p:cNvPr id="4" name="TextBox 4"/>
          <p:cNvSpPr txBox="1"/>
          <p:nvPr/>
        </p:nvSpPr>
        <p:spPr>
          <a:xfrm>
            <a:off x="514350" y="1509219"/>
            <a:ext cx="5059710" cy="204058"/>
          </a:xfrm>
          <a:prstGeom prst="rect">
            <a:avLst/>
          </a:prstGeom>
        </p:spPr>
        <p:txBody>
          <a:bodyPr lIns="0" tIns="0" rIns="0" bIns="0" rtlCol="0" anchor="t">
            <a:spAutoFit/>
          </a:bodyPr>
          <a:lstStyle/>
          <a:p>
            <a:pPr algn="ctr">
              <a:lnSpc>
                <a:spcPts val="1410"/>
              </a:lnSpc>
              <a:spcBef>
                <a:spcPct val="0"/>
              </a:spcBef>
            </a:pPr>
            <a:r>
              <a:rPr lang="en-US" sz="1135" spc="6">
                <a:solidFill>
                  <a:srgbClr val="000000"/>
                </a:solidFill>
                <a:latin typeface="Consolas" panose="020B0609020204030204"/>
                <a:ea typeface="Consolas" panose="020B0609020204030204"/>
                <a:cs typeface="Consolas" panose="020B0609020204030204"/>
                <a:sym typeface="Consolas" panose="020B0609020204030204"/>
              </a:rPr>
              <a:t>kubectl create deployment nginx-deployment --image=nginx:latest</a:t>
            </a:r>
          </a:p>
        </p:txBody>
      </p:sp>
      <p:sp>
        <p:nvSpPr>
          <p:cNvPr id="5" name="TextBox 5"/>
          <p:cNvSpPr txBox="1"/>
          <p:nvPr/>
        </p:nvSpPr>
        <p:spPr>
          <a:xfrm>
            <a:off x="514350" y="1763028"/>
            <a:ext cx="7417168" cy="204058"/>
          </a:xfrm>
          <a:prstGeom prst="rect">
            <a:avLst/>
          </a:prstGeom>
        </p:spPr>
        <p:txBody>
          <a:bodyPr lIns="0" tIns="0" rIns="0" bIns="0" rtlCol="0" anchor="t">
            <a:spAutoFit/>
          </a:bodyPr>
          <a:lstStyle/>
          <a:p>
            <a:pPr algn="ctr">
              <a:lnSpc>
                <a:spcPts val="1410"/>
              </a:lnSpc>
              <a:spcBef>
                <a:spcPct val="0"/>
              </a:spcBef>
            </a:pPr>
            <a:r>
              <a:rPr lang="en-US" sz="1135" spc="6">
                <a:solidFill>
                  <a:srgbClr val="000000"/>
                </a:solidFill>
                <a:latin typeface="Consolas" panose="020B0609020204030204"/>
                <a:ea typeface="Consolas" panose="020B0609020204030204"/>
                <a:cs typeface="Consolas" panose="020B0609020204030204"/>
                <a:sym typeface="Consolas" panose="020B0609020204030204"/>
              </a:rPr>
              <a:t>kubectl expose deployment nginx-deployment --port=80 --target-port=80 --name=nginx-clusterip</a:t>
            </a:r>
          </a:p>
        </p:txBody>
      </p:sp>
      <p:sp>
        <p:nvSpPr>
          <p:cNvPr id="6" name="TextBox 6"/>
          <p:cNvSpPr txBox="1"/>
          <p:nvPr/>
        </p:nvSpPr>
        <p:spPr>
          <a:xfrm>
            <a:off x="514350" y="2016838"/>
            <a:ext cx="2489746" cy="204058"/>
          </a:xfrm>
          <a:prstGeom prst="rect">
            <a:avLst/>
          </a:prstGeom>
        </p:spPr>
        <p:txBody>
          <a:bodyPr lIns="0" tIns="0" rIns="0" bIns="0" rtlCol="0" anchor="t">
            <a:spAutoFit/>
          </a:bodyPr>
          <a:lstStyle/>
          <a:p>
            <a:pPr algn="ctr">
              <a:lnSpc>
                <a:spcPts val="1410"/>
              </a:lnSpc>
              <a:spcBef>
                <a:spcPct val="0"/>
              </a:spcBef>
            </a:pPr>
            <a:r>
              <a:rPr lang="en-US" sz="1135" spc="6">
                <a:solidFill>
                  <a:srgbClr val="000000"/>
                </a:solidFill>
                <a:latin typeface="Consolas" panose="020B0609020204030204"/>
                <a:ea typeface="Consolas" panose="020B0609020204030204"/>
                <a:cs typeface="Consolas" panose="020B0609020204030204"/>
                <a:sym typeface="Consolas" panose="020B0609020204030204"/>
              </a:rPr>
              <a:t>kubectl get svc nginx-clusterip</a:t>
            </a:r>
          </a:p>
        </p:txBody>
      </p:sp>
      <p:sp>
        <p:nvSpPr>
          <p:cNvPr id="7" name="TextBox 7"/>
          <p:cNvSpPr txBox="1"/>
          <p:nvPr/>
        </p:nvSpPr>
        <p:spPr>
          <a:xfrm>
            <a:off x="514350" y="2533650"/>
            <a:ext cx="3453408" cy="204058"/>
          </a:xfrm>
          <a:prstGeom prst="rect">
            <a:avLst/>
          </a:prstGeom>
        </p:spPr>
        <p:txBody>
          <a:bodyPr lIns="0" tIns="0" rIns="0" bIns="0" rtlCol="0" anchor="t">
            <a:spAutoFit/>
          </a:bodyPr>
          <a:lstStyle/>
          <a:p>
            <a:pPr algn="ctr">
              <a:lnSpc>
                <a:spcPts val="1410"/>
              </a:lnSpc>
              <a:spcBef>
                <a:spcPct val="0"/>
              </a:spcBef>
            </a:pPr>
            <a:r>
              <a:rPr lang="en-US" sz="1135" spc="6">
                <a:solidFill>
                  <a:srgbClr val="000000"/>
                </a:solidFill>
                <a:latin typeface="Consolas" panose="020B0609020204030204"/>
                <a:ea typeface="Consolas" panose="020B0609020204030204"/>
                <a:cs typeface="Consolas" panose="020B0609020204030204"/>
                <a:sym typeface="Consolas" panose="020B0609020204030204"/>
              </a:rPr>
              <a:t>Test the Service (from within the cluster):</a:t>
            </a:r>
          </a:p>
        </p:txBody>
      </p:sp>
      <p:sp>
        <p:nvSpPr>
          <p:cNvPr id="8" name="TextBox 8"/>
          <p:cNvSpPr txBox="1"/>
          <p:nvPr/>
        </p:nvSpPr>
        <p:spPr>
          <a:xfrm>
            <a:off x="572561" y="2876240"/>
            <a:ext cx="5059710" cy="546958"/>
          </a:xfrm>
          <a:prstGeom prst="rect">
            <a:avLst/>
          </a:prstGeom>
        </p:spPr>
        <p:txBody>
          <a:bodyPr lIns="0" tIns="0" rIns="0" bIns="0" rtlCol="0" anchor="t">
            <a:spAutoFit/>
          </a:bodyPr>
          <a:lstStyle/>
          <a:p>
            <a:pPr algn="l">
              <a:lnSpc>
                <a:spcPts val="1410"/>
              </a:lnSpc>
              <a:spcBef>
                <a:spcPct val="0"/>
              </a:spcBef>
            </a:pPr>
            <a:r>
              <a:rPr lang="en-US" sz="1135" spc="6">
                <a:solidFill>
                  <a:srgbClr val="000000"/>
                </a:solidFill>
                <a:latin typeface="Consolas" panose="020B0609020204030204"/>
                <a:ea typeface="Consolas" panose="020B0609020204030204"/>
                <a:cs typeface="Consolas" panose="020B0609020204030204"/>
                <a:sym typeface="Consolas" panose="020B0609020204030204"/>
              </a:rPr>
              <a:t>kubectl run curlpod --rm -it --image=curlimages/curl -- /bin/sh</a:t>
            </a:r>
          </a:p>
          <a:p>
            <a:pPr algn="l">
              <a:lnSpc>
                <a:spcPts val="1410"/>
              </a:lnSpc>
              <a:spcBef>
                <a:spcPct val="0"/>
              </a:spcBef>
            </a:pPr>
            <a:r>
              <a:rPr lang="en-US" sz="1135" spc="6">
                <a:solidFill>
                  <a:srgbClr val="000000"/>
                </a:solidFill>
                <a:latin typeface="Consolas" panose="020B0609020204030204"/>
                <a:ea typeface="Consolas" panose="020B0609020204030204"/>
                <a:cs typeface="Consolas" panose="020B0609020204030204"/>
                <a:sym typeface="Consolas" panose="020B0609020204030204"/>
              </a:rPr>
              <a:t># Inside the container, run:</a:t>
            </a:r>
          </a:p>
          <a:p>
            <a:pPr algn="l">
              <a:lnSpc>
                <a:spcPts val="1410"/>
              </a:lnSpc>
              <a:spcBef>
                <a:spcPct val="0"/>
              </a:spcBef>
            </a:pPr>
            <a:r>
              <a:rPr lang="en-US" sz="1135" spc="6">
                <a:solidFill>
                  <a:srgbClr val="000000"/>
                </a:solidFill>
                <a:latin typeface="Consolas" panose="020B0609020204030204"/>
                <a:ea typeface="Consolas" panose="020B0609020204030204"/>
                <a:cs typeface="Consolas" panose="020B0609020204030204"/>
                <a:sym typeface="Consolas" panose="020B0609020204030204"/>
              </a:rPr>
              <a:t>curl http://nginx-clusterip</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886200" y="590550"/>
            <a:ext cx="3616099" cy="271356"/>
          </a:xfrm>
          <a:prstGeom prst="rect">
            <a:avLst/>
          </a:prstGeom>
        </p:spPr>
        <p:txBody>
          <a:bodyPr wrap="square" lIns="0" tIns="0" rIns="0" bIns="0" rtlCol="0" anchor="t">
            <a:spAutoFit/>
          </a:bodyPr>
          <a:lstStyle/>
          <a:p>
            <a:pPr algn="ctr">
              <a:lnSpc>
                <a:spcPts val="2240"/>
              </a:lnSpc>
              <a:spcBef>
                <a:spcPct val="0"/>
              </a:spcBef>
            </a:pPr>
            <a:r>
              <a:rPr lang="en-US" sz="1810" spc="10" dirty="0">
                <a:solidFill>
                  <a:srgbClr val="E7191F"/>
                </a:solidFill>
                <a:latin typeface="Consolas" panose="020B0609020204030204"/>
                <a:ea typeface="Consolas" panose="020B0609020204030204"/>
                <a:cs typeface="Consolas" panose="020B0609020204030204"/>
                <a:sym typeface="Consolas" panose="020B0609020204030204"/>
              </a:rPr>
              <a:t>Declarative Approach</a:t>
            </a:r>
          </a:p>
        </p:txBody>
      </p:sp>
      <p:sp>
        <p:nvSpPr>
          <p:cNvPr id="3" name="TextBox 3"/>
          <p:cNvSpPr txBox="1"/>
          <p:nvPr/>
        </p:nvSpPr>
        <p:spPr>
          <a:xfrm>
            <a:off x="838200" y="181138"/>
            <a:ext cx="1818875" cy="4539066"/>
          </a:xfrm>
          <a:prstGeom prst="rect">
            <a:avLst/>
          </a:prstGeom>
        </p:spPr>
        <p:txBody>
          <a:bodyPr lIns="0" tIns="0" rIns="0" bIns="0" rtlCol="0" anchor="t">
            <a:spAutoFit/>
          </a:bodyPr>
          <a:lstStyle/>
          <a:p>
            <a:pPr algn="l">
              <a:lnSpc>
                <a:spcPts val="1180"/>
              </a:lnSpc>
              <a:spcBef>
                <a:spcPct val="0"/>
              </a:spcBef>
            </a:pPr>
            <a:r>
              <a:rPr lang="en-US" sz="955" spc="5" dirty="0" err="1">
                <a:solidFill>
                  <a:srgbClr val="000000"/>
                </a:solidFill>
                <a:latin typeface="Consolas" panose="020B0609020204030204"/>
                <a:ea typeface="Consolas" panose="020B0609020204030204"/>
                <a:cs typeface="Consolas" panose="020B0609020204030204"/>
                <a:sym typeface="Consolas" panose="020B0609020204030204"/>
              </a:rPr>
              <a:t>apiVersion</a:t>
            </a:r>
            <a:r>
              <a:rPr lang="en-US" sz="955" spc="5" dirty="0">
                <a:solidFill>
                  <a:srgbClr val="000000"/>
                </a:solidFill>
                <a:latin typeface="Consolas" panose="020B0609020204030204"/>
                <a:ea typeface="Consolas" panose="020B0609020204030204"/>
                <a:cs typeface="Consolas" panose="020B0609020204030204"/>
                <a:sym typeface="Consolas" panose="020B0609020204030204"/>
              </a:rPr>
              <a:t>: apps/v1</a:t>
            </a:r>
          </a:p>
          <a:p>
            <a:pPr algn="l">
              <a:lnSpc>
                <a:spcPts val="1180"/>
              </a:lnSpc>
              <a:spcBef>
                <a:spcPct val="0"/>
              </a:spcBef>
            </a:pPr>
            <a:r>
              <a:rPr lang="en-US" sz="955" spc="5" dirty="0">
                <a:solidFill>
                  <a:srgbClr val="000000"/>
                </a:solidFill>
                <a:latin typeface="Consolas" panose="020B0609020204030204"/>
                <a:ea typeface="Consolas" panose="020B0609020204030204"/>
                <a:cs typeface="Consolas" panose="020B0609020204030204"/>
                <a:sym typeface="Consolas" panose="020B0609020204030204"/>
              </a:rPr>
              <a:t>kind: Deployment</a:t>
            </a:r>
          </a:p>
          <a:p>
            <a:pPr algn="l">
              <a:lnSpc>
                <a:spcPts val="1180"/>
              </a:lnSpc>
              <a:spcBef>
                <a:spcPct val="0"/>
              </a:spcBef>
            </a:pPr>
            <a:r>
              <a:rPr lang="en-US" sz="955" spc="5" dirty="0">
                <a:solidFill>
                  <a:srgbClr val="000000"/>
                </a:solidFill>
                <a:latin typeface="Consolas" panose="020B0609020204030204"/>
                <a:ea typeface="Consolas" panose="020B0609020204030204"/>
                <a:cs typeface="Consolas" panose="020B0609020204030204"/>
                <a:sym typeface="Consolas" panose="020B0609020204030204"/>
              </a:rPr>
              <a:t>metadata:</a:t>
            </a:r>
          </a:p>
          <a:p>
            <a:pPr algn="l">
              <a:lnSpc>
                <a:spcPts val="1180"/>
              </a:lnSpc>
              <a:spcBef>
                <a:spcPct val="0"/>
              </a:spcBef>
            </a:pPr>
            <a:r>
              <a:rPr lang="en-US" sz="955" spc="5" dirty="0">
                <a:solidFill>
                  <a:srgbClr val="000000"/>
                </a:solidFill>
                <a:latin typeface="Consolas" panose="020B0609020204030204"/>
                <a:ea typeface="Consolas" panose="020B0609020204030204"/>
                <a:cs typeface="Consolas" panose="020B0609020204030204"/>
                <a:sym typeface="Consolas" panose="020B0609020204030204"/>
              </a:rPr>
              <a:t>  name: nginx-deployment</a:t>
            </a:r>
          </a:p>
          <a:p>
            <a:pPr algn="l">
              <a:lnSpc>
                <a:spcPts val="1180"/>
              </a:lnSpc>
              <a:spcBef>
                <a:spcPct val="0"/>
              </a:spcBef>
            </a:pPr>
            <a:r>
              <a:rPr lang="en-US" sz="955" spc="5" dirty="0">
                <a:solidFill>
                  <a:srgbClr val="000000"/>
                </a:solidFill>
                <a:latin typeface="Consolas" panose="020B0609020204030204"/>
                <a:ea typeface="Consolas" panose="020B0609020204030204"/>
                <a:cs typeface="Consolas" panose="020B0609020204030204"/>
                <a:sym typeface="Consolas" panose="020B0609020204030204"/>
              </a:rPr>
              <a:t>spec:</a:t>
            </a:r>
          </a:p>
          <a:p>
            <a:pPr algn="l">
              <a:lnSpc>
                <a:spcPts val="1180"/>
              </a:lnSpc>
              <a:spcBef>
                <a:spcPct val="0"/>
              </a:spcBef>
            </a:pPr>
            <a:r>
              <a:rPr lang="en-US" sz="955" spc="5" dirty="0">
                <a:solidFill>
                  <a:srgbClr val="000000"/>
                </a:solidFill>
                <a:latin typeface="Consolas" panose="020B0609020204030204"/>
                <a:ea typeface="Consolas" panose="020B0609020204030204"/>
                <a:cs typeface="Consolas" panose="020B0609020204030204"/>
                <a:sym typeface="Consolas" panose="020B0609020204030204"/>
              </a:rPr>
              <a:t>  replicas: 2</a:t>
            </a:r>
          </a:p>
          <a:p>
            <a:pPr algn="l">
              <a:lnSpc>
                <a:spcPts val="1180"/>
              </a:lnSpc>
              <a:spcBef>
                <a:spcPct val="0"/>
              </a:spcBef>
            </a:pPr>
            <a:r>
              <a:rPr lang="en-US" sz="955" spc="5" dirty="0">
                <a:solidFill>
                  <a:srgbClr val="000000"/>
                </a:solidFill>
                <a:latin typeface="Consolas" panose="020B0609020204030204"/>
                <a:ea typeface="Consolas" panose="020B0609020204030204"/>
                <a:cs typeface="Consolas" panose="020B0609020204030204"/>
                <a:sym typeface="Consolas" panose="020B0609020204030204"/>
              </a:rPr>
              <a:t>  selector:</a:t>
            </a:r>
          </a:p>
          <a:p>
            <a:pPr algn="l">
              <a:lnSpc>
                <a:spcPts val="1180"/>
              </a:lnSpc>
              <a:spcBef>
                <a:spcPct val="0"/>
              </a:spcBef>
            </a:pPr>
            <a:r>
              <a:rPr lang="en-US" sz="955" spc="5" dirty="0">
                <a:solidFill>
                  <a:srgbClr val="000000"/>
                </a:solidFill>
                <a:latin typeface="Consolas" panose="020B0609020204030204"/>
                <a:ea typeface="Consolas" panose="020B0609020204030204"/>
                <a:cs typeface="Consolas" panose="020B0609020204030204"/>
                <a:sym typeface="Consolas" panose="020B0609020204030204"/>
              </a:rPr>
              <a:t>    </a:t>
            </a:r>
            <a:r>
              <a:rPr lang="en-US" sz="955" spc="5" dirty="0" err="1">
                <a:solidFill>
                  <a:srgbClr val="000000"/>
                </a:solidFill>
                <a:latin typeface="Consolas" panose="020B0609020204030204"/>
                <a:ea typeface="Consolas" panose="020B0609020204030204"/>
                <a:cs typeface="Consolas" panose="020B0609020204030204"/>
                <a:sym typeface="Consolas" panose="020B0609020204030204"/>
              </a:rPr>
              <a:t>matchLabels</a:t>
            </a:r>
            <a:r>
              <a:rPr lang="en-US" sz="955" spc="5" dirty="0">
                <a:solidFill>
                  <a:srgbClr val="000000"/>
                </a:solidFill>
                <a:latin typeface="Consolas" panose="020B0609020204030204"/>
                <a:ea typeface="Consolas" panose="020B0609020204030204"/>
                <a:cs typeface="Consolas" panose="020B0609020204030204"/>
                <a:sym typeface="Consolas" panose="020B0609020204030204"/>
              </a:rPr>
              <a:t>:</a:t>
            </a:r>
          </a:p>
          <a:p>
            <a:pPr algn="l">
              <a:lnSpc>
                <a:spcPts val="1180"/>
              </a:lnSpc>
              <a:spcBef>
                <a:spcPct val="0"/>
              </a:spcBef>
            </a:pPr>
            <a:r>
              <a:rPr lang="en-US" sz="955" spc="5" dirty="0">
                <a:solidFill>
                  <a:srgbClr val="000000"/>
                </a:solidFill>
                <a:latin typeface="Consolas" panose="020B0609020204030204"/>
                <a:ea typeface="Consolas" panose="020B0609020204030204"/>
                <a:cs typeface="Consolas" panose="020B0609020204030204"/>
                <a:sym typeface="Consolas" panose="020B0609020204030204"/>
              </a:rPr>
              <a:t>      app: nginx</a:t>
            </a:r>
          </a:p>
          <a:p>
            <a:pPr algn="l">
              <a:lnSpc>
                <a:spcPts val="1180"/>
              </a:lnSpc>
              <a:spcBef>
                <a:spcPct val="0"/>
              </a:spcBef>
            </a:pPr>
            <a:r>
              <a:rPr lang="en-US" sz="955" spc="5" dirty="0">
                <a:solidFill>
                  <a:srgbClr val="000000"/>
                </a:solidFill>
                <a:latin typeface="Consolas" panose="020B0609020204030204"/>
                <a:ea typeface="Consolas" panose="020B0609020204030204"/>
                <a:cs typeface="Consolas" panose="020B0609020204030204"/>
                <a:sym typeface="Consolas" panose="020B0609020204030204"/>
              </a:rPr>
              <a:t>  template:</a:t>
            </a:r>
          </a:p>
          <a:p>
            <a:pPr algn="l">
              <a:lnSpc>
                <a:spcPts val="1180"/>
              </a:lnSpc>
              <a:spcBef>
                <a:spcPct val="0"/>
              </a:spcBef>
            </a:pPr>
            <a:r>
              <a:rPr lang="en-US" sz="955" spc="5" dirty="0">
                <a:solidFill>
                  <a:srgbClr val="000000"/>
                </a:solidFill>
                <a:latin typeface="Consolas" panose="020B0609020204030204"/>
                <a:ea typeface="Consolas" panose="020B0609020204030204"/>
                <a:cs typeface="Consolas" panose="020B0609020204030204"/>
                <a:sym typeface="Consolas" panose="020B0609020204030204"/>
              </a:rPr>
              <a:t>    metadata:</a:t>
            </a:r>
          </a:p>
          <a:p>
            <a:pPr algn="l">
              <a:lnSpc>
                <a:spcPts val="1180"/>
              </a:lnSpc>
              <a:spcBef>
                <a:spcPct val="0"/>
              </a:spcBef>
            </a:pPr>
            <a:r>
              <a:rPr lang="en-US" sz="955" spc="5" dirty="0">
                <a:solidFill>
                  <a:srgbClr val="000000"/>
                </a:solidFill>
                <a:latin typeface="Consolas" panose="020B0609020204030204"/>
                <a:ea typeface="Consolas" panose="020B0609020204030204"/>
                <a:cs typeface="Consolas" panose="020B0609020204030204"/>
                <a:sym typeface="Consolas" panose="020B0609020204030204"/>
              </a:rPr>
              <a:t>      labels:</a:t>
            </a:r>
          </a:p>
          <a:p>
            <a:pPr algn="l">
              <a:lnSpc>
                <a:spcPts val="1180"/>
              </a:lnSpc>
              <a:spcBef>
                <a:spcPct val="0"/>
              </a:spcBef>
            </a:pPr>
            <a:r>
              <a:rPr lang="en-US" sz="955" spc="5" dirty="0">
                <a:solidFill>
                  <a:srgbClr val="000000"/>
                </a:solidFill>
                <a:latin typeface="Consolas" panose="020B0609020204030204"/>
                <a:ea typeface="Consolas" panose="020B0609020204030204"/>
                <a:cs typeface="Consolas" panose="020B0609020204030204"/>
                <a:sym typeface="Consolas" panose="020B0609020204030204"/>
              </a:rPr>
              <a:t>        app: nginx</a:t>
            </a:r>
          </a:p>
          <a:p>
            <a:pPr algn="l">
              <a:lnSpc>
                <a:spcPts val="1180"/>
              </a:lnSpc>
              <a:spcBef>
                <a:spcPct val="0"/>
              </a:spcBef>
            </a:pPr>
            <a:r>
              <a:rPr lang="en-US" sz="955" spc="5" dirty="0">
                <a:solidFill>
                  <a:srgbClr val="000000"/>
                </a:solidFill>
                <a:latin typeface="Consolas" panose="020B0609020204030204"/>
                <a:ea typeface="Consolas" panose="020B0609020204030204"/>
                <a:cs typeface="Consolas" panose="020B0609020204030204"/>
                <a:sym typeface="Consolas" panose="020B0609020204030204"/>
              </a:rPr>
              <a:t>    spec:</a:t>
            </a:r>
          </a:p>
          <a:p>
            <a:pPr algn="l">
              <a:lnSpc>
                <a:spcPts val="1180"/>
              </a:lnSpc>
              <a:spcBef>
                <a:spcPct val="0"/>
              </a:spcBef>
            </a:pPr>
            <a:r>
              <a:rPr lang="en-US" sz="955" spc="5" dirty="0">
                <a:solidFill>
                  <a:srgbClr val="000000"/>
                </a:solidFill>
                <a:latin typeface="Consolas" panose="020B0609020204030204"/>
                <a:ea typeface="Consolas" panose="020B0609020204030204"/>
                <a:cs typeface="Consolas" panose="020B0609020204030204"/>
                <a:sym typeface="Consolas" panose="020B0609020204030204"/>
              </a:rPr>
              <a:t>      containers:</a:t>
            </a:r>
          </a:p>
          <a:p>
            <a:pPr algn="l">
              <a:lnSpc>
                <a:spcPts val="1180"/>
              </a:lnSpc>
              <a:spcBef>
                <a:spcPct val="0"/>
              </a:spcBef>
            </a:pPr>
            <a:r>
              <a:rPr lang="en-US" sz="955" spc="5" dirty="0">
                <a:solidFill>
                  <a:srgbClr val="000000"/>
                </a:solidFill>
                <a:latin typeface="Consolas" panose="020B0609020204030204"/>
                <a:ea typeface="Consolas" panose="020B0609020204030204"/>
                <a:cs typeface="Consolas" panose="020B0609020204030204"/>
                <a:sym typeface="Consolas" panose="020B0609020204030204"/>
              </a:rPr>
              <a:t>      - name: nginx</a:t>
            </a:r>
          </a:p>
          <a:p>
            <a:pPr algn="l">
              <a:lnSpc>
                <a:spcPts val="1180"/>
              </a:lnSpc>
              <a:spcBef>
                <a:spcPct val="0"/>
              </a:spcBef>
            </a:pPr>
            <a:r>
              <a:rPr lang="en-US" sz="955" spc="5" dirty="0">
                <a:solidFill>
                  <a:srgbClr val="000000"/>
                </a:solidFill>
                <a:latin typeface="Consolas" panose="020B0609020204030204"/>
                <a:ea typeface="Consolas" panose="020B0609020204030204"/>
                <a:cs typeface="Consolas" panose="020B0609020204030204"/>
                <a:sym typeface="Consolas" panose="020B0609020204030204"/>
              </a:rPr>
              <a:t>        image: </a:t>
            </a:r>
            <a:r>
              <a:rPr lang="en-US" sz="955" spc="5" dirty="0" err="1">
                <a:solidFill>
                  <a:srgbClr val="000000"/>
                </a:solidFill>
                <a:latin typeface="Consolas" panose="020B0609020204030204"/>
                <a:ea typeface="Consolas" panose="020B0609020204030204"/>
                <a:cs typeface="Consolas" panose="020B0609020204030204"/>
                <a:sym typeface="Consolas" panose="020B0609020204030204"/>
              </a:rPr>
              <a:t>nginx:latest</a:t>
            </a:r>
            <a:endParaRPr lang="en-US" sz="955" spc="5" dirty="0">
              <a:solidFill>
                <a:srgbClr val="000000"/>
              </a:solidFill>
              <a:latin typeface="Consolas" panose="020B0609020204030204"/>
              <a:ea typeface="Consolas" panose="020B0609020204030204"/>
              <a:cs typeface="Consolas" panose="020B0609020204030204"/>
              <a:sym typeface="Consolas" panose="020B0609020204030204"/>
            </a:endParaRPr>
          </a:p>
          <a:p>
            <a:pPr algn="l">
              <a:lnSpc>
                <a:spcPts val="1180"/>
              </a:lnSpc>
              <a:spcBef>
                <a:spcPct val="0"/>
              </a:spcBef>
            </a:pPr>
            <a:r>
              <a:rPr lang="en-US" sz="955" spc="5" dirty="0">
                <a:solidFill>
                  <a:srgbClr val="000000"/>
                </a:solidFill>
                <a:latin typeface="Consolas" panose="020B0609020204030204"/>
                <a:ea typeface="Consolas" panose="020B0609020204030204"/>
                <a:cs typeface="Consolas" panose="020B0609020204030204"/>
                <a:sym typeface="Consolas" panose="020B0609020204030204"/>
              </a:rPr>
              <a:t>        ports:</a:t>
            </a:r>
          </a:p>
          <a:p>
            <a:pPr algn="l">
              <a:lnSpc>
                <a:spcPts val="1180"/>
              </a:lnSpc>
              <a:spcBef>
                <a:spcPct val="0"/>
              </a:spcBef>
            </a:pPr>
            <a:r>
              <a:rPr lang="en-US" sz="955" spc="5" dirty="0">
                <a:solidFill>
                  <a:srgbClr val="000000"/>
                </a:solidFill>
                <a:latin typeface="Consolas" panose="020B0609020204030204"/>
                <a:ea typeface="Consolas" panose="020B0609020204030204"/>
                <a:cs typeface="Consolas" panose="020B0609020204030204"/>
                <a:sym typeface="Consolas" panose="020B0609020204030204"/>
              </a:rPr>
              <a:t>        - </a:t>
            </a:r>
            <a:r>
              <a:rPr lang="en-US" sz="955" spc="5" dirty="0" err="1">
                <a:solidFill>
                  <a:srgbClr val="000000"/>
                </a:solidFill>
                <a:latin typeface="Consolas" panose="020B0609020204030204"/>
                <a:ea typeface="Consolas" panose="020B0609020204030204"/>
                <a:cs typeface="Consolas" panose="020B0609020204030204"/>
                <a:sym typeface="Consolas" panose="020B0609020204030204"/>
              </a:rPr>
              <a:t>containerPort</a:t>
            </a:r>
            <a:r>
              <a:rPr lang="en-US" sz="955" spc="5" dirty="0">
                <a:solidFill>
                  <a:srgbClr val="000000"/>
                </a:solidFill>
                <a:latin typeface="Consolas" panose="020B0609020204030204"/>
                <a:ea typeface="Consolas" panose="020B0609020204030204"/>
                <a:cs typeface="Consolas" panose="020B0609020204030204"/>
                <a:sym typeface="Consolas" panose="020B0609020204030204"/>
              </a:rPr>
              <a:t>: 80</a:t>
            </a:r>
          </a:p>
          <a:p>
            <a:pPr algn="l">
              <a:lnSpc>
                <a:spcPts val="1180"/>
              </a:lnSpc>
              <a:spcBef>
                <a:spcPct val="0"/>
              </a:spcBef>
            </a:pPr>
            <a:r>
              <a:rPr lang="en-US" sz="955" spc="5" dirty="0">
                <a:solidFill>
                  <a:srgbClr val="000000"/>
                </a:solidFill>
                <a:latin typeface="Consolas" panose="020B0609020204030204"/>
                <a:ea typeface="Consolas" panose="020B0609020204030204"/>
                <a:cs typeface="Consolas" panose="020B0609020204030204"/>
                <a:sym typeface="Consolas" panose="020B0609020204030204"/>
              </a:rPr>
              <a:t>---</a:t>
            </a:r>
          </a:p>
          <a:p>
            <a:pPr algn="l">
              <a:lnSpc>
                <a:spcPts val="1180"/>
              </a:lnSpc>
              <a:spcBef>
                <a:spcPct val="0"/>
              </a:spcBef>
            </a:pPr>
            <a:r>
              <a:rPr lang="en-US" sz="955" spc="5" dirty="0" err="1">
                <a:solidFill>
                  <a:srgbClr val="000000"/>
                </a:solidFill>
                <a:latin typeface="Consolas" panose="020B0609020204030204"/>
                <a:ea typeface="Consolas" panose="020B0609020204030204"/>
                <a:cs typeface="Consolas" panose="020B0609020204030204"/>
                <a:sym typeface="Consolas" panose="020B0609020204030204"/>
              </a:rPr>
              <a:t>apiVersion</a:t>
            </a:r>
            <a:r>
              <a:rPr lang="en-US" sz="955" spc="5" dirty="0">
                <a:solidFill>
                  <a:srgbClr val="000000"/>
                </a:solidFill>
                <a:latin typeface="Consolas" panose="020B0609020204030204"/>
                <a:ea typeface="Consolas" panose="020B0609020204030204"/>
                <a:cs typeface="Consolas" panose="020B0609020204030204"/>
                <a:sym typeface="Consolas" panose="020B0609020204030204"/>
              </a:rPr>
              <a:t>: v1</a:t>
            </a:r>
          </a:p>
          <a:p>
            <a:pPr algn="l">
              <a:lnSpc>
                <a:spcPts val="1180"/>
              </a:lnSpc>
              <a:spcBef>
                <a:spcPct val="0"/>
              </a:spcBef>
            </a:pPr>
            <a:r>
              <a:rPr lang="en-US" sz="955" spc="5" dirty="0">
                <a:solidFill>
                  <a:srgbClr val="000000"/>
                </a:solidFill>
                <a:latin typeface="Consolas" panose="020B0609020204030204"/>
                <a:ea typeface="Consolas" panose="020B0609020204030204"/>
                <a:cs typeface="Consolas" panose="020B0609020204030204"/>
                <a:sym typeface="Consolas" panose="020B0609020204030204"/>
              </a:rPr>
              <a:t>kind: Service</a:t>
            </a:r>
          </a:p>
          <a:p>
            <a:pPr algn="l">
              <a:lnSpc>
                <a:spcPts val="1180"/>
              </a:lnSpc>
              <a:spcBef>
                <a:spcPct val="0"/>
              </a:spcBef>
            </a:pPr>
            <a:r>
              <a:rPr lang="en-US" sz="955" spc="5" dirty="0">
                <a:solidFill>
                  <a:srgbClr val="000000"/>
                </a:solidFill>
                <a:latin typeface="Consolas" panose="020B0609020204030204"/>
                <a:ea typeface="Consolas" panose="020B0609020204030204"/>
                <a:cs typeface="Consolas" panose="020B0609020204030204"/>
                <a:sym typeface="Consolas" panose="020B0609020204030204"/>
              </a:rPr>
              <a:t>metadata:</a:t>
            </a:r>
          </a:p>
          <a:p>
            <a:pPr algn="l">
              <a:lnSpc>
                <a:spcPts val="1180"/>
              </a:lnSpc>
              <a:spcBef>
                <a:spcPct val="0"/>
              </a:spcBef>
            </a:pPr>
            <a:r>
              <a:rPr lang="en-US" sz="955" spc="5" dirty="0">
                <a:solidFill>
                  <a:srgbClr val="000000"/>
                </a:solidFill>
                <a:latin typeface="Consolas" panose="020B0609020204030204"/>
                <a:ea typeface="Consolas" panose="020B0609020204030204"/>
                <a:cs typeface="Consolas" panose="020B0609020204030204"/>
                <a:sym typeface="Consolas" panose="020B0609020204030204"/>
              </a:rPr>
              <a:t>  name: nginx-</a:t>
            </a:r>
            <a:r>
              <a:rPr lang="en-US" sz="955" spc="5" dirty="0" err="1">
                <a:solidFill>
                  <a:srgbClr val="000000"/>
                </a:solidFill>
                <a:latin typeface="Consolas" panose="020B0609020204030204"/>
                <a:ea typeface="Consolas" panose="020B0609020204030204"/>
                <a:cs typeface="Consolas" panose="020B0609020204030204"/>
                <a:sym typeface="Consolas" panose="020B0609020204030204"/>
              </a:rPr>
              <a:t>clusterip</a:t>
            </a:r>
            <a:endParaRPr lang="en-US" sz="955" spc="5" dirty="0">
              <a:solidFill>
                <a:srgbClr val="000000"/>
              </a:solidFill>
              <a:latin typeface="Consolas" panose="020B0609020204030204"/>
              <a:ea typeface="Consolas" panose="020B0609020204030204"/>
              <a:cs typeface="Consolas" panose="020B0609020204030204"/>
              <a:sym typeface="Consolas" panose="020B0609020204030204"/>
            </a:endParaRPr>
          </a:p>
          <a:p>
            <a:pPr algn="l">
              <a:lnSpc>
                <a:spcPts val="1180"/>
              </a:lnSpc>
              <a:spcBef>
                <a:spcPct val="0"/>
              </a:spcBef>
            </a:pPr>
            <a:r>
              <a:rPr lang="en-US" sz="955" spc="5" dirty="0">
                <a:solidFill>
                  <a:srgbClr val="000000"/>
                </a:solidFill>
                <a:latin typeface="Consolas" panose="020B0609020204030204"/>
                <a:ea typeface="Consolas" panose="020B0609020204030204"/>
                <a:cs typeface="Consolas" panose="020B0609020204030204"/>
                <a:sym typeface="Consolas" panose="020B0609020204030204"/>
              </a:rPr>
              <a:t>spec:</a:t>
            </a:r>
          </a:p>
          <a:p>
            <a:pPr algn="l">
              <a:lnSpc>
                <a:spcPts val="1180"/>
              </a:lnSpc>
              <a:spcBef>
                <a:spcPct val="0"/>
              </a:spcBef>
            </a:pPr>
            <a:r>
              <a:rPr lang="en-US" sz="955" spc="5" dirty="0">
                <a:solidFill>
                  <a:srgbClr val="000000"/>
                </a:solidFill>
                <a:latin typeface="Consolas" panose="020B0609020204030204"/>
                <a:ea typeface="Consolas" panose="020B0609020204030204"/>
                <a:cs typeface="Consolas" panose="020B0609020204030204"/>
                <a:sym typeface="Consolas" panose="020B0609020204030204"/>
              </a:rPr>
              <a:t>  selector:</a:t>
            </a:r>
          </a:p>
          <a:p>
            <a:pPr algn="l">
              <a:lnSpc>
                <a:spcPts val="1180"/>
              </a:lnSpc>
              <a:spcBef>
                <a:spcPct val="0"/>
              </a:spcBef>
            </a:pPr>
            <a:r>
              <a:rPr lang="en-US" sz="955" spc="5" dirty="0">
                <a:solidFill>
                  <a:srgbClr val="000000"/>
                </a:solidFill>
                <a:latin typeface="Consolas" panose="020B0609020204030204"/>
                <a:ea typeface="Consolas" panose="020B0609020204030204"/>
                <a:cs typeface="Consolas" panose="020B0609020204030204"/>
                <a:sym typeface="Consolas" panose="020B0609020204030204"/>
              </a:rPr>
              <a:t>    app: nginx</a:t>
            </a:r>
          </a:p>
          <a:p>
            <a:pPr algn="l">
              <a:lnSpc>
                <a:spcPts val="1180"/>
              </a:lnSpc>
              <a:spcBef>
                <a:spcPct val="0"/>
              </a:spcBef>
            </a:pPr>
            <a:r>
              <a:rPr lang="en-US" sz="955" spc="5" dirty="0">
                <a:solidFill>
                  <a:srgbClr val="000000"/>
                </a:solidFill>
                <a:latin typeface="Consolas" panose="020B0609020204030204"/>
                <a:ea typeface="Consolas" panose="020B0609020204030204"/>
                <a:cs typeface="Consolas" panose="020B0609020204030204"/>
                <a:sym typeface="Consolas" panose="020B0609020204030204"/>
              </a:rPr>
              <a:t>  ports:</a:t>
            </a:r>
          </a:p>
          <a:p>
            <a:pPr algn="l">
              <a:lnSpc>
                <a:spcPts val="1180"/>
              </a:lnSpc>
              <a:spcBef>
                <a:spcPct val="0"/>
              </a:spcBef>
            </a:pPr>
            <a:r>
              <a:rPr lang="en-US" sz="955" spc="5" dirty="0">
                <a:solidFill>
                  <a:srgbClr val="000000"/>
                </a:solidFill>
                <a:latin typeface="Consolas" panose="020B0609020204030204"/>
                <a:ea typeface="Consolas" panose="020B0609020204030204"/>
                <a:cs typeface="Consolas" panose="020B0609020204030204"/>
                <a:sym typeface="Consolas" panose="020B0609020204030204"/>
              </a:rPr>
              <a:t>  - protocol: TCP</a:t>
            </a:r>
          </a:p>
          <a:p>
            <a:pPr algn="l">
              <a:lnSpc>
                <a:spcPts val="1180"/>
              </a:lnSpc>
              <a:spcBef>
                <a:spcPct val="0"/>
              </a:spcBef>
            </a:pPr>
            <a:r>
              <a:rPr lang="en-US" sz="955" spc="5" dirty="0">
                <a:solidFill>
                  <a:srgbClr val="000000"/>
                </a:solidFill>
                <a:latin typeface="Consolas" panose="020B0609020204030204"/>
                <a:ea typeface="Consolas" panose="020B0609020204030204"/>
                <a:cs typeface="Consolas" panose="020B0609020204030204"/>
                <a:sym typeface="Consolas" panose="020B0609020204030204"/>
              </a:rPr>
              <a:t>    port: 80</a:t>
            </a:r>
          </a:p>
          <a:p>
            <a:pPr algn="l">
              <a:lnSpc>
                <a:spcPts val="1180"/>
              </a:lnSpc>
              <a:spcBef>
                <a:spcPct val="0"/>
              </a:spcBef>
            </a:pPr>
            <a:r>
              <a:rPr lang="en-US" sz="955" spc="5" dirty="0">
                <a:solidFill>
                  <a:srgbClr val="000000"/>
                </a:solidFill>
                <a:latin typeface="Consolas" panose="020B0609020204030204"/>
                <a:ea typeface="Consolas" panose="020B0609020204030204"/>
                <a:cs typeface="Consolas" panose="020B0609020204030204"/>
                <a:sym typeface="Consolas" panose="020B0609020204030204"/>
              </a:rPr>
              <a:t>    </a:t>
            </a:r>
            <a:r>
              <a:rPr lang="en-US" sz="955" spc="5" dirty="0" err="1">
                <a:solidFill>
                  <a:srgbClr val="000000"/>
                </a:solidFill>
                <a:latin typeface="Consolas" panose="020B0609020204030204"/>
                <a:ea typeface="Consolas" panose="020B0609020204030204"/>
                <a:cs typeface="Consolas" panose="020B0609020204030204"/>
                <a:sym typeface="Consolas" panose="020B0609020204030204"/>
              </a:rPr>
              <a:t>targetPort</a:t>
            </a:r>
            <a:r>
              <a:rPr lang="en-US" sz="955" spc="5" dirty="0">
                <a:solidFill>
                  <a:srgbClr val="000000"/>
                </a:solidFill>
                <a:latin typeface="Consolas" panose="020B0609020204030204"/>
                <a:ea typeface="Consolas" panose="020B0609020204030204"/>
                <a:cs typeface="Consolas" panose="020B0609020204030204"/>
                <a:sym typeface="Consolas" panose="020B0609020204030204"/>
              </a:rPr>
              <a:t>: 80</a:t>
            </a:r>
          </a:p>
          <a:p>
            <a:pPr algn="l">
              <a:lnSpc>
                <a:spcPts val="1180"/>
              </a:lnSpc>
              <a:spcBef>
                <a:spcPct val="0"/>
              </a:spcBef>
            </a:pPr>
            <a:r>
              <a:rPr lang="en-US" sz="955" spc="5" dirty="0">
                <a:solidFill>
                  <a:srgbClr val="000000"/>
                </a:solidFill>
                <a:latin typeface="Consolas" panose="020B0609020204030204"/>
                <a:ea typeface="Consolas" panose="020B0609020204030204"/>
                <a:cs typeface="Consolas" panose="020B0609020204030204"/>
                <a:sym typeface="Consolas" panose="020B0609020204030204"/>
              </a:rPr>
              <a:t>  type: </a:t>
            </a:r>
            <a:r>
              <a:rPr lang="en-US" sz="955" spc="5" dirty="0" err="1">
                <a:solidFill>
                  <a:srgbClr val="000000"/>
                </a:solidFill>
                <a:latin typeface="Consolas" panose="020B0609020204030204"/>
                <a:ea typeface="Consolas" panose="020B0609020204030204"/>
                <a:cs typeface="Consolas" panose="020B0609020204030204"/>
                <a:sym typeface="Consolas" panose="020B0609020204030204"/>
              </a:rPr>
              <a:t>ClusterIP</a:t>
            </a:r>
            <a:endParaRPr lang="en-US" sz="955" spc="5" dirty="0">
              <a:solidFill>
                <a:srgbClr val="000000"/>
              </a:solidFill>
              <a:latin typeface="Consolas" panose="020B0609020204030204"/>
              <a:ea typeface="Consolas" panose="020B0609020204030204"/>
              <a:cs typeface="Consolas" panose="020B0609020204030204"/>
              <a:sym typeface="Consolas" panose="020B0609020204030204"/>
            </a:endParaRPr>
          </a:p>
        </p:txBody>
      </p:sp>
      <p:sp>
        <p:nvSpPr>
          <p:cNvPr id="4" name="TextBox 4"/>
          <p:cNvSpPr txBox="1"/>
          <p:nvPr/>
        </p:nvSpPr>
        <p:spPr>
          <a:xfrm>
            <a:off x="3327127" y="2450671"/>
            <a:ext cx="2489746" cy="204058"/>
          </a:xfrm>
          <a:prstGeom prst="rect">
            <a:avLst/>
          </a:prstGeom>
        </p:spPr>
        <p:txBody>
          <a:bodyPr lIns="0" tIns="0" rIns="0" bIns="0" rtlCol="0" anchor="t">
            <a:spAutoFit/>
          </a:bodyPr>
          <a:lstStyle/>
          <a:p>
            <a:pPr algn="ctr">
              <a:lnSpc>
                <a:spcPts val="1410"/>
              </a:lnSpc>
              <a:spcBef>
                <a:spcPct val="0"/>
              </a:spcBef>
            </a:pPr>
            <a:r>
              <a:rPr lang="en-US" sz="1135" spc="6">
                <a:solidFill>
                  <a:srgbClr val="000000"/>
                </a:solidFill>
                <a:latin typeface="Consolas" panose="020B0609020204030204"/>
                <a:ea typeface="Consolas" panose="020B0609020204030204"/>
                <a:cs typeface="Consolas" panose="020B0609020204030204"/>
                <a:sym typeface="Consolas" panose="020B0609020204030204"/>
              </a:rPr>
              <a:t>kubectl apply -f clusterip.yaml</a:t>
            </a:r>
          </a:p>
        </p:txBody>
      </p:sp>
      <p:sp>
        <p:nvSpPr>
          <p:cNvPr id="5" name="TextBox 5"/>
          <p:cNvSpPr txBox="1"/>
          <p:nvPr/>
        </p:nvSpPr>
        <p:spPr>
          <a:xfrm>
            <a:off x="3327127" y="2706584"/>
            <a:ext cx="2489746" cy="204058"/>
          </a:xfrm>
          <a:prstGeom prst="rect">
            <a:avLst/>
          </a:prstGeom>
        </p:spPr>
        <p:txBody>
          <a:bodyPr lIns="0" tIns="0" rIns="0" bIns="0" rtlCol="0" anchor="t">
            <a:spAutoFit/>
          </a:bodyPr>
          <a:lstStyle/>
          <a:p>
            <a:pPr algn="ctr">
              <a:lnSpc>
                <a:spcPts val="1410"/>
              </a:lnSpc>
              <a:spcBef>
                <a:spcPct val="0"/>
              </a:spcBef>
            </a:pPr>
            <a:r>
              <a:rPr lang="en-US" sz="1135" spc="6" dirty="0">
                <a:solidFill>
                  <a:srgbClr val="000000"/>
                </a:solidFill>
                <a:latin typeface="Consolas" panose="020B0609020204030204"/>
                <a:ea typeface="Consolas" panose="020B0609020204030204"/>
                <a:cs typeface="Consolas" panose="020B0609020204030204"/>
                <a:sym typeface="Consolas" panose="020B0609020204030204"/>
              </a:rPr>
              <a:t>kubectl get svc nginx-</a:t>
            </a:r>
            <a:r>
              <a:rPr lang="en-US" sz="1135" spc="6" dirty="0" err="1">
                <a:solidFill>
                  <a:srgbClr val="000000"/>
                </a:solidFill>
                <a:latin typeface="Consolas" panose="020B0609020204030204"/>
                <a:ea typeface="Consolas" panose="020B0609020204030204"/>
                <a:cs typeface="Consolas" panose="020B0609020204030204"/>
                <a:sym typeface="Consolas" panose="020B0609020204030204"/>
              </a:rPr>
              <a:t>clusterip</a:t>
            </a:r>
            <a:endParaRPr lang="en-US" sz="1135" spc="6" dirty="0">
              <a:solidFill>
                <a:srgbClr val="000000"/>
              </a:solidFill>
              <a:latin typeface="Consolas" panose="020B0609020204030204"/>
              <a:ea typeface="Consolas" panose="020B0609020204030204"/>
              <a:cs typeface="Consolas" panose="020B0609020204030204"/>
              <a:sym typeface="Consolas" panose="020B0609020204030204"/>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630858" y="2218794"/>
            <a:ext cx="3882284" cy="629711"/>
          </a:xfrm>
          <a:prstGeom prst="rect">
            <a:avLst/>
          </a:prstGeom>
        </p:spPr>
        <p:txBody>
          <a:bodyPr lIns="0" tIns="0" rIns="0" bIns="0" rtlCol="0" anchor="t">
            <a:spAutoFit/>
          </a:bodyPr>
          <a:lstStyle/>
          <a:p>
            <a:pPr algn="ctr">
              <a:lnSpc>
                <a:spcPts val="5305"/>
              </a:lnSpc>
              <a:spcBef>
                <a:spcPct val="0"/>
              </a:spcBef>
            </a:pPr>
            <a:r>
              <a:rPr lang="en-US" sz="3790">
                <a:solidFill>
                  <a:srgbClr val="000000"/>
                </a:solidFill>
                <a:latin typeface="Open Sans"/>
                <a:ea typeface="Open Sans"/>
                <a:cs typeface="Open Sans"/>
                <a:sym typeface="Open Sans"/>
              </a:rPr>
              <a:t>NodePort Service</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E0A31BC-AC19-40DE-FBBC-692D07ECAE3F}"/>
              </a:ext>
            </a:extLst>
          </p:cNvPr>
          <p:cNvSpPr txBox="1"/>
          <p:nvPr/>
        </p:nvSpPr>
        <p:spPr>
          <a:xfrm>
            <a:off x="266700" y="155704"/>
            <a:ext cx="8610600" cy="4832092"/>
          </a:xfrm>
          <a:prstGeom prst="rect">
            <a:avLst/>
          </a:prstGeom>
          <a:noFill/>
        </p:spPr>
        <p:txBody>
          <a:bodyPr wrap="square">
            <a:spAutoFit/>
          </a:bodyPr>
          <a:lstStyle/>
          <a:p>
            <a:pPr>
              <a:buNone/>
            </a:pPr>
            <a:r>
              <a:rPr lang="en-US" sz="1100" b="1" dirty="0"/>
              <a:t>what it is</a:t>
            </a:r>
          </a:p>
          <a:p>
            <a:pPr>
              <a:buFont typeface="Arial" panose="020B0604020202020204" pitchFamily="34" charset="0"/>
              <a:buChar char="•"/>
            </a:pPr>
            <a:r>
              <a:rPr lang="en-US" sz="1100" dirty="0"/>
              <a:t>A Service type that exposes your app on the </a:t>
            </a:r>
            <a:r>
              <a:rPr lang="en-US" sz="1100" b="1" dirty="0"/>
              <a:t>same static port on every node</a:t>
            </a:r>
            <a:r>
              <a:rPr lang="en-US" sz="1100" dirty="0"/>
              <a:t>.</a:t>
            </a:r>
          </a:p>
          <a:p>
            <a:pPr>
              <a:buFont typeface="Arial" panose="020B0604020202020204" pitchFamily="34" charset="0"/>
              <a:buChar char="•"/>
            </a:pPr>
            <a:r>
              <a:rPr lang="en-US" sz="1100" dirty="0"/>
              <a:t>Default port range: </a:t>
            </a:r>
            <a:r>
              <a:rPr lang="en-US" sz="1100" b="1" dirty="0"/>
              <a:t>30000–32767</a:t>
            </a:r>
            <a:r>
              <a:rPr lang="en-US" sz="1100" dirty="0"/>
              <a:t>.</a:t>
            </a:r>
          </a:p>
          <a:p>
            <a:pPr>
              <a:buFont typeface="Arial" panose="020B0604020202020204" pitchFamily="34" charset="0"/>
              <a:buChar char="•"/>
            </a:pPr>
            <a:r>
              <a:rPr lang="en-US" sz="1100" dirty="0"/>
              <a:t>You reach the app at: </a:t>
            </a:r>
            <a:r>
              <a:rPr lang="en-US" sz="1100" b="1" dirty="0"/>
              <a:t>&lt;any-node-IP&gt;:&lt;</a:t>
            </a:r>
            <a:r>
              <a:rPr lang="en-US" sz="1100" b="1" dirty="0" err="1"/>
              <a:t>nodePort</a:t>
            </a:r>
            <a:r>
              <a:rPr lang="en-US" sz="1100" b="1" dirty="0"/>
              <a:t>&gt;</a:t>
            </a:r>
            <a:r>
              <a:rPr lang="en-US" sz="1100" dirty="0"/>
              <a:t>.</a:t>
            </a:r>
          </a:p>
          <a:p>
            <a:pPr>
              <a:buFont typeface="Arial" panose="020B0604020202020204" pitchFamily="34" charset="0"/>
              <a:buChar char="•"/>
            </a:pPr>
            <a:endParaRPr lang="en-US" sz="1100" dirty="0"/>
          </a:p>
          <a:p>
            <a:pPr>
              <a:buNone/>
            </a:pPr>
            <a:r>
              <a:rPr lang="en-US" sz="1100" b="1" dirty="0"/>
              <a:t>how traffic flows</a:t>
            </a:r>
          </a:p>
          <a:p>
            <a:pPr>
              <a:buFont typeface="Arial" panose="020B0604020202020204" pitchFamily="34" charset="0"/>
              <a:buChar char="•"/>
            </a:pPr>
            <a:r>
              <a:rPr lang="en-US" sz="1100" dirty="0"/>
              <a:t>Client hits a node on the </a:t>
            </a:r>
            <a:r>
              <a:rPr lang="en-US" sz="1100" dirty="0" err="1"/>
              <a:t>nodePort</a:t>
            </a:r>
            <a:r>
              <a:rPr lang="en-US" sz="1100" dirty="0"/>
              <a:t> → </a:t>
            </a:r>
            <a:r>
              <a:rPr lang="en-US" sz="1100" b="1" dirty="0" err="1"/>
              <a:t>kube</a:t>
            </a:r>
            <a:r>
              <a:rPr lang="en-US" sz="1100" b="1" dirty="0"/>
              <a:t>-proxy</a:t>
            </a:r>
            <a:r>
              <a:rPr lang="en-US" sz="1100" dirty="0"/>
              <a:t> forwards to the Service → load-balances to one of the matching Pods (on any node).</a:t>
            </a:r>
          </a:p>
          <a:p>
            <a:pPr>
              <a:buFont typeface="Arial" panose="020B0604020202020204" pitchFamily="34" charset="0"/>
              <a:buChar char="•"/>
            </a:pPr>
            <a:endParaRPr lang="en-US" sz="1100" dirty="0"/>
          </a:p>
          <a:p>
            <a:pPr>
              <a:buNone/>
            </a:pPr>
            <a:r>
              <a:rPr lang="en-US" sz="1100" b="1" dirty="0"/>
              <a:t>when it’s useful</a:t>
            </a:r>
          </a:p>
          <a:p>
            <a:pPr>
              <a:buFont typeface="Arial" panose="020B0604020202020204" pitchFamily="34" charset="0"/>
              <a:buChar char="•"/>
            </a:pPr>
            <a:r>
              <a:rPr lang="en-US" sz="1100" b="1" dirty="0"/>
              <a:t>Quick external access</a:t>
            </a:r>
            <a:r>
              <a:rPr lang="en-US" sz="1100" dirty="0"/>
              <a:t> for dev/test labs.</a:t>
            </a:r>
          </a:p>
          <a:p>
            <a:pPr>
              <a:buFont typeface="Arial" panose="020B0604020202020204" pitchFamily="34" charset="0"/>
              <a:buChar char="•"/>
            </a:pPr>
            <a:r>
              <a:rPr lang="en-US" sz="1100" dirty="0"/>
              <a:t>Bare-metal clusters without a cloud Load Balancer (often combined behind your own external LB or </a:t>
            </a:r>
            <a:r>
              <a:rPr lang="en-US" sz="1100" dirty="0" err="1"/>
              <a:t>HAProxy</a:t>
            </a:r>
            <a:r>
              <a:rPr lang="en-US" sz="1100" dirty="0"/>
              <a:t>).</a:t>
            </a:r>
          </a:p>
          <a:p>
            <a:pPr>
              <a:buFont typeface="Arial" panose="020B0604020202020204" pitchFamily="34" charset="0"/>
              <a:buChar char="•"/>
            </a:pPr>
            <a:r>
              <a:rPr lang="en-US" sz="1100" dirty="0"/>
              <a:t>Simple, small setups where you control firewall rules.</a:t>
            </a:r>
          </a:p>
          <a:p>
            <a:pPr>
              <a:buFont typeface="Arial" panose="020B0604020202020204" pitchFamily="34" charset="0"/>
              <a:buChar char="•"/>
            </a:pPr>
            <a:endParaRPr lang="en-US" sz="1100" dirty="0"/>
          </a:p>
          <a:p>
            <a:pPr>
              <a:buNone/>
            </a:pPr>
            <a:r>
              <a:rPr lang="en-US" sz="1100" b="1" dirty="0"/>
              <a:t>benefits</a:t>
            </a:r>
          </a:p>
          <a:p>
            <a:pPr>
              <a:buFont typeface="Arial" panose="020B0604020202020204" pitchFamily="34" charset="0"/>
              <a:buChar char="•"/>
            </a:pPr>
            <a:r>
              <a:rPr lang="en-US" sz="1100" b="1" dirty="0"/>
              <a:t>No cloud LB required.</a:t>
            </a:r>
            <a:endParaRPr lang="en-US" sz="1100" dirty="0"/>
          </a:p>
          <a:p>
            <a:pPr>
              <a:buFont typeface="Arial" panose="020B0604020202020204" pitchFamily="34" charset="0"/>
              <a:buChar char="•"/>
            </a:pPr>
            <a:r>
              <a:rPr lang="en-US" sz="1100" dirty="0"/>
              <a:t>Works from </a:t>
            </a:r>
            <a:r>
              <a:rPr lang="en-US" sz="1100" b="1" dirty="0"/>
              <a:t>any node IP</a:t>
            </a:r>
            <a:r>
              <a:rPr lang="en-US" sz="1100" dirty="0"/>
              <a:t>, gives a single outside entry point (IP + port).</a:t>
            </a:r>
          </a:p>
          <a:p>
            <a:pPr>
              <a:buFont typeface="Arial" panose="020B0604020202020204" pitchFamily="34" charset="0"/>
              <a:buChar char="•"/>
            </a:pPr>
            <a:r>
              <a:rPr lang="en-US" sz="1100" dirty="0"/>
              <a:t>Still respects readiness: only </a:t>
            </a:r>
            <a:r>
              <a:rPr lang="en-US" sz="1100" b="1" dirty="0"/>
              <a:t>Ready</a:t>
            </a:r>
            <a:r>
              <a:rPr lang="en-US" sz="1100" dirty="0"/>
              <a:t> Pods get traffic.</a:t>
            </a:r>
          </a:p>
          <a:p>
            <a:pPr>
              <a:buFont typeface="Arial" panose="020B0604020202020204" pitchFamily="34" charset="0"/>
              <a:buChar char="•"/>
            </a:pPr>
            <a:endParaRPr lang="en-US" sz="1100" dirty="0"/>
          </a:p>
          <a:p>
            <a:pPr>
              <a:buNone/>
            </a:pPr>
            <a:r>
              <a:rPr lang="en-US" sz="1100" b="1" dirty="0"/>
              <a:t>limitations / gotchas</a:t>
            </a:r>
          </a:p>
          <a:p>
            <a:pPr>
              <a:buFont typeface="Arial" panose="020B0604020202020204" pitchFamily="34" charset="0"/>
              <a:buChar char="•"/>
            </a:pPr>
            <a:r>
              <a:rPr lang="en-US" sz="1100" b="1" dirty="0"/>
              <a:t>Port management:</a:t>
            </a:r>
            <a:r>
              <a:rPr lang="en-US" sz="1100" dirty="0"/>
              <a:t> limited to the 30000–32767 range; each </a:t>
            </a:r>
            <a:r>
              <a:rPr lang="en-US" sz="1100" dirty="0" err="1"/>
              <a:t>NodePort</a:t>
            </a:r>
            <a:r>
              <a:rPr lang="en-US" sz="1100" dirty="0"/>
              <a:t> must be unique cluster-wide.</a:t>
            </a:r>
          </a:p>
          <a:p>
            <a:pPr>
              <a:buFont typeface="Arial" panose="020B0604020202020204" pitchFamily="34" charset="0"/>
              <a:buChar char="•"/>
            </a:pPr>
            <a:r>
              <a:rPr lang="en-US" sz="1100" b="1" dirty="0"/>
              <a:t>Firewall/Networking:</a:t>
            </a:r>
            <a:r>
              <a:rPr lang="en-US" sz="1100" dirty="0"/>
              <a:t> you must </a:t>
            </a:r>
            <a:r>
              <a:rPr lang="en-US" sz="1100" b="1" dirty="0"/>
              <a:t>open the port</a:t>
            </a:r>
            <a:r>
              <a:rPr lang="en-US" sz="1100" dirty="0"/>
              <a:t> on every node and handle DNS yourself.</a:t>
            </a:r>
          </a:p>
          <a:p>
            <a:pPr>
              <a:buFont typeface="Arial" panose="020B0604020202020204" pitchFamily="34" charset="0"/>
              <a:buChar char="•"/>
            </a:pPr>
            <a:r>
              <a:rPr lang="en-US" sz="1100" b="1" dirty="0"/>
              <a:t>Not ideal for internet-facing prod</a:t>
            </a:r>
            <a:r>
              <a:rPr lang="en-US" sz="1100" dirty="0"/>
              <a:t> by itself (no TLS termination, no L7 routing, no auto public IP).</a:t>
            </a:r>
          </a:p>
          <a:p>
            <a:pPr>
              <a:buFont typeface="Arial" panose="020B0604020202020204" pitchFamily="34" charset="0"/>
              <a:buChar char="•"/>
            </a:pPr>
            <a:r>
              <a:rPr lang="en-US" sz="1100" b="1" dirty="0"/>
              <a:t>Node stickiness:</a:t>
            </a:r>
            <a:r>
              <a:rPr lang="en-US" sz="1100" dirty="0"/>
              <a:t> clients connect to a particular node first; if that node is unreachable, they need another node IP.</a:t>
            </a:r>
          </a:p>
          <a:p>
            <a:pPr>
              <a:buFont typeface="Arial" panose="020B0604020202020204" pitchFamily="34" charset="0"/>
              <a:buChar char="•"/>
            </a:pPr>
            <a:r>
              <a:rPr lang="en-US" sz="1100" b="1" dirty="0"/>
              <a:t>Source IP</a:t>
            </a:r>
            <a:r>
              <a:rPr lang="en-US" sz="1100" dirty="0"/>
              <a:t> may be altered depending on proxy mode (matters for IP-based auth).</a:t>
            </a:r>
          </a:p>
          <a:p>
            <a:pPr>
              <a:buFont typeface="Arial" panose="020B0604020202020204" pitchFamily="34" charset="0"/>
              <a:buChar char="•"/>
            </a:pPr>
            <a:endParaRPr lang="en-US" sz="1100" dirty="0"/>
          </a:p>
          <a:p>
            <a:pPr>
              <a:buNone/>
            </a:pPr>
            <a:r>
              <a:rPr lang="en-US" sz="1100" b="1" dirty="0"/>
              <a:t>good patterns</a:t>
            </a:r>
          </a:p>
          <a:p>
            <a:pPr>
              <a:buFont typeface="Arial" panose="020B0604020202020204" pitchFamily="34" charset="0"/>
              <a:buChar char="•"/>
            </a:pPr>
            <a:r>
              <a:rPr lang="en-US" sz="1100" dirty="0"/>
              <a:t>Put a </a:t>
            </a:r>
            <a:r>
              <a:rPr lang="en-US" sz="1100" b="1" dirty="0"/>
              <a:t>real Load Balancer</a:t>
            </a:r>
            <a:r>
              <a:rPr lang="en-US" sz="1100" dirty="0"/>
              <a:t> or </a:t>
            </a:r>
            <a:r>
              <a:rPr lang="en-US" sz="1100" b="1" dirty="0"/>
              <a:t>Ingress/Gateway</a:t>
            </a:r>
            <a:r>
              <a:rPr lang="en-US" sz="1100" dirty="0"/>
              <a:t> in front of a </a:t>
            </a:r>
            <a:r>
              <a:rPr lang="en-US" sz="1100" dirty="0" err="1"/>
              <a:t>NodePort</a:t>
            </a:r>
            <a:r>
              <a:rPr lang="en-US" sz="1100" dirty="0"/>
              <a:t> Service on each node.</a:t>
            </a:r>
          </a:p>
          <a:p>
            <a:pPr>
              <a:buFont typeface="Arial" panose="020B0604020202020204" pitchFamily="34" charset="0"/>
              <a:buChar char="•"/>
            </a:pPr>
            <a:r>
              <a:rPr lang="en-US" sz="1100" dirty="0"/>
              <a:t>Use for </a:t>
            </a:r>
            <a:r>
              <a:rPr lang="en-US" sz="1100" b="1" dirty="0"/>
              <a:t>internal tools</a:t>
            </a:r>
            <a:r>
              <a:rPr lang="en-US" sz="1100" dirty="0"/>
              <a:t> or </a:t>
            </a:r>
            <a:r>
              <a:rPr lang="en-US" sz="1100" b="1" dirty="0"/>
              <a:t>temporary demos</a:t>
            </a:r>
            <a:r>
              <a:rPr lang="en-US" sz="1100" dirty="0"/>
              <a:t>; prefer </a:t>
            </a:r>
            <a:r>
              <a:rPr lang="en-US" sz="1100" b="1" dirty="0" err="1"/>
              <a:t>LoadBalancer</a:t>
            </a:r>
            <a:r>
              <a:rPr lang="en-US" sz="1100" dirty="0"/>
              <a:t> or </a:t>
            </a:r>
            <a:r>
              <a:rPr lang="en-US" sz="1100" b="1" dirty="0"/>
              <a:t>Ingress</a:t>
            </a:r>
            <a:r>
              <a:rPr lang="en-US" sz="1100" dirty="0"/>
              <a:t> for production HTTP/S traffic.</a:t>
            </a:r>
          </a:p>
        </p:txBody>
      </p:sp>
    </p:spTree>
    <p:extLst>
      <p:ext uri="{BB962C8B-B14F-4D97-AF65-F5344CB8AC3E}">
        <p14:creationId xmlns:p14="http://schemas.microsoft.com/office/powerpoint/2010/main" val="122465657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8994635" cy="5143500"/>
          </a:xfrm>
          <a:custGeom>
            <a:avLst/>
            <a:gdLst/>
            <a:ahLst/>
            <a:cxnLst/>
            <a:rect l="l" t="t" r="r" b="b"/>
            <a:pathLst>
              <a:path w="8994635" h="5143500">
                <a:moveTo>
                  <a:pt x="0" y="0"/>
                </a:moveTo>
                <a:lnTo>
                  <a:pt x="8994635" y="0"/>
                </a:lnTo>
                <a:lnTo>
                  <a:pt x="8994635"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666939" y="82616"/>
            <a:ext cx="1590603" cy="504509"/>
          </a:xfrm>
          <a:prstGeom prst="rect">
            <a:avLst/>
          </a:prstGeom>
        </p:spPr>
        <p:txBody>
          <a:bodyPr lIns="0" tIns="0" rIns="0" bIns="0" rtlCol="0" anchor="t">
            <a:spAutoFit/>
          </a:bodyPr>
          <a:lstStyle/>
          <a:p>
            <a:pPr algn="l">
              <a:lnSpc>
                <a:spcPts val="4020"/>
              </a:lnSpc>
            </a:pPr>
            <a:r>
              <a:rPr lang="en-US" sz="2870" b="1" spc="8">
                <a:solidFill>
                  <a:srgbClr val="326CE5"/>
                </a:solidFill>
                <a:latin typeface="Barlow Bold" panose="00000800000000000000"/>
                <a:ea typeface="Barlow Bold" panose="00000800000000000000"/>
                <a:cs typeface="Barlow Bold" panose="00000800000000000000"/>
                <a:sym typeface="Barlow Bold" panose="00000800000000000000"/>
              </a:rPr>
              <a:t>NodePort</a:t>
            </a:r>
          </a:p>
        </p:txBody>
      </p:sp>
      <p:sp>
        <p:nvSpPr>
          <p:cNvPr id="4" name="TextBox 4"/>
          <p:cNvSpPr txBox="1"/>
          <p:nvPr/>
        </p:nvSpPr>
        <p:spPr>
          <a:xfrm>
            <a:off x="570771" y="826708"/>
            <a:ext cx="86777" cy="448582"/>
          </a:xfrm>
          <a:prstGeom prst="rect">
            <a:avLst/>
          </a:prstGeom>
        </p:spPr>
        <p:txBody>
          <a:bodyPr lIns="0" tIns="0" rIns="0" bIns="0" rtlCol="0" anchor="t">
            <a:spAutoFit/>
          </a:bodyPr>
          <a:lstStyle/>
          <a:p>
            <a:pPr algn="just">
              <a:lnSpc>
                <a:spcPts val="1735"/>
              </a:lnSpc>
            </a:pPr>
            <a:r>
              <a:rPr lang="en-US" sz="1460">
                <a:solidFill>
                  <a:srgbClr val="000000"/>
                </a:solidFill>
                <a:latin typeface="Arimo" panose="020B0604020202020204"/>
                <a:ea typeface="Arimo" panose="020B0604020202020204"/>
                <a:cs typeface="Arimo" panose="020B0604020202020204"/>
                <a:sym typeface="Arimo" panose="020B0604020202020204"/>
              </a:rPr>
              <a:t>▪ ▪</a:t>
            </a:r>
          </a:p>
        </p:txBody>
      </p:sp>
      <p:sp>
        <p:nvSpPr>
          <p:cNvPr id="5" name="TextBox 5"/>
          <p:cNvSpPr txBox="1"/>
          <p:nvPr/>
        </p:nvSpPr>
        <p:spPr>
          <a:xfrm>
            <a:off x="4280125" y="3664793"/>
            <a:ext cx="148920" cy="448348"/>
          </a:xfrm>
          <a:prstGeom prst="rect">
            <a:avLst/>
          </a:prstGeom>
        </p:spPr>
        <p:txBody>
          <a:bodyPr lIns="0" tIns="0" rIns="0" bIns="0" rtlCol="0" anchor="t">
            <a:spAutoFit/>
          </a:bodyPr>
          <a:lstStyle/>
          <a:p>
            <a:pPr algn="just">
              <a:lnSpc>
                <a:spcPts val="1735"/>
              </a:lnSpc>
            </a:pPr>
            <a:r>
              <a:rPr lang="en-US" sz="1460">
                <a:solidFill>
                  <a:srgbClr val="000000"/>
                </a:solidFill>
                <a:latin typeface="Arimo" panose="020B0604020202020204"/>
                <a:ea typeface="Arimo" panose="020B0604020202020204"/>
                <a:cs typeface="Arimo" panose="020B0604020202020204"/>
                <a:sym typeface="Arimo" panose="020B0604020202020204"/>
              </a:rPr>
              <a:t>✓ ✓</a:t>
            </a:r>
          </a:p>
        </p:txBody>
      </p:sp>
      <p:sp>
        <p:nvSpPr>
          <p:cNvPr id="6" name="TextBox 6"/>
          <p:cNvSpPr txBox="1"/>
          <p:nvPr/>
        </p:nvSpPr>
        <p:spPr>
          <a:xfrm>
            <a:off x="818134" y="895409"/>
            <a:ext cx="4889568" cy="472051"/>
          </a:xfrm>
          <a:prstGeom prst="rect">
            <a:avLst/>
          </a:prstGeom>
        </p:spPr>
        <p:txBody>
          <a:bodyPr lIns="0" tIns="0" rIns="0" bIns="0" rtlCol="0" anchor="t">
            <a:spAutoFit/>
          </a:bodyPr>
          <a:lstStyle/>
          <a:p>
            <a:pPr algn="l">
              <a:lnSpc>
                <a:spcPts val="1735"/>
              </a:lnSpc>
            </a:pPr>
            <a:r>
              <a:rPr lang="en-US" sz="1460">
                <a:solidFill>
                  <a:srgbClr val="000000"/>
                </a:solidFill>
                <a:latin typeface="Calibri (MS)" panose="020F0502020204030204"/>
                <a:ea typeface="Calibri (MS)" panose="020F0502020204030204"/>
                <a:cs typeface="Calibri (MS)" panose="020F0502020204030204"/>
                <a:sym typeface="Calibri (MS)" panose="020F0502020204030204"/>
              </a:rPr>
              <a:t>Expose application on a static port across all nodes in the cluster Default port range is 30000 – 32767</a:t>
            </a:r>
          </a:p>
        </p:txBody>
      </p:sp>
      <p:sp>
        <p:nvSpPr>
          <p:cNvPr id="7" name="TextBox 7"/>
          <p:cNvSpPr txBox="1"/>
          <p:nvPr/>
        </p:nvSpPr>
        <p:spPr>
          <a:xfrm>
            <a:off x="4527489" y="3733494"/>
            <a:ext cx="2058938" cy="471825"/>
          </a:xfrm>
          <a:prstGeom prst="rect">
            <a:avLst/>
          </a:prstGeom>
        </p:spPr>
        <p:txBody>
          <a:bodyPr lIns="0" tIns="0" rIns="0" bIns="0" rtlCol="0" anchor="t">
            <a:spAutoFit/>
          </a:bodyPr>
          <a:lstStyle/>
          <a:p>
            <a:pPr algn="l">
              <a:lnSpc>
                <a:spcPts val="1735"/>
              </a:lnSpc>
            </a:pPr>
            <a:r>
              <a:rPr lang="en-US" sz="1460">
                <a:solidFill>
                  <a:srgbClr val="000000"/>
                </a:solidFill>
                <a:latin typeface="Calibri (MS)" panose="020F0502020204030204"/>
                <a:ea typeface="Calibri (MS)" panose="020F0502020204030204"/>
                <a:cs typeface="Calibri (MS)" panose="020F0502020204030204"/>
                <a:sym typeface="Calibri (MS)" panose="020F0502020204030204"/>
              </a:rPr>
              <a:t>Simple External Access No Load Balancer Required</a:t>
            </a:r>
          </a:p>
        </p:txBody>
      </p:sp>
      <p:sp>
        <p:nvSpPr>
          <p:cNvPr id="8" name="TextBox 8"/>
          <p:cNvSpPr txBox="1"/>
          <p:nvPr/>
        </p:nvSpPr>
        <p:spPr>
          <a:xfrm>
            <a:off x="2324764" y="2655144"/>
            <a:ext cx="1020505" cy="247057"/>
          </a:xfrm>
          <a:prstGeom prst="rect">
            <a:avLst/>
          </a:prstGeom>
        </p:spPr>
        <p:txBody>
          <a:bodyPr lIns="0" tIns="0" rIns="0" bIns="0" rtlCol="0" anchor="t">
            <a:spAutoFit/>
          </a:bodyPr>
          <a:lstStyle/>
          <a:p>
            <a:pPr algn="l">
              <a:lnSpc>
                <a:spcPts val="1820"/>
              </a:lnSpc>
            </a:pPr>
            <a:r>
              <a:rPr lang="en-US" sz="1300">
                <a:solidFill>
                  <a:srgbClr val="FFFFFF"/>
                </a:solidFill>
                <a:latin typeface="Calibri (MS)" panose="020F0502020204030204"/>
                <a:ea typeface="Calibri (MS)" panose="020F0502020204030204"/>
                <a:cs typeface="Calibri (MS)" panose="020F0502020204030204"/>
                <a:sym typeface="Calibri (MS)" panose="020F0502020204030204"/>
              </a:rPr>
              <a:t>30000 - 32767 </a:t>
            </a:r>
          </a:p>
        </p:txBody>
      </p:sp>
      <p:sp>
        <p:nvSpPr>
          <p:cNvPr id="9" name="TextBox 9"/>
          <p:cNvSpPr txBox="1"/>
          <p:nvPr/>
        </p:nvSpPr>
        <p:spPr>
          <a:xfrm>
            <a:off x="2520821" y="3646600"/>
            <a:ext cx="1144620" cy="615248"/>
          </a:xfrm>
          <a:prstGeom prst="rect">
            <a:avLst/>
          </a:prstGeom>
        </p:spPr>
        <p:txBody>
          <a:bodyPr lIns="0" tIns="0" rIns="0" bIns="0" rtlCol="0" anchor="t">
            <a:spAutoFit/>
          </a:bodyPr>
          <a:lstStyle/>
          <a:p>
            <a:pPr algn="l">
              <a:lnSpc>
                <a:spcPts val="2440"/>
              </a:lnSpc>
            </a:pPr>
            <a:r>
              <a:rPr lang="en-US" sz="2005" spc="10">
                <a:solidFill>
                  <a:srgbClr val="326CE5"/>
                </a:solidFill>
                <a:latin typeface="Barlow" panose="00000500000000000000"/>
                <a:ea typeface="Barlow" panose="00000500000000000000"/>
                <a:cs typeface="Barlow" panose="00000500000000000000"/>
                <a:sym typeface="Barlow" panose="00000500000000000000"/>
              </a:rPr>
              <a:t>NodePort Benef</a:t>
            </a:r>
            <a:r>
              <a:rPr lang="en-US" sz="2005" spc="10">
                <a:solidFill>
                  <a:srgbClr val="FFFFFF"/>
                </a:solidFill>
                <a:latin typeface="Barlow" panose="00000500000000000000"/>
                <a:ea typeface="Barlow" panose="00000500000000000000"/>
                <a:cs typeface="Barlow" panose="00000500000000000000"/>
                <a:sym typeface="Barlow" panose="00000500000000000000"/>
              </a:rPr>
              <a:t> </a:t>
            </a:r>
            <a:r>
              <a:rPr lang="en-US" sz="2005" spc="10">
                <a:solidFill>
                  <a:srgbClr val="326CE5"/>
                </a:solidFill>
                <a:latin typeface="Barlow" panose="00000500000000000000"/>
                <a:ea typeface="Barlow" panose="00000500000000000000"/>
                <a:cs typeface="Barlow" panose="00000500000000000000"/>
                <a:sym typeface="Barlow" panose="00000500000000000000"/>
              </a:rPr>
              <a:t>it</a:t>
            </a:r>
            <a:r>
              <a:rPr lang="en-US" sz="2005" spc="10">
                <a:solidFill>
                  <a:srgbClr val="FFFFFF"/>
                </a:solidFill>
                <a:latin typeface="Barlow" panose="00000500000000000000"/>
                <a:ea typeface="Barlow" panose="00000500000000000000"/>
                <a:cs typeface="Barlow" panose="00000500000000000000"/>
                <a:sym typeface="Barlow" panose="00000500000000000000"/>
              </a:rPr>
              <a:t> </a:t>
            </a:r>
            <a:r>
              <a:rPr lang="en-US" sz="2005" spc="10">
                <a:solidFill>
                  <a:srgbClr val="326CE5"/>
                </a:solidFill>
                <a:latin typeface="Barlow" panose="00000500000000000000"/>
                <a:ea typeface="Barlow" panose="00000500000000000000"/>
                <a:cs typeface="Barlow" panose="00000500000000000000"/>
                <a:sym typeface="Barlow" panose="00000500000000000000"/>
              </a:rPr>
              <a:t>s</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33523" y="399298"/>
            <a:ext cx="7999407" cy="1035874"/>
          </a:xfrm>
          <a:prstGeom prst="rect">
            <a:avLst/>
          </a:prstGeom>
        </p:spPr>
        <p:txBody>
          <a:bodyPr lIns="0" tIns="0" rIns="0" bIns="0" rtlCol="0" anchor="t">
            <a:spAutoFit/>
          </a:bodyPr>
          <a:lstStyle/>
          <a:p>
            <a:pPr algn="l">
              <a:lnSpc>
                <a:spcPts val="1705"/>
              </a:lnSpc>
              <a:spcBef>
                <a:spcPct val="0"/>
              </a:spcBef>
            </a:pPr>
            <a:r>
              <a:rPr lang="en-US" sz="1215">
                <a:solidFill>
                  <a:srgbClr val="000000"/>
                </a:solidFill>
                <a:latin typeface="Open Sans"/>
                <a:ea typeface="Open Sans"/>
                <a:cs typeface="Open Sans"/>
                <a:sym typeface="Open Sans"/>
              </a:rPr>
              <a:t>NodePort exposes your Service on each Node’s IP at a static port (within the range 30000–32767), which can be accessed externally.</a:t>
            </a:r>
          </a:p>
          <a:p>
            <a:pPr algn="l">
              <a:lnSpc>
                <a:spcPts val="1705"/>
              </a:lnSpc>
              <a:spcBef>
                <a:spcPct val="0"/>
              </a:spcBef>
            </a:pPr>
            <a:endParaRPr lang="en-US" sz="1215">
              <a:solidFill>
                <a:srgbClr val="000000"/>
              </a:solidFill>
              <a:latin typeface="Open Sans"/>
              <a:ea typeface="Open Sans"/>
              <a:cs typeface="Open Sans"/>
              <a:sym typeface="Open Sans"/>
            </a:endParaRPr>
          </a:p>
          <a:p>
            <a:pPr algn="l">
              <a:lnSpc>
                <a:spcPts val="1705"/>
              </a:lnSpc>
              <a:spcBef>
                <a:spcPct val="0"/>
              </a:spcBef>
            </a:pPr>
            <a:r>
              <a:rPr lang="en-US" sz="1215" b="1">
                <a:solidFill>
                  <a:srgbClr val="E7191F"/>
                </a:solidFill>
                <a:latin typeface="Open Sans Bold"/>
                <a:ea typeface="Open Sans Bold"/>
                <a:cs typeface="Open Sans Bold"/>
                <a:sym typeface="Open Sans Bold"/>
              </a:rPr>
              <a:t>Imperative Approach</a:t>
            </a:r>
          </a:p>
          <a:p>
            <a:pPr algn="l">
              <a:lnSpc>
                <a:spcPts val="1705"/>
              </a:lnSpc>
              <a:spcBef>
                <a:spcPct val="0"/>
              </a:spcBef>
            </a:pPr>
            <a:r>
              <a:rPr lang="en-US" sz="1215">
                <a:solidFill>
                  <a:srgbClr val="000000"/>
                </a:solidFill>
                <a:latin typeface="Open Sans"/>
                <a:ea typeface="Open Sans"/>
                <a:cs typeface="Open Sans"/>
                <a:sym typeface="Open Sans"/>
              </a:rPr>
              <a:t>Expose the Deployment as a NodePort Service:</a:t>
            </a:r>
          </a:p>
        </p:txBody>
      </p:sp>
      <p:sp>
        <p:nvSpPr>
          <p:cNvPr id="3" name="TextBox 3"/>
          <p:cNvSpPr txBox="1"/>
          <p:nvPr/>
        </p:nvSpPr>
        <p:spPr>
          <a:xfrm>
            <a:off x="433522" y="1522914"/>
            <a:ext cx="8481877" cy="204095"/>
          </a:xfrm>
          <a:prstGeom prst="rect">
            <a:avLst/>
          </a:prstGeom>
        </p:spPr>
        <p:txBody>
          <a:bodyPr wrap="square" lIns="0" tIns="0" rIns="0" bIns="0" rtlCol="0" anchor="t">
            <a:spAutoFit/>
          </a:bodyPr>
          <a:lstStyle/>
          <a:p>
            <a:pPr algn="ctr">
              <a:lnSpc>
                <a:spcPts val="1710"/>
              </a:lnSpc>
              <a:spcBef>
                <a:spcPct val="0"/>
              </a:spcBef>
            </a:pPr>
            <a:r>
              <a:rPr lang="en-US" sz="1225" dirty="0">
                <a:solidFill>
                  <a:srgbClr val="000000"/>
                </a:solidFill>
                <a:latin typeface="Open Sans"/>
                <a:ea typeface="Open Sans"/>
                <a:cs typeface="Open Sans"/>
                <a:sym typeface="Open Sans"/>
              </a:rPr>
              <a:t>kubectl expose deployment nginx-deployment --port=80 --target-port=80 --type=</a:t>
            </a:r>
            <a:r>
              <a:rPr lang="en-US" sz="1225" dirty="0" err="1">
                <a:solidFill>
                  <a:srgbClr val="000000"/>
                </a:solidFill>
                <a:latin typeface="Open Sans"/>
                <a:ea typeface="Open Sans"/>
                <a:cs typeface="Open Sans"/>
                <a:sym typeface="Open Sans"/>
              </a:rPr>
              <a:t>NodePort</a:t>
            </a:r>
            <a:r>
              <a:rPr lang="en-US" sz="1225" dirty="0">
                <a:solidFill>
                  <a:srgbClr val="000000"/>
                </a:solidFill>
                <a:latin typeface="Open Sans"/>
                <a:ea typeface="Open Sans"/>
                <a:cs typeface="Open Sans"/>
                <a:sym typeface="Open Sans"/>
              </a:rPr>
              <a:t> --name=nginx-</a:t>
            </a:r>
            <a:r>
              <a:rPr lang="en-US" sz="1225" dirty="0" err="1">
                <a:solidFill>
                  <a:srgbClr val="000000"/>
                </a:solidFill>
                <a:latin typeface="Open Sans"/>
                <a:ea typeface="Open Sans"/>
                <a:cs typeface="Open Sans"/>
                <a:sym typeface="Open Sans"/>
              </a:rPr>
              <a:t>nodeport</a:t>
            </a:r>
            <a:endParaRPr lang="en-US" sz="1225" dirty="0">
              <a:solidFill>
                <a:srgbClr val="000000"/>
              </a:solidFill>
              <a:latin typeface="Open Sans"/>
              <a:ea typeface="Open Sans"/>
              <a:cs typeface="Open Sans"/>
              <a:sym typeface="Open Sans"/>
            </a:endParaRPr>
          </a:p>
        </p:txBody>
      </p:sp>
      <p:sp>
        <p:nvSpPr>
          <p:cNvPr id="4" name="TextBox 4"/>
          <p:cNvSpPr txBox="1"/>
          <p:nvPr/>
        </p:nvSpPr>
        <p:spPr>
          <a:xfrm>
            <a:off x="437586" y="1900567"/>
            <a:ext cx="4058214" cy="204095"/>
          </a:xfrm>
          <a:prstGeom prst="rect">
            <a:avLst/>
          </a:prstGeom>
        </p:spPr>
        <p:txBody>
          <a:bodyPr wrap="square" lIns="0" tIns="0" rIns="0" bIns="0" rtlCol="0" anchor="t">
            <a:spAutoFit/>
          </a:bodyPr>
          <a:lstStyle/>
          <a:p>
            <a:pPr algn="l">
              <a:lnSpc>
                <a:spcPts val="1655"/>
              </a:lnSpc>
              <a:spcBef>
                <a:spcPct val="0"/>
              </a:spcBef>
            </a:pPr>
            <a:r>
              <a:rPr lang="en-US" sz="1180">
                <a:solidFill>
                  <a:srgbClr val="000000"/>
                </a:solidFill>
                <a:latin typeface="Open Sans"/>
                <a:ea typeface="Open Sans"/>
                <a:cs typeface="Open Sans"/>
                <a:sym typeface="Open Sans"/>
              </a:rPr>
              <a:t>kubectl get svc nginx-nodeport</a:t>
            </a:r>
          </a:p>
        </p:txBody>
      </p:sp>
      <p:sp>
        <p:nvSpPr>
          <p:cNvPr id="5" name="TextBox 5"/>
          <p:cNvSpPr txBox="1"/>
          <p:nvPr/>
        </p:nvSpPr>
        <p:spPr>
          <a:xfrm>
            <a:off x="437586" y="2273353"/>
            <a:ext cx="3372414" cy="190950"/>
          </a:xfrm>
          <a:prstGeom prst="rect">
            <a:avLst/>
          </a:prstGeom>
        </p:spPr>
        <p:txBody>
          <a:bodyPr wrap="square" lIns="0" tIns="0" rIns="0" bIns="0" rtlCol="0" anchor="t">
            <a:spAutoFit/>
          </a:bodyPr>
          <a:lstStyle/>
          <a:p>
            <a:pPr algn="ctr">
              <a:lnSpc>
                <a:spcPts val="1570"/>
              </a:lnSpc>
              <a:spcBef>
                <a:spcPct val="0"/>
              </a:spcBef>
            </a:pPr>
            <a:r>
              <a:rPr lang="en-US" sz="1120" dirty="0">
                <a:solidFill>
                  <a:srgbClr val="000000"/>
                </a:solidFill>
                <a:latin typeface="Open Sans"/>
                <a:ea typeface="Open Sans"/>
                <a:cs typeface="Open Sans"/>
                <a:sym typeface="Open Sans"/>
              </a:rPr>
              <a:t>curl http://&lt;NODE-IP&gt;:31234</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82441" y="495300"/>
            <a:ext cx="3662214" cy="336550"/>
          </a:xfrm>
          <a:prstGeom prst="rect">
            <a:avLst/>
          </a:prstGeom>
        </p:spPr>
        <p:txBody>
          <a:bodyPr lIns="0" tIns="0" rIns="0" bIns="0" rtlCol="0" anchor="t">
            <a:spAutoFit/>
          </a:bodyPr>
          <a:lstStyle/>
          <a:p>
            <a:pPr algn="l">
              <a:lnSpc>
                <a:spcPts val="1400"/>
              </a:lnSpc>
              <a:spcBef>
                <a:spcPct val="0"/>
              </a:spcBef>
            </a:pPr>
            <a:r>
              <a:rPr lang="en-US" sz="1000" b="1">
                <a:solidFill>
                  <a:srgbClr val="E7191F"/>
                </a:solidFill>
                <a:latin typeface="Open Sans Bold"/>
                <a:ea typeface="Open Sans Bold"/>
                <a:cs typeface="Open Sans Bold"/>
                <a:sym typeface="Open Sans Bold"/>
              </a:rPr>
              <a:t>Declarative Approach</a:t>
            </a:r>
          </a:p>
          <a:p>
            <a:pPr algn="l">
              <a:lnSpc>
                <a:spcPts val="1400"/>
              </a:lnSpc>
              <a:spcBef>
                <a:spcPct val="0"/>
              </a:spcBef>
            </a:pPr>
            <a:r>
              <a:rPr lang="en-US" sz="1000">
                <a:solidFill>
                  <a:srgbClr val="000000"/>
                </a:solidFill>
                <a:latin typeface="Open Sans"/>
                <a:ea typeface="Open Sans"/>
                <a:cs typeface="Open Sans"/>
                <a:sym typeface="Open Sans"/>
              </a:rPr>
              <a:t>Create a file named nodeport.yaml with the following content:</a:t>
            </a:r>
          </a:p>
        </p:txBody>
      </p:sp>
      <p:sp>
        <p:nvSpPr>
          <p:cNvPr id="3" name="TextBox 3"/>
          <p:cNvSpPr txBox="1"/>
          <p:nvPr/>
        </p:nvSpPr>
        <p:spPr>
          <a:xfrm>
            <a:off x="630053" y="959606"/>
            <a:ext cx="5312122" cy="2393950"/>
          </a:xfrm>
          <a:prstGeom prst="rect">
            <a:avLst/>
          </a:prstGeom>
        </p:spPr>
        <p:txBody>
          <a:bodyPr lIns="0" tIns="0" rIns="0" bIns="0" rtlCol="0" anchor="t">
            <a:spAutoFit/>
          </a:bodyPr>
          <a:lstStyle/>
          <a:p>
            <a:pPr algn="l">
              <a:lnSpc>
                <a:spcPts val="1400"/>
              </a:lnSpc>
              <a:spcBef>
                <a:spcPct val="0"/>
              </a:spcBef>
            </a:pPr>
            <a:r>
              <a:rPr lang="en-US" sz="1000">
                <a:solidFill>
                  <a:srgbClr val="000000"/>
                </a:solidFill>
                <a:latin typeface="Open Sans"/>
                <a:ea typeface="Open Sans"/>
                <a:cs typeface="Open Sans"/>
                <a:sym typeface="Open Sans"/>
              </a:rPr>
              <a:t>apiVersion: v1</a:t>
            </a:r>
          </a:p>
          <a:p>
            <a:pPr algn="l">
              <a:lnSpc>
                <a:spcPts val="1400"/>
              </a:lnSpc>
              <a:spcBef>
                <a:spcPct val="0"/>
              </a:spcBef>
            </a:pPr>
            <a:r>
              <a:rPr lang="en-US" sz="1000">
                <a:solidFill>
                  <a:srgbClr val="000000"/>
                </a:solidFill>
                <a:latin typeface="Open Sans"/>
                <a:ea typeface="Open Sans"/>
                <a:cs typeface="Open Sans"/>
                <a:sym typeface="Open Sans"/>
              </a:rPr>
              <a:t>kind: Service</a:t>
            </a:r>
          </a:p>
          <a:p>
            <a:pPr algn="l">
              <a:lnSpc>
                <a:spcPts val="1400"/>
              </a:lnSpc>
              <a:spcBef>
                <a:spcPct val="0"/>
              </a:spcBef>
            </a:pPr>
            <a:r>
              <a:rPr lang="en-US" sz="1000">
                <a:solidFill>
                  <a:srgbClr val="000000"/>
                </a:solidFill>
                <a:latin typeface="Open Sans"/>
                <a:ea typeface="Open Sans"/>
                <a:cs typeface="Open Sans"/>
                <a:sym typeface="Open Sans"/>
              </a:rPr>
              <a:t>metadata:</a:t>
            </a:r>
          </a:p>
          <a:p>
            <a:pPr algn="l">
              <a:lnSpc>
                <a:spcPts val="1400"/>
              </a:lnSpc>
              <a:spcBef>
                <a:spcPct val="0"/>
              </a:spcBef>
            </a:pPr>
            <a:r>
              <a:rPr lang="en-US" sz="1000">
                <a:solidFill>
                  <a:srgbClr val="000000"/>
                </a:solidFill>
                <a:latin typeface="Open Sans"/>
                <a:ea typeface="Open Sans"/>
                <a:cs typeface="Open Sans"/>
                <a:sym typeface="Open Sans"/>
              </a:rPr>
              <a:t>  name: nginx-nodeport</a:t>
            </a:r>
          </a:p>
          <a:p>
            <a:pPr algn="l">
              <a:lnSpc>
                <a:spcPts val="1400"/>
              </a:lnSpc>
              <a:spcBef>
                <a:spcPct val="0"/>
              </a:spcBef>
            </a:pPr>
            <a:r>
              <a:rPr lang="en-US" sz="1000">
                <a:solidFill>
                  <a:srgbClr val="000000"/>
                </a:solidFill>
                <a:latin typeface="Open Sans"/>
                <a:ea typeface="Open Sans"/>
                <a:cs typeface="Open Sans"/>
                <a:sym typeface="Open Sans"/>
              </a:rPr>
              <a:t>spec:</a:t>
            </a:r>
          </a:p>
          <a:p>
            <a:pPr algn="l">
              <a:lnSpc>
                <a:spcPts val="1400"/>
              </a:lnSpc>
              <a:spcBef>
                <a:spcPct val="0"/>
              </a:spcBef>
            </a:pPr>
            <a:r>
              <a:rPr lang="en-US" sz="1000">
                <a:solidFill>
                  <a:srgbClr val="000000"/>
                </a:solidFill>
                <a:latin typeface="Open Sans"/>
                <a:ea typeface="Open Sans"/>
                <a:cs typeface="Open Sans"/>
                <a:sym typeface="Open Sans"/>
              </a:rPr>
              <a:t>  selector:</a:t>
            </a:r>
          </a:p>
          <a:p>
            <a:pPr algn="l">
              <a:lnSpc>
                <a:spcPts val="1400"/>
              </a:lnSpc>
              <a:spcBef>
                <a:spcPct val="0"/>
              </a:spcBef>
            </a:pPr>
            <a:r>
              <a:rPr lang="en-US" sz="1000">
                <a:solidFill>
                  <a:srgbClr val="000000"/>
                </a:solidFill>
                <a:latin typeface="Open Sans"/>
                <a:ea typeface="Open Sans"/>
                <a:cs typeface="Open Sans"/>
                <a:sym typeface="Open Sans"/>
              </a:rPr>
              <a:t>    app: nginx</a:t>
            </a:r>
          </a:p>
          <a:p>
            <a:pPr algn="l">
              <a:lnSpc>
                <a:spcPts val="1400"/>
              </a:lnSpc>
              <a:spcBef>
                <a:spcPct val="0"/>
              </a:spcBef>
            </a:pPr>
            <a:r>
              <a:rPr lang="en-US" sz="1000">
                <a:solidFill>
                  <a:srgbClr val="000000"/>
                </a:solidFill>
                <a:latin typeface="Open Sans"/>
                <a:ea typeface="Open Sans"/>
                <a:cs typeface="Open Sans"/>
                <a:sym typeface="Open Sans"/>
              </a:rPr>
              <a:t>  ports:</a:t>
            </a:r>
          </a:p>
          <a:p>
            <a:pPr algn="l">
              <a:lnSpc>
                <a:spcPts val="1400"/>
              </a:lnSpc>
              <a:spcBef>
                <a:spcPct val="0"/>
              </a:spcBef>
            </a:pPr>
            <a:r>
              <a:rPr lang="en-US" sz="1000">
                <a:solidFill>
                  <a:srgbClr val="000000"/>
                </a:solidFill>
                <a:latin typeface="Open Sans"/>
                <a:ea typeface="Open Sans"/>
                <a:cs typeface="Open Sans"/>
                <a:sym typeface="Open Sans"/>
              </a:rPr>
              <a:t>  - protocol: TCP</a:t>
            </a:r>
          </a:p>
          <a:p>
            <a:pPr algn="l">
              <a:lnSpc>
                <a:spcPts val="1400"/>
              </a:lnSpc>
              <a:spcBef>
                <a:spcPct val="0"/>
              </a:spcBef>
            </a:pPr>
            <a:r>
              <a:rPr lang="en-US" sz="1000">
                <a:solidFill>
                  <a:srgbClr val="000000"/>
                </a:solidFill>
                <a:latin typeface="Open Sans"/>
                <a:ea typeface="Open Sans"/>
                <a:cs typeface="Open Sans"/>
                <a:sym typeface="Open Sans"/>
              </a:rPr>
              <a:t>    port: 80</a:t>
            </a:r>
          </a:p>
          <a:p>
            <a:pPr algn="l">
              <a:lnSpc>
                <a:spcPts val="1400"/>
              </a:lnSpc>
              <a:spcBef>
                <a:spcPct val="0"/>
              </a:spcBef>
            </a:pPr>
            <a:r>
              <a:rPr lang="en-US" sz="1000">
                <a:solidFill>
                  <a:srgbClr val="000000"/>
                </a:solidFill>
                <a:latin typeface="Open Sans"/>
                <a:ea typeface="Open Sans"/>
                <a:cs typeface="Open Sans"/>
                <a:sym typeface="Open Sans"/>
              </a:rPr>
              <a:t>    targetPort: 80</a:t>
            </a:r>
          </a:p>
          <a:p>
            <a:pPr algn="l">
              <a:lnSpc>
                <a:spcPts val="1400"/>
              </a:lnSpc>
              <a:spcBef>
                <a:spcPct val="0"/>
              </a:spcBef>
            </a:pPr>
            <a:r>
              <a:rPr lang="en-US" sz="1000">
                <a:solidFill>
                  <a:srgbClr val="000000"/>
                </a:solidFill>
                <a:latin typeface="Open Sans"/>
                <a:ea typeface="Open Sans"/>
                <a:cs typeface="Open Sans"/>
                <a:sym typeface="Open Sans"/>
              </a:rPr>
              <a:t>    # Optionally, specify a fixed nodePort; if omitted, Kubernetes assigns one automatically.</a:t>
            </a:r>
          </a:p>
          <a:p>
            <a:pPr algn="l">
              <a:lnSpc>
                <a:spcPts val="1400"/>
              </a:lnSpc>
              <a:spcBef>
                <a:spcPct val="0"/>
              </a:spcBef>
            </a:pPr>
            <a:r>
              <a:rPr lang="en-US" sz="1000">
                <a:solidFill>
                  <a:srgbClr val="000000"/>
                </a:solidFill>
                <a:latin typeface="Open Sans"/>
                <a:ea typeface="Open Sans"/>
                <a:cs typeface="Open Sans"/>
                <a:sym typeface="Open Sans"/>
              </a:rPr>
              <a:t>    nodePort: 30080</a:t>
            </a:r>
          </a:p>
          <a:p>
            <a:pPr algn="l">
              <a:lnSpc>
                <a:spcPts val="1400"/>
              </a:lnSpc>
              <a:spcBef>
                <a:spcPct val="0"/>
              </a:spcBef>
            </a:pPr>
            <a:r>
              <a:rPr lang="en-US" sz="1000">
                <a:solidFill>
                  <a:srgbClr val="000000"/>
                </a:solidFill>
                <a:latin typeface="Open Sans"/>
                <a:ea typeface="Open Sans"/>
                <a:cs typeface="Open Sans"/>
                <a:sym typeface="Open Sans"/>
              </a:rPr>
              <a:t>  type: NodePort</a:t>
            </a:r>
          </a:p>
        </p:txBody>
      </p:sp>
      <p:sp>
        <p:nvSpPr>
          <p:cNvPr id="4" name="TextBox 4"/>
          <p:cNvSpPr txBox="1"/>
          <p:nvPr/>
        </p:nvSpPr>
        <p:spPr>
          <a:xfrm>
            <a:off x="5038491" y="1100091"/>
            <a:ext cx="3343509" cy="263598"/>
          </a:xfrm>
          <a:prstGeom prst="rect">
            <a:avLst/>
          </a:prstGeom>
        </p:spPr>
        <p:txBody>
          <a:bodyPr wrap="square" lIns="0" tIns="0" rIns="0" bIns="0" rtlCol="0" anchor="t">
            <a:spAutoFit/>
          </a:bodyPr>
          <a:lstStyle/>
          <a:p>
            <a:pPr algn="ctr">
              <a:lnSpc>
                <a:spcPts val="2195"/>
              </a:lnSpc>
              <a:spcBef>
                <a:spcPct val="0"/>
              </a:spcBef>
            </a:pPr>
            <a:r>
              <a:rPr lang="en-US" sz="1570" dirty="0">
                <a:solidFill>
                  <a:srgbClr val="000000"/>
                </a:solidFill>
                <a:latin typeface="Open Sans"/>
                <a:ea typeface="Open Sans"/>
                <a:cs typeface="Open Sans"/>
                <a:sym typeface="Open Sans"/>
              </a:rPr>
              <a:t>kubectl apply -f </a:t>
            </a:r>
            <a:r>
              <a:rPr lang="en-US" sz="1570" dirty="0" err="1">
                <a:solidFill>
                  <a:srgbClr val="000000"/>
                </a:solidFill>
                <a:latin typeface="Open Sans"/>
                <a:ea typeface="Open Sans"/>
                <a:cs typeface="Open Sans"/>
                <a:sym typeface="Open Sans"/>
              </a:rPr>
              <a:t>nodeport.yaml</a:t>
            </a:r>
            <a:endParaRPr lang="en-US" sz="1570" dirty="0">
              <a:solidFill>
                <a:srgbClr val="000000"/>
              </a:solidFill>
              <a:latin typeface="Open Sans"/>
              <a:ea typeface="Open Sans"/>
              <a:cs typeface="Open Sans"/>
              <a:sym typeface="Open Sans"/>
            </a:endParaRPr>
          </a:p>
        </p:txBody>
      </p:sp>
      <p:sp>
        <p:nvSpPr>
          <p:cNvPr id="5" name="TextBox 5"/>
          <p:cNvSpPr txBox="1"/>
          <p:nvPr/>
        </p:nvSpPr>
        <p:spPr>
          <a:xfrm>
            <a:off x="5038490" y="1591824"/>
            <a:ext cx="3267309" cy="239040"/>
          </a:xfrm>
          <a:prstGeom prst="rect">
            <a:avLst/>
          </a:prstGeom>
        </p:spPr>
        <p:txBody>
          <a:bodyPr wrap="square" lIns="0" tIns="0" rIns="0" bIns="0" rtlCol="0" anchor="t">
            <a:spAutoFit/>
          </a:bodyPr>
          <a:lstStyle/>
          <a:p>
            <a:pPr algn="ctr">
              <a:lnSpc>
                <a:spcPts val="1970"/>
              </a:lnSpc>
              <a:spcBef>
                <a:spcPct val="0"/>
              </a:spcBef>
            </a:pPr>
            <a:r>
              <a:rPr lang="en-US" sz="1410" dirty="0">
                <a:solidFill>
                  <a:srgbClr val="000000"/>
                </a:solidFill>
                <a:latin typeface="Open Sans"/>
                <a:ea typeface="Open Sans"/>
                <a:cs typeface="Open Sans"/>
                <a:sym typeface="Open Sans"/>
              </a:rPr>
              <a:t>kubectl get svc nginx-</a:t>
            </a:r>
            <a:r>
              <a:rPr lang="en-US" sz="1410" dirty="0" err="1">
                <a:solidFill>
                  <a:srgbClr val="000000"/>
                </a:solidFill>
                <a:latin typeface="Open Sans"/>
                <a:ea typeface="Open Sans"/>
                <a:cs typeface="Open Sans"/>
                <a:sym typeface="Open Sans"/>
              </a:rPr>
              <a:t>nodeport</a:t>
            </a:r>
            <a:endParaRPr lang="en-US" sz="1410" dirty="0">
              <a:solidFill>
                <a:srgbClr val="000000"/>
              </a:solidFill>
              <a:latin typeface="Open Sans"/>
              <a:ea typeface="Open Sans"/>
              <a:cs typeface="Open Sans"/>
              <a:sym typeface="Open Sans"/>
            </a:endParaRPr>
          </a:p>
        </p:txBody>
      </p:sp>
      <p:sp>
        <p:nvSpPr>
          <p:cNvPr id="6" name="TextBox 6"/>
          <p:cNvSpPr txBox="1"/>
          <p:nvPr/>
        </p:nvSpPr>
        <p:spPr>
          <a:xfrm>
            <a:off x="5038490" y="2046670"/>
            <a:ext cx="2886309" cy="204736"/>
          </a:xfrm>
          <a:prstGeom prst="rect">
            <a:avLst/>
          </a:prstGeom>
        </p:spPr>
        <p:txBody>
          <a:bodyPr wrap="square" lIns="0" tIns="0" rIns="0" bIns="0" rtlCol="0" anchor="t">
            <a:spAutoFit/>
          </a:bodyPr>
          <a:lstStyle/>
          <a:p>
            <a:pPr algn="ctr">
              <a:lnSpc>
                <a:spcPts val="1740"/>
              </a:lnSpc>
              <a:spcBef>
                <a:spcPct val="0"/>
              </a:spcBef>
            </a:pPr>
            <a:r>
              <a:rPr lang="en-US" sz="1245" dirty="0">
                <a:solidFill>
                  <a:srgbClr val="000000"/>
                </a:solidFill>
                <a:latin typeface="Open Sans"/>
                <a:ea typeface="Open Sans"/>
                <a:cs typeface="Open Sans"/>
                <a:sym typeface="Open Sans"/>
              </a:rPr>
              <a:t>curl http://&lt;NODE-IP&gt;:30080</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754117" y="2304104"/>
            <a:ext cx="3635767" cy="478141"/>
          </a:xfrm>
          <a:prstGeom prst="rect">
            <a:avLst/>
          </a:prstGeom>
        </p:spPr>
        <p:txBody>
          <a:bodyPr lIns="0" tIns="0" rIns="0" bIns="0" rtlCol="0" anchor="t">
            <a:spAutoFit/>
          </a:bodyPr>
          <a:lstStyle/>
          <a:p>
            <a:pPr algn="ctr">
              <a:lnSpc>
                <a:spcPts val="4035"/>
              </a:lnSpc>
              <a:spcBef>
                <a:spcPct val="0"/>
              </a:spcBef>
            </a:pPr>
            <a:r>
              <a:rPr lang="en-US" sz="2880">
                <a:solidFill>
                  <a:srgbClr val="000000"/>
                </a:solidFill>
                <a:latin typeface="Open Sans"/>
                <a:ea typeface="Open Sans"/>
                <a:cs typeface="Open Sans"/>
                <a:sym typeface="Open Sans"/>
              </a:rPr>
              <a:t>LoadBalancer Service</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8994635" cy="5143500"/>
          </a:xfrm>
          <a:custGeom>
            <a:avLst/>
            <a:gdLst/>
            <a:ahLst/>
            <a:cxnLst/>
            <a:rect l="l" t="t" r="r" b="b"/>
            <a:pathLst>
              <a:path w="8994635" h="5143500">
                <a:moveTo>
                  <a:pt x="0" y="0"/>
                </a:moveTo>
                <a:lnTo>
                  <a:pt x="8994635" y="0"/>
                </a:lnTo>
                <a:lnTo>
                  <a:pt x="8994635"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50606" y="2416378"/>
            <a:ext cx="872644" cy="879515"/>
          </a:xfrm>
          <a:custGeom>
            <a:avLst/>
            <a:gdLst/>
            <a:ahLst/>
            <a:cxnLst/>
            <a:rect l="l" t="t" r="r" b="b"/>
            <a:pathLst>
              <a:path w="872644" h="879515">
                <a:moveTo>
                  <a:pt x="0" y="0"/>
                </a:moveTo>
                <a:lnTo>
                  <a:pt x="872643" y="0"/>
                </a:lnTo>
                <a:lnTo>
                  <a:pt x="872643" y="879515"/>
                </a:lnTo>
                <a:lnTo>
                  <a:pt x="0" y="879515"/>
                </a:lnTo>
                <a:lnTo>
                  <a:pt x="0" y="0"/>
                </a:lnTo>
                <a:close/>
              </a:path>
            </a:pathLst>
          </a:custGeom>
          <a:blipFill>
            <a:blip r:embed="rId4"/>
            <a:stretch>
              <a:fillRect/>
            </a:stretch>
          </a:blipFill>
        </p:spPr>
      </p:sp>
      <p:sp>
        <p:nvSpPr>
          <p:cNvPr id="4" name="Freeform 4"/>
          <p:cNvSpPr/>
          <p:nvPr/>
        </p:nvSpPr>
        <p:spPr>
          <a:xfrm>
            <a:off x="4051726" y="2457605"/>
            <a:ext cx="783318" cy="783318"/>
          </a:xfrm>
          <a:custGeom>
            <a:avLst/>
            <a:gdLst/>
            <a:ahLst/>
            <a:cxnLst/>
            <a:rect l="l" t="t" r="r" b="b"/>
            <a:pathLst>
              <a:path w="783318" h="783318">
                <a:moveTo>
                  <a:pt x="0" y="0"/>
                </a:moveTo>
                <a:lnTo>
                  <a:pt x="783318" y="0"/>
                </a:lnTo>
                <a:lnTo>
                  <a:pt x="783318" y="783319"/>
                </a:lnTo>
                <a:lnTo>
                  <a:pt x="0" y="783319"/>
                </a:lnTo>
                <a:lnTo>
                  <a:pt x="0" y="0"/>
                </a:lnTo>
                <a:close/>
              </a:path>
            </a:pathLst>
          </a:custGeom>
          <a:blipFill>
            <a:blip r:embed="rId5"/>
            <a:stretch>
              <a:fillRect/>
            </a:stretch>
          </a:blipFill>
        </p:spPr>
      </p:sp>
      <p:sp>
        <p:nvSpPr>
          <p:cNvPr id="5" name="Freeform 5"/>
          <p:cNvSpPr/>
          <p:nvPr/>
        </p:nvSpPr>
        <p:spPr>
          <a:xfrm>
            <a:off x="3543305" y="1935442"/>
            <a:ext cx="1807129" cy="2143818"/>
          </a:xfrm>
          <a:custGeom>
            <a:avLst/>
            <a:gdLst/>
            <a:ahLst/>
            <a:cxnLst/>
            <a:rect l="l" t="t" r="r" b="b"/>
            <a:pathLst>
              <a:path w="1807129" h="2143818">
                <a:moveTo>
                  <a:pt x="0" y="0"/>
                </a:moveTo>
                <a:lnTo>
                  <a:pt x="1807128" y="0"/>
                </a:lnTo>
                <a:lnTo>
                  <a:pt x="1807128" y="2143817"/>
                </a:lnTo>
                <a:lnTo>
                  <a:pt x="0" y="214381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6463521" y="2416378"/>
            <a:ext cx="872644" cy="879515"/>
          </a:xfrm>
          <a:custGeom>
            <a:avLst/>
            <a:gdLst/>
            <a:ahLst/>
            <a:cxnLst/>
            <a:rect l="l" t="t" r="r" b="b"/>
            <a:pathLst>
              <a:path w="872644" h="879515">
                <a:moveTo>
                  <a:pt x="0" y="0"/>
                </a:moveTo>
                <a:lnTo>
                  <a:pt x="872644" y="0"/>
                </a:lnTo>
                <a:lnTo>
                  <a:pt x="872644" y="879515"/>
                </a:lnTo>
                <a:lnTo>
                  <a:pt x="0" y="879515"/>
                </a:lnTo>
                <a:lnTo>
                  <a:pt x="0" y="0"/>
                </a:lnTo>
                <a:close/>
              </a:path>
            </a:pathLst>
          </a:custGeom>
          <a:blipFill>
            <a:blip r:embed="rId8"/>
            <a:stretch>
              <a:fillRect/>
            </a:stretch>
          </a:blipFill>
        </p:spPr>
      </p:sp>
      <p:sp>
        <p:nvSpPr>
          <p:cNvPr id="7" name="Freeform 7"/>
          <p:cNvSpPr/>
          <p:nvPr/>
        </p:nvSpPr>
        <p:spPr>
          <a:xfrm>
            <a:off x="5996327" y="1935442"/>
            <a:ext cx="1814000" cy="2143818"/>
          </a:xfrm>
          <a:custGeom>
            <a:avLst/>
            <a:gdLst/>
            <a:ahLst/>
            <a:cxnLst/>
            <a:rect l="l" t="t" r="r" b="b"/>
            <a:pathLst>
              <a:path w="1814000" h="2143818">
                <a:moveTo>
                  <a:pt x="0" y="0"/>
                </a:moveTo>
                <a:lnTo>
                  <a:pt x="1814000" y="0"/>
                </a:lnTo>
                <a:lnTo>
                  <a:pt x="1814000" y="2143817"/>
                </a:lnTo>
                <a:lnTo>
                  <a:pt x="0" y="21438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TextBox 8"/>
          <p:cNvSpPr txBox="1"/>
          <p:nvPr/>
        </p:nvSpPr>
        <p:spPr>
          <a:xfrm>
            <a:off x="3317881" y="82616"/>
            <a:ext cx="2463766" cy="502172"/>
          </a:xfrm>
          <a:prstGeom prst="rect">
            <a:avLst/>
          </a:prstGeom>
        </p:spPr>
        <p:txBody>
          <a:bodyPr lIns="0" tIns="0" rIns="0" bIns="0" rtlCol="0" anchor="t">
            <a:spAutoFit/>
          </a:bodyPr>
          <a:lstStyle/>
          <a:p>
            <a:pPr algn="l">
              <a:lnSpc>
                <a:spcPts val="4020"/>
              </a:lnSpc>
            </a:pPr>
            <a:r>
              <a:rPr lang="en-US" sz="2870" b="1">
                <a:solidFill>
                  <a:srgbClr val="326CE5"/>
                </a:solidFill>
                <a:latin typeface="Barlow Bold" panose="00000800000000000000"/>
                <a:ea typeface="Barlow Bold" panose="00000800000000000000"/>
                <a:cs typeface="Barlow Bold" panose="00000800000000000000"/>
                <a:sym typeface="Barlow Bold" panose="00000800000000000000"/>
              </a:rPr>
              <a:t>Load</a:t>
            </a:r>
            <a:r>
              <a:rPr lang="en-US" sz="2870" b="1">
                <a:solidFill>
                  <a:srgbClr val="000000"/>
                </a:solidFill>
                <a:latin typeface="Barlow Bold" panose="00000800000000000000"/>
                <a:ea typeface="Barlow Bold" panose="00000800000000000000"/>
                <a:cs typeface="Barlow Bold" panose="00000800000000000000"/>
                <a:sym typeface="Barlow Bold" panose="00000800000000000000"/>
              </a:rPr>
              <a:t> </a:t>
            </a:r>
            <a:r>
              <a:rPr lang="en-US" sz="2870" b="1">
                <a:solidFill>
                  <a:srgbClr val="326CE5"/>
                </a:solidFill>
                <a:latin typeface="Barlow Bold" panose="00000800000000000000"/>
                <a:ea typeface="Barlow Bold" panose="00000800000000000000"/>
                <a:cs typeface="Barlow Bold" panose="00000800000000000000"/>
                <a:sym typeface="Barlow Bold" panose="00000800000000000000"/>
              </a:rPr>
              <a:t>Balancer</a:t>
            </a:r>
          </a:p>
        </p:txBody>
      </p:sp>
      <p:sp>
        <p:nvSpPr>
          <p:cNvPr id="9" name="TextBox 9"/>
          <p:cNvSpPr txBox="1"/>
          <p:nvPr/>
        </p:nvSpPr>
        <p:spPr>
          <a:xfrm>
            <a:off x="570771" y="826708"/>
            <a:ext cx="86777" cy="448582"/>
          </a:xfrm>
          <a:prstGeom prst="rect">
            <a:avLst/>
          </a:prstGeom>
        </p:spPr>
        <p:txBody>
          <a:bodyPr lIns="0" tIns="0" rIns="0" bIns="0" rtlCol="0" anchor="t">
            <a:spAutoFit/>
          </a:bodyPr>
          <a:lstStyle/>
          <a:p>
            <a:pPr algn="just">
              <a:lnSpc>
                <a:spcPts val="1735"/>
              </a:lnSpc>
            </a:pPr>
            <a:r>
              <a:rPr lang="en-US" sz="1460">
                <a:solidFill>
                  <a:srgbClr val="000000"/>
                </a:solidFill>
                <a:latin typeface="Arimo" panose="020B0604020202020204"/>
                <a:ea typeface="Arimo" panose="020B0604020202020204"/>
                <a:cs typeface="Arimo" panose="020B0604020202020204"/>
                <a:sym typeface="Arimo" panose="020B0604020202020204"/>
              </a:rPr>
              <a:t>▪ ▪</a:t>
            </a:r>
          </a:p>
        </p:txBody>
      </p:sp>
      <p:sp>
        <p:nvSpPr>
          <p:cNvPr id="10" name="TextBox 10"/>
          <p:cNvSpPr txBox="1"/>
          <p:nvPr/>
        </p:nvSpPr>
        <p:spPr>
          <a:xfrm>
            <a:off x="818134" y="895409"/>
            <a:ext cx="7671233" cy="472051"/>
          </a:xfrm>
          <a:prstGeom prst="rect">
            <a:avLst/>
          </a:prstGeom>
        </p:spPr>
        <p:txBody>
          <a:bodyPr lIns="0" tIns="0" rIns="0" bIns="0" rtlCol="0" anchor="t">
            <a:spAutoFit/>
          </a:bodyPr>
          <a:lstStyle/>
          <a:p>
            <a:pPr algn="l">
              <a:lnSpc>
                <a:spcPts val="1735"/>
              </a:lnSpc>
            </a:pPr>
            <a:r>
              <a:rPr lang="en-US" sz="1460">
                <a:solidFill>
                  <a:srgbClr val="000000"/>
                </a:solidFill>
                <a:latin typeface="Calibri (MS)" panose="020F0502020204030204"/>
                <a:ea typeface="Calibri (MS)" panose="020F0502020204030204"/>
                <a:cs typeface="Calibri (MS)" panose="020F0502020204030204"/>
                <a:sym typeface="Calibri (MS)" panose="020F0502020204030204"/>
              </a:rPr>
              <a:t>Leverages external or cloud provider-specific load balancers to distribute incoming traffic across pods Highly available &amp; scalable solution for exposing application to the public internet</a:t>
            </a:r>
          </a:p>
        </p:txBody>
      </p:sp>
      <p:sp>
        <p:nvSpPr>
          <p:cNvPr id="11" name="TextBox 11"/>
          <p:cNvSpPr txBox="1"/>
          <p:nvPr/>
        </p:nvSpPr>
        <p:spPr>
          <a:xfrm>
            <a:off x="1416390" y="3492562"/>
            <a:ext cx="1221495" cy="261002"/>
          </a:xfrm>
          <a:prstGeom prst="rect">
            <a:avLst/>
          </a:prstGeom>
        </p:spPr>
        <p:txBody>
          <a:bodyPr lIns="0" tIns="0" rIns="0" bIns="0" rtlCol="0" anchor="t">
            <a:spAutoFit/>
          </a:bodyPr>
          <a:lstStyle/>
          <a:p>
            <a:pPr algn="l">
              <a:lnSpc>
                <a:spcPts val="2045"/>
              </a:lnSpc>
            </a:pPr>
            <a:r>
              <a:rPr lang="en-US" sz="1460">
                <a:solidFill>
                  <a:srgbClr val="326CE5"/>
                </a:solidFill>
                <a:latin typeface="Barlow" panose="00000500000000000000"/>
                <a:ea typeface="Barlow" panose="00000500000000000000"/>
                <a:cs typeface="Barlow" panose="00000500000000000000"/>
                <a:sym typeface="Barlow" panose="00000500000000000000"/>
              </a:rPr>
              <a:t>Cloud Provider </a:t>
            </a:r>
          </a:p>
        </p:txBody>
      </p:sp>
      <p:sp>
        <p:nvSpPr>
          <p:cNvPr id="12" name="TextBox 12"/>
          <p:cNvSpPr txBox="1"/>
          <p:nvPr/>
        </p:nvSpPr>
        <p:spPr>
          <a:xfrm>
            <a:off x="4014622" y="3492562"/>
            <a:ext cx="913418" cy="481108"/>
          </a:xfrm>
          <a:prstGeom prst="rect">
            <a:avLst/>
          </a:prstGeom>
        </p:spPr>
        <p:txBody>
          <a:bodyPr lIns="0" tIns="0" rIns="0" bIns="0" rtlCol="0" anchor="t">
            <a:spAutoFit/>
          </a:bodyPr>
          <a:lstStyle/>
          <a:p>
            <a:pPr algn="ctr">
              <a:lnSpc>
                <a:spcPts val="2045"/>
              </a:lnSpc>
            </a:pPr>
            <a:r>
              <a:rPr lang="en-US" sz="1460">
                <a:solidFill>
                  <a:srgbClr val="326CE5"/>
                </a:solidFill>
                <a:latin typeface="Barlow" panose="00000500000000000000"/>
                <a:ea typeface="Barlow" panose="00000500000000000000"/>
                <a:cs typeface="Barlow" panose="00000500000000000000"/>
                <a:sym typeface="Barlow" panose="00000500000000000000"/>
              </a:rPr>
              <a:t>External IP Address</a:t>
            </a:r>
          </a:p>
        </p:txBody>
      </p:sp>
      <p:sp>
        <p:nvSpPr>
          <p:cNvPr id="13" name="TextBox 13"/>
          <p:cNvSpPr txBox="1"/>
          <p:nvPr/>
        </p:nvSpPr>
        <p:spPr>
          <a:xfrm>
            <a:off x="6640338" y="3492562"/>
            <a:ext cx="584506" cy="261002"/>
          </a:xfrm>
          <a:prstGeom prst="rect">
            <a:avLst/>
          </a:prstGeom>
        </p:spPr>
        <p:txBody>
          <a:bodyPr lIns="0" tIns="0" rIns="0" bIns="0" rtlCol="0" anchor="t">
            <a:spAutoFit/>
          </a:bodyPr>
          <a:lstStyle/>
          <a:p>
            <a:pPr algn="l">
              <a:lnSpc>
                <a:spcPts val="2045"/>
              </a:lnSpc>
            </a:pPr>
            <a:r>
              <a:rPr lang="en-US" sz="1460">
                <a:solidFill>
                  <a:srgbClr val="326CE5"/>
                </a:solidFill>
                <a:latin typeface="Barlow" panose="00000500000000000000"/>
                <a:ea typeface="Barlow" panose="00000500000000000000"/>
                <a:cs typeface="Barlow" panose="00000500000000000000"/>
                <a:sym typeface="Barlow" panose="00000500000000000000"/>
              </a:rPr>
              <a:t>Traffic </a:t>
            </a:r>
          </a:p>
        </p:txBody>
      </p:sp>
      <p:sp>
        <p:nvSpPr>
          <p:cNvPr id="14" name="TextBox 14"/>
          <p:cNvSpPr txBox="1"/>
          <p:nvPr/>
        </p:nvSpPr>
        <p:spPr>
          <a:xfrm>
            <a:off x="1556838" y="3712393"/>
            <a:ext cx="900129" cy="261277"/>
          </a:xfrm>
          <a:prstGeom prst="rect">
            <a:avLst/>
          </a:prstGeom>
        </p:spPr>
        <p:txBody>
          <a:bodyPr lIns="0" tIns="0" rIns="0" bIns="0" rtlCol="0" anchor="t">
            <a:spAutoFit/>
          </a:bodyPr>
          <a:lstStyle/>
          <a:p>
            <a:pPr algn="l">
              <a:lnSpc>
                <a:spcPts val="2050"/>
              </a:lnSpc>
            </a:pPr>
            <a:r>
              <a:rPr lang="en-US" sz="1465">
                <a:solidFill>
                  <a:srgbClr val="326CE5"/>
                </a:solidFill>
                <a:latin typeface="Barlow" panose="00000500000000000000"/>
                <a:ea typeface="Barlow" panose="00000500000000000000"/>
                <a:cs typeface="Barlow" panose="00000500000000000000"/>
                <a:sym typeface="Barlow" panose="00000500000000000000"/>
              </a:rPr>
              <a:t>Integration</a:t>
            </a:r>
          </a:p>
        </p:txBody>
      </p:sp>
      <p:sp>
        <p:nvSpPr>
          <p:cNvPr id="15" name="TextBox 15"/>
          <p:cNvSpPr txBox="1"/>
          <p:nvPr/>
        </p:nvSpPr>
        <p:spPr>
          <a:xfrm>
            <a:off x="6439699" y="3712393"/>
            <a:ext cx="957036" cy="261277"/>
          </a:xfrm>
          <a:prstGeom prst="rect">
            <a:avLst/>
          </a:prstGeom>
        </p:spPr>
        <p:txBody>
          <a:bodyPr lIns="0" tIns="0" rIns="0" bIns="0" rtlCol="0" anchor="t">
            <a:spAutoFit/>
          </a:bodyPr>
          <a:lstStyle/>
          <a:p>
            <a:pPr algn="l">
              <a:lnSpc>
                <a:spcPts val="2050"/>
              </a:lnSpc>
            </a:pPr>
            <a:r>
              <a:rPr lang="en-US" sz="1465">
                <a:solidFill>
                  <a:srgbClr val="326CE5"/>
                </a:solidFill>
                <a:latin typeface="Barlow" panose="00000500000000000000"/>
                <a:ea typeface="Barlow" panose="00000500000000000000"/>
                <a:cs typeface="Barlow" panose="00000500000000000000"/>
                <a:sym typeface="Barlow" panose="00000500000000000000"/>
              </a:rPr>
              <a:t>Distribution</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47DAD1-D9F5-1505-E9F3-D3CF8096329D}"/>
              </a:ext>
            </a:extLst>
          </p:cNvPr>
          <p:cNvSpPr txBox="1"/>
          <p:nvPr/>
        </p:nvSpPr>
        <p:spPr>
          <a:xfrm>
            <a:off x="419100" y="514350"/>
            <a:ext cx="8305800" cy="3046988"/>
          </a:xfrm>
          <a:prstGeom prst="rect">
            <a:avLst/>
          </a:prstGeom>
          <a:noFill/>
        </p:spPr>
        <p:txBody>
          <a:bodyPr wrap="square">
            <a:spAutoFit/>
          </a:bodyPr>
          <a:lstStyle/>
          <a:p>
            <a:pPr>
              <a:buNone/>
            </a:pPr>
            <a:r>
              <a:rPr lang="en-US" sz="1200" b="1" dirty="0"/>
              <a:t>what it is</a:t>
            </a:r>
          </a:p>
          <a:p>
            <a:pPr>
              <a:buFont typeface="Arial" panose="020B0604020202020204" pitchFamily="34" charset="0"/>
              <a:buChar char="•"/>
            </a:pPr>
            <a:r>
              <a:rPr lang="en-US" sz="1200" dirty="0"/>
              <a:t>A Service that asks the </a:t>
            </a:r>
            <a:r>
              <a:rPr lang="en-US" sz="1200" b="1" dirty="0"/>
              <a:t>cloud provider</a:t>
            </a:r>
            <a:r>
              <a:rPr lang="en-US" sz="1200" dirty="0"/>
              <a:t> to create a </a:t>
            </a:r>
            <a:r>
              <a:rPr lang="en-US" sz="1200" b="1" dirty="0"/>
              <a:t>real external load balancer</a:t>
            </a:r>
            <a:r>
              <a:rPr lang="en-US" sz="1200" dirty="0"/>
              <a:t> (ELB/ALB on AWS, LB on GCP/Azure, etc.).</a:t>
            </a:r>
          </a:p>
          <a:p>
            <a:pPr>
              <a:buFont typeface="Arial" panose="020B0604020202020204" pitchFamily="34" charset="0"/>
              <a:buChar char="•"/>
            </a:pPr>
            <a:r>
              <a:rPr lang="en-US" sz="1200" dirty="0"/>
              <a:t>You get a </a:t>
            </a:r>
            <a:r>
              <a:rPr lang="en-US" sz="1200" b="1" dirty="0"/>
              <a:t>public/external IP (and sometimes DNS)</a:t>
            </a:r>
            <a:r>
              <a:rPr lang="en-US" sz="1200" dirty="0"/>
              <a:t> that forwards traffic to the Service, which then load-balances to Pods.</a:t>
            </a:r>
          </a:p>
          <a:p>
            <a:pPr>
              <a:buFont typeface="Arial" panose="020B0604020202020204" pitchFamily="34" charset="0"/>
              <a:buChar char="•"/>
            </a:pPr>
            <a:endParaRPr lang="en-US" sz="1200" dirty="0"/>
          </a:p>
          <a:p>
            <a:pPr>
              <a:buNone/>
            </a:pPr>
            <a:r>
              <a:rPr lang="en-US" sz="1200" b="1" dirty="0"/>
              <a:t>how traffic flows</a:t>
            </a:r>
          </a:p>
          <a:p>
            <a:pPr>
              <a:buNone/>
            </a:pPr>
            <a:r>
              <a:rPr lang="en-US" sz="1200" dirty="0"/>
              <a:t>Internet → </a:t>
            </a:r>
            <a:r>
              <a:rPr lang="en-US" sz="1200" b="1" dirty="0"/>
              <a:t>Cloud LB (L4/L7)</a:t>
            </a:r>
            <a:r>
              <a:rPr lang="en-US" sz="1200" dirty="0"/>
              <a:t> → </a:t>
            </a:r>
            <a:r>
              <a:rPr lang="en-US" sz="1200" b="1" dirty="0"/>
              <a:t>Service</a:t>
            </a:r>
            <a:r>
              <a:rPr lang="en-US" sz="1200" dirty="0"/>
              <a:t> → </a:t>
            </a:r>
            <a:r>
              <a:rPr lang="en-US" sz="1200" b="1" dirty="0"/>
              <a:t>Ready Pods</a:t>
            </a:r>
            <a:r>
              <a:rPr lang="en-US" sz="1200" dirty="0"/>
              <a:t> across nodes.</a:t>
            </a:r>
            <a:br>
              <a:rPr lang="en-US" sz="1200" dirty="0"/>
            </a:br>
            <a:r>
              <a:rPr lang="en-US" sz="1200" dirty="0"/>
              <a:t>Health checks keep bad Pods out of rotation.</a:t>
            </a:r>
          </a:p>
          <a:p>
            <a:pPr>
              <a:buNone/>
            </a:pPr>
            <a:endParaRPr lang="en-US" sz="1200" dirty="0"/>
          </a:p>
          <a:p>
            <a:pPr>
              <a:buNone/>
            </a:pPr>
            <a:r>
              <a:rPr lang="en-US" sz="1200" b="1" dirty="0"/>
              <a:t>why it’s great</a:t>
            </a:r>
          </a:p>
          <a:p>
            <a:pPr>
              <a:buFont typeface="Arial" panose="020B0604020202020204" pitchFamily="34" charset="0"/>
              <a:buChar char="•"/>
            </a:pPr>
            <a:r>
              <a:rPr lang="en-US" sz="1200" b="1" dirty="0"/>
              <a:t>One public entry point</a:t>
            </a:r>
            <a:r>
              <a:rPr lang="en-US" sz="1200" dirty="0"/>
              <a:t> with built-in </a:t>
            </a:r>
            <a:r>
              <a:rPr lang="en-US" sz="1200" b="1" dirty="0"/>
              <a:t>high availability</a:t>
            </a:r>
            <a:r>
              <a:rPr lang="en-US" sz="1200" dirty="0"/>
              <a:t>.</a:t>
            </a:r>
          </a:p>
          <a:p>
            <a:pPr>
              <a:buFont typeface="Arial" panose="020B0604020202020204" pitchFamily="34" charset="0"/>
              <a:buChar char="•"/>
            </a:pPr>
            <a:r>
              <a:rPr lang="en-US" sz="1200" b="1" dirty="0"/>
              <a:t>Automatic wiring</a:t>
            </a:r>
            <a:r>
              <a:rPr lang="en-US" sz="1200" dirty="0"/>
              <a:t>: public IP, health checks, and node routing are set up for you.</a:t>
            </a:r>
          </a:p>
          <a:p>
            <a:pPr>
              <a:buFont typeface="Arial" panose="020B0604020202020204" pitchFamily="34" charset="0"/>
              <a:buChar char="•"/>
            </a:pPr>
            <a:r>
              <a:rPr lang="en-US" sz="1200" b="1" dirty="0"/>
              <a:t>Scales</a:t>
            </a:r>
            <a:r>
              <a:rPr lang="en-US" sz="1200" dirty="0"/>
              <a:t> as you add/remove Pods or nodes; Service endpoints update automatically.</a:t>
            </a:r>
          </a:p>
          <a:p>
            <a:pPr>
              <a:buFont typeface="Arial" panose="020B0604020202020204" pitchFamily="34" charset="0"/>
              <a:buChar char="•"/>
            </a:pPr>
            <a:endParaRPr lang="en-US" sz="1200" dirty="0"/>
          </a:p>
          <a:p>
            <a:pPr>
              <a:buNone/>
            </a:pPr>
            <a:r>
              <a:rPr lang="en-US" sz="1200" b="1" dirty="0"/>
              <a:t>common use</a:t>
            </a:r>
          </a:p>
          <a:p>
            <a:pPr>
              <a:buFont typeface="Arial" panose="020B0604020202020204" pitchFamily="34" charset="0"/>
              <a:buChar char="•"/>
            </a:pPr>
            <a:r>
              <a:rPr lang="en-US" sz="1200" dirty="0"/>
              <a:t>Exposing APIs and apps </a:t>
            </a:r>
            <a:r>
              <a:rPr lang="en-US" sz="1200" b="1" dirty="0"/>
              <a:t>to the internet</a:t>
            </a:r>
            <a:r>
              <a:rPr lang="en-US" sz="1200" dirty="0"/>
              <a:t>.</a:t>
            </a:r>
          </a:p>
          <a:p>
            <a:pPr>
              <a:buFont typeface="Arial" panose="020B0604020202020204" pitchFamily="34" charset="0"/>
              <a:buChar char="•"/>
            </a:pPr>
            <a:r>
              <a:rPr lang="en-US" sz="1200" dirty="0"/>
              <a:t>Pair with </a:t>
            </a:r>
            <a:r>
              <a:rPr lang="en-US" sz="1200" b="1" dirty="0"/>
              <a:t>Ingress/Gateway</a:t>
            </a:r>
            <a:r>
              <a:rPr lang="en-US" sz="1200" dirty="0"/>
              <a:t> for HTTP routing, TLS, and virtual hosts (</a:t>
            </a:r>
            <a:r>
              <a:rPr lang="en-US" sz="1200" dirty="0" err="1"/>
              <a:t>LoadBalancer</a:t>
            </a:r>
            <a:r>
              <a:rPr lang="en-US" sz="1200" dirty="0"/>
              <a:t> fronts the Ingress controller).</a:t>
            </a:r>
          </a:p>
        </p:txBody>
      </p:sp>
    </p:spTree>
    <p:extLst>
      <p:ext uri="{BB962C8B-B14F-4D97-AF65-F5344CB8AC3E}">
        <p14:creationId xmlns:p14="http://schemas.microsoft.com/office/powerpoint/2010/main" val="31054488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5879" y="773059"/>
            <a:ext cx="7598997" cy="462601"/>
          </a:xfrm>
          <a:custGeom>
            <a:avLst/>
            <a:gdLst/>
            <a:ahLst/>
            <a:cxnLst/>
            <a:rect l="l" t="t" r="r" b="b"/>
            <a:pathLst>
              <a:path w="7598997" h="462601">
                <a:moveTo>
                  <a:pt x="0" y="0"/>
                </a:moveTo>
                <a:lnTo>
                  <a:pt x="7598997" y="0"/>
                </a:lnTo>
                <a:lnTo>
                  <a:pt x="7598997" y="462600"/>
                </a:lnTo>
                <a:lnTo>
                  <a:pt x="0" y="462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25879" y="246155"/>
            <a:ext cx="5802297" cy="487499"/>
          </a:xfrm>
          <a:custGeom>
            <a:avLst/>
            <a:gdLst/>
            <a:ahLst/>
            <a:cxnLst/>
            <a:rect l="l" t="t" r="r" b="b"/>
            <a:pathLst>
              <a:path w="5802297" h="487499">
                <a:moveTo>
                  <a:pt x="0" y="0"/>
                </a:moveTo>
                <a:lnTo>
                  <a:pt x="5802296" y="0"/>
                </a:lnTo>
                <a:lnTo>
                  <a:pt x="5802296" y="487499"/>
                </a:lnTo>
                <a:lnTo>
                  <a:pt x="0" y="4874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262376" y="1290847"/>
            <a:ext cx="6201737" cy="2796397"/>
          </a:xfrm>
          <a:custGeom>
            <a:avLst/>
            <a:gdLst/>
            <a:ahLst/>
            <a:cxnLst/>
            <a:rect l="l" t="t" r="r" b="b"/>
            <a:pathLst>
              <a:path w="6201737" h="2796397">
                <a:moveTo>
                  <a:pt x="0" y="0"/>
                </a:moveTo>
                <a:lnTo>
                  <a:pt x="6201737" y="0"/>
                </a:lnTo>
                <a:lnTo>
                  <a:pt x="6201737" y="2796397"/>
                </a:lnTo>
                <a:lnTo>
                  <a:pt x="0" y="27963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516874" y="1937004"/>
            <a:ext cx="282102" cy="282102"/>
          </a:xfrm>
          <a:custGeom>
            <a:avLst/>
            <a:gdLst/>
            <a:ahLst/>
            <a:cxnLst/>
            <a:rect l="l" t="t" r="r" b="b"/>
            <a:pathLst>
              <a:path w="282102" h="282102">
                <a:moveTo>
                  <a:pt x="0" y="0"/>
                </a:moveTo>
                <a:lnTo>
                  <a:pt x="282102" y="0"/>
                </a:lnTo>
                <a:lnTo>
                  <a:pt x="282102" y="282102"/>
                </a:lnTo>
                <a:lnTo>
                  <a:pt x="0" y="282102"/>
                </a:lnTo>
                <a:lnTo>
                  <a:pt x="0" y="0"/>
                </a:lnTo>
                <a:close/>
              </a:path>
            </a:pathLst>
          </a:custGeom>
          <a:blipFill>
            <a:blip r:embed="rId10"/>
            <a:stretch>
              <a:fillRect/>
            </a:stretch>
          </a:blipFill>
        </p:spPr>
      </p:sp>
      <p:sp>
        <p:nvSpPr>
          <p:cNvPr id="7" name="Freeform 7"/>
          <p:cNvSpPr/>
          <p:nvPr/>
        </p:nvSpPr>
        <p:spPr>
          <a:xfrm>
            <a:off x="404736" y="2291763"/>
            <a:ext cx="1287028" cy="479727"/>
          </a:xfrm>
          <a:custGeom>
            <a:avLst/>
            <a:gdLst/>
            <a:ahLst/>
            <a:cxnLst/>
            <a:rect l="l" t="t" r="r" b="b"/>
            <a:pathLst>
              <a:path w="1287028" h="479727">
                <a:moveTo>
                  <a:pt x="0" y="0"/>
                </a:moveTo>
                <a:lnTo>
                  <a:pt x="1287028" y="0"/>
                </a:lnTo>
                <a:lnTo>
                  <a:pt x="1287028" y="479726"/>
                </a:lnTo>
                <a:lnTo>
                  <a:pt x="0" y="4797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505558" y="2379250"/>
            <a:ext cx="304752" cy="304752"/>
          </a:xfrm>
          <a:custGeom>
            <a:avLst/>
            <a:gdLst/>
            <a:ahLst/>
            <a:cxnLst/>
            <a:rect l="l" t="t" r="r" b="b"/>
            <a:pathLst>
              <a:path w="304752" h="304752">
                <a:moveTo>
                  <a:pt x="0" y="0"/>
                </a:moveTo>
                <a:lnTo>
                  <a:pt x="304753" y="0"/>
                </a:lnTo>
                <a:lnTo>
                  <a:pt x="304753" y="304752"/>
                </a:lnTo>
                <a:lnTo>
                  <a:pt x="0" y="304752"/>
                </a:lnTo>
                <a:lnTo>
                  <a:pt x="0" y="0"/>
                </a:lnTo>
                <a:close/>
              </a:path>
            </a:pathLst>
          </a:custGeom>
          <a:blipFill>
            <a:blip r:embed="rId13"/>
            <a:stretch>
              <a:fillRect/>
            </a:stretch>
          </a:blipFill>
        </p:spPr>
      </p:sp>
      <p:sp>
        <p:nvSpPr>
          <p:cNvPr id="9" name="Freeform 9"/>
          <p:cNvSpPr/>
          <p:nvPr/>
        </p:nvSpPr>
        <p:spPr>
          <a:xfrm>
            <a:off x="1986515" y="1838192"/>
            <a:ext cx="2702138" cy="933298"/>
          </a:xfrm>
          <a:custGeom>
            <a:avLst/>
            <a:gdLst/>
            <a:ahLst/>
            <a:cxnLst/>
            <a:rect l="l" t="t" r="r" b="b"/>
            <a:pathLst>
              <a:path w="2702138" h="933298">
                <a:moveTo>
                  <a:pt x="0" y="0"/>
                </a:moveTo>
                <a:lnTo>
                  <a:pt x="2702138" y="0"/>
                </a:lnTo>
                <a:lnTo>
                  <a:pt x="2702138" y="933297"/>
                </a:lnTo>
                <a:lnTo>
                  <a:pt x="0" y="93329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0" name="Freeform 10"/>
          <p:cNvSpPr/>
          <p:nvPr/>
        </p:nvSpPr>
        <p:spPr>
          <a:xfrm>
            <a:off x="2100701" y="1937004"/>
            <a:ext cx="282102" cy="282102"/>
          </a:xfrm>
          <a:custGeom>
            <a:avLst/>
            <a:gdLst/>
            <a:ahLst/>
            <a:cxnLst/>
            <a:rect l="l" t="t" r="r" b="b"/>
            <a:pathLst>
              <a:path w="282102" h="282102">
                <a:moveTo>
                  <a:pt x="0" y="0"/>
                </a:moveTo>
                <a:lnTo>
                  <a:pt x="282102" y="0"/>
                </a:lnTo>
                <a:lnTo>
                  <a:pt x="282102" y="282102"/>
                </a:lnTo>
                <a:lnTo>
                  <a:pt x="0" y="282102"/>
                </a:lnTo>
                <a:lnTo>
                  <a:pt x="0" y="0"/>
                </a:lnTo>
                <a:close/>
              </a:path>
            </a:pathLst>
          </a:custGeom>
          <a:blipFill>
            <a:blip r:embed="rId16"/>
            <a:stretch>
              <a:fillRect/>
            </a:stretch>
          </a:blipFill>
        </p:spPr>
      </p:sp>
      <p:sp>
        <p:nvSpPr>
          <p:cNvPr id="11" name="Freeform 11"/>
          <p:cNvSpPr/>
          <p:nvPr/>
        </p:nvSpPr>
        <p:spPr>
          <a:xfrm>
            <a:off x="2100701" y="2390575"/>
            <a:ext cx="282102" cy="282102"/>
          </a:xfrm>
          <a:custGeom>
            <a:avLst/>
            <a:gdLst/>
            <a:ahLst/>
            <a:cxnLst/>
            <a:rect l="l" t="t" r="r" b="b"/>
            <a:pathLst>
              <a:path w="282102" h="282102">
                <a:moveTo>
                  <a:pt x="0" y="0"/>
                </a:moveTo>
                <a:lnTo>
                  <a:pt x="282102" y="0"/>
                </a:lnTo>
                <a:lnTo>
                  <a:pt x="282102" y="282102"/>
                </a:lnTo>
                <a:lnTo>
                  <a:pt x="0" y="28210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2" name="Freeform 12"/>
          <p:cNvSpPr/>
          <p:nvPr/>
        </p:nvSpPr>
        <p:spPr>
          <a:xfrm>
            <a:off x="1986515" y="2745334"/>
            <a:ext cx="1358427" cy="1178128"/>
          </a:xfrm>
          <a:custGeom>
            <a:avLst/>
            <a:gdLst/>
            <a:ahLst/>
            <a:cxnLst/>
            <a:rect l="l" t="t" r="r" b="b"/>
            <a:pathLst>
              <a:path w="1358427" h="1178128">
                <a:moveTo>
                  <a:pt x="0" y="0"/>
                </a:moveTo>
                <a:lnTo>
                  <a:pt x="1358427" y="0"/>
                </a:lnTo>
                <a:lnTo>
                  <a:pt x="1358427" y="1178128"/>
                </a:lnTo>
                <a:lnTo>
                  <a:pt x="0" y="117812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3" name="Freeform 13"/>
          <p:cNvSpPr/>
          <p:nvPr/>
        </p:nvSpPr>
        <p:spPr>
          <a:xfrm>
            <a:off x="3330235" y="2745334"/>
            <a:ext cx="1358427" cy="1178128"/>
          </a:xfrm>
          <a:custGeom>
            <a:avLst/>
            <a:gdLst/>
            <a:ahLst/>
            <a:cxnLst/>
            <a:rect l="l" t="t" r="r" b="b"/>
            <a:pathLst>
              <a:path w="1358427" h="1178128">
                <a:moveTo>
                  <a:pt x="0" y="0"/>
                </a:moveTo>
                <a:lnTo>
                  <a:pt x="1358427" y="0"/>
                </a:lnTo>
                <a:lnTo>
                  <a:pt x="1358427" y="1178128"/>
                </a:lnTo>
                <a:lnTo>
                  <a:pt x="0" y="1178128"/>
                </a:lnTo>
                <a:lnTo>
                  <a:pt x="0" y="0"/>
                </a:lnTo>
                <a:close/>
              </a:path>
            </a:pathLst>
          </a:custGeom>
          <a:blipFill>
            <a:blip r:embed="rId19">
              <a:extLst>
                <a:ext uri="{96DAC541-7B7A-43D3-8B79-37D633B846F1}">
                  <asvg:svgBlip xmlns:asvg="http://schemas.microsoft.com/office/drawing/2016/SVG/main" r:embed="rId21"/>
                </a:ext>
              </a:extLst>
            </a:blip>
            <a:stretch>
              <a:fillRect/>
            </a:stretch>
          </a:blipFill>
        </p:spPr>
      </p:sp>
      <p:sp>
        <p:nvSpPr>
          <p:cNvPr id="14" name="Freeform 14"/>
          <p:cNvSpPr/>
          <p:nvPr/>
        </p:nvSpPr>
        <p:spPr>
          <a:xfrm>
            <a:off x="2100701" y="2390575"/>
            <a:ext cx="282102" cy="282102"/>
          </a:xfrm>
          <a:custGeom>
            <a:avLst/>
            <a:gdLst/>
            <a:ahLst/>
            <a:cxnLst/>
            <a:rect l="l" t="t" r="r" b="b"/>
            <a:pathLst>
              <a:path w="282102" h="282102">
                <a:moveTo>
                  <a:pt x="0" y="0"/>
                </a:moveTo>
                <a:lnTo>
                  <a:pt x="282102" y="0"/>
                </a:lnTo>
                <a:lnTo>
                  <a:pt x="282102" y="282102"/>
                </a:lnTo>
                <a:lnTo>
                  <a:pt x="0" y="282102"/>
                </a:lnTo>
                <a:lnTo>
                  <a:pt x="0" y="0"/>
                </a:lnTo>
                <a:close/>
              </a:path>
            </a:pathLst>
          </a:custGeom>
          <a:blipFill>
            <a:blip r:embed="rId22"/>
            <a:stretch>
              <a:fillRect/>
            </a:stretch>
          </a:blipFill>
        </p:spPr>
      </p:sp>
      <p:sp>
        <p:nvSpPr>
          <p:cNvPr id="15" name="Freeform 15"/>
          <p:cNvSpPr/>
          <p:nvPr/>
        </p:nvSpPr>
        <p:spPr>
          <a:xfrm>
            <a:off x="2100701" y="2840812"/>
            <a:ext cx="282102" cy="282102"/>
          </a:xfrm>
          <a:custGeom>
            <a:avLst/>
            <a:gdLst/>
            <a:ahLst/>
            <a:cxnLst/>
            <a:rect l="l" t="t" r="r" b="b"/>
            <a:pathLst>
              <a:path w="282102" h="282102">
                <a:moveTo>
                  <a:pt x="0" y="0"/>
                </a:moveTo>
                <a:lnTo>
                  <a:pt x="282102" y="0"/>
                </a:lnTo>
                <a:lnTo>
                  <a:pt x="282102" y="282102"/>
                </a:lnTo>
                <a:lnTo>
                  <a:pt x="0" y="282102"/>
                </a:lnTo>
                <a:lnTo>
                  <a:pt x="0" y="0"/>
                </a:lnTo>
                <a:close/>
              </a:path>
            </a:pathLst>
          </a:custGeom>
          <a:blipFill>
            <a:blip r:embed="rId23"/>
            <a:stretch>
              <a:fillRect/>
            </a:stretch>
          </a:blipFill>
        </p:spPr>
      </p:sp>
      <p:sp>
        <p:nvSpPr>
          <p:cNvPr id="16" name="Freeform 16"/>
          <p:cNvSpPr/>
          <p:nvPr/>
        </p:nvSpPr>
        <p:spPr>
          <a:xfrm>
            <a:off x="3461128" y="2840822"/>
            <a:ext cx="282102" cy="282102"/>
          </a:xfrm>
          <a:custGeom>
            <a:avLst/>
            <a:gdLst/>
            <a:ahLst/>
            <a:cxnLst/>
            <a:rect l="l" t="t" r="r" b="b"/>
            <a:pathLst>
              <a:path w="282102" h="282102">
                <a:moveTo>
                  <a:pt x="0" y="0"/>
                </a:moveTo>
                <a:lnTo>
                  <a:pt x="282102" y="0"/>
                </a:lnTo>
                <a:lnTo>
                  <a:pt x="282102" y="282102"/>
                </a:lnTo>
                <a:lnTo>
                  <a:pt x="0" y="282102"/>
                </a:lnTo>
                <a:lnTo>
                  <a:pt x="0" y="0"/>
                </a:lnTo>
                <a:close/>
              </a:path>
            </a:pathLst>
          </a:custGeom>
          <a:blipFill>
            <a:blip r:embed="rId24"/>
            <a:stretch>
              <a:fillRect/>
            </a:stretch>
          </a:blipFill>
        </p:spPr>
      </p:sp>
      <p:sp>
        <p:nvSpPr>
          <p:cNvPr id="17" name="Freeform 17"/>
          <p:cNvSpPr/>
          <p:nvPr/>
        </p:nvSpPr>
        <p:spPr>
          <a:xfrm>
            <a:off x="3497599" y="3159376"/>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18" name="Freeform 18"/>
          <p:cNvSpPr/>
          <p:nvPr/>
        </p:nvSpPr>
        <p:spPr>
          <a:xfrm>
            <a:off x="3497599" y="3159376"/>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7"/>
            <a:stretch>
              <a:fillRect/>
            </a:stretch>
          </a:blipFill>
        </p:spPr>
      </p:sp>
      <p:sp>
        <p:nvSpPr>
          <p:cNvPr id="19" name="Freeform 19"/>
          <p:cNvSpPr/>
          <p:nvPr/>
        </p:nvSpPr>
        <p:spPr>
          <a:xfrm>
            <a:off x="3857073" y="3159376"/>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5">
              <a:extLst>
                <a:ext uri="{96DAC541-7B7A-43D3-8B79-37D633B846F1}">
                  <asvg:svgBlip xmlns:asvg="http://schemas.microsoft.com/office/drawing/2016/SVG/main" r:embed="rId28"/>
                </a:ext>
              </a:extLst>
            </a:blip>
            <a:stretch>
              <a:fillRect/>
            </a:stretch>
          </a:blipFill>
        </p:spPr>
      </p:sp>
      <p:sp>
        <p:nvSpPr>
          <p:cNvPr id="20" name="Freeform 20"/>
          <p:cNvSpPr/>
          <p:nvPr/>
        </p:nvSpPr>
        <p:spPr>
          <a:xfrm>
            <a:off x="4216546" y="3159376"/>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5">
              <a:extLst>
                <a:ext uri="{96DAC541-7B7A-43D3-8B79-37D633B846F1}">
                  <asvg:svgBlip xmlns:asvg="http://schemas.microsoft.com/office/drawing/2016/SVG/main" r:embed="rId29"/>
                </a:ext>
              </a:extLst>
            </a:blip>
            <a:stretch>
              <a:fillRect/>
            </a:stretch>
          </a:blipFill>
        </p:spPr>
      </p:sp>
      <p:sp>
        <p:nvSpPr>
          <p:cNvPr id="21" name="Freeform 21"/>
          <p:cNvSpPr/>
          <p:nvPr/>
        </p:nvSpPr>
        <p:spPr>
          <a:xfrm>
            <a:off x="3497599" y="3458737"/>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5">
              <a:extLst>
                <a:ext uri="{96DAC541-7B7A-43D3-8B79-37D633B846F1}">
                  <asvg:svgBlip xmlns:asvg="http://schemas.microsoft.com/office/drawing/2016/SVG/main" r:embed="rId30"/>
                </a:ext>
              </a:extLst>
            </a:blip>
            <a:stretch>
              <a:fillRect/>
            </a:stretch>
          </a:blipFill>
        </p:spPr>
      </p:sp>
      <p:sp>
        <p:nvSpPr>
          <p:cNvPr id="22" name="Freeform 22"/>
          <p:cNvSpPr/>
          <p:nvPr/>
        </p:nvSpPr>
        <p:spPr>
          <a:xfrm>
            <a:off x="3857073" y="3458737"/>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5">
              <a:extLst>
                <a:ext uri="{96DAC541-7B7A-43D3-8B79-37D633B846F1}">
                  <asvg:svgBlip xmlns:asvg="http://schemas.microsoft.com/office/drawing/2016/SVG/main" r:embed="rId31"/>
                </a:ext>
              </a:extLst>
            </a:blip>
            <a:stretch>
              <a:fillRect/>
            </a:stretch>
          </a:blipFill>
        </p:spPr>
      </p:sp>
      <p:sp>
        <p:nvSpPr>
          <p:cNvPr id="23" name="Freeform 23"/>
          <p:cNvSpPr/>
          <p:nvPr/>
        </p:nvSpPr>
        <p:spPr>
          <a:xfrm>
            <a:off x="4216546" y="3458737"/>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5">
              <a:extLst>
                <a:ext uri="{96DAC541-7B7A-43D3-8B79-37D633B846F1}">
                  <asvg:svgBlip xmlns:asvg="http://schemas.microsoft.com/office/drawing/2016/SVG/main" r:embed="rId32"/>
                </a:ext>
              </a:extLst>
            </a:blip>
            <a:stretch>
              <a:fillRect/>
            </a:stretch>
          </a:blipFill>
        </p:spPr>
      </p:sp>
      <p:sp>
        <p:nvSpPr>
          <p:cNvPr id="24" name="Freeform 24"/>
          <p:cNvSpPr/>
          <p:nvPr/>
        </p:nvSpPr>
        <p:spPr>
          <a:xfrm>
            <a:off x="2137000" y="3159376"/>
            <a:ext cx="304752" cy="304752"/>
          </a:xfrm>
          <a:custGeom>
            <a:avLst/>
            <a:gdLst/>
            <a:ahLst/>
            <a:cxnLst/>
            <a:rect l="l" t="t" r="r" b="b"/>
            <a:pathLst>
              <a:path w="304752" h="304752">
                <a:moveTo>
                  <a:pt x="0" y="0"/>
                </a:moveTo>
                <a:lnTo>
                  <a:pt x="304753" y="0"/>
                </a:lnTo>
                <a:lnTo>
                  <a:pt x="304753" y="304752"/>
                </a:lnTo>
                <a:lnTo>
                  <a:pt x="0" y="304752"/>
                </a:lnTo>
                <a:lnTo>
                  <a:pt x="0" y="0"/>
                </a:lnTo>
                <a:close/>
              </a:path>
            </a:pathLst>
          </a:custGeom>
          <a:blipFill>
            <a:blip r:embed="rId25">
              <a:extLst>
                <a:ext uri="{96DAC541-7B7A-43D3-8B79-37D633B846F1}">
                  <asvg:svgBlip xmlns:asvg="http://schemas.microsoft.com/office/drawing/2016/SVG/main" r:embed="rId33"/>
                </a:ext>
              </a:extLst>
            </a:blip>
            <a:stretch>
              <a:fillRect/>
            </a:stretch>
          </a:blipFill>
        </p:spPr>
      </p:sp>
      <p:sp>
        <p:nvSpPr>
          <p:cNvPr id="25" name="Freeform 25"/>
          <p:cNvSpPr/>
          <p:nvPr/>
        </p:nvSpPr>
        <p:spPr>
          <a:xfrm>
            <a:off x="2513352" y="3159376"/>
            <a:ext cx="304752" cy="304752"/>
          </a:xfrm>
          <a:custGeom>
            <a:avLst/>
            <a:gdLst/>
            <a:ahLst/>
            <a:cxnLst/>
            <a:rect l="l" t="t" r="r" b="b"/>
            <a:pathLst>
              <a:path w="304752" h="304752">
                <a:moveTo>
                  <a:pt x="0" y="0"/>
                </a:moveTo>
                <a:lnTo>
                  <a:pt x="304753" y="0"/>
                </a:lnTo>
                <a:lnTo>
                  <a:pt x="304753" y="304752"/>
                </a:lnTo>
                <a:lnTo>
                  <a:pt x="0" y="304752"/>
                </a:lnTo>
                <a:lnTo>
                  <a:pt x="0" y="0"/>
                </a:lnTo>
                <a:close/>
              </a:path>
            </a:pathLst>
          </a:custGeom>
          <a:blipFill>
            <a:blip r:embed="rId25">
              <a:extLst>
                <a:ext uri="{96DAC541-7B7A-43D3-8B79-37D633B846F1}">
                  <asvg:svgBlip xmlns:asvg="http://schemas.microsoft.com/office/drawing/2016/SVG/main" r:embed="rId34"/>
                </a:ext>
              </a:extLst>
            </a:blip>
            <a:stretch>
              <a:fillRect/>
            </a:stretch>
          </a:blipFill>
        </p:spPr>
      </p:sp>
      <p:sp>
        <p:nvSpPr>
          <p:cNvPr id="26" name="Freeform 26"/>
          <p:cNvSpPr/>
          <p:nvPr/>
        </p:nvSpPr>
        <p:spPr>
          <a:xfrm>
            <a:off x="2889704" y="3159376"/>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5">
              <a:extLst>
                <a:ext uri="{96DAC541-7B7A-43D3-8B79-37D633B846F1}">
                  <asvg:svgBlip xmlns:asvg="http://schemas.microsoft.com/office/drawing/2016/SVG/main" r:embed="rId35"/>
                </a:ext>
              </a:extLst>
            </a:blip>
            <a:stretch>
              <a:fillRect/>
            </a:stretch>
          </a:blipFill>
        </p:spPr>
      </p:sp>
      <p:sp>
        <p:nvSpPr>
          <p:cNvPr id="27" name="Freeform 27"/>
          <p:cNvSpPr/>
          <p:nvPr/>
        </p:nvSpPr>
        <p:spPr>
          <a:xfrm>
            <a:off x="3857073" y="3159376"/>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7"/>
            <a:stretch>
              <a:fillRect/>
            </a:stretch>
          </a:blipFill>
        </p:spPr>
      </p:sp>
      <p:sp>
        <p:nvSpPr>
          <p:cNvPr id="28" name="Freeform 28"/>
          <p:cNvSpPr/>
          <p:nvPr/>
        </p:nvSpPr>
        <p:spPr>
          <a:xfrm>
            <a:off x="4216546" y="3159376"/>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7"/>
            <a:stretch>
              <a:fillRect/>
            </a:stretch>
          </a:blipFill>
        </p:spPr>
      </p:sp>
      <p:sp>
        <p:nvSpPr>
          <p:cNvPr id="29" name="Freeform 29"/>
          <p:cNvSpPr/>
          <p:nvPr/>
        </p:nvSpPr>
        <p:spPr>
          <a:xfrm>
            <a:off x="3497599" y="3458737"/>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7"/>
            <a:stretch>
              <a:fillRect/>
            </a:stretch>
          </a:blipFill>
        </p:spPr>
      </p:sp>
      <p:sp>
        <p:nvSpPr>
          <p:cNvPr id="30" name="Freeform 30"/>
          <p:cNvSpPr/>
          <p:nvPr/>
        </p:nvSpPr>
        <p:spPr>
          <a:xfrm>
            <a:off x="3857073" y="3458737"/>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7"/>
            <a:stretch>
              <a:fillRect/>
            </a:stretch>
          </a:blipFill>
        </p:spPr>
      </p:sp>
      <p:sp>
        <p:nvSpPr>
          <p:cNvPr id="31" name="Freeform 31"/>
          <p:cNvSpPr/>
          <p:nvPr/>
        </p:nvSpPr>
        <p:spPr>
          <a:xfrm>
            <a:off x="4216546" y="3458737"/>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7"/>
            <a:stretch>
              <a:fillRect/>
            </a:stretch>
          </a:blipFill>
        </p:spPr>
      </p:sp>
      <p:sp>
        <p:nvSpPr>
          <p:cNvPr id="32" name="Freeform 32"/>
          <p:cNvSpPr/>
          <p:nvPr/>
        </p:nvSpPr>
        <p:spPr>
          <a:xfrm>
            <a:off x="2137000" y="3159376"/>
            <a:ext cx="304752" cy="304752"/>
          </a:xfrm>
          <a:custGeom>
            <a:avLst/>
            <a:gdLst/>
            <a:ahLst/>
            <a:cxnLst/>
            <a:rect l="l" t="t" r="r" b="b"/>
            <a:pathLst>
              <a:path w="304752" h="304752">
                <a:moveTo>
                  <a:pt x="0" y="0"/>
                </a:moveTo>
                <a:lnTo>
                  <a:pt x="304753" y="0"/>
                </a:lnTo>
                <a:lnTo>
                  <a:pt x="304753" y="304752"/>
                </a:lnTo>
                <a:lnTo>
                  <a:pt x="0" y="304752"/>
                </a:lnTo>
                <a:lnTo>
                  <a:pt x="0" y="0"/>
                </a:lnTo>
                <a:close/>
              </a:path>
            </a:pathLst>
          </a:custGeom>
          <a:blipFill>
            <a:blip r:embed="rId36"/>
            <a:stretch>
              <a:fillRect/>
            </a:stretch>
          </a:blipFill>
        </p:spPr>
      </p:sp>
      <p:sp>
        <p:nvSpPr>
          <p:cNvPr id="33" name="Freeform 33"/>
          <p:cNvSpPr/>
          <p:nvPr/>
        </p:nvSpPr>
        <p:spPr>
          <a:xfrm>
            <a:off x="2513352" y="3159376"/>
            <a:ext cx="304752" cy="304752"/>
          </a:xfrm>
          <a:custGeom>
            <a:avLst/>
            <a:gdLst/>
            <a:ahLst/>
            <a:cxnLst/>
            <a:rect l="l" t="t" r="r" b="b"/>
            <a:pathLst>
              <a:path w="304752" h="304752">
                <a:moveTo>
                  <a:pt x="0" y="0"/>
                </a:moveTo>
                <a:lnTo>
                  <a:pt x="304753" y="0"/>
                </a:lnTo>
                <a:lnTo>
                  <a:pt x="304753" y="304752"/>
                </a:lnTo>
                <a:lnTo>
                  <a:pt x="0" y="304752"/>
                </a:lnTo>
                <a:lnTo>
                  <a:pt x="0" y="0"/>
                </a:lnTo>
                <a:close/>
              </a:path>
            </a:pathLst>
          </a:custGeom>
          <a:blipFill>
            <a:blip r:embed="rId37"/>
            <a:stretch>
              <a:fillRect/>
            </a:stretch>
          </a:blipFill>
        </p:spPr>
      </p:sp>
      <p:sp>
        <p:nvSpPr>
          <p:cNvPr id="34" name="Freeform 34"/>
          <p:cNvSpPr/>
          <p:nvPr/>
        </p:nvSpPr>
        <p:spPr>
          <a:xfrm>
            <a:off x="2889704" y="3159376"/>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38"/>
            <a:stretch>
              <a:fillRect/>
            </a:stretch>
          </a:blipFill>
        </p:spPr>
      </p:sp>
      <p:sp>
        <p:nvSpPr>
          <p:cNvPr id="35" name="Freeform 35"/>
          <p:cNvSpPr/>
          <p:nvPr/>
        </p:nvSpPr>
        <p:spPr>
          <a:xfrm>
            <a:off x="5051679" y="1925679"/>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5">
              <a:extLst>
                <a:ext uri="{96DAC541-7B7A-43D3-8B79-37D633B846F1}">
                  <asvg:svgBlip xmlns:asvg="http://schemas.microsoft.com/office/drawing/2016/SVG/main" r:embed="rId39"/>
                </a:ext>
              </a:extLst>
            </a:blip>
            <a:stretch>
              <a:fillRect/>
            </a:stretch>
          </a:blipFill>
        </p:spPr>
      </p:sp>
      <p:sp>
        <p:nvSpPr>
          <p:cNvPr id="36" name="Freeform 36"/>
          <p:cNvSpPr/>
          <p:nvPr/>
        </p:nvSpPr>
        <p:spPr>
          <a:xfrm>
            <a:off x="5051679" y="1925679"/>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40"/>
            <a:stretch>
              <a:fillRect/>
            </a:stretch>
          </a:blipFill>
        </p:spPr>
      </p:sp>
      <p:sp>
        <p:nvSpPr>
          <p:cNvPr id="37" name="Freeform 37"/>
          <p:cNvSpPr/>
          <p:nvPr/>
        </p:nvSpPr>
        <p:spPr>
          <a:xfrm>
            <a:off x="5940123" y="1925679"/>
            <a:ext cx="304752" cy="304752"/>
          </a:xfrm>
          <a:custGeom>
            <a:avLst/>
            <a:gdLst/>
            <a:ahLst/>
            <a:cxnLst/>
            <a:rect l="l" t="t" r="r" b="b"/>
            <a:pathLst>
              <a:path w="304752" h="304752">
                <a:moveTo>
                  <a:pt x="0" y="0"/>
                </a:moveTo>
                <a:lnTo>
                  <a:pt x="304753" y="0"/>
                </a:lnTo>
                <a:lnTo>
                  <a:pt x="304753" y="304752"/>
                </a:lnTo>
                <a:lnTo>
                  <a:pt x="0" y="304752"/>
                </a:lnTo>
                <a:lnTo>
                  <a:pt x="0" y="0"/>
                </a:lnTo>
                <a:close/>
              </a:path>
            </a:pathLst>
          </a:custGeom>
          <a:blipFill>
            <a:blip r:embed="rId25">
              <a:extLst>
                <a:ext uri="{96DAC541-7B7A-43D3-8B79-37D633B846F1}">
                  <asvg:svgBlip xmlns:asvg="http://schemas.microsoft.com/office/drawing/2016/SVG/main" r:embed="rId41"/>
                </a:ext>
              </a:extLst>
            </a:blip>
            <a:stretch>
              <a:fillRect/>
            </a:stretch>
          </a:blipFill>
        </p:spPr>
      </p:sp>
      <p:sp>
        <p:nvSpPr>
          <p:cNvPr id="38" name="Freeform 38"/>
          <p:cNvSpPr/>
          <p:nvPr/>
        </p:nvSpPr>
        <p:spPr>
          <a:xfrm>
            <a:off x="5486429" y="1925679"/>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5">
              <a:extLst>
                <a:ext uri="{96DAC541-7B7A-43D3-8B79-37D633B846F1}">
                  <asvg:svgBlip xmlns:asvg="http://schemas.microsoft.com/office/drawing/2016/SVG/main" r:embed="rId42"/>
                </a:ext>
              </a:extLst>
            </a:blip>
            <a:stretch>
              <a:fillRect/>
            </a:stretch>
          </a:blipFill>
        </p:spPr>
      </p:sp>
      <p:sp>
        <p:nvSpPr>
          <p:cNvPr id="39" name="Freeform 39"/>
          <p:cNvSpPr/>
          <p:nvPr/>
        </p:nvSpPr>
        <p:spPr>
          <a:xfrm>
            <a:off x="5940123" y="1925679"/>
            <a:ext cx="304752" cy="304752"/>
          </a:xfrm>
          <a:custGeom>
            <a:avLst/>
            <a:gdLst/>
            <a:ahLst/>
            <a:cxnLst/>
            <a:rect l="l" t="t" r="r" b="b"/>
            <a:pathLst>
              <a:path w="304752" h="304752">
                <a:moveTo>
                  <a:pt x="0" y="0"/>
                </a:moveTo>
                <a:lnTo>
                  <a:pt x="304753" y="0"/>
                </a:lnTo>
                <a:lnTo>
                  <a:pt x="304753" y="304752"/>
                </a:lnTo>
                <a:lnTo>
                  <a:pt x="0" y="304752"/>
                </a:lnTo>
                <a:lnTo>
                  <a:pt x="0" y="0"/>
                </a:lnTo>
                <a:close/>
              </a:path>
            </a:pathLst>
          </a:custGeom>
          <a:blipFill>
            <a:blip r:embed="rId43"/>
            <a:stretch>
              <a:fillRect/>
            </a:stretch>
          </a:blipFill>
        </p:spPr>
      </p:sp>
      <p:sp>
        <p:nvSpPr>
          <p:cNvPr id="40" name="Freeform 40"/>
          <p:cNvSpPr/>
          <p:nvPr/>
        </p:nvSpPr>
        <p:spPr>
          <a:xfrm>
            <a:off x="5486429" y="1925679"/>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44"/>
            <a:stretch>
              <a:fillRect/>
            </a:stretch>
          </a:blipFill>
        </p:spPr>
      </p:sp>
      <p:sp>
        <p:nvSpPr>
          <p:cNvPr id="41" name="Freeform 41"/>
          <p:cNvSpPr/>
          <p:nvPr/>
        </p:nvSpPr>
        <p:spPr>
          <a:xfrm>
            <a:off x="5051679" y="2308050"/>
            <a:ext cx="304752" cy="304752"/>
          </a:xfrm>
          <a:custGeom>
            <a:avLst/>
            <a:gdLst/>
            <a:ahLst/>
            <a:cxnLst/>
            <a:rect l="l" t="t" r="r" b="b"/>
            <a:pathLst>
              <a:path w="304752" h="304752">
                <a:moveTo>
                  <a:pt x="0" y="0"/>
                </a:moveTo>
                <a:lnTo>
                  <a:pt x="304752" y="0"/>
                </a:lnTo>
                <a:lnTo>
                  <a:pt x="304752" y="304753"/>
                </a:lnTo>
                <a:lnTo>
                  <a:pt x="0" y="304753"/>
                </a:lnTo>
                <a:lnTo>
                  <a:pt x="0" y="0"/>
                </a:lnTo>
                <a:close/>
              </a:path>
            </a:pathLst>
          </a:custGeom>
          <a:blipFill>
            <a:blip r:embed="rId25">
              <a:extLst>
                <a:ext uri="{96DAC541-7B7A-43D3-8B79-37D633B846F1}">
                  <asvg:svgBlip xmlns:asvg="http://schemas.microsoft.com/office/drawing/2016/SVG/main" r:embed="rId45"/>
                </a:ext>
              </a:extLst>
            </a:blip>
            <a:stretch>
              <a:fillRect/>
            </a:stretch>
          </a:blipFill>
        </p:spPr>
      </p:sp>
      <p:sp>
        <p:nvSpPr>
          <p:cNvPr id="42" name="Freeform 42"/>
          <p:cNvSpPr/>
          <p:nvPr/>
        </p:nvSpPr>
        <p:spPr>
          <a:xfrm>
            <a:off x="5051679" y="2308050"/>
            <a:ext cx="304752" cy="304752"/>
          </a:xfrm>
          <a:custGeom>
            <a:avLst/>
            <a:gdLst/>
            <a:ahLst/>
            <a:cxnLst/>
            <a:rect l="l" t="t" r="r" b="b"/>
            <a:pathLst>
              <a:path w="304752" h="304752">
                <a:moveTo>
                  <a:pt x="0" y="0"/>
                </a:moveTo>
                <a:lnTo>
                  <a:pt x="304752" y="0"/>
                </a:lnTo>
                <a:lnTo>
                  <a:pt x="304752" y="304753"/>
                </a:lnTo>
                <a:lnTo>
                  <a:pt x="0" y="304753"/>
                </a:lnTo>
                <a:lnTo>
                  <a:pt x="0" y="0"/>
                </a:lnTo>
                <a:close/>
              </a:path>
            </a:pathLst>
          </a:custGeom>
          <a:blipFill>
            <a:blip r:embed="rId46"/>
            <a:stretch>
              <a:fillRect/>
            </a:stretch>
          </a:blipFill>
        </p:spPr>
      </p:sp>
      <p:sp>
        <p:nvSpPr>
          <p:cNvPr id="43" name="Freeform 43"/>
          <p:cNvSpPr/>
          <p:nvPr/>
        </p:nvSpPr>
        <p:spPr>
          <a:xfrm>
            <a:off x="5486429" y="2308050"/>
            <a:ext cx="304752" cy="304752"/>
          </a:xfrm>
          <a:custGeom>
            <a:avLst/>
            <a:gdLst/>
            <a:ahLst/>
            <a:cxnLst/>
            <a:rect l="l" t="t" r="r" b="b"/>
            <a:pathLst>
              <a:path w="304752" h="304752">
                <a:moveTo>
                  <a:pt x="0" y="0"/>
                </a:moveTo>
                <a:lnTo>
                  <a:pt x="304752" y="0"/>
                </a:lnTo>
                <a:lnTo>
                  <a:pt x="304752" y="304753"/>
                </a:lnTo>
                <a:lnTo>
                  <a:pt x="0" y="304753"/>
                </a:lnTo>
                <a:lnTo>
                  <a:pt x="0" y="0"/>
                </a:lnTo>
                <a:close/>
              </a:path>
            </a:pathLst>
          </a:custGeom>
          <a:blipFill>
            <a:blip r:embed="rId25">
              <a:extLst>
                <a:ext uri="{96DAC541-7B7A-43D3-8B79-37D633B846F1}">
                  <asvg:svgBlip xmlns:asvg="http://schemas.microsoft.com/office/drawing/2016/SVG/main" r:embed="rId47"/>
                </a:ext>
              </a:extLst>
            </a:blip>
            <a:stretch>
              <a:fillRect/>
            </a:stretch>
          </a:blipFill>
        </p:spPr>
      </p:sp>
      <p:sp>
        <p:nvSpPr>
          <p:cNvPr id="44" name="Freeform 44"/>
          <p:cNvSpPr/>
          <p:nvPr/>
        </p:nvSpPr>
        <p:spPr>
          <a:xfrm>
            <a:off x="5486429" y="2308050"/>
            <a:ext cx="304752" cy="304752"/>
          </a:xfrm>
          <a:custGeom>
            <a:avLst/>
            <a:gdLst/>
            <a:ahLst/>
            <a:cxnLst/>
            <a:rect l="l" t="t" r="r" b="b"/>
            <a:pathLst>
              <a:path w="304752" h="304752">
                <a:moveTo>
                  <a:pt x="0" y="0"/>
                </a:moveTo>
                <a:lnTo>
                  <a:pt x="304752" y="0"/>
                </a:lnTo>
                <a:lnTo>
                  <a:pt x="304752" y="304753"/>
                </a:lnTo>
                <a:lnTo>
                  <a:pt x="0" y="304753"/>
                </a:lnTo>
                <a:lnTo>
                  <a:pt x="0" y="0"/>
                </a:lnTo>
                <a:close/>
              </a:path>
            </a:pathLst>
          </a:custGeom>
          <a:blipFill>
            <a:blip r:embed="rId48"/>
            <a:stretch>
              <a:fillRect/>
            </a:stretch>
          </a:blipFill>
        </p:spPr>
      </p:sp>
      <p:sp>
        <p:nvSpPr>
          <p:cNvPr id="45" name="Freeform 45"/>
          <p:cNvSpPr/>
          <p:nvPr/>
        </p:nvSpPr>
        <p:spPr>
          <a:xfrm>
            <a:off x="325879" y="4561046"/>
            <a:ext cx="3708302" cy="395097"/>
          </a:xfrm>
          <a:custGeom>
            <a:avLst/>
            <a:gdLst/>
            <a:ahLst/>
            <a:cxnLst/>
            <a:rect l="l" t="t" r="r" b="b"/>
            <a:pathLst>
              <a:path w="3708302" h="395097">
                <a:moveTo>
                  <a:pt x="0" y="0"/>
                </a:moveTo>
                <a:lnTo>
                  <a:pt x="3708301" y="0"/>
                </a:lnTo>
                <a:lnTo>
                  <a:pt x="3708301" y="395097"/>
                </a:lnTo>
                <a:lnTo>
                  <a:pt x="0" y="395097"/>
                </a:lnTo>
                <a:lnTo>
                  <a:pt x="0" y="0"/>
                </a:lnTo>
                <a:close/>
              </a:path>
            </a:pathLst>
          </a:custGeom>
          <a:blipFill>
            <a:blip r:embed="rId49">
              <a:extLst>
                <a:ext uri="{96DAC541-7B7A-43D3-8B79-37D633B846F1}">
                  <asvg:svgBlip xmlns:asvg="http://schemas.microsoft.com/office/drawing/2016/SVG/main" r:embed="rId50"/>
                </a:ext>
              </a:extLst>
            </a:blip>
            <a:stretch>
              <a:fillRect/>
            </a:stretch>
          </a:blipFill>
        </p:spPr>
      </p:sp>
      <p:sp>
        <p:nvSpPr>
          <p:cNvPr id="46" name="Freeform 46"/>
          <p:cNvSpPr/>
          <p:nvPr/>
        </p:nvSpPr>
        <p:spPr>
          <a:xfrm>
            <a:off x="1560004" y="1600886"/>
            <a:ext cx="558403" cy="608267"/>
          </a:xfrm>
          <a:custGeom>
            <a:avLst/>
            <a:gdLst/>
            <a:ahLst/>
            <a:cxnLst/>
            <a:rect l="l" t="t" r="r" b="b"/>
            <a:pathLst>
              <a:path w="558403" h="608267">
                <a:moveTo>
                  <a:pt x="0" y="0"/>
                </a:moveTo>
                <a:lnTo>
                  <a:pt x="558404" y="0"/>
                </a:lnTo>
                <a:lnTo>
                  <a:pt x="558404" y="608266"/>
                </a:lnTo>
                <a:lnTo>
                  <a:pt x="0" y="608266"/>
                </a:lnTo>
                <a:lnTo>
                  <a:pt x="0" y="0"/>
                </a:lnTo>
                <a:close/>
              </a:path>
            </a:pathLst>
          </a:custGeom>
          <a:blipFill>
            <a:blip r:embed="rId51">
              <a:extLst>
                <a:ext uri="{96DAC541-7B7A-43D3-8B79-37D633B846F1}">
                  <asvg:svgBlip xmlns:asvg="http://schemas.microsoft.com/office/drawing/2016/SVG/main" r:embed="rId52"/>
                </a:ext>
              </a:extLst>
            </a:blip>
            <a:stretch>
              <a:fillRect/>
            </a:stretch>
          </a:blipFill>
        </p:spPr>
      </p:sp>
      <p:sp>
        <p:nvSpPr>
          <p:cNvPr id="47" name="Freeform 47"/>
          <p:cNvSpPr/>
          <p:nvPr/>
        </p:nvSpPr>
        <p:spPr>
          <a:xfrm>
            <a:off x="5939314" y="2288829"/>
            <a:ext cx="304800" cy="343195"/>
          </a:xfrm>
          <a:custGeom>
            <a:avLst/>
            <a:gdLst/>
            <a:ahLst/>
            <a:cxnLst/>
            <a:rect l="l" t="t" r="r" b="b"/>
            <a:pathLst>
              <a:path w="304800" h="343195">
                <a:moveTo>
                  <a:pt x="0" y="0"/>
                </a:moveTo>
                <a:lnTo>
                  <a:pt x="304800" y="0"/>
                </a:lnTo>
                <a:lnTo>
                  <a:pt x="304800" y="343195"/>
                </a:lnTo>
                <a:lnTo>
                  <a:pt x="0" y="343195"/>
                </a:lnTo>
                <a:lnTo>
                  <a:pt x="0" y="0"/>
                </a:lnTo>
                <a:close/>
              </a:path>
            </a:pathLst>
          </a:custGeom>
          <a:blipFill>
            <a:blip r:embed="rId53">
              <a:extLst>
                <a:ext uri="{96DAC541-7B7A-43D3-8B79-37D633B846F1}">
                  <asvg:svgBlip xmlns:asvg="http://schemas.microsoft.com/office/drawing/2016/SVG/main" r:embed="rId54"/>
                </a:ext>
              </a:extLst>
            </a:blip>
            <a:stretch>
              <a:fillRect/>
            </a:stretch>
          </a:blipFill>
        </p:spPr>
      </p:sp>
      <p:sp>
        <p:nvSpPr>
          <p:cNvPr id="48" name="Freeform 48"/>
          <p:cNvSpPr/>
          <p:nvPr/>
        </p:nvSpPr>
        <p:spPr>
          <a:xfrm>
            <a:off x="6449578" y="1218276"/>
            <a:ext cx="2495798" cy="2754954"/>
          </a:xfrm>
          <a:custGeom>
            <a:avLst/>
            <a:gdLst/>
            <a:ahLst/>
            <a:cxnLst/>
            <a:rect l="l" t="t" r="r" b="b"/>
            <a:pathLst>
              <a:path w="2495798" h="2754954">
                <a:moveTo>
                  <a:pt x="0" y="0"/>
                </a:moveTo>
                <a:lnTo>
                  <a:pt x="2495797" y="0"/>
                </a:lnTo>
                <a:lnTo>
                  <a:pt x="2495797" y="2754954"/>
                </a:lnTo>
                <a:lnTo>
                  <a:pt x="0" y="2754954"/>
                </a:lnTo>
                <a:lnTo>
                  <a:pt x="0" y="0"/>
                </a:lnTo>
                <a:close/>
              </a:path>
            </a:pathLst>
          </a:custGeom>
          <a:blipFill>
            <a:blip r:embed="rId55">
              <a:extLst>
                <a:ext uri="{96DAC541-7B7A-43D3-8B79-37D633B846F1}">
                  <asvg:svgBlip xmlns:asvg="http://schemas.microsoft.com/office/drawing/2016/SVG/main" r:embed="rId56"/>
                </a:ext>
              </a:extLst>
            </a:blip>
            <a:stretch>
              <a:fillRect/>
            </a:stretch>
          </a:blipFill>
        </p:spPr>
      </p:sp>
      <p:sp>
        <p:nvSpPr>
          <p:cNvPr id="49" name="TextBox 49"/>
          <p:cNvSpPr txBox="1"/>
          <p:nvPr/>
        </p:nvSpPr>
        <p:spPr>
          <a:xfrm>
            <a:off x="325879" y="821836"/>
            <a:ext cx="4994729" cy="249126"/>
          </a:xfrm>
          <a:prstGeom prst="rect">
            <a:avLst/>
          </a:prstGeom>
        </p:spPr>
        <p:txBody>
          <a:bodyPr lIns="0" tIns="0" rIns="0" bIns="0" rtlCol="0" anchor="t">
            <a:spAutoFit/>
          </a:bodyPr>
          <a:lstStyle/>
          <a:p>
            <a:pPr algn="l">
              <a:lnSpc>
                <a:spcPts val="1960"/>
              </a:lnSpc>
            </a:pPr>
            <a:r>
              <a:rPr lang="en-US" sz="1400" b="1">
                <a:solidFill>
                  <a:srgbClr val="000000"/>
                </a:solidFill>
                <a:latin typeface="Open Sans Bold"/>
                <a:ea typeface="Open Sans Bold"/>
                <a:cs typeface="Open Sans Bold"/>
                <a:sym typeface="Open Sans Bold"/>
              </a:rPr>
              <a:t>What are the diﬀerent parts in a Docker-based system?</a:t>
            </a:r>
          </a:p>
        </p:txBody>
      </p:sp>
      <p:sp>
        <p:nvSpPr>
          <p:cNvPr id="50" name="TextBox 50"/>
          <p:cNvSpPr txBox="1"/>
          <p:nvPr/>
        </p:nvSpPr>
        <p:spPr>
          <a:xfrm>
            <a:off x="325879" y="282445"/>
            <a:ext cx="2497531" cy="356930"/>
          </a:xfrm>
          <a:prstGeom prst="rect">
            <a:avLst/>
          </a:prstGeom>
        </p:spPr>
        <p:txBody>
          <a:bodyPr lIns="0" tIns="0" rIns="0" bIns="0" rtlCol="0" anchor="t">
            <a:spAutoFit/>
          </a:bodyPr>
          <a:lstStyle/>
          <a:p>
            <a:pPr algn="l">
              <a:lnSpc>
                <a:spcPts val="2800"/>
              </a:lnSpc>
            </a:pPr>
            <a:r>
              <a:rPr lang="en-US" sz="2000" b="1">
                <a:solidFill>
                  <a:srgbClr val="000000"/>
                </a:solidFill>
                <a:latin typeface="Ubuntu Bold" panose="020B0804030602030204"/>
                <a:ea typeface="Ubuntu Bold" panose="020B0804030602030204"/>
                <a:cs typeface="Ubuntu Bold" panose="020B0804030602030204"/>
                <a:sym typeface="Ubuntu Bold" panose="020B0804030602030204"/>
              </a:rPr>
              <a:t>Docker Components</a:t>
            </a:r>
          </a:p>
        </p:txBody>
      </p:sp>
      <p:sp>
        <p:nvSpPr>
          <p:cNvPr id="51" name="TextBox 51"/>
          <p:cNvSpPr txBox="1"/>
          <p:nvPr/>
        </p:nvSpPr>
        <p:spPr>
          <a:xfrm>
            <a:off x="635470" y="1421254"/>
            <a:ext cx="842524" cy="187995"/>
          </a:xfrm>
          <a:prstGeom prst="rect">
            <a:avLst/>
          </a:prstGeom>
        </p:spPr>
        <p:txBody>
          <a:bodyPr lIns="0" tIns="0" rIns="0" bIns="0" rtlCol="0" anchor="t">
            <a:spAutoFit/>
          </a:bodyPr>
          <a:lstStyle/>
          <a:p>
            <a:pPr algn="l">
              <a:lnSpc>
                <a:spcPts val="1400"/>
              </a:lnSpc>
            </a:pPr>
            <a:r>
              <a:rPr lang="en-US" sz="1000" b="1">
                <a:solidFill>
                  <a:srgbClr val="000000"/>
                </a:solidFill>
                <a:latin typeface="Ubuntu Bold" panose="020B0804030602030204"/>
                <a:ea typeface="Ubuntu Bold" panose="020B0804030602030204"/>
                <a:cs typeface="Ubuntu Bold" panose="020B0804030602030204"/>
                <a:sym typeface="Ubuntu Bold" panose="020B0804030602030204"/>
              </a:rPr>
              <a:t>Docker Client</a:t>
            </a:r>
          </a:p>
        </p:txBody>
      </p:sp>
      <p:sp>
        <p:nvSpPr>
          <p:cNvPr id="52" name="TextBox 52"/>
          <p:cNvSpPr txBox="1"/>
          <p:nvPr/>
        </p:nvSpPr>
        <p:spPr>
          <a:xfrm>
            <a:off x="2962894" y="1421206"/>
            <a:ext cx="764800" cy="187995"/>
          </a:xfrm>
          <a:prstGeom prst="rect">
            <a:avLst/>
          </a:prstGeom>
        </p:spPr>
        <p:txBody>
          <a:bodyPr lIns="0" tIns="0" rIns="0" bIns="0" rtlCol="0" anchor="t">
            <a:spAutoFit/>
          </a:bodyPr>
          <a:lstStyle/>
          <a:p>
            <a:pPr algn="l">
              <a:lnSpc>
                <a:spcPts val="1400"/>
              </a:lnSpc>
            </a:pPr>
            <a:r>
              <a:rPr lang="en-US" sz="1000" b="1">
                <a:solidFill>
                  <a:srgbClr val="000000"/>
                </a:solidFill>
                <a:latin typeface="Ubuntu Bold" panose="020B0804030602030204"/>
                <a:ea typeface="Ubuntu Bold" panose="020B0804030602030204"/>
                <a:cs typeface="Ubuntu Bold" panose="020B0804030602030204"/>
                <a:sym typeface="Ubuntu Bold" panose="020B0804030602030204"/>
              </a:rPr>
              <a:t>Docker Host</a:t>
            </a:r>
          </a:p>
        </p:txBody>
      </p:sp>
      <p:sp>
        <p:nvSpPr>
          <p:cNvPr id="53" name="TextBox 53"/>
          <p:cNvSpPr txBox="1"/>
          <p:nvPr/>
        </p:nvSpPr>
        <p:spPr>
          <a:xfrm>
            <a:off x="5196307" y="1421206"/>
            <a:ext cx="931002" cy="187995"/>
          </a:xfrm>
          <a:prstGeom prst="rect">
            <a:avLst/>
          </a:prstGeom>
        </p:spPr>
        <p:txBody>
          <a:bodyPr lIns="0" tIns="0" rIns="0" bIns="0" rtlCol="0" anchor="t">
            <a:spAutoFit/>
          </a:bodyPr>
          <a:lstStyle/>
          <a:p>
            <a:pPr algn="l">
              <a:lnSpc>
                <a:spcPts val="1400"/>
              </a:lnSpc>
            </a:pPr>
            <a:r>
              <a:rPr lang="en-US" sz="1000" b="1">
                <a:solidFill>
                  <a:srgbClr val="000000"/>
                </a:solidFill>
                <a:latin typeface="Ubuntu Bold" panose="020B0804030602030204"/>
                <a:ea typeface="Ubuntu Bold" panose="020B0804030602030204"/>
                <a:cs typeface="Ubuntu Bold" panose="020B0804030602030204"/>
                <a:sym typeface="Ubuntu Bold" panose="020B0804030602030204"/>
              </a:rPr>
              <a:t>Image Registry</a:t>
            </a:r>
          </a:p>
        </p:txBody>
      </p:sp>
      <p:sp>
        <p:nvSpPr>
          <p:cNvPr id="54" name="TextBox 54"/>
          <p:cNvSpPr txBox="1"/>
          <p:nvPr/>
        </p:nvSpPr>
        <p:spPr>
          <a:xfrm>
            <a:off x="882577" y="2417940"/>
            <a:ext cx="490309"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API calls</a:t>
            </a:r>
          </a:p>
        </p:txBody>
      </p:sp>
      <p:sp>
        <p:nvSpPr>
          <p:cNvPr id="55" name="TextBox 55"/>
          <p:cNvSpPr txBox="1"/>
          <p:nvPr/>
        </p:nvSpPr>
        <p:spPr>
          <a:xfrm>
            <a:off x="882577" y="1964369"/>
            <a:ext cx="646014"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Docker CLI</a:t>
            </a:r>
          </a:p>
        </p:txBody>
      </p:sp>
      <p:sp>
        <p:nvSpPr>
          <p:cNvPr id="56" name="TextBox 56"/>
          <p:cNvSpPr txBox="1"/>
          <p:nvPr/>
        </p:nvSpPr>
        <p:spPr>
          <a:xfrm>
            <a:off x="2464346" y="1964369"/>
            <a:ext cx="523475"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REST API</a:t>
            </a:r>
          </a:p>
        </p:txBody>
      </p:sp>
      <p:sp>
        <p:nvSpPr>
          <p:cNvPr id="57" name="TextBox 57"/>
          <p:cNvSpPr txBox="1"/>
          <p:nvPr/>
        </p:nvSpPr>
        <p:spPr>
          <a:xfrm>
            <a:off x="2464346" y="2861843"/>
            <a:ext cx="655987"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Containers</a:t>
            </a:r>
          </a:p>
        </p:txBody>
      </p:sp>
      <p:sp>
        <p:nvSpPr>
          <p:cNvPr id="58" name="TextBox 58"/>
          <p:cNvSpPr txBox="1"/>
          <p:nvPr/>
        </p:nvSpPr>
        <p:spPr>
          <a:xfrm>
            <a:off x="2464365" y="2417940"/>
            <a:ext cx="976474"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Docker Daemon</a:t>
            </a:r>
          </a:p>
        </p:txBody>
      </p:sp>
      <p:sp>
        <p:nvSpPr>
          <p:cNvPr id="59" name="TextBox 59"/>
          <p:cNvSpPr txBox="1"/>
          <p:nvPr/>
        </p:nvSpPr>
        <p:spPr>
          <a:xfrm>
            <a:off x="3808076" y="2861843"/>
            <a:ext cx="752370"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Image cache</a:t>
            </a:r>
          </a:p>
        </p:txBody>
      </p:sp>
      <p:sp>
        <p:nvSpPr>
          <p:cNvPr id="60" name="TextBox 60"/>
          <p:cNvSpPr txBox="1"/>
          <p:nvPr/>
        </p:nvSpPr>
        <p:spPr>
          <a:xfrm>
            <a:off x="6635734" y="1793167"/>
            <a:ext cx="2142868" cy="541715"/>
          </a:xfrm>
          <a:prstGeom prst="rect">
            <a:avLst/>
          </a:prstGeom>
        </p:spPr>
        <p:txBody>
          <a:bodyPr lIns="0" tIns="0" rIns="0" bIns="0" rtlCol="0" anchor="t">
            <a:spAutoFit/>
          </a:bodyPr>
          <a:lstStyle/>
          <a:p>
            <a:pPr algn="l">
              <a:lnSpc>
                <a:spcPts val="2200"/>
              </a:lnSpc>
            </a:pPr>
            <a:r>
              <a:rPr lang="en-US" sz="1000">
                <a:solidFill>
                  <a:srgbClr val="000000"/>
                </a:solidFill>
                <a:latin typeface="Open Sans"/>
                <a:ea typeface="Open Sans"/>
                <a:cs typeface="Open Sans"/>
                <a:sym typeface="Open Sans"/>
              </a:rPr>
              <a:t>1.Issue </a:t>
            </a:r>
            <a:r>
              <a:rPr lang="en-US" sz="1000">
                <a:solidFill>
                  <a:srgbClr val="B85450"/>
                </a:solidFill>
                <a:latin typeface="Open Sans"/>
                <a:ea typeface="Open Sans"/>
                <a:cs typeface="Open Sans"/>
                <a:sym typeface="Open Sans"/>
              </a:rPr>
              <a:t>docker run</a:t>
            </a:r>
            <a:r>
              <a:rPr lang="en-US" sz="1000">
                <a:solidFill>
                  <a:srgbClr val="000000"/>
                </a:solidFill>
                <a:latin typeface="Open Sans"/>
                <a:ea typeface="Open Sans"/>
                <a:cs typeface="Open Sans"/>
                <a:sym typeface="Open Sans"/>
              </a:rPr>
              <a:t> in the CLI. 2.CLI sends a request to the host's </a:t>
            </a:r>
          </a:p>
        </p:txBody>
      </p:sp>
      <p:sp>
        <p:nvSpPr>
          <p:cNvPr id="61" name="TextBox 61"/>
          <p:cNvSpPr txBox="1"/>
          <p:nvPr/>
        </p:nvSpPr>
        <p:spPr>
          <a:xfrm>
            <a:off x="6787391" y="2386889"/>
            <a:ext cx="557413" cy="100384"/>
          </a:xfrm>
          <a:prstGeom prst="rect">
            <a:avLst/>
          </a:prstGeom>
        </p:spPr>
        <p:txBody>
          <a:bodyPr lIns="0" tIns="0" rIns="0" bIns="0" rtlCol="0" anchor="t">
            <a:spAutoFit/>
          </a:bodyPr>
          <a:lstStyle/>
          <a:p>
            <a:pPr algn="l">
              <a:lnSpc>
                <a:spcPts val="500"/>
              </a:lnSpc>
            </a:pPr>
            <a:r>
              <a:rPr lang="en-US" sz="1000">
                <a:solidFill>
                  <a:srgbClr val="000000"/>
                </a:solidFill>
                <a:latin typeface="Open Sans"/>
                <a:ea typeface="Open Sans"/>
                <a:cs typeface="Open Sans"/>
                <a:sym typeface="Open Sans"/>
              </a:rPr>
              <a:t>REST API.</a:t>
            </a:r>
          </a:p>
        </p:txBody>
      </p:sp>
      <p:sp>
        <p:nvSpPr>
          <p:cNvPr id="62" name="TextBox 62"/>
          <p:cNvSpPr txBox="1"/>
          <p:nvPr/>
        </p:nvSpPr>
        <p:spPr>
          <a:xfrm>
            <a:off x="1795567" y="1724025"/>
            <a:ext cx="88763" cy="208093"/>
          </a:xfrm>
          <a:prstGeom prst="rect">
            <a:avLst/>
          </a:prstGeom>
        </p:spPr>
        <p:txBody>
          <a:bodyPr lIns="0" tIns="0" rIns="0" bIns="0" rtlCol="0" anchor="t">
            <a:spAutoFit/>
          </a:bodyPr>
          <a:lstStyle/>
          <a:p>
            <a:pPr algn="l">
              <a:lnSpc>
                <a:spcPts val="1680"/>
              </a:lnSpc>
            </a:pPr>
            <a:r>
              <a:rPr lang="en-US" sz="1200" b="1">
                <a:solidFill>
                  <a:srgbClr val="000000"/>
                </a:solidFill>
                <a:latin typeface="Open Sans Bold"/>
                <a:ea typeface="Open Sans Bold"/>
                <a:cs typeface="Open Sans Bold"/>
                <a:sym typeface="Open Sans Bold"/>
              </a:rPr>
              <a:t>2</a:t>
            </a:r>
          </a:p>
        </p:txBody>
      </p:sp>
      <p:sp>
        <p:nvSpPr>
          <p:cNvPr id="63" name="TextBox 63"/>
          <p:cNvSpPr txBox="1"/>
          <p:nvPr/>
        </p:nvSpPr>
        <p:spPr>
          <a:xfrm>
            <a:off x="6032449" y="2339245"/>
            <a:ext cx="120787" cy="208093"/>
          </a:xfrm>
          <a:prstGeom prst="rect">
            <a:avLst/>
          </a:prstGeom>
        </p:spPr>
        <p:txBody>
          <a:bodyPr lIns="0" tIns="0" rIns="0" bIns="0" rtlCol="0" anchor="t">
            <a:spAutoFit/>
          </a:bodyPr>
          <a:lstStyle/>
          <a:p>
            <a:pPr algn="l">
              <a:lnSpc>
                <a:spcPts val="1680"/>
              </a:lnSpc>
            </a:pPr>
            <a:r>
              <a:rPr lang="en-US" sz="1200">
                <a:solidFill>
                  <a:srgbClr val="000000"/>
                </a:solidFill>
                <a:latin typeface="Open Sans"/>
                <a:ea typeface="Open Sans"/>
                <a:cs typeface="Open Sans"/>
                <a:sym typeface="Open Sans"/>
              </a:rPr>
              <a:t>…</a:t>
            </a:r>
          </a:p>
        </p:txBody>
      </p:sp>
      <p:sp>
        <p:nvSpPr>
          <p:cNvPr id="64" name="TextBox 64"/>
          <p:cNvSpPr txBox="1"/>
          <p:nvPr/>
        </p:nvSpPr>
        <p:spPr>
          <a:xfrm>
            <a:off x="6594929" y="1308040"/>
            <a:ext cx="1759696" cy="432730"/>
          </a:xfrm>
          <a:prstGeom prst="rect">
            <a:avLst/>
          </a:prstGeom>
        </p:spPr>
        <p:txBody>
          <a:bodyPr lIns="0" tIns="0" rIns="0" bIns="0" rtlCol="0" anchor="t">
            <a:spAutoFit/>
          </a:bodyPr>
          <a:lstStyle/>
          <a:p>
            <a:pPr algn="l">
              <a:lnSpc>
                <a:spcPts val="1680"/>
              </a:lnSpc>
            </a:pPr>
            <a:r>
              <a:rPr lang="en-US" sz="1400" b="1">
                <a:solidFill>
                  <a:srgbClr val="000000"/>
                </a:solidFill>
                <a:latin typeface="Ubuntu Bold" panose="020B0804030602030204"/>
                <a:ea typeface="Ubuntu Bold" panose="020B0804030602030204"/>
                <a:cs typeface="Ubuntu Bold" panose="020B0804030602030204"/>
                <a:sym typeface="Ubuntu Bold" panose="020B0804030602030204"/>
              </a:rPr>
              <a:t>Running a container from an image</a:t>
            </a:r>
          </a:p>
        </p:txBody>
      </p:sp>
      <p:sp>
        <p:nvSpPr>
          <p:cNvPr id="65" name="TextBox 65"/>
          <p:cNvSpPr txBox="1"/>
          <p:nvPr/>
        </p:nvSpPr>
        <p:spPr>
          <a:xfrm>
            <a:off x="325879" y="4622825"/>
            <a:ext cx="527437" cy="208445"/>
          </a:xfrm>
          <a:prstGeom prst="rect">
            <a:avLst/>
          </a:prstGeom>
        </p:spPr>
        <p:txBody>
          <a:bodyPr lIns="0" tIns="0" rIns="0" bIns="0" rtlCol="0" anchor="t">
            <a:spAutoFit/>
          </a:bodyPr>
          <a:lstStyle/>
          <a:p>
            <a:pPr algn="l">
              <a:lnSpc>
                <a:spcPts val="1680"/>
              </a:lnSpc>
            </a:pPr>
            <a:r>
              <a:rPr lang="en-US" sz="1200" b="1">
                <a:solidFill>
                  <a:srgbClr val="000000"/>
                </a:solidFill>
                <a:latin typeface="Ubuntu Bold" panose="020B0804030602030204"/>
                <a:ea typeface="Ubuntu Bold" panose="020B0804030602030204"/>
                <a:cs typeface="Ubuntu Bold" panose="020B0804030602030204"/>
                <a:sym typeface="Ubuntu Bold" panose="020B0804030602030204"/>
              </a:rPr>
              <a:t>Docker</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6ACE71-AE22-5D21-9122-4E792C500693}"/>
              </a:ext>
            </a:extLst>
          </p:cNvPr>
          <p:cNvSpPr txBox="1"/>
          <p:nvPr/>
        </p:nvSpPr>
        <p:spPr>
          <a:xfrm>
            <a:off x="457200" y="514350"/>
            <a:ext cx="8382000" cy="2677656"/>
          </a:xfrm>
          <a:prstGeom prst="rect">
            <a:avLst/>
          </a:prstGeom>
          <a:noFill/>
        </p:spPr>
        <p:txBody>
          <a:bodyPr wrap="square">
            <a:spAutoFit/>
          </a:bodyPr>
          <a:lstStyle/>
          <a:p>
            <a:r>
              <a:rPr lang="en-IN" sz="1200" b="1" u="sng" dirty="0" err="1"/>
              <a:t>Minikube</a:t>
            </a:r>
            <a:r>
              <a:rPr lang="en-IN" sz="1200" b="1" u="sng" dirty="0"/>
              <a:t>:</a:t>
            </a:r>
          </a:p>
          <a:p>
            <a:r>
              <a:rPr lang="en-IN" sz="1200" dirty="0"/>
              <a:t>kubectl create deploy web --image=</a:t>
            </a:r>
            <a:r>
              <a:rPr lang="en-IN" sz="1200" dirty="0" err="1"/>
              <a:t>nginx:stable</a:t>
            </a:r>
            <a:endParaRPr lang="en-IN" sz="1200" dirty="0"/>
          </a:p>
          <a:p>
            <a:r>
              <a:rPr lang="en-IN" sz="1200" dirty="0"/>
              <a:t>kubectl expose deploy web --type=</a:t>
            </a:r>
            <a:r>
              <a:rPr lang="en-IN" sz="1200" dirty="0" err="1"/>
              <a:t>LoadBalancer</a:t>
            </a:r>
            <a:r>
              <a:rPr lang="en-IN" sz="1200" dirty="0"/>
              <a:t> --port=80 --target-port=80</a:t>
            </a:r>
          </a:p>
          <a:p>
            <a:endParaRPr lang="en-IN" sz="1200" dirty="0"/>
          </a:p>
          <a:p>
            <a:r>
              <a:rPr lang="en-IN" sz="1200" dirty="0"/>
              <a:t>sudo </a:t>
            </a:r>
            <a:r>
              <a:rPr lang="en-IN" sz="1200" dirty="0" err="1"/>
              <a:t>minikube</a:t>
            </a:r>
            <a:r>
              <a:rPr lang="en-IN" sz="1200" dirty="0"/>
              <a:t> tunnel</a:t>
            </a:r>
          </a:p>
          <a:p>
            <a:endParaRPr lang="en-IN" sz="1200" dirty="0"/>
          </a:p>
          <a:p>
            <a:r>
              <a:rPr lang="en-US" sz="1200" dirty="0"/>
              <a:t>kubectl get svc web</a:t>
            </a:r>
          </a:p>
          <a:p>
            <a:r>
              <a:rPr lang="en-US" sz="1200" dirty="0"/>
              <a:t># Open in browser or:</a:t>
            </a:r>
          </a:p>
          <a:p>
            <a:r>
              <a:rPr lang="en-US" sz="1200" dirty="0"/>
              <a:t>curl http://&lt;EXTERNAL-IP&gt;/</a:t>
            </a:r>
          </a:p>
          <a:p>
            <a:endParaRPr lang="en-IN" sz="1200" dirty="0"/>
          </a:p>
          <a:p>
            <a:r>
              <a:rPr lang="en-US" sz="1200" dirty="0"/>
              <a:t># Press </a:t>
            </a:r>
            <a:r>
              <a:rPr lang="en-US" sz="1200" dirty="0" err="1"/>
              <a:t>Ctrl+C</a:t>
            </a:r>
            <a:r>
              <a:rPr lang="en-US" sz="1200" dirty="0"/>
              <a:t> in the tunnel terminal</a:t>
            </a:r>
          </a:p>
          <a:p>
            <a:r>
              <a:rPr lang="en-US" sz="1200" dirty="0"/>
              <a:t># or explicitly:</a:t>
            </a:r>
          </a:p>
          <a:p>
            <a:r>
              <a:rPr lang="en-US" sz="1200" dirty="0"/>
              <a:t>sudo </a:t>
            </a:r>
            <a:r>
              <a:rPr lang="en-US" sz="1200" dirty="0" err="1"/>
              <a:t>minikube</a:t>
            </a:r>
            <a:r>
              <a:rPr lang="en-US" sz="1200" dirty="0"/>
              <a:t> tunnel --cleanup</a:t>
            </a:r>
          </a:p>
          <a:p>
            <a:endParaRPr lang="en-IN" sz="1200" dirty="0"/>
          </a:p>
        </p:txBody>
      </p:sp>
    </p:spTree>
    <p:extLst>
      <p:ext uri="{BB962C8B-B14F-4D97-AF65-F5344CB8AC3E}">
        <p14:creationId xmlns:p14="http://schemas.microsoft.com/office/powerpoint/2010/main" val="110826137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495300"/>
            <a:ext cx="7593211" cy="508000"/>
          </a:xfrm>
          <a:prstGeom prst="rect">
            <a:avLst/>
          </a:prstGeom>
        </p:spPr>
        <p:txBody>
          <a:bodyPr lIns="0" tIns="0" rIns="0" bIns="0" rtlCol="0" anchor="t">
            <a:spAutoFit/>
          </a:bodyPr>
          <a:lstStyle/>
          <a:p>
            <a:pPr algn="l">
              <a:lnSpc>
                <a:spcPts val="1400"/>
              </a:lnSpc>
              <a:spcBef>
                <a:spcPct val="0"/>
              </a:spcBef>
            </a:pPr>
            <a:r>
              <a:rPr lang="en-US" sz="1000">
                <a:solidFill>
                  <a:srgbClr val="000000"/>
                </a:solidFill>
                <a:latin typeface="Open Sans"/>
                <a:ea typeface="Open Sans"/>
                <a:cs typeface="Open Sans"/>
                <a:sym typeface="Open Sans"/>
              </a:rPr>
              <a:t>LoadBalancer provisions an external load balancer (supported by your cloud provider) and assigns an external IP to your Service.</a:t>
            </a:r>
          </a:p>
          <a:p>
            <a:pPr algn="l">
              <a:lnSpc>
                <a:spcPts val="1400"/>
              </a:lnSpc>
              <a:spcBef>
                <a:spcPct val="0"/>
              </a:spcBef>
            </a:pPr>
            <a:r>
              <a:rPr lang="en-US" sz="1000" b="1">
                <a:solidFill>
                  <a:srgbClr val="E7191F"/>
                </a:solidFill>
                <a:latin typeface="Open Sans Bold"/>
                <a:ea typeface="Open Sans Bold"/>
                <a:cs typeface="Open Sans Bold"/>
                <a:sym typeface="Open Sans Bold"/>
              </a:rPr>
              <a:t>Imperative Approach</a:t>
            </a:r>
          </a:p>
          <a:p>
            <a:pPr algn="l">
              <a:lnSpc>
                <a:spcPts val="1400"/>
              </a:lnSpc>
              <a:spcBef>
                <a:spcPct val="0"/>
              </a:spcBef>
            </a:pPr>
            <a:r>
              <a:rPr lang="en-US" sz="1000">
                <a:solidFill>
                  <a:srgbClr val="000000"/>
                </a:solidFill>
                <a:latin typeface="Open Sans"/>
                <a:ea typeface="Open Sans"/>
                <a:cs typeface="Open Sans"/>
                <a:sym typeface="Open Sans"/>
              </a:rPr>
              <a:t>Expose the Deployment as a LoadBalancer Service</a:t>
            </a:r>
          </a:p>
        </p:txBody>
      </p:sp>
      <p:sp>
        <p:nvSpPr>
          <p:cNvPr id="3" name="TextBox 3"/>
          <p:cNvSpPr txBox="1"/>
          <p:nvPr/>
        </p:nvSpPr>
        <p:spPr>
          <a:xfrm>
            <a:off x="514350" y="1277984"/>
            <a:ext cx="7867650" cy="167738"/>
          </a:xfrm>
          <a:prstGeom prst="rect">
            <a:avLst/>
          </a:prstGeom>
        </p:spPr>
        <p:txBody>
          <a:bodyPr wrap="square" lIns="0" tIns="0" rIns="0" bIns="0" rtlCol="0" anchor="t">
            <a:spAutoFit/>
          </a:bodyPr>
          <a:lstStyle/>
          <a:p>
            <a:pPr algn="ctr">
              <a:lnSpc>
                <a:spcPts val="1400"/>
              </a:lnSpc>
              <a:spcBef>
                <a:spcPct val="0"/>
              </a:spcBef>
            </a:pPr>
            <a:r>
              <a:rPr lang="en-US" sz="1000" dirty="0">
                <a:solidFill>
                  <a:srgbClr val="000000"/>
                </a:solidFill>
                <a:latin typeface="Open Sans"/>
                <a:ea typeface="Open Sans"/>
                <a:cs typeface="Open Sans"/>
                <a:sym typeface="Open Sans"/>
              </a:rPr>
              <a:t>kubectl expose deployment nginx-deployment --port=80 --target-port=80 --type=</a:t>
            </a:r>
            <a:r>
              <a:rPr lang="en-US" sz="1000" dirty="0" err="1">
                <a:solidFill>
                  <a:srgbClr val="000000"/>
                </a:solidFill>
                <a:latin typeface="Open Sans"/>
                <a:ea typeface="Open Sans"/>
                <a:cs typeface="Open Sans"/>
                <a:sym typeface="Open Sans"/>
              </a:rPr>
              <a:t>LoadBalancer</a:t>
            </a:r>
            <a:r>
              <a:rPr lang="en-US" sz="1000" dirty="0">
                <a:solidFill>
                  <a:srgbClr val="000000"/>
                </a:solidFill>
                <a:latin typeface="Open Sans"/>
                <a:ea typeface="Open Sans"/>
                <a:cs typeface="Open Sans"/>
                <a:sym typeface="Open Sans"/>
              </a:rPr>
              <a:t> --name=nginx-</a:t>
            </a:r>
            <a:r>
              <a:rPr lang="en-US" sz="1000" dirty="0" err="1">
                <a:solidFill>
                  <a:srgbClr val="000000"/>
                </a:solidFill>
                <a:latin typeface="Open Sans"/>
                <a:ea typeface="Open Sans"/>
                <a:cs typeface="Open Sans"/>
                <a:sym typeface="Open Sans"/>
              </a:rPr>
              <a:t>loadbalancer</a:t>
            </a:r>
            <a:endParaRPr lang="en-US" sz="1000" dirty="0">
              <a:solidFill>
                <a:srgbClr val="000000"/>
              </a:solidFill>
              <a:latin typeface="Open Sans"/>
              <a:ea typeface="Open Sans"/>
              <a:cs typeface="Open Sans"/>
              <a:sym typeface="Open Sans"/>
            </a:endParaRPr>
          </a:p>
        </p:txBody>
      </p:sp>
      <p:sp>
        <p:nvSpPr>
          <p:cNvPr id="4" name="TextBox 4"/>
          <p:cNvSpPr txBox="1"/>
          <p:nvPr/>
        </p:nvSpPr>
        <p:spPr>
          <a:xfrm>
            <a:off x="514350" y="1573881"/>
            <a:ext cx="7212211" cy="165100"/>
          </a:xfrm>
          <a:prstGeom prst="rect">
            <a:avLst/>
          </a:prstGeom>
        </p:spPr>
        <p:txBody>
          <a:bodyPr lIns="0" tIns="0" rIns="0" bIns="0" rtlCol="0" anchor="t">
            <a:spAutoFit/>
          </a:bodyPr>
          <a:lstStyle/>
          <a:p>
            <a:pPr algn="l">
              <a:lnSpc>
                <a:spcPts val="1400"/>
              </a:lnSpc>
              <a:spcBef>
                <a:spcPct val="0"/>
              </a:spcBef>
            </a:pPr>
            <a:r>
              <a:rPr lang="en-US" sz="1000">
                <a:solidFill>
                  <a:srgbClr val="000000"/>
                </a:solidFill>
                <a:latin typeface="Open Sans"/>
                <a:ea typeface="Open Sans"/>
                <a:cs typeface="Open Sans"/>
                <a:sym typeface="Open Sans"/>
              </a:rPr>
              <a:t>kubectl get svc nginx-loadbalancer</a:t>
            </a:r>
          </a:p>
        </p:txBody>
      </p:sp>
      <p:sp>
        <p:nvSpPr>
          <p:cNvPr id="5" name="TextBox 5"/>
          <p:cNvSpPr txBox="1"/>
          <p:nvPr/>
        </p:nvSpPr>
        <p:spPr>
          <a:xfrm>
            <a:off x="514350" y="2080132"/>
            <a:ext cx="2302371" cy="336550"/>
          </a:xfrm>
          <a:prstGeom prst="rect">
            <a:avLst/>
          </a:prstGeom>
        </p:spPr>
        <p:txBody>
          <a:bodyPr lIns="0" tIns="0" rIns="0" bIns="0" rtlCol="0" anchor="t">
            <a:spAutoFit/>
          </a:bodyPr>
          <a:lstStyle/>
          <a:p>
            <a:pPr algn="l">
              <a:lnSpc>
                <a:spcPts val="1400"/>
              </a:lnSpc>
              <a:spcBef>
                <a:spcPct val="0"/>
              </a:spcBef>
            </a:pPr>
            <a:r>
              <a:rPr lang="en-US" sz="1000">
                <a:solidFill>
                  <a:srgbClr val="000000"/>
                </a:solidFill>
                <a:latin typeface="Open Sans"/>
                <a:ea typeface="Open Sans"/>
                <a:cs typeface="Open Sans"/>
                <a:sym typeface="Open Sans"/>
              </a:rPr>
              <a:t>Test the Service:</a:t>
            </a:r>
          </a:p>
          <a:p>
            <a:pPr algn="l">
              <a:lnSpc>
                <a:spcPts val="1400"/>
              </a:lnSpc>
              <a:spcBef>
                <a:spcPct val="0"/>
              </a:spcBef>
            </a:pPr>
            <a:r>
              <a:rPr lang="en-US" sz="1000">
                <a:solidFill>
                  <a:srgbClr val="000000"/>
                </a:solidFill>
                <a:latin typeface="Open Sans"/>
                <a:ea typeface="Open Sans"/>
                <a:cs typeface="Open Sans"/>
                <a:sym typeface="Open Sans"/>
              </a:rPr>
              <a:t>Once the external IP is ready, test with:</a:t>
            </a:r>
          </a:p>
        </p:txBody>
      </p:sp>
      <p:sp>
        <p:nvSpPr>
          <p:cNvPr id="6" name="TextBox 6"/>
          <p:cNvSpPr txBox="1"/>
          <p:nvPr/>
        </p:nvSpPr>
        <p:spPr>
          <a:xfrm>
            <a:off x="514350" y="2550033"/>
            <a:ext cx="3303687" cy="165100"/>
          </a:xfrm>
          <a:prstGeom prst="rect">
            <a:avLst/>
          </a:prstGeom>
        </p:spPr>
        <p:txBody>
          <a:bodyPr lIns="0" tIns="0" rIns="0" bIns="0" rtlCol="0" anchor="t">
            <a:spAutoFit/>
          </a:bodyPr>
          <a:lstStyle/>
          <a:p>
            <a:pPr algn="ctr">
              <a:lnSpc>
                <a:spcPts val="1400"/>
              </a:lnSpc>
              <a:spcBef>
                <a:spcPct val="0"/>
              </a:spcBef>
            </a:pPr>
            <a:r>
              <a:rPr lang="en-US" sz="1000">
                <a:solidFill>
                  <a:srgbClr val="000000"/>
                </a:solidFill>
                <a:latin typeface="Open Sans"/>
                <a:ea typeface="Open Sans"/>
                <a:cs typeface="Open Sans"/>
                <a:sym typeface="Open Sans"/>
              </a:rPr>
              <a:t>curl http://a1b2c3d4e5f6.us-west-2.elb.amazonaws.com</a:t>
            </a:r>
          </a:p>
        </p:txBody>
      </p:sp>
      <p:sp>
        <p:nvSpPr>
          <p:cNvPr id="7" name="TextBox 7"/>
          <p:cNvSpPr txBox="1"/>
          <p:nvPr/>
        </p:nvSpPr>
        <p:spPr>
          <a:xfrm>
            <a:off x="514350" y="2991358"/>
            <a:ext cx="5246191" cy="165100"/>
          </a:xfrm>
          <a:prstGeom prst="rect">
            <a:avLst/>
          </a:prstGeom>
        </p:spPr>
        <p:txBody>
          <a:bodyPr lIns="0" tIns="0" rIns="0" bIns="0" rtlCol="0" anchor="t">
            <a:spAutoFit/>
          </a:bodyPr>
          <a:lstStyle/>
          <a:p>
            <a:pPr algn="ctr">
              <a:lnSpc>
                <a:spcPts val="1400"/>
              </a:lnSpc>
              <a:spcBef>
                <a:spcPct val="0"/>
              </a:spcBef>
            </a:pPr>
            <a:r>
              <a:rPr lang="en-US" sz="1000">
                <a:solidFill>
                  <a:srgbClr val="000000"/>
                </a:solidFill>
                <a:latin typeface="Open Sans"/>
                <a:ea typeface="Open Sans"/>
                <a:cs typeface="Open Sans"/>
                <a:sym typeface="Open Sans"/>
              </a:rPr>
              <a:t>If you're using a local environment like Minikube, you can simulate a LoadBalancer using:</a:t>
            </a:r>
          </a:p>
        </p:txBody>
      </p:sp>
      <p:sp>
        <p:nvSpPr>
          <p:cNvPr id="8" name="TextBox 8"/>
          <p:cNvSpPr txBox="1"/>
          <p:nvPr/>
        </p:nvSpPr>
        <p:spPr>
          <a:xfrm>
            <a:off x="514350" y="3289808"/>
            <a:ext cx="968276" cy="165100"/>
          </a:xfrm>
          <a:prstGeom prst="rect">
            <a:avLst/>
          </a:prstGeom>
        </p:spPr>
        <p:txBody>
          <a:bodyPr lIns="0" tIns="0" rIns="0" bIns="0" rtlCol="0" anchor="t">
            <a:spAutoFit/>
          </a:bodyPr>
          <a:lstStyle/>
          <a:p>
            <a:pPr algn="ctr">
              <a:lnSpc>
                <a:spcPts val="1400"/>
              </a:lnSpc>
              <a:spcBef>
                <a:spcPct val="0"/>
              </a:spcBef>
            </a:pPr>
            <a:r>
              <a:rPr lang="en-US" sz="1000">
                <a:solidFill>
                  <a:srgbClr val="000000"/>
                </a:solidFill>
                <a:latin typeface="Open Sans"/>
                <a:ea typeface="Open Sans"/>
                <a:cs typeface="Open Sans"/>
                <a:sym typeface="Open Sans"/>
              </a:rPr>
              <a:t>minikube tunnel</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656495"/>
            <a:ext cx="3877121" cy="336550"/>
          </a:xfrm>
          <a:prstGeom prst="rect">
            <a:avLst/>
          </a:prstGeom>
        </p:spPr>
        <p:txBody>
          <a:bodyPr lIns="0" tIns="0" rIns="0" bIns="0" rtlCol="0" anchor="t">
            <a:spAutoFit/>
          </a:bodyPr>
          <a:lstStyle/>
          <a:p>
            <a:pPr algn="l">
              <a:lnSpc>
                <a:spcPts val="1400"/>
              </a:lnSpc>
              <a:spcBef>
                <a:spcPct val="0"/>
              </a:spcBef>
            </a:pPr>
            <a:r>
              <a:rPr lang="en-US" sz="1000" b="1">
                <a:solidFill>
                  <a:srgbClr val="E7191F"/>
                </a:solidFill>
                <a:latin typeface="Open Sans Bold"/>
                <a:ea typeface="Open Sans Bold"/>
                <a:cs typeface="Open Sans Bold"/>
                <a:sym typeface="Open Sans Bold"/>
              </a:rPr>
              <a:t>Declarative Approach</a:t>
            </a:r>
          </a:p>
          <a:p>
            <a:pPr algn="ctr">
              <a:lnSpc>
                <a:spcPts val="1400"/>
              </a:lnSpc>
              <a:spcBef>
                <a:spcPct val="0"/>
              </a:spcBef>
            </a:pPr>
            <a:r>
              <a:rPr lang="en-US" sz="1000">
                <a:solidFill>
                  <a:srgbClr val="000000"/>
                </a:solidFill>
                <a:latin typeface="Open Sans"/>
                <a:ea typeface="Open Sans"/>
                <a:cs typeface="Open Sans"/>
                <a:sym typeface="Open Sans"/>
              </a:rPr>
              <a:t>Create a file named loadbalancer.yaml with the following content:</a:t>
            </a:r>
          </a:p>
        </p:txBody>
      </p:sp>
      <p:sp>
        <p:nvSpPr>
          <p:cNvPr id="3" name="TextBox 3"/>
          <p:cNvSpPr txBox="1"/>
          <p:nvPr/>
        </p:nvSpPr>
        <p:spPr>
          <a:xfrm>
            <a:off x="514350" y="1238213"/>
            <a:ext cx="1603177" cy="2051050"/>
          </a:xfrm>
          <a:prstGeom prst="rect">
            <a:avLst/>
          </a:prstGeom>
        </p:spPr>
        <p:txBody>
          <a:bodyPr lIns="0" tIns="0" rIns="0" bIns="0" rtlCol="0" anchor="t">
            <a:spAutoFit/>
          </a:bodyPr>
          <a:lstStyle/>
          <a:p>
            <a:pPr algn="l">
              <a:lnSpc>
                <a:spcPts val="1400"/>
              </a:lnSpc>
              <a:spcBef>
                <a:spcPct val="0"/>
              </a:spcBef>
            </a:pPr>
            <a:r>
              <a:rPr lang="en-US" sz="1000">
                <a:solidFill>
                  <a:srgbClr val="000000"/>
                </a:solidFill>
                <a:latin typeface="Open Sans"/>
                <a:ea typeface="Open Sans"/>
                <a:cs typeface="Open Sans"/>
                <a:sym typeface="Open Sans"/>
              </a:rPr>
              <a:t>apiVersion: v1</a:t>
            </a:r>
          </a:p>
          <a:p>
            <a:pPr algn="l">
              <a:lnSpc>
                <a:spcPts val="1400"/>
              </a:lnSpc>
              <a:spcBef>
                <a:spcPct val="0"/>
              </a:spcBef>
            </a:pPr>
            <a:r>
              <a:rPr lang="en-US" sz="1000">
                <a:solidFill>
                  <a:srgbClr val="000000"/>
                </a:solidFill>
                <a:latin typeface="Open Sans"/>
                <a:ea typeface="Open Sans"/>
                <a:cs typeface="Open Sans"/>
                <a:sym typeface="Open Sans"/>
              </a:rPr>
              <a:t>kind: Service</a:t>
            </a:r>
          </a:p>
          <a:p>
            <a:pPr algn="l">
              <a:lnSpc>
                <a:spcPts val="1400"/>
              </a:lnSpc>
              <a:spcBef>
                <a:spcPct val="0"/>
              </a:spcBef>
            </a:pPr>
            <a:r>
              <a:rPr lang="en-US" sz="1000">
                <a:solidFill>
                  <a:srgbClr val="000000"/>
                </a:solidFill>
                <a:latin typeface="Open Sans"/>
                <a:ea typeface="Open Sans"/>
                <a:cs typeface="Open Sans"/>
                <a:sym typeface="Open Sans"/>
              </a:rPr>
              <a:t>metadata:</a:t>
            </a:r>
          </a:p>
          <a:p>
            <a:pPr algn="l">
              <a:lnSpc>
                <a:spcPts val="1400"/>
              </a:lnSpc>
              <a:spcBef>
                <a:spcPct val="0"/>
              </a:spcBef>
            </a:pPr>
            <a:r>
              <a:rPr lang="en-US" sz="1000">
                <a:solidFill>
                  <a:srgbClr val="000000"/>
                </a:solidFill>
                <a:latin typeface="Open Sans"/>
                <a:ea typeface="Open Sans"/>
                <a:cs typeface="Open Sans"/>
                <a:sym typeface="Open Sans"/>
              </a:rPr>
              <a:t>  name: nginx-loadbalancer</a:t>
            </a:r>
          </a:p>
          <a:p>
            <a:pPr algn="l">
              <a:lnSpc>
                <a:spcPts val="1400"/>
              </a:lnSpc>
              <a:spcBef>
                <a:spcPct val="0"/>
              </a:spcBef>
            </a:pPr>
            <a:r>
              <a:rPr lang="en-US" sz="1000">
                <a:solidFill>
                  <a:srgbClr val="000000"/>
                </a:solidFill>
                <a:latin typeface="Open Sans"/>
                <a:ea typeface="Open Sans"/>
                <a:cs typeface="Open Sans"/>
                <a:sym typeface="Open Sans"/>
              </a:rPr>
              <a:t>spec:</a:t>
            </a:r>
          </a:p>
          <a:p>
            <a:pPr algn="l">
              <a:lnSpc>
                <a:spcPts val="1400"/>
              </a:lnSpc>
              <a:spcBef>
                <a:spcPct val="0"/>
              </a:spcBef>
            </a:pPr>
            <a:r>
              <a:rPr lang="en-US" sz="1000">
                <a:solidFill>
                  <a:srgbClr val="000000"/>
                </a:solidFill>
                <a:latin typeface="Open Sans"/>
                <a:ea typeface="Open Sans"/>
                <a:cs typeface="Open Sans"/>
                <a:sym typeface="Open Sans"/>
              </a:rPr>
              <a:t>  selector:</a:t>
            </a:r>
          </a:p>
          <a:p>
            <a:pPr algn="l">
              <a:lnSpc>
                <a:spcPts val="1400"/>
              </a:lnSpc>
              <a:spcBef>
                <a:spcPct val="0"/>
              </a:spcBef>
            </a:pPr>
            <a:r>
              <a:rPr lang="en-US" sz="1000">
                <a:solidFill>
                  <a:srgbClr val="000000"/>
                </a:solidFill>
                <a:latin typeface="Open Sans"/>
                <a:ea typeface="Open Sans"/>
                <a:cs typeface="Open Sans"/>
                <a:sym typeface="Open Sans"/>
              </a:rPr>
              <a:t>    app: nginx</a:t>
            </a:r>
          </a:p>
          <a:p>
            <a:pPr algn="l">
              <a:lnSpc>
                <a:spcPts val="1400"/>
              </a:lnSpc>
              <a:spcBef>
                <a:spcPct val="0"/>
              </a:spcBef>
            </a:pPr>
            <a:r>
              <a:rPr lang="en-US" sz="1000">
                <a:solidFill>
                  <a:srgbClr val="000000"/>
                </a:solidFill>
                <a:latin typeface="Open Sans"/>
                <a:ea typeface="Open Sans"/>
                <a:cs typeface="Open Sans"/>
                <a:sym typeface="Open Sans"/>
              </a:rPr>
              <a:t>  ports:</a:t>
            </a:r>
          </a:p>
          <a:p>
            <a:pPr algn="l">
              <a:lnSpc>
                <a:spcPts val="1400"/>
              </a:lnSpc>
              <a:spcBef>
                <a:spcPct val="0"/>
              </a:spcBef>
            </a:pPr>
            <a:r>
              <a:rPr lang="en-US" sz="1000">
                <a:solidFill>
                  <a:srgbClr val="000000"/>
                </a:solidFill>
                <a:latin typeface="Open Sans"/>
                <a:ea typeface="Open Sans"/>
                <a:cs typeface="Open Sans"/>
                <a:sym typeface="Open Sans"/>
              </a:rPr>
              <a:t>  - protocol: TCP</a:t>
            </a:r>
          </a:p>
          <a:p>
            <a:pPr algn="l">
              <a:lnSpc>
                <a:spcPts val="1400"/>
              </a:lnSpc>
              <a:spcBef>
                <a:spcPct val="0"/>
              </a:spcBef>
            </a:pPr>
            <a:r>
              <a:rPr lang="en-US" sz="1000">
                <a:solidFill>
                  <a:srgbClr val="000000"/>
                </a:solidFill>
                <a:latin typeface="Open Sans"/>
                <a:ea typeface="Open Sans"/>
                <a:cs typeface="Open Sans"/>
                <a:sym typeface="Open Sans"/>
              </a:rPr>
              <a:t>    port: 80</a:t>
            </a:r>
          </a:p>
          <a:p>
            <a:pPr algn="l">
              <a:lnSpc>
                <a:spcPts val="1400"/>
              </a:lnSpc>
              <a:spcBef>
                <a:spcPct val="0"/>
              </a:spcBef>
            </a:pPr>
            <a:r>
              <a:rPr lang="en-US" sz="1000">
                <a:solidFill>
                  <a:srgbClr val="000000"/>
                </a:solidFill>
                <a:latin typeface="Open Sans"/>
                <a:ea typeface="Open Sans"/>
                <a:cs typeface="Open Sans"/>
                <a:sym typeface="Open Sans"/>
              </a:rPr>
              <a:t>    targetPort: 80</a:t>
            </a:r>
          </a:p>
          <a:p>
            <a:pPr algn="l">
              <a:lnSpc>
                <a:spcPts val="1400"/>
              </a:lnSpc>
              <a:spcBef>
                <a:spcPct val="0"/>
              </a:spcBef>
            </a:pPr>
            <a:r>
              <a:rPr lang="en-US" sz="1000">
                <a:solidFill>
                  <a:srgbClr val="000000"/>
                </a:solidFill>
                <a:latin typeface="Open Sans"/>
                <a:ea typeface="Open Sans"/>
                <a:cs typeface="Open Sans"/>
                <a:sym typeface="Open Sans"/>
              </a:rPr>
              <a:t>  type: LoadBalancer</a:t>
            </a:r>
          </a:p>
        </p:txBody>
      </p:sp>
      <p:sp>
        <p:nvSpPr>
          <p:cNvPr id="4" name="TextBox 4"/>
          <p:cNvSpPr txBox="1"/>
          <p:nvPr/>
        </p:nvSpPr>
        <p:spPr>
          <a:xfrm>
            <a:off x="3560862" y="2364886"/>
            <a:ext cx="2022277" cy="165100"/>
          </a:xfrm>
          <a:prstGeom prst="rect">
            <a:avLst/>
          </a:prstGeom>
        </p:spPr>
        <p:txBody>
          <a:bodyPr lIns="0" tIns="0" rIns="0" bIns="0" rtlCol="0" anchor="t">
            <a:spAutoFit/>
          </a:bodyPr>
          <a:lstStyle/>
          <a:p>
            <a:pPr algn="ctr">
              <a:lnSpc>
                <a:spcPts val="1400"/>
              </a:lnSpc>
              <a:spcBef>
                <a:spcPct val="0"/>
              </a:spcBef>
            </a:pPr>
            <a:r>
              <a:rPr lang="en-US" sz="1000">
                <a:solidFill>
                  <a:srgbClr val="000000"/>
                </a:solidFill>
                <a:latin typeface="Open Sans"/>
                <a:ea typeface="Open Sans"/>
                <a:cs typeface="Open Sans"/>
                <a:sym typeface="Open Sans"/>
              </a:rPr>
              <a:t>kubectl apply -f loadbalancer.yaml</a:t>
            </a:r>
          </a:p>
        </p:txBody>
      </p:sp>
      <p:sp>
        <p:nvSpPr>
          <p:cNvPr id="5" name="TextBox 5"/>
          <p:cNvSpPr txBox="1"/>
          <p:nvPr/>
        </p:nvSpPr>
        <p:spPr>
          <a:xfrm>
            <a:off x="3560862" y="2678704"/>
            <a:ext cx="2034332" cy="165100"/>
          </a:xfrm>
          <a:prstGeom prst="rect">
            <a:avLst/>
          </a:prstGeom>
        </p:spPr>
        <p:txBody>
          <a:bodyPr lIns="0" tIns="0" rIns="0" bIns="0" rtlCol="0" anchor="t">
            <a:spAutoFit/>
          </a:bodyPr>
          <a:lstStyle/>
          <a:p>
            <a:pPr algn="ctr">
              <a:lnSpc>
                <a:spcPts val="1400"/>
              </a:lnSpc>
              <a:spcBef>
                <a:spcPct val="0"/>
              </a:spcBef>
            </a:pPr>
            <a:r>
              <a:rPr lang="en-US" sz="1000">
                <a:solidFill>
                  <a:srgbClr val="000000"/>
                </a:solidFill>
                <a:latin typeface="Open Sans"/>
                <a:ea typeface="Open Sans"/>
                <a:cs typeface="Open Sans"/>
                <a:sym typeface="Open Sans"/>
              </a:rPr>
              <a:t>kubectl get svc nginx-loadbalancer</a:t>
            </a:r>
          </a:p>
        </p:txBody>
      </p:sp>
      <p:sp>
        <p:nvSpPr>
          <p:cNvPr id="6" name="TextBox 6"/>
          <p:cNvSpPr txBox="1"/>
          <p:nvPr/>
        </p:nvSpPr>
        <p:spPr>
          <a:xfrm>
            <a:off x="3560862" y="2996204"/>
            <a:ext cx="1530995" cy="165100"/>
          </a:xfrm>
          <a:prstGeom prst="rect">
            <a:avLst/>
          </a:prstGeom>
        </p:spPr>
        <p:txBody>
          <a:bodyPr lIns="0" tIns="0" rIns="0" bIns="0" rtlCol="0" anchor="t">
            <a:spAutoFit/>
          </a:bodyPr>
          <a:lstStyle/>
          <a:p>
            <a:pPr algn="ctr">
              <a:lnSpc>
                <a:spcPts val="1400"/>
              </a:lnSpc>
              <a:spcBef>
                <a:spcPct val="0"/>
              </a:spcBef>
            </a:pPr>
            <a:r>
              <a:rPr lang="en-US" sz="1000">
                <a:solidFill>
                  <a:srgbClr val="000000"/>
                </a:solidFill>
                <a:latin typeface="Open Sans"/>
                <a:ea typeface="Open Sans"/>
                <a:cs typeface="Open Sans"/>
                <a:sym typeface="Open Sans"/>
              </a:rPr>
              <a:t>curl http://&lt;EXTERNAL-IP&gt;</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46685" y="1423966"/>
            <a:ext cx="5650629" cy="2295568"/>
          </a:xfrm>
          <a:custGeom>
            <a:avLst/>
            <a:gdLst/>
            <a:ahLst/>
            <a:cxnLst/>
            <a:rect l="l" t="t" r="r" b="b"/>
            <a:pathLst>
              <a:path w="5650629" h="2295568">
                <a:moveTo>
                  <a:pt x="0" y="0"/>
                </a:moveTo>
                <a:lnTo>
                  <a:pt x="5650630" y="0"/>
                </a:lnTo>
                <a:lnTo>
                  <a:pt x="5650630" y="2295568"/>
                </a:lnTo>
                <a:lnTo>
                  <a:pt x="0" y="2295568"/>
                </a:lnTo>
                <a:lnTo>
                  <a:pt x="0" y="0"/>
                </a:lnTo>
                <a:close/>
              </a:path>
            </a:pathLst>
          </a:custGeom>
          <a:blipFill>
            <a:blip r:embed="rId2"/>
            <a:stretch>
              <a:fillRect/>
            </a:stretch>
          </a:blipFill>
        </p:spPr>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548710" y="2320777"/>
            <a:ext cx="4046580" cy="444796"/>
          </a:xfrm>
          <a:prstGeom prst="rect">
            <a:avLst/>
          </a:prstGeom>
        </p:spPr>
        <p:txBody>
          <a:bodyPr lIns="0" tIns="0" rIns="0" bIns="0" rtlCol="0" anchor="t">
            <a:spAutoFit/>
          </a:bodyPr>
          <a:lstStyle/>
          <a:p>
            <a:pPr algn="ctr">
              <a:lnSpc>
                <a:spcPts val="3715"/>
              </a:lnSpc>
              <a:spcBef>
                <a:spcPct val="0"/>
              </a:spcBef>
            </a:pPr>
            <a:r>
              <a:rPr lang="en-US" sz="2655">
                <a:solidFill>
                  <a:srgbClr val="000000"/>
                </a:solidFill>
                <a:latin typeface="Open Sans"/>
                <a:ea typeface="Open Sans"/>
                <a:cs typeface="Open Sans"/>
                <a:sym typeface="Open Sans"/>
              </a:rPr>
              <a:t>Kubernetes Manifest Files</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35849" y="570949"/>
            <a:ext cx="6715805" cy="3718877"/>
          </a:xfrm>
          <a:custGeom>
            <a:avLst/>
            <a:gdLst/>
            <a:ahLst/>
            <a:cxnLst/>
            <a:rect l="l" t="t" r="r" b="b"/>
            <a:pathLst>
              <a:path w="6715805" h="3718877">
                <a:moveTo>
                  <a:pt x="0" y="0"/>
                </a:moveTo>
                <a:lnTo>
                  <a:pt x="6715805" y="0"/>
                </a:lnTo>
                <a:lnTo>
                  <a:pt x="6715805" y="3718877"/>
                </a:lnTo>
                <a:lnTo>
                  <a:pt x="0" y="3718877"/>
                </a:lnTo>
                <a:lnTo>
                  <a:pt x="0" y="0"/>
                </a:lnTo>
                <a:close/>
              </a:path>
            </a:pathLst>
          </a:custGeom>
          <a:blipFill>
            <a:blip r:embed="rId2"/>
            <a:stretch>
              <a:fillRect/>
            </a:stretch>
          </a:blipFill>
        </p:spPr>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42509" y="752284"/>
            <a:ext cx="6797268" cy="3696014"/>
          </a:xfrm>
          <a:custGeom>
            <a:avLst/>
            <a:gdLst/>
            <a:ahLst/>
            <a:cxnLst/>
            <a:rect l="l" t="t" r="r" b="b"/>
            <a:pathLst>
              <a:path w="6797268" h="3696014">
                <a:moveTo>
                  <a:pt x="0" y="0"/>
                </a:moveTo>
                <a:lnTo>
                  <a:pt x="6797268" y="0"/>
                </a:lnTo>
                <a:lnTo>
                  <a:pt x="6797268" y="3696014"/>
                </a:lnTo>
                <a:lnTo>
                  <a:pt x="0" y="3696014"/>
                </a:lnTo>
                <a:lnTo>
                  <a:pt x="0" y="0"/>
                </a:lnTo>
                <a:close/>
              </a:path>
            </a:pathLst>
          </a:custGeom>
          <a:blipFill>
            <a:blip r:embed="rId2"/>
            <a:stretch>
              <a:fillRect/>
            </a:stretch>
          </a:blipFill>
        </p:spPr>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34855" y="874067"/>
            <a:ext cx="6979595" cy="2983777"/>
          </a:xfrm>
          <a:custGeom>
            <a:avLst/>
            <a:gdLst/>
            <a:ahLst/>
            <a:cxnLst/>
            <a:rect l="l" t="t" r="r" b="b"/>
            <a:pathLst>
              <a:path w="6979595" h="2983777">
                <a:moveTo>
                  <a:pt x="0" y="0"/>
                </a:moveTo>
                <a:lnTo>
                  <a:pt x="6979596" y="0"/>
                </a:lnTo>
                <a:lnTo>
                  <a:pt x="6979596" y="2983777"/>
                </a:lnTo>
                <a:lnTo>
                  <a:pt x="0" y="2983777"/>
                </a:lnTo>
                <a:lnTo>
                  <a:pt x="0" y="0"/>
                </a:lnTo>
                <a:close/>
              </a:path>
            </a:pathLst>
          </a:custGeom>
          <a:blipFill>
            <a:blip r:embed="rId2"/>
            <a:stretch>
              <a:fillRect/>
            </a:stretch>
          </a:blipFill>
        </p:spPr>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91912" y="225780"/>
            <a:ext cx="5650629" cy="2104859"/>
          </a:xfrm>
          <a:custGeom>
            <a:avLst/>
            <a:gdLst/>
            <a:ahLst/>
            <a:cxnLst/>
            <a:rect l="l" t="t" r="r" b="b"/>
            <a:pathLst>
              <a:path w="5650629" h="2104859">
                <a:moveTo>
                  <a:pt x="0" y="0"/>
                </a:moveTo>
                <a:lnTo>
                  <a:pt x="5650630" y="0"/>
                </a:lnTo>
                <a:lnTo>
                  <a:pt x="5650630" y="2104859"/>
                </a:lnTo>
                <a:lnTo>
                  <a:pt x="0" y="2104859"/>
                </a:lnTo>
                <a:lnTo>
                  <a:pt x="0" y="0"/>
                </a:lnTo>
                <a:close/>
              </a:path>
            </a:pathLst>
          </a:custGeom>
          <a:blipFill>
            <a:blip r:embed="rId2"/>
            <a:stretch>
              <a:fillRect/>
            </a:stretch>
          </a:blipFill>
        </p:spPr>
      </p:sp>
      <p:sp>
        <p:nvSpPr>
          <p:cNvPr id="3" name="Freeform 3"/>
          <p:cNvSpPr/>
          <p:nvPr/>
        </p:nvSpPr>
        <p:spPr>
          <a:xfrm>
            <a:off x="2910106" y="2519682"/>
            <a:ext cx="5650629" cy="2323821"/>
          </a:xfrm>
          <a:custGeom>
            <a:avLst/>
            <a:gdLst/>
            <a:ahLst/>
            <a:cxnLst/>
            <a:rect l="l" t="t" r="r" b="b"/>
            <a:pathLst>
              <a:path w="5650629" h="2323821">
                <a:moveTo>
                  <a:pt x="0" y="0"/>
                </a:moveTo>
                <a:lnTo>
                  <a:pt x="5650630" y="0"/>
                </a:lnTo>
                <a:lnTo>
                  <a:pt x="5650630" y="2323821"/>
                </a:lnTo>
                <a:lnTo>
                  <a:pt x="0" y="2323821"/>
                </a:lnTo>
                <a:lnTo>
                  <a:pt x="0" y="0"/>
                </a:lnTo>
                <a:close/>
              </a:path>
            </a:pathLst>
          </a:custGeom>
          <a:blipFill>
            <a:blip r:embed="rId3"/>
            <a:stretch>
              <a:fillRect/>
            </a:stretch>
          </a:blipFill>
        </p:spPr>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63981" y="1276740"/>
            <a:ext cx="6276573" cy="2298795"/>
          </a:xfrm>
          <a:custGeom>
            <a:avLst/>
            <a:gdLst/>
            <a:ahLst/>
            <a:cxnLst/>
            <a:rect l="l" t="t" r="r" b="b"/>
            <a:pathLst>
              <a:path w="6276573" h="2298795">
                <a:moveTo>
                  <a:pt x="0" y="0"/>
                </a:moveTo>
                <a:lnTo>
                  <a:pt x="6276573" y="0"/>
                </a:lnTo>
                <a:lnTo>
                  <a:pt x="6276573" y="2298794"/>
                </a:lnTo>
                <a:lnTo>
                  <a:pt x="0" y="2298794"/>
                </a:lnTo>
                <a:lnTo>
                  <a:pt x="0" y="0"/>
                </a:lnTo>
                <a:close/>
              </a:path>
            </a:pathLst>
          </a:custGeom>
          <a:blipFill>
            <a:blip r:embed="rId2"/>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5879" y="773059"/>
            <a:ext cx="7598997" cy="462601"/>
          </a:xfrm>
          <a:custGeom>
            <a:avLst/>
            <a:gdLst/>
            <a:ahLst/>
            <a:cxnLst/>
            <a:rect l="l" t="t" r="r" b="b"/>
            <a:pathLst>
              <a:path w="7598997" h="462601">
                <a:moveTo>
                  <a:pt x="0" y="0"/>
                </a:moveTo>
                <a:lnTo>
                  <a:pt x="7598997" y="0"/>
                </a:lnTo>
                <a:lnTo>
                  <a:pt x="7598997" y="462600"/>
                </a:lnTo>
                <a:lnTo>
                  <a:pt x="0" y="462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25879" y="246155"/>
            <a:ext cx="5802297" cy="487499"/>
          </a:xfrm>
          <a:custGeom>
            <a:avLst/>
            <a:gdLst/>
            <a:ahLst/>
            <a:cxnLst/>
            <a:rect l="l" t="t" r="r" b="b"/>
            <a:pathLst>
              <a:path w="5802297" h="487499">
                <a:moveTo>
                  <a:pt x="0" y="0"/>
                </a:moveTo>
                <a:lnTo>
                  <a:pt x="5802296" y="0"/>
                </a:lnTo>
                <a:lnTo>
                  <a:pt x="5802296" y="487499"/>
                </a:lnTo>
                <a:lnTo>
                  <a:pt x="0" y="4874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262376" y="1290847"/>
            <a:ext cx="6201737" cy="2796397"/>
          </a:xfrm>
          <a:custGeom>
            <a:avLst/>
            <a:gdLst/>
            <a:ahLst/>
            <a:cxnLst/>
            <a:rect l="l" t="t" r="r" b="b"/>
            <a:pathLst>
              <a:path w="6201737" h="2796397">
                <a:moveTo>
                  <a:pt x="0" y="0"/>
                </a:moveTo>
                <a:lnTo>
                  <a:pt x="6201737" y="0"/>
                </a:lnTo>
                <a:lnTo>
                  <a:pt x="6201737" y="2796397"/>
                </a:lnTo>
                <a:lnTo>
                  <a:pt x="0" y="27963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516874" y="1937004"/>
            <a:ext cx="282102" cy="282102"/>
          </a:xfrm>
          <a:custGeom>
            <a:avLst/>
            <a:gdLst/>
            <a:ahLst/>
            <a:cxnLst/>
            <a:rect l="l" t="t" r="r" b="b"/>
            <a:pathLst>
              <a:path w="282102" h="282102">
                <a:moveTo>
                  <a:pt x="0" y="0"/>
                </a:moveTo>
                <a:lnTo>
                  <a:pt x="282102" y="0"/>
                </a:lnTo>
                <a:lnTo>
                  <a:pt x="282102" y="282102"/>
                </a:lnTo>
                <a:lnTo>
                  <a:pt x="0" y="282102"/>
                </a:lnTo>
                <a:lnTo>
                  <a:pt x="0" y="0"/>
                </a:lnTo>
                <a:close/>
              </a:path>
            </a:pathLst>
          </a:custGeom>
          <a:blipFill>
            <a:blip r:embed="rId10"/>
            <a:stretch>
              <a:fillRect/>
            </a:stretch>
          </a:blipFill>
        </p:spPr>
      </p:sp>
      <p:sp>
        <p:nvSpPr>
          <p:cNvPr id="7" name="Freeform 7"/>
          <p:cNvSpPr/>
          <p:nvPr/>
        </p:nvSpPr>
        <p:spPr>
          <a:xfrm>
            <a:off x="404736" y="2291763"/>
            <a:ext cx="1287028" cy="479727"/>
          </a:xfrm>
          <a:custGeom>
            <a:avLst/>
            <a:gdLst/>
            <a:ahLst/>
            <a:cxnLst/>
            <a:rect l="l" t="t" r="r" b="b"/>
            <a:pathLst>
              <a:path w="1287028" h="479727">
                <a:moveTo>
                  <a:pt x="0" y="0"/>
                </a:moveTo>
                <a:lnTo>
                  <a:pt x="1287028" y="0"/>
                </a:lnTo>
                <a:lnTo>
                  <a:pt x="1287028" y="479726"/>
                </a:lnTo>
                <a:lnTo>
                  <a:pt x="0" y="4797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505558" y="2379250"/>
            <a:ext cx="304752" cy="304752"/>
          </a:xfrm>
          <a:custGeom>
            <a:avLst/>
            <a:gdLst/>
            <a:ahLst/>
            <a:cxnLst/>
            <a:rect l="l" t="t" r="r" b="b"/>
            <a:pathLst>
              <a:path w="304752" h="304752">
                <a:moveTo>
                  <a:pt x="0" y="0"/>
                </a:moveTo>
                <a:lnTo>
                  <a:pt x="304753" y="0"/>
                </a:lnTo>
                <a:lnTo>
                  <a:pt x="304753" y="304752"/>
                </a:lnTo>
                <a:lnTo>
                  <a:pt x="0" y="304752"/>
                </a:lnTo>
                <a:lnTo>
                  <a:pt x="0" y="0"/>
                </a:lnTo>
                <a:close/>
              </a:path>
            </a:pathLst>
          </a:custGeom>
          <a:blipFill>
            <a:blip r:embed="rId13"/>
            <a:stretch>
              <a:fillRect/>
            </a:stretch>
          </a:blipFill>
        </p:spPr>
      </p:sp>
      <p:sp>
        <p:nvSpPr>
          <p:cNvPr id="9" name="Freeform 9"/>
          <p:cNvSpPr/>
          <p:nvPr/>
        </p:nvSpPr>
        <p:spPr>
          <a:xfrm>
            <a:off x="1986515" y="1838192"/>
            <a:ext cx="2702138" cy="933298"/>
          </a:xfrm>
          <a:custGeom>
            <a:avLst/>
            <a:gdLst/>
            <a:ahLst/>
            <a:cxnLst/>
            <a:rect l="l" t="t" r="r" b="b"/>
            <a:pathLst>
              <a:path w="2702138" h="933298">
                <a:moveTo>
                  <a:pt x="0" y="0"/>
                </a:moveTo>
                <a:lnTo>
                  <a:pt x="2702138" y="0"/>
                </a:lnTo>
                <a:lnTo>
                  <a:pt x="2702138" y="933297"/>
                </a:lnTo>
                <a:lnTo>
                  <a:pt x="0" y="93329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0" name="Freeform 10"/>
          <p:cNvSpPr/>
          <p:nvPr/>
        </p:nvSpPr>
        <p:spPr>
          <a:xfrm>
            <a:off x="2100701" y="1937004"/>
            <a:ext cx="282102" cy="282102"/>
          </a:xfrm>
          <a:custGeom>
            <a:avLst/>
            <a:gdLst/>
            <a:ahLst/>
            <a:cxnLst/>
            <a:rect l="l" t="t" r="r" b="b"/>
            <a:pathLst>
              <a:path w="282102" h="282102">
                <a:moveTo>
                  <a:pt x="0" y="0"/>
                </a:moveTo>
                <a:lnTo>
                  <a:pt x="282102" y="0"/>
                </a:lnTo>
                <a:lnTo>
                  <a:pt x="282102" y="282102"/>
                </a:lnTo>
                <a:lnTo>
                  <a:pt x="0" y="282102"/>
                </a:lnTo>
                <a:lnTo>
                  <a:pt x="0" y="0"/>
                </a:lnTo>
                <a:close/>
              </a:path>
            </a:pathLst>
          </a:custGeom>
          <a:blipFill>
            <a:blip r:embed="rId16"/>
            <a:stretch>
              <a:fillRect/>
            </a:stretch>
          </a:blipFill>
        </p:spPr>
      </p:sp>
      <p:sp>
        <p:nvSpPr>
          <p:cNvPr id="11" name="Freeform 11"/>
          <p:cNvSpPr/>
          <p:nvPr/>
        </p:nvSpPr>
        <p:spPr>
          <a:xfrm>
            <a:off x="2100701" y="2390575"/>
            <a:ext cx="282102" cy="282102"/>
          </a:xfrm>
          <a:custGeom>
            <a:avLst/>
            <a:gdLst/>
            <a:ahLst/>
            <a:cxnLst/>
            <a:rect l="l" t="t" r="r" b="b"/>
            <a:pathLst>
              <a:path w="282102" h="282102">
                <a:moveTo>
                  <a:pt x="0" y="0"/>
                </a:moveTo>
                <a:lnTo>
                  <a:pt x="282102" y="0"/>
                </a:lnTo>
                <a:lnTo>
                  <a:pt x="282102" y="282102"/>
                </a:lnTo>
                <a:lnTo>
                  <a:pt x="0" y="28210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2" name="Freeform 12"/>
          <p:cNvSpPr/>
          <p:nvPr/>
        </p:nvSpPr>
        <p:spPr>
          <a:xfrm>
            <a:off x="1986515" y="2745334"/>
            <a:ext cx="1358427" cy="1178128"/>
          </a:xfrm>
          <a:custGeom>
            <a:avLst/>
            <a:gdLst/>
            <a:ahLst/>
            <a:cxnLst/>
            <a:rect l="l" t="t" r="r" b="b"/>
            <a:pathLst>
              <a:path w="1358427" h="1178128">
                <a:moveTo>
                  <a:pt x="0" y="0"/>
                </a:moveTo>
                <a:lnTo>
                  <a:pt x="1358427" y="0"/>
                </a:lnTo>
                <a:lnTo>
                  <a:pt x="1358427" y="1178128"/>
                </a:lnTo>
                <a:lnTo>
                  <a:pt x="0" y="117812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3" name="Freeform 13"/>
          <p:cNvSpPr/>
          <p:nvPr/>
        </p:nvSpPr>
        <p:spPr>
          <a:xfrm>
            <a:off x="3330235" y="2745334"/>
            <a:ext cx="1358427" cy="1178128"/>
          </a:xfrm>
          <a:custGeom>
            <a:avLst/>
            <a:gdLst/>
            <a:ahLst/>
            <a:cxnLst/>
            <a:rect l="l" t="t" r="r" b="b"/>
            <a:pathLst>
              <a:path w="1358427" h="1178128">
                <a:moveTo>
                  <a:pt x="0" y="0"/>
                </a:moveTo>
                <a:lnTo>
                  <a:pt x="1358427" y="0"/>
                </a:lnTo>
                <a:lnTo>
                  <a:pt x="1358427" y="1178128"/>
                </a:lnTo>
                <a:lnTo>
                  <a:pt x="0" y="1178128"/>
                </a:lnTo>
                <a:lnTo>
                  <a:pt x="0" y="0"/>
                </a:lnTo>
                <a:close/>
              </a:path>
            </a:pathLst>
          </a:custGeom>
          <a:blipFill>
            <a:blip r:embed="rId19">
              <a:extLst>
                <a:ext uri="{96DAC541-7B7A-43D3-8B79-37D633B846F1}">
                  <asvg:svgBlip xmlns:asvg="http://schemas.microsoft.com/office/drawing/2016/SVG/main" r:embed="rId21"/>
                </a:ext>
              </a:extLst>
            </a:blip>
            <a:stretch>
              <a:fillRect/>
            </a:stretch>
          </a:blipFill>
        </p:spPr>
      </p:sp>
      <p:sp>
        <p:nvSpPr>
          <p:cNvPr id="14" name="Freeform 14"/>
          <p:cNvSpPr/>
          <p:nvPr/>
        </p:nvSpPr>
        <p:spPr>
          <a:xfrm>
            <a:off x="2100701" y="2390575"/>
            <a:ext cx="282102" cy="282102"/>
          </a:xfrm>
          <a:custGeom>
            <a:avLst/>
            <a:gdLst/>
            <a:ahLst/>
            <a:cxnLst/>
            <a:rect l="l" t="t" r="r" b="b"/>
            <a:pathLst>
              <a:path w="282102" h="282102">
                <a:moveTo>
                  <a:pt x="0" y="0"/>
                </a:moveTo>
                <a:lnTo>
                  <a:pt x="282102" y="0"/>
                </a:lnTo>
                <a:lnTo>
                  <a:pt x="282102" y="282102"/>
                </a:lnTo>
                <a:lnTo>
                  <a:pt x="0" y="282102"/>
                </a:lnTo>
                <a:lnTo>
                  <a:pt x="0" y="0"/>
                </a:lnTo>
                <a:close/>
              </a:path>
            </a:pathLst>
          </a:custGeom>
          <a:blipFill>
            <a:blip r:embed="rId22"/>
            <a:stretch>
              <a:fillRect/>
            </a:stretch>
          </a:blipFill>
        </p:spPr>
      </p:sp>
      <p:sp>
        <p:nvSpPr>
          <p:cNvPr id="15" name="Freeform 15"/>
          <p:cNvSpPr/>
          <p:nvPr/>
        </p:nvSpPr>
        <p:spPr>
          <a:xfrm>
            <a:off x="2100701" y="2840812"/>
            <a:ext cx="282102" cy="282102"/>
          </a:xfrm>
          <a:custGeom>
            <a:avLst/>
            <a:gdLst/>
            <a:ahLst/>
            <a:cxnLst/>
            <a:rect l="l" t="t" r="r" b="b"/>
            <a:pathLst>
              <a:path w="282102" h="282102">
                <a:moveTo>
                  <a:pt x="0" y="0"/>
                </a:moveTo>
                <a:lnTo>
                  <a:pt x="282102" y="0"/>
                </a:lnTo>
                <a:lnTo>
                  <a:pt x="282102" y="282102"/>
                </a:lnTo>
                <a:lnTo>
                  <a:pt x="0" y="282102"/>
                </a:lnTo>
                <a:lnTo>
                  <a:pt x="0" y="0"/>
                </a:lnTo>
                <a:close/>
              </a:path>
            </a:pathLst>
          </a:custGeom>
          <a:blipFill>
            <a:blip r:embed="rId23"/>
            <a:stretch>
              <a:fillRect/>
            </a:stretch>
          </a:blipFill>
        </p:spPr>
      </p:sp>
      <p:sp>
        <p:nvSpPr>
          <p:cNvPr id="16" name="Freeform 16"/>
          <p:cNvSpPr/>
          <p:nvPr/>
        </p:nvSpPr>
        <p:spPr>
          <a:xfrm>
            <a:off x="3461128" y="2840822"/>
            <a:ext cx="282102" cy="282102"/>
          </a:xfrm>
          <a:custGeom>
            <a:avLst/>
            <a:gdLst/>
            <a:ahLst/>
            <a:cxnLst/>
            <a:rect l="l" t="t" r="r" b="b"/>
            <a:pathLst>
              <a:path w="282102" h="282102">
                <a:moveTo>
                  <a:pt x="0" y="0"/>
                </a:moveTo>
                <a:lnTo>
                  <a:pt x="282102" y="0"/>
                </a:lnTo>
                <a:lnTo>
                  <a:pt x="282102" y="282102"/>
                </a:lnTo>
                <a:lnTo>
                  <a:pt x="0" y="282102"/>
                </a:lnTo>
                <a:lnTo>
                  <a:pt x="0" y="0"/>
                </a:lnTo>
                <a:close/>
              </a:path>
            </a:pathLst>
          </a:custGeom>
          <a:blipFill>
            <a:blip r:embed="rId24"/>
            <a:stretch>
              <a:fillRect/>
            </a:stretch>
          </a:blipFill>
        </p:spPr>
      </p:sp>
      <p:sp>
        <p:nvSpPr>
          <p:cNvPr id="17" name="Freeform 17"/>
          <p:cNvSpPr/>
          <p:nvPr/>
        </p:nvSpPr>
        <p:spPr>
          <a:xfrm>
            <a:off x="3497599" y="3159376"/>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18" name="Freeform 18"/>
          <p:cNvSpPr/>
          <p:nvPr/>
        </p:nvSpPr>
        <p:spPr>
          <a:xfrm>
            <a:off x="3497599" y="3159376"/>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7"/>
            <a:stretch>
              <a:fillRect/>
            </a:stretch>
          </a:blipFill>
        </p:spPr>
      </p:sp>
      <p:sp>
        <p:nvSpPr>
          <p:cNvPr id="19" name="Freeform 19"/>
          <p:cNvSpPr/>
          <p:nvPr/>
        </p:nvSpPr>
        <p:spPr>
          <a:xfrm>
            <a:off x="3857073" y="3159376"/>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5">
              <a:extLst>
                <a:ext uri="{96DAC541-7B7A-43D3-8B79-37D633B846F1}">
                  <asvg:svgBlip xmlns:asvg="http://schemas.microsoft.com/office/drawing/2016/SVG/main" r:embed="rId28"/>
                </a:ext>
              </a:extLst>
            </a:blip>
            <a:stretch>
              <a:fillRect/>
            </a:stretch>
          </a:blipFill>
        </p:spPr>
      </p:sp>
      <p:sp>
        <p:nvSpPr>
          <p:cNvPr id="20" name="Freeform 20"/>
          <p:cNvSpPr/>
          <p:nvPr/>
        </p:nvSpPr>
        <p:spPr>
          <a:xfrm>
            <a:off x="4216546" y="3159376"/>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5">
              <a:extLst>
                <a:ext uri="{96DAC541-7B7A-43D3-8B79-37D633B846F1}">
                  <asvg:svgBlip xmlns:asvg="http://schemas.microsoft.com/office/drawing/2016/SVG/main" r:embed="rId29"/>
                </a:ext>
              </a:extLst>
            </a:blip>
            <a:stretch>
              <a:fillRect/>
            </a:stretch>
          </a:blipFill>
        </p:spPr>
      </p:sp>
      <p:sp>
        <p:nvSpPr>
          <p:cNvPr id="21" name="Freeform 21"/>
          <p:cNvSpPr/>
          <p:nvPr/>
        </p:nvSpPr>
        <p:spPr>
          <a:xfrm>
            <a:off x="3497599" y="3458737"/>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5">
              <a:extLst>
                <a:ext uri="{96DAC541-7B7A-43D3-8B79-37D633B846F1}">
                  <asvg:svgBlip xmlns:asvg="http://schemas.microsoft.com/office/drawing/2016/SVG/main" r:embed="rId30"/>
                </a:ext>
              </a:extLst>
            </a:blip>
            <a:stretch>
              <a:fillRect/>
            </a:stretch>
          </a:blipFill>
        </p:spPr>
      </p:sp>
      <p:sp>
        <p:nvSpPr>
          <p:cNvPr id="22" name="Freeform 22"/>
          <p:cNvSpPr/>
          <p:nvPr/>
        </p:nvSpPr>
        <p:spPr>
          <a:xfrm>
            <a:off x="3857073" y="3458737"/>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5">
              <a:extLst>
                <a:ext uri="{96DAC541-7B7A-43D3-8B79-37D633B846F1}">
                  <asvg:svgBlip xmlns:asvg="http://schemas.microsoft.com/office/drawing/2016/SVG/main" r:embed="rId31"/>
                </a:ext>
              </a:extLst>
            </a:blip>
            <a:stretch>
              <a:fillRect/>
            </a:stretch>
          </a:blipFill>
        </p:spPr>
      </p:sp>
      <p:sp>
        <p:nvSpPr>
          <p:cNvPr id="23" name="Freeform 23"/>
          <p:cNvSpPr/>
          <p:nvPr/>
        </p:nvSpPr>
        <p:spPr>
          <a:xfrm>
            <a:off x="4216546" y="3458737"/>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5">
              <a:extLst>
                <a:ext uri="{96DAC541-7B7A-43D3-8B79-37D633B846F1}">
                  <asvg:svgBlip xmlns:asvg="http://schemas.microsoft.com/office/drawing/2016/SVG/main" r:embed="rId32"/>
                </a:ext>
              </a:extLst>
            </a:blip>
            <a:stretch>
              <a:fillRect/>
            </a:stretch>
          </a:blipFill>
        </p:spPr>
      </p:sp>
      <p:sp>
        <p:nvSpPr>
          <p:cNvPr id="24" name="Freeform 24"/>
          <p:cNvSpPr/>
          <p:nvPr/>
        </p:nvSpPr>
        <p:spPr>
          <a:xfrm>
            <a:off x="2137000" y="3159376"/>
            <a:ext cx="304752" cy="304752"/>
          </a:xfrm>
          <a:custGeom>
            <a:avLst/>
            <a:gdLst/>
            <a:ahLst/>
            <a:cxnLst/>
            <a:rect l="l" t="t" r="r" b="b"/>
            <a:pathLst>
              <a:path w="304752" h="304752">
                <a:moveTo>
                  <a:pt x="0" y="0"/>
                </a:moveTo>
                <a:lnTo>
                  <a:pt x="304753" y="0"/>
                </a:lnTo>
                <a:lnTo>
                  <a:pt x="304753" y="304752"/>
                </a:lnTo>
                <a:lnTo>
                  <a:pt x="0" y="304752"/>
                </a:lnTo>
                <a:lnTo>
                  <a:pt x="0" y="0"/>
                </a:lnTo>
                <a:close/>
              </a:path>
            </a:pathLst>
          </a:custGeom>
          <a:blipFill>
            <a:blip r:embed="rId25">
              <a:extLst>
                <a:ext uri="{96DAC541-7B7A-43D3-8B79-37D633B846F1}">
                  <asvg:svgBlip xmlns:asvg="http://schemas.microsoft.com/office/drawing/2016/SVG/main" r:embed="rId33"/>
                </a:ext>
              </a:extLst>
            </a:blip>
            <a:stretch>
              <a:fillRect/>
            </a:stretch>
          </a:blipFill>
        </p:spPr>
      </p:sp>
      <p:sp>
        <p:nvSpPr>
          <p:cNvPr id="25" name="Freeform 25"/>
          <p:cNvSpPr/>
          <p:nvPr/>
        </p:nvSpPr>
        <p:spPr>
          <a:xfrm>
            <a:off x="2513352" y="3159376"/>
            <a:ext cx="304752" cy="304752"/>
          </a:xfrm>
          <a:custGeom>
            <a:avLst/>
            <a:gdLst/>
            <a:ahLst/>
            <a:cxnLst/>
            <a:rect l="l" t="t" r="r" b="b"/>
            <a:pathLst>
              <a:path w="304752" h="304752">
                <a:moveTo>
                  <a:pt x="0" y="0"/>
                </a:moveTo>
                <a:lnTo>
                  <a:pt x="304753" y="0"/>
                </a:lnTo>
                <a:lnTo>
                  <a:pt x="304753" y="304752"/>
                </a:lnTo>
                <a:lnTo>
                  <a:pt x="0" y="304752"/>
                </a:lnTo>
                <a:lnTo>
                  <a:pt x="0" y="0"/>
                </a:lnTo>
                <a:close/>
              </a:path>
            </a:pathLst>
          </a:custGeom>
          <a:blipFill>
            <a:blip r:embed="rId25">
              <a:extLst>
                <a:ext uri="{96DAC541-7B7A-43D3-8B79-37D633B846F1}">
                  <asvg:svgBlip xmlns:asvg="http://schemas.microsoft.com/office/drawing/2016/SVG/main" r:embed="rId34"/>
                </a:ext>
              </a:extLst>
            </a:blip>
            <a:stretch>
              <a:fillRect/>
            </a:stretch>
          </a:blipFill>
        </p:spPr>
      </p:sp>
      <p:sp>
        <p:nvSpPr>
          <p:cNvPr id="26" name="Freeform 26"/>
          <p:cNvSpPr/>
          <p:nvPr/>
        </p:nvSpPr>
        <p:spPr>
          <a:xfrm>
            <a:off x="2889704" y="3159376"/>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5">
              <a:extLst>
                <a:ext uri="{96DAC541-7B7A-43D3-8B79-37D633B846F1}">
                  <asvg:svgBlip xmlns:asvg="http://schemas.microsoft.com/office/drawing/2016/SVG/main" r:embed="rId35"/>
                </a:ext>
              </a:extLst>
            </a:blip>
            <a:stretch>
              <a:fillRect/>
            </a:stretch>
          </a:blipFill>
        </p:spPr>
      </p:sp>
      <p:sp>
        <p:nvSpPr>
          <p:cNvPr id="27" name="Freeform 27"/>
          <p:cNvSpPr/>
          <p:nvPr/>
        </p:nvSpPr>
        <p:spPr>
          <a:xfrm>
            <a:off x="3857073" y="3159376"/>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7"/>
            <a:stretch>
              <a:fillRect/>
            </a:stretch>
          </a:blipFill>
        </p:spPr>
      </p:sp>
      <p:sp>
        <p:nvSpPr>
          <p:cNvPr id="28" name="Freeform 28"/>
          <p:cNvSpPr/>
          <p:nvPr/>
        </p:nvSpPr>
        <p:spPr>
          <a:xfrm>
            <a:off x="4216546" y="3159376"/>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7"/>
            <a:stretch>
              <a:fillRect/>
            </a:stretch>
          </a:blipFill>
        </p:spPr>
      </p:sp>
      <p:sp>
        <p:nvSpPr>
          <p:cNvPr id="29" name="Freeform 29"/>
          <p:cNvSpPr/>
          <p:nvPr/>
        </p:nvSpPr>
        <p:spPr>
          <a:xfrm>
            <a:off x="3497599" y="3458737"/>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7"/>
            <a:stretch>
              <a:fillRect/>
            </a:stretch>
          </a:blipFill>
        </p:spPr>
      </p:sp>
      <p:sp>
        <p:nvSpPr>
          <p:cNvPr id="30" name="Freeform 30"/>
          <p:cNvSpPr/>
          <p:nvPr/>
        </p:nvSpPr>
        <p:spPr>
          <a:xfrm>
            <a:off x="3857073" y="3458737"/>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7"/>
            <a:stretch>
              <a:fillRect/>
            </a:stretch>
          </a:blipFill>
        </p:spPr>
      </p:sp>
      <p:sp>
        <p:nvSpPr>
          <p:cNvPr id="31" name="Freeform 31"/>
          <p:cNvSpPr/>
          <p:nvPr/>
        </p:nvSpPr>
        <p:spPr>
          <a:xfrm>
            <a:off x="4216546" y="3458737"/>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7"/>
            <a:stretch>
              <a:fillRect/>
            </a:stretch>
          </a:blipFill>
        </p:spPr>
      </p:sp>
      <p:sp>
        <p:nvSpPr>
          <p:cNvPr id="32" name="Freeform 32"/>
          <p:cNvSpPr/>
          <p:nvPr/>
        </p:nvSpPr>
        <p:spPr>
          <a:xfrm>
            <a:off x="2137000" y="3159376"/>
            <a:ext cx="304752" cy="304752"/>
          </a:xfrm>
          <a:custGeom>
            <a:avLst/>
            <a:gdLst/>
            <a:ahLst/>
            <a:cxnLst/>
            <a:rect l="l" t="t" r="r" b="b"/>
            <a:pathLst>
              <a:path w="304752" h="304752">
                <a:moveTo>
                  <a:pt x="0" y="0"/>
                </a:moveTo>
                <a:lnTo>
                  <a:pt x="304753" y="0"/>
                </a:lnTo>
                <a:lnTo>
                  <a:pt x="304753" y="304752"/>
                </a:lnTo>
                <a:lnTo>
                  <a:pt x="0" y="304752"/>
                </a:lnTo>
                <a:lnTo>
                  <a:pt x="0" y="0"/>
                </a:lnTo>
                <a:close/>
              </a:path>
            </a:pathLst>
          </a:custGeom>
          <a:blipFill>
            <a:blip r:embed="rId36"/>
            <a:stretch>
              <a:fillRect/>
            </a:stretch>
          </a:blipFill>
        </p:spPr>
      </p:sp>
      <p:sp>
        <p:nvSpPr>
          <p:cNvPr id="33" name="Freeform 33"/>
          <p:cNvSpPr/>
          <p:nvPr/>
        </p:nvSpPr>
        <p:spPr>
          <a:xfrm>
            <a:off x="2513352" y="3159376"/>
            <a:ext cx="304752" cy="304752"/>
          </a:xfrm>
          <a:custGeom>
            <a:avLst/>
            <a:gdLst/>
            <a:ahLst/>
            <a:cxnLst/>
            <a:rect l="l" t="t" r="r" b="b"/>
            <a:pathLst>
              <a:path w="304752" h="304752">
                <a:moveTo>
                  <a:pt x="0" y="0"/>
                </a:moveTo>
                <a:lnTo>
                  <a:pt x="304753" y="0"/>
                </a:lnTo>
                <a:lnTo>
                  <a:pt x="304753" y="304752"/>
                </a:lnTo>
                <a:lnTo>
                  <a:pt x="0" y="304752"/>
                </a:lnTo>
                <a:lnTo>
                  <a:pt x="0" y="0"/>
                </a:lnTo>
                <a:close/>
              </a:path>
            </a:pathLst>
          </a:custGeom>
          <a:blipFill>
            <a:blip r:embed="rId37"/>
            <a:stretch>
              <a:fillRect/>
            </a:stretch>
          </a:blipFill>
        </p:spPr>
      </p:sp>
      <p:sp>
        <p:nvSpPr>
          <p:cNvPr id="34" name="Freeform 34"/>
          <p:cNvSpPr/>
          <p:nvPr/>
        </p:nvSpPr>
        <p:spPr>
          <a:xfrm>
            <a:off x="2889704" y="3159376"/>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38"/>
            <a:stretch>
              <a:fillRect/>
            </a:stretch>
          </a:blipFill>
        </p:spPr>
      </p:sp>
      <p:sp>
        <p:nvSpPr>
          <p:cNvPr id="35" name="Freeform 35"/>
          <p:cNvSpPr/>
          <p:nvPr/>
        </p:nvSpPr>
        <p:spPr>
          <a:xfrm>
            <a:off x="5051679" y="1925679"/>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5">
              <a:extLst>
                <a:ext uri="{96DAC541-7B7A-43D3-8B79-37D633B846F1}">
                  <asvg:svgBlip xmlns:asvg="http://schemas.microsoft.com/office/drawing/2016/SVG/main" r:embed="rId39"/>
                </a:ext>
              </a:extLst>
            </a:blip>
            <a:stretch>
              <a:fillRect/>
            </a:stretch>
          </a:blipFill>
        </p:spPr>
      </p:sp>
      <p:sp>
        <p:nvSpPr>
          <p:cNvPr id="36" name="Freeform 36"/>
          <p:cNvSpPr/>
          <p:nvPr/>
        </p:nvSpPr>
        <p:spPr>
          <a:xfrm>
            <a:off x="5051679" y="1925679"/>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40"/>
            <a:stretch>
              <a:fillRect/>
            </a:stretch>
          </a:blipFill>
        </p:spPr>
      </p:sp>
      <p:sp>
        <p:nvSpPr>
          <p:cNvPr id="37" name="Freeform 37"/>
          <p:cNvSpPr/>
          <p:nvPr/>
        </p:nvSpPr>
        <p:spPr>
          <a:xfrm>
            <a:off x="5940123" y="1925679"/>
            <a:ext cx="304752" cy="304752"/>
          </a:xfrm>
          <a:custGeom>
            <a:avLst/>
            <a:gdLst/>
            <a:ahLst/>
            <a:cxnLst/>
            <a:rect l="l" t="t" r="r" b="b"/>
            <a:pathLst>
              <a:path w="304752" h="304752">
                <a:moveTo>
                  <a:pt x="0" y="0"/>
                </a:moveTo>
                <a:lnTo>
                  <a:pt x="304753" y="0"/>
                </a:lnTo>
                <a:lnTo>
                  <a:pt x="304753" y="304752"/>
                </a:lnTo>
                <a:lnTo>
                  <a:pt x="0" y="304752"/>
                </a:lnTo>
                <a:lnTo>
                  <a:pt x="0" y="0"/>
                </a:lnTo>
                <a:close/>
              </a:path>
            </a:pathLst>
          </a:custGeom>
          <a:blipFill>
            <a:blip r:embed="rId25">
              <a:extLst>
                <a:ext uri="{96DAC541-7B7A-43D3-8B79-37D633B846F1}">
                  <asvg:svgBlip xmlns:asvg="http://schemas.microsoft.com/office/drawing/2016/SVG/main" r:embed="rId41"/>
                </a:ext>
              </a:extLst>
            </a:blip>
            <a:stretch>
              <a:fillRect/>
            </a:stretch>
          </a:blipFill>
        </p:spPr>
      </p:sp>
      <p:sp>
        <p:nvSpPr>
          <p:cNvPr id="38" name="Freeform 38"/>
          <p:cNvSpPr/>
          <p:nvPr/>
        </p:nvSpPr>
        <p:spPr>
          <a:xfrm>
            <a:off x="5486429" y="1925679"/>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5">
              <a:extLst>
                <a:ext uri="{96DAC541-7B7A-43D3-8B79-37D633B846F1}">
                  <asvg:svgBlip xmlns:asvg="http://schemas.microsoft.com/office/drawing/2016/SVG/main" r:embed="rId42"/>
                </a:ext>
              </a:extLst>
            </a:blip>
            <a:stretch>
              <a:fillRect/>
            </a:stretch>
          </a:blipFill>
        </p:spPr>
      </p:sp>
      <p:sp>
        <p:nvSpPr>
          <p:cNvPr id="39" name="Freeform 39"/>
          <p:cNvSpPr/>
          <p:nvPr/>
        </p:nvSpPr>
        <p:spPr>
          <a:xfrm>
            <a:off x="5940123" y="1925679"/>
            <a:ext cx="304752" cy="304752"/>
          </a:xfrm>
          <a:custGeom>
            <a:avLst/>
            <a:gdLst/>
            <a:ahLst/>
            <a:cxnLst/>
            <a:rect l="l" t="t" r="r" b="b"/>
            <a:pathLst>
              <a:path w="304752" h="304752">
                <a:moveTo>
                  <a:pt x="0" y="0"/>
                </a:moveTo>
                <a:lnTo>
                  <a:pt x="304753" y="0"/>
                </a:lnTo>
                <a:lnTo>
                  <a:pt x="304753" y="304752"/>
                </a:lnTo>
                <a:lnTo>
                  <a:pt x="0" y="304752"/>
                </a:lnTo>
                <a:lnTo>
                  <a:pt x="0" y="0"/>
                </a:lnTo>
                <a:close/>
              </a:path>
            </a:pathLst>
          </a:custGeom>
          <a:blipFill>
            <a:blip r:embed="rId43"/>
            <a:stretch>
              <a:fillRect/>
            </a:stretch>
          </a:blipFill>
        </p:spPr>
      </p:sp>
      <p:sp>
        <p:nvSpPr>
          <p:cNvPr id="40" name="Freeform 40"/>
          <p:cNvSpPr/>
          <p:nvPr/>
        </p:nvSpPr>
        <p:spPr>
          <a:xfrm>
            <a:off x="5486429" y="1925679"/>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44"/>
            <a:stretch>
              <a:fillRect/>
            </a:stretch>
          </a:blipFill>
        </p:spPr>
      </p:sp>
      <p:sp>
        <p:nvSpPr>
          <p:cNvPr id="41" name="Freeform 41"/>
          <p:cNvSpPr/>
          <p:nvPr/>
        </p:nvSpPr>
        <p:spPr>
          <a:xfrm>
            <a:off x="5051679" y="2308050"/>
            <a:ext cx="304752" cy="304752"/>
          </a:xfrm>
          <a:custGeom>
            <a:avLst/>
            <a:gdLst/>
            <a:ahLst/>
            <a:cxnLst/>
            <a:rect l="l" t="t" r="r" b="b"/>
            <a:pathLst>
              <a:path w="304752" h="304752">
                <a:moveTo>
                  <a:pt x="0" y="0"/>
                </a:moveTo>
                <a:lnTo>
                  <a:pt x="304752" y="0"/>
                </a:lnTo>
                <a:lnTo>
                  <a:pt x="304752" y="304753"/>
                </a:lnTo>
                <a:lnTo>
                  <a:pt x="0" y="304753"/>
                </a:lnTo>
                <a:lnTo>
                  <a:pt x="0" y="0"/>
                </a:lnTo>
                <a:close/>
              </a:path>
            </a:pathLst>
          </a:custGeom>
          <a:blipFill>
            <a:blip r:embed="rId25">
              <a:extLst>
                <a:ext uri="{96DAC541-7B7A-43D3-8B79-37D633B846F1}">
                  <asvg:svgBlip xmlns:asvg="http://schemas.microsoft.com/office/drawing/2016/SVG/main" r:embed="rId45"/>
                </a:ext>
              </a:extLst>
            </a:blip>
            <a:stretch>
              <a:fillRect/>
            </a:stretch>
          </a:blipFill>
        </p:spPr>
      </p:sp>
      <p:sp>
        <p:nvSpPr>
          <p:cNvPr id="42" name="Freeform 42"/>
          <p:cNvSpPr/>
          <p:nvPr/>
        </p:nvSpPr>
        <p:spPr>
          <a:xfrm>
            <a:off x="5051679" y="2308050"/>
            <a:ext cx="304752" cy="304752"/>
          </a:xfrm>
          <a:custGeom>
            <a:avLst/>
            <a:gdLst/>
            <a:ahLst/>
            <a:cxnLst/>
            <a:rect l="l" t="t" r="r" b="b"/>
            <a:pathLst>
              <a:path w="304752" h="304752">
                <a:moveTo>
                  <a:pt x="0" y="0"/>
                </a:moveTo>
                <a:lnTo>
                  <a:pt x="304752" y="0"/>
                </a:lnTo>
                <a:lnTo>
                  <a:pt x="304752" y="304753"/>
                </a:lnTo>
                <a:lnTo>
                  <a:pt x="0" y="304753"/>
                </a:lnTo>
                <a:lnTo>
                  <a:pt x="0" y="0"/>
                </a:lnTo>
                <a:close/>
              </a:path>
            </a:pathLst>
          </a:custGeom>
          <a:blipFill>
            <a:blip r:embed="rId46"/>
            <a:stretch>
              <a:fillRect/>
            </a:stretch>
          </a:blipFill>
        </p:spPr>
      </p:sp>
      <p:sp>
        <p:nvSpPr>
          <p:cNvPr id="43" name="Freeform 43"/>
          <p:cNvSpPr/>
          <p:nvPr/>
        </p:nvSpPr>
        <p:spPr>
          <a:xfrm>
            <a:off x="5486429" y="2308050"/>
            <a:ext cx="304752" cy="304752"/>
          </a:xfrm>
          <a:custGeom>
            <a:avLst/>
            <a:gdLst/>
            <a:ahLst/>
            <a:cxnLst/>
            <a:rect l="l" t="t" r="r" b="b"/>
            <a:pathLst>
              <a:path w="304752" h="304752">
                <a:moveTo>
                  <a:pt x="0" y="0"/>
                </a:moveTo>
                <a:lnTo>
                  <a:pt x="304752" y="0"/>
                </a:lnTo>
                <a:lnTo>
                  <a:pt x="304752" y="304753"/>
                </a:lnTo>
                <a:lnTo>
                  <a:pt x="0" y="304753"/>
                </a:lnTo>
                <a:lnTo>
                  <a:pt x="0" y="0"/>
                </a:lnTo>
                <a:close/>
              </a:path>
            </a:pathLst>
          </a:custGeom>
          <a:blipFill>
            <a:blip r:embed="rId25">
              <a:extLst>
                <a:ext uri="{96DAC541-7B7A-43D3-8B79-37D633B846F1}">
                  <asvg:svgBlip xmlns:asvg="http://schemas.microsoft.com/office/drawing/2016/SVG/main" r:embed="rId47"/>
                </a:ext>
              </a:extLst>
            </a:blip>
            <a:stretch>
              <a:fillRect/>
            </a:stretch>
          </a:blipFill>
        </p:spPr>
      </p:sp>
      <p:sp>
        <p:nvSpPr>
          <p:cNvPr id="44" name="Freeform 44"/>
          <p:cNvSpPr/>
          <p:nvPr/>
        </p:nvSpPr>
        <p:spPr>
          <a:xfrm>
            <a:off x="5486429" y="2308050"/>
            <a:ext cx="304752" cy="304752"/>
          </a:xfrm>
          <a:custGeom>
            <a:avLst/>
            <a:gdLst/>
            <a:ahLst/>
            <a:cxnLst/>
            <a:rect l="l" t="t" r="r" b="b"/>
            <a:pathLst>
              <a:path w="304752" h="304752">
                <a:moveTo>
                  <a:pt x="0" y="0"/>
                </a:moveTo>
                <a:lnTo>
                  <a:pt x="304752" y="0"/>
                </a:lnTo>
                <a:lnTo>
                  <a:pt x="304752" y="304753"/>
                </a:lnTo>
                <a:lnTo>
                  <a:pt x="0" y="304753"/>
                </a:lnTo>
                <a:lnTo>
                  <a:pt x="0" y="0"/>
                </a:lnTo>
                <a:close/>
              </a:path>
            </a:pathLst>
          </a:custGeom>
          <a:blipFill>
            <a:blip r:embed="rId48"/>
            <a:stretch>
              <a:fillRect/>
            </a:stretch>
          </a:blipFill>
        </p:spPr>
      </p:sp>
      <p:sp>
        <p:nvSpPr>
          <p:cNvPr id="45" name="Freeform 45"/>
          <p:cNvSpPr/>
          <p:nvPr/>
        </p:nvSpPr>
        <p:spPr>
          <a:xfrm>
            <a:off x="325879" y="4561046"/>
            <a:ext cx="3708302" cy="395097"/>
          </a:xfrm>
          <a:custGeom>
            <a:avLst/>
            <a:gdLst/>
            <a:ahLst/>
            <a:cxnLst/>
            <a:rect l="l" t="t" r="r" b="b"/>
            <a:pathLst>
              <a:path w="3708302" h="395097">
                <a:moveTo>
                  <a:pt x="0" y="0"/>
                </a:moveTo>
                <a:lnTo>
                  <a:pt x="3708301" y="0"/>
                </a:lnTo>
                <a:lnTo>
                  <a:pt x="3708301" y="395097"/>
                </a:lnTo>
                <a:lnTo>
                  <a:pt x="0" y="395097"/>
                </a:lnTo>
                <a:lnTo>
                  <a:pt x="0" y="0"/>
                </a:lnTo>
                <a:close/>
              </a:path>
            </a:pathLst>
          </a:custGeom>
          <a:blipFill>
            <a:blip r:embed="rId49">
              <a:extLst>
                <a:ext uri="{96DAC541-7B7A-43D3-8B79-37D633B846F1}">
                  <asvg:svgBlip xmlns:asvg="http://schemas.microsoft.com/office/drawing/2016/SVG/main" r:embed="rId50"/>
                </a:ext>
              </a:extLst>
            </a:blip>
            <a:stretch>
              <a:fillRect/>
            </a:stretch>
          </a:blipFill>
        </p:spPr>
      </p:sp>
      <p:sp>
        <p:nvSpPr>
          <p:cNvPr id="46" name="Freeform 46"/>
          <p:cNvSpPr/>
          <p:nvPr/>
        </p:nvSpPr>
        <p:spPr>
          <a:xfrm>
            <a:off x="4556884" y="2453840"/>
            <a:ext cx="759133" cy="944089"/>
          </a:xfrm>
          <a:custGeom>
            <a:avLst/>
            <a:gdLst/>
            <a:ahLst/>
            <a:cxnLst/>
            <a:rect l="l" t="t" r="r" b="b"/>
            <a:pathLst>
              <a:path w="759133" h="944089">
                <a:moveTo>
                  <a:pt x="0" y="0"/>
                </a:moveTo>
                <a:lnTo>
                  <a:pt x="759133" y="0"/>
                </a:lnTo>
                <a:lnTo>
                  <a:pt x="759133" y="944089"/>
                </a:lnTo>
                <a:lnTo>
                  <a:pt x="0" y="944089"/>
                </a:lnTo>
                <a:lnTo>
                  <a:pt x="0" y="0"/>
                </a:lnTo>
                <a:close/>
              </a:path>
            </a:pathLst>
          </a:custGeom>
          <a:blipFill>
            <a:blip r:embed="rId51">
              <a:extLst>
                <a:ext uri="{96DAC541-7B7A-43D3-8B79-37D633B846F1}">
                  <asvg:svgBlip xmlns:asvg="http://schemas.microsoft.com/office/drawing/2016/SVG/main" r:embed="rId52"/>
                </a:ext>
              </a:extLst>
            </a:blip>
            <a:stretch>
              <a:fillRect/>
            </a:stretch>
          </a:blipFill>
        </p:spPr>
      </p:sp>
      <p:sp>
        <p:nvSpPr>
          <p:cNvPr id="47" name="Freeform 47"/>
          <p:cNvSpPr/>
          <p:nvPr/>
        </p:nvSpPr>
        <p:spPr>
          <a:xfrm>
            <a:off x="5939314" y="2288829"/>
            <a:ext cx="304800" cy="343195"/>
          </a:xfrm>
          <a:custGeom>
            <a:avLst/>
            <a:gdLst/>
            <a:ahLst/>
            <a:cxnLst/>
            <a:rect l="l" t="t" r="r" b="b"/>
            <a:pathLst>
              <a:path w="304800" h="343195">
                <a:moveTo>
                  <a:pt x="0" y="0"/>
                </a:moveTo>
                <a:lnTo>
                  <a:pt x="304800" y="0"/>
                </a:lnTo>
                <a:lnTo>
                  <a:pt x="304800" y="343195"/>
                </a:lnTo>
                <a:lnTo>
                  <a:pt x="0" y="343195"/>
                </a:lnTo>
                <a:lnTo>
                  <a:pt x="0" y="0"/>
                </a:lnTo>
                <a:close/>
              </a:path>
            </a:pathLst>
          </a:custGeom>
          <a:blipFill>
            <a:blip r:embed="rId53">
              <a:extLst>
                <a:ext uri="{96DAC541-7B7A-43D3-8B79-37D633B846F1}">
                  <asvg:svgBlip xmlns:asvg="http://schemas.microsoft.com/office/drawing/2016/SVG/main" r:embed="rId54"/>
                </a:ext>
              </a:extLst>
            </a:blip>
            <a:stretch>
              <a:fillRect/>
            </a:stretch>
          </a:blipFill>
        </p:spPr>
      </p:sp>
      <p:sp>
        <p:nvSpPr>
          <p:cNvPr id="48" name="Freeform 48"/>
          <p:cNvSpPr/>
          <p:nvPr/>
        </p:nvSpPr>
        <p:spPr>
          <a:xfrm>
            <a:off x="6449578" y="1218276"/>
            <a:ext cx="2495798" cy="2754954"/>
          </a:xfrm>
          <a:custGeom>
            <a:avLst/>
            <a:gdLst/>
            <a:ahLst/>
            <a:cxnLst/>
            <a:rect l="l" t="t" r="r" b="b"/>
            <a:pathLst>
              <a:path w="2495798" h="2754954">
                <a:moveTo>
                  <a:pt x="0" y="0"/>
                </a:moveTo>
                <a:lnTo>
                  <a:pt x="2495797" y="0"/>
                </a:lnTo>
                <a:lnTo>
                  <a:pt x="2495797" y="2754954"/>
                </a:lnTo>
                <a:lnTo>
                  <a:pt x="0" y="2754954"/>
                </a:lnTo>
                <a:lnTo>
                  <a:pt x="0" y="0"/>
                </a:lnTo>
                <a:close/>
              </a:path>
            </a:pathLst>
          </a:custGeom>
          <a:blipFill>
            <a:blip r:embed="rId55">
              <a:extLst>
                <a:ext uri="{96DAC541-7B7A-43D3-8B79-37D633B846F1}">
                  <asvg:svgBlip xmlns:asvg="http://schemas.microsoft.com/office/drawing/2016/SVG/main" r:embed="rId56"/>
                </a:ext>
              </a:extLst>
            </a:blip>
            <a:stretch>
              <a:fillRect/>
            </a:stretch>
          </a:blipFill>
        </p:spPr>
      </p:sp>
      <p:sp>
        <p:nvSpPr>
          <p:cNvPr id="49" name="TextBox 49"/>
          <p:cNvSpPr txBox="1"/>
          <p:nvPr/>
        </p:nvSpPr>
        <p:spPr>
          <a:xfrm>
            <a:off x="325879" y="821836"/>
            <a:ext cx="4994729" cy="249126"/>
          </a:xfrm>
          <a:prstGeom prst="rect">
            <a:avLst/>
          </a:prstGeom>
        </p:spPr>
        <p:txBody>
          <a:bodyPr lIns="0" tIns="0" rIns="0" bIns="0" rtlCol="0" anchor="t">
            <a:spAutoFit/>
          </a:bodyPr>
          <a:lstStyle/>
          <a:p>
            <a:pPr algn="l">
              <a:lnSpc>
                <a:spcPts val="1960"/>
              </a:lnSpc>
            </a:pPr>
            <a:r>
              <a:rPr lang="en-US" sz="1400" b="1">
                <a:solidFill>
                  <a:srgbClr val="000000"/>
                </a:solidFill>
                <a:latin typeface="Open Sans Bold"/>
                <a:ea typeface="Open Sans Bold"/>
                <a:cs typeface="Open Sans Bold"/>
                <a:sym typeface="Open Sans Bold"/>
              </a:rPr>
              <a:t>What are the diﬀerent parts in a Docker-based system?</a:t>
            </a:r>
          </a:p>
        </p:txBody>
      </p:sp>
      <p:sp>
        <p:nvSpPr>
          <p:cNvPr id="50" name="TextBox 50"/>
          <p:cNvSpPr txBox="1"/>
          <p:nvPr/>
        </p:nvSpPr>
        <p:spPr>
          <a:xfrm>
            <a:off x="325879" y="282445"/>
            <a:ext cx="2497531" cy="356930"/>
          </a:xfrm>
          <a:prstGeom prst="rect">
            <a:avLst/>
          </a:prstGeom>
        </p:spPr>
        <p:txBody>
          <a:bodyPr lIns="0" tIns="0" rIns="0" bIns="0" rtlCol="0" anchor="t">
            <a:spAutoFit/>
          </a:bodyPr>
          <a:lstStyle/>
          <a:p>
            <a:pPr algn="l">
              <a:lnSpc>
                <a:spcPts val="2800"/>
              </a:lnSpc>
            </a:pPr>
            <a:r>
              <a:rPr lang="en-US" sz="2000" b="1">
                <a:solidFill>
                  <a:srgbClr val="000000"/>
                </a:solidFill>
                <a:latin typeface="Ubuntu Bold" panose="020B0804030602030204"/>
                <a:ea typeface="Ubuntu Bold" panose="020B0804030602030204"/>
                <a:cs typeface="Ubuntu Bold" panose="020B0804030602030204"/>
                <a:sym typeface="Ubuntu Bold" panose="020B0804030602030204"/>
              </a:rPr>
              <a:t>Docker Components</a:t>
            </a:r>
          </a:p>
        </p:txBody>
      </p:sp>
      <p:sp>
        <p:nvSpPr>
          <p:cNvPr id="51" name="TextBox 51"/>
          <p:cNvSpPr txBox="1"/>
          <p:nvPr/>
        </p:nvSpPr>
        <p:spPr>
          <a:xfrm>
            <a:off x="635470" y="1421254"/>
            <a:ext cx="842524" cy="187995"/>
          </a:xfrm>
          <a:prstGeom prst="rect">
            <a:avLst/>
          </a:prstGeom>
        </p:spPr>
        <p:txBody>
          <a:bodyPr lIns="0" tIns="0" rIns="0" bIns="0" rtlCol="0" anchor="t">
            <a:spAutoFit/>
          </a:bodyPr>
          <a:lstStyle/>
          <a:p>
            <a:pPr algn="l">
              <a:lnSpc>
                <a:spcPts val="1400"/>
              </a:lnSpc>
            </a:pPr>
            <a:r>
              <a:rPr lang="en-US" sz="1000" b="1">
                <a:solidFill>
                  <a:srgbClr val="000000"/>
                </a:solidFill>
                <a:latin typeface="Ubuntu Bold" panose="020B0804030602030204"/>
                <a:ea typeface="Ubuntu Bold" panose="020B0804030602030204"/>
                <a:cs typeface="Ubuntu Bold" panose="020B0804030602030204"/>
                <a:sym typeface="Ubuntu Bold" panose="020B0804030602030204"/>
              </a:rPr>
              <a:t>Docker Client</a:t>
            </a:r>
          </a:p>
        </p:txBody>
      </p:sp>
      <p:sp>
        <p:nvSpPr>
          <p:cNvPr id="52" name="TextBox 52"/>
          <p:cNvSpPr txBox="1"/>
          <p:nvPr/>
        </p:nvSpPr>
        <p:spPr>
          <a:xfrm>
            <a:off x="2962894" y="1421206"/>
            <a:ext cx="764800" cy="187995"/>
          </a:xfrm>
          <a:prstGeom prst="rect">
            <a:avLst/>
          </a:prstGeom>
        </p:spPr>
        <p:txBody>
          <a:bodyPr lIns="0" tIns="0" rIns="0" bIns="0" rtlCol="0" anchor="t">
            <a:spAutoFit/>
          </a:bodyPr>
          <a:lstStyle/>
          <a:p>
            <a:pPr algn="l">
              <a:lnSpc>
                <a:spcPts val="1400"/>
              </a:lnSpc>
            </a:pPr>
            <a:r>
              <a:rPr lang="en-US" sz="1000" b="1">
                <a:solidFill>
                  <a:srgbClr val="000000"/>
                </a:solidFill>
                <a:latin typeface="Ubuntu Bold" panose="020B0804030602030204"/>
                <a:ea typeface="Ubuntu Bold" panose="020B0804030602030204"/>
                <a:cs typeface="Ubuntu Bold" panose="020B0804030602030204"/>
                <a:sym typeface="Ubuntu Bold" panose="020B0804030602030204"/>
              </a:rPr>
              <a:t>Docker Host</a:t>
            </a:r>
          </a:p>
        </p:txBody>
      </p:sp>
      <p:sp>
        <p:nvSpPr>
          <p:cNvPr id="53" name="TextBox 53"/>
          <p:cNvSpPr txBox="1"/>
          <p:nvPr/>
        </p:nvSpPr>
        <p:spPr>
          <a:xfrm>
            <a:off x="5196307" y="1421206"/>
            <a:ext cx="931002" cy="187995"/>
          </a:xfrm>
          <a:prstGeom prst="rect">
            <a:avLst/>
          </a:prstGeom>
        </p:spPr>
        <p:txBody>
          <a:bodyPr lIns="0" tIns="0" rIns="0" bIns="0" rtlCol="0" anchor="t">
            <a:spAutoFit/>
          </a:bodyPr>
          <a:lstStyle/>
          <a:p>
            <a:pPr algn="l">
              <a:lnSpc>
                <a:spcPts val="1400"/>
              </a:lnSpc>
            </a:pPr>
            <a:r>
              <a:rPr lang="en-US" sz="1000" b="1">
                <a:solidFill>
                  <a:srgbClr val="000000"/>
                </a:solidFill>
                <a:latin typeface="Ubuntu Bold" panose="020B0804030602030204"/>
                <a:ea typeface="Ubuntu Bold" panose="020B0804030602030204"/>
                <a:cs typeface="Ubuntu Bold" panose="020B0804030602030204"/>
                <a:sym typeface="Ubuntu Bold" panose="020B0804030602030204"/>
              </a:rPr>
              <a:t>Image Registry</a:t>
            </a:r>
          </a:p>
        </p:txBody>
      </p:sp>
      <p:sp>
        <p:nvSpPr>
          <p:cNvPr id="54" name="TextBox 54"/>
          <p:cNvSpPr txBox="1"/>
          <p:nvPr/>
        </p:nvSpPr>
        <p:spPr>
          <a:xfrm>
            <a:off x="882577" y="2417940"/>
            <a:ext cx="490309"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API calls</a:t>
            </a:r>
          </a:p>
        </p:txBody>
      </p:sp>
      <p:sp>
        <p:nvSpPr>
          <p:cNvPr id="55" name="TextBox 55"/>
          <p:cNvSpPr txBox="1"/>
          <p:nvPr/>
        </p:nvSpPr>
        <p:spPr>
          <a:xfrm>
            <a:off x="882577" y="1964369"/>
            <a:ext cx="646014"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Docker CLI</a:t>
            </a:r>
          </a:p>
        </p:txBody>
      </p:sp>
      <p:sp>
        <p:nvSpPr>
          <p:cNvPr id="56" name="TextBox 56"/>
          <p:cNvSpPr txBox="1"/>
          <p:nvPr/>
        </p:nvSpPr>
        <p:spPr>
          <a:xfrm>
            <a:off x="2464346" y="1964369"/>
            <a:ext cx="523475"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REST API</a:t>
            </a:r>
          </a:p>
        </p:txBody>
      </p:sp>
      <p:sp>
        <p:nvSpPr>
          <p:cNvPr id="57" name="TextBox 57"/>
          <p:cNvSpPr txBox="1"/>
          <p:nvPr/>
        </p:nvSpPr>
        <p:spPr>
          <a:xfrm>
            <a:off x="2464346" y="2861843"/>
            <a:ext cx="655987"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Containers</a:t>
            </a:r>
          </a:p>
        </p:txBody>
      </p:sp>
      <p:sp>
        <p:nvSpPr>
          <p:cNvPr id="58" name="TextBox 58"/>
          <p:cNvSpPr txBox="1"/>
          <p:nvPr/>
        </p:nvSpPr>
        <p:spPr>
          <a:xfrm>
            <a:off x="2464365" y="2417940"/>
            <a:ext cx="976474"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Docker Daemon</a:t>
            </a:r>
          </a:p>
        </p:txBody>
      </p:sp>
      <p:sp>
        <p:nvSpPr>
          <p:cNvPr id="59" name="TextBox 59"/>
          <p:cNvSpPr txBox="1"/>
          <p:nvPr/>
        </p:nvSpPr>
        <p:spPr>
          <a:xfrm>
            <a:off x="3808076" y="2861843"/>
            <a:ext cx="752370"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Image cache</a:t>
            </a:r>
          </a:p>
        </p:txBody>
      </p:sp>
      <p:sp>
        <p:nvSpPr>
          <p:cNvPr id="60" name="TextBox 60"/>
          <p:cNvSpPr txBox="1"/>
          <p:nvPr/>
        </p:nvSpPr>
        <p:spPr>
          <a:xfrm>
            <a:off x="6635734" y="1793167"/>
            <a:ext cx="2142868" cy="541715"/>
          </a:xfrm>
          <a:prstGeom prst="rect">
            <a:avLst/>
          </a:prstGeom>
        </p:spPr>
        <p:txBody>
          <a:bodyPr lIns="0" tIns="0" rIns="0" bIns="0" rtlCol="0" anchor="t">
            <a:spAutoFit/>
          </a:bodyPr>
          <a:lstStyle/>
          <a:p>
            <a:pPr algn="l">
              <a:lnSpc>
                <a:spcPts val="2200"/>
              </a:lnSpc>
            </a:pPr>
            <a:r>
              <a:rPr lang="en-US" sz="1000">
                <a:solidFill>
                  <a:srgbClr val="000000"/>
                </a:solidFill>
                <a:latin typeface="Open Sans"/>
                <a:ea typeface="Open Sans"/>
                <a:cs typeface="Open Sans"/>
                <a:sym typeface="Open Sans"/>
              </a:rPr>
              <a:t>1.Issue </a:t>
            </a:r>
            <a:r>
              <a:rPr lang="en-US" sz="1000">
                <a:solidFill>
                  <a:srgbClr val="B85450"/>
                </a:solidFill>
                <a:latin typeface="Open Sans"/>
                <a:ea typeface="Open Sans"/>
                <a:cs typeface="Open Sans"/>
                <a:sym typeface="Open Sans"/>
              </a:rPr>
              <a:t>docker run</a:t>
            </a:r>
            <a:r>
              <a:rPr lang="en-US" sz="1000">
                <a:solidFill>
                  <a:srgbClr val="000000"/>
                </a:solidFill>
                <a:latin typeface="Open Sans"/>
                <a:ea typeface="Open Sans"/>
                <a:cs typeface="Open Sans"/>
                <a:sym typeface="Open Sans"/>
              </a:rPr>
              <a:t> in the CLI. 2.CLI sends a request to the host's </a:t>
            </a:r>
          </a:p>
        </p:txBody>
      </p:sp>
      <p:sp>
        <p:nvSpPr>
          <p:cNvPr id="61" name="TextBox 61"/>
          <p:cNvSpPr txBox="1"/>
          <p:nvPr/>
        </p:nvSpPr>
        <p:spPr>
          <a:xfrm>
            <a:off x="6787391" y="2386889"/>
            <a:ext cx="557413" cy="100384"/>
          </a:xfrm>
          <a:prstGeom prst="rect">
            <a:avLst/>
          </a:prstGeom>
        </p:spPr>
        <p:txBody>
          <a:bodyPr lIns="0" tIns="0" rIns="0" bIns="0" rtlCol="0" anchor="t">
            <a:spAutoFit/>
          </a:bodyPr>
          <a:lstStyle/>
          <a:p>
            <a:pPr algn="l">
              <a:lnSpc>
                <a:spcPts val="500"/>
              </a:lnSpc>
            </a:pPr>
            <a:r>
              <a:rPr lang="en-US" sz="1000">
                <a:solidFill>
                  <a:srgbClr val="000000"/>
                </a:solidFill>
                <a:latin typeface="Open Sans"/>
                <a:ea typeface="Open Sans"/>
                <a:cs typeface="Open Sans"/>
                <a:sym typeface="Open Sans"/>
              </a:rPr>
              <a:t>REST API.</a:t>
            </a:r>
          </a:p>
        </p:txBody>
      </p:sp>
      <p:sp>
        <p:nvSpPr>
          <p:cNvPr id="62" name="TextBox 62"/>
          <p:cNvSpPr txBox="1"/>
          <p:nvPr/>
        </p:nvSpPr>
        <p:spPr>
          <a:xfrm>
            <a:off x="6635734" y="2475795"/>
            <a:ext cx="2111912" cy="290884"/>
          </a:xfrm>
          <a:prstGeom prst="rect">
            <a:avLst/>
          </a:prstGeom>
        </p:spPr>
        <p:txBody>
          <a:bodyPr lIns="0" tIns="0" rIns="0" bIns="0" rtlCol="0" anchor="t">
            <a:spAutoFit/>
          </a:bodyPr>
          <a:lstStyle/>
          <a:p>
            <a:pPr algn="l">
              <a:lnSpc>
                <a:spcPts val="2500"/>
              </a:lnSpc>
            </a:pPr>
            <a:r>
              <a:rPr lang="en-US" sz="1000">
                <a:solidFill>
                  <a:srgbClr val="000000"/>
                </a:solidFill>
                <a:latin typeface="Open Sans"/>
                <a:ea typeface="Open Sans"/>
                <a:cs typeface="Open Sans"/>
                <a:sym typeface="Open Sans"/>
              </a:rPr>
              <a:t>3.Docker Host checks if the image </a:t>
            </a:r>
          </a:p>
        </p:txBody>
      </p:sp>
      <p:sp>
        <p:nvSpPr>
          <p:cNvPr id="63" name="TextBox 63"/>
          <p:cNvSpPr txBox="1"/>
          <p:nvPr/>
        </p:nvSpPr>
        <p:spPr>
          <a:xfrm>
            <a:off x="6787391" y="2818695"/>
            <a:ext cx="1695936" cy="100384"/>
          </a:xfrm>
          <a:prstGeom prst="rect">
            <a:avLst/>
          </a:prstGeom>
        </p:spPr>
        <p:txBody>
          <a:bodyPr lIns="0" tIns="0" rIns="0" bIns="0" rtlCol="0" anchor="t">
            <a:spAutoFit/>
          </a:bodyPr>
          <a:lstStyle/>
          <a:p>
            <a:pPr algn="l">
              <a:lnSpc>
                <a:spcPts val="500"/>
              </a:lnSpc>
            </a:pPr>
            <a:r>
              <a:rPr lang="en-US" sz="1000">
                <a:solidFill>
                  <a:srgbClr val="000000"/>
                </a:solidFill>
                <a:latin typeface="Open Sans"/>
                <a:ea typeface="Open Sans"/>
                <a:cs typeface="Open Sans"/>
                <a:sym typeface="Open Sans"/>
              </a:rPr>
              <a:t>is present in the local cache.</a:t>
            </a:r>
          </a:p>
        </p:txBody>
      </p:sp>
      <p:sp>
        <p:nvSpPr>
          <p:cNvPr id="64" name="TextBox 64"/>
          <p:cNvSpPr txBox="1"/>
          <p:nvPr/>
        </p:nvSpPr>
        <p:spPr>
          <a:xfrm>
            <a:off x="5032581" y="2745305"/>
            <a:ext cx="88763" cy="208093"/>
          </a:xfrm>
          <a:prstGeom prst="rect">
            <a:avLst/>
          </a:prstGeom>
        </p:spPr>
        <p:txBody>
          <a:bodyPr lIns="0" tIns="0" rIns="0" bIns="0" rtlCol="0" anchor="t">
            <a:spAutoFit/>
          </a:bodyPr>
          <a:lstStyle/>
          <a:p>
            <a:pPr algn="l">
              <a:lnSpc>
                <a:spcPts val="1680"/>
              </a:lnSpc>
            </a:pPr>
            <a:r>
              <a:rPr lang="en-US" sz="1200" b="1">
                <a:solidFill>
                  <a:srgbClr val="000000"/>
                </a:solidFill>
                <a:latin typeface="Open Sans Bold"/>
                <a:ea typeface="Open Sans Bold"/>
                <a:cs typeface="Open Sans Bold"/>
                <a:sym typeface="Open Sans Bold"/>
              </a:rPr>
              <a:t>3</a:t>
            </a:r>
          </a:p>
        </p:txBody>
      </p:sp>
      <p:sp>
        <p:nvSpPr>
          <p:cNvPr id="65" name="TextBox 65"/>
          <p:cNvSpPr txBox="1"/>
          <p:nvPr/>
        </p:nvSpPr>
        <p:spPr>
          <a:xfrm>
            <a:off x="6032449" y="2339245"/>
            <a:ext cx="120787" cy="208093"/>
          </a:xfrm>
          <a:prstGeom prst="rect">
            <a:avLst/>
          </a:prstGeom>
        </p:spPr>
        <p:txBody>
          <a:bodyPr lIns="0" tIns="0" rIns="0" bIns="0" rtlCol="0" anchor="t">
            <a:spAutoFit/>
          </a:bodyPr>
          <a:lstStyle/>
          <a:p>
            <a:pPr algn="l">
              <a:lnSpc>
                <a:spcPts val="1680"/>
              </a:lnSpc>
            </a:pPr>
            <a:r>
              <a:rPr lang="en-US" sz="1200">
                <a:solidFill>
                  <a:srgbClr val="000000"/>
                </a:solidFill>
                <a:latin typeface="Open Sans"/>
                <a:ea typeface="Open Sans"/>
                <a:cs typeface="Open Sans"/>
                <a:sym typeface="Open Sans"/>
              </a:rPr>
              <a:t>…</a:t>
            </a:r>
          </a:p>
        </p:txBody>
      </p:sp>
      <p:sp>
        <p:nvSpPr>
          <p:cNvPr id="66" name="TextBox 66"/>
          <p:cNvSpPr txBox="1"/>
          <p:nvPr/>
        </p:nvSpPr>
        <p:spPr>
          <a:xfrm>
            <a:off x="6594929" y="1308040"/>
            <a:ext cx="1759696" cy="432730"/>
          </a:xfrm>
          <a:prstGeom prst="rect">
            <a:avLst/>
          </a:prstGeom>
        </p:spPr>
        <p:txBody>
          <a:bodyPr lIns="0" tIns="0" rIns="0" bIns="0" rtlCol="0" anchor="t">
            <a:spAutoFit/>
          </a:bodyPr>
          <a:lstStyle/>
          <a:p>
            <a:pPr algn="l">
              <a:lnSpc>
                <a:spcPts val="1680"/>
              </a:lnSpc>
            </a:pPr>
            <a:r>
              <a:rPr lang="en-US" sz="1400" b="1">
                <a:solidFill>
                  <a:srgbClr val="000000"/>
                </a:solidFill>
                <a:latin typeface="Ubuntu Bold" panose="020B0804030602030204"/>
                <a:ea typeface="Ubuntu Bold" panose="020B0804030602030204"/>
                <a:cs typeface="Ubuntu Bold" panose="020B0804030602030204"/>
                <a:sym typeface="Ubuntu Bold" panose="020B0804030602030204"/>
              </a:rPr>
              <a:t>Running a container from an image</a:t>
            </a:r>
          </a:p>
        </p:txBody>
      </p:sp>
      <p:sp>
        <p:nvSpPr>
          <p:cNvPr id="67" name="TextBox 67"/>
          <p:cNvSpPr txBox="1"/>
          <p:nvPr/>
        </p:nvSpPr>
        <p:spPr>
          <a:xfrm>
            <a:off x="325879" y="4622825"/>
            <a:ext cx="527437" cy="208445"/>
          </a:xfrm>
          <a:prstGeom prst="rect">
            <a:avLst/>
          </a:prstGeom>
        </p:spPr>
        <p:txBody>
          <a:bodyPr lIns="0" tIns="0" rIns="0" bIns="0" rtlCol="0" anchor="t">
            <a:spAutoFit/>
          </a:bodyPr>
          <a:lstStyle/>
          <a:p>
            <a:pPr algn="l">
              <a:lnSpc>
                <a:spcPts val="1680"/>
              </a:lnSpc>
            </a:pPr>
            <a:r>
              <a:rPr lang="en-US" sz="1200" b="1">
                <a:solidFill>
                  <a:srgbClr val="000000"/>
                </a:solidFill>
                <a:latin typeface="Ubuntu Bold" panose="020B0804030602030204"/>
                <a:ea typeface="Ubuntu Bold" panose="020B0804030602030204"/>
                <a:cs typeface="Ubuntu Bold" panose="020B0804030602030204"/>
                <a:sym typeface="Ubuntu Bold" panose="020B0804030602030204"/>
              </a:rPr>
              <a:t>Docker</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8994635" cy="5143500"/>
          </a:xfrm>
          <a:custGeom>
            <a:avLst/>
            <a:gdLst/>
            <a:ahLst/>
            <a:cxnLst/>
            <a:rect l="l" t="t" r="r" b="b"/>
            <a:pathLst>
              <a:path w="8994635" h="5143500">
                <a:moveTo>
                  <a:pt x="0" y="0"/>
                </a:moveTo>
                <a:lnTo>
                  <a:pt x="8994635" y="0"/>
                </a:lnTo>
                <a:lnTo>
                  <a:pt x="8994635"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140575" y="3027916"/>
            <a:ext cx="535954" cy="522212"/>
          </a:xfrm>
          <a:custGeom>
            <a:avLst/>
            <a:gdLst/>
            <a:ahLst/>
            <a:cxnLst/>
            <a:rect l="l" t="t" r="r" b="b"/>
            <a:pathLst>
              <a:path w="535954" h="522212">
                <a:moveTo>
                  <a:pt x="0" y="0"/>
                </a:moveTo>
                <a:lnTo>
                  <a:pt x="535954" y="0"/>
                </a:lnTo>
                <a:lnTo>
                  <a:pt x="535954" y="522212"/>
                </a:lnTo>
                <a:lnTo>
                  <a:pt x="0" y="522212"/>
                </a:lnTo>
                <a:lnTo>
                  <a:pt x="0" y="0"/>
                </a:lnTo>
                <a:close/>
              </a:path>
            </a:pathLst>
          </a:custGeom>
          <a:blipFill>
            <a:blip r:embed="rId4"/>
            <a:stretch>
              <a:fillRect/>
            </a:stretch>
          </a:blipFill>
        </p:spPr>
      </p:sp>
      <p:sp>
        <p:nvSpPr>
          <p:cNvPr id="4" name="Freeform 4"/>
          <p:cNvSpPr/>
          <p:nvPr/>
        </p:nvSpPr>
        <p:spPr>
          <a:xfrm>
            <a:off x="4175408" y="3027916"/>
            <a:ext cx="535954" cy="522212"/>
          </a:xfrm>
          <a:custGeom>
            <a:avLst/>
            <a:gdLst/>
            <a:ahLst/>
            <a:cxnLst/>
            <a:rect l="l" t="t" r="r" b="b"/>
            <a:pathLst>
              <a:path w="535954" h="522212">
                <a:moveTo>
                  <a:pt x="0" y="0"/>
                </a:moveTo>
                <a:lnTo>
                  <a:pt x="535955" y="0"/>
                </a:lnTo>
                <a:lnTo>
                  <a:pt x="535955" y="522212"/>
                </a:lnTo>
                <a:lnTo>
                  <a:pt x="0" y="522212"/>
                </a:lnTo>
                <a:lnTo>
                  <a:pt x="0" y="0"/>
                </a:lnTo>
                <a:close/>
              </a:path>
            </a:pathLst>
          </a:custGeom>
          <a:blipFill>
            <a:blip r:embed="rId5"/>
            <a:stretch>
              <a:fillRect/>
            </a:stretch>
          </a:blipFill>
        </p:spPr>
      </p:sp>
      <p:sp>
        <p:nvSpPr>
          <p:cNvPr id="5" name="Freeform 5"/>
          <p:cNvSpPr/>
          <p:nvPr/>
        </p:nvSpPr>
        <p:spPr>
          <a:xfrm>
            <a:off x="5487810" y="3027916"/>
            <a:ext cx="535954" cy="522212"/>
          </a:xfrm>
          <a:custGeom>
            <a:avLst/>
            <a:gdLst/>
            <a:ahLst/>
            <a:cxnLst/>
            <a:rect l="l" t="t" r="r" b="b"/>
            <a:pathLst>
              <a:path w="535954" h="522212">
                <a:moveTo>
                  <a:pt x="0" y="0"/>
                </a:moveTo>
                <a:lnTo>
                  <a:pt x="535954" y="0"/>
                </a:lnTo>
                <a:lnTo>
                  <a:pt x="535954" y="522212"/>
                </a:lnTo>
                <a:lnTo>
                  <a:pt x="0" y="522212"/>
                </a:lnTo>
                <a:lnTo>
                  <a:pt x="0" y="0"/>
                </a:lnTo>
                <a:close/>
              </a:path>
            </a:pathLst>
          </a:custGeom>
          <a:blipFill>
            <a:blip r:embed="rId6"/>
            <a:stretch>
              <a:fillRect/>
            </a:stretch>
          </a:blipFill>
        </p:spPr>
      </p:sp>
      <p:sp>
        <p:nvSpPr>
          <p:cNvPr id="6" name="Freeform 6"/>
          <p:cNvSpPr/>
          <p:nvPr/>
        </p:nvSpPr>
        <p:spPr>
          <a:xfrm>
            <a:off x="4828173" y="3027916"/>
            <a:ext cx="535954" cy="522212"/>
          </a:xfrm>
          <a:custGeom>
            <a:avLst/>
            <a:gdLst/>
            <a:ahLst/>
            <a:cxnLst/>
            <a:rect l="l" t="t" r="r" b="b"/>
            <a:pathLst>
              <a:path w="535954" h="522212">
                <a:moveTo>
                  <a:pt x="0" y="0"/>
                </a:moveTo>
                <a:lnTo>
                  <a:pt x="535955" y="0"/>
                </a:lnTo>
                <a:lnTo>
                  <a:pt x="535955" y="522212"/>
                </a:lnTo>
                <a:lnTo>
                  <a:pt x="0" y="522212"/>
                </a:lnTo>
                <a:lnTo>
                  <a:pt x="0" y="0"/>
                </a:lnTo>
                <a:close/>
              </a:path>
            </a:pathLst>
          </a:custGeom>
          <a:blipFill>
            <a:blip r:embed="rId7"/>
            <a:stretch>
              <a:fillRect/>
            </a:stretch>
          </a:blipFill>
        </p:spPr>
      </p:sp>
      <p:sp>
        <p:nvSpPr>
          <p:cNvPr id="7" name="TextBox 7"/>
          <p:cNvSpPr txBox="1"/>
          <p:nvPr/>
        </p:nvSpPr>
        <p:spPr>
          <a:xfrm>
            <a:off x="1088125" y="225491"/>
            <a:ext cx="6846598" cy="581178"/>
          </a:xfrm>
          <a:prstGeom prst="rect">
            <a:avLst/>
          </a:prstGeom>
        </p:spPr>
        <p:txBody>
          <a:bodyPr lIns="0" tIns="0" rIns="0" bIns="0" rtlCol="0" anchor="t">
            <a:spAutoFit/>
          </a:bodyPr>
          <a:lstStyle/>
          <a:p>
            <a:pPr algn="ctr">
              <a:lnSpc>
                <a:spcPts val="2595"/>
              </a:lnSpc>
            </a:pPr>
            <a:r>
              <a:rPr lang="en-US" sz="2870" spc="5">
                <a:solidFill>
                  <a:srgbClr val="326CE5"/>
                </a:solidFill>
                <a:latin typeface="Barlow" panose="00000500000000000000"/>
                <a:ea typeface="Barlow" panose="00000500000000000000"/>
                <a:cs typeface="Barlow" panose="00000500000000000000"/>
                <a:sym typeface="Barlow" panose="00000500000000000000"/>
              </a:rPr>
              <a:t>Understanding Kubernetes API Ecosystem</a:t>
            </a:r>
          </a:p>
          <a:p>
            <a:pPr algn="ctr">
              <a:lnSpc>
                <a:spcPts val="2770"/>
              </a:lnSpc>
            </a:pPr>
            <a:r>
              <a:rPr lang="en-US" sz="1300">
                <a:solidFill>
                  <a:srgbClr val="404040"/>
                </a:solidFill>
                <a:latin typeface="Barlow" panose="00000500000000000000"/>
                <a:ea typeface="Barlow" panose="00000500000000000000"/>
                <a:cs typeface="Barlow" panose="00000500000000000000"/>
                <a:sym typeface="Barlow" panose="00000500000000000000"/>
              </a:rPr>
              <a:t>The Kubernetes API Ecosystem: A Structured Playground for Container Orchestration</a:t>
            </a:r>
          </a:p>
        </p:txBody>
      </p:sp>
      <p:sp>
        <p:nvSpPr>
          <p:cNvPr id="8" name="TextBox 8"/>
          <p:cNvSpPr txBox="1"/>
          <p:nvPr/>
        </p:nvSpPr>
        <p:spPr>
          <a:xfrm>
            <a:off x="570771" y="1072072"/>
            <a:ext cx="86777" cy="564912"/>
          </a:xfrm>
          <a:prstGeom prst="rect">
            <a:avLst/>
          </a:prstGeom>
        </p:spPr>
        <p:txBody>
          <a:bodyPr lIns="0" tIns="0" rIns="0" bIns="0" rtlCol="0" anchor="t">
            <a:spAutoFit/>
          </a:bodyPr>
          <a:lstStyle/>
          <a:p>
            <a:pPr algn="just">
              <a:lnSpc>
                <a:spcPts val="2275"/>
              </a:lnSpc>
            </a:pPr>
            <a:r>
              <a:rPr lang="en-US" sz="1460">
                <a:solidFill>
                  <a:srgbClr val="000000"/>
                </a:solidFill>
                <a:latin typeface="Arimo" panose="020B0604020202020204"/>
                <a:ea typeface="Arimo" panose="020B0604020202020204"/>
                <a:cs typeface="Arimo" panose="020B0604020202020204"/>
                <a:sym typeface="Arimo" panose="020B0604020202020204"/>
              </a:rPr>
              <a:t>▪ ▪</a:t>
            </a:r>
          </a:p>
        </p:txBody>
      </p:sp>
      <p:sp>
        <p:nvSpPr>
          <p:cNvPr id="9" name="TextBox 9"/>
          <p:cNvSpPr txBox="1"/>
          <p:nvPr/>
        </p:nvSpPr>
        <p:spPr>
          <a:xfrm>
            <a:off x="818134" y="1140772"/>
            <a:ext cx="7835400" cy="588388"/>
          </a:xfrm>
          <a:prstGeom prst="rect">
            <a:avLst/>
          </a:prstGeom>
        </p:spPr>
        <p:txBody>
          <a:bodyPr lIns="0" tIns="0" rIns="0" bIns="0" rtlCol="0" anchor="t">
            <a:spAutoFit/>
          </a:bodyPr>
          <a:lstStyle/>
          <a:p>
            <a:pPr algn="l">
              <a:lnSpc>
                <a:spcPts val="2275"/>
              </a:lnSpc>
            </a:pPr>
            <a:r>
              <a:rPr lang="en-US" sz="1460">
                <a:solidFill>
                  <a:srgbClr val="000000"/>
                </a:solidFill>
                <a:latin typeface="Calibri (MS)" panose="020F0502020204030204"/>
                <a:ea typeface="Calibri (MS)" panose="020F0502020204030204"/>
                <a:cs typeface="Calibri (MS)" panose="020F0502020204030204"/>
                <a:sym typeface="Calibri (MS)" panose="020F0502020204030204"/>
              </a:rPr>
              <a:t>Serves as central nervous system for any internal &amp; external communication within or outside a cluster Offers a programmatic interface for controlling &amp; managing every aspect of a cluster </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57200" y="186481"/>
            <a:ext cx="7937478" cy="4770537"/>
          </a:xfrm>
          <a:prstGeom prst="rect">
            <a:avLst/>
          </a:prstGeom>
        </p:spPr>
        <p:txBody>
          <a:bodyPr lIns="0" tIns="0" rIns="0" bIns="0" rtlCol="0" anchor="t">
            <a:spAutoFit/>
          </a:bodyPr>
          <a:lstStyle/>
          <a:p>
            <a:r>
              <a:rPr lang="en-US" sz="1000" b="1" dirty="0"/>
              <a:t>Big picture</a:t>
            </a:r>
          </a:p>
          <a:p>
            <a:r>
              <a:rPr lang="en-US" sz="1000" b="1" dirty="0"/>
              <a:t>Everything goes through the API server.</a:t>
            </a:r>
            <a:r>
              <a:rPr lang="en-US" sz="1000" dirty="0"/>
              <a:t> Creating Pods, scaling Deployments, wiring Services—all are API calls.</a:t>
            </a:r>
          </a:p>
          <a:p>
            <a:r>
              <a:rPr lang="en-US" sz="1000" dirty="0"/>
              <a:t>This </a:t>
            </a:r>
            <a:r>
              <a:rPr lang="en-US" sz="1000" b="1" dirty="0"/>
              <a:t>API-first design</a:t>
            </a:r>
            <a:r>
              <a:rPr lang="en-US" sz="1000" dirty="0"/>
              <a:t> makes Kubernetes easy to extend and integrate with other tools.</a:t>
            </a:r>
          </a:p>
          <a:p>
            <a:endParaRPr lang="en-US" sz="1000" dirty="0"/>
          </a:p>
          <a:p>
            <a:r>
              <a:rPr lang="en-US" sz="1000" b="1" dirty="0"/>
              <a:t>Kubernetes objects (how things are modeled)</a:t>
            </a:r>
          </a:p>
          <a:p>
            <a:r>
              <a:rPr lang="en-US" sz="1000" b="1" dirty="0"/>
              <a:t>Object = a resource</a:t>
            </a:r>
            <a:r>
              <a:rPr lang="en-US" sz="1000" dirty="0"/>
              <a:t> in the cluster (Pod, Deployment, Service…).</a:t>
            </a:r>
          </a:p>
          <a:p>
            <a:r>
              <a:rPr lang="en-US" sz="1000" dirty="0"/>
              <a:t>Each object has:</a:t>
            </a:r>
          </a:p>
          <a:p>
            <a:pPr lvl="1"/>
            <a:r>
              <a:rPr lang="en-US" sz="1000" b="1" dirty="0"/>
              <a:t>kind</a:t>
            </a:r>
            <a:r>
              <a:rPr lang="en-US" sz="1000" dirty="0"/>
              <a:t> (what it is)</a:t>
            </a:r>
          </a:p>
          <a:p>
            <a:pPr lvl="1"/>
            <a:r>
              <a:rPr lang="en-US" sz="1000" b="1" dirty="0" err="1"/>
              <a:t>apiVersion</a:t>
            </a:r>
            <a:r>
              <a:rPr lang="en-US" sz="1000" dirty="0"/>
              <a:t> (which API group/version)</a:t>
            </a:r>
          </a:p>
          <a:p>
            <a:pPr lvl="1"/>
            <a:r>
              <a:rPr lang="en-US" sz="1000" b="1" dirty="0"/>
              <a:t>metadata</a:t>
            </a:r>
            <a:r>
              <a:rPr lang="en-US" sz="1000" dirty="0"/>
              <a:t> (name, namespace, labels)</a:t>
            </a:r>
          </a:p>
          <a:p>
            <a:pPr lvl="1"/>
            <a:r>
              <a:rPr lang="en-US" sz="1000" b="1" dirty="0"/>
              <a:t>spec</a:t>
            </a:r>
            <a:r>
              <a:rPr lang="en-US" sz="1000" dirty="0"/>
              <a:t> (what you want—desired state)</a:t>
            </a:r>
          </a:p>
          <a:p>
            <a:pPr lvl="1"/>
            <a:r>
              <a:rPr lang="en-US" sz="1000" b="1" dirty="0"/>
              <a:t>status</a:t>
            </a:r>
            <a:r>
              <a:rPr lang="en-US" sz="1000" dirty="0"/>
              <a:t> (what’s really happening—observed state)</a:t>
            </a:r>
          </a:p>
          <a:p>
            <a:pPr lvl="1"/>
            <a:endParaRPr lang="en-US" sz="1000" dirty="0"/>
          </a:p>
          <a:p>
            <a:r>
              <a:rPr lang="en-US" sz="1000" b="1" dirty="0"/>
              <a:t>Common objects</a:t>
            </a:r>
          </a:p>
          <a:p>
            <a:r>
              <a:rPr lang="en-US" sz="1000" b="1" dirty="0"/>
              <a:t>Pod:</a:t>
            </a:r>
            <a:r>
              <a:rPr lang="en-US" sz="1000" dirty="0"/>
              <a:t> smallest runnable unit (one/more containers).</a:t>
            </a:r>
          </a:p>
          <a:p>
            <a:r>
              <a:rPr lang="en-US" sz="1000" b="1" dirty="0"/>
              <a:t>Deployment:</a:t>
            </a:r>
            <a:r>
              <a:rPr lang="en-US" sz="1000" dirty="0"/>
              <a:t> manages Pods via </a:t>
            </a:r>
            <a:r>
              <a:rPr lang="en-US" sz="1000" dirty="0" err="1"/>
              <a:t>ReplicaSets</a:t>
            </a:r>
            <a:r>
              <a:rPr lang="en-US" sz="1000" dirty="0"/>
              <a:t>; supports rollouts/rollbacks.</a:t>
            </a:r>
          </a:p>
          <a:p>
            <a:r>
              <a:rPr lang="en-US" sz="1000" b="1" dirty="0"/>
              <a:t>Service:</a:t>
            </a:r>
            <a:r>
              <a:rPr lang="en-US" sz="1000" dirty="0"/>
              <a:t> stable network name/IP for a set of Pods.</a:t>
            </a:r>
          </a:p>
          <a:p>
            <a:r>
              <a:rPr lang="en-US" sz="1000" b="1" dirty="0" err="1"/>
              <a:t>ConfigMap</a:t>
            </a:r>
            <a:r>
              <a:rPr lang="en-US" sz="1000" b="1" dirty="0"/>
              <a:t>/Secret:</a:t>
            </a:r>
            <a:r>
              <a:rPr lang="en-US" sz="1000" dirty="0"/>
              <a:t> app configuration (plain/sensitive).</a:t>
            </a:r>
          </a:p>
          <a:p>
            <a:r>
              <a:rPr lang="en-US" sz="1000" b="1" dirty="0" err="1"/>
              <a:t>PersistentVolume</a:t>
            </a:r>
            <a:r>
              <a:rPr lang="en-US" sz="1000" b="1" dirty="0"/>
              <a:t> / </a:t>
            </a:r>
            <a:r>
              <a:rPr lang="en-US" sz="1000" b="1" dirty="0" err="1"/>
              <a:t>PersistentVolumeClaim</a:t>
            </a:r>
            <a:r>
              <a:rPr lang="en-US" sz="1000" b="1" dirty="0"/>
              <a:t>:</a:t>
            </a:r>
            <a:r>
              <a:rPr lang="en-US" sz="1000" dirty="0"/>
              <a:t> storage abstraction.</a:t>
            </a:r>
          </a:p>
          <a:p>
            <a:endParaRPr lang="en-US" sz="1000" dirty="0"/>
          </a:p>
          <a:p>
            <a:r>
              <a:rPr lang="en-US" sz="1000" b="1" dirty="0"/>
              <a:t>API groups &amp; versions (how it evolves)</a:t>
            </a:r>
          </a:p>
          <a:p>
            <a:r>
              <a:rPr lang="en-US" sz="1000" b="1" dirty="0"/>
              <a:t>Core/v1:</a:t>
            </a:r>
            <a:r>
              <a:rPr lang="en-US" sz="1000" dirty="0"/>
              <a:t> Pods, Services, </a:t>
            </a:r>
            <a:r>
              <a:rPr lang="en-US" sz="1000" dirty="0" err="1"/>
              <a:t>ConfigMaps</a:t>
            </a:r>
            <a:r>
              <a:rPr lang="en-US" sz="1000" dirty="0"/>
              <a:t>…</a:t>
            </a:r>
          </a:p>
          <a:p>
            <a:r>
              <a:rPr lang="en-US" sz="1000" b="1" dirty="0"/>
              <a:t>apps/v1:</a:t>
            </a:r>
            <a:r>
              <a:rPr lang="en-US" sz="1000" dirty="0"/>
              <a:t> Deployments, </a:t>
            </a:r>
            <a:r>
              <a:rPr lang="en-US" sz="1000" dirty="0" err="1"/>
              <a:t>StatefulSets</a:t>
            </a:r>
            <a:r>
              <a:rPr lang="en-US" sz="1000" dirty="0"/>
              <a:t>, </a:t>
            </a:r>
            <a:r>
              <a:rPr lang="en-US" sz="1000" dirty="0" err="1"/>
              <a:t>DaemonSets</a:t>
            </a:r>
            <a:r>
              <a:rPr lang="en-US" sz="1000" dirty="0"/>
              <a:t>…</a:t>
            </a:r>
          </a:p>
          <a:p>
            <a:endParaRPr lang="en-US" sz="1000" dirty="0"/>
          </a:p>
          <a:p>
            <a:r>
              <a:rPr lang="en-US" sz="1000" b="1" dirty="0"/>
              <a:t>batch/v1:</a:t>
            </a:r>
            <a:r>
              <a:rPr lang="en-US" sz="1000" dirty="0"/>
              <a:t> Jobs, </a:t>
            </a:r>
            <a:r>
              <a:rPr lang="en-US" sz="1000" dirty="0" err="1"/>
              <a:t>CronJobs</a:t>
            </a:r>
            <a:endParaRPr lang="en-US" sz="1000" dirty="0"/>
          </a:p>
          <a:p>
            <a:r>
              <a:rPr lang="en-US" sz="1000" b="1" dirty="0"/>
              <a:t>networking.k8s.io/v1:</a:t>
            </a:r>
            <a:r>
              <a:rPr lang="en-US" sz="1000" dirty="0"/>
              <a:t> Ingress, NetworkPolicy…</a:t>
            </a:r>
          </a:p>
          <a:p>
            <a:r>
              <a:rPr lang="en-US" sz="1000" dirty="0"/>
              <a:t>Versioning lets Kubernetes change safely without breaking you.</a:t>
            </a:r>
          </a:p>
          <a:p>
            <a:endParaRPr lang="en-US" sz="1000" dirty="0"/>
          </a:p>
          <a:p>
            <a:r>
              <a:rPr lang="en-US" sz="1000" b="1" dirty="0"/>
              <a:t>Controllers &amp; reconciliation (how it keeps promises)</a:t>
            </a:r>
          </a:p>
          <a:p>
            <a:r>
              <a:rPr lang="en-US" sz="1000" dirty="0"/>
              <a:t>Controllers </a:t>
            </a:r>
            <a:r>
              <a:rPr lang="en-US" sz="1000" b="1" dirty="0"/>
              <a:t>watch</a:t>
            </a:r>
            <a:r>
              <a:rPr lang="en-US" sz="1000" dirty="0"/>
              <a:t> the API for changes, </a:t>
            </a:r>
            <a:r>
              <a:rPr lang="en-US" sz="1000" b="1" dirty="0"/>
              <a:t>compare</a:t>
            </a:r>
            <a:r>
              <a:rPr lang="en-US" sz="1000" dirty="0"/>
              <a:t> desired vs actual, and </a:t>
            </a:r>
            <a:r>
              <a:rPr lang="en-US" sz="1000" b="1" dirty="0"/>
              <a:t>fix</a:t>
            </a:r>
            <a:r>
              <a:rPr lang="en-US" sz="1000" dirty="0"/>
              <a:t> differences.</a:t>
            </a:r>
          </a:p>
          <a:p>
            <a:r>
              <a:rPr lang="en-US" sz="1000" dirty="0"/>
              <a:t>Example: Deployment controller ensures the requested number of Pods is always running.</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036431" y="2297760"/>
            <a:ext cx="5071137" cy="490830"/>
          </a:xfrm>
          <a:prstGeom prst="rect">
            <a:avLst/>
          </a:prstGeom>
        </p:spPr>
        <p:txBody>
          <a:bodyPr lIns="0" tIns="0" rIns="0" bIns="0" rtlCol="0" anchor="t">
            <a:spAutoFit/>
          </a:bodyPr>
          <a:lstStyle/>
          <a:p>
            <a:pPr algn="ctr">
              <a:lnSpc>
                <a:spcPts val="4155"/>
              </a:lnSpc>
              <a:spcBef>
                <a:spcPct val="0"/>
              </a:spcBef>
            </a:pPr>
            <a:r>
              <a:rPr lang="en-US" sz="2970">
                <a:solidFill>
                  <a:srgbClr val="000000"/>
                </a:solidFill>
                <a:latin typeface="Open Sans"/>
                <a:ea typeface="Open Sans"/>
                <a:cs typeface="Open Sans"/>
                <a:sym typeface="Open Sans"/>
              </a:rPr>
              <a:t>Update Strategies &amp; Rollback</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7696D9-2B51-60D9-50EA-6BBF58DDA4D0}"/>
              </a:ext>
            </a:extLst>
          </p:cNvPr>
          <p:cNvSpPr txBox="1"/>
          <p:nvPr/>
        </p:nvSpPr>
        <p:spPr>
          <a:xfrm>
            <a:off x="457200" y="217259"/>
            <a:ext cx="8001000" cy="4893647"/>
          </a:xfrm>
          <a:prstGeom prst="rect">
            <a:avLst/>
          </a:prstGeom>
          <a:noFill/>
        </p:spPr>
        <p:txBody>
          <a:bodyPr wrap="square">
            <a:spAutoFit/>
          </a:bodyPr>
          <a:lstStyle/>
          <a:p>
            <a:pPr>
              <a:buNone/>
            </a:pPr>
            <a:r>
              <a:rPr lang="en-US" sz="1200" b="1" dirty="0"/>
              <a:t>What it is</a:t>
            </a:r>
          </a:p>
          <a:p>
            <a:pPr>
              <a:buFont typeface="Arial" panose="020B0604020202020204" pitchFamily="34" charset="0"/>
              <a:buChar char="•"/>
            </a:pPr>
            <a:r>
              <a:rPr lang="en-US" sz="1200" dirty="0"/>
              <a:t>A Deployment update mode where Kubernetes </a:t>
            </a:r>
            <a:r>
              <a:rPr lang="en-US" sz="1200" b="1" dirty="0"/>
              <a:t>deletes all existing Pods first</a:t>
            </a:r>
            <a:r>
              <a:rPr lang="en-US" sz="1200" dirty="0"/>
              <a:t>, then </a:t>
            </a:r>
            <a:r>
              <a:rPr lang="en-US" sz="1200" b="1" dirty="0"/>
              <a:t>creates the new Pods</a:t>
            </a:r>
            <a:r>
              <a:rPr lang="en-US" sz="1200" dirty="0"/>
              <a:t>.</a:t>
            </a:r>
          </a:p>
          <a:p>
            <a:pPr>
              <a:buFont typeface="Arial" panose="020B0604020202020204" pitchFamily="34" charset="0"/>
              <a:buChar char="•"/>
            </a:pPr>
            <a:r>
              <a:rPr lang="en-US" sz="1200" dirty="0"/>
              <a:t>Opposite of </a:t>
            </a:r>
            <a:r>
              <a:rPr lang="en-US" sz="1200" b="1" dirty="0" err="1"/>
              <a:t>RollingUpdate</a:t>
            </a:r>
            <a:r>
              <a:rPr lang="en-US" sz="1200" dirty="0"/>
              <a:t> (which overlaps old and new to avoid downtime).</a:t>
            </a:r>
          </a:p>
          <a:p>
            <a:pPr>
              <a:buFont typeface="Arial" panose="020B0604020202020204" pitchFamily="34" charset="0"/>
              <a:buChar char="•"/>
            </a:pPr>
            <a:endParaRPr lang="en-US" sz="1200" dirty="0"/>
          </a:p>
          <a:p>
            <a:pPr>
              <a:buNone/>
            </a:pPr>
            <a:r>
              <a:rPr lang="en-US" sz="1200" b="1" dirty="0"/>
              <a:t>how it behaves (timeline)</a:t>
            </a:r>
          </a:p>
          <a:p>
            <a:pPr>
              <a:buFont typeface="+mj-lt"/>
              <a:buAutoNum type="arabicPeriod"/>
            </a:pPr>
            <a:r>
              <a:rPr lang="en-US" sz="1200" dirty="0"/>
              <a:t>Scale </a:t>
            </a:r>
            <a:r>
              <a:rPr lang="en-US" sz="1200" b="1" dirty="0"/>
              <a:t>current </a:t>
            </a:r>
            <a:r>
              <a:rPr lang="en-US" sz="1200" b="1" dirty="0" err="1"/>
              <a:t>ReplicaSet</a:t>
            </a:r>
            <a:r>
              <a:rPr lang="en-US" sz="1200" b="1" dirty="0"/>
              <a:t> to 0</a:t>
            </a:r>
            <a:r>
              <a:rPr lang="en-US" sz="1200" dirty="0"/>
              <a:t> (all old Pods are terminated).</a:t>
            </a:r>
          </a:p>
          <a:p>
            <a:pPr>
              <a:buFont typeface="+mj-lt"/>
              <a:buAutoNum type="arabicPeriod"/>
            </a:pPr>
            <a:r>
              <a:rPr lang="en-US" sz="1200" dirty="0"/>
              <a:t>Create </a:t>
            </a:r>
            <a:r>
              <a:rPr lang="en-US" sz="1200" b="1" dirty="0"/>
              <a:t>new </a:t>
            </a:r>
            <a:r>
              <a:rPr lang="en-US" sz="1200" b="1" dirty="0" err="1"/>
              <a:t>ReplicaSet</a:t>
            </a:r>
            <a:r>
              <a:rPr lang="en-US" sz="1200" dirty="0"/>
              <a:t> from the updated template.</a:t>
            </a:r>
          </a:p>
          <a:p>
            <a:pPr>
              <a:buFont typeface="+mj-lt"/>
              <a:buAutoNum type="arabicPeriod"/>
            </a:pPr>
            <a:r>
              <a:rPr lang="en-US" sz="1200" dirty="0"/>
              <a:t>Start new Pods; app becomes available </a:t>
            </a:r>
            <a:r>
              <a:rPr lang="en-US" sz="1200" b="1" dirty="0"/>
              <a:t>only after</a:t>
            </a:r>
            <a:r>
              <a:rPr lang="en-US" sz="1200" dirty="0"/>
              <a:t> they’re Ready.</a:t>
            </a:r>
          </a:p>
          <a:p>
            <a:pPr>
              <a:buFont typeface="+mj-lt"/>
              <a:buAutoNum type="arabicPeriod"/>
            </a:pPr>
            <a:endParaRPr lang="en-US" sz="1200" dirty="0"/>
          </a:p>
          <a:p>
            <a:pPr>
              <a:buNone/>
            </a:pPr>
            <a:r>
              <a:rPr lang="en-US" sz="1200" b="1" dirty="0"/>
              <a:t>When to use it</a:t>
            </a:r>
          </a:p>
          <a:p>
            <a:pPr>
              <a:buFont typeface="Arial" panose="020B0604020202020204" pitchFamily="34" charset="0"/>
              <a:buChar char="•"/>
            </a:pPr>
            <a:r>
              <a:rPr lang="en-US" sz="1200" dirty="0"/>
              <a:t>Old and new versions </a:t>
            </a:r>
            <a:r>
              <a:rPr lang="en-US" sz="1200" b="1" dirty="0"/>
              <a:t>cannot run at the same time</a:t>
            </a:r>
            <a:r>
              <a:rPr lang="en-US" sz="1200" dirty="0"/>
              <a:t> (e.g., DB schema conflicts, exclusive ports, singleton jobs).</a:t>
            </a:r>
          </a:p>
          <a:p>
            <a:pPr>
              <a:buFont typeface="Arial" panose="020B0604020202020204" pitchFamily="34" charset="0"/>
              <a:buChar char="•"/>
            </a:pPr>
            <a:r>
              <a:rPr lang="en-US" sz="1200" dirty="0"/>
              <a:t>You can tolerate a </a:t>
            </a:r>
            <a:r>
              <a:rPr lang="en-US" sz="1200" b="1" dirty="0"/>
              <a:t>brief downtime</a:t>
            </a:r>
            <a:r>
              <a:rPr lang="en-US" sz="1200" dirty="0"/>
              <a:t> during deploys.</a:t>
            </a:r>
          </a:p>
          <a:p>
            <a:pPr>
              <a:buFont typeface="Arial" panose="020B0604020202020204" pitchFamily="34" charset="0"/>
              <a:buChar char="•"/>
            </a:pPr>
            <a:r>
              <a:rPr lang="en-US" sz="1200" dirty="0"/>
              <a:t>Simpler environments where availability isn’t critical.</a:t>
            </a:r>
          </a:p>
          <a:p>
            <a:pPr>
              <a:buNone/>
            </a:pPr>
            <a:r>
              <a:rPr lang="en-US" sz="1200" b="1" dirty="0"/>
              <a:t>Pros</a:t>
            </a:r>
          </a:p>
          <a:p>
            <a:pPr>
              <a:buFont typeface="Arial" panose="020B0604020202020204" pitchFamily="34" charset="0"/>
              <a:buChar char="•"/>
            </a:pPr>
            <a:r>
              <a:rPr lang="en-US" sz="1200" b="1" dirty="0"/>
              <a:t>Simple &amp; predictable</a:t>
            </a:r>
            <a:r>
              <a:rPr lang="en-US" sz="1200" dirty="0"/>
              <a:t> rollout.</a:t>
            </a:r>
          </a:p>
          <a:p>
            <a:pPr>
              <a:buFont typeface="Arial" panose="020B0604020202020204" pitchFamily="34" charset="0"/>
              <a:buChar char="•"/>
            </a:pPr>
            <a:r>
              <a:rPr lang="en-US" sz="1200" dirty="0"/>
              <a:t>Avoids </a:t>
            </a:r>
            <a:r>
              <a:rPr lang="en-US" sz="1200" b="1" dirty="0"/>
              <a:t>version skew</a:t>
            </a:r>
            <a:r>
              <a:rPr lang="en-US" sz="1200" dirty="0"/>
              <a:t> or cross-version traffic mix.</a:t>
            </a:r>
          </a:p>
          <a:p>
            <a:pPr>
              <a:buFont typeface="Arial" panose="020B0604020202020204" pitchFamily="34" charset="0"/>
              <a:buChar char="•"/>
            </a:pPr>
            <a:r>
              <a:rPr lang="en-US" sz="1200" dirty="0"/>
              <a:t>Frees resources before starting new Pods (helpful on tight nodes).</a:t>
            </a:r>
          </a:p>
          <a:p>
            <a:pPr>
              <a:buNone/>
            </a:pPr>
            <a:r>
              <a:rPr lang="en-US" sz="1200" b="1" dirty="0"/>
              <a:t>Cons</a:t>
            </a:r>
          </a:p>
          <a:p>
            <a:pPr>
              <a:buFont typeface="Arial" panose="020B0604020202020204" pitchFamily="34" charset="0"/>
              <a:buChar char="•"/>
            </a:pPr>
            <a:r>
              <a:rPr lang="en-US" sz="1200" b="1" dirty="0"/>
              <a:t>Downtime</a:t>
            </a:r>
            <a:r>
              <a:rPr lang="en-US" sz="1200" dirty="0"/>
              <a:t> while new Pods start.</a:t>
            </a:r>
          </a:p>
          <a:p>
            <a:pPr>
              <a:buFont typeface="Arial" panose="020B0604020202020204" pitchFamily="34" charset="0"/>
              <a:buChar char="•"/>
            </a:pPr>
            <a:r>
              <a:rPr lang="en-US" sz="1200" dirty="0"/>
              <a:t>If new Pods fail to come up, your service stays </a:t>
            </a:r>
            <a:r>
              <a:rPr lang="en-US" sz="1200" b="1" dirty="0"/>
              <a:t>down</a:t>
            </a:r>
            <a:r>
              <a:rPr lang="en-US" sz="1200" dirty="0"/>
              <a:t> until fixed.</a:t>
            </a:r>
          </a:p>
          <a:p>
            <a:pPr>
              <a:buFont typeface="Arial" panose="020B0604020202020204" pitchFamily="34" charset="0"/>
              <a:buChar char="•"/>
            </a:pPr>
            <a:r>
              <a:rPr lang="en-US" sz="1200" dirty="0"/>
              <a:t>No gradual canarying or traffic shifting.</a:t>
            </a:r>
          </a:p>
          <a:p>
            <a:pPr>
              <a:buFont typeface="Arial" panose="020B0604020202020204" pitchFamily="34" charset="0"/>
              <a:buChar char="•"/>
            </a:pPr>
            <a:endParaRPr lang="en-US" sz="1200" dirty="0"/>
          </a:p>
          <a:p>
            <a:pPr>
              <a:buNone/>
            </a:pPr>
            <a:r>
              <a:rPr lang="en-US" sz="1200" b="1" dirty="0"/>
              <a:t>Good practices</a:t>
            </a:r>
          </a:p>
          <a:p>
            <a:pPr>
              <a:buFont typeface="Arial" panose="020B0604020202020204" pitchFamily="34" charset="0"/>
              <a:buChar char="•"/>
            </a:pPr>
            <a:r>
              <a:rPr lang="en-US" sz="1200" dirty="0"/>
              <a:t>Use </a:t>
            </a:r>
            <a:r>
              <a:rPr lang="en-US" sz="1200" b="1" dirty="0"/>
              <a:t>readiness &amp; liveness probes</a:t>
            </a:r>
            <a:r>
              <a:rPr lang="en-US" sz="1200" dirty="0"/>
              <a:t> so traffic only flows when the new Pods are healthy.</a:t>
            </a:r>
          </a:p>
          <a:p>
            <a:pPr>
              <a:buFont typeface="Arial" panose="020B0604020202020204" pitchFamily="34" charset="0"/>
              <a:buChar char="•"/>
            </a:pPr>
            <a:r>
              <a:rPr lang="en-US" sz="1200" dirty="0"/>
              <a:t>Announce </a:t>
            </a:r>
            <a:r>
              <a:rPr lang="en-US" sz="1200" b="1" dirty="0"/>
              <a:t>maintenance windows</a:t>
            </a:r>
            <a:r>
              <a:rPr lang="en-US" sz="1200" dirty="0"/>
              <a:t> if user-facing.</a:t>
            </a:r>
          </a:p>
          <a:p>
            <a:pPr>
              <a:buFont typeface="Arial" panose="020B0604020202020204" pitchFamily="34" charset="0"/>
              <a:buChar char="•"/>
            </a:pPr>
            <a:r>
              <a:rPr lang="en-US" sz="1200" dirty="0"/>
              <a:t>For stateful systems, pair with </a:t>
            </a:r>
            <a:r>
              <a:rPr lang="en-US" sz="1200" b="1" dirty="0"/>
              <a:t>backups/migrations</a:t>
            </a:r>
            <a:r>
              <a:rPr lang="en-US" sz="1200" dirty="0"/>
              <a:t> and tested rollback steps.</a:t>
            </a:r>
          </a:p>
        </p:txBody>
      </p:sp>
    </p:spTree>
    <p:extLst>
      <p:ext uri="{BB962C8B-B14F-4D97-AF65-F5344CB8AC3E}">
        <p14:creationId xmlns:p14="http://schemas.microsoft.com/office/powerpoint/2010/main" val="289029812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8994635" cy="5143500"/>
          </a:xfrm>
          <a:custGeom>
            <a:avLst/>
            <a:gdLst/>
            <a:ahLst/>
            <a:cxnLst/>
            <a:rect l="l" t="t" r="r" b="b"/>
            <a:pathLst>
              <a:path w="8994635" h="5143500">
                <a:moveTo>
                  <a:pt x="0" y="0"/>
                </a:moveTo>
                <a:lnTo>
                  <a:pt x="8994635" y="0"/>
                </a:lnTo>
                <a:lnTo>
                  <a:pt x="8994635"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636257" y="3687552"/>
            <a:ext cx="535954" cy="522212"/>
          </a:xfrm>
          <a:custGeom>
            <a:avLst/>
            <a:gdLst/>
            <a:ahLst/>
            <a:cxnLst/>
            <a:rect l="l" t="t" r="r" b="b"/>
            <a:pathLst>
              <a:path w="535954" h="522212">
                <a:moveTo>
                  <a:pt x="0" y="0"/>
                </a:moveTo>
                <a:lnTo>
                  <a:pt x="535954" y="0"/>
                </a:lnTo>
                <a:lnTo>
                  <a:pt x="535954" y="522212"/>
                </a:lnTo>
                <a:lnTo>
                  <a:pt x="0" y="522212"/>
                </a:lnTo>
                <a:lnTo>
                  <a:pt x="0" y="0"/>
                </a:lnTo>
                <a:close/>
              </a:path>
            </a:pathLst>
          </a:custGeom>
          <a:blipFill>
            <a:blip r:embed="rId4"/>
            <a:stretch>
              <a:fillRect/>
            </a:stretch>
          </a:blipFill>
        </p:spPr>
      </p:sp>
      <p:sp>
        <p:nvSpPr>
          <p:cNvPr id="4" name="Freeform 4"/>
          <p:cNvSpPr/>
          <p:nvPr/>
        </p:nvSpPr>
        <p:spPr>
          <a:xfrm>
            <a:off x="3852461" y="3687552"/>
            <a:ext cx="535954" cy="522212"/>
          </a:xfrm>
          <a:custGeom>
            <a:avLst/>
            <a:gdLst/>
            <a:ahLst/>
            <a:cxnLst/>
            <a:rect l="l" t="t" r="r" b="b"/>
            <a:pathLst>
              <a:path w="535954" h="522212">
                <a:moveTo>
                  <a:pt x="0" y="0"/>
                </a:moveTo>
                <a:lnTo>
                  <a:pt x="535955" y="0"/>
                </a:lnTo>
                <a:lnTo>
                  <a:pt x="535955" y="522212"/>
                </a:lnTo>
                <a:lnTo>
                  <a:pt x="0" y="522212"/>
                </a:lnTo>
                <a:lnTo>
                  <a:pt x="0" y="0"/>
                </a:lnTo>
                <a:close/>
              </a:path>
            </a:pathLst>
          </a:custGeom>
          <a:blipFill>
            <a:blip r:embed="rId4"/>
            <a:stretch>
              <a:fillRect/>
            </a:stretch>
          </a:blipFill>
        </p:spPr>
      </p:sp>
      <p:sp>
        <p:nvSpPr>
          <p:cNvPr id="5" name="Freeform 5"/>
          <p:cNvSpPr/>
          <p:nvPr/>
        </p:nvSpPr>
        <p:spPr>
          <a:xfrm>
            <a:off x="5068666" y="3687552"/>
            <a:ext cx="535954" cy="522212"/>
          </a:xfrm>
          <a:custGeom>
            <a:avLst/>
            <a:gdLst/>
            <a:ahLst/>
            <a:cxnLst/>
            <a:rect l="l" t="t" r="r" b="b"/>
            <a:pathLst>
              <a:path w="535954" h="522212">
                <a:moveTo>
                  <a:pt x="0" y="0"/>
                </a:moveTo>
                <a:lnTo>
                  <a:pt x="535954" y="0"/>
                </a:lnTo>
                <a:lnTo>
                  <a:pt x="535954" y="522212"/>
                </a:lnTo>
                <a:lnTo>
                  <a:pt x="0" y="522212"/>
                </a:lnTo>
                <a:lnTo>
                  <a:pt x="0" y="0"/>
                </a:lnTo>
                <a:close/>
              </a:path>
            </a:pathLst>
          </a:custGeom>
          <a:blipFill>
            <a:blip r:embed="rId4"/>
            <a:stretch>
              <a:fillRect/>
            </a:stretch>
          </a:blipFill>
        </p:spPr>
      </p:sp>
      <p:sp>
        <p:nvSpPr>
          <p:cNvPr id="6" name="Freeform 6"/>
          <p:cNvSpPr/>
          <p:nvPr/>
        </p:nvSpPr>
        <p:spPr>
          <a:xfrm>
            <a:off x="3852461" y="2691227"/>
            <a:ext cx="535954" cy="522212"/>
          </a:xfrm>
          <a:custGeom>
            <a:avLst/>
            <a:gdLst/>
            <a:ahLst/>
            <a:cxnLst/>
            <a:rect l="l" t="t" r="r" b="b"/>
            <a:pathLst>
              <a:path w="535954" h="522212">
                <a:moveTo>
                  <a:pt x="0" y="0"/>
                </a:moveTo>
                <a:lnTo>
                  <a:pt x="535955" y="0"/>
                </a:lnTo>
                <a:lnTo>
                  <a:pt x="535955" y="522212"/>
                </a:lnTo>
                <a:lnTo>
                  <a:pt x="0" y="522212"/>
                </a:lnTo>
                <a:lnTo>
                  <a:pt x="0" y="0"/>
                </a:lnTo>
                <a:close/>
              </a:path>
            </a:pathLst>
          </a:custGeom>
          <a:blipFill>
            <a:blip r:embed="rId5"/>
            <a:stretch>
              <a:fillRect/>
            </a:stretch>
          </a:blipFill>
        </p:spPr>
      </p:sp>
      <p:grpSp>
        <p:nvGrpSpPr>
          <p:cNvPr id="7" name="Group 7"/>
          <p:cNvGrpSpPr>
            <a:grpSpLocks noChangeAspect="1"/>
          </p:cNvGrpSpPr>
          <p:nvPr/>
        </p:nvGrpSpPr>
        <p:grpSpPr>
          <a:xfrm>
            <a:off x="2834423" y="3171023"/>
            <a:ext cx="2579363" cy="571046"/>
            <a:chOff x="0" y="0"/>
            <a:chExt cx="3575558" cy="791591"/>
          </a:xfrm>
        </p:grpSpPr>
        <p:sp>
          <p:nvSpPr>
            <p:cNvPr id="8" name="Freeform 8"/>
            <p:cNvSpPr/>
            <p:nvPr/>
          </p:nvSpPr>
          <p:spPr>
            <a:xfrm>
              <a:off x="63500" y="63500"/>
              <a:ext cx="1727835" cy="664591"/>
            </a:xfrm>
            <a:custGeom>
              <a:avLst/>
              <a:gdLst/>
              <a:ahLst/>
              <a:cxnLst/>
              <a:rect l="l" t="t" r="r" b="b"/>
              <a:pathLst>
                <a:path w="1727835" h="664591">
                  <a:moveTo>
                    <a:pt x="1727835" y="0"/>
                  </a:moveTo>
                  <a:lnTo>
                    <a:pt x="1727835" y="335534"/>
                  </a:lnTo>
                  <a:lnTo>
                    <a:pt x="38100" y="335534"/>
                  </a:lnTo>
                  <a:lnTo>
                    <a:pt x="41275" y="332359"/>
                  </a:lnTo>
                  <a:lnTo>
                    <a:pt x="41275" y="601091"/>
                  </a:lnTo>
                  <a:lnTo>
                    <a:pt x="34925" y="601091"/>
                  </a:lnTo>
                  <a:lnTo>
                    <a:pt x="34925" y="329184"/>
                  </a:lnTo>
                  <a:lnTo>
                    <a:pt x="1724660" y="329184"/>
                  </a:lnTo>
                  <a:lnTo>
                    <a:pt x="1721485" y="332359"/>
                  </a:lnTo>
                  <a:lnTo>
                    <a:pt x="1721485" y="0"/>
                  </a:lnTo>
                  <a:close/>
                  <a:moveTo>
                    <a:pt x="76200" y="588391"/>
                  </a:moveTo>
                  <a:lnTo>
                    <a:pt x="38100" y="664591"/>
                  </a:lnTo>
                  <a:lnTo>
                    <a:pt x="0" y="588391"/>
                  </a:lnTo>
                  <a:close/>
                </a:path>
              </a:pathLst>
            </a:custGeom>
            <a:solidFill>
              <a:srgbClr val="326CE5"/>
            </a:solidFill>
          </p:spPr>
        </p:sp>
        <p:sp>
          <p:nvSpPr>
            <p:cNvPr id="9" name="Freeform 9"/>
            <p:cNvSpPr/>
            <p:nvPr/>
          </p:nvSpPr>
          <p:spPr>
            <a:xfrm>
              <a:off x="1784223" y="63500"/>
              <a:ext cx="1727835" cy="664591"/>
            </a:xfrm>
            <a:custGeom>
              <a:avLst/>
              <a:gdLst/>
              <a:ahLst/>
              <a:cxnLst/>
              <a:rect l="l" t="t" r="r" b="b"/>
              <a:pathLst>
                <a:path w="1727835" h="664591">
                  <a:moveTo>
                    <a:pt x="0" y="127"/>
                  </a:moveTo>
                  <a:lnTo>
                    <a:pt x="0" y="335534"/>
                  </a:lnTo>
                  <a:lnTo>
                    <a:pt x="1689735" y="335534"/>
                  </a:lnTo>
                  <a:lnTo>
                    <a:pt x="1686687" y="332359"/>
                  </a:lnTo>
                  <a:lnTo>
                    <a:pt x="1686687" y="601091"/>
                  </a:lnTo>
                  <a:lnTo>
                    <a:pt x="1693037" y="601091"/>
                  </a:lnTo>
                  <a:lnTo>
                    <a:pt x="1693037" y="329184"/>
                  </a:lnTo>
                  <a:lnTo>
                    <a:pt x="3302" y="329184"/>
                  </a:lnTo>
                  <a:lnTo>
                    <a:pt x="6350" y="332359"/>
                  </a:lnTo>
                  <a:lnTo>
                    <a:pt x="6350" y="0"/>
                  </a:lnTo>
                  <a:close/>
                  <a:moveTo>
                    <a:pt x="1651635" y="588391"/>
                  </a:moveTo>
                  <a:lnTo>
                    <a:pt x="1689735" y="664591"/>
                  </a:lnTo>
                  <a:lnTo>
                    <a:pt x="1727835" y="588391"/>
                  </a:lnTo>
                  <a:close/>
                </a:path>
              </a:pathLst>
            </a:custGeom>
            <a:solidFill>
              <a:srgbClr val="326CE5"/>
            </a:solidFill>
          </p:spPr>
        </p:sp>
        <p:sp>
          <p:nvSpPr>
            <p:cNvPr id="10" name="Freeform 10"/>
            <p:cNvSpPr/>
            <p:nvPr/>
          </p:nvSpPr>
          <p:spPr>
            <a:xfrm>
              <a:off x="1749425" y="63500"/>
              <a:ext cx="76200" cy="664591"/>
            </a:xfrm>
            <a:custGeom>
              <a:avLst/>
              <a:gdLst/>
              <a:ahLst/>
              <a:cxnLst/>
              <a:rect l="l" t="t" r="r" b="b"/>
              <a:pathLst>
                <a:path w="76200" h="664591">
                  <a:moveTo>
                    <a:pt x="41148" y="0"/>
                  </a:moveTo>
                  <a:lnTo>
                    <a:pt x="41275" y="601091"/>
                  </a:lnTo>
                  <a:lnTo>
                    <a:pt x="34925" y="601091"/>
                  </a:lnTo>
                  <a:lnTo>
                    <a:pt x="34798" y="0"/>
                  </a:lnTo>
                  <a:close/>
                  <a:moveTo>
                    <a:pt x="76200" y="588391"/>
                  </a:moveTo>
                  <a:lnTo>
                    <a:pt x="38100" y="664591"/>
                  </a:lnTo>
                  <a:lnTo>
                    <a:pt x="0" y="588391"/>
                  </a:lnTo>
                  <a:close/>
                </a:path>
              </a:pathLst>
            </a:custGeom>
            <a:solidFill>
              <a:srgbClr val="326CE5"/>
            </a:solidFill>
          </p:spPr>
        </p:sp>
      </p:grpSp>
      <p:sp>
        <p:nvSpPr>
          <p:cNvPr id="11" name="TextBox 11"/>
          <p:cNvSpPr txBox="1"/>
          <p:nvPr/>
        </p:nvSpPr>
        <p:spPr>
          <a:xfrm>
            <a:off x="715046" y="1149993"/>
            <a:ext cx="2119377" cy="494939"/>
          </a:xfrm>
          <a:prstGeom prst="rect">
            <a:avLst/>
          </a:prstGeom>
        </p:spPr>
        <p:txBody>
          <a:bodyPr lIns="0" tIns="0" rIns="0" bIns="0" rtlCol="0" anchor="t">
            <a:spAutoFit/>
          </a:bodyPr>
          <a:lstStyle/>
          <a:p>
            <a:pPr algn="just">
              <a:lnSpc>
                <a:spcPts val="2045"/>
              </a:lnSpc>
            </a:pPr>
            <a:r>
              <a:rPr lang="en-US" sz="1460">
                <a:solidFill>
                  <a:srgbClr val="326CE5"/>
                </a:solidFill>
                <a:latin typeface="Barlow" panose="00000500000000000000"/>
                <a:ea typeface="Barlow" panose="00000500000000000000"/>
                <a:cs typeface="Barlow" panose="00000500000000000000"/>
                <a:sym typeface="Barlow" panose="00000500000000000000"/>
              </a:rPr>
              <a:t>Deployment Configuration</a:t>
            </a:r>
          </a:p>
          <a:p>
            <a:pPr algn="just">
              <a:lnSpc>
                <a:spcPts val="1735"/>
              </a:lnSpc>
            </a:pPr>
            <a:endParaRPr lang="en-US" sz="1460">
              <a:solidFill>
                <a:srgbClr val="326CE5"/>
              </a:solidFill>
              <a:latin typeface="Barlow" panose="00000500000000000000"/>
              <a:ea typeface="Barlow" panose="00000500000000000000"/>
              <a:cs typeface="Barlow" panose="00000500000000000000"/>
              <a:sym typeface="Barlow" panose="00000500000000000000"/>
            </a:endParaRPr>
          </a:p>
        </p:txBody>
      </p:sp>
      <p:sp>
        <p:nvSpPr>
          <p:cNvPr id="12" name="TextBox 12"/>
          <p:cNvSpPr txBox="1"/>
          <p:nvPr/>
        </p:nvSpPr>
        <p:spPr>
          <a:xfrm>
            <a:off x="6526737" y="3197276"/>
            <a:ext cx="148920" cy="448396"/>
          </a:xfrm>
          <a:prstGeom prst="rect">
            <a:avLst/>
          </a:prstGeom>
        </p:spPr>
        <p:txBody>
          <a:bodyPr lIns="0" tIns="0" rIns="0" bIns="0" rtlCol="0" anchor="t">
            <a:spAutoFit/>
          </a:bodyPr>
          <a:lstStyle/>
          <a:p>
            <a:pPr algn="just">
              <a:lnSpc>
                <a:spcPts val="1735"/>
              </a:lnSpc>
            </a:pPr>
            <a:r>
              <a:rPr lang="en-US" sz="1460">
                <a:solidFill>
                  <a:srgbClr val="000000"/>
                </a:solidFill>
                <a:latin typeface="Arimo" panose="020B0604020202020204"/>
                <a:ea typeface="Arimo" panose="020B0604020202020204"/>
                <a:cs typeface="Arimo" panose="020B0604020202020204"/>
                <a:sym typeface="Arimo" panose="020B0604020202020204"/>
              </a:rPr>
              <a:t>✓ ✓</a:t>
            </a:r>
          </a:p>
        </p:txBody>
      </p:sp>
      <p:sp>
        <p:nvSpPr>
          <p:cNvPr id="13" name="TextBox 13"/>
          <p:cNvSpPr txBox="1"/>
          <p:nvPr/>
        </p:nvSpPr>
        <p:spPr>
          <a:xfrm>
            <a:off x="909522" y="1498055"/>
            <a:ext cx="1447338" cy="700337"/>
          </a:xfrm>
          <a:prstGeom prst="rect">
            <a:avLst/>
          </a:prstGeom>
        </p:spPr>
        <p:txBody>
          <a:bodyPr lIns="0" tIns="0" rIns="0" bIns="0" rtlCol="0" anchor="t">
            <a:spAutoFit/>
          </a:bodyPr>
          <a:lstStyle/>
          <a:p>
            <a:pPr algn="l">
              <a:lnSpc>
                <a:spcPts val="1735"/>
              </a:lnSpc>
            </a:pPr>
            <a:r>
              <a:rPr lang="en-US" sz="1460">
                <a:solidFill>
                  <a:srgbClr val="000000"/>
                </a:solidFill>
                <a:latin typeface="Calibri (MS)" panose="020F0502020204030204"/>
                <a:ea typeface="Calibri (MS)" panose="020F0502020204030204"/>
                <a:cs typeface="Calibri (MS)" panose="020F0502020204030204"/>
                <a:sym typeface="Calibri (MS)" panose="020F0502020204030204"/>
              </a:rPr>
              <a:t>Image version Number of replicas Other parameters</a:t>
            </a:r>
          </a:p>
        </p:txBody>
      </p:sp>
      <p:sp>
        <p:nvSpPr>
          <p:cNvPr id="14" name="TextBox 14"/>
          <p:cNvSpPr txBox="1"/>
          <p:nvPr/>
        </p:nvSpPr>
        <p:spPr>
          <a:xfrm>
            <a:off x="6774286" y="3265977"/>
            <a:ext cx="863024" cy="480644"/>
          </a:xfrm>
          <a:prstGeom prst="rect">
            <a:avLst/>
          </a:prstGeom>
        </p:spPr>
        <p:txBody>
          <a:bodyPr lIns="0" tIns="0" rIns="0" bIns="0" rtlCol="0" anchor="t">
            <a:spAutoFit/>
          </a:bodyPr>
          <a:lstStyle/>
          <a:p>
            <a:pPr algn="just">
              <a:lnSpc>
                <a:spcPts val="1735"/>
              </a:lnSpc>
            </a:pPr>
            <a:r>
              <a:rPr lang="en-US" sz="1460">
                <a:solidFill>
                  <a:srgbClr val="000000"/>
                </a:solidFill>
                <a:latin typeface="Calibri (MS)" panose="020F0502020204030204"/>
                <a:ea typeface="Calibri (MS)" panose="020F0502020204030204"/>
                <a:cs typeface="Calibri (MS)" panose="020F0502020204030204"/>
                <a:sym typeface="Calibri (MS)" panose="020F0502020204030204"/>
              </a:rPr>
              <a:t>Imperative Declarative</a:t>
            </a:r>
          </a:p>
        </p:txBody>
      </p:sp>
      <p:sp>
        <p:nvSpPr>
          <p:cNvPr id="15" name="TextBox 15"/>
          <p:cNvSpPr txBox="1"/>
          <p:nvPr/>
        </p:nvSpPr>
        <p:spPr>
          <a:xfrm>
            <a:off x="3942247" y="4263417"/>
            <a:ext cx="361474" cy="226741"/>
          </a:xfrm>
          <a:prstGeom prst="rect">
            <a:avLst/>
          </a:prstGeom>
        </p:spPr>
        <p:txBody>
          <a:bodyPr lIns="0" tIns="0" rIns="0" bIns="0" rtlCol="0" anchor="t">
            <a:spAutoFit/>
          </a:bodyPr>
          <a:lstStyle/>
          <a:p>
            <a:pPr algn="l">
              <a:lnSpc>
                <a:spcPts val="1820"/>
              </a:lnSpc>
            </a:pPr>
            <a:r>
              <a:rPr lang="en-US" sz="1300">
                <a:solidFill>
                  <a:srgbClr val="326CE5"/>
                </a:solidFill>
                <a:latin typeface="Barlow" panose="00000500000000000000"/>
                <a:ea typeface="Barlow" panose="00000500000000000000"/>
                <a:cs typeface="Barlow" panose="00000500000000000000"/>
                <a:sym typeface="Barlow" panose="00000500000000000000"/>
              </a:rPr>
              <a:t>Pods</a:t>
            </a:r>
          </a:p>
        </p:txBody>
      </p:sp>
      <p:sp>
        <p:nvSpPr>
          <p:cNvPr id="16" name="TextBox 16"/>
          <p:cNvSpPr txBox="1"/>
          <p:nvPr/>
        </p:nvSpPr>
        <p:spPr>
          <a:xfrm>
            <a:off x="3732902" y="2435489"/>
            <a:ext cx="1143898" cy="206467"/>
          </a:xfrm>
          <a:prstGeom prst="rect">
            <a:avLst/>
          </a:prstGeom>
        </p:spPr>
        <p:txBody>
          <a:bodyPr wrap="square" lIns="0" tIns="0" rIns="0" bIns="0" rtlCol="0" anchor="t">
            <a:spAutoFit/>
          </a:bodyPr>
          <a:lstStyle/>
          <a:p>
            <a:pPr algn="l">
              <a:lnSpc>
                <a:spcPts val="1820"/>
              </a:lnSpc>
            </a:pPr>
            <a:r>
              <a:rPr lang="en-US" sz="1300" dirty="0">
                <a:solidFill>
                  <a:srgbClr val="326CE5"/>
                </a:solidFill>
                <a:latin typeface="Barlow" panose="00000500000000000000"/>
                <a:ea typeface="Barlow" panose="00000500000000000000"/>
                <a:cs typeface="Barlow" panose="00000500000000000000"/>
                <a:sym typeface="Barlow" panose="00000500000000000000"/>
              </a:rPr>
              <a:t>R</a:t>
            </a:r>
            <a:r>
              <a:rPr lang="en-US" sz="1300" dirty="0">
                <a:solidFill>
                  <a:srgbClr val="000000"/>
                </a:solidFill>
                <a:latin typeface="Barlow" panose="00000500000000000000"/>
                <a:ea typeface="Barlow" panose="00000500000000000000"/>
                <a:cs typeface="Barlow" panose="00000500000000000000"/>
                <a:sym typeface="Barlow" panose="00000500000000000000"/>
              </a:rPr>
              <a:t> </a:t>
            </a:r>
            <a:r>
              <a:rPr lang="en-US" sz="1300" dirty="0">
                <a:solidFill>
                  <a:srgbClr val="326CE5"/>
                </a:solidFill>
                <a:latin typeface="Barlow" panose="00000500000000000000"/>
                <a:ea typeface="Barlow" panose="00000500000000000000"/>
                <a:cs typeface="Barlow" panose="00000500000000000000"/>
                <a:sym typeface="Barlow" panose="00000500000000000000"/>
              </a:rPr>
              <a:t>e</a:t>
            </a:r>
            <a:r>
              <a:rPr lang="en-US" sz="1300" dirty="0">
                <a:solidFill>
                  <a:srgbClr val="000000"/>
                </a:solidFill>
                <a:latin typeface="Barlow" panose="00000500000000000000"/>
                <a:ea typeface="Barlow" panose="00000500000000000000"/>
                <a:cs typeface="Barlow" panose="00000500000000000000"/>
                <a:sym typeface="Barlow" panose="00000500000000000000"/>
              </a:rPr>
              <a:t> </a:t>
            </a:r>
            <a:r>
              <a:rPr lang="en-US" sz="1300" dirty="0" err="1">
                <a:solidFill>
                  <a:srgbClr val="326CE5"/>
                </a:solidFill>
                <a:latin typeface="Barlow" panose="00000500000000000000"/>
                <a:ea typeface="Barlow" panose="00000500000000000000"/>
                <a:cs typeface="Barlow" panose="00000500000000000000"/>
                <a:sym typeface="Barlow" panose="00000500000000000000"/>
              </a:rPr>
              <a:t>plic</a:t>
            </a:r>
            <a:r>
              <a:rPr lang="en-US" sz="1300" dirty="0">
                <a:solidFill>
                  <a:srgbClr val="000000"/>
                </a:solidFill>
                <a:latin typeface="Barlow" panose="00000500000000000000"/>
                <a:ea typeface="Barlow" panose="00000500000000000000"/>
                <a:cs typeface="Barlow" panose="00000500000000000000"/>
                <a:sym typeface="Barlow" panose="00000500000000000000"/>
              </a:rPr>
              <a:t> </a:t>
            </a:r>
            <a:r>
              <a:rPr lang="en-US" sz="1300" dirty="0" err="1">
                <a:solidFill>
                  <a:srgbClr val="326CE5"/>
                </a:solidFill>
                <a:latin typeface="Barlow" panose="00000500000000000000"/>
                <a:ea typeface="Barlow" panose="00000500000000000000"/>
                <a:cs typeface="Barlow" panose="00000500000000000000"/>
                <a:sym typeface="Barlow" panose="00000500000000000000"/>
              </a:rPr>
              <a:t>aSe</a:t>
            </a:r>
            <a:r>
              <a:rPr lang="en-US" sz="1300" dirty="0">
                <a:solidFill>
                  <a:srgbClr val="000000"/>
                </a:solidFill>
                <a:latin typeface="Barlow" panose="00000500000000000000"/>
                <a:ea typeface="Barlow" panose="00000500000000000000"/>
                <a:cs typeface="Barlow" panose="00000500000000000000"/>
                <a:sym typeface="Barlow" panose="00000500000000000000"/>
              </a:rPr>
              <a:t> </a:t>
            </a:r>
            <a:r>
              <a:rPr lang="en-US" sz="1300" dirty="0">
                <a:solidFill>
                  <a:srgbClr val="326CE5"/>
                </a:solidFill>
                <a:latin typeface="Barlow" panose="00000500000000000000"/>
                <a:ea typeface="Barlow" panose="00000500000000000000"/>
                <a:cs typeface="Barlow" panose="00000500000000000000"/>
                <a:sym typeface="Barlow" panose="00000500000000000000"/>
              </a:rPr>
              <a:t>t</a:t>
            </a:r>
          </a:p>
        </p:txBody>
      </p:sp>
      <p:sp>
        <p:nvSpPr>
          <p:cNvPr id="17" name="TextBox 17"/>
          <p:cNvSpPr txBox="1"/>
          <p:nvPr/>
        </p:nvSpPr>
        <p:spPr>
          <a:xfrm>
            <a:off x="3000431" y="82616"/>
            <a:ext cx="2947124" cy="504509"/>
          </a:xfrm>
          <a:prstGeom prst="rect">
            <a:avLst/>
          </a:prstGeom>
        </p:spPr>
        <p:txBody>
          <a:bodyPr lIns="0" tIns="0" rIns="0" bIns="0" rtlCol="0" anchor="t">
            <a:spAutoFit/>
          </a:bodyPr>
          <a:lstStyle/>
          <a:p>
            <a:pPr algn="l">
              <a:lnSpc>
                <a:spcPts val="4020"/>
              </a:lnSpc>
            </a:pPr>
            <a:r>
              <a:rPr lang="en-US" sz="2870" spc="5">
                <a:solidFill>
                  <a:srgbClr val="326CE5"/>
                </a:solidFill>
                <a:latin typeface="Barlow" panose="00000500000000000000"/>
                <a:ea typeface="Barlow" panose="00000500000000000000"/>
                <a:cs typeface="Barlow" panose="00000500000000000000"/>
                <a:sym typeface="Barlow" panose="00000500000000000000"/>
              </a:rPr>
              <a:t>Recreate Strategy</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83237" y="347832"/>
            <a:ext cx="8171733" cy="977906"/>
          </a:xfrm>
          <a:prstGeom prst="rect">
            <a:avLst/>
          </a:prstGeom>
        </p:spPr>
        <p:txBody>
          <a:bodyPr lIns="0" tIns="0" rIns="0" bIns="0" rtlCol="0" anchor="t">
            <a:spAutoFit/>
          </a:bodyPr>
          <a:lstStyle/>
          <a:p>
            <a:pPr algn="l">
              <a:lnSpc>
                <a:spcPts val="1940"/>
              </a:lnSpc>
              <a:spcBef>
                <a:spcPct val="0"/>
              </a:spcBef>
            </a:pPr>
            <a:r>
              <a:rPr lang="en-US" sz="1385">
                <a:solidFill>
                  <a:srgbClr val="000000"/>
                </a:solidFill>
                <a:latin typeface="Barlow" panose="00000500000000000000"/>
                <a:ea typeface="Barlow" panose="00000500000000000000"/>
                <a:cs typeface="Barlow" panose="00000500000000000000"/>
                <a:sym typeface="Barlow" panose="00000500000000000000"/>
              </a:rPr>
              <a:t>The Recreate strategy is one of the update strategies available for Kubernetes Deployments. With this strategy, Kubernetes will terminate all existing Pods before starting the new ones during an update. This approach contrasts with the default RollingUpdate strategy, which gradually replaces Pods, ensuring that some instances of the application remain available during the update.</a:t>
            </a:r>
          </a:p>
        </p:txBody>
      </p:sp>
      <p:sp>
        <p:nvSpPr>
          <p:cNvPr id="3" name="TextBox 3"/>
          <p:cNvSpPr txBox="1"/>
          <p:nvPr/>
        </p:nvSpPr>
        <p:spPr>
          <a:xfrm>
            <a:off x="560153" y="1605246"/>
            <a:ext cx="8069497" cy="2852730"/>
          </a:xfrm>
          <a:prstGeom prst="rect">
            <a:avLst/>
          </a:prstGeom>
        </p:spPr>
        <p:txBody>
          <a:bodyPr lIns="0" tIns="0" rIns="0" bIns="0" rtlCol="0" anchor="t">
            <a:spAutoFit/>
          </a:bodyPr>
          <a:lstStyle/>
          <a:p>
            <a:pPr algn="l">
              <a:lnSpc>
                <a:spcPts val="1755"/>
              </a:lnSpc>
            </a:pPr>
            <a:r>
              <a:rPr lang="en-US" sz="1255" b="1">
                <a:solidFill>
                  <a:srgbClr val="000000"/>
                </a:solidFill>
                <a:latin typeface="Open Sans Bold"/>
                <a:ea typeface="Open Sans Bold"/>
                <a:cs typeface="Open Sans Bold"/>
                <a:sym typeface="Open Sans Bold"/>
              </a:rPr>
              <a:t>Key Points about Recreate Strategy</a:t>
            </a:r>
          </a:p>
          <a:p>
            <a:pPr marL="270510" lvl="1" indent="-135255" algn="l">
              <a:lnSpc>
                <a:spcPts val="1755"/>
              </a:lnSpc>
              <a:buFont typeface="Arial" panose="020B0604020202020204"/>
              <a:buChar char="•"/>
            </a:pPr>
            <a:r>
              <a:rPr lang="en-US" sz="1255">
                <a:solidFill>
                  <a:srgbClr val="000000"/>
                </a:solidFill>
                <a:latin typeface="Open Sans"/>
                <a:ea typeface="Open Sans"/>
                <a:cs typeface="Open Sans"/>
                <a:sym typeface="Open Sans"/>
              </a:rPr>
              <a:t>Behavior:</a:t>
            </a:r>
          </a:p>
          <a:p>
            <a:pPr marL="270510" lvl="1" indent="-135255" algn="l">
              <a:lnSpc>
                <a:spcPts val="1755"/>
              </a:lnSpc>
              <a:buAutoNum type="arabicPeriod"/>
            </a:pPr>
            <a:r>
              <a:rPr lang="en-US" sz="1255">
                <a:solidFill>
                  <a:srgbClr val="000000"/>
                </a:solidFill>
                <a:latin typeface="Open Sans"/>
                <a:ea typeface="Open Sans"/>
                <a:cs typeface="Open Sans"/>
                <a:sym typeface="Open Sans"/>
              </a:rPr>
              <a:t>When an update is triggered, the Recreate strategy shuts down all existing Pods first and then creates new Pods using the updated configuration.</a:t>
            </a:r>
          </a:p>
          <a:p>
            <a:pPr algn="l">
              <a:lnSpc>
                <a:spcPts val="1755"/>
              </a:lnSpc>
            </a:pPr>
            <a:endParaRPr lang="en-US" sz="1255">
              <a:solidFill>
                <a:srgbClr val="000000"/>
              </a:solidFill>
              <a:latin typeface="Open Sans"/>
              <a:ea typeface="Open Sans"/>
              <a:cs typeface="Open Sans"/>
              <a:sym typeface="Open Sans"/>
            </a:endParaRPr>
          </a:p>
          <a:p>
            <a:pPr marL="270510" lvl="1" indent="-135255" algn="l">
              <a:lnSpc>
                <a:spcPts val="1755"/>
              </a:lnSpc>
              <a:buFont typeface="Arial" panose="020B0604020202020204"/>
              <a:buChar char="•"/>
            </a:pPr>
            <a:r>
              <a:rPr lang="en-US" sz="1255">
                <a:solidFill>
                  <a:srgbClr val="000000"/>
                </a:solidFill>
                <a:latin typeface="Open Sans"/>
                <a:ea typeface="Open Sans"/>
                <a:cs typeface="Open Sans"/>
                <a:sym typeface="Open Sans"/>
              </a:rPr>
              <a:t>Use Cases:</a:t>
            </a:r>
          </a:p>
          <a:p>
            <a:pPr marL="270510" lvl="1" indent="-135255" algn="l">
              <a:lnSpc>
                <a:spcPts val="1755"/>
              </a:lnSpc>
              <a:buAutoNum type="arabicPeriod"/>
            </a:pPr>
            <a:r>
              <a:rPr lang="en-US" sz="1255">
                <a:solidFill>
                  <a:srgbClr val="000000"/>
                </a:solidFill>
                <a:latin typeface="Open Sans"/>
                <a:ea typeface="Open Sans"/>
                <a:cs typeface="Open Sans"/>
                <a:sym typeface="Open Sans"/>
              </a:rPr>
              <a:t>When your application cannot tolerate running two different versions simultaneously.</a:t>
            </a:r>
          </a:p>
          <a:p>
            <a:pPr marL="270510" lvl="1" indent="-135255" algn="l">
              <a:lnSpc>
                <a:spcPts val="1755"/>
              </a:lnSpc>
              <a:buAutoNum type="arabicPeriod"/>
            </a:pPr>
            <a:r>
              <a:rPr lang="en-US" sz="1255">
                <a:solidFill>
                  <a:srgbClr val="000000"/>
                </a:solidFill>
                <a:latin typeface="Open Sans"/>
                <a:ea typeface="Open Sans"/>
                <a:cs typeface="Open Sans"/>
                <a:sym typeface="Open Sans"/>
              </a:rPr>
              <a:t>When you need to ensure a clean start for the new version.</a:t>
            </a:r>
          </a:p>
          <a:p>
            <a:pPr marL="270510" lvl="1" indent="-135255" algn="l">
              <a:lnSpc>
                <a:spcPts val="1755"/>
              </a:lnSpc>
              <a:buAutoNum type="arabicPeriod"/>
            </a:pPr>
            <a:r>
              <a:rPr lang="en-US" sz="1255">
                <a:solidFill>
                  <a:srgbClr val="000000"/>
                </a:solidFill>
                <a:latin typeface="Open Sans"/>
                <a:ea typeface="Open Sans"/>
                <a:cs typeface="Open Sans"/>
                <a:sym typeface="Open Sans"/>
              </a:rPr>
              <a:t>When there are resource constraints and you prefer not to run multiple versions concurrently.</a:t>
            </a:r>
          </a:p>
          <a:p>
            <a:pPr algn="l">
              <a:lnSpc>
                <a:spcPts val="1755"/>
              </a:lnSpc>
            </a:pPr>
            <a:endParaRPr lang="en-US" sz="1255">
              <a:solidFill>
                <a:srgbClr val="000000"/>
              </a:solidFill>
              <a:latin typeface="Open Sans"/>
              <a:ea typeface="Open Sans"/>
              <a:cs typeface="Open Sans"/>
              <a:sym typeface="Open Sans"/>
            </a:endParaRPr>
          </a:p>
          <a:p>
            <a:pPr marL="270510" lvl="1" indent="-135255" algn="l">
              <a:lnSpc>
                <a:spcPts val="1755"/>
              </a:lnSpc>
              <a:buFont typeface="Arial" panose="020B0604020202020204"/>
              <a:buChar char="•"/>
            </a:pPr>
            <a:r>
              <a:rPr lang="en-US" sz="1255">
                <a:solidFill>
                  <a:srgbClr val="000000"/>
                </a:solidFill>
                <a:latin typeface="Open Sans"/>
                <a:ea typeface="Open Sans"/>
                <a:cs typeface="Open Sans"/>
                <a:sym typeface="Open Sans"/>
              </a:rPr>
              <a:t>Considerations:</a:t>
            </a:r>
          </a:p>
          <a:p>
            <a:pPr marL="270510" lvl="1" indent="-135255" algn="l">
              <a:lnSpc>
                <a:spcPts val="1755"/>
              </a:lnSpc>
              <a:buAutoNum type="arabicPeriod"/>
            </a:pPr>
            <a:r>
              <a:rPr lang="en-US" sz="1255">
                <a:solidFill>
                  <a:srgbClr val="000000"/>
                </a:solidFill>
                <a:latin typeface="Open Sans"/>
                <a:ea typeface="Open Sans"/>
                <a:cs typeface="Open Sans"/>
                <a:sym typeface="Open Sans"/>
              </a:rPr>
              <a:t>There is a downtime window as the old Pods are terminated before new ones start.</a:t>
            </a:r>
          </a:p>
          <a:p>
            <a:pPr marL="270510" lvl="1" indent="-135255" algn="l">
              <a:lnSpc>
                <a:spcPts val="1755"/>
              </a:lnSpc>
              <a:buAutoNum type="arabicPeriod"/>
            </a:pPr>
            <a:r>
              <a:rPr lang="en-US" sz="1255">
                <a:solidFill>
                  <a:srgbClr val="000000"/>
                </a:solidFill>
                <a:latin typeface="Open Sans"/>
                <a:ea typeface="Open Sans"/>
                <a:cs typeface="Open Sans"/>
                <a:sym typeface="Open Sans"/>
              </a:rPr>
              <a:t>It is simpler than a rolling update since you are not coordinating the overlap of old and new Pods.</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8994635" cy="5143500"/>
          </a:xfrm>
          <a:custGeom>
            <a:avLst/>
            <a:gdLst/>
            <a:ahLst/>
            <a:cxnLst/>
            <a:rect l="l" t="t" r="r" b="b"/>
            <a:pathLst>
              <a:path w="8994635" h="5143500">
                <a:moveTo>
                  <a:pt x="0" y="0"/>
                </a:moveTo>
                <a:lnTo>
                  <a:pt x="8994635" y="0"/>
                </a:lnTo>
                <a:lnTo>
                  <a:pt x="8994635"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024719" y="1303242"/>
            <a:ext cx="535954" cy="522212"/>
          </a:xfrm>
          <a:custGeom>
            <a:avLst/>
            <a:gdLst/>
            <a:ahLst/>
            <a:cxnLst/>
            <a:rect l="l" t="t" r="r" b="b"/>
            <a:pathLst>
              <a:path w="535954" h="522212">
                <a:moveTo>
                  <a:pt x="0" y="0"/>
                </a:moveTo>
                <a:lnTo>
                  <a:pt x="535955" y="0"/>
                </a:lnTo>
                <a:lnTo>
                  <a:pt x="535955" y="522212"/>
                </a:lnTo>
                <a:lnTo>
                  <a:pt x="0" y="522212"/>
                </a:lnTo>
                <a:lnTo>
                  <a:pt x="0" y="0"/>
                </a:lnTo>
                <a:close/>
              </a:path>
            </a:pathLst>
          </a:custGeom>
          <a:blipFill>
            <a:blip r:embed="rId4"/>
            <a:stretch>
              <a:fillRect/>
            </a:stretch>
          </a:blipFill>
        </p:spPr>
      </p:sp>
      <p:sp>
        <p:nvSpPr>
          <p:cNvPr id="4" name="Freeform 4"/>
          <p:cNvSpPr/>
          <p:nvPr/>
        </p:nvSpPr>
        <p:spPr>
          <a:xfrm>
            <a:off x="491292" y="2971847"/>
            <a:ext cx="3589108" cy="1239065"/>
          </a:xfrm>
          <a:custGeom>
            <a:avLst/>
            <a:gdLst/>
            <a:ahLst/>
            <a:cxnLst/>
            <a:rect l="l" t="t" r="r" b="b"/>
            <a:pathLst>
              <a:path w="3589108" h="1239065">
                <a:moveTo>
                  <a:pt x="0" y="0"/>
                </a:moveTo>
                <a:lnTo>
                  <a:pt x="3589108" y="0"/>
                </a:lnTo>
                <a:lnTo>
                  <a:pt x="3589108" y="1239065"/>
                </a:lnTo>
                <a:lnTo>
                  <a:pt x="0" y="12390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753545" y="3378348"/>
            <a:ext cx="535954" cy="522212"/>
          </a:xfrm>
          <a:custGeom>
            <a:avLst/>
            <a:gdLst/>
            <a:ahLst/>
            <a:cxnLst/>
            <a:rect l="l" t="t" r="r" b="b"/>
            <a:pathLst>
              <a:path w="535954" h="522212">
                <a:moveTo>
                  <a:pt x="0" y="0"/>
                </a:moveTo>
                <a:lnTo>
                  <a:pt x="535955" y="0"/>
                </a:lnTo>
                <a:lnTo>
                  <a:pt x="535955" y="522212"/>
                </a:lnTo>
                <a:lnTo>
                  <a:pt x="0" y="522212"/>
                </a:lnTo>
                <a:lnTo>
                  <a:pt x="0" y="0"/>
                </a:lnTo>
                <a:close/>
              </a:path>
            </a:pathLst>
          </a:custGeom>
          <a:blipFill>
            <a:blip r:embed="rId7"/>
            <a:stretch>
              <a:fillRect/>
            </a:stretch>
          </a:blipFill>
        </p:spPr>
      </p:sp>
      <p:sp>
        <p:nvSpPr>
          <p:cNvPr id="6" name="Freeform 6"/>
          <p:cNvSpPr/>
          <p:nvPr/>
        </p:nvSpPr>
        <p:spPr>
          <a:xfrm>
            <a:off x="177511" y="2122105"/>
            <a:ext cx="8538668" cy="2333876"/>
          </a:xfrm>
          <a:custGeom>
            <a:avLst/>
            <a:gdLst/>
            <a:ahLst/>
            <a:cxnLst/>
            <a:rect l="l" t="t" r="r" b="b"/>
            <a:pathLst>
              <a:path w="8538668" h="2333876">
                <a:moveTo>
                  <a:pt x="0" y="0"/>
                </a:moveTo>
                <a:lnTo>
                  <a:pt x="8538668" y="0"/>
                </a:lnTo>
                <a:lnTo>
                  <a:pt x="8538668" y="2333875"/>
                </a:lnTo>
                <a:lnTo>
                  <a:pt x="0" y="23338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4813331" y="2971847"/>
            <a:ext cx="3589060" cy="1239065"/>
          </a:xfrm>
          <a:custGeom>
            <a:avLst/>
            <a:gdLst/>
            <a:ahLst/>
            <a:cxnLst/>
            <a:rect l="l" t="t" r="r" b="b"/>
            <a:pathLst>
              <a:path w="3589060" h="1239065">
                <a:moveTo>
                  <a:pt x="0" y="0"/>
                </a:moveTo>
                <a:lnTo>
                  <a:pt x="3589061" y="0"/>
                </a:lnTo>
                <a:lnTo>
                  <a:pt x="3589061" y="1239065"/>
                </a:lnTo>
                <a:lnTo>
                  <a:pt x="0" y="123906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223314" y="2174786"/>
            <a:ext cx="4228131" cy="2249133"/>
          </a:xfrm>
          <a:custGeom>
            <a:avLst/>
            <a:gdLst/>
            <a:ahLst/>
            <a:cxnLst/>
            <a:rect l="l" t="t" r="r" b="b"/>
            <a:pathLst>
              <a:path w="4228131" h="2249133">
                <a:moveTo>
                  <a:pt x="0" y="0"/>
                </a:moveTo>
                <a:lnTo>
                  <a:pt x="4228131" y="0"/>
                </a:lnTo>
                <a:lnTo>
                  <a:pt x="4228131" y="2249133"/>
                </a:lnTo>
                <a:lnTo>
                  <a:pt x="0" y="224913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9" name="Group 9"/>
          <p:cNvGrpSpPr>
            <a:grpSpLocks noChangeAspect="1"/>
          </p:cNvGrpSpPr>
          <p:nvPr/>
        </p:nvGrpSpPr>
        <p:grpSpPr>
          <a:xfrm>
            <a:off x="5280574" y="2703780"/>
            <a:ext cx="2579363" cy="723951"/>
            <a:chOff x="0" y="0"/>
            <a:chExt cx="3575558" cy="1003554"/>
          </a:xfrm>
        </p:grpSpPr>
        <p:sp>
          <p:nvSpPr>
            <p:cNvPr id="10" name="Freeform 10"/>
            <p:cNvSpPr/>
            <p:nvPr/>
          </p:nvSpPr>
          <p:spPr>
            <a:xfrm>
              <a:off x="63500" y="63500"/>
              <a:ext cx="1727835" cy="876554"/>
            </a:xfrm>
            <a:custGeom>
              <a:avLst/>
              <a:gdLst/>
              <a:ahLst/>
              <a:cxnLst/>
              <a:rect l="l" t="t" r="r" b="b"/>
              <a:pathLst>
                <a:path w="1727835" h="876554">
                  <a:moveTo>
                    <a:pt x="1727835" y="0"/>
                  </a:moveTo>
                  <a:lnTo>
                    <a:pt x="1727835" y="441452"/>
                  </a:lnTo>
                  <a:lnTo>
                    <a:pt x="38100" y="441452"/>
                  </a:lnTo>
                  <a:lnTo>
                    <a:pt x="41275" y="438277"/>
                  </a:lnTo>
                  <a:lnTo>
                    <a:pt x="41275" y="813054"/>
                  </a:lnTo>
                  <a:lnTo>
                    <a:pt x="34925" y="813054"/>
                  </a:lnTo>
                  <a:lnTo>
                    <a:pt x="34925" y="435102"/>
                  </a:lnTo>
                  <a:lnTo>
                    <a:pt x="1724660" y="435102"/>
                  </a:lnTo>
                  <a:lnTo>
                    <a:pt x="1721485" y="438277"/>
                  </a:lnTo>
                  <a:lnTo>
                    <a:pt x="1721485" y="0"/>
                  </a:lnTo>
                  <a:close/>
                  <a:moveTo>
                    <a:pt x="76200" y="800354"/>
                  </a:moveTo>
                  <a:lnTo>
                    <a:pt x="38100" y="876554"/>
                  </a:lnTo>
                  <a:lnTo>
                    <a:pt x="0" y="800354"/>
                  </a:lnTo>
                  <a:close/>
                </a:path>
              </a:pathLst>
            </a:custGeom>
            <a:solidFill>
              <a:srgbClr val="326CE5"/>
            </a:solidFill>
          </p:spPr>
        </p:sp>
        <p:sp>
          <p:nvSpPr>
            <p:cNvPr id="11" name="Freeform 11"/>
            <p:cNvSpPr/>
            <p:nvPr/>
          </p:nvSpPr>
          <p:spPr>
            <a:xfrm>
              <a:off x="1784223" y="63500"/>
              <a:ext cx="1727835" cy="876554"/>
            </a:xfrm>
            <a:custGeom>
              <a:avLst/>
              <a:gdLst/>
              <a:ahLst/>
              <a:cxnLst/>
              <a:rect l="l" t="t" r="r" b="b"/>
              <a:pathLst>
                <a:path w="1727835" h="876554">
                  <a:moveTo>
                    <a:pt x="0" y="127"/>
                  </a:moveTo>
                  <a:lnTo>
                    <a:pt x="0" y="441452"/>
                  </a:lnTo>
                  <a:lnTo>
                    <a:pt x="1689735" y="441452"/>
                  </a:lnTo>
                  <a:lnTo>
                    <a:pt x="1686560" y="438277"/>
                  </a:lnTo>
                  <a:lnTo>
                    <a:pt x="1686560" y="813054"/>
                  </a:lnTo>
                  <a:lnTo>
                    <a:pt x="1692910" y="813054"/>
                  </a:lnTo>
                  <a:lnTo>
                    <a:pt x="1692910" y="435102"/>
                  </a:lnTo>
                  <a:lnTo>
                    <a:pt x="3175" y="435102"/>
                  </a:lnTo>
                  <a:lnTo>
                    <a:pt x="6350" y="438277"/>
                  </a:lnTo>
                  <a:lnTo>
                    <a:pt x="6350" y="0"/>
                  </a:lnTo>
                  <a:close/>
                  <a:moveTo>
                    <a:pt x="1651635" y="800354"/>
                  </a:moveTo>
                  <a:lnTo>
                    <a:pt x="1689735" y="876554"/>
                  </a:lnTo>
                  <a:lnTo>
                    <a:pt x="1727835" y="800354"/>
                  </a:lnTo>
                  <a:close/>
                </a:path>
              </a:pathLst>
            </a:custGeom>
            <a:solidFill>
              <a:srgbClr val="326CE5"/>
            </a:solidFill>
          </p:spPr>
        </p:sp>
        <p:sp>
          <p:nvSpPr>
            <p:cNvPr id="12" name="Freeform 12"/>
            <p:cNvSpPr/>
            <p:nvPr/>
          </p:nvSpPr>
          <p:spPr>
            <a:xfrm>
              <a:off x="1749298" y="63500"/>
              <a:ext cx="76200" cy="876554"/>
            </a:xfrm>
            <a:custGeom>
              <a:avLst/>
              <a:gdLst/>
              <a:ahLst/>
              <a:cxnLst/>
              <a:rect l="l" t="t" r="r" b="b"/>
              <a:pathLst>
                <a:path w="76200" h="876554">
                  <a:moveTo>
                    <a:pt x="41275" y="0"/>
                  </a:moveTo>
                  <a:lnTo>
                    <a:pt x="41275" y="813054"/>
                  </a:lnTo>
                  <a:lnTo>
                    <a:pt x="34925" y="813054"/>
                  </a:lnTo>
                  <a:lnTo>
                    <a:pt x="34925" y="0"/>
                  </a:lnTo>
                  <a:close/>
                  <a:moveTo>
                    <a:pt x="76200" y="800354"/>
                  </a:moveTo>
                  <a:lnTo>
                    <a:pt x="38227" y="876554"/>
                  </a:lnTo>
                  <a:lnTo>
                    <a:pt x="0" y="800354"/>
                  </a:lnTo>
                  <a:close/>
                </a:path>
              </a:pathLst>
            </a:custGeom>
            <a:solidFill>
              <a:srgbClr val="326CE5"/>
            </a:solidFill>
          </p:spPr>
        </p:sp>
      </p:grpSp>
      <p:sp>
        <p:nvSpPr>
          <p:cNvPr id="13" name="Freeform 13"/>
          <p:cNvSpPr/>
          <p:nvPr/>
        </p:nvSpPr>
        <p:spPr>
          <a:xfrm>
            <a:off x="1969749" y="3378348"/>
            <a:ext cx="535954" cy="522212"/>
          </a:xfrm>
          <a:custGeom>
            <a:avLst/>
            <a:gdLst/>
            <a:ahLst/>
            <a:cxnLst/>
            <a:rect l="l" t="t" r="r" b="b"/>
            <a:pathLst>
              <a:path w="535954" h="522212">
                <a:moveTo>
                  <a:pt x="0" y="0"/>
                </a:moveTo>
                <a:lnTo>
                  <a:pt x="535955" y="0"/>
                </a:lnTo>
                <a:lnTo>
                  <a:pt x="535955" y="522212"/>
                </a:lnTo>
                <a:lnTo>
                  <a:pt x="0" y="522212"/>
                </a:lnTo>
                <a:lnTo>
                  <a:pt x="0" y="0"/>
                </a:lnTo>
                <a:close/>
              </a:path>
            </a:pathLst>
          </a:custGeom>
          <a:blipFill>
            <a:blip r:embed="rId7"/>
            <a:stretch>
              <a:fillRect/>
            </a:stretch>
          </a:blipFill>
        </p:spPr>
      </p:sp>
      <p:sp>
        <p:nvSpPr>
          <p:cNvPr id="14" name="Freeform 14"/>
          <p:cNvSpPr/>
          <p:nvPr/>
        </p:nvSpPr>
        <p:spPr>
          <a:xfrm>
            <a:off x="3192825" y="3378348"/>
            <a:ext cx="535954" cy="522212"/>
          </a:xfrm>
          <a:custGeom>
            <a:avLst/>
            <a:gdLst/>
            <a:ahLst/>
            <a:cxnLst/>
            <a:rect l="l" t="t" r="r" b="b"/>
            <a:pathLst>
              <a:path w="535954" h="522212">
                <a:moveTo>
                  <a:pt x="0" y="0"/>
                </a:moveTo>
                <a:lnTo>
                  <a:pt x="535954" y="0"/>
                </a:lnTo>
                <a:lnTo>
                  <a:pt x="535954" y="522212"/>
                </a:lnTo>
                <a:lnTo>
                  <a:pt x="0" y="522212"/>
                </a:lnTo>
                <a:lnTo>
                  <a:pt x="0" y="0"/>
                </a:lnTo>
                <a:close/>
              </a:path>
            </a:pathLst>
          </a:custGeom>
          <a:blipFill>
            <a:blip r:embed="rId7"/>
            <a:stretch>
              <a:fillRect/>
            </a:stretch>
          </a:blipFill>
        </p:spPr>
      </p:sp>
      <p:sp>
        <p:nvSpPr>
          <p:cNvPr id="15" name="Freeform 15"/>
          <p:cNvSpPr/>
          <p:nvPr/>
        </p:nvSpPr>
        <p:spPr>
          <a:xfrm>
            <a:off x="1969749" y="2230855"/>
            <a:ext cx="535954" cy="515341"/>
          </a:xfrm>
          <a:custGeom>
            <a:avLst/>
            <a:gdLst/>
            <a:ahLst/>
            <a:cxnLst/>
            <a:rect l="l" t="t" r="r" b="b"/>
            <a:pathLst>
              <a:path w="535954" h="515341">
                <a:moveTo>
                  <a:pt x="0" y="0"/>
                </a:moveTo>
                <a:lnTo>
                  <a:pt x="535955" y="0"/>
                </a:lnTo>
                <a:lnTo>
                  <a:pt x="535955" y="515341"/>
                </a:lnTo>
                <a:lnTo>
                  <a:pt x="0" y="515341"/>
                </a:lnTo>
                <a:lnTo>
                  <a:pt x="0" y="0"/>
                </a:lnTo>
                <a:close/>
              </a:path>
            </a:pathLst>
          </a:custGeom>
          <a:blipFill>
            <a:blip r:embed="rId14"/>
            <a:stretch>
              <a:fillRect/>
            </a:stretch>
          </a:blipFill>
        </p:spPr>
      </p:sp>
      <p:sp>
        <p:nvSpPr>
          <p:cNvPr id="16" name="Freeform 16"/>
          <p:cNvSpPr/>
          <p:nvPr/>
        </p:nvSpPr>
        <p:spPr>
          <a:xfrm>
            <a:off x="3192825" y="3385219"/>
            <a:ext cx="535954" cy="522212"/>
          </a:xfrm>
          <a:custGeom>
            <a:avLst/>
            <a:gdLst/>
            <a:ahLst/>
            <a:cxnLst/>
            <a:rect l="l" t="t" r="r" b="b"/>
            <a:pathLst>
              <a:path w="535954" h="522212">
                <a:moveTo>
                  <a:pt x="0" y="0"/>
                </a:moveTo>
                <a:lnTo>
                  <a:pt x="535954" y="0"/>
                </a:lnTo>
                <a:lnTo>
                  <a:pt x="535954" y="522212"/>
                </a:lnTo>
                <a:lnTo>
                  <a:pt x="0" y="522212"/>
                </a:lnTo>
                <a:lnTo>
                  <a:pt x="0" y="0"/>
                </a:lnTo>
                <a:close/>
              </a:path>
            </a:pathLst>
          </a:custGeom>
          <a:blipFill>
            <a:blip r:embed="rId15"/>
            <a:stretch>
              <a:fillRect/>
            </a:stretch>
          </a:blipFill>
        </p:spPr>
      </p:sp>
      <p:sp>
        <p:nvSpPr>
          <p:cNvPr id="17" name="Freeform 17"/>
          <p:cNvSpPr/>
          <p:nvPr/>
        </p:nvSpPr>
        <p:spPr>
          <a:xfrm>
            <a:off x="5082408" y="3378348"/>
            <a:ext cx="535954" cy="522212"/>
          </a:xfrm>
          <a:custGeom>
            <a:avLst/>
            <a:gdLst/>
            <a:ahLst/>
            <a:cxnLst/>
            <a:rect l="l" t="t" r="r" b="b"/>
            <a:pathLst>
              <a:path w="535954" h="522212">
                <a:moveTo>
                  <a:pt x="0" y="0"/>
                </a:moveTo>
                <a:lnTo>
                  <a:pt x="535955" y="0"/>
                </a:lnTo>
                <a:lnTo>
                  <a:pt x="535955" y="522212"/>
                </a:lnTo>
                <a:lnTo>
                  <a:pt x="0" y="522212"/>
                </a:lnTo>
                <a:lnTo>
                  <a:pt x="0" y="0"/>
                </a:lnTo>
                <a:close/>
              </a:path>
            </a:pathLst>
          </a:custGeom>
          <a:blipFill>
            <a:blip r:embed="rId7"/>
            <a:stretch>
              <a:fillRect/>
            </a:stretch>
          </a:blipFill>
        </p:spPr>
      </p:sp>
      <p:sp>
        <p:nvSpPr>
          <p:cNvPr id="18" name="Freeform 18"/>
          <p:cNvSpPr/>
          <p:nvPr/>
        </p:nvSpPr>
        <p:spPr>
          <a:xfrm>
            <a:off x="6298612" y="3378348"/>
            <a:ext cx="535954" cy="522212"/>
          </a:xfrm>
          <a:custGeom>
            <a:avLst/>
            <a:gdLst/>
            <a:ahLst/>
            <a:cxnLst/>
            <a:rect l="l" t="t" r="r" b="b"/>
            <a:pathLst>
              <a:path w="535954" h="522212">
                <a:moveTo>
                  <a:pt x="0" y="0"/>
                </a:moveTo>
                <a:lnTo>
                  <a:pt x="535955" y="0"/>
                </a:lnTo>
                <a:lnTo>
                  <a:pt x="535955" y="522212"/>
                </a:lnTo>
                <a:lnTo>
                  <a:pt x="0" y="522212"/>
                </a:lnTo>
                <a:lnTo>
                  <a:pt x="0" y="0"/>
                </a:lnTo>
                <a:close/>
              </a:path>
            </a:pathLst>
          </a:custGeom>
          <a:blipFill>
            <a:blip r:embed="rId7"/>
            <a:stretch>
              <a:fillRect/>
            </a:stretch>
          </a:blipFill>
        </p:spPr>
      </p:sp>
      <p:sp>
        <p:nvSpPr>
          <p:cNvPr id="19" name="Freeform 19"/>
          <p:cNvSpPr/>
          <p:nvPr/>
        </p:nvSpPr>
        <p:spPr>
          <a:xfrm>
            <a:off x="7514817" y="3378348"/>
            <a:ext cx="535954" cy="522212"/>
          </a:xfrm>
          <a:custGeom>
            <a:avLst/>
            <a:gdLst/>
            <a:ahLst/>
            <a:cxnLst/>
            <a:rect l="l" t="t" r="r" b="b"/>
            <a:pathLst>
              <a:path w="535954" h="522212">
                <a:moveTo>
                  <a:pt x="0" y="0"/>
                </a:moveTo>
                <a:lnTo>
                  <a:pt x="535954" y="0"/>
                </a:lnTo>
                <a:lnTo>
                  <a:pt x="535954" y="522212"/>
                </a:lnTo>
                <a:lnTo>
                  <a:pt x="0" y="522212"/>
                </a:lnTo>
                <a:lnTo>
                  <a:pt x="0" y="0"/>
                </a:lnTo>
                <a:close/>
              </a:path>
            </a:pathLst>
          </a:custGeom>
          <a:blipFill>
            <a:blip r:embed="rId7"/>
            <a:stretch>
              <a:fillRect/>
            </a:stretch>
          </a:blipFill>
        </p:spPr>
      </p:sp>
      <p:sp>
        <p:nvSpPr>
          <p:cNvPr id="20" name="Freeform 20"/>
          <p:cNvSpPr/>
          <p:nvPr/>
        </p:nvSpPr>
        <p:spPr>
          <a:xfrm>
            <a:off x="6298612" y="2230855"/>
            <a:ext cx="535954" cy="515341"/>
          </a:xfrm>
          <a:custGeom>
            <a:avLst/>
            <a:gdLst/>
            <a:ahLst/>
            <a:cxnLst/>
            <a:rect l="l" t="t" r="r" b="b"/>
            <a:pathLst>
              <a:path w="535954" h="515341">
                <a:moveTo>
                  <a:pt x="0" y="0"/>
                </a:moveTo>
                <a:lnTo>
                  <a:pt x="535955" y="0"/>
                </a:lnTo>
                <a:lnTo>
                  <a:pt x="535955" y="515341"/>
                </a:lnTo>
                <a:lnTo>
                  <a:pt x="0" y="515341"/>
                </a:lnTo>
                <a:lnTo>
                  <a:pt x="0" y="0"/>
                </a:lnTo>
                <a:close/>
              </a:path>
            </a:pathLst>
          </a:custGeom>
          <a:blipFill>
            <a:blip r:embed="rId14"/>
            <a:stretch>
              <a:fillRect/>
            </a:stretch>
          </a:blipFill>
        </p:spPr>
      </p:sp>
      <p:sp>
        <p:nvSpPr>
          <p:cNvPr id="21" name="Freeform 21"/>
          <p:cNvSpPr/>
          <p:nvPr/>
        </p:nvSpPr>
        <p:spPr>
          <a:xfrm>
            <a:off x="1969749" y="3385219"/>
            <a:ext cx="535954" cy="522212"/>
          </a:xfrm>
          <a:custGeom>
            <a:avLst/>
            <a:gdLst/>
            <a:ahLst/>
            <a:cxnLst/>
            <a:rect l="l" t="t" r="r" b="b"/>
            <a:pathLst>
              <a:path w="535954" h="522212">
                <a:moveTo>
                  <a:pt x="0" y="0"/>
                </a:moveTo>
                <a:lnTo>
                  <a:pt x="535955" y="0"/>
                </a:lnTo>
                <a:lnTo>
                  <a:pt x="535955" y="522212"/>
                </a:lnTo>
                <a:lnTo>
                  <a:pt x="0" y="522212"/>
                </a:lnTo>
                <a:lnTo>
                  <a:pt x="0" y="0"/>
                </a:lnTo>
                <a:close/>
              </a:path>
            </a:pathLst>
          </a:custGeom>
          <a:blipFill>
            <a:blip r:embed="rId15"/>
            <a:stretch>
              <a:fillRect/>
            </a:stretch>
          </a:blipFill>
        </p:spPr>
      </p:sp>
      <p:sp>
        <p:nvSpPr>
          <p:cNvPr id="22" name="Freeform 22"/>
          <p:cNvSpPr/>
          <p:nvPr/>
        </p:nvSpPr>
        <p:spPr>
          <a:xfrm>
            <a:off x="753545" y="3385219"/>
            <a:ext cx="535954" cy="522212"/>
          </a:xfrm>
          <a:custGeom>
            <a:avLst/>
            <a:gdLst/>
            <a:ahLst/>
            <a:cxnLst/>
            <a:rect l="l" t="t" r="r" b="b"/>
            <a:pathLst>
              <a:path w="535954" h="522212">
                <a:moveTo>
                  <a:pt x="0" y="0"/>
                </a:moveTo>
                <a:lnTo>
                  <a:pt x="535955" y="0"/>
                </a:lnTo>
                <a:lnTo>
                  <a:pt x="535955" y="522212"/>
                </a:lnTo>
                <a:lnTo>
                  <a:pt x="0" y="522212"/>
                </a:lnTo>
                <a:lnTo>
                  <a:pt x="0" y="0"/>
                </a:lnTo>
                <a:close/>
              </a:path>
            </a:pathLst>
          </a:custGeom>
          <a:blipFill>
            <a:blip r:embed="rId15"/>
            <a:stretch>
              <a:fillRect/>
            </a:stretch>
          </a:blipFill>
        </p:spPr>
      </p:sp>
      <p:grpSp>
        <p:nvGrpSpPr>
          <p:cNvPr id="23" name="Group 23"/>
          <p:cNvGrpSpPr>
            <a:grpSpLocks noChangeAspect="1"/>
          </p:cNvGrpSpPr>
          <p:nvPr/>
        </p:nvGrpSpPr>
        <p:grpSpPr>
          <a:xfrm>
            <a:off x="8075831" y="2696682"/>
            <a:ext cx="576151" cy="580281"/>
            <a:chOff x="0" y="0"/>
            <a:chExt cx="798665" cy="804393"/>
          </a:xfrm>
        </p:grpSpPr>
        <p:sp>
          <p:nvSpPr>
            <p:cNvPr id="24" name="Freeform 24"/>
            <p:cNvSpPr/>
            <p:nvPr/>
          </p:nvSpPr>
          <p:spPr>
            <a:xfrm>
              <a:off x="68326" y="68326"/>
              <a:ext cx="661924" cy="667766"/>
            </a:xfrm>
            <a:custGeom>
              <a:avLst/>
              <a:gdLst/>
              <a:ahLst/>
              <a:cxnLst/>
              <a:rect l="l" t="t" r="r" b="b"/>
              <a:pathLst>
                <a:path w="661924" h="667766">
                  <a:moveTo>
                    <a:pt x="330581" y="451739"/>
                  </a:moveTo>
                  <a:cubicBezTo>
                    <a:pt x="266446" y="451739"/>
                    <a:pt x="213995" y="398780"/>
                    <a:pt x="213995" y="333883"/>
                  </a:cubicBezTo>
                  <a:cubicBezTo>
                    <a:pt x="213995" y="268986"/>
                    <a:pt x="266446" y="216027"/>
                    <a:pt x="330581" y="216027"/>
                  </a:cubicBezTo>
                  <a:cubicBezTo>
                    <a:pt x="394716" y="216027"/>
                    <a:pt x="447167" y="268986"/>
                    <a:pt x="447167" y="333883"/>
                  </a:cubicBezTo>
                  <a:cubicBezTo>
                    <a:pt x="447167" y="398780"/>
                    <a:pt x="394716" y="451739"/>
                    <a:pt x="330581" y="451739"/>
                  </a:cubicBezTo>
                  <a:close/>
                  <a:moveTo>
                    <a:pt x="592963" y="260223"/>
                  </a:moveTo>
                  <a:cubicBezTo>
                    <a:pt x="587121" y="238633"/>
                    <a:pt x="578358" y="218059"/>
                    <a:pt x="567690" y="199390"/>
                  </a:cubicBezTo>
                  <a:lnTo>
                    <a:pt x="591947" y="125730"/>
                  </a:lnTo>
                  <a:lnTo>
                    <a:pt x="536575" y="69723"/>
                  </a:lnTo>
                  <a:lnTo>
                    <a:pt x="463677" y="94234"/>
                  </a:lnTo>
                  <a:cubicBezTo>
                    <a:pt x="444246" y="83439"/>
                    <a:pt x="423799" y="74549"/>
                    <a:pt x="402463" y="68707"/>
                  </a:cubicBezTo>
                  <a:lnTo>
                    <a:pt x="369443" y="0"/>
                  </a:lnTo>
                  <a:lnTo>
                    <a:pt x="291592" y="0"/>
                  </a:lnTo>
                  <a:lnTo>
                    <a:pt x="257683" y="68834"/>
                  </a:lnTo>
                  <a:cubicBezTo>
                    <a:pt x="236347" y="74676"/>
                    <a:pt x="215900" y="83566"/>
                    <a:pt x="197485" y="94361"/>
                  </a:cubicBezTo>
                  <a:lnTo>
                    <a:pt x="124587" y="69850"/>
                  </a:lnTo>
                  <a:lnTo>
                    <a:pt x="69215" y="125857"/>
                  </a:lnTo>
                  <a:lnTo>
                    <a:pt x="93472" y="199517"/>
                  </a:lnTo>
                  <a:cubicBezTo>
                    <a:pt x="82804" y="219202"/>
                    <a:pt x="74041" y="239776"/>
                    <a:pt x="68199" y="261366"/>
                  </a:cubicBezTo>
                  <a:lnTo>
                    <a:pt x="0" y="294640"/>
                  </a:lnTo>
                  <a:lnTo>
                    <a:pt x="0" y="373126"/>
                  </a:lnTo>
                  <a:lnTo>
                    <a:pt x="68072" y="407543"/>
                  </a:lnTo>
                  <a:cubicBezTo>
                    <a:pt x="73914" y="429133"/>
                    <a:pt x="82677" y="449707"/>
                    <a:pt x="93345" y="468376"/>
                  </a:cubicBezTo>
                  <a:lnTo>
                    <a:pt x="69088" y="542036"/>
                  </a:lnTo>
                  <a:lnTo>
                    <a:pt x="124460" y="598043"/>
                  </a:lnTo>
                  <a:lnTo>
                    <a:pt x="197358" y="573532"/>
                  </a:lnTo>
                  <a:cubicBezTo>
                    <a:pt x="216789" y="584327"/>
                    <a:pt x="237236" y="593217"/>
                    <a:pt x="258572" y="599059"/>
                  </a:cubicBezTo>
                  <a:lnTo>
                    <a:pt x="292608" y="667766"/>
                  </a:lnTo>
                  <a:lnTo>
                    <a:pt x="370332" y="667766"/>
                  </a:lnTo>
                  <a:lnTo>
                    <a:pt x="404368" y="599059"/>
                  </a:lnTo>
                  <a:cubicBezTo>
                    <a:pt x="425704" y="593217"/>
                    <a:pt x="446151" y="584327"/>
                    <a:pt x="464566" y="573532"/>
                  </a:cubicBezTo>
                  <a:lnTo>
                    <a:pt x="537464" y="598043"/>
                  </a:lnTo>
                  <a:lnTo>
                    <a:pt x="592836" y="542036"/>
                  </a:lnTo>
                  <a:lnTo>
                    <a:pt x="568579" y="468376"/>
                  </a:lnTo>
                  <a:cubicBezTo>
                    <a:pt x="579247" y="448691"/>
                    <a:pt x="588010" y="428117"/>
                    <a:pt x="593852" y="406527"/>
                  </a:cubicBezTo>
                  <a:lnTo>
                    <a:pt x="661924" y="372110"/>
                  </a:lnTo>
                  <a:lnTo>
                    <a:pt x="661924" y="293624"/>
                  </a:lnTo>
                  <a:lnTo>
                    <a:pt x="592963" y="260223"/>
                  </a:lnTo>
                  <a:close/>
                </a:path>
              </a:pathLst>
            </a:custGeom>
            <a:solidFill>
              <a:srgbClr val="FFFFFF"/>
            </a:solidFill>
          </p:spPr>
        </p:sp>
        <p:sp>
          <p:nvSpPr>
            <p:cNvPr id="25" name="Freeform 25"/>
            <p:cNvSpPr/>
            <p:nvPr/>
          </p:nvSpPr>
          <p:spPr>
            <a:xfrm>
              <a:off x="63500" y="63500"/>
              <a:ext cx="671830" cy="677545"/>
            </a:xfrm>
            <a:custGeom>
              <a:avLst/>
              <a:gdLst/>
              <a:ahLst/>
              <a:cxnLst/>
              <a:rect l="l" t="t" r="r" b="b"/>
              <a:pathLst>
                <a:path w="671830" h="677545">
                  <a:moveTo>
                    <a:pt x="335407" y="461391"/>
                  </a:moveTo>
                  <a:cubicBezTo>
                    <a:pt x="268478" y="461391"/>
                    <a:pt x="213868" y="406146"/>
                    <a:pt x="213868" y="338709"/>
                  </a:cubicBezTo>
                  <a:lnTo>
                    <a:pt x="218694" y="338709"/>
                  </a:lnTo>
                  <a:lnTo>
                    <a:pt x="213868" y="338709"/>
                  </a:lnTo>
                  <a:cubicBezTo>
                    <a:pt x="213868" y="271272"/>
                    <a:pt x="268478" y="216027"/>
                    <a:pt x="335407" y="216027"/>
                  </a:cubicBezTo>
                  <a:lnTo>
                    <a:pt x="335407" y="220853"/>
                  </a:lnTo>
                  <a:lnTo>
                    <a:pt x="335407" y="216027"/>
                  </a:lnTo>
                  <a:cubicBezTo>
                    <a:pt x="402336" y="216027"/>
                    <a:pt x="456946" y="271272"/>
                    <a:pt x="456946" y="338709"/>
                  </a:cubicBezTo>
                  <a:lnTo>
                    <a:pt x="452120" y="338709"/>
                  </a:lnTo>
                  <a:lnTo>
                    <a:pt x="456946" y="338709"/>
                  </a:lnTo>
                  <a:cubicBezTo>
                    <a:pt x="456946" y="406146"/>
                    <a:pt x="402336" y="461391"/>
                    <a:pt x="335407" y="461391"/>
                  </a:cubicBezTo>
                  <a:lnTo>
                    <a:pt x="335407" y="456565"/>
                  </a:lnTo>
                  <a:lnTo>
                    <a:pt x="335407" y="461391"/>
                  </a:lnTo>
                  <a:moveTo>
                    <a:pt x="335407" y="451612"/>
                  </a:moveTo>
                  <a:cubicBezTo>
                    <a:pt x="396875" y="451612"/>
                    <a:pt x="447167" y="400812"/>
                    <a:pt x="447167" y="338709"/>
                  </a:cubicBezTo>
                  <a:cubicBezTo>
                    <a:pt x="447167" y="276606"/>
                    <a:pt x="396875" y="225806"/>
                    <a:pt x="335407" y="225806"/>
                  </a:cubicBezTo>
                  <a:cubicBezTo>
                    <a:pt x="273939" y="225806"/>
                    <a:pt x="223647" y="276606"/>
                    <a:pt x="223647" y="338709"/>
                  </a:cubicBezTo>
                  <a:cubicBezTo>
                    <a:pt x="223647" y="400812"/>
                    <a:pt x="273939" y="451612"/>
                    <a:pt x="335407" y="451612"/>
                  </a:cubicBezTo>
                  <a:close/>
                  <a:moveTo>
                    <a:pt x="593090" y="266319"/>
                  </a:moveTo>
                  <a:cubicBezTo>
                    <a:pt x="587375" y="245110"/>
                    <a:pt x="578739" y="224917"/>
                    <a:pt x="568325" y="206629"/>
                  </a:cubicBezTo>
                  <a:lnTo>
                    <a:pt x="567182" y="204724"/>
                  </a:lnTo>
                  <a:lnTo>
                    <a:pt x="567817" y="202692"/>
                  </a:lnTo>
                  <a:lnTo>
                    <a:pt x="592074" y="129032"/>
                  </a:lnTo>
                  <a:lnTo>
                    <a:pt x="596773" y="130556"/>
                  </a:lnTo>
                  <a:lnTo>
                    <a:pt x="593344" y="133985"/>
                  </a:lnTo>
                  <a:lnTo>
                    <a:pt x="537972" y="77978"/>
                  </a:lnTo>
                  <a:lnTo>
                    <a:pt x="541401" y="74549"/>
                  </a:lnTo>
                  <a:lnTo>
                    <a:pt x="542925" y="79121"/>
                  </a:lnTo>
                  <a:lnTo>
                    <a:pt x="470027" y="103632"/>
                  </a:lnTo>
                  <a:lnTo>
                    <a:pt x="467995" y="104267"/>
                  </a:lnTo>
                  <a:lnTo>
                    <a:pt x="466090" y="103251"/>
                  </a:lnTo>
                  <a:cubicBezTo>
                    <a:pt x="446913" y="92583"/>
                    <a:pt x="426847" y="83947"/>
                    <a:pt x="405892" y="78105"/>
                  </a:cubicBezTo>
                  <a:lnTo>
                    <a:pt x="403733" y="77470"/>
                  </a:lnTo>
                  <a:lnTo>
                    <a:pt x="402717" y="75438"/>
                  </a:lnTo>
                  <a:lnTo>
                    <a:pt x="369697" y="6731"/>
                  </a:lnTo>
                  <a:lnTo>
                    <a:pt x="374142" y="4572"/>
                  </a:lnTo>
                  <a:lnTo>
                    <a:pt x="374142" y="9398"/>
                  </a:lnTo>
                  <a:lnTo>
                    <a:pt x="296418" y="9398"/>
                  </a:lnTo>
                  <a:lnTo>
                    <a:pt x="296418" y="4826"/>
                  </a:lnTo>
                  <a:lnTo>
                    <a:pt x="300736" y="6985"/>
                  </a:lnTo>
                  <a:lnTo>
                    <a:pt x="266700" y="75692"/>
                  </a:lnTo>
                  <a:lnTo>
                    <a:pt x="265684" y="77597"/>
                  </a:lnTo>
                  <a:lnTo>
                    <a:pt x="263525" y="78232"/>
                  </a:lnTo>
                  <a:cubicBezTo>
                    <a:pt x="242570" y="83947"/>
                    <a:pt x="222504" y="92710"/>
                    <a:pt x="204470" y="103251"/>
                  </a:cubicBezTo>
                  <a:lnTo>
                    <a:pt x="202565" y="104394"/>
                  </a:lnTo>
                  <a:lnTo>
                    <a:pt x="200406" y="103632"/>
                  </a:lnTo>
                  <a:lnTo>
                    <a:pt x="127508" y="79121"/>
                  </a:lnTo>
                  <a:lnTo>
                    <a:pt x="129032" y="74549"/>
                  </a:lnTo>
                  <a:lnTo>
                    <a:pt x="132461" y="77978"/>
                  </a:lnTo>
                  <a:lnTo>
                    <a:pt x="77089" y="133985"/>
                  </a:lnTo>
                  <a:lnTo>
                    <a:pt x="73660" y="130556"/>
                  </a:lnTo>
                  <a:lnTo>
                    <a:pt x="78359" y="129032"/>
                  </a:lnTo>
                  <a:lnTo>
                    <a:pt x="102616" y="202692"/>
                  </a:lnTo>
                  <a:lnTo>
                    <a:pt x="103251" y="204724"/>
                  </a:lnTo>
                  <a:lnTo>
                    <a:pt x="102235" y="206629"/>
                  </a:lnTo>
                  <a:cubicBezTo>
                    <a:pt x="91694" y="225933"/>
                    <a:pt x="83058" y="246253"/>
                    <a:pt x="77343" y="267462"/>
                  </a:cubicBezTo>
                  <a:lnTo>
                    <a:pt x="76708" y="269621"/>
                  </a:lnTo>
                  <a:lnTo>
                    <a:pt x="74676" y="270637"/>
                  </a:lnTo>
                  <a:lnTo>
                    <a:pt x="6604" y="304038"/>
                  </a:lnTo>
                  <a:lnTo>
                    <a:pt x="4445" y="299593"/>
                  </a:lnTo>
                  <a:lnTo>
                    <a:pt x="9271" y="299593"/>
                  </a:lnTo>
                  <a:lnTo>
                    <a:pt x="9271" y="378079"/>
                  </a:lnTo>
                  <a:lnTo>
                    <a:pt x="4826" y="378079"/>
                  </a:lnTo>
                  <a:lnTo>
                    <a:pt x="6985" y="373761"/>
                  </a:lnTo>
                  <a:lnTo>
                    <a:pt x="75057" y="408178"/>
                  </a:lnTo>
                  <a:lnTo>
                    <a:pt x="76962" y="409194"/>
                  </a:lnTo>
                  <a:lnTo>
                    <a:pt x="77470" y="411353"/>
                  </a:lnTo>
                  <a:cubicBezTo>
                    <a:pt x="83185" y="432562"/>
                    <a:pt x="91821" y="452755"/>
                    <a:pt x="102235" y="471043"/>
                  </a:cubicBezTo>
                  <a:lnTo>
                    <a:pt x="103378" y="472948"/>
                  </a:lnTo>
                  <a:lnTo>
                    <a:pt x="102743" y="474980"/>
                  </a:lnTo>
                  <a:lnTo>
                    <a:pt x="78486" y="548640"/>
                  </a:lnTo>
                  <a:lnTo>
                    <a:pt x="73787" y="547116"/>
                  </a:lnTo>
                  <a:lnTo>
                    <a:pt x="77216" y="543687"/>
                  </a:lnTo>
                  <a:lnTo>
                    <a:pt x="132588" y="599694"/>
                  </a:lnTo>
                  <a:lnTo>
                    <a:pt x="129159" y="603123"/>
                  </a:lnTo>
                  <a:lnTo>
                    <a:pt x="127635" y="598551"/>
                  </a:lnTo>
                  <a:lnTo>
                    <a:pt x="200533" y="574040"/>
                  </a:lnTo>
                  <a:lnTo>
                    <a:pt x="202565" y="573405"/>
                  </a:lnTo>
                  <a:lnTo>
                    <a:pt x="204470" y="574421"/>
                  </a:lnTo>
                  <a:cubicBezTo>
                    <a:pt x="223647" y="585089"/>
                    <a:pt x="243713" y="593725"/>
                    <a:pt x="264668" y="599567"/>
                  </a:cubicBezTo>
                  <a:lnTo>
                    <a:pt x="266827" y="600202"/>
                  </a:lnTo>
                  <a:lnTo>
                    <a:pt x="267843" y="602107"/>
                  </a:lnTo>
                  <a:lnTo>
                    <a:pt x="301879" y="670814"/>
                  </a:lnTo>
                  <a:lnTo>
                    <a:pt x="297561" y="672973"/>
                  </a:lnTo>
                  <a:lnTo>
                    <a:pt x="297561" y="668147"/>
                  </a:lnTo>
                  <a:lnTo>
                    <a:pt x="375285" y="668147"/>
                  </a:lnTo>
                  <a:lnTo>
                    <a:pt x="375285" y="672973"/>
                  </a:lnTo>
                  <a:lnTo>
                    <a:pt x="370967" y="670814"/>
                  </a:lnTo>
                  <a:lnTo>
                    <a:pt x="405003" y="602107"/>
                  </a:lnTo>
                  <a:lnTo>
                    <a:pt x="406019" y="600202"/>
                  </a:lnTo>
                  <a:lnTo>
                    <a:pt x="408178" y="599567"/>
                  </a:lnTo>
                  <a:cubicBezTo>
                    <a:pt x="429133" y="593852"/>
                    <a:pt x="449199" y="585089"/>
                    <a:pt x="467233" y="574548"/>
                  </a:cubicBezTo>
                  <a:lnTo>
                    <a:pt x="469138" y="573405"/>
                  </a:lnTo>
                  <a:lnTo>
                    <a:pt x="471297" y="574167"/>
                  </a:lnTo>
                  <a:lnTo>
                    <a:pt x="544195" y="598678"/>
                  </a:lnTo>
                  <a:lnTo>
                    <a:pt x="542671" y="603250"/>
                  </a:lnTo>
                  <a:lnTo>
                    <a:pt x="539242" y="599821"/>
                  </a:lnTo>
                  <a:lnTo>
                    <a:pt x="594614" y="543814"/>
                  </a:lnTo>
                  <a:lnTo>
                    <a:pt x="598043" y="547243"/>
                  </a:lnTo>
                  <a:lnTo>
                    <a:pt x="593344" y="548767"/>
                  </a:lnTo>
                  <a:lnTo>
                    <a:pt x="569087" y="475107"/>
                  </a:lnTo>
                  <a:lnTo>
                    <a:pt x="568452" y="473075"/>
                  </a:lnTo>
                  <a:lnTo>
                    <a:pt x="569468" y="471170"/>
                  </a:lnTo>
                  <a:cubicBezTo>
                    <a:pt x="580009" y="451866"/>
                    <a:pt x="588645" y="431546"/>
                    <a:pt x="594360" y="410337"/>
                  </a:cubicBezTo>
                  <a:lnTo>
                    <a:pt x="594868" y="408178"/>
                  </a:lnTo>
                  <a:lnTo>
                    <a:pt x="596773" y="407162"/>
                  </a:lnTo>
                  <a:lnTo>
                    <a:pt x="664845" y="372745"/>
                  </a:lnTo>
                  <a:lnTo>
                    <a:pt x="667004" y="377063"/>
                  </a:lnTo>
                  <a:lnTo>
                    <a:pt x="662178" y="377063"/>
                  </a:lnTo>
                  <a:lnTo>
                    <a:pt x="662178" y="298450"/>
                  </a:lnTo>
                  <a:lnTo>
                    <a:pt x="667004" y="298450"/>
                  </a:lnTo>
                  <a:lnTo>
                    <a:pt x="664845" y="302895"/>
                  </a:lnTo>
                  <a:lnTo>
                    <a:pt x="595884" y="269494"/>
                  </a:lnTo>
                  <a:lnTo>
                    <a:pt x="593852" y="268478"/>
                  </a:lnTo>
                  <a:lnTo>
                    <a:pt x="593217" y="266319"/>
                  </a:lnTo>
                  <a:moveTo>
                    <a:pt x="602615" y="263779"/>
                  </a:moveTo>
                  <a:lnTo>
                    <a:pt x="597916" y="265049"/>
                  </a:lnTo>
                  <a:lnTo>
                    <a:pt x="600075" y="260604"/>
                  </a:lnTo>
                  <a:lnTo>
                    <a:pt x="669036" y="294005"/>
                  </a:lnTo>
                  <a:lnTo>
                    <a:pt x="671830" y="295402"/>
                  </a:lnTo>
                  <a:lnTo>
                    <a:pt x="671830" y="298450"/>
                  </a:lnTo>
                  <a:lnTo>
                    <a:pt x="671830" y="376936"/>
                  </a:lnTo>
                  <a:lnTo>
                    <a:pt x="671830" y="379984"/>
                  </a:lnTo>
                  <a:lnTo>
                    <a:pt x="669163" y="381381"/>
                  </a:lnTo>
                  <a:lnTo>
                    <a:pt x="601091" y="415798"/>
                  </a:lnTo>
                  <a:lnTo>
                    <a:pt x="598932" y="411480"/>
                  </a:lnTo>
                  <a:lnTo>
                    <a:pt x="603631" y="412750"/>
                  </a:lnTo>
                  <a:cubicBezTo>
                    <a:pt x="597662" y="434721"/>
                    <a:pt x="588772" y="455803"/>
                    <a:pt x="577977" y="475615"/>
                  </a:cubicBezTo>
                  <a:lnTo>
                    <a:pt x="573659" y="473329"/>
                  </a:lnTo>
                  <a:lnTo>
                    <a:pt x="578358" y="471805"/>
                  </a:lnTo>
                  <a:lnTo>
                    <a:pt x="602615" y="545465"/>
                  </a:lnTo>
                  <a:lnTo>
                    <a:pt x="603504" y="548259"/>
                  </a:lnTo>
                  <a:lnTo>
                    <a:pt x="601345" y="550418"/>
                  </a:lnTo>
                  <a:lnTo>
                    <a:pt x="545973" y="606425"/>
                  </a:lnTo>
                  <a:lnTo>
                    <a:pt x="543814" y="608584"/>
                  </a:lnTo>
                  <a:lnTo>
                    <a:pt x="540893" y="607568"/>
                  </a:lnTo>
                  <a:lnTo>
                    <a:pt x="467995" y="583057"/>
                  </a:lnTo>
                  <a:lnTo>
                    <a:pt x="469519" y="578485"/>
                  </a:lnTo>
                  <a:lnTo>
                    <a:pt x="471932" y="582676"/>
                  </a:lnTo>
                  <a:cubicBezTo>
                    <a:pt x="453136" y="593725"/>
                    <a:pt x="432308" y="602742"/>
                    <a:pt x="410464" y="608711"/>
                  </a:cubicBezTo>
                  <a:lnTo>
                    <a:pt x="409194" y="604012"/>
                  </a:lnTo>
                  <a:lnTo>
                    <a:pt x="413512" y="606171"/>
                  </a:lnTo>
                  <a:lnTo>
                    <a:pt x="379476" y="674878"/>
                  </a:lnTo>
                  <a:lnTo>
                    <a:pt x="378079" y="677545"/>
                  </a:lnTo>
                  <a:lnTo>
                    <a:pt x="375031" y="677545"/>
                  </a:lnTo>
                  <a:lnTo>
                    <a:pt x="297307" y="677545"/>
                  </a:lnTo>
                  <a:lnTo>
                    <a:pt x="294259" y="677545"/>
                  </a:lnTo>
                  <a:lnTo>
                    <a:pt x="292862" y="674878"/>
                  </a:lnTo>
                  <a:lnTo>
                    <a:pt x="258826" y="606171"/>
                  </a:lnTo>
                  <a:lnTo>
                    <a:pt x="263144" y="604012"/>
                  </a:lnTo>
                  <a:lnTo>
                    <a:pt x="261874" y="608711"/>
                  </a:lnTo>
                  <a:cubicBezTo>
                    <a:pt x="240030" y="602742"/>
                    <a:pt x="219329" y="593725"/>
                    <a:pt x="199517" y="582803"/>
                  </a:cubicBezTo>
                  <a:lnTo>
                    <a:pt x="201930" y="578485"/>
                  </a:lnTo>
                  <a:lnTo>
                    <a:pt x="203454" y="583057"/>
                  </a:lnTo>
                  <a:lnTo>
                    <a:pt x="130556" y="607568"/>
                  </a:lnTo>
                  <a:lnTo>
                    <a:pt x="127635" y="608584"/>
                  </a:lnTo>
                  <a:lnTo>
                    <a:pt x="125476" y="606425"/>
                  </a:lnTo>
                  <a:lnTo>
                    <a:pt x="70104" y="550418"/>
                  </a:lnTo>
                  <a:lnTo>
                    <a:pt x="67945" y="548259"/>
                  </a:lnTo>
                  <a:lnTo>
                    <a:pt x="68834" y="545465"/>
                  </a:lnTo>
                  <a:lnTo>
                    <a:pt x="93091" y="471805"/>
                  </a:lnTo>
                  <a:lnTo>
                    <a:pt x="97790" y="473329"/>
                  </a:lnTo>
                  <a:lnTo>
                    <a:pt x="93599" y="475742"/>
                  </a:lnTo>
                  <a:cubicBezTo>
                    <a:pt x="82677" y="456692"/>
                    <a:pt x="73787" y="435737"/>
                    <a:pt x="67818" y="413766"/>
                  </a:cubicBezTo>
                  <a:lnTo>
                    <a:pt x="72517" y="412496"/>
                  </a:lnTo>
                  <a:lnTo>
                    <a:pt x="70358" y="416814"/>
                  </a:lnTo>
                  <a:lnTo>
                    <a:pt x="2667" y="382270"/>
                  </a:lnTo>
                  <a:lnTo>
                    <a:pt x="0" y="381000"/>
                  </a:lnTo>
                  <a:lnTo>
                    <a:pt x="0" y="377952"/>
                  </a:lnTo>
                  <a:lnTo>
                    <a:pt x="0" y="299466"/>
                  </a:lnTo>
                  <a:lnTo>
                    <a:pt x="0" y="296418"/>
                  </a:lnTo>
                  <a:lnTo>
                    <a:pt x="2794" y="295021"/>
                  </a:lnTo>
                  <a:lnTo>
                    <a:pt x="70866" y="261620"/>
                  </a:lnTo>
                  <a:lnTo>
                    <a:pt x="73025" y="266065"/>
                  </a:lnTo>
                  <a:lnTo>
                    <a:pt x="68326" y="264795"/>
                  </a:lnTo>
                  <a:cubicBezTo>
                    <a:pt x="74295" y="242824"/>
                    <a:pt x="83185" y="221742"/>
                    <a:pt x="93980" y="201930"/>
                  </a:cubicBezTo>
                  <a:lnTo>
                    <a:pt x="98298" y="204216"/>
                  </a:lnTo>
                  <a:lnTo>
                    <a:pt x="93599" y="205740"/>
                  </a:lnTo>
                  <a:lnTo>
                    <a:pt x="69342" y="132080"/>
                  </a:lnTo>
                  <a:lnTo>
                    <a:pt x="68453" y="129286"/>
                  </a:lnTo>
                  <a:lnTo>
                    <a:pt x="70612" y="127127"/>
                  </a:lnTo>
                  <a:lnTo>
                    <a:pt x="125984" y="71120"/>
                  </a:lnTo>
                  <a:lnTo>
                    <a:pt x="128143" y="68961"/>
                  </a:lnTo>
                  <a:lnTo>
                    <a:pt x="131064" y="69977"/>
                  </a:lnTo>
                  <a:lnTo>
                    <a:pt x="203962" y="94488"/>
                  </a:lnTo>
                  <a:lnTo>
                    <a:pt x="202438" y="99060"/>
                  </a:lnTo>
                  <a:lnTo>
                    <a:pt x="200025" y="94869"/>
                  </a:lnTo>
                  <a:cubicBezTo>
                    <a:pt x="218821" y="83820"/>
                    <a:pt x="239649" y="74803"/>
                    <a:pt x="261493" y="68834"/>
                  </a:cubicBezTo>
                  <a:lnTo>
                    <a:pt x="262763" y="73533"/>
                  </a:lnTo>
                  <a:lnTo>
                    <a:pt x="258445" y="71374"/>
                  </a:lnTo>
                  <a:lnTo>
                    <a:pt x="292100" y="2667"/>
                  </a:lnTo>
                  <a:lnTo>
                    <a:pt x="293497" y="0"/>
                  </a:lnTo>
                  <a:lnTo>
                    <a:pt x="296545" y="0"/>
                  </a:lnTo>
                  <a:lnTo>
                    <a:pt x="374269" y="0"/>
                  </a:lnTo>
                  <a:lnTo>
                    <a:pt x="377317" y="0"/>
                  </a:lnTo>
                  <a:lnTo>
                    <a:pt x="378587" y="2794"/>
                  </a:lnTo>
                  <a:lnTo>
                    <a:pt x="411607" y="71501"/>
                  </a:lnTo>
                  <a:lnTo>
                    <a:pt x="407162" y="73660"/>
                  </a:lnTo>
                  <a:lnTo>
                    <a:pt x="408432" y="68961"/>
                  </a:lnTo>
                  <a:cubicBezTo>
                    <a:pt x="430276" y="74930"/>
                    <a:pt x="450977" y="83947"/>
                    <a:pt x="470789" y="94869"/>
                  </a:cubicBezTo>
                  <a:lnTo>
                    <a:pt x="468376" y="99187"/>
                  </a:lnTo>
                  <a:lnTo>
                    <a:pt x="466852" y="94615"/>
                  </a:lnTo>
                  <a:lnTo>
                    <a:pt x="539750" y="70104"/>
                  </a:lnTo>
                  <a:lnTo>
                    <a:pt x="542671" y="69088"/>
                  </a:lnTo>
                  <a:lnTo>
                    <a:pt x="544830" y="71247"/>
                  </a:lnTo>
                  <a:lnTo>
                    <a:pt x="600202" y="127254"/>
                  </a:lnTo>
                  <a:lnTo>
                    <a:pt x="602361" y="129413"/>
                  </a:lnTo>
                  <a:lnTo>
                    <a:pt x="601472" y="132207"/>
                  </a:lnTo>
                  <a:lnTo>
                    <a:pt x="577215" y="205867"/>
                  </a:lnTo>
                  <a:lnTo>
                    <a:pt x="572516" y="204343"/>
                  </a:lnTo>
                  <a:lnTo>
                    <a:pt x="576707" y="201930"/>
                  </a:lnTo>
                  <a:cubicBezTo>
                    <a:pt x="587629" y="220980"/>
                    <a:pt x="596519" y="241935"/>
                    <a:pt x="602488" y="263906"/>
                  </a:cubicBezTo>
                  <a:close/>
                </a:path>
              </a:pathLst>
            </a:custGeom>
            <a:solidFill>
              <a:srgbClr val="326CE5"/>
            </a:solidFill>
          </p:spPr>
        </p:sp>
      </p:grpSp>
      <p:sp>
        <p:nvSpPr>
          <p:cNvPr id="26" name="TextBox 26"/>
          <p:cNvSpPr txBox="1"/>
          <p:nvPr/>
        </p:nvSpPr>
        <p:spPr>
          <a:xfrm>
            <a:off x="3000431" y="82616"/>
            <a:ext cx="2947124" cy="504509"/>
          </a:xfrm>
          <a:prstGeom prst="rect">
            <a:avLst/>
          </a:prstGeom>
        </p:spPr>
        <p:txBody>
          <a:bodyPr lIns="0" tIns="0" rIns="0" bIns="0" rtlCol="0" anchor="t">
            <a:spAutoFit/>
          </a:bodyPr>
          <a:lstStyle/>
          <a:p>
            <a:pPr algn="l">
              <a:lnSpc>
                <a:spcPts val="4020"/>
              </a:lnSpc>
            </a:pPr>
            <a:r>
              <a:rPr lang="en-US" sz="2870" spc="5">
                <a:solidFill>
                  <a:srgbClr val="326CE5"/>
                </a:solidFill>
                <a:latin typeface="Barlow" panose="00000500000000000000"/>
                <a:ea typeface="Barlow" panose="00000500000000000000"/>
                <a:cs typeface="Barlow" panose="00000500000000000000"/>
                <a:sym typeface="Barlow" panose="00000500000000000000"/>
              </a:rPr>
              <a:t>Recreate Strategy</a:t>
            </a:r>
          </a:p>
        </p:txBody>
      </p:sp>
      <p:sp>
        <p:nvSpPr>
          <p:cNvPr id="27" name="TextBox 27"/>
          <p:cNvSpPr txBox="1"/>
          <p:nvPr/>
        </p:nvSpPr>
        <p:spPr>
          <a:xfrm>
            <a:off x="2060724" y="3952838"/>
            <a:ext cx="362147" cy="226741"/>
          </a:xfrm>
          <a:prstGeom prst="rect">
            <a:avLst/>
          </a:prstGeom>
        </p:spPr>
        <p:txBody>
          <a:bodyPr lIns="0" tIns="0" rIns="0" bIns="0" rtlCol="0" anchor="t">
            <a:spAutoFit/>
          </a:bodyPr>
          <a:lstStyle/>
          <a:p>
            <a:pPr algn="l">
              <a:lnSpc>
                <a:spcPts val="1820"/>
              </a:lnSpc>
            </a:pPr>
            <a:r>
              <a:rPr lang="en-US" sz="1300">
                <a:solidFill>
                  <a:srgbClr val="326CE5"/>
                </a:solidFill>
                <a:latin typeface="Barlow" panose="00000500000000000000"/>
                <a:ea typeface="Barlow" panose="00000500000000000000"/>
                <a:cs typeface="Barlow" panose="00000500000000000000"/>
                <a:sym typeface="Barlow" panose="00000500000000000000"/>
              </a:rPr>
              <a:t>Pods</a:t>
            </a:r>
          </a:p>
        </p:txBody>
      </p:sp>
      <p:sp>
        <p:nvSpPr>
          <p:cNvPr id="28" name="TextBox 28"/>
          <p:cNvSpPr txBox="1"/>
          <p:nvPr/>
        </p:nvSpPr>
        <p:spPr>
          <a:xfrm>
            <a:off x="1827103" y="1672001"/>
            <a:ext cx="956239" cy="360091"/>
          </a:xfrm>
          <a:prstGeom prst="rect">
            <a:avLst/>
          </a:prstGeom>
        </p:spPr>
        <p:txBody>
          <a:bodyPr lIns="0" tIns="0" rIns="0" bIns="0" rtlCol="0" anchor="t">
            <a:spAutoFit/>
          </a:bodyPr>
          <a:lstStyle/>
          <a:p>
            <a:pPr algn="l">
              <a:lnSpc>
                <a:spcPts val="3250"/>
              </a:lnSpc>
            </a:pPr>
            <a:r>
              <a:rPr lang="en-US" sz="1300">
                <a:solidFill>
                  <a:srgbClr val="326CE5"/>
                </a:solidFill>
                <a:latin typeface="Barlow" panose="00000500000000000000"/>
                <a:ea typeface="Barlow" panose="00000500000000000000"/>
                <a:cs typeface="Barlow" panose="00000500000000000000"/>
                <a:sym typeface="Barlow" panose="00000500000000000000"/>
              </a:rPr>
              <a:t>Deployments</a:t>
            </a:r>
          </a:p>
        </p:txBody>
      </p:sp>
      <p:sp>
        <p:nvSpPr>
          <p:cNvPr id="29" name="TextBox 29"/>
          <p:cNvSpPr txBox="1"/>
          <p:nvPr/>
        </p:nvSpPr>
        <p:spPr>
          <a:xfrm>
            <a:off x="817674" y="2242312"/>
            <a:ext cx="1064206" cy="360091"/>
          </a:xfrm>
          <a:prstGeom prst="rect">
            <a:avLst/>
          </a:prstGeom>
        </p:spPr>
        <p:txBody>
          <a:bodyPr lIns="0" tIns="0" rIns="0" bIns="0" rtlCol="0" anchor="t">
            <a:spAutoFit/>
          </a:bodyPr>
          <a:lstStyle/>
          <a:p>
            <a:pPr algn="l">
              <a:lnSpc>
                <a:spcPts val="3250"/>
              </a:lnSpc>
            </a:pPr>
            <a:r>
              <a:rPr lang="en-US" sz="1300" spc="2">
                <a:solidFill>
                  <a:srgbClr val="326CE5"/>
                </a:solidFill>
                <a:latin typeface="Barlow" panose="00000500000000000000"/>
                <a:ea typeface="Barlow" panose="00000500000000000000"/>
                <a:cs typeface="Barlow" panose="00000500000000000000"/>
                <a:sym typeface="Barlow" panose="00000500000000000000"/>
              </a:rPr>
              <a:t>Old ReplicaSet</a:t>
            </a:r>
          </a:p>
        </p:txBody>
      </p:sp>
      <p:sp>
        <p:nvSpPr>
          <p:cNvPr id="30" name="TextBox 30"/>
          <p:cNvSpPr txBox="1"/>
          <p:nvPr/>
        </p:nvSpPr>
        <p:spPr>
          <a:xfrm>
            <a:off x="6388399" y="3952838"/>
            <a:ext cx="361474" cy="226741"/>
          </a:xfrm>
          <a:prstGeom prst="rect">
            <a:avLst/>
          </a:prstGeom>
        </p:spPr>
        <p:txBody>
          <a:bodyPr lIns="0" tIns="0" rIns="0" bIns="0" rtlCol="0" anchor="t">
            <a:spAutoFit/>
          </a:bodyPr>
          <a:lstStyle/>
          <a:p>
            <a:pPr algn="l">
              <a:lnSpc>
                <a:spcPts val="1820"/>
              </a:lnSpc>
            </a:pPr>
            <a:r>
              <a:rPr lang="en-US" sz="1300">
                <a:solidFill>
                  <a:srgbClr val="326CE5"/>
                </a:solidFill>
                <a:latin typeface="Barlow" panose="00000500000000000000"/>
                <a:ea typeface="Barlow" panose="00000500000000000000"/>
                <a:cs typeface="Barlow" panose="00000500000000000000"/>
                <a:sym typeface="Barlow" panose="00000500000000000000"/>
              </a:rPr>
              <a:t>Pods</a:t>
            </a:r>
          </a:p>
        </p:txBody>
      </p:sp>
      <p:sp>
        <p:nvSpPr>
          <p:cNvPr id="31" name="TextBox 31"/>
          <p:cNvSpPr txBox="1"/>
          <p:nvPr/>
        </p:nvSpPr>
        <p:spPr>
          <a:xfrm>
            <a:off x="6909875" y="2393987"/>
            <a:ext cx="1146407" cy="226741"/>
          </a:xfrm>
          <a:prstGeom prst="rect">
            <a:avLst/>
          </a:prstGeom>
        </p:spPr>
        <p:txBody>
          <a:bodyPr lIns="0" tIns="0" rIns="0" bIns="0" rtlCol="0" anchor="t">
            <a:spAutoFit/>
          </a:bodyPr>
          <a:lstStyle/>
          <a:p>
            <a:pPr algn="l">
              <a:lnSpc>
                <a:spcPts val="1820"/>
              </a:lnSpc>
            </a:pPr>
            <a:r>
              <a:rPr lang="en-US" sz="1300">
                <a:solidFill>
                  <a:srgbClr val="326CE5"/>
                </a:solidFill>
                <a:latin typeface="Barlow" panose="00000500000000000000"/>
                <a:ea typeface="Barlow" panose="00000500000000000000"/>
                <a:cs typeface="Barlow" panose="00000500000000000000"/>
                <a:sym typeface="Barlow" panose="00000500000000000000"/>
              </a:rPr>
              <a:t>New ReplicaSet</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8994635" cy="5143500"/>
          </a:xfrm>
          <a:custGeom>
            <a:avLst/>
            <a:gdLst/>
            <a:ahLst/>
            <a:cxnLst/>
            <a:rect l="l" t="t" r="r" b="b"/>
            <a:pathLst>
              <a:path w="8994635" h="5143500">
                <a:moveTo>
                  <a:pt x="0" y="0"/>
                </a:moveTo>
                <a:lnTo>
                  <a:pt x="8994635" y="0"/>
                </a:lnTo>
                <a:lnTo>
                  <a:pt x="8994635"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661931" y="1203988"/>
            <a:ext cx="686626" cy="261002"/>
          </a:xfrm>
          <a:prstGeom prst="rect">
            <a:avLst/>
          </a:prstGeom>
        </p:spPr>
        <p:txBody>
          <a:bodyPr lIns="0" tIns="0" rIns="0" bIns="0" rtlCol="0" anchor="t">
            <a:spAutoFit/>
          </a:bodyPr>
          <a:lstStyle/>
          <a:p>
            <a:pPr algn="l">
              <a:lnSpc>
                <a:spcPts val="2045"/>
              </a:lnSpc>
            </a:pPr>
            <a:r>
              <a:rPr lang="en-US" sz="1460">
                <a:solidFill>
                  <a:srgbClr val="326CE5"/>
                </a:solidFill>
                <a:latin typeface="Barlow" panose="00000500000000000000"/>
                <a:ea typeface="Barlow" panose="00000500000000000000"/>
                <a:cs typeface="Barlow" panose="00000500000000000000"/>
                <a:sym typeface="Barlow" panose="00000500000000000000"/>
              </a:rPr>
              <a:t>Benefits</a:t>
            </a:r>
          </a:p>
        </p:txBody>
      </p:sp>
      <p:sp>
        <p:nvSpPr>
          <p:cNvPr id="4" name="TextBox 4"/>
          <p:cNvSpPr txBox="1"/>
          <p:nvPr/>
        </p:nvSpPr>
        <p:spPr>
          <a:xfrm>
            <a:off x="661931" y="2695501"/>
            <a:ext cx="836687" cy="261002"/>
          </a:xfrm>
          <a:prstGeom prst="rect">
            <a:avLst/>
          </a:prstGeom>
        </p:spPr>
        <p:txBody>
          <a:bodyPr lIns="0" tIns="0" rIns="0" bIns="0" rtlCol="0" anchor="t">
            <a:spAutoFit/>
          </a:bodyPr>
          <a:lstStyle/>
          <a:p>
            <a:pPr algn="l">
              <a:lnSpc>
                <a:spcPts val="2045"/>
              </a:lnSpc>
            </a:pPr>
            <a:r>
              <a:rPr lang="en-US" sz="1460">
                <a:solidFill>
                  <a:srgbClr val="326CE5"/>
                </a:solidFill>
                <a:latin typeface="Barlow" panose="00000500000000000000"/>
                <a:ea typeface="Barlow" panose="00000500000000000000"/>
                <a:cs typeface="Barlow" panose="00000500000000000000"/>
                <a:sym typeface="Barlow" panose="00000500000000000000"/>
              </a:rPr>
              <a:t>Drawback </a:t>
            </a:r>
          </a:p>
        </p:txBody>
      </p:sp>
      <p:sp>
        <p:nvSpPr>
          <p:cNvPr id="5" name="TextBox 5"/>
          <p:cNvSpPr txBox="1"/>
          <p:nvPr/>
        </p:nvSpPr>
        <p:spPr>
          <a:xfrm>
            <a:off x="2389354" y="1165047"/>
            <a:ext cx="148920" cy="668639"/>
          </a:xfrm>
          <a:prstGeom prst="rect">
            <a:avLst/>
          </a:prstGeom>
        </p:spPr>
        <p:txBody>
          <a:bodyPr lIns="0" tIns="0" rIns="0" bIns="0" rtlCol="0" anchor="t">
            <a:spAutoFit/>
          </a:bodyPr>
          <a:lstStyle/>
          <a:p>
            <a:pPr algn="just">
              <a:lnSpc>
                <a:spcPts val="1735"/>
              </a:lnSpc>
            </a:pPr>
            <a:r>
              <a:rPr lang="en-US" sz="1460">
                <a:solidFill>
                  <a:srgbClr val="000000"/>
                </a:solidFill>
                <a:latin typeface="Arimo" panose="020B0604020202020204"/>
                <a:ea typeface="Arimo" panose="020B0604020202020204"/>
                <a:cs typeface="Arimo" panose="020B0604020202020204"/>
                <a:sym typeface="Arimo" panose="020B0604020202020204"/>
              </a:rPr>
              <a:t>✓ ✓ ✓</a:t>
            </a:r>
          </a:p>
        </p:txBody>
      </p:sp>
      <p:sp>
        <p:nvSpPr>
          <p:cNvPr id="6" name="TextBox 6"/>
          <p:cNvSpPr txBox="1"/>
          <p:nvPr/>
        </p:nvSpPr>
        <p:spPr>
          <a:xfrm>
            <a:off x="2389354" y="2627985"/>
            <a:ext cx="148920" cy="256818"/>
          </a:xfrm>
          <a:prstGeom prst="rect">
            <a:avLst/>
          </a:prstGeom>
        </p:spPr>
        <p:txBody>
          <a:bodyPr lIns="0" tIns="0" rIns="0" bIns="0" rtlCol="0" anchor="t">
            <a:spAutoFit/>
          </a:bodyPr>
          <a:lstStyle/>
          <a:p>
            <a:pPr algn="l">
              <a:lnSpc>
                <a:spcPts val="2045"/>
              </a:lnSpc>
            </a:pPr>
            <a:r>
              <a:rPr lang="en-US" sz="1460">
                <a:solidFill>
                  <a:srgbClr val="000000"/>
                </a:solidFill>
                <a:latin typeface="Arimo" panose="020B0604020202020204"/>
                <a:ea typeface="Arimo" panose="020B0604020202020204"/>
                <a:cs typeface="Arimo" panose="020B0604020202020204"/>
                <a:sym typeface="Arimo" panose="020B0604020202020204"/>
              </a:rPr>
              <a:t>✓</a:t>
            </a:r>
          </a:p>
        </p:txBody>
      </p:sp>
      <p:sp>
        <p:nvSpPr>
          <p:cNvPr id="7" name="TextBox 7"/>
          <p:cNvSpPr txBox="1"/>
          <p:nvPr/>
        </p:nvSpPr>
        <p:spPr>
          <a:xfrm>
            <a:off x="2636896" y="2696686"/>
            <a:ext cx="788368" cy="280287"/>
          </a:xfrm>
          <a:prstGeom prst="rect">
            <a:avLst/>
          </a:prstGeom>
        </p:spPr>
        <p:txBody>
          <a:bodyPr lIns="0" tIns="0" rIns="0" bIns="0" rtlCol="0" anchor="t">
            <a:spAutoFit/>
          </a:bodyPr>
          <a:lstStyle/>
          <a:p>
            <a:pPr algn="l">
              <a:lnSpc>
                <a:spcPts val="2045"/>
              </a:lnSpc>
            </a:pPr>
            <a:r>
              <a:rPr lang="en-US" sz="1460">
                <a:solidFill>
                  <a:srgbClr val="000000"/>
                </a:solidFill>
                <a:latin typeface="Calibri (MS)" panose="020F0502020204030204"/>
                <a:ea typeface="Calibri (MS)" panose="020F0502020204030204"/>
                <a:cs typeface="Calibri (MS)" panose="020F0502020204030204"/>
                <a:sym typeface="Calibri (MS)" panose="020F0502020204030204"/>
              </a:rPr>
              <a:t>Downtime</a:t>
            </a:r>
          </a:p>
        </p:txBody>
      </p:sp>
      <p:sp>
        <p:nvSpPr>
          <p:cNvPr id="8" name="TextBox 8"/>
          <p:cNvSpPr txBox="1"/>
          <p:nvPr/>
        </p:nvSpPr>
        <p:spPr>
          <a:xfrm>
            <a:off x="2636896" y="1233747"/>
            <a:ext cx="3581110" cy="692116"/>
          </a:xfrm>
          <a:prstGeom prst="rect">
            <a:avLst/>
          </a:prstGeom>
        </p:spPr>
        <p:txBody>
          <a:bodyPr lIns="0" tIns="0" rIns="0" bIns="0" rtlCol="0" anchor="t">
            <a:spAutoFit/>
          </a:bodyPr>
          <a:lstStyle/>
          <a:p>
            <a:pPr algn="l">
              <a:lnSpc>
                <a:spcPts val="1735"/>
              </a:lnSpc>
            </a:pPr>
            <a:r>
              <a:rPr lang="en-US" sz="1460">
                <a:solidFill>
                  <a:srgbClr val="000000"/>
                </a:solidFill>
                <a:latin typeface="Calibri (MS)" panose="020F0502020204030204"/>
                <a:ea typeface="Calibri (MS)" panose="020F0502020204030204"/>
                <a:cs typeface="Calibri (MS)" panose="020F0502020204030204"/>
                <a:sym typeface="Calibri (MS)" panose="020F0502020204030204"/>
              </a:rPr>
              <a:t>Deployments are generally faster to implement Update process happens swiftly Rapid delivery of features or fixes</a:t>
            </a:r>
          </a:p>
        </p:txBody>
      </p:sp>
      <p:sp>
        <p:nvSpPr>
          <p:cNvPr id="9" name="TextBox 9"/>
          <p:cNvSpPr txBox="1"/>
          <p:nvPr/>
        </p:nvSpPr>
        <p:spPr>
          <a:xfrm>
            <a:off x="3000431" y="82616"/>
            <a:ext cx="2947124" cy="504509"/>
          </a:xfrm>
          <a:prstGeom prst="rect">
            <a:avLst/>
          </a:prstGeom>
        </p:spPr>
        <p:txBody>
          <a:bodyPr lIns="0" tIns="0" rIns="0" bIns="0" rtlCol="0" anchor="t">
            <a:spAutoFit/>
          </a:bodyPr>
          <a:lstStyle/>
          <a:p>
            <a:pPr algn="l">
              <a:lnSpc>
                <a:spcPts val="4020"/>
              </a:lnSpc>
            </a:pPr>
            <a:r>
              <a:rPr lang="en-US" sz="2870" spc="5">
                <a:solidFill>
                  <a:srgbClr val="326CE5"/>
                </a:solidFill>
                <a:latin typeface="Barlow" panose="00000500000000000000"/>
                <a:ea typeface="Barlow" panose="00000500000000000000"/>
                <a:cs typeface="Barlow" panose="00000500000000000000"/>
                <a:sym typeface="Barlow" panose="00000500000000000000"/>
              </a:rPr>
              <a:t>Recreate Strategy</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257343"/>
            <a:ext cx="4895850" cy="668132"/>
          </a:xfrm>
          <a:prstGeom prst="rect">
            <a:avLst/>
          </a:prstGeom>
        </p:spPr>
        <p:txBody>
          <a:bodyPr wrap="square" lIns="0" tIns="0" rIns="0" bIns="0" rtlCol="0" anchor="t">
            <a:spAutoFit/>
          </a:bodyPr>
          <a:lstStyle/>
          <a:p>
            <a:pPr algn="l">
              <a:lnSpc>
                <a:spcPts val="1820"/>
              </a:lnSpc>
              <a:spcBef>
                <a:spcPct val="0"/>
              </a:spcBef>
            </a:pPr>
            <a:r>
              <a:rPr lang="en-US" sz="1300" b="1" dirty="0">
                <a:solidFill>
                  <a:srgbClr val="FF0000"/>
                </a:solidFill>
                <a:latin typeface="Barlow Bold" panose="00000800000000000000"/>
                <a:ea typeface="Barlow Bold" panose="00000800000000000000"/>
                <a:cs typeface="Barlow Bold" panose="00000800000000000000"/>
                <a:sym typeface="Barlow Bold" panose="00000800000000000000"/>
              </a:rPr>
              <a:t>Imperative Approach</a:t>
            </a:r>
          </a:p>
          <a:p>
            <a:pPr algn="l">
              <a:lnSpc>
                <a:spcPts val="1820"/>
              </a:lnSpc>
              <a:spcBef>
                <a:spcPct val="0"/>
              </a:spcBef>
            </a:pPr>
            <a:r>
              <a:rPr lang="en-US" sz="1300" dirty="0">
                <a:solidFill>
                  <a:srgbClr val="000000"/>
                </a:solidFill>
                <a:latin typeface="Barlow" panose="00000500000000000000"/>
                <a:ea typeface="Barlow" panose="00000500000000000000"/>
                <a:cs typeface="Barlow" panose="00000500000000000000"/>
                <a:sym typeface="Barlow" panose="00000500000000000000"/>
              </a:rPr>
              <a:t>Create an Initial Deployment</a:t>
            </a:r>
          </a:p>
          <a:p>
            <a:pPr algn="l">
              <a:lnSpc>
                <a:spcPts val="1820"/>
              </a:lnSpc>
              <a:spcBef>
                <a:spcPct val="0"/>
              </a:spcBef>
            </a:pPr>
            <a:r>
              <a:rPr lang="en-US" sz="1300" dirty="0">
                <a:solidFill>
                  <a:srgbClr val="000000"/>
                </a:solidFill>
                <a:latin typeface="Barlow" panose="00000500000000000000"/>
                <a:ea typeface="Barlow" panose="00000500000000000000"/>
                <a:cs typeface="Barlow" panose="00000500000000000000"/>
                <a:sym typeface="Barlow" panose="00000500000000000000"/>
              </a:rPr>
              <a:t>Create a Deployment using the default </a:t>
            </a:r>
            <a:r>
              <a:rPr lang="en-US" sz="1300" dirty="0" err="1">
                <a:solidFill>
                  <a:srgbClr val="000000"/>
                </a:solidFill>
                <a:latin typeface="Barlow" panose="00000500000000000000"/>
                <a:ea typeface="Barlow" panose="00000500000000000000"/>
                <a:cs typeface="Barlow" panose="00000500000000000000"/>
                <a:sym typeface="Barlow" panose="00000500000000000000"/>
              </a:rPr>
              <a:t>RollingUpdate</a:t>
            </a:r>
            <a:r>
              <a:rPr lang="en-US" sz="1300" dirty="0">
                <a:solidFill>
                  <a:srgbClr val="000000"/>
                </a:solidFill>
                <a:latin typeface="Barlow" panose="00000500000000000000"/>
                <a:ea typeface="Barlow" panose="00000500000000000000"/>
                <a:cs typeface="Barlow" panose="00000500000000000000"/>
                <a:sym typeface="Barlow" panose="00000500000000000000"/>
              </a:rPr>
              <a:t> strategy:</a:t>
            </a:r>
          </a:p>
        </p:txBody>
      </p:sp>
      <p:sp>
        <p:nvSpPr>
          <p:cNvPr id="3" name="TextBox 3"/>
          <p:cNvSpPr txBox="1"/>
          <p:nvPr/>
        </p:nvSpPr>
        <p:spPr>
          <a:xfrm>
            <a:off x="514350" y="1147863"/>
            <a:ext cx="6800850" cy="203902"/>
          </a:xfrm>
          <a:prstGeom prst="rect">
            <a:avLst/>
          </a:prstGeom>
        </p:spPr>
        <p:txBody>
          <a:bodyPr wrap="square" lIns="0" tIns="0" rIns="0" bIns="0" rtlCol="0" anchor="t">
            <a:spAutoFit/>
          </a:bodyPr>
          <a:lstStyle/>
          <a:p>
            <a:pPr algn="ctr">
              <a:lnSpc>
                <a:spcPts val="1705"/>
              </a:lnSpc>
              <a:spcBef>
                <a:spcPct val="0"/>
              </a:spcBef>
            </a:pPr>
            <a:r>
              <a:rPr lang="en-US" sz="1220" dirty="0">
                <a:solidFill>
                  <a:srgbClr val="000000"/>
                </a:solidFill>
                <a:latin typeface="Open Sans"/>
                <a:ea typeface="Open Sans"/>
                <a:cs typeface="Open Sans"/>
                <a:sym typeface="Open Sans"/>
              </a:rPr>
              <a:t>kubectl create deployment nginx-deployment --image=nginx:1.14.2 --replicas=3</a:t>
            </a:r>
          </a:p>
        </p:txBody>
      </p:sp>
      <p:sp>
        <p:nvSpPr>
          <p:cNvPr id="4" name="TextBox 4"/>
          <p:cNvSpPr txBox="1"/>
          <p:nvPr/>
        </p:nvSpPr>
        <p:spPr>
          <a:xfrm>
            <a:off x="514350" y="1492297"/>
            <a:ext cx="4985348" cy="167738"/>
          </a:xfrm>
          <a:prstGeom prst="rect">
            <a:avLst/>
          </a:prstGeom>
        </p:spPr>
        <p:txBody>
          <a:bodyPr wrap="square" lIns="0" tIns="0" rIns="0" bIns="0" rtlCol="0" anchor="t">
            <a:spAutoFit/>
          </a:bodyPr>
          <a:lstStyle/>
          <a:p>
            <a:pPr algn="ctr">
              <a:lnSpc>
                <a:spcPts val="1400"/>
              </a:lnSpc>
              <a:spcBef>
                <a:spcPct val="0"/>
              </a:spcBef>
            </a:pPr>
            <a:r>
              <a:rPr lang="en-US" sz="1000" b="1" dirty="0">
                <a:solidFill>
                  <a:srgbClr val="000000"/>
                </a:solidFill>
                <a:latin typeface="Open Sans Bold"/>
                <a:ea typeface="Open Sans Bold"/>
                <a:cs typeface="Open Sans Bold"/>
                <a:sym typeface="Open Sans Bold"/>
              </a:rPr>
              <a:t>Use kubectl patch to change the update strategy to Recreate:</a:t>
            </a:r>
          </a:p>
        </p:txBody>
      </p:sp>
      <p:sp>
        <p:nvSpPr>
          <p:cNvPr id="5" name="TextBox 5"/>
          <p:cNvSpPr txBox="1"/>
          <p:nvPr/>
        </p:nvSpPr>
        <p:spPr>
          <a:xfrm>
            <a:off x="514350" y="1638348"/>
            <a:ext cx="7715250" cy="192297"/>
          </a:xfrm>
          <a:prstGeom prst="rect">
            <a:avLst/>
          </a:prstGeom>
        </p:spPr>
        <p:txBody>
          <a:bodyPr wrap="square" lIns="0" tIns="0" rIns="0" bIns="0" rtlCol="0" anchor="t">
            <a:spAutoFit/>
          </a:bodyPr>
          <a:lstStyle/>
          <a:p>
            <a:pPr algn="ctr">
              <a:lnSpc>
                <a:spcPts val="1625"/>
              </a:lnSpc>
              <a:spcBef>
                <a:spcPct val="0"/>
              </a:spcBef>
            </a:pPr>
            <a:r>
              <a:rPr lang="en-US" sz="1160" dirty="0">
                <a:solidFill>
                  <a:srgbClr val="000000"/>
                </a:solidFill>
                <a:latin typeface="Open Sans"/>
                <a:ea typeface="Open Sans"/>
                <a:cs typeface="Open Sans"/>
                <a:sym typeface="Open Sans"/>
              </a:rPr>
              <a:t>kubectl patch deployment nginx-deployment --patch '{"spec": {"strategy": {"type": "Recreate"}}}'</a:t>
            </a:r>
          </a:p>
        </p:txBody>
      </p:sp>
      <p:sp>
        <p:nvSpPr>
          <p:cNvPr id="6" name="TextBox 6"/>
          <p:cNvSpPr txBox="1"/>
          <p:nvPr/>
        </p:nvSpPr>
        <p:spPr>
          <a:xfrm>
            <a:off x="514350" y="2122390"/>
            <a:ext cx="8096250" cy="167738"/>
          </a:xfrm>
          <a:prstGeom prst="rect">
            <a:avLst/>
          </a:prstGeom>
        </p:spPr>
        <p:txBody>
          <a:bodyPr wrap="square" lIns="0" tIns="0" rIns="0" bIns="0" rtlCol="0" anchor="t">
            <a:spAutoFit/>
          </a:bodyPr>
          <a:lstStyle/>
          <a:p>
            <a:pPr algn="ctr">
              <a:lnSpc>
                <a:spcPts val="1400"/>
              </a:lnSpc>
              <a:spcBef>
                <a:spcPct val="0"/>
              </a:spcBef>
            </a:pPr>
            <a:r>
              <a:rPr lang="en-US" sz="1000" b="1" dirty="0">
                <a:solidFill>
                  <a:srgbClr val="000000"/>
                </a:solidFill>
                <a:latin typeface="Open Sans Bold"/>
                <a:ea typeface="Open Sans Bold"/>
                <a:cs typeface="Open Sans Bold"/>
                <a:sym typeface="Open Sans Bold"/>
              </a:rPr>
              <a:t>Update the image to a new version. With the Recreate strategy, all Pods will be terminated before new ones are created:</a:t>
            </a:r>
          </a:p>
        </p:txBody>
      </p:sp>
      <p:sp>
        <p:nvSpPr>
          <p:cNvPr id="7" name="TextBox 7"/>
          <p:cNvSpPr txBox="1"/>
          <p:nvPr/>
        </p:nvSpPr>
        <p:spPr>
          <a:xfrm>
            <a:off x="529530" y="2326593"/>
            <a:ext cx="5490270" cy="204223"/>
          </a:xfrm>
          <a:prstGeom prst="rect">
            <a:avLst/>
          </a:prstGeom>
        </p:spPr>
        <p:txBody>
          <a:bodyPr wrap="square" lIns="0" tIns="0" rIns="0" bIns="0" rtlCol="0" anchor="t">
            <a:spAutoFit/>
          </a:bodyPr>
          <a:lstStyle/>
          <a:p>
            <a:pPr algn="ctr">
              <a:lnSpc>
                <a:spcPts val="1720"/>
              </a:lnSpc>
              <a:spcBef>
                <a:spcPct val="0"/>
              </a:spcBef>
            </a:pPr>
            <a:r>
              <a:rPr lang="en-US" sz="1230" dirty="0">
                <a:solidFill>
                  <a:srgbClr val="000000"/>
                </a:solidFill>
                <a:latin typeface="Open Sans"/>
                <a:ea typeface="Open Sans"/>
                <a:cs typeface="Open Sans"/>
                <a:sym typeface="Open Sans"/>
              </a:rPr>
              <a:t>kubectl set image deployment/nginx-deployment nginx=nginx:1.16.1</a:t>
            </a:r>
          </a:p>
        </p:txBody>
      </p:sp>
      <p:sp>
        <p:nvSpPr>
          <p:cNvPr id="8" name="TextBox 8"/>
          <p:cNvSpPr txBox="1"/>
          <p:nvPr/>
        </p:nvSpPr>
        <p:spPr>
          <a:xfrm>
            <a:off x="529530" y="2734760"/>
            <a:ext cx="2594670" cy="167738"/>
          </a:xfrm>
          <a:prstGeom prst="rect">
            <a:avLst/>
          </a:prstGeom>
        </p:spPr>
        <p:txBody>
          <a:bodyPr wrap="square" lIns="0" tIns="0" rIns="0" bIns="0" rtlCol="0" anchor="t">
            <a:spAutoFit/>
          </a:bodyPr>
          <a:lstStyle/>
          <a:p>
            <a:pPr algn="ctr">
              <a:lnSpc>
                <a:spcPts val="1400"/>
              </a:lnSpc>
              <a:spcBef>
                <a:spcPct val="0"/>
              </a:spcBef>
            </a:pPr>
            <a:r>
              <a:rPr lang="en-US" sz="1000" b="1" dirty="0">
                <a:solidFill>
                  <a:srgbClr val="000000"/>
                </a:solidFill>
                <a:latin typeface="Open Sans Bold"/>
                <a:ea typeface="Open Sans Bold"/>
                <a:cs typeface="Open Sans Bold"/>
                <a:sym typeface="Open Sans Bold"/>
              </a:rPr>
              <a:t>Watch the rollout status:</a:t>
            </a:r>
          </a:p>
        </p:txBody>
      </p:sp>
      <p:sp>
        <p:nvSpPr>
          <p:cNvPr id="9" name="TextBox 9"/>
          <p:cNvSpPr txBox="1"/>
          <p:nvPr/>
        </p:nvSpPr>
        <p:spPr>
          <a:xfrm>
            <a:off x="514350" y="2918910"/>
            <a:ext cx="5276850" cy="227948"/>
          </a:xfrm>
          <a:prstGeom prst="rect">
            <a:avLst/>
          </a:prstGeom>
        </p:spPr>
        <p:txBody>
          <a:bodyPr wrap="square" lIns="0" tIns="0" rIns="0" bIns="0" rtlCol="0" anchor="t">
            <a:spAutoFit/>
          </a:bodyPr>
          <a:lstStyle/>
          <a:p>
            <a:pPr algn="ctr">
              <a:lnSpc>
                <a:spcPts val="1910"/>
              </a:lnSpc>
              <a:spcBef>
                <a:spcPct val="0"/>
              </a:spcBef>
            </a:pPr>
            <a:r>
              <a:rPr lang="en-US" sz="1365" dirty="0">
                <a:solidFill>
                  <a:srgbClr val="000000"/>
                </a:solidFill>
                <a:latin typeface="Open Sans"/>
                <a:ea typeface="Open Sans"/>
                <a:cs typeface="Open Sans"/>
                <a:sym typeface="Open Sans"/>
              </a:rPr>
              <a:t>kubectl rollout status deployment/nginx-deployment</a:t>
            </a:r>
          </a:p>
        </p:txBody>
      </p:sp>
      <p:sp>
        <p:nvSpPr>
          <p:cNvPr id="10" name="TextBox 10"/>
          <p:cNvSpPr txBox="1"/>
          <p:nvPr/>
        </p:nvSpPr>
        <p:spPr>
          <a:xfrm>
            <a:off x="1066800" y="3186365"/>
            <a:ext cx="1579662" cy="229609"/>
          </a:xfrm>
          <a:prstGeom prst="rect">
            <a:avLst/>
          </a:prstGeom>
        </p:spPr>
        <p:txBody>
          <a:bodyPr lIns="0" tIns="0" rIns="0" bIns="0" rtlCol="0" anchor="t">
            <a:spAutoFit/>
          </a:bodyPr>
          <a:lstStyle/>
          <a:p>
            <a:pPr algn="ctr">
              <a:lnSpc>
                <a:spcPts val="1925"/>
              </a:lnSpc>
              <a:spcBef>
                <a:spcPct val="0"/>
              </a:spcBef>
            </a:pPr>
            <a:r>
              <a:rPr lang="en-US" sz="1375" dirty="0">
                <a:solidFill>
                  <a:srgbClr val="000000"/>
                </a:solidFill>
                <a:latin typeface="Open Sans"/>
                <a:ea typeface="Open Sans"/>
                <a:cs typeface="Open Sans"/>
                <a:sym typeface="Open Sans"/>
              </a:rPr>
              <a:t>kubectl get pods -w</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273674"/>
            <a:ext cx="3981450" cy="681347"/>
          </a:xfrm>
          <a:prstGeom prst="rect">
            <a:avLst/>
          </a:prstGeom>
        </p:spPr>
        <p:txBody>
          <a:bodyPr wrap="square" lIns="0" tIns="0" rIns="0" bIns="0" rtlCol="0" anchor="t">
            <a:spAutoFit/>
          </a:bodyPr>
          <a:lstStyle/>
          <a:p>
            <a:pPr algn="l">
              <a:lnSpc>
                <a:spcPts val="1820"/>
              </a:lnSpc>
              <a:spcBef>
                <a:spcPct val="0"/>
              </a:spcBef>
            </a:pPr>
            <a:r>
              <a:rPr lang="en-US" sz="1300" b="1" dirty="0">
                <a:solidFill>
                  <a:srgbClr val="FF0000"/>
                </a:solidFill>
                <a:latin typeface="Barlow Bold" panose="00000800000000000000"/>
                <a:ea typeface="Barlow Bold" panose="00000800000000000000"/>
                <a:cs typeface="Barlow Bold" panose="00000800000000000000"/>
                <a:sym typeface="Barlow Bold" panose="00000800000000000000"/>
              </a:rPr>
              <a:t>Declarative Approach</a:t>
            </a:r>
          </a:p>
          <a:p>
            <a:pPr algn="l">
              <a:lnSpc>
                <a:spcPts val="1820"/>
              </a:lnSpc>
              <a:spcBef>
                <a:spcPct val="0"/>
              </a:spcBef>
            </a:pPr>
            <a:r>
              <a:rPr lang="en-US" sz="1300" dirty="0">
                <a:solidFill>
                  <a:srgbClr val="000000"/>
                </a:solidFill>
                <a:latin typeface="Barlow" panose="00000500000000000000"/>
                <a:ea typeface="Barlow" panose="00000500000000000000"/>
                <a:cs typeface="Barlow" panose="00000500000000000000"/>
                <a:sym typeface="Barlow" panose="00000500000000000000"/>
              </a:rPr>
              <a:t>Create a YAML Manifest with Recreate Strategy</a:t>
            </a:r>
          </a:p>
          <a:p>
            <a:pPr algn="l">
              <a:lnSpc>
                <a:spcPts val="1820"/>
              </a:lnSpc>
              <a:spcBef>
                <a:spcPct val="0"/>
              </a:spcBef>
            </a:pPr>
            <a:r>
              <a:rPr lang="en-US" sz="1300" dirty="0">
                <a:solidFill>
                  <a:srgbClr val="000000"/>
                </a:solidFill>
                <a:latin typeface="Barlow" panose="00000500000000000000"/>
                <a:ea typeface="Barlow" panose="00000500000000000000"/>
                <a:cs typeface="Barlow" panose="00000500000000000000"/>
                <a:sym typeface="Barlow" panose="00000500000000000000"/>
              </a:rPr>
              <a:t>Save the following content as nginx-</a:t>
            </a:r>
            <a:r>
              <a:rPr lang="en-US" sz="1300" dirty="0" err="1">
                <a:solidFill>
                  <a:srgbClr val="000000"/>
                </a:solidFill>
                <a:latin typeface="Barlow" panose="00000500000000000000"/>
                <a:ea typeface="Barlow" panose="00000500000000000000"/>
                <a:cs typeface="Barlow" panose="00000500000000000000"/>
                <a:sym typeface="Barlow" panose="00000500000000000000"/>
              </a:rPr>
              <a:t>recreate.yaml</a:t>
            </a:r>
            <a:r>
              <a:rPr lang="en-US" sz="1300" dirty="0">
                <a:solidFill>
                  <a:srgbClr val="000000"/>
                </a:solidFill>
                <a:latin typeface="Barlow" panose="00000500000000000000"/>
                <a:ea typeface="Barlow" panose="00000500000000000000"/>
                <a:cs typeface="Barlow" panose="00000500000000000000"/>
                <a:sym typeface="Barlow" panose="00000500000000000000"/>
              </a:rPr>
              <a:t>:</a:t>
            </a:r>
          </a:p>
        </p:txBody>
      </p:sp>
      <p:sp>
        <p:nvSpPr>
          <p:cNvPr id="3" name="TextBox 3"/>
          <p:cNvSpPr txBox="1"/>
          <p:nvPr/>
        </p:nvSpPr>
        <p:spPr>
          <a:xfrm>
            <a:off x="514350" y="1035050"/>
            <a:ext cx="2152650" cy="4027577"/>
          </a:xfrm>
          <a:prstGeom prst="rect">
            <a:avLst/>
          </a:prstGeom>
        </p:spPr>
        <p:txBody>
          <a:bodyPr wrap="square" lIns="0" tIns="0" rIns="0" bIns="0" rtlCol="0" anchor="t">
            <a:spAutoFit/>
          </a:bodyPr>
          <a:lstStyle/>
          <a:p>
            <a:pPr algn="l">
              <a:lnSpc>
                <a:spcPts val="1530"/>
              </a:lnSpc>
              <a:spcBef>
                <a:spcPct val="0"/>
              </a:spcBef>
            </a:pPr>
            <a:r>
              <a:rPr lang="en-US" sz="1090" dirty="0" err="1">
                <a:solidFill>
                  <a:srgbClr val="000000"/>
                </a:solidFill>
                <a:latin typeface="Open Sans"/>
                <a:ea typeface="Open Sans"/>
                <a:cs typeface="Open Sans"/>
                <a:sym typeface="Open Sans"/>
              </a:rPr>
              <a:t>apiVersion</a:t>
            </a:r>
            <a:r>
              <a:rPr lang="en-US" sz="1090" dirty="0">
                <a:solidFill>
                  <a:srgbClr val="000000"/>
                </a:solidFill>
                <a:latin typeface="Open Sans"/>
                <a:ea typeface="Open Sans"/>
                <a:cs typeface="Open Sans"/>
                <a:sym typeface="Open Sans"/>
              </a:rPr>
              <a:t>: apps/v1</a:t>
            </a:r>
          </a:p>
          <a:p>
            <a:pPr algn="l">
              <a:lnSpc>
                <a:spcPts val="1530"/>
              </a:lnSpc>
              <a:spcBef>
                <a:spcPct val="0"/>
              </a:spcBef>
            </a:pPr>
            <a:r>
              <a:rPr lang="en-US" sz="1090" dirty="0">
                <a:solidFill>
                  <a:srgbClr val="000000"/>
                </a:solidFill>
                <a:latin typeface="Open Sans"/>
                <a:ea typeface="Open Sans"/>
                <a:cs typeface="Open Sans"/>
                <a:sym typeface="Open Sans"/>
              </a:rPr>
              <a:t>kind: Deployment</a:t>
            </a:r>
          </a:p>
          <a:p>
            <a:pPr algn="l">
              <a:lnSpc>
                <a:spcPts val="1530"/>
              </a:lnSpc>
              <a:spcBef>
                <a:spcPct val="0"/>
              </a:spcBef>
            </a:pPr>
            <a:r>
              <a:rPr lang="en-US" sz="1090" dirty="0">
                <a:solidFill>
                  <a:srgbClr val="000000"/>
                </a:solidFill>
                <a:latin typeface="Open Sans"/>
                <a:ea typeface="Open Sans"/>
                <a:cs typeface="Open Sans"/>
                <a:sym typeface="Open Sans"/>
              </a:rPr>
              <a:t>metadata:</a:t>
            </a:r>
          </a:p>
          <a:p>
            <a:pPr algn="l">
              <a:lnSpc>
                <a:spcPts val="1530"/>
              </a:lnSpc>
              <a:spcBef>
                <a:spcPct val="0"/>
              </a:spcBef>
            </a:pPr>
            <a:r>
              <a:rPr lang="en-US" sz="1090" dirty="0">
                <a:solidFill>
                  <a:srgbClr val="000000"/>
                </a:solidFill>
                <a:latin typeface="Open Sans"/>
                <a:ea typeface="Open Sans"/>
                <a:cs typeface="Open Sans"/>
                <a:sym typeface="Open Sans"/>
              </a:rPr>
              <a:t>  name: nginx-deployment</a:t>
            </a:r>
          </a:p>
          <a:p>
            <a:pPr algn="l">
              <a:lnSpc>
                <a:spcPts val="1530"/>
              </a:lnSpc>
              <a:spcBef>
                <a:spcPct val="0"/>
              </a:spcBef>
            </a:pPr>
            <a:r>
              <a:rPr lang="en-US" sz="1090" dirty="0">
                <a:solidFill>
                  <a:srgbClr val="000000"/>
                </a:solidFill>
                <a:latin typeface="Open Sans"/>
                <a:ea typeface="Open Sans"/>
                <a:cs typeface="Open Sans"/>
                <a:sym typeface="Open Sans"/>
              </a:rPr>
              <a:t>spec:</a:t>
            </a:r>
          </a:p>
          <a:p>
            <a:pPr algn="l">
              <a:lnSpc>
                <a:spcPts val="1530"/>
              </a:lnSpc>
              <a:spcBef>
                <a:spcPct val="0"/>
              </a:spcBef>
            </a:pPr>
            <a:r>
              <a:rPr lang="en-US" sz="1090" dirty="0">
                <a:solidFill>
                  <a:srgbClr val="000000"/>
                </a:solidFill>
                <a:latin typeface="Open Sans"/>
                <a:ea typeface="Open Sans"/>
                <a:cs typeface="Open Sans"/>
                <a:sym typeface="Open Sans"/>
              </a:rPr>
              <a:t>  replicas: 3</a:t>
            </a:r>
          </a:p>
          <a:p>
            <a:pPr algn="l">
              <a:lnSpc>
                <a:spcPts val="1530"/>
              </a:lnSpc>
              <a:spcBef>
                <a:spcPct val="0"/>
              </a:spcBef>
            </a:pPr>
            <a:r>
              <a:rPr lang="en-US" sz="1090" dirty="0">
                <a:solidFill>
                  <a:srgbClr val="000000"/>
                </a:solidFill>
                <a:latin typeface="Open Sans"/>
                <a:ea typeface="Open Sans"/>
                <a:cs typeface="Open Sans"/>
                <a:sym typeface="Open Sans"/>
              </a:rPr>
              <a:t>  strategy:</a:t>
            </a:r>
          </a:p>
          <a:p>
            <a:pPr algn="l">
              <a:lnSpc>
                <a:spcPts val="1530"/>
              </a:lnSpc>
              <a:spcBef>
                <a:spcPct val="0"/>
              </a:spcBef>
            </a:pPr>
            <a:r>
              <a:rPr lang="en-US" sz="1090" dirty="0">
                <a:solidFill>
                  <a:srgbClr val="000000"/>
                </a:solidFill>
                <a:latin typeface="Open Sans"/>
                <a:ea typeface="Open Sans"/>
                <a:cs typeface="Open Sans"/>
                <a:sym typeface="Open Sans"/>
              </a:rPr>
              <a:t>    type: Recreate</a:t>
            </a:r>
          </a:p>
          <a:p>
            <a:pPr algn="l">
              <a:lnSpc>
                <a:spcPts val="1530"/>
              </a:lnSpc>
              <a:spcBef>
                <a:spcPct val="0"/>
              </a:spcBef>
            </a:pPr>
            <a:r>
              <a:rPr lang="en-US" sz="1090" dirty="0">
                <a:solidFill>
                  <a:srgbClr val="000000"/>
                </a:solidFill>
                <a:latin typeface="Open Sans"/>
                <a:ea typeface="Open Sans"/>
                <a:cs typeface="Open Sans"/>
                <a:sym typeface="Open Sans"/>
              </a:rPr>
              <a:t>  selector:</a:t>
            </a:r>
          </a:p>
          <a:p>
            <a:pPr algn="l">
              <a:lnSpc>
                <a:spcPts val="1530"/>
              </a:lnSpc>
              <a:spcBef>
                <a:spcPct val="0"/>
              </a:spcBef>
            </a:pPr>
            <a:r>
              <a:rPr lang="en-US" sz="1090" dirty="0">
                <a:solidFill>
                  <a:srgbClr val="000000"/>
                </a:solidFill>
                <a:latin typeface="Open Sans"/>
                <a:ea typeface="Open Sans"/>
                <a:cs typeface="Open Sans"/>
                <a:sym typeface="Open Sans"/>
              </a:rPr>
              <a:t>    </a:t>
            </a:r>
            <a:r>
              <a:rPr lang="en-US" sz="1090" dirty="0" err="1">
                <a:solidFill>
                  <a:srgbClr val="000000"/>
                </a:solidFill>
                <a:latin typeface="Open Sans"/>
                <a:ea typeface="Open Sans"/>
                <a:cs typeface="Open Sans"/>
                <a:sym typeface="Open Sans"/>
              </a:rPr>
              <a:t>matchLabels</a:t>
            </a:r>
            <a:r>
              <a:rPr lang="en-US" sz="1090" dirty="0">
                <a:solidFill>
                  <a:srgbClr val="000000"/>
                </a:solidFill>
                <a:latin typeface="Open Sans"/>
                <a:ea typeface="Open Sans"/>
                <a:cs typeface="Open Sans"/>
                <a:sym typeface="Open Sans"/>
              </a:rPr>
              <a:t>:</a:t>
            </a:r>
          </a:p>
          <a:p>
            <a:pPr algn="l">
              <a:lnSpc>
                <a:spcPts val="1530"/>
              </a:lnSpc>
              <a:spcBef>
                <a:spcPct val="0"/>
              </a:spcBef>
            </a:pPr>
            <a:r>
              <a:rPr lang="en-US" sz="1090" dirty="0">
                <a:solidFill>
                  <a:srgbClr val="000000"/>
                </a:solidFill>
                <a:latin typeface="Open Sans"/>
                <a:ea typeface="Open Sans"/>
                <a:cs typeface="Open Sans"/>
                <a:sym typeface="Open Sans"/>
              </a:rPr>
              <a:t>      app: nginx</a:t>
            </a:r>
          </a:p>
          <a:p>
            <a:pPr algn="l">
              <a:lnSpc>
                <a:spcPts val="1530"/>
              </a:lnSpc>
              <a:spcBef>
                <a:spcPct val="0"/>
              </a:spcBef>
            </a:pPr>
            <a:r>
              <a:rPr lang="en-US" sz="1090" dirty="0">
                <a:solidFill>
                  <a:srgbClr val="000000"/>
                </a:solidFill>
                <a:latin typeface="Open Sans"/>
                <a:ea typeface="Open Sans"/>
                <a:cs typeface="Open Sans"/>
                <a:sym typeface="Open Sans"/>
              </a:rPr>
              <a:t>  template:</a:t>
            </a:r>
          </a:p>
          <a:p>
            <a:pPr algn="l">
              <a:lnSpc>
                <a:spcPts val="1530"/>
              </a:lnSpc>
              <a:spcBef>
                <a:spcPct val="0"/>
              </a:spcBef>
            </a:pPr>
            <a:r>
              <a:rPr lang="en-US" sz="1090" dirty="0">
                <a:solidFill>
                  <a:srgbClr val="000000"/>
                </a:solidFill>
                <a:latin typeface="Open Sans"/>
                <a:ea typeface="Open Sans"/>
                <a:cs typeface="Open Sans"/>
                <a:sym typeface="Open Sans"/>
              </a:rPr>
              <a:t>    metadata:</a:t>
            </a:r>
          </a:p>
          <a:p>
            <a:pPr algn="l">
              <a:lnSpc>
                <a:spcPts val="1530"/>
              </a:lnSpc>
              <a:spcBef>
                <a:spcPct val="0"/>
              </a:spcBef>
            </a:pPr>
            <a:r>
              <a:rPr lang="en-US" sz="1090" dirty="0">
                <a:solidFill>
                  <a:srgbClr val="000000"/>
                </a:solidFill>
                <a:latin typeface="Open Sans"/>
                <a:ea typeface="Open Sans"/>
                <a:cs typeface="Open Sans"/>
                <a:sym typeface="Open Sans"/>
              </a:rPr>
              <a:t>      labels:</a:t>
            </a:r>
          </a:p>
          <a:p>
            <a:pPr algn="l">
              <a:lnSpc>
                <a:spcPts val="1530"/>
              </a:lnSpc>
              <a:spcBef>
                <a:spcPct val="0"/>
              </a:spcBef>
            </a:pPr>
            <a:r>
              <a:rPr lang="en-US" sz="1090" dirty="0">
                <a:solidFill>
                  <a:srgbClr val="000000"/>
                </a:solidFill>
                <a:latin typeface="Open Sans"/>
                <a:ea typeface="Open Sans"/>
                <a:cs typeface="Open Sans"/>
                <a:sym typeface="Open Sans"/>
              </a:rPr>
              <a:t>        app: nginx</a:t>
            </a:r>
          </a:p>
          <a:p>
            <a:pPr algn="l">
              <a:lnSpc>
                <a:spcPts val="1530"/>
              </a:lnSpc>
              <a:spcBef>
                <a:spcPct val="0"/>
              </a:spcBef>
            </a:pPr>
            <a:r>
              <a:rPr lang="en-US" sz="1090" dirty="0">
                <a:solidFill>
                  <a:srgbClr val="000000"/>
                </a:solidFill>
                <a:latin typeface="Open Sans"/>
                <a:ea typeface="Open Sans"/>
                <a:cs typeface="Open Sans"/>
                <a:sym typeface="Open Sans"/>
              </a:rPr>
              <a:t>    spec:</a:t>
            </a:r>
          </a:p>
          <a:p>
            <a:pPr algn="l">
              <a:lnSpc>
                <a:spcPts val="1530"/>
              </a:lnSpc>
              <a:spcBef>
                <a:spcPct val="0"/>
              </a:spcBef>
            </a:pPr>
            <a:r>
              <a:rPr lang="en-US" sz="1090" dirty="0">
                <a:solidFill>
                  <a:srgbClr val="000000"/>
                </a:solidFill>
                <a:latin typeface="Open Sans"/>
                <a:ea typeface="Open Sans"/>
                <a:cs typeface="Open Sans"/>
                <a:sym typeface="Open Sans"/>
              </a:rPr>
              <a:t>      containers:</a:t>
            </a:r>
          </a:p>
          <a:p>
            <a:pPr algn="l">
              <a:lnSpc>
                <a:spcPts val="1530"/>
              </a:lnSpc>
              <a:spcBef>
                <a:spcPct val="0"/>
              </a:spcBef>
            </a:pPr>
            <a:r>
              <a:rPr lang="en-US" sz="1090" dirty="0">
                <a:solidFill>
                  <a:srgbClr val="000000"/>
                </a:solidFill>
                <a:latin typeface="Open Sans"/>
                <a:ea typeface="Open Sans"/>
                <a:cs typeface="Open Sans"/>
                <a:sym typeface="Open Sans"/>
              </a:rPr>
              <a:t>      - name: nginx</a:t>
            </a:r>
          </a:p>
          <a:p>
            <a:pPr algn="l">
              <a:lnSpc>
                <a:spcPts val="1530"/>
              </a:lnSpc>
              <a:spcBef>
                <a:spcPct val="0"/>
              </a:spcBef>
            </a:pPr>
            <a:r>
              <a:rPr lang="en-US" sz="1090" dirty="0">
                <a:solidFill>
                  <a:srgbClr val="000000"/>
                </a:solidFill>
                <a:latin typeface="Open Sans"/>
                <a:ea typeface="Open Sans"/>
                <a:cs typeface="Open Sans"/>
                <a:sym typeface="Open Sans"/>
              </a:rPr>
              <a:t>        image: nginx:1.14.2</a:t>
            </a:r>
          </a:p>
          <a:p>
            <a:pPr algn="l">
              <a:lnSpc>
                <a:spcPts val="1530"/>
              </a:lnSpc>
              <a:spcBef>
                <a:spcPct val="0"/>
              </a:spcBef>
            </a:pPr>
            <a:r>
              <a:rPr lang="en-US" sz="1090" dirty="0">
                <a:solidFill>
                  <a:srgbClr val="000000"/>
                </a:solidFill>
                <a:latin typeface="Open Sans"/>
                <a:ea typeface="Open Sans"/>
                <a:cs typeface="Open Sans"/>
                <a:sym typeface="Open Sans"/>
              </a:rPr>
              <a:t>        ports:</a:t>
            </a:r>
          </a:p>
          <a:p>
            <a:pPr algn="l">
              <a:lnSpc>
                <a:spcPts val="1530"/>
              </a:lnSpc>
              <a:spcBef>
                <a:spcPct val="0"/>
              </a:spcBef>
            </a:pPr>
            <a:r>
              <a:rPr lang="en-US" sz="1090" dirty="0">
                <a:solidFill>
                  <a:srgbClr val="000000"/>
                </a:solidFill>
                <a:latin typeface="Open Sans"/>
                <a:ea typeface="Open Sans"/>
                <a:cs typeface="Open Sans"/>
                <a:sym typeface="Open Sans"/>
              </a:rPr>
              <a:t>        - </a:t>
            </a:r>
            <a:r>
              <a:rPr lang="en-US" sz="1090" dirty="0" err="1">
                <a:solidFill>
                  <a:srgbClr val="000000"/>
                </a:solidFill>
                <a:latin typeface="Open Sans"/>
                <a:ea typeface="Open Sans"/>
                <a:cs typeface="Open Sans"/>
                <a:sym typeface="Open Sans"/>
              </a:rPr>
              <a:t>containerPort</a:t>
            </a:r>
            <a:r>
              <a:rPr lang="en-US" sz="1090" dirty="0">
                <a:solidFill>
                  <a:srgbClr val="000000"/>
                </a:solidFill>
                <a:latin typeface="Open Sans"/>
                <a:ea typeface="Open Sans"/>
                <a:cs typeface="Open Sans"/>
                <a:sym typeface="Open Sans"/>
              </a:rPr>
              <a:t>: 80</a:t>
            </a:r>
          </a:p>
        </p:txBody>
      </p:sp>
      <p:sp>
        <p:nvSpPr>
          <p:cNvPr id="4" name="TextBox 4"/>
          <p:cNvSpPr txBox="1"/>
          <p:nvPr/>
        </p:nvSpPr>
        <p:spPr>
          <a:xfrm>
            <a:off x="2383558" y="2341446"/>
            <a:ext cx="3179042" cy="226590"/>
          </a:xfrm>
          <a:prstGeom prst="rect">
            <a:avLst/>
          </a:prstGeom>
        </p:spPr>
        <p:txBody>
          <a:bodyPr wrap="square" lIns="0" tIns="0" rIns="0" bIns="0" rtlCol="0" anchor="t">
            <a:spAutoFit/>
          </a:bodyPr>
          <a:lstStyle/>
          <a:p>
            <a:pPr algn="ctr">
              <a:lnSpc>
                <a:spcPts val="1935"/>
              </a:lnSpc>
              <a:spcBef>
                <a:spcPct val="0"/>
              </a:spcBef>
            </a:pPr>
            <a:r>
              <a:rPr lang="en-US" sz="1380" dirty="0">
                <a:solidFill>
                  <a:srgbClr val="000000"/>
                </a:solidFill>
                <a:latin typeface="Open Sans"/>
                <a:ea typeface="Open Sans"/>
                <a:cs typeface="Open Sans"/>
                <a:sym typeface="Open Sans"/>
              </a:rPr>
              <a:t>kubectl apply -f nginx-</a:t>
            </a:r>
            <a:r>
              <a:rPr lang="en-US" sz="1380" dirty="0" err="1">
                <a:solidFill>
                  <a:srgbClr val="000000"/>
                </a:solidFill>
                <a:latin typeface="Open Sans"/>
                <a:ea typeface="Open Sans"/>
                <a:cs typeface="Open Sans"/>
                <a:sym typeface="Open Sans"/>
              </a:rPr>
              <a:t>recreate.yaml</a:t>
            </a:r>
            <a:endParaRPr lang="en-US" sz="1380" dirty="0">
              <a:solidFill>
                <a:srgbClr val="000000"/>
              </a:solidFill>
              <a:latin typeface="Open Sans"/>
              <a:ea typeface="Open Sans"/>
              <a:cs typeface="Open Sans"/>
              <a:sym typeface="Open Sans"/>
            </a:endParaRPr>
          </a:p>
        </p:txBody>
      </p:sp>
      <p:sp>
        <p:nvSpPr>
          <p:cNvPr id="5" name="TextBox 5"/>
          <p:cNvSpPr txBox="1"/>
          <p:nvPr/>
        </p:nvSpPr>
        <p:spPr>
          <a:xfrm>
            <a:off x="5758959" y="323366"/>
            <a:ext cx="2751008" cy="4477718"/>
          </a:xfrm>
          <a:prstGeom prst="rect">
            <a:avLst/>
          </a:prstGeom>
        </p:spPr>
        <p:txBody>
          <a:bodyPr lIns="0" tIns="0" rIns="0" bIns="0" rtlCol="0" anchor="t">
            <a:spAutoFit/>
          </a:bodyPr>
          <a:lstStyle/>
          <a:p>
            <a:pPr algn="l">
              <a:lnSpc>
                <a:spcPts val="1665"/>
              </a:lnSpc>
              <a:spcBef>
                <a:spcPct val="0"/>
              </a:spcBef>
            </a:pPr>
            <a:r>
              <a:rPr lang="en-US" sz="1190">
                <a:solidFill>
                  <a:srgbClr val="000000"/>
                </a:solidFill>
                <a:latin typeface="Open Sans"/>
                <a:ea typeface="Open Sans"/>
                <a:cs typeface="Open Sans"/>
                <a:sym typeface="Open Sans"/>
              </a:rPr>
              <a:t># Updated nginx-recreate.yaml snippet</a:t>
            </a:r>
          </a:p>
          <a:p>
            <a:pPr algn="l">
              <a:lnSpc>
                <a:spcPts val="1665"/>
              </a:lnSpc>
              <a:spcBef>
                <a:spcPct val="0"/>
              </a:spcBef>
            </a:pPr>
            <a:r>
              <a:rPr lang="en-US" sz="1190">
                <a:solidFill>
                  <a:srgbClr val="000000"/>
                </a:solidFill>
                <a:latin typeface="Open Sans"/>
                <a:ea typeface="Open Sans"/>
                <a:cs typeface="Open Sans"/>
                <a:sym typeface="Open Sans"/>
              </a:rPr>
              <a:t>apiVersion: apps/v1</a:t>
            </a:r>
          </a:p>
          <a:p>
            <a:pPr algn="l">
              <a:lnSpc>
                <a:spcPts val="1665"/>
              </a:lnSpc>
              <a:spcBef>
                <a:spcPct val="0"/>
              </a:spcBef>
            </a:pPr>
            <a:r>
              <a:rPr lang="en-US" sz="1190">
                <a:solidFill>
                  <a:srgbClr val="000000"/>
                </a:solidFill>
                <a:latin typeface="Open Sans"/>
                <a:ea typeface="Open Sans"/>
                <a:cs typeface="Open Sans"/>
                <a:sym typeface="Open Sans"/>
              </a:rPr>
              <a:t>kind: Deployment</a:t>
            </a:r>
          </a:p>
          <a:p>
            <a:pPr algn="l">
              <a:lnSpc>
                <a:spcPts val="1665"/>
              </a:lnSpc>
              <a:spcBef>
                <a:spcPct val="0"/>
              </a:spcBef>
            </a:pPr>
            <a:r>
              <a:rPr lang="en-US" sz="1190">
                <a:solidFill>
                  <a:srgbClr val="000000"/>
                </a:solidFill>
                <a:latin typeface="Open Sans"/>
                <a:ea typeface="Open Sans"/>
                <a:cs typeface="Open Sans"/>
                <a:sym typeface="Open Sans"/>
              </a:rPr>
              <a:t>metadata:</a:t>
            </a:r>
          </a:p>
          <a:p>
            <a:pPr algn="l">
              <a:lnSpc>
                <a:spcPts val="1665"/>
              </a:lnSpc>
              <a:spcBef>
                <a:spcPct val="0"/>
              </a:spcBef>
            </a:pPr>
            <a:r>
              <a:rPr lang="en-US" sz="1190">
                <a:solidFill>
                  <a:srgbClr val="000000"/>
                </a:solidFill>
                <a:latin typeface="Open Sans"/>
                <a:ea typeface="Open Sans"/>
                <a:cs typeface="Open Sans"/>
                <a:sym typeface="Open Sans"/>
              </a:rPr>
              <a:t>  name: nginx-deployment</a:t>
            </a:r>
          </a:p>
          <a:p>
            <a:pPr algn="l">
              <a:lnSpc>
                <a:spcPts val="1665"/>
              </a:lnSpc>
              <a:spcBef>
                <a:spcPct val="0"/>
              </a:spcBef>
            </a:pPr>
            <a:r>
              <a:rPr lang="en-US" sz="1190">
                <a:solidFill>
                  <a:srgbClr val="000000"/>
                </a:solidFill>
                <a:latin typeface="Open Sans"/>
                <a:ea typeface="Open Sans"/>
                <a:cs typeface="Open Sans"/>
                <a:sym typeface="Open Sans"/>
              </a:rPr>
              <a:t>spec:</a:t>
            </a:r>
          </a:p>
          <a:p>
            <a:pPr algn="l">
              <a:lnSpc>
                <a:spcPts val="1665"/>
              </a:lnSpc>
              <a:spcBef>
                <a:spcPct val="0"/>
              </a:spcBef>
            </a:pPr>
            <a:r>
              <a:rPr lang="en-US" sz="1190">
                <a:solidFill>
                  <a:srgbClr val="000000"/>
                </a:solidFill>
                <a:latin typeface="Open Sans"/>
                <a:ea typeface="Open Sans"/>
                <a:cs typeface="Open Sans"/>
                <a:sym typeface="Open Sans"/>
              </a:rPr>
              <a:t>  replicas: 3</a:t>
            </a:r>
          </a:p>
          <a:p>
            <a:pPr algn="l">
              <a:lnSpc>
                <a:spcPts val="1665"/>
              </a:lnSpc>
              <a:spcBef>
                <a:spcPct val="0"/>
              </a:spcBef>
            </a:pPr>
            <a:r>
              <a:rPr lang="en-US" sz="1190">
                <a:solidFill>
                  <a:srgbClr val="000000"/>
                </a:solidFill>
                <a:latin typeface="Open Sans"/>
                <a:ea typeface="Open Sans"/>
                <a:cs typeface="Open Sans"/>
                <a:sym typeface="Open Sans"/>
              </a:rPr>
              <a:t>  strategy:</a:t>
            </a:r>
          </a:p>
          <a:p>
            <a:pPr algn="l">
              <a:lnSpc>
                <a:spcPts val="1665"/>
              </a:lnSpc>
              <a:spcBef>
                <a:spcPct val="0"/>
              </a:spcBef>
            </a:pPr>
            <a:r>
              <a:rPr lang="en-US" sz="1190">
                <a:solidFill>
                  <a:srgbClr val="000000"/>
                </a:solidFill>
                <a:latin typeface="Open Sans"/>
                <a:ea typeface="Open Sans"/>
                <a:cs typeface="Open Sans"/>
                <a:sym typeface="Open Sans"/>
              </a:rPr>
              <a:t>    type: Recreate</a:t>
            </a:r>
          </a:p>
          <a:p>
            <a:pPr algn="l">
              <a:lnSpc>
                <a:spcPts val="1665"/>
              </a:lnSpc>
              <a:spcBef>
                <a:spcPct val="0"/>
              </a:spcBef>
            </a:pPr>
            <a:r>
              <a:rPr lang="en-US" sz="1190">
                <a:solidFill>
                  <a:srgbClr val="000000"/>
                </a:solidFill>
                <a:latin typeface="Open Sans"/>
                <a:ea typeface="Open Sans"/>
                <a:cs typeface="Open Sans"/>
                <a:sym typeface="Open Sans"/>
              </a:rPr>
              <a:t>  selector:</a:t>
            </a:r>
          </a:p>
          <a:p>
            <a:pPr algn="l">
              <a:lnSpc>
                <a:spcPts val="1665"/>
              </a:lnSpc>
              <a:spcBef>
                <a:spcPct val="0"/>
              </a:spcBef>
            </a:pPr>
            <a:r>
              <a:rPr lang="en-US" sz="1190">
                <a:solidFill>
                  <a:srgbClr val="000000"/>
                </a:solidFill>
                <a:latin typeface="Open Sans"/>
                <a:ea typeface="Open Sans"/>
                <a:cs typeface="Open Sans"/>
                <a:sym typeface="Open Sans"/>
              </a:rPr>
              <a:t>    matchLabels:</a:t>
            </a:r>
          </a:p>
          <a:p>
            <a:pPr algn="l">
              <a:lnSpc>
                <a:spcPts val="1665"/>
              </a:lnSpc>
              <a:spcBef>
                <a:spcPct val="0"/>
              </a:spcBef>
            </a:pPr>
            <a:r>
              <a:rPr lang="en-US" sz="1190">
                <a:solidFill>
                  <a:srgbClr val="000000"/>
                </a:solidFill>
                <a:latin typeface="Open Sans"/>
                <a:ea typeface="Open Sans"/>
                <a:cs typeface="Open Sans"/>
                <a:sym typeface="Open Sans"/>
              </a:rPr>
              <a:t>      app: nginx</a:t>
            </a:r>
          </a:p>
          <a:p>
            <a:pPr algn="l">
              <a:lnSpc>
                <a:spcPts val="1665"/>
              </a:lnSpc>
              <a:spcBef>
                <a:spcPct val="0"/>
              </a:spcBef>
            </a:pPr>
            <a:r>
              <a:rPr lang="en-US" sz="1190">
                <a:solidFill>
                  <a:srgbClr val="000000"/>
                </a:solidFill>
                <a:latin typeface="Open Sans"/>
                <a:ea typeface="Open Sans"/>
                <a:cs typeface="Open Sans"/>
                <a:sym typeface="Open Sans"/>
              </a:rPr>
              <a:t>  template:</a:t>
            </a:r>
          </a:p>
          <a:p>
            <a:pPr algn="l">
              <a:lnSpc>
                <a:spcPts val="1665"/>
              </a:lnSpc>
              <a:spcBef>
                <a:spcPct val="0"/>
              </a:spcBef>
            </a:pPr>
            <a:r>
              <a:rPr lang="en-US" sz="1190">
                <a:solidFill>
                  <a:srgbClr val="000000"/>
                </a:solidFill>
                <a:latin typeface="Open Sans"/>
                <a:ea typeface="Open Sans"/>
                <a:cs typeface="Open Sans"/>
                <a:sym typeface="Open Sans"/>
              </a:rPr>
              <a:t>    metadata:</a:t>
            </a:r>
          </a:p>
          <a:p>
            <a:pPr algn="l">
              <a:lnSpc>
                <a:spcPts val="1665"/>
              </a:lnSpc>
              <a:spcBef>
                <a:spcPct val="0"/>
              </a:spcBef>
            </a:pPr>
            <a:r>
              <a:rPr lang="en-US" sz="1190">
                <a:solidFill>
                  <a:srgbClr val="000000"/>
                </a:solidFill>
                <a:latin typeface="Open Sans"/>
                <a:ea typeface="Open Sans"/>
                <a:cs typeface="Open Sans"/>
                <a:sym typeface="Open Sans"/>
              </a:rPr>
              <a:t>      labels:</a:t>
            </a:r>
          </a:p>
          <a:p>
            <a:pPr algn="l">
              <a:lnSpc>
                <a:spcPts val="1665"/>
              </a:lnSpc>
              <a:spcBef>
                <a:spcPct val="0"/>
              </a:spcBef>
            </a:pPr>
            <a:r>
              <a:rPr lang="en-US" sz="1190">
                <a:solidFill>
                  <a:srgbClr val="000000"/>
                </a:solidFill>
                <a:latin typeface="Open Sans"/>
                <a:ea typeface="Open Sans"/>
                <a:cs typeface="Open Sans"/>
                <a:sym typeface="Open Sans"/>
              </a:rPr>
              <a:t>        app: nginx</a:t>
            </a:r>
          </a:p>
          <a:p>
            <a:pPr algn="l">
              <a:lnSpc>
                <a:spcPts val="1665"/>
              </a:lnSpc>
              <a:spcBef>
                <a:spcPct val="0"/>
              </a:spcBef>
            </a:pPr>
            <a:r>
              <a:rPr lang="en-US" sz="1190">
                <a:solidFill>
                  <a:srgbClr val="000000"/>
                </a:solidFill>
                <a:latin typeface="Open Sans"/>
                <a:ea typeface="Open Sans"/>
                <a:cs typeface="Open Sans"/>
                <a:sym typeface="Open Sans"/>
              </a:rPr>
              <a:t>    spec:</a:t>
            </a:r>
          </a:p>
          <a:p>
            <a:pPr algn="l">
              <a:lnSpc>
                <a:spcPts val="1665"/>
              </a:lnSpc>
              <a:spcBef>
                <a:spcPct val="0"/>
              </a:spcBef>
            </a:pPr>
            <a:r>
              <a:rPr lang="en-US" sz="1190">
                <a:solidFill>
                  <a:srgbClr val="000000"/>
                </a:solidFill>
                <a:latin typeface="Open Sans"/>
                <a:ea typeface="Open Sans"/>
                <a:cs typeface="Open Sans"/>
                <a:sym typeface="Open Sans"/>
              </a:rPr>
              <a:t>      containers:</a:t>
            </a:r>
          </a:p>
          <a:p>
            <a:pPr algn="l">
              <a:lnSpc>
                <a:spcPts val="1665"/>
              </a:lnSpc>
              <a:spcBef>
                <a:spcPct val="0"/>
              </a:spcBef>
            </a:pPr>
            <a:r>
              <a:rPr lang="en-US" sz="1190">
                <a:solidFill>
                  <a:srgbClr val="000000"/>
                </a:solidFill>
                <a:latin typeface="Open Sans"/>
                <a:ea typeface="Open Sans"/>
                <a:cs typeface="Open Sans"/>
                <a:sym typeface="Open Sans"/>
              </a:rPr>
              <a:t>      - name: nginx</a:t>
            </a:r>
          </a:p>
          <a:p>
            <a:pPr algn="l">
              <a:lnSpc>
                <a:spcPts val="1665"/>
              </a:lnSpc>
              <a:spcBef>
                <a:spcPct val="0"/>
              </a:spcBef>
            </a:pPr>
            <a:r>
              <a:rPr lang="en-US" sz="1190">
                <a:solidFill>
                  <a:srgbClr val="000000"/>
                </a:solidFill>
                <a:latin typeface="Open Sans"/>
                <a:ea typeface="Open Sans"/>
                <a:cs typeface="Open Sans"/>
                <a:sym typeface="Open Sans"/>
              </a:rPr>
              <a:t>        image: nginx:1.16.1</a:t>
            </a:r>
          </a:p>
          <a:p>
            <a:pPr algn="l">
              <a:lnSpc>
                <a:spcPts val="1665"/>
              </a:lnSpc>
              <a:spcBef>
                <a:spcPct val="0"/>
              </a:spcBef>
            </a:pPr>
            <a:r>
              <a:rPr lang="en-US" sz="1190">
                <a:solidFill>
                  <a:srgbClr val="000000"/>
                </a:solidFill>
                <a:latin typeface="Open Sans"/>
                <a:ea typeface="Open Sans"/>
                <a:cs typeface="Open Sans"/>
                <a:sym typeface="Open Sans"/>
              </a:rPr>
              <a:t>        ports:</a:t>
            </a:r>
          </a:p>
          <a:p>
            <a:pPr algn="l">
              <a:lnSpc>
                <a:spcPts val="1665"/>
              </a:lnSpc>
              <a:spcBef>
                <a:spcPct val="0"/>
              </a:spcBef>
            </a:pPr>
            <a:r>
              <a:rPr lang="en-US" sz="1190">
                <a:solidFill>
                  <a:srgbClr val="000000"/>
                </a:solidFill>
                <a:latin typeface="Open Sans"/>
                <a:ea typeface="Open Sans"/>
                <a:cs typeface="Open Sans"/>
                <a:sym typeface="Open Sans"/>
              </a:rPr>
              <a:t>        - containerPort: 80</a:t>
            </a:r>
          </a:p>
        </p:txBody>
      </p:sp>
      <p:sp>
        <p:nvSpPr>
          <p:cNvPr id="6" name="TextBox 6"/>
          <p:cNvSpPr txBox="1"/>
          <p:nvPr/>
        </p:nvSpPr>
        <p:spPr>
          <a:xfrm>
            <a:off x="2023405" y="2648065"/>
            <a:ext cx="3636462" cy="189583"/>
          </a:xfrm>
          <a:prstGeom prst="rect">
            <a:avLst/>
          </a:prstGeom>
        </p:spPr>
        <p:txBody>
          <a:bodyPr lIns="0" tIns="0" rIns="0" bIns="0" rtlCol="0" anchor="t">
            <a:spAutoFit/>
          </a:bodyPr>
          <a:lstStyle/>
          <a:p>
            <a:pPr algn="ctr">
              <a:lnSpc>
                <a:spcPts val="1635"/>
              </a:lnSpc>
              <a:spcBef>
                <a:spcPct val="0"/>
              </a:spcBef>
            </a:pPr>
            <a:r>
              <a:rPr lang="en-US" sz="1165">
                <a:solidFill>
                  <a:srgbClr val="000000"/>
                </a:solidFill>
                <a:latin typeface="Open Sans"/>
                <a:ea typeface="Open Sans"/>
                <a:cs typeface="Open Sans"/>
                <a:sym typeface="Open Sans"/>
              </a:rPr>
              <a:t>kubectl rollout status deployment/nginx-deployment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5879" y="773059"/>
            <a:ext cx="7598997" cy="462601"/>
          </a:xfrm>
          <a:custGeom>
            <a:avLst/>
            <a:gdLst/>
            <a:ahLst/>
            <a:cxnLst/>
            <a:rect l="l" t="t" r="r" b="b"/>
            <a:pathLst>
              <a:path w="7598997" h="462601">
                <a:moveTo>
                  <a:pt x="0" y="0"/>
                </a:moveTo>
                <a:lnTo>
                  <a:pt x="7598997" y="0"/>
                </a:lnTo>
                <a:lnTo>
                  <a:pt x="7598997" y="462600"/>
                </a:lnTo>
                <a:lnTo>
                  <a:pt x="0" y="462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25879" y="246155"/>
            <a:ext cx="5802297" cy="487499"/>
          </a:xfrm>
          <a:custGeom>
            <a:avLst/>
            <a:gdLst/>
            <a:ahLst/>
            <a:cxnLst/>
            <a:rect l="l" t="t" r="r" b="b"/>
            <a:pathLst>
              <a:path w="5802297" h="487499">
                <a:moveTo>
                  <a:pt x="0" y="0"/>
                </a:moveTo>
                <a:lnTo>
                  <a:pt x="5802296" y="0"/>
                </a:lnTo>
                <a:lnTo>
                  <a:pt x="5802296" y="487499"/>
                </a:lnTo>
                <a:lnTo>
                  <a:pt x="0" y="4874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262376" y="1290847"/>
            <a:ext cx="6201737" cy="2796397"/>
          </a:xfrm>
          <a:custGeom>
            <a:avLst/>
            <a:gdLst/>
            <a:ahLst/>
            <a:cxnLst/>
            <a:rect l="l" t="t" r="r" b="b"/>
            <a:pathLst>
              <a:path w="6201737" h="2796397">
                <a:moveTo>
                  <a:pt x="0" y="0"/>
                </a:moveTo>
                <a:lnTo>
                  <a:pt x="6201737" y="0"/>
                </a:lnTo>
                <a:lnTo>
                  <a:pt x="6201737" y="2796397"/>
                </a:lnTo>
                <a:lnTo>
                  <a:pt x="0" y="27963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516874" y="1937004"/>
            <a:ext cx="282102" cy="282102"/>
          </a:xfrm>
          <a:custGeom>
            <a:avLst/>
            <a:gdLst/>
            <a:ahLst/>
            <a:cxnLst/>
            <a:rect l="l" t="t" r="r" b="b"/>
            <a:pathLst>
              <a:path w="282102" h="282102">
                <a:moveTo>
                  <a:pt x="0" y="0"/>
                </a:moveTo>
                <a:lnTo>
                  <a:pt x="282102" y="0"/>
                </a:lnTo>
                <a:lnTo>
                  <a:pt x="282102" y="282102"/>
                </a:lnTo>
                <a:lnTo>
                  <a:pt x="0" y="282102"/>
                </a:lnTo>
                <a:lnTo>
                  <a:pt x="0" y="0"/>
                </a:lnTo>
                <a:close/>
              </a:path>
            </a:pathLst>
          </a:custGeom>
          <a:blipFill>
            <a:blip r:embed="rId10"/>
            <a:stretch>
              <a:fillRect/>
            </a:stretch>
          </a:blipFill>
        </p:spPr>
      </p:sp>
      <p:sp>
        <p:nvSpPr>
          <p:cNvPr id="7" name="Freeform 7"/>
          <p:cNvSpPr/>
          <p:nvPr/>
        </p:nvSpPr>
        <p:spPr>
          <a:xfrm>
            <a:off x="404736" y="2291763"/>
            <a:ext cx="1287028" cy="479727"/>
          </a:xfrm>
          <a:custGeom>
            <a:avLst/>
            <a:gdLst/>
            <a:ahLst/>
            <a:cxnLst/>
            <a:rect l="l" t="t" r="r" b="b"/>
            <a:pathLst>
              <a:path w="1287028" h="479727">
                <a:moveTo>
                  <a:pt x="0" y="0"/>
                </a:moveTo>
                <a:lnTo>
                  <a:pt x="1287028" y="0"/>
                </a:lnTo>
                <a:lnTo>
                  <a:pt x="1287028" y="479726"/>
                </a:lnTo>
                <a:lnTo>
                  <a:pt x="0" y="4797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505558" y="2379250"/>
            <a:ext cx="304752" cy="304752"/>
          </a:xfrm>
          <a:custGeom>
            <a:avLst/>
            <a:gdLst/>
            <a:ahLst/>
            <a:cxnLst/>
            <a:rect l="l" t="t" r="r" b="b"/>
            <a:pathLst>
              <a:path w="304752" h="304752">
                <a:moveTo>
                  <a:pt x="0" y="0"/>
                </a:moveTo>
                <a:lnTo>
                  <a:pt x="304753" y="0"/>
                </a:lnTo>
                <a:lnTo>
                  <a:pt x="304753" y="304752"/>
                </a:lnTo>
                <a:lnTo>
                  <a:pt x="0" y="304752"/>
                </a:lnTo>
                <a:lnTo>
                  <a:pt x="0" y="0"/>
                </a:lnTo>
                <a:close/>
              </a:path>
            </a:pathLst>
          </a:custGeom>
          <a:blipFill>
            <a:blip r:embed="rId13"/>
            <a:stretch>
              <a:fillRect/>
            </a:stretch>
          </a:blipFill>
        </p:spPr>
      </p:sp>
      <p:sp>
        <p:nvSpPr>
          <p:cNvPr id="9" name="Freeform 9"/>
          <p:cNvSpPr/>
          <p:nvPr/>
        </p:nvSpPr>
        <p:spPr>
          <a:xfrm>
            <a:off x="1986515" y="1838192"/>
            <a:ext cx="2702138" cy="933298"/>
          </a:xfrm>
          <a:custGeom>
            <a:avLst/>
            <a:gdLst/>
            <a:ahLst/>
            <a:cxnLst/>
            <a:rect l="l" t="t" r="r" b="b"/>
            <a:pathLst>
              <a:path w="2702138" h="933298">
                <a:moveTo>
                  <a:pt x="0" y="0"/>
                </a:moveTo>
                <a:lnTo>
                  <a:pt x="2702138" y="0"/>
                </a:lnTo>
                <a:lnTo>
                  <a:pt x="2702138" y="933297"/>
                </a:lnTo>
                <a:lnTo>
                  <a:pt x="0" y="93329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0" name="Freeform 10"/>
          <p:cNvSpPr/>
          <p:nvPr/>
        </p:nvSpPr>
        <p:spPr>
          <a:xfrm>
            <a:off x="2100701" y="1937004"/>
            <a:ext cx="282102" cy="282102"/>
          </a:xfrm>
          <a:custGeom>
            <a:avLst/>
            <a:gdLst/>
            <a:ahLst/>
            <a:cxnLst/>
            <a:rect l="l" t="t" r="r" b="b"/>
            <a:pathLst>
              <a:path w="282102" h="282102">
                <a:moveTo>
                  <a:pt x="0" y="0"/>
                </a:moveTo>
                <a:lnTo>
                  <a:pt x="282102" y="0"/>
                </a:lnTo>
                <a:lnTo>
                  <a:pt x="282102" y="282102"/>
                </a:lnTo>
                <a:lnTo>
                  <a:pt x="0" y="282102"/>
                </a:lnTo>
                <a:lnTo>
                  <a:pt x="0" y="0"/>
                </a:lnTo>
                <a:close/>
              </a:path>
            </a:pathLst>
          </a:custGeom>
          <a:blipFill>
            <a:blip r:embed="rId16"/>
            <a:stretch>
              <a:fillRect/>
            </a:stretch>
          </a:blipFill>
        </p:spPr>
      </p:sp>
      <p:sp>
        <p:nvSpPr>
          <p:cNvPr id="11" name="Freeform 11"/>
          <p:cNvSpPr/>
          <p:nvPr/>
        </p:nvSpPr>
        <p:spPr>
          <a:xfrm>
            <a:off x="2100701" y="2390575"/>
            <a:ext cx="282102" cy="282102"/>
          </a:xfrm>
          <a:custGeom>
            <a:avLst/>
            <a:gdLst/>
            <a:ahLst/>
            <a:cxnLst/>
            <a:rect l="l" t="t" r="r" b="b"/>
            <a:pathLst>
              <a:path w="282102" h="282102">
                <a:moveTo>
                  <a:pt x="0" y="0"/>
                </a:moveTo>
                <a:lnTo>
                  <a:pt x="282102" y="0"/>
                </a:lnTo>
                <a:lnTo>
                  <a:pt x="282102" y="282102"/>
                </a:lnTo>
                <a:lnTo>
                  <a:pt x="0" y="28210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2" name="Freeform 12"/>
          <p:cNvSpPr/>
          <p:nvPr/>
        </p:nvSpPr>
        <p:spPr>
          <a:xfrm>
            <a:off x="1986515" y="2745334"/>
            <a:ext cx="1358427" cy="1178128"/>
          </a:xfrm>
          <a:custGeom>
            <a:avLst/>
            <a:gdLst/>
            <a:ahLst/>
            <a:cxnLst/>
            <a:rect l="l" t="t" r="r" b="b"/>
            <a:pathLst>
              <a:path w="1358427" h="1178128">
                <a:moveTo>
                  <a:pt x="0" y="0"/>
                </a:moveTo>
                <a:lnTo>
                  <a:pt x="1358427" y="0"/>
                </a:lnTo>
                <a:lnTo>
                  <a:pt x="1358427" y="1178128"/>
                </a:lnTo>
                <a:lnTo>
                  <a:pt x="0" y="117812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3" name="Freeform 13"/>
          <p:cNvSpPr/>
          <p:nvPr/>
        </p:nvSpPr>
        <p:spPr>
          <a:xfrm>
            <a:off x="3330235" y="2745334"/>
            <a:ext cx="1358427" cy="1178128"/>
          </a:xfrm>
          <a:custGeom>
            <a:avLst/>
            <a:gdLst/>
            <a:ahLst/>
            <a:cxnLst/>
            <a:rect l="l" t="t" r="r" b="b"/>
            <a:pathLst>
              <a:path w="1358427" h="1178128">
                <a:moveTo>
                  <a:pt x="0" y="0"/>
                </a:moveTo>
                <a:lnTo>
                  <a:pt x="1358427" y="0"/>
                </a:lnTo>
                <a:lnTo>
                  <a:pt x="1358427" y="1178128"/>
                </a:lnTo>
                <a:lnTo>
                  <a:pt x="0" y="1178128"/>
                </a:lnTo>
                <a:lnTo>
                  <a:pt x="0" y="0"/>
                </a:lnTo>
                <a:close/>
              </a:path>
            </a:pathLst>
          </a:custGeom>
          <a:blipFill>
            <a:blip r:embed="rId19">
              <a:extLst>
                <a:ext uri="{96DAC541-7B7A-43D3-8B79-37D633B846F1}">
                  <asvg:svgBlip xmlns:asvg="http://schemas.microsoft.com/office/drawing/2016/SVG/main" r:embed="rId21"/>
                </a:ext>
              </a:extLst>
            </a:blip>
            <a:stretch>
              <a:fillRect/>
            </a:stretch>
          </a:blipFill>
        </p:spPr>
      </p:sp>
      <p:sp>
        <p:nvSpPr>
          <p:cNvPr id="14" name="Freeform 14"/>
          <p:cNvSpPr/>
          <p:nvPr/>
        </p:nvSpPr>
        <p:spPr>
          <a:xfrm>
            <a:off x="2100701" y="2390575"/>
            <a:ext cx="282102" cy="282102"/>
          </a:xfrm>
          <a:custGeom>
            <a:avLst/>
            <a:gdLst/>
            <a:ahLst/>
            <a:cxnLst/>
            <a:rect l="l" t="t" r="r" b="b"/>
            <a:pathLst>
              <a:path w="282102" h="282102">
                <a:moveTo>
                  <a:pt x="0" y="0"/>
                </a:moveTo>
                <a:lnTo>
                  <a:pt x="282102" y="0"/>
                </a:lnTo>
                <a:lnTo>
                  <a:pt x="282102" y="282102"/>
                </a:lnTo>
                <a:lnTo>
                  <a:pt x="0" y="282102"/>
                </a:lnTo>
                <a:lnTo>
                  <a:pt x="0" y="0"/>
                </a:lnTo>
                <a:close/>
              </a:path>
            </a:pathLst>
          </a:custGeom>
          <a:blipFill>
            <a:blip r:embed="rId22"/>
            <a:stretch>
              <a:fillRect/>
            </a:stretch>
          </a:blipFill>
        </p:spPr>
      </p:sp>
      <p:sp>
        <p:nvSpPr>
          <p:cNvPr id="15" name="Freeform 15"/>
          <p:cNvSpPr/>
          <p:nvPr/>
        </p:nvSpPr>
        <p:spPr>
          <a:xfrm>
            <a:off x="2100701" y="2840812"/>
            <a:ext cx="282102" cy="282102"/>
          </a:xfrm>
          <a:custGeom>
            <a:avLst/>
            <a:gdLst/>
            <a:ahLst/>
            <a:cxnLst/>
            <a:rect l="l" t="t" r="r" b="b"/>
            <a:pathLst>
              <a:path w="282102" h="282102">
                <a:moveTo>
                  <a:pt x="0" y="0"/>
                </a:moveTo>
                <a:lnTo>
                  <a:pt x="282102" y="0"/>
                </a:lnTo>
                <a:lnTo>
                  <a:pt x="282102" y="282102"/>
                </a:lnTo>
                <a:lnTo>
                  <a:pt x="0" y="282102"/>
                </a:lnTo>
                <a:lnTo>
                  <a:pt x="0" y="0"/>
                </a:lnTo>
                <a:close/>
              </a:path>
            </a:pathLst>
          </a:custGeom>
          <a:blipFill>
            <a:blip r:embed="rId23"/>
            <a:stretch>
              <a:fillRect/>
            </a:stretch>
          </a:blipFill>
        </p:spPr>
      </p:sp>
      <p:sp>
        <p:nvSpPr>
          <p:cNvPr id="16" name="Freeform 16"/>
          <p:cNvSpPr/>
          <p:nvPr/>
        </p:nvSpPr>
        <p:spPr>
          <a:xfrm>
            <a:off x="3461128" y="2840822"/>
            <a:ext cx="282102" cy="282102"/>
          </a:xfrm>
          <a:custGeom>
            <a:avLst/>
            <a:gdLst/>
            <a:ahLst/>
            <a:cxnLst/>
            <a:rect l="l" t="t" r="r" b="b"/>
            <a:pathLst>
              <a:path w="282102" h="282102">
                <a:moveTo>
                  <a:pt x="0" y="0"/>
                </a:moveTo>
                <a:lnTo>
                  <a:pt x="282102" y="0"/>
                </a:lnTo>
                <a:lnTo>
                  <a:pt x="282102" y="282102"/>
                </a:lnTo>
                <a:lnTo>
                  <a:pt x="0" y="282102"/>
                </a:lnTo>
                <a:lnTo>
                  <a:pt x="0" y="0"/>
                </a:lnTo>
                <a:close/>
              </a:path>
            </a:pathLst>
          </a:custGeom>
          <a:blipFill>
            <a:blip r:embed="rId24"/>
            <a:stretch>
              <a:fillRect/>
            </a:stretch>
          </a:blipFill>
        </p:spPr>
      </p:sp>
      <p:sp>
        <p:nvSpPr>
          <p:cNvPr id="17" name="Freeform 17"/>
          <p:cNvSpPr/>
          <p:nvPr/>
        </p:nvSpPr>
        <p:spPr>
          <a:xfrm>
            <a:off x="3497599" y="3159376"/>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18" name="Freeform 18"/>
          <p:cNvSpPr/>
          <p:nvPr/>
        </p:nvSpPr>
        <p:spPr>
          <a:xfrm>
            <a:off x="3497599" y="3159376"/>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7"/>
            <a:stretch>
              <a:fillRect/>
            </a:stretch>
          </a:blipFill>
        </p:spPr>
      </p:sp>
      <p:sp>
        <p:nvSpPr>
          <p:cNvPr id="19" name="Freeform 19"/>
          <p:cNvSpPr/>
          <p:nvPr/>
        </p:nvSpPr>
        <p:spPr>
          <a:xfrm>
            <a:off x="3857073" y="3159376"/>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5">
              <a:extLst>
                <a:ext uri="{96DAC541-7B7A-43D3-8B79-37D633B846F1}">
                  <asvg:svgBlip xmlns:asvg="http://schemas.microsoft.com/office/drawing/2016/SVG/main" r:embed="rId28"/>
                </a:ext>
              </a:extLst>
            </a:blip>
            <a:stretch>
              <a:fillRect/>
            </a:stretch>
          </a:blipFill>
        </p:spPr>
      </p:sp>
      <p:sp>
        <p:nvSpPr>
          <p:cNvPr id="20" name="Freeform 20"/>
          <p:cNvSpPr/>
          <p:nvPr/>
        </p:nvSpPr>
        <p:spPr>
          <a:xfrm>
            <a:off x="4216546" y="3159376"/>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5">
              <a:extLst>
                <a:ext uri="{96DAC541-7B7A-43D3-8B79-37D633B846F1}">
                  <asvg:svgBlip xmlns:asvg="http://schemas.microsoft.com/office/drawing/2016/SVG/main" r:embed="rId29"/>
                </a:ext>
              </a:extLst>
            </a:blip>
            <a:stretch>
              <a:fillRect/>
            </a:stretch>
          </a:blipFill>
        </p:spPr>
      </p:sp>
      <p:sp>
        <p:nvSpPr>
          <p:cNvPr id="21" name="Freeform 21"/>
          <p:cNvSpPr/>
          <p:nvPr/>
        </p:nvSpPr>
        <p:spPr>
          <a:xfrm>
            <a:off x="3497599" y="3458737"/>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5">
              <a:extLst>
                <a:ext uri="{96DAC541-7B7A-43D3-8B79-37D633B846F1}">
                  <asvg:svgBlip xmlns:asvg="http://schemas.microsoft.com/office/drawing/2016/SVG/main" r:embed="rId30"/>
                </a:ext>
              </a:extLst>
            </a:blip>
            <a:stretch>
              <a:fillRect/>
            </a:stretch>
          </a:blipFill>
        </p:spPr>
      </p:sp>
      <p:sp>
        <p:nvSpPr>
          <p:cNvPr id="22" name="Freeform 22"/>
          <p:cNvSpPr/>
          <p:nvPr/>
        </p:nvSpPr>
        <p:spPr>
          <a:xfrm>
            <a:off x="3857073" y="3458737"/>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5">
              <a:extLst>
                <a:ext uri="{96DAC541-7B7A-43D3-8B79-37D633B846F1}">
                  <asvg:svgBlip xmlns:asvg="http://schemas.microsoft.com/office/drawing/2016/SVG/main" r:embed="rId31"/>
                </a:ext>
              </a:extLst>
            </a:blip>
            <a:stretch>
              <a:fillRect/>
            </a:stretch>
          </a:blipFill>
        </p:spPr>
      </p:sp>
      <p:sp>
        <p:nvSpPr>
          <p:cNvPr id="23" name="Freeform 23"/>
          <p:cNvSpPr/>
          <p:nvPr/>
        </p:nvSpPr>
        <p:spPr>
          <a:xfrm>
            <a:off x="4216546" y="3458737"/>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5">
              <a:extLst>
                <a:ext uri="{96DAC541-7B7A-43D3-8B79-37D633B846F1}">
                  <asvg:svgBlip xmlns:asvg="http://schemas.microsoft.com/office/drawing/2016/SVG/main" r:embed="rId32"/>
                </a:ext>
              </a:extLst>
            </a:blip>
            <a:stretch>
              <a:fillRect/>
            </a:stretch>
          </a:blipFill>
        </p:spPr>
      </p:sp>
      <p:sp>
        <p:nvSpPr>
          <p:cNvPr id="24" name="Freeform 24"/>
          <p:cNvSpPr/>
          <p:nvPr/>
        </p:nvSpPr>
        <p:spPr>
          <a:xfrm>
            <a:off x="2137000" y="3159376"/>
            <a:ext cx="304752" cy="304752"/>
          </a:xfrm>
          <a:custGeom>
            <a:avLst/>
            <a:gdLst/>
            <a:ahLst/>
            <a:cxnLst/>
            <a:rect l="l" t="t" r="r" b="b"/>
            <a:pathLst>
              <a:path w="304752" h="304752">
                <a:moveTo>
                  <a:pt x="0" y="0"/>
                </a:moveTo>
                <a:lnTo>
                  <a:pt x="304753" y="0"/>
                </a:lnTo>
                <a:lnTo>
                  <a:pt x="304753" y="304752"/>
                </a:lnTo>
                <a:lnTo>
                  <a:pt x="0" y="304752"/>
                </a:lnTo>
                <a:lnTo>
                  <a:pt x="0" y="0"/>
                </a:lnTo>
                <a:close/>
              </a:path>
            </a:pathLst>
          </a:custGeom>
          <a:blipFill>
            <a:blip r:embed="rId25">
              <a:extLst>
                <a:ext uri="{96DAC541-7B7A-43D3-8B79-37D633B846F1}">
                  <asvg:svgBlip xmlns:asvg="http://schemas.microsoft.com/office/drawing/2016/SVG/main" r:embed="rId33"/>
                </a:ext>
              </a:extLst>
            </a:blip>
            <a:stretch>
              <a:fillRect/>
            </a:stretch>
          </a:blipFill>
        </p:spPr>
      </p:sp>
      <p:sp>
        <p:nvSpPr>
          <p:cNvPr id="25" name="Freeform 25"/>
          <p:cNvSpPr/>
          <p:nvPr/>
        </p:nvSpPr>
        <p:spPr>
          <a:xfrm>
            <a:off x="2513352" y="3159376"/>
            <a:ext cx="304752" cy="304752"/>
          </a:xfrm>
          <a:custGeom>
            <a:avLst/>
            <a:gdLst/>
            <a:ahLst/>
            <a:cxnLst/>
            <a:rect l="l" t="t" r="r" b="b"/>
            <a:pathLst>
              <a:path w="304752" h="304752">
                <a:moveTo>
                  <a:pt x="0" y="0"/>
                </a:moveTo>
                <a:lnTo>
                  <a:pt x="304753" y="0"/>
                </a:lnTo>
                <a:lnTo>
                  <a:pt x="304753" y="304752"/>
                </a:lnTo>
                <a:lnTo>
                  <a:pt x="0" y="304752"/>
                </a:lnTo>
                <a:lnTo>
                  <a:pt x="0" y="0"/>
                </a:lnTo>
                <a:close/>
              </a:path>
            </a:pathLst>
          </a:custGeom>
          <a:blipFill>
            <a:blip r:embed="rId25">
              <a:extLst>
                <a:ext uri="{96DAC541-7B7A-43D3-8B79-37D633B846F1}">
                  <asvg:svgBlip xmlns:asvg="http://schemas.microsoft.com/office/drawing/2016/SVG/main" r:embed="rId34"/>
                </a:ext>
              </a:extLst>
            </a:blip>
            <a:stretch>
              <a:fillRect/>
            </a:stretch>
          </a:blipFill>
        </p:spPr>
      </p:sp>
      <p:sp>
        <p:nvSpPr>
          <p:cNvPr id="26" name="Freeform 26"/>
          <p:cNvSpPr/>
          <p:nvPr/>
        </p:nvSpPr>
        <p:spPr>
          <a:xfrm>
            <a:off x="2889704" y="3159376"/>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5">
              <a:extLst>
                <a:ext uri="{96DAC541-7B7A-43D3-8B79-37D633B846F1}">
                  <asvg:svgBlip xmlns:asvg="http://schemas.microsoft.com/office/drawing/2016/SVG/main" r:embed="rId35"/>
                </a:ext>
              </a:extLst>
            </a:blip>
            <a:stretch>
              <a:fillRect/>
            </a:stretch>
          </a:blipFill>
        </p:spPr>
      </p:sp>
      <p:sp>
        <p:nvSpPr>
          <p:cNvPr id="27" name="Freeform 27"/>
          <p:cNvSpPr/>
          <p:nvPr/>
        </p:nvSpPr>
        <p:spPr>
          <a:xfrm>
            <a:off x="3857073" y="3159376"/>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7"/>
            <a:stretch>
              <a:fillRect/>
            </a:stretch>
          </a:blipFill>
        </p:spPr>
      </p:sp>
      <p:sp>
        <p:nvSpPr>
          <p:cNvPr id="28" name="Freeform 28"/>
          <p:cNvSpPr/>
          <p:nvPr/>
        </p:nvSpPr>
        <p:spPr>
          <a:xfrm>
            <a:off x="4216546" y="3159376"/>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7"/>
            <a:stretch>
              <a:fillRect/>
            </a:stretch>
          </a:blipFill>
        </p:spPr>
      </p:sp>
      <p:sp>
        <p:nvSpPr>
          <p:cNvPr id="29" name="Freeform 29"/>
          <p:cNvSpPr/>
          <p:nvPr/>
        </p:nvSpPr>
        <p:spPr>
          <a:xfrm>
            <a:off x="3497599" y="3458737"/>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7"/>
            <a:stretch>
              <a:fillRect/>
            </a:stretch>
          </a:blipFill>
        </p:spPr>
      </p:sp>
      <p:sp>
        <p:nvSpPr>
          <p:cNvPr id="30" name="Freeform 30"/>
          <p:cNvSpPr/>
          <p:nvPr/>
        </p:nvSpPr>
        <p:spPr>
          <a:xfrm>
            <a:off x="3857073" y="3458737"/>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7"/>
            <a:stretch>
              <a:fillRect/>
            </a:stretch>
          </a:blipFill>
        </p:spPr>
      </p:sp>
      <p:sp>
        <p:nvSpPr>
          <p:cNvPr id="31" name="Freeform 31"/>
          <p:cNvSpPr/>
          <p:nvPr/>
        </p:nvSpPr>
        <p:spPr>
          <a:xfrm>
            <a:off x="4216546" y="3458737"/>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7"/>
            <a:stretch>
              <a:fillRect/>
            </a:stretch>
          </a:blipFill>
        </p:spPr>
      </p:sp>
      <p:sp>
        <p:nvSpPr>
          <p:cNvPr id="32" name="Freeform 32"/>
          <p:cNvSpPr/>
          <p:nvPr/>
        </p:nvSpPr>
        <p:spPr>
          <a:xfrm>
            <a:off x="2137000" y="3159376"/>
            <a:ext cx="304752" cy="304752"/>
          </a:xfrm>
          <a:custGeom>
            <a:avLst/>
            <a:gdLst/>
            <a:ahLst/>
            <a:cxnLst/>
            <a:rect l="l" t="t" r="r" b="b"/>
            <a:pathLst>
              <a:path w="304752" h="304752">
                <a:moveTo>
                  <a:pt x="0" y="0"/>
                </a:moveTo>
                <a:lnTo>
                  <a:pt x="304753" y="0"/>
                </a:lnTo>
                <a:lnTo>
                  <a:pt x="304753" y="304752"/>
                </a:lnTo>
                <a:lnTo>
                  <a:pt x="0" y="304752"/>
                </a:lnTo>
                <a:lnTo>
                  <a:pt x="0" y="0"/>
                </a:lnTo>
                <a:close/>
              </a:path>
            </a:pathLst>
          </a:custGeom>
          <a:blipFill>
            <a:blip r:embed="rId36"/>
            <a:stretch>
              <a:fillRect/>
            </a:stretch>
          </a:blipFill>
        </p:spPr>
      </p:sp>
      <p:sp>
        <p:nvSpPr>
          <p:cNvPr id="33" name="Freeform 33"/>
          <p:cNvSpPr/>
          <p:nvPr/>
        </p:nvSpPr>
        <p:spPr>
          <a:xfrm>
            <a:off x="2513352" y="3159376"/>
            <a:ext cx="304752" cy="304752"/>
          </a:xfrm>
          <a:custGeom>
            <a:avLst/>
            <a:gdLst/>
            <a:ahLst/>
            <a:cxnLst/>
            <a:rect l="l" t="t" r="r" b="b"/>
            <a:pathLst>
              <a:path w="304752" h="304752">
                <a:moveTo>
                  <a:pt x="0" y="0"/>
                </a:moveTo>
                <a:lnTo>
                  <a:pt x="304753" y="0"/>
                </a:lnTo>
                <a:lnTo>
                  <a:pt x="304753" y="304752"/>
                </a:lnTo>
                <a:lnTo>
                  <a:pt x="0" y="304752"/>
                </a:lnTo>
                <a:lnTo>
                  <a:pt x="0" y="0"/>
                </a:lnTo>
                <a:close/>
              </a:path>
            </a:pathLst>
          </a:custGeom>
          <a:blipFill>
            <a:blip r:embed="rId37"/>
            <a:stretch>
              <a:fillRect/>
            </a:stretch>
          </a:blipFill>
        </p:spPr>
      </p:sp>
      <p:sp>
        <p:nvSpPr>
          <p:cNvPr id="34" name="Freeform 34"/>
          <p:cNvSpPr/>
          <p:nvPr/>
        </p:nvSpPr>
        <p:spPr>
          <a:xfrm>
            <a:off x="2889704" y="3159376"/>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38"/>
            <a:stretch>
              <a:fillRect/>
            </a:stretch>
          </a:blipFill>
        </p:spPr>
      </p:sp>
      <p:sp>
        <p:nvSpPr>
          <p:cNvPr id="35" name="Freeform 35"/>
          <p:cNvSpPr/>
          <p:nvPr/>
        </p:nvSpPr>
        <p:spPr>
          <a:xfrm>
            <a:off x="5051679" y="1925679"/>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5">
              <a:extLst>
                <a:ext uri="{96DAC541-7B7A-43D3-8B79-37D633B846F1}">
                  <asvg:svgBlip xmlns:asvg="http://schemas.microsoft.com/office/drawing/2016/SVG/main" r:embed="rId39"/>
                </a:ext>
              </a:extLst>
            </a:blip>
            <a:stretch>
              <a:fillRect/>
            </a:stretch>
          </a:blipFill>
        </p:spPr>
      </p:sp>
      <p:sp>
        <p:nvSpPr>
          <p:cNvPr id="36" name="Freeform 36"/>
          <p:cNvSpPr/>
          <p:nvPr/>
        </p:nvSpPr>
        <p:spPr>
          <a:xfrm>
            <a:off x="5051679" y="1925679"/>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40"/>
            <a:stretch>
              <a:fillRect/>
            </a:stretch>
          </a:blipFill>
        </p:spPr>
      </p:sp>
      <p:sp>
        <p:nvSpPr>
          <p:cNvPr id="37" name="Freeform 37"/>
          <p:cNvSpPr/>
          <p:nvPr/>
        </p:nvSpPr>
        <p:spPr>
          <a:xfrm>
            <a:off x="5940123" y="1925679"/>
            <a:ext cx="304752" cy="304752"/>
          </a:xfrm>
          <a:custGeom>
            <a:avLst/>
            <a:gdLst/>
            <a:ahLst/>
            <a:cxnLst/>
            <a:rect l="l" t="t" r="r" b="b"/>
            <a:pathLst>
              <a:path w="304752" h="304752">
                <a:moveTo>
                  <a:pt x="0" y="0"/>
                </a:moveTo>
                <a:lnTo>
                  <a:pt x="304753" y="0"/>
                </a:lnTo>
                <a:lnTo>
                  <a:pt x="304753" y="304752"/>
                </a:lnTo>
                <a:lnTo>
                  <a:pt x="0" y="304752"/>
                </a:lnTo>
                <a:lnTo>
                  <a:pt x="0" y="0"/>
                </a:lnTo>
                <a:close/>
              </a:path>
            </a:pathLst>
          </a:custGeom>
          <a:blipFill>
            <a:blip r:embed="rId25">
              <a:extLst>
                <a:ext uri="{96DAC541-7B7A-43D3-8B79-37D633B846F1}">
                  <asvg:svgBlip xmlns:asvg="http://schemas.microsoft.com/office/drawing/2016/SVG/main" r:embed="rId41"/>
                </a:ext>
              </a:extLst>
            </a:blip>
            <a:stretch>
              <a:fillRect/>
            </a:stretch>
          </a:blipFill>
        </p:spPr>
      </p:sp>
      <p:sp>
        <p:nvSpPr>
          <p:cNvPr id="38" name="Freeform 38"/>
          <p:cNvSpPr/>
          <p:nvPr/>
        </p:nvSpPr>
        <p:spPr>
          <a:xfrm>
            <a:off x="5486429" y="1925679"/>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5">
              <a:extLst>
                <a:ext uri="{96DAC541-7B7A-43D3-8B79-37D633B846F1}">
                  <asvg:svgBlip xmlns:asvg="http://schemas.microsoft.com/office/drawing/2016/SVG/main" r:embed="rId42"/>
                </a:ext>
              </a:extLst>
            </a:blip>
            <a:stretch>
              <a:fillRect/>
            </a:stretch>
          </a:blipFill>
        </p:spPr>
      </p:sp>
      <p:sp>
        <p:nvSpPr>
          <p:cNvPr id="39" name="Freeform 39"/>
          <p:cNvSpPr/>
          <p:nvPr/>
        </p:nvSpPr>
        <p:spPr>
          <a:xfrm>
            <a:off x="5940123" y="1925679"/>
            <a:ext cx="304752" cy="304752"/>
          </a:xfrm>
          <a:custGeom>
            <a:avLst/>
            <a:gdLst/>
            <a:ahLst/>
            <a:cxnLst/>
            <a:rect l="l" t="t" r="r" b="b"/>
            <a:pathLst>
              <a:path w="304752" h="304752">
                <a:moveTo>
                  <a:pt x="0" y="0"/>
                </a:moveTo>
                <a:lnTo>
                  <a:pt x="304753" y="0"/>
                </a:lnTo>
                <a:lnTo>
                  <a:pt x="304753" y="304752"/>
                </a:lnTo>
                <a:lnTo>
                  <a:pt x="0" y="304752"/>
                </a:lnTo>
                <a:lnTo>
                  <a:pt x="0" y="0"/>
                </a:lnTo>
                <a:close/>
              </a:path>
            </a:pathLst>
          </a:custGeom>
          <a:blipFill>
            <a:blip r:embed="rId43"/>
            <a:stretch>
              <a:fillRect/>
            </a:stretch>
          </a:blipFill>
        </p:spPr>
      </p:sp>
      <p:sp>
        <p:nvSpPr>
          <p:cNvPr id="40" name="Freeform 40"/>
          <p:cNvSpPr/>
          <p:nvPr/>
        </p:nvSpPr>
        <p:spPr>
          <a:xfrm>
            <a:off x="5486429" y="1925679"/>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44"/>
            <a:stretch>
              <a:fillRect/>
            </a:stretch>
          </a:blipFill>
        </p:spPr>
      </p:sp>
      <p:sp>
        <p:nvSpPr>
          <p:cNvPr id="41" name="Freeform 41"/>
          <p:cNvSpPr/>
          <p:nvPr/>
        </p:nvSpPr>
        <p:spPr>
          <a:xfrm>
            <a:off x="5051679" y="2308050"/>
            <a:ext cx="304752" cy="304752"/>
          </a:xfrm>
          <a:custGeom>
            <a:avLst/>
            <a:gdLst/>
            <a:ahLst/>
            <a:cxnLst/>
            <a:rect l="l" t="t" r="r" b="b"/>
            <a:pathLst>
              <a:path w="304752" h="304752">
                <a:moveTo>
                  <a:pt x="0" y="0"/>
                </a:moveTo>
                <a:lnTo>
                  <a:pt x="304752" y="0"/>
                </a:lnTo>
                <a:lnTo>
                  <a:pt x="304752" y="304753"/>
                </a:lnTo>
                <a:lnTo>
                  <a:pt x="0" y="304753"/>
                </a:lnTo>
                <a:lnTo>
                  <a:pt x="0" y="0"/>
                </a:lnTo>
                <a:close/>
              </a:path>
            </a:pathLst>
          </a:custGeom>
          <a:blipFill>
            <a:blip r:embed="rId25">
              <a:extLst>
                <a:ext uri="{96DAC541-7B7A-43D3-8B79-37D633B846F1}">
                  <asvg:svgBlip xmlns:asvg="http://schemas.microsoft.com/office/drawing/2016/SVG/main" r:embed="rId45"/>
                </a:ext>
              </a:extLst>
            </a:blip>
            <a:stretch>
              <a:fillRect/>
            </a:stretch>
          </a:blipFill>
        </p:spPr>
      </p:sp>
      <p:sp>
        <p:nvSpPr>
          <p:cNvPr id="42" name="Freeform 42"/>
          <p:cNvSpPr/>
          <p:nvPr/>
        </p:nvSpPr>
        <p:spPr>
          <a:xfrm>
            <a:off x="5051679" y="2308050"/>
            <a:ext cx="304752" cy="304752"/>
          </a:xfrm>
          <a:custGeom>
            <a:avLst/>
            <a:gdLst/>
            <a:ahLst/>
            <a:cxnLst/>
            <a:rect l="l" t="t" r="r" b="b"/>
            <a:pathLst>
              <a:path w="304752" h="304752">
                <a:moveTo>
                  <a:pt x="0" y="0"/>
                </a:moveTo>
                <a:lnTo>
                  <a:pt x="304752" y="0"/>
                </a:lnTo>
                <a:lnTo>
                  <a:pt x="304752" y="304753"/>
                </a:lnTo>
                <a:lnTo>
                  <a:pt x="0" y="304753"/>
                </a:lnTo>
                <a:lnTo>
                  <a:pt x="0" y="0"/>
                </a:lnTo>
                <a:close/>
              </a:path>
            </a:pathLst>
          </a:custGeom>
          <a:blipFill>
            <a:blip r:embed="rId46"/>
            <a:stretch>
              <a:fillRect/>
            </a:stretch>
          </a:blipFill>
        </p:spPr>
      </p:sp>
      <p:sp>
        <p:nvSpPr>
          <p:cNvPr id="43" name="Freeform 43"/>
          <p:cNvSpPr/>
          <p:nvPr/>
        </p:nvSpPr>
        <p:spPr>
          <a:xfrm>
            <a:off x="5486429" y="2308050"/>
            <a:ext cx="304752" cy="304752"/>
          </a:xfrm>
          <a:custGeom>
            <a:avLst/>
            <a:gdLst/>
            <a:ahLst/>
            <a:cxnLst/>
            <a:rect l="l" t="t" r="r" b="b"/>
            <a:pathLst>
              <a:path w="304752" h="304752">
                <a:moveTo>
                  <a:pt x="0" y="0"/>
                </a:moveTo>
                <a:lnTo>
                  <a:pt x="304752" y="0"/>
                </a:lnTo>
                <a:lnTo>
                  <a:pt x="304752" y="304753"/>
                </a:lnTo>
                <a:lnTo>
                  <a:pt x="0" y="304753"/>
                </a:lnTo>
                <a:lnTo>
                  <a:pt x="0" y="0"/>
                </a:lnTo>
                <a:close/>
              </a:path>
            </a:pathLst>
          </a:custGeom>
          <a:blipFill>
            <a:blip r:embed="rId25">
              <a:extLst>
                <a:ext uri="{96DAC541-7B7A-43D3-8B79-37D633B846F1}">
                  <asvg:svgBlip xmlns:asvg="http://schemas.microsoft.com/office/drawing/2016/SVG/main" r:embed="rId47"/>
                </a:ext>
              </a:extLst>
            </a:blip>
            <a:stretch>
              <a:fillRect/>
            </a:stretch>
          </a:blipFill>
        </p:spPr>
      </p:sp>
      <p:sp>
        <p:nvSpPr>
          <p:cNvPr id="44" name="Freeform 44"/>
          <p:cNvSpPr/>
          <p:nvPr/>
        </p:nvSpPr>
        <p:spPr>
          <a:xfrm>
            <a:off x="5486429" y="2308050"/>
            <a:ext cx="304752" cy="304752"/>
          </a:xfrm>
          <a:custGeom>
            <a:avLst/>
            <a:gdLst/>
            <a:ahLst/>
            <a:cxnLst/>
            <a:rect l="l" t="t" r="r" b="b"/>
            <a:pathLst>
              <a:path w="304752" h="304752">
                <a:moveTo>
                  <a:pt x="0" y="0"/>
                </a:moveTo>
                <a:lnTo>
                  <a:pt x="304752" y="0"/>
                </a:lnTo>
                <a:lnTo>
                  <a:pt x="304752" y="304753"/>
                </a:lnTo>
                <a:lnTo>
                  <a:pt x="0" y="304753"/>
                </a:lnTo>
                <a:lnTo>
                  <a:pt x="0" y="0"/>
                </a:lnTo>
                <a:close/>
              </a:path>
            </a:pathLst>
          </a:custGeom>
          <a:blipFill>
            <a:blip r:embed="rId48"/>
            <a:stretch>
              <a:fillRect/>
            </a:stretch>
          </a:blipFill>
        </p:spPr>
      </p:sp>
      <p:sp>
        <p:nvSpPr>
          <p:cNvPr id="45" name="Freeform 45"/>
          <p:cNvSpPr/>
          <p:nvPr/>
        </p:nvSpPr>
        <p:spPr>
          <a:xfrm>
            <a:off x="325879" y="4561046"/>
            <a:ext cx="3708302" cy="395097"/>
          </a:xfrm>
          <a:custGeom>
            <a:avLst/>
            <a:gdLst/>
            <a:ahLst/>
            <a:cxnLst/>
            <a:rect l="l" t="t" r="r" b="b"/>
            <a:pathLst>
              <a:path w="3708302" h="395097">
                <a:moveTo>
                  <a:pt x="0" y="0"/>
                </a:moveTo>
                <a:lnTo>
                  <a:pt x="3708301" y="0"/>
                </a:lnTo>
                <a:lnTo>
                  <a:pt x="3708301" y="395097"/>
                </a:lnTo>
                <a:lnTo>
                  <a:pt x="0" y="395097"/>
                </a:lnTo>
                <a:lnTo>
                  <a:pt x="0" y="0"/>
                </a:lnTo>
                <a:close/>
              </a:path>
            </a:pathLst>
          </a:custGeom>
          <a:blipFill>
            <a:blip r:embed="rId49">
              <a:extLst>
                <a:ext uri="{96DAC541-7B7A-43D3-8B79-37D633B846F1}">
                  <asvg:svgBlip xmlns:asvg="http://schemas.microsoft.com/office/drawing/2016/SVG/main" r:embed="rId50"/>
                </a:ext>
              </a:extLst>
            </a:blip>
            <a:stretch>
              <a:fillRect/>
            </a:stretch>
          </a:blipFill>
        </p:spPr>
      </p:sp>
      <p:sp>
        <p:nvSpPr>
          <p:cNvPr id="46" name="Freeform 46"/>
          <p:cNvSpPr/>
          <p:nvPr/>
        </p:nvSpPr>
        <p:spPr>
          <a:xfrm>
            <a:off x="4557408" y="1979114"/>
            <a:ext cx="557203" cy="661083"/>
          </a:xfrm>
          <a:custGeom>
            <a:avLst/>
            <a:gdLst/>
            <a:ahLst/>
            <a:cxnLst/>
            <a:rect l="l" t="t" r="r" b="b"/>
            <a:pathLst>
              <a:path w="557203" h="661083">
                <a:moveTo>
                  <a:pt x="0" y="0"/>
                </a:moveTo>
                <a:lnTo>
                  <a:pt x="557203" y="0"/>
                </a:lnTo>
                <a:lnTo>
                  <a:pt x="557203" y="661083"/>
                </a:lnTo>
                <a:lnTo>
                  <a:pt x="0" y="661083"/>
                </a:lnTo>
                <a:lnTo>
                  <a:pt x="0" y="0"/>
                </a:lnTo>
                <a:close/>
              </a:path>
            </a:pathLst>
          </a:custGeom>
          <a:blipFill>
            <a:blip r:embed="rId51">
              <a:extLst>
                <a:ext uri="{96DAC541-7B7A-43D3-8B79-37D633B846F1}">
                  <asvg:svgBlip xmlns:asvg="http://schemas.microsoft.com/office/drawing/2016/SVG/main" r:embed="rId52"/>
                </a:ext>
              </a:extLst>
            </a:blip>
            <a:stretch>
              <a:fillRect/>
            </a:stretch>
          </a:blipFill>
        </p:spPr>
      </p:sp>
      <p:sp>
        <p:nvSpPr>
          <p:cNvPr id="47" name="Freeform 47"/>
          <p:cNvSpPr/>
          <p:nvPr/>
        </p:nvSpPr>
        <p:spPr>
          <a:xfrm>
            <a:off x="5939314" y="2288829"/>
            <a:ext cx="304800" cy="343195"/>
          </a:xfrm>
          <a:custGeom>
            <a:avLst/>
            <a:gdLst/>
            <a:ahLst/>
            <a:cxnLst/>
            <a:rect l="l" t="t" r="r" b="b"/>
            <a:pathLst>
              <a:path w="304800" h="343195">
                <a:moveTo>
                  <a:pt x="0" y="0"/>
                </a:moveTo>
                <a:lnTo>
                  <a:pt x="304800" y="0"/>
                </a:lnTo>
                <a:lnTo>
                  <a:pt x="304800" y="343195"/>
                </a:lnTo>
                <a:lnTo>
                  <a:pt x="0" y="343195"/>
                </a:lnTo>
                <a:lnTo>
                  <a:pt x="0" y="0"/>
                </a:lnTo>
                <a:close/>
              </a:path>
            </a:pathLst>
          </a:custGeom>
          <a:blipFill>
            <a:blip r:embed="rId53">
              <a:extLst>
                <a:ext uri="{96DAC541-7B7A-43D3-8B79-37D633B846F1}">
                  <asvg:svgBlip xmlns:asvg="http://schemas.microsoft.com/office/drawing/2016/SVG/main" r:embed="rId54"/>
                </a:ext>
              </a:extLst>
            </a:blip>
            <a:stretch>
              <a:fillRect/>
            </a:stretch>
          </a:blipFill>
        </p:spPr>
      </p:sp>
      <p:sp>
        <p:nvSpPr>
          <p:cNvPr id="48" name="Freeform 48"/>
          <p:cNvSpPr/>
          <p:nvPr/>
        </p:nvSpPr>
        <p:spPr>
          <a:xfrm>
            <a:off x="6449578" y="1218276"/>
            <a:ext cx="2495798" cy="2754954"/>
          </a:xfrm>
          <a:custGeom>
            <a:avLst/>
            <a:gdLst/>
            <a:ahLst/>
            <a:cxnLst/>
            <a:rect l="l" t="t" r="r" b="b"/>
            <a:pathLst>
              <a:path w="2495798" h="2754954">
                <a:moveTo>
                  <a:pt x="0" y="0"/>
                </a:moveTo>
                <a:lnTo>
                  <a:pt x="2495797" y="0"/>
                </a:lnTo>
                <a:lnTo>
                  <a:pt x="2495797" y="2754954"/>
                </a:lnTo>
                <a:lnTo>
                  <a:pt x="0" y="2754954"/>
                </a:lnTo>
                <a:lnTo>
                  <a:pt x="0" y="0"/>
                </a:lnTo>
                <a:close/>
              </a:path>
            </a:pathLst>
          </a:custGeom>
          <a:blipFill>
            <a:blip r:embed="rId55">
              <a:extLst>
                <a:ext uri="{96DAC541-7B7A-43D3-8B79-37D633B846F1}">
                  <asvg:svgBlip xmlns:asvg="http://schemas.microsoft.com/office/drawing/2016/SVG/main" r:embed="rId56"/>
                </a:ext>
              </a:extLst>
            </a:blip>
            <a:stretch>
              <a:fillRect/>
            </a:stretch>
          </a:blipFill>
        </p:spPr>
      </p:sp>
      <p:sp>
        <p:nvSpPr>
          <p:cNvPr id="49" name="TextBox 49"/>
          <p:cNvSpPr txBox="1"/>
          <p:nvPr/>
        </p:nvSpPr>
        <p:spPr>
          <a:xfrm>
            <a:off x="325879" y="821836"/>
            <a:ext cx="4994729" cy="249126"/>
          </a:xfrm>
          <a:prstGeom prst="rect">
            <a:avLst/>
          </a:prstGeom>
        </p:spPr>
        <p:txBody>
          <a:bodyPr lIns="0" tIns="0" rIns="0" bIns="0" rtlCol="0" anchor="t">
            <a:spAutoFit/>
          </a:bodyPr>
          <a:lstStyle/>
          <a:p>
            <a:pPr algn="l">
              <a:lnSpc>
                <a:spcPts val="1960"/>
              </a:lnSpc>
            </a:pPr>
            <a:r>
              <a:rPr lang="en-US" sz="1400" b="1">
                <a:solidFill>
                  <a:srgbClr val="000000"/>
                </a:solidFill>
                <a:latin typeface="Open Sans Bold"/>
                <a:ea typeface="Open Sans Bold"/>
                <a:cs typeface="Open Sans Bold"/>
                <a:sym typeface="Open Sans Bold"/>
              </a:rPr>
              <a:t>What are the diﬀerent parts in a Docker-based system?</a:t>
            </a:r>
          </a:p>
        </p:txBody>
      </p:sp>
      <p:sp>
        <p:nvSpPr>
          <p:cNvPr id="50" name="TextBox 50"/>
          <p:cNvSpPr txBox="1"/>
          <p:nvPr/>
        </p:nvSpPr>
        <p:spPr>
          <a:xfrm>
            <a:off x="325879" y="282445"/>
            <a:ext cx="2497531" cy="356930"/>
          </a:xfrm>
          <a:prstGeom prst="rect">
            <a:avLst/>
          </a:prstGeom>
        </p:spPr>
        <p:txBody>
          <a:bodyPr lIns="0" tIns="0" rIns="0" bIns="0" rtlCol="0" anchor="t">
            <a:spAutoFit/>
          </a:bodyPr>
          <a:lstStyle/>
          <a:p>
            <a:pPr algn="l">
              <a:lnSpc>
                <a:spcPts val="2800"/>
              </a:lnSpc>
            </a:pPr>
            <a:r>
              <a:rPr lang="en-US" sz="2000" b="1">
                <a:solidFill>
                  <a:srgbClr val="000000"/>
                </a:solidFill>
                <a:latin typeface="Ubuntu Bold" panose="020B0804030602030204"/>
                <a:ea typeface="Ubuntu Bold" panose="020B0804030602030204"/>
                <a:cs typeface="Ubuntu Bold" panose="020B0804030602030204"/>
                <a:sym typeface="Ubuntu Bold" panose="020B0804030602030204"/>
              </a:rPr>
              <a:t>Docker Components</a:t>
            </a:r>
          </a:p>
        </p:txBody>
      </p:sp>
      <p:sp>
        <p:nvSpPr>
          <p:cNvPr id="51" name="TextBox 51"/>
          <p:cNvSpPr txBox="1"/>
          <p:nvPr/>
        </p:nvSpPr>
        <p:spPr>
          <a:xfrm>
            <a:off x="635470" y="1421254"/>
            <a:ext cx="842524" cy="187995"/>
          </a:xfrm>
          <a:prstGeom prst="rect">
            <a:avLst/>
          </a:prstGeom>
        </p:spPr>
        <p:txBody>
          <a:bodyPr lIns="0" tIns="0" rIns="0" bIns="0" rtlCol="0" anchor="t">
            <a:spAutoFit/>
          </a:bodyPr>
          <a:lstStyle/>
          <a:p>
            <a:pPr algn="l">
              <a:lnSpc>
                <a:spcPts val="1400"/>
              </a:lnSpc>
            </a:pPr>
            <a:r>
              <a:rPr lang="en-US" sz="1000" b="1">
                <a:solidFill>
                  <a:srgbClr val="000000"/>
                </a:solidFill>
                <a:latin typeface="Ubuntu Bold" panose="020B0804030602030204"/>
                <a:ea typeface="Ubuntu Bold" panose="020B0804030602030204"/>
                <a:cs typeface="Ubuntu Bold" panose="020B0804030602030204"/>
                <a:sym typeface="Ubuntu Bold" panose="020B0804030602030204"/>
              </a:rPr>
              <a:t>Docker Client</a:t>
            </a:r>
          </a:p>
        </p:txBody>
      </p:sp>
      <p:sp>
        <p:nvSpPr>
          <p:cNvPr id="52" name="TextBox 52"/>
          <p:cNvSpPr txBox="1"/>
          <p:nvPr/>
        </p:nvSpPr>
        <p:spPr>
          <a:xfrm>
            <a:off x="2962894" y="1421206"/>
            <a:ext cx="764800" cy="187995"/>
          </a:xfrm>
          <a:prstGeom prst="rect">
            <a:avLst/>
          </a:prstGeom>
        </p:spPr>
        <p:txBody>
          <a:bodyPr lIns="0" tIns="0" rIns="0" bIns="0" rtlCol="0" anchor="t">
            <a:spAutoFit/>
          </a:bodyPr>
          <a:lstStyle/>
          <a:p>
            <a:pPr algn="l">
              <a:lnSpc>
                <a:spcPts val="1400"/>
              </a:lnSpc>
            </a:pPr>
            <a:r>
              <a:rPr lang="en-US" sz="1000" b="1">
                <a:solidFill>
                  <a:srgbClr val="000000"/>
                </a:solidFill>
                <a:latin typeface="Ubuntu Bold" panose="020B0804030602030204"/>
                <a:ea typeface="Ubuntu Bold" panose="020B0804030602030204"/>
                <a:cs typeface="Ubuntu Bold" panose="020B0804030602030204"/>
                <a:sym typeface="Ubuntu Bold" panose="020B0804030602030204"/>
              </a:rPr>
              <a:t>Docker Host</a:t>
            </a:r>
          </a:p>
        </p:txBody>
      </p:sp>
      <p:sp>
        <p:nvSpPr>
          <p:cNvPr id="53" name="TextBox 53"/>
          <p:cNvSpPr txBox="1"/>
          <p:nvPr/>
        </p:nvSpPr>
        <p:spPr>
          <a:xfrm>
            <a:off x="5196307" y="1421206"/>
            <a:ext cx="931002" cy="187995"/>
          </a:xfrm>
          <a:prstGeom prst="rect">
            <a:avLst/>
          </a:prstGeom>
        </p:spPr>
        <p:txBody>
          <a:bodyPr lIns="0" tIns="0" rIns="0" bIns="0" rtlCol="0" anchor="t">
            <a:spAutoFit/>
          </a:bodyPr>
          <a:lstStyle/>
          <a:p>
            <a:pPr algn="l">
              <a:lnSpc>
                <a:spcPts val="1400"/>
              </a:lnSpc>
            </a:pPr>
            <a:r>
              <a:rPr lang="en-US" sz="1000" b="1">
                <a:solidFill>
                  <a:srgbClr val="000000"/>
                </a:solidFill>
                <a:latin typeface="Ubuntu Bold" panose="020B0804030602030204"/>
                <a:ea typeface="Ubuntu Bold" panose="020B0804030602030204"/>
                <a:cs typeface="Ubuntu Bold" panose="020B0804030602030204"/>
                <a:sym typeface="Ubuntu Bold" panose="020B0804030602030204"/>
              </a:rPr>
              <a:t>Image Registry</a:t>
            </a:r>
          </a:p>
        </p:txBody>
      </p:sp>
      <p:sp>
        <p:nvSpPr>
          <p:cNvPr id="54" name="TextBox 54"/>
          <p:cNvSpPr txBox="1"/>
          <p:nvPr/>
        </p:nvSpPr>
        <p:spPr>
          <a:xfrm>
            <a:off x="882577" y="2417940"/>
            <a:ext cx="490309"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API calls</a:t>
            </a:r>
          </a:p>
        </p:txBody>
      </p:sp>
      <p:sp>
        <p:nvSpPr>
          <p:cNvPr id="55" name="TextBox 55"/>
          <p:cNvSpPr txBox="1"/>
          <p:nvPr/>
        </p:nvSpPr>
        <p:spPr>
          <a:xfrm>
            <a:off x="882577" y="1964369"/>
            <a:ext cx="646014"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Docker CLI</a:t>
            </a:r>
          </a:p>
        </p:txBody>
      </p:sp>
      <p:sp>
        <p:nvSpPr>
          <p:cNvPr id="56" name="TextBox 56"/>
          <p:cNvSpPr txBox="1"/>
          <p:nvPr/>
        </p:nvSpPr>
        <p:spPr>
          <a:xfrm>
            <a:off x="2464346" y="1964369"/>
            <a:ext cx="523475"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REST API</a:t>
            </a:r>
          </a:p>
        </p:txBody>
      </p:sp>
      <p:sp>
        <p:nvSpPr>
          <p:cNvPr id="57" name="TextBox 57"/>
          <p:cNvSpPr txBox="1"/>
          <p:nvPr/>
        </p:nvSpPr>
        <p:spPr>
          <a:xfrm>
            <a:off x="2464346" y="2861843"/>
            <a:ext cx="655987"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Containers</a:t>
            </a:r>
          </a:p>
        </p:txBody>
      </p:sp>
      <p:sp>
        <p:nvSpPr>
          <p:cNvPr id="58" name="TextBox 58"/>
          <p:cNvSpPr txBox="1"/>
          <p:nvPr/>
        </p:nvSpPr>
        <p:spPr>
          <a:xfrm>
            <a:off x="2464365" y="2417940"/>
            <a:ext cx="976474"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Docker Daemon</a:t>
            </a:r>
          </a:p>
        </p:txBody>
      </p:sp>
      <p:sp>
        <p:nvSpPr>
          <p:cNvPr id="59" name="TextBox 59"/>
          <p:cNvSpPr txBox="1"/>
          <p:nvPr/>
        </p:nvSpPr>
        <p:spPr>
          <a:xfrm>
            <a:off x="3808076" y="2861843"/>
            <a:ext cx="752370"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Image cache</a:t>
            </a:r>
          </a:p>
        </p:txBody>
      </p:sp>
      <p:sp>
        <p:nvSpPr>
          <p:cNvPr id="60" name="TextBox 60"/>
          <p:cNvSpPr txBox="1"/>
          <p:nvPr/>
        </p:nvSpPr>
        <p:spPr>
          <a:xfrm>
            <a:off x="6635734" y="1793167"/>
            <a:ext cx="2142868" cy="541715"/>
          </a:xfrm>
          <a:prstGeom prst="rect">
            <a:avLst/>
          </a:prstGeom>
        </p:spPr>
        <p:txBody>
          <a:bodyPr lIns="0" tIns="0" rIns="0" bIns="0" rtlCol="0" anchor="t">
            <a:spAutoFit/>
          </a:bodyPr>
          <a:lstStyle/>
          <a:p>
            <a:pPr algn="l">
              <a:lnSpc>
                <a:spcPts val="2200"/>
              </a:lnSpc>
            </a:pPr>
            <a:r>
              <a:rPr lang="en-US" sz="1000">
                <a:solidFill>
                  <a:srgbClr val="000000"/>
                </a:solidFill>
                <a:latin typeface="Open Sans"/>
                <a:ea typeface="Open Sans"/>
                <a:cs typeface="Open Sans"/>
                <a:sym typeface="Open Sans"/>
              </a:rPr>
              <a:t>1.Issue </a:t>
            </a:r>
            <a:r>
              <a:rPr lang="en-US" sz="1000">
                <a:solidFill>
                  <a:srgbClr val="B85450"/>
                </a:solidFill>
                <a:latin typeface="Open Sans"/>
                <a:ea typeface="Open Sans"/>
                <a:cs typeface="Open Sans"/>
                <a:sym typeface="Open Sans"/>
              </a:rPr>
              <a:t>docker run</a:t>
            </a:r>
            <a:r>
              <a:rPr lang="en-US" sz="1000">
                <a:solidFill>
                  <a:srgbClr val="000000"/>
                </a:solidFill>
                <a:latin typeface="Open Sans"/>
                <a:ea typeface="Open Sans"/>
                <a:cs typeface="Open Sans"/>
                <a:sym typeface="Open Sans"/>
              </a:rPr>
              <a:t> in the CLI. 2.CLI sends a request to the host's </a:t>
            </a:r>
          </a:p>
        </p:txBody>
      </p:sp>
      <p:sp>
        <p:nvSpPr>
          <p:cNvPr id="61" name="TextBox 61"/>
          <p:cNvSpPr txBox="1"/>
          <p:nvPr/>
        </p:nvSpPr>
        <p:spPr>
          <a:xfrm>
            <a:off x="6787391" y="2386889"/>
            <a:ext cx="557413" cy="100384"/>
          </a:xfrm>
          <a:prstGeom prst="rect">
            <a:avLst/>
          </a:prstGeom>
        </p:spPr>
        <p:txBody>
          <a:bodyPr lIns="0" tIns="0" rIns="0" bIns="0" rtlCol="0" anchor="t">
            <a:spAutoFit/>
          </a:bodyPr>
          <a:lstStyle/>
          <a:p>
            <a:pPr algn="l">
              <a:lnSpc>
                <a:spcPts val="500"/>
              </a:lnSpc>
            </a:pPr>
            <a:r>
              <a:rPr lang="en-US" sz="1000">
                <a:solidFill>
                  <a:srgbClr val="000000"/>
                </a:solidFill>
                <a:latin typeface="Open Sans"/>
                <a:ea typeface="Open Sans"/>
                <a:cs typeface="Open Sans"/>
                <a:sym typeface="Open Sans"/>
              </a:rPr>
              <a:t>REST API.</a:t>
            </a:r>
          </a:p>
        </p:txBody>
      </p:sp>
      <p:sp>
        <p:nvSpPr>
          <p:cNvPr id="62" name="TextBox 62"/>
          <p:cNvSpPr txBox="1"/>
          <p:nvPr/>
        </p:nvSpPr>
        <p:spPr>
          <a:xfrm>
            <a:off x="6635734" y="2475795"/>
            <a:ext cx="2111912" cy="290884"/>
          </a:xfrm>
          <a:prstGeom prst="rect">
            <a:avLst/>
          </a:prstGeom>
        </p:spPr>
        <p:txBody>
          <a:bodyPr lIns="0" tIns="0" rIns="0" bIns="0" rtlCol="0" anchor="t">
            <a:spAutoFit/>
          </a:bodyPr>
          <a:lstStyle/>
          <a:p>
            <a:pPr algn="l">
              <a:lnSpc>
                <a:spcPts val="2500"/>
              </a:lnSpc>
            </a:pPr>
            <a:r>
              <a:rPr lang="en-US" sz="1000">
                <a:solidFill>
                  <a:srgbClr val="000000"/>
                </a:solidFill>
                <a:latin typeface="Open Sans"/>
                <a:ea typeface="Open Sans"/>
                <a:cs typeface="Open Sans"/>
                <a:sym typeface="Open Sans"/>
              </a:rPr>
              <a:t>3.Docker Host checks if the image </a:t>
            </a:r>
          </a:p>
        </p:txBody>
      </p:sp>
      <p:sp>
        <p:nvSpPr>
          <p:cNvPr id="63" name="TextBox 63"/>
          <p:cNvSpPr txBox="1"/>
          <p:nvPr/>
        </p:nvSpPr>
        <p:spPr>
          <a:xfrm>
            <a:off x="6635734" y="2818695"/>
            <a:ext cx="2015661" cy="379790"/>
          </a:xfrm>
          <a:prstGeom prst="rect">
            <a:avLst/>
          </a:prstGeom>
        </p:spPr>
        <p:txBody>
          <a:bodyPr lIns="0" tIns="0" rIns="0" bIns="0" rtlCol="0" anchor="t">
            <a:spAutoFit/>
          </a:bodyPr>
          <a:lstStyle/>
          <a:p>
            <a:pPr algn="ctr">
              <a:lnSpc>
                <a:spcPts val="500"/>
              </a:lnSpc>
            </a:pPr>
            <a:r>
              <a:rPr lang="en-US" sz="1000">
                <a:solidFill>
                  <a:srgbClr val="000000"/>
                </a:solidFill>
                <a:latin typeface="Open Sans"/>
                <a:ea typeface="Open Sans"/>
                <a:cs typeface="Open Sans"/>
                <a:sym typeface="Open Sans"/>
              </a:rPr>
              <a:t>is present in the local cache.</a:t>
            </a:r>
          </a:p>
          <a:p>
            <a:pPr algn="ctr">
              <a:lnSpc>
                <a:spcPts val="2500"/>
              </a:lnSpc>
            </a:pPr>
            <a:r>
              <a:rPr lang="en-US" sz="1000">
                <a:solidFill>
                  <a:srgbClr val="000000"/>
                </a:solidFill>
                <a:latin typeface="Open Sans"/>
                <a:ea typeface="Open Sans"/>
                <a:cs typeface="Open Sans"/>
                <a:sym typeface="Open Sans"/>
              </a:rPr>
              <a:t>4.If not, it downloads it from the </a:t>
            </a:r>
          </a:p>
        </p:txBody>
      </p:sp>
      <p:sp>
        <p:nvSpPr>
          <p:cNvPr id="64" name="TextBox 64"/>
          <p:cNvSpPr txBox="1"/>
          <p:nvPr/>
        </p:nvSpPr>
        <p:spPr>
          <a:xfrm>
            <a:off x="6787391" y="3250492"/>
            <a:ext cx="888511" cy="100384"/>
          </a:xfrm>
          <a:prstGeom prst="rect">
            <a:avLst/>
          </a:prstGeom>
        </p:spPr>
        <p:txBody>
          <a:bodyPr lIns="0" tIns="0" rIns="0" bIns="0" rtlCol="0" anchor="t">
            <a:spAutoFit/>
          </a:bodyPr>
          <a:lstStyle/>
          <a:p>
            <a:pPr algn="l">
              <a:lnSpc>
                <a:spcPts val="500"/>
              </a:lnSpc>
            </a:pPr>
            <a:r>
              <a:rPr lang="en-US" sz="1000">
                <a:solidFill>
                  <a:srgbClr val="000000"/>
                </a:solidFill>
                <a:latin typeface="Open Sans"/>
                <a:ea typeface="Open Sans"/>
                <a:cs typeface="Open Sans"/>
                <a:sym typeface="Open Sans"/>
              </a:rPr>
              <a:t>image registry.</a:t>
            </a:r>
          </a:p>
        </p:txBody>
      </p:sp>
      <p:sp>
        <p:nvSpPr>
          <p:cNvPr id="65" name="TextBox 65"/>
          <p:cNvSpPr txBox="1"/>
          <p:nvPr/>
        </p:nvSpPr>
        <p:spPr>
          <a:xfrm>
            <a:off x="4792475" y="2102253"/>
            <a:ext cx="88763" cy="208093"/>
          </a:xfrm>
          <a:prstGeom prst="rect">
            <a:avLst/>
          </a:prstGeom>
        </p:spPr>
        <p:txBody>
          <a:bodyPr lIns="0" tIns="0" rIns="0" bIns="0" rtlCol="0" anchor="t">
            <a:spAutoFit/>
          </a:bodyPr>
          <a:lstStyle/>
          <a:p>
            <a:pPr algn="l">
              <a:lnSpc>
                <a:spcPts val="1680"/>
              </a:lnSpc>
            </a:pPr>
            <a:r>
              <a:rPr lang="en-US" sz="1200" b="1">
                <a:solidFill>
                  <a:srgbClr val="000000"/>
                </a:solidFill>
                <a:latin typeface="Open Sans Bold"/>
                <a:ea typeface="Open Sans Bold"/>
                <a:cs typeface="Open Sans Bold"/>
                <a:sym typeface="Open Sans Bold"/>
              </a:rPr>
              <a:t>4</a:t>
            </a:r>
          </a:p>
        </p:txBody>
      </p:sp>
      <p:sp>
        <p:nvSpPr>
          <p:cNvPr id="66" name="TextBox 66"/>
          <p:cNvSpPr txBox="1"/>
          <p:nvPr/>
        </p:nvSpPr>
        <p:spPr>
          <a:xfrm>
            <a:off x="6032449" y="2339245"/>
            <a:ext cx="120787" cy="208093"/>
          </a:xfrm>
          <a:prstGeom prst="rect">
            <a:avLst/>
          </a:prstGeom>
        </p:spPr>
        <p:txBody>
          <a:bodyPr lIns="0" tIns="0" rIns="0" bIns="0" rtlCol="0" anchor="t">
            <a:spAutoFit/>
          </a:bodyPr>
          <a:lstStyle/>
          <a:p>
            <a:pPr algn="l">
              <a:lnSpc>
                <a:spcPts val="1680"/>
              </a:lnSpc>
            </a:pPr>
            <a:r>
              <a:rPr lang="en-US" sz="1200">
                <a:solidFill>
                  <a:srgbClr val="000000"/>
                </a:solidFill>
                <a:latin typeface="Open Sans"/>
                <a:ea typeface="Open Sans"/>
                <a:cs typeface="Open Sans"/>
                <a:sym typeface="Open Sans"/>
              </a:rPr>
              <a:t>…</a:t>
            </a:r>
          </a:p>
        </p:txBody>
      </p:sp>
      <p:sp>
        <p:nvSpPr>
          <p:cNvPr id="67" name="TextBox 67"/>
          <p:cNvSpPr txBox="1"/>
          <p:nvPr/>
        </p:nvSpPr>
        <p:spPr>
          <a:xfrm>
            <a:off x="6594929" y="1308040"/>
            <a:ext cx="1759696" cy="432730"/>
          </a:xfrm>
          <a:prstGeom prst="rect">
            <a:avLst/>
          </a:prstGeom>
        </p:spPr>
        <p:txBody>
          <a:bodyPr lIns="0" tIns="0" rIns="0" bIns="0" rtlCol="0" anchor="t">
            <a:spAutoFit/>
          </a:bodyPr>
          <a:lstStyle/>
          <a:p>
            <a:pPr algn="l">
              <a:lnSpc>
                <a:spcPts val="1680"/>
              </a:lnSpc>
            </a:pPr>
            <a:r>
              <a:rPr lang="en-US" sz="1400" b="1">
                <a:solidFill>
                  <a:srgbClr val="000000"/>
                </a:solidFill>
                <a:latin typeface="Ubuntu Bold" panose="020B0804030602030204"/>
                <a:ea typeface="Ubuntu Bold" panose="020B0804030602030204"/>
                <a:cs typeface="Ubuntu Bold" panose="020B0804030602030204"/>
                <a:sym typeface="Ubuntu Bold" panose="020B0804030602030204"/>
              </a:rPr>
              <a:t>Running a container from an image</a:t>
            </a:r>
          </a:p>
        </p:txBody>
      </p:sp>
      <p:sp>
        <p:nvSpPr>
          <p:cNvPr id="68" name="TextBox 68"/>
          <p:cNvSpPr txBox="1"/>
          <p:nvPr/>
        </p:nvSpPr>
        <p:spPr>
          <a:xfrm>
            <a:off x="325879" y="4622825"/>
            <a:ext cx="527437" cy="208445"/>
          </a:xfrm>
          <a:prstGeom prst="rect">
            <a:avLst/>
          </a:prstGeom>
        </p:spPr>
        <p:txBody>
          <a:bodyPr lIns="0" tIns="0" rIns="0" bIns="0" rtlCol="0" anchor="t">
            <a:spAutoFit/>
          </a:bodyPr>
          <a:lstStyle/>
          <a:p>
            <a:pPr algn="l">
              <a:lnSpc>
                <a:spcPts val="1680"/>
              </a:lnSpc>
            </a:pPr>
            <a:r>
              <a:rPr lang="en-US" sz="1200" b="1">
                <a:solidFill>
                  <a:srgbClr val="000000"/>
                </a:solidFill>
                <a:latin typeface="Ubuntu Bold" panose="020B0804030602030204"/>
                <a:ea typeface="Ubuntu Bold" panose="020B0804030602030204"/>
                <a:cs typeface="Ubuntu Bold" panose="020B0804030602030204"/>
                <a:sym typeface="Ubuntu Bold" panose="020B0804030602030204"/>
              </a:rPr>
              <a:t>Docker</a:t>
            </a: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921124" y="2236809"/>
            <a:ext cx="3301752" cy="603208"/>
          </a:xfrm>
          <a:prstGeom prst="rect">
            <a:avLst/>
          </a:prstGeom>
        </p:spPr>
        <p:txBody>
          <a:bodyPr lIns="0" tIns="0" rIns="0" bIns="0" rtlCol="0" anchor="t">
            <a:spAutoFit/>
          </a:bodyPr>
          <a:lstStyle/>
          <a:p>
            <a:pPr algn="ctr">
              <a:lnSpc>
                <a:spcPts val="5145"/>
              </a:lnSpc>
              <a:spcBef>
                <a:spcPct val="0"/>
              </a:spcBef>
            </a:pPr>
            <a:r>
              <a:rPr lang="en-US" sz="3675">
                <a:solidFill>
                  <a:srgbClr val="000000"/>
                </a:solidFill>
                <a:latin typeface="Open Sans"/>
                <a:ea typeface="Open Sans"/>
                <a:cs typeface="Open Sans"/>
                <a:sym typeface="Open Sans"/>
              </a:rPr>
              <a:t>Rolling Update </a:t>
            </a: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8994635" cy="5143500"/>
          </a:xfrm>
          <a:custGeom>
            <a:avLst/>
            <a:gdLst/>
            <a:ahLst/>
            <a:cxnLst/>
            <a:rect l="l" t="t" r="r" b="b"/>
            <a:pathLst>
              <a:path w="8994635" h="5143500">
                <a:moveTo>
                  <a:pt x="0" y="0"/>
                </a:moveTo>
                <a:lnTo>
                  <a:pt x="8994635" y="0"/>
                </a:lnTo>
                <a:lnTo>
                  <a:pt x="8994635"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a:off x="1061650" y="2456417"/>
            <a:ext cx="2579363" cy="571046"/>
            <a:chOff x="0" y="0"/>
            <a:chExt cx="3575558" cy="791591"/>
          </a:xfrm>
        </p:grpSpPr>
        <p:sp>
          <p:nvSpPr>
            <p:cNvPr id="4" name="Freeform 4"/>
            <p:cNvSpPr/>
            <p:nvPr/>
          </p:nvSpPr>
          <p:spPr>
            <a:xfrm>
              <a:off x="63500" y="63500"/>
              <a:ext cx="1727708" cy="664591"/>
            </a:xfrm>
            <a:custGeom>
              <a:avLst/>
              <a:gdLst/>
              <a:ahLst/>
              <a:cxnLst/>
              <a:rect l="l" t="t" r="r" b="b"/>
              <a:pathLst>
                <a:path w="1727708" h="664591">
                  <a:moveTo>
                    <a:pt x="1727708" y="0"/>
                  </a:moveTo>
                  <a:lnTo>
                    <a:pt x="1727708" y="335534"/>
                  </a:lnTo>
                  <a:lnTo>
                    <a:pt x="38100" y="335534"/>
                  </a:lnTo>
                  <a:lnTo>
                    <a:pt x="41275" y="332359"/>
                  </a:lnTo>
                  <a:lnTo>
                    <a:pt x="41275" y="601091"/>
                  </a:lnTo>
                  <a:lnTo>
                    <a:pt x="34925" y="601091"/>
                  </a:lnTo>
                  <a:lnTo>
                    <a:pt x="34925" y="329184"/>
                  </a:lnTo>
                  <a:lnTo>
                    <a:pt x="1724533" y="329184"/>
                  </a:lnTo>
                  <a:lnTo>
                    <a:pt x="1721358" y="332359"/>
                  </a:lnTo>
                  <a:lnTo>
                    <a:pt x="1721358" y="0"/>
                  </a:lnTo>
                  <a:close/>
                  <a:moveTo>
                    <a:pt x="76200" y="588391"/>
                  </a:moveTo>
                  <a:lnTo>
                    <a:pt x="38100" y="664591"/>
                  </a:lnTo>
                  <a:lnTo>
                    <a:pt x="0" y="588391"/>
                  </a:lnTo>
                  <a:close/>
                </a:path>
              </a:pathLst>
            </a:custGeom>
            <a:solidFill>
              <a:srgbClr val="326CE5"/>
            </a:solidFill>
          </p:spPr>
        </p:sp>
        <p:sp>
          <p:nvSpPr>
            <p:cNvPr id="5" name="Freeform 5"/>
            <p:cNvSpPr/>
            <p:nvPr/>
          </p:nvSpPr>
          <p:spPr>
            <a:xfrm>
              <a:off x="1784223" y="63500"/>
              <a:ext cx="1727835" cy="664591"/>
            </a:xfrm>
            <a:custGeom>
              <a:avLst/>
              <a:gdLst/>
              <a:ahLst/>
              <a:cxnLst/>
              <a:rect l="l" t="t" r="r" b="b"/>
              <a:pathLst>
                <a:path w="1727835" h="664591">
                  <a:moveTo>
                    <a:pt x="0" y="127"/>
                  </a:moveTo>
                  <a:lnTo>
                    <a:pt x="0" y="335534"/>
                  </a:lnTo>
                  <a:lnTo>
                    <a:pt x="1689735" y="335534"/>
                  </a:lnTo>
                  <a:lnTo>
                    <a:pt x="1686687" y="332359"/>
                  </a:lnTo>
                  <a:lnTo>
                    <a:pt x="1686687" y="601091"/>
                  </a:lnTo>
                  <a:lnTo>
                    <a:pt x="1693037" y="601091"/>
                  </a:lnTo>
                  <a:lnTo>
                    <a:pt x="1693037" y="329184"/>
                  </a:lnTo>
                  <a:lnTo>
                    <a:pt x="3175" y="329184"/>
                  </a:lnTo>
                  <a:lnTo>
                    <a:pt x="6350" y="332359"/>
                  </a:lnTo>
                  <a:lnTo>
                    <a:pt x="6350" y="0"/>
                  </a:lnTo>
                  <a:close/>
                  <a:moveTo>
                    <a:pt x="1651635" y="588391"/>
                  </a:moveTo>
                  <a:lnTo>
                    <a:pt x="1689735" y="664591"/>
                  </a:lnTo>
                  <a:lnTo>
                    <a:pt x="1727835" y="588391"/>
                  </a:lnTo>
                  <a:close/>
                </a:path>
              </a:pathLst>
            </a:custGeom>
            <a:solidFill>
              <a:srgbClr val="326CE5"/>
            </a:solidFill>
          </p:spPr>
        </p:sp>
        <p:sp>
          <p:nvSpPr>
            <p:cNvPr id="6" name="Freeform 6"/>
            <p:cNvSpPr/>
            <p:nvPr/>
          </p:nvSpPr>
          <p:spPr>
            <a:xfrm>
              <a:off x="1749425" y="63500"/>
              <a:ext cx="76200" cy="664591"/>
            </a:xfrm>
            <a:custGeom>
              <a:avLst/>
              <a:gdLst/>
              <a:ahLst/>
              <a:cxnLst/>
              <a:rect l="l" t="t" r="r" b="b"/>
              <a:pathLst>
                <a:path w="76200" h="664591">
                  <a:moveTo>
                    <a:pt x="41275" y="0"/>
                  </a:moveTo>
                  <a:lnTo>
                    <a:pt x="41275" y="601091"/>
                  </a:lnTo>
                  <a:lnTo>
                    <a:pt x="34925" y="601091"/>
                  </a:lnTo>
                  <a:lnTo>
                    <a:pt x="34798" y="0"/>
                  </a:lnTo>
                  <a:close/>
                  <a:moveTo>
                    <a:pt x="76200" y="588391"/>
                  </a:moveTo>
                  <a:lnTo>
                    <a:pt x="38100" y="664591"/>
                  </a:lnTo>
                  <a:lnTo>
                    <a:pt x="0" y="588391"/>
                  </a:lnTo>
                  <a:close/>
                </a:path>
              </a:pathLst>
            </a:custGeom>
            <a:solidFill>
              <a:srgbClr val="326CE5"/>
            </a:solidFill>
          </p:spPr>
        </p:sp>
      </p:grpSp>
      <p:sp>
        <p:nvSpPr>
          <p:cNvPr id="7" name="Freeform 7"/>
          <p:cNvSpPr/>
          <p:nvPr/>
        </p:nvSpPr>
        <p:spPr>
          <a:xfrm>
            <a:off x="4710263" y="2559574"/>
            <a:ext cx="3589060" cy="1239017"/>
          </a:xfrm>
          <a:custGeom>
            <a:avLst/>
            <a:gdLst/>
            <a:ahLst/>
            <a:cxnLst/>
            <a:rect l="l" t="t" r="r" b="b"/>
            <a:pathLst>
              <a:path w="3589060" h="1239017">
                <a:moveTo>
                  <a:pt x="0" y="0"/>
                </a:moveTo>
                <a:lnTo>
                  <a:pt x="3589061" y="0"/>
                </a:lnTo>
                <a:lnTo>
                  <a:pt x="3589061" y="1239017"/>
                </a:lnTo>
                <a:lnTo>
                  <a:pt x="0" y="12390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863484" y="2972946"/>
            <a:ext cx="535954" cy="515341"/>
          </a:xfrm>
          <a:custGeom>
            <a:avLst/>
            <a:gdLst/>
            <a:ahLst/>
            <a:cxnLst/>
            <a:rect l="l" t="t" r="r" b="b"/>
            <a:pathLst>
              <a:path w="535954" h="515341">
                <a:moveTo>
                  <a:pt x="0" y="0"/>
                </a:moveTo>
                <a:lnTo>
                  <a:pt x="535955" y="0"/>
                </a:lnTo>
                <a:lnTo>
                  <a:pt x="535955" y="515341"/>
                </a:lnTo>
                <a:lnTo>
                  <a:pt x="0" y="515341"/>
                </a:lnTo>
                <a:lnTo>
                  <a:pt x="0" y="0"/>
                </a:lnTo>
                <a:close/>
              </a:path>
            </a:pathLst>
          </a:custGeom>
          <a:blipFill>
            <a:blip r:embed="rId6"/>
            <a:stretch>
              <a:fillRect/>
            </a:stretch>
          </a:blipFill>
        </p:spPr>
      </p:sp>
      <p:sp>
        <p:nvSpPr>
          <p:cNvPr id="9" name="Freeform 9"/>
          <p:cNvSpPr/>
          <p:nvPr/>
        </p:nvSpPr>
        <p:spPr>
          <a:xfrm>
            <a:off x="2079689" y="2972946"/>
            <a:ext cx="535954" cy="515341"/>
          </a:xfrm>
          <a:custGeom>
            <a:avLst/>
            <a:gdLst/>
            <a:ahLst/>
            <a:cxnLst/>
            <a:rect l="l" t="t" r="r" b="b"/>
            <a:pathLst>
              <a:path w="535954" h="515341">
                <a:moveTo>
                  <a:pt x="0" y="0"/>
                </a:moveTo>
                <a:lnTo>
                  <a:pt x="535954" y="0"/>
                </a:lnTo>
                <a:lnTo>
                  <a:pt x="535954" y="515341"/>
                </a:lnTo>
                <a:lnTo>
                  <a:pt x="0" y="515341"/>
                </a:lnTo>
                <a:lnTo>
                  <a:pt x="0" y="0"/>
                </a:lnTo>
                <a:close/>
              </a:path>
            </a:pathLst>
          </a:custGeom>
          <a:blipFill>
            <a:blip r:embed="rId6"/>
            <a:stretch>
              <a:fillRect/>
            </a:stretch>
          </a:blipFill>
        </p:spPr>
      </p:sp>
      <p:sp>
        <p:nvSpPr>
          <p:cNvPr id="10" name="Freeform 10"/>
          <p:cNvSpPr/>
          <p:nvPr/>
        </p:nvSpPr>
        <p:spPr>
          <a:xfrm>
            <a:off x="3295893" y="2972946"/>
            <a:ext cx="535954" cy="515341"/>
          </a:xfrm>
          <a:custGeom>
            <a:avLst/>
            <a:gdLst/>
            <a:ahLst/>
            <a:cxnLst/>
            <a:rect l="l" t="t" r="r" b="b"/>
            <a:pathLst>
              <a:path w="535954" h="515341">
                <a:moveTo>
                  <a:pt x="0" y="0"/>
                </a:moveTo>
                <a:lnTo>
                  <a:pt x="535955" y="0"/>
                </a:lnTo>
                <a:lnTo>
                  <a:pt x="535955" y="515341"/>
                </a:lnTo>
                <a:lnTo>
                  <a:pt x="0" y="515341"/>
                </a:lnTo>
                <a:lnTo>
                  <a:pt x="0" y="0"/>
                </a:lnTo>
                <a:close/>
              </a:path>
            </a:pathLst>
          </a:custGeom>
          <a:blipFill>
            <a:blip r:embed="rId6"/>
            <a:stretch>
              <a:fillRect/>
            </a:stretch>
          </a:blipFill>
        </p:spPr>
      </p:sp>
      <p:sp>
        <p:nvSpPr>
          <p:cNvPr id="11" name="Freeform 11"/>
          <p:cNvSpPr/>
          <p:nvPr/>
        </p:nvSpPr>
        <p:spPr>
          <a:xfrm>
            <a:off x="2079689" y="1969749"/>
            <a:ext cx="535954" cy="522212"/>
          </a:xfrm>
          <a:custGeom>
            <a:avLst/>
            <a:gdLst/>
            <a:ahLst/>
            <a:cxnLst/>
            <a:rect l="l" t="t" r="r" b="b"/>
            <a:pathLst>
              <a:path w="535954" h="522212">
                <a:moveTo>
                  <a:pt x="0" y="0"/>
                </a:moveTo>
                <a:lnTo>
                  <a:pt x="535954" y="0"/>
                </a:lnTo>
                <a:lnTo>
                  <a:pt x="535954" y="522212"/>
                </a:lnTo>
                <a:lnTo>
                  <a:pt x="0" y="522212"/>
                </a:lnTo>
                <a:lnTo>
                  <a:pt x="0" y="0"/>
                </a:lnTo>
                <a:close/>
              </a:path>
            </a:pathLst>
          </a:custGeom>
          <a:blipFill>
            <a:blip r:embed="rId7"/>
            <a:stretch>
              <a:fillRect/>
            </a:stretch>
          </a:blipFill>
        </p:spPr>
      </p:sp>
      <p:sp>
        <p:nvSpPr>
          <p:cNvPr id="12" name="Freeform 12"/>
          <p:cNvSpPr/>
          <p:nvPr/>
        </p:nvSpPr>
        <p:spPr>
          <a:xfrm>
            <a:off x="4979340" y="2972946"/>
            <a:ext cx="535954" cy="515341"/>
          </a:xfrm>
          <a:custGeom>
            <a:avLst/>
            <a:gdLst/>
            <a:ahLst/>
            <a:cxnLst/>
            <a:rect l="l" t="t" r="r" b="b"/>
            <a:pathLst>
              <a:path w="535954" h="515341">
                <a:moveTo>
                  <a:pt x="0" y="0"/>
                </a:moveTo>
                <a:lnTo>
                  <a:pt x="535954" y="0"/>
                </a:lnTo>
                <a:lnTo>
                  <a:pt x="535954" y="515341"/>
                </a:lnTo>
                <a:lnTo>
                  <a:pt x="0" y="515341"/>
                </a:lnTo>
                <a:lnTo>
                  <a:pt x="0" y="0"/>
                </a:lnTo>
                <a:close/>
              </a:path>
            </a:pathLst>
          </a:custGeom>
          <a:blipFill>
            <a:blip r:embed="rId6"/>
            <a:stretch>
              <a:fillRect/>
            </a:stretch>
          </a:blipFill>
        </p:spPr>
      </p:sp>
      <p:sp>
        <p:nvSpPr>
          <p:cNvPr id="13" name="Freeform 13"/>
          <p:cNvSpPr/>
          <p:nvPr/>
        </p:nvSpPr>
        <p:spPr>
          <a:xfrm>
            <a:off x="6195544" y="2972946"/>
            <a:ext cx="535954" cy="515341"/>
          </a:xfrm>
          <a:custGeom>
            <a:avLst/>
            <a:gdLst/>
            <a:ahLst/>
            <a:cxnLst/>
            <a:rect l="l" t="t" r="r" b="b"/>
            <a:pathLst>
              <a:path w="535954" h="515341">
                <a:moveTo>
                  <a:pt x="0" y="0"/>
                </a:moveTo>
                <a:lnTo>
                  <a:pt x="535955" y="0"/>
                </a:lnTo>
                <a:lnTo>
                  <a:pt x="535955" y="515341"/>
                </a:lnTo>
                <a:lnTo>
                  <a:pt x="0" y="515341"/>
                </a:lnTo>
                <a:lnTo>
                  <a:pt x="0" y="0"/>
                </a:lnTo>
                <a:close/>
              </a:path>
            </a:pathLst>
          </a:custGeom>
          <a:blipFill>
            <a:blip r:embed="rId6"/>
            <a:stretch>
              <a:fillRect/>
            </a:stretch>
          </a:blipFill>
        </p:spPr>
      </p:sp>
      <p:sp>
        <p:nvSpPr>
          <p:cNvPr id="14" name="Freeform 14"/>
          <p:cNvSpPr/>
          <p:nvPr/>
        </p:nvSpPr>
        <p:spPr>
          <a:xfrm>
            <a:off x="7411749" y="2972946"/>
            <a:ext cx="535954" cy="515341"/>
          </a:xfrm>
          <a:custGeom>
            <a:avLst/>
            <a:gdLst/>
            <a:ahLst/>
            <a:cxnLst/>
            <a:rect l="l" t="t" r="r" b="b"/>
            <a:pathLst>
              <a:path w="535954" h="515341">
                <a:moveTo>
                  <a:pt x="0" y="0"/>
                </a:moveTo>
                <a:lnTo>
                  <a:pt x="535954" y="0"/>
                </a:lnTo>
                <a:lnTo>
                  <a:pt x="535954" y="515341"/>
                </a:lnTo>
                <a:lnTo>
                  <a:pt x="0" y="515341"/>
                </a:lnTo>
                <a:lnTo>
                  <a:pt x="0" y="0"/>
                </a:lnTo>
                <a:close/>
              </a:path>
            </a:pathLst>
          </a:custGeom>
          <a:blipFill>
            <a:blip r:embed="rId6"/>
            <a:stretch>
              <a:fillRect/>
            </a:stretch>
          </a:blipFill>
        </p:spPr>
      </p:sp>
      <p:sp>
        <p:nvSpPr>
          <p:cNvPr id="15" name="Freeform 15"/>
          <p:cNvSpPr/>
          <p:nvPr/>
        </p:nvSpPr>
        <p:spPr>
          <a:xfrm>
            <a:off x="6195544" y="1969749"/>
            <a:ext cx="535954" cy="522212"/>
          </a:xfrm>
          <a:custGeom>
            <a:avLst/>
            <a:gdLst/>
            <a:ahLst/>
            <a:cxnLst/>
            <a:rect l="l" t="t" r="r" b="b"/>
            <a:pathLst>
              <a:path w="535954" h="522212">
                <a:moveTo>
                  <a:pt x="0" y="0"/>
                </a:moveTo>
                <a:lnTo>
                  <a:pt x="535955" y="0"/>
                </a:lnTo>
                <a:lnTo>
                  <a:pt x="535955" y="522212"/>
                </a:lnTo>
                <a:lnTo>
                  <a:pt x="0" y="522212"/>
                </a:lnTo>
                <a:lnTo>
                  <a:pt x="0" y="0"/>
                </a:lnTo>
                <a:close/>
              </a:path>
            </a:pathLst>
          </a:custGeom>
          <a:blipFill>
            <a:blip r:embed="rId7"/>
            <a:stretch>
              <a:fillRect/>
            </a:stretch>
          </a:blipFill>
        </p:spPr>
      </p:sp>
      <p:sp>
        <p:nvSpPr>
          <p:cNvPr id="16" name="Freeform 16"/>
          <p:cNvSpPr/>
          <p:nvPr/>
        </p:nvSpPr>
        <p:spPr>
          <a:xfrm>
            <a:off x="2573131" y="952357"/>
            <a:ext cx="3668491" cy="1396134"/>
          </a:xfrm>
          <a:custGeom>
            <a:avLst/>
            <a:gdLst/>
            <a:ahLst/>
            <a:cxnLst/>
            <a:rect l="l" t="t" r="r" b="b"/>
            <a:pathLst>
              <a:path w="3668491" h="1396134">
                <a:moveTo>
                  <a:pt x="0" y="0"/>
                </a:moveTo>
                <a:lnTo>
                  <a:pt x="3668492" y="0"/>
                </a:lnTo>
                <a:lnTo>
                  <a:pt x="3668492" y="1396134"/>
                </a:lnTo>
                <a:lnTo>
                  <a:pt x="0" y="139613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7" name="Group 17"/>
          <p:cNvGrpSpPr>
            <a:grpSpLocks noChangeAspect="1"/>
          </p:cNvGrpSpPr>
          <p:nvPr/>
        </p:nvGrpSpPr>
        <p:grpSpPr>
          <a:xfrm>
            <a:off x="5170634" y="2442674"/>
            <a:ext cx="2579363" cy="571046"/>
            <a:chOff x="0" y="0"/>
            <a:chExt cx="3575558" cy="791591"/>
          </a:xfrm>
        </p:grpSpPr>
        <p:sp>
          <p:nvSpPr>
            <p:cNvPr id="18" name="Freeform 18"/>
            <p:cNvSpPr/>
            <p:nvPr/>
          </p:nvSpPr>
          <p:spPr>
            <a:xfrm>
              <a:off x="63500" y="63500"/>
              <a:ext cx="1727835" cy="664591"/>
            </a:xfrm>
            <a:custGeom>
              <a:avLst/>
              <a:gdLst/>
              <a:ahLst/>
              <a:cxnLst/>
              <a:rect l="l" t="t" r="r" b="b"/>
              <a:pathLst>
                <a:path w="1727835" h="664591">
                  <a:moveTo>
                    <a:pt x="1727835" y="0"/>
                  </a:moveTo>
                  <a:lnTo>
                    <a:pt x="1727835" y="335534"/>
                  </a:lnTo>
                  <a:lnTo>
                    <a:pt x="38100" y="335534"/>
                  </a:lnTo>
                  <a:lnTo>
                    <a:pt x="41275" y="332359"/>
                  </a:lnTo>
                  <a:lnTo>
                    <a:pt x="41275" y="601091"/>
                  </a:lnTo>
                  <a:lnTo>
                    <a:pt x="34925" y="601091"/>
                  </a:lnTo>
                  <a:lnTo>
                    <a:pt x="34925" y="329184"/>
                  </a:lnTo>
                  <a:lnTo>
                    <a:pt x="1724533" y="329184"/>
                  </a:lnTo>
                  <a:lnTo>
                    <a:pt x="1721485" y="332359"/>
                  </a:lnTo>
                  <a:lnTo>
                    <a:pt x="1721485" y="0"/>
                  </a:lnTo>
                  <a:close/>
                  <a:moveTo>
                    <a:pt x="76200" y="588391"/>
                  </a:moveTo>
                  <a:lnTo>
                    <a:pt x="38100" y="664591"/>
                  </a:lnTo>
                  <a:lnTo>
                    <a:pt x="0" y="588391"/>
                  </a:lnTo>
                  <a:close/>
                </a:path>
              </a:pathLst>
            </a:custGeom>
            <a:solidFill>
              <a:srgbClr val="326CE5"/>
            </a:solidFill>
          </p:spPr>
        </p:sp>
        <p:sp>
          <p:nvSpPr>
            <p:cNvPr id="19" name="Freeform 19"/>
            <p:cNvSpPr/>
            <p:nvPr/>
          </p:nvSpPr>
          <p:spPr>
            <a:xfrm>
              <a:off x="1784223" y="63500"/>
              <a:ext cx="1727835" cy="664591"/>
            </a:xfrm>
            <a:custGeom>
              <a:avLst/>
              <a:gdLst/>
              <a:ahLst/>
              <a:cxnLst/>
              <a:rect l="l" t="t" r="r" b="b"/>
              <a:pathLst>
                <a:path w="1727835" h="664591">
                  <a:moveTo>
                    <a:pt x="0" y="127"/>
                  </a:moveTo>
                  <a:lnTo>
                    <a:pt x="0" y="335534"/>
                  </a:lnTo>
                  <a:lnTo>
                    <a:pt x="1689735" y="335534"/>
                  </a:lnTo>
                  <a:lnTo>
                    <a:pt x="1686560" y="332359"/>
                  </a:lnTo>
                  <a:lnTo>
                    <a:pt x="1686560" y="601091"/>
                  </a:lnTo>
                  <a:lnTo>
                    <a:pt x="1692910" y="601091"/>
                  </a:lnTo>
                  <a:lnTo>
                    <a:pt x="1692910" y="329184"/>
                  </a:lnTo>
                  <a:lnTo>
                    <a:pt x="3175" y="329184"/>
                  </a:lnTo>
                  <a:lnTo>
                    <a:pt x="6350" y="332359"/>
                  </a:lnTo>
                  <a:lnTo>
                    <a:pt x="6350" y="0"/>
                  </a:lnTo>
                  <a:close/>
                  <a:moveTo>
                    <a:pt x="1651635" y="588391"/>
                  </a:moveTo>
                  <a:lnTo>
                    <a:pt x="1689735" y="664591"/>
                  </a:lnTo>
                  <a:lnTo>
                    <a:pt x="1727835" y="588391"/>
                  </a:lnTo>
                  <a:close/>
                </a:path>
              </a:pathLst>
            </a:custGeom>
            <a:solidFill>
              <a:srgbClr val="326CE5"/>
            </a:solidFill>
          </p:spPr>
        </p:sp>
        <p:sp>
          <p:nvSpPr>
            <p:cNvPr id="20" name="Freeform 20"/>
            <p:cNvSpPr/>
            <p:nvPr/>
          </p:nvSpPr>
          <p:spPr>
            <a:xfrm>
              <a:off x="1749298" y="63500"/>
              <a:ext cx="76200" cy="664591"/>
            </a:xfrm>
            <a:custGeom>
              <a:avLst/>
              <a:gdLst/>
              <a:ahLst/>
              <a:cxnLst/>
              <a:rect l="l" t="t" r="r" b="b"/>
              <a:pathLst>
                <a:path w="76200" h="664591">
                  <a:moveTo>
                    <a:pt x="41275" y="0"/>
                  </a:moveTo>
                  <a:lnTo>
                    <a:pt x="41275" y="601091"/>
                  </a:lnTo>
                  <a:lnTo>
                    <a:pt x="34925" y="601091"/>
                  </a:lnTo>
                  <a:lnTo>
                    <a:pt x="34925" y="0"/>
                  </a:lnTo>
                  <a:close/>
                  <a:moveTo>
                    <a:pt x="76200" y="588391"/>
                  </a:moveTo>
                  <a:lnTo>
                    <a:pt x="38100" y="664591"/>
                  </a:lnTo>
                  <a:lnTo>
                    <a:pt x="0" y="588391"/>
                  </a:lnTo>
                  <a:close/>
                </a:path>
              </a:pathLst>
            </a:custGeom>
            <a:solidFill>
              <a:srgbClr val="326CE5"/>
            </a:solidFill>
          </p:spPr>
        </p:sp>
      </p:grpSp>
      <p:grpSp>
        <p:nvGrpSpPr>
          <p:cNvPr id="21" name="Group 21"/>
          <p:cNvGrpSpPr>
            <a:grpSpLocks noChangeAspect="1"/>
          </p:cNvGrpSpPr>
          <p:nvPr/>
        </p:nvGrpSpPr>
        <p:grpSpPr>
          <a:xfrm>
            <a:off x="7530655" y="1860896"/>
            <a:ext cx="628269" cy="441262"/>
            <a:chOff x="0" y="0"/>
            <a:chExt cx="870915" cy="611683"/>
          </a:xfrm>
        </p:grpSpPr>
        <p:sp>
          <p:nvSpPr>
            <p:cNvPr id="22" name="Freeform 22"/>
            <p:cNvSpPr/>
            <p:nvPr/>
          </p:nvSpPr>
          <p:spPr>
            <a:xfrm>
              <a:off x="0" y="0"/>
              <a:ext cx="870966" cy="611632"/>
            </a:xfrm>
            <a:custGeom>
              <a:avLst/>
              <a:gdLst/>
              <a:ahLst/>
              <a:cxnLst/>
              <a:rect l="l" t="t" r="r" b="b"/>
              <a:pathLst>
                <a:path w="870966" h="611632">
                  <a:moveTo>
                    <a:pt x="794512" y="0"/>
                  </a:moveTo>
                  <a:lnTo>
                    <a:pt x="311912" y="456184"/>
                  </a:lnTo>
                  <a:lnTo>
                    <a:pt x="80137" y="218694"/>
                  </a:lnTo>
                  <a:lnTo>
                    <a:pt x="0" y="295021"/>
                  </a:lnTo>
                  <a:lnTo>
                    <a:pt x="308229" y="611632"/>
                  </a:lnTo>
                  <a:lnTo>
                    <a:pt x="389255" y="536194"/>
                  </a:lnTo>
                  <a:lnTo>
                    <a:pt x="870966" y="79121"/>
                  </a:lnTo>
                  <a:close/>
                </a:path>
              </a:pathLst>
            </a:custGeom>
            <a:solidFill>
              <a:srgbClr val="00CA4E"/>
            </a:solidFill>
          </p:spPr>
        </p:sp>
      </p:grpSp>
      <p:sp>
        <p:nvSpPr>
          <p:cNvPr id="23" name="TextBox 23"/>
          <p:cNvSpPr txBox="1"/>
          <p:nvPr/>
        </p:nvSpPr>
        <p:spPr>
          <a:xfrm>
            <a:off x="2572856" y="82616"/>
            <a:ext cx="3818346" cy="504509"/>
          </a:xfrm>
          <a:prstGeom prst="rect">
            <a:avLst/>
          </a:prstGeom>
        </p:spPr>
        <p:txBody>
          <a:bodyPr lIns="0" tIns="0" rIns="0" bIns="0" rtlCol="0" anchor="t">
            <a:spAutoFit/>
          </a:bodyPr>
          <a:lstStyle/>
          <a:p>
            <a:pPr algn="l">
              <a:lnSpc>
                <a:spcPts val="4020"/>
              </a:lnSpc>
            </a:pPr>
            <a:r>
              <a:rPr lang="en-US" sz="2870" spc="5">
                <a:solidFill>
                  <a:srgbClr val="326CE5"/>
                </a:solidFill>
                <a:latin typeface="Barlow" panose="00000500000000000000"/>
                <a:ea typeface="Barlow" panose="00000500000000000000"/>
                <a:cs typeface="Barlow" panose="00000500000000000000"/>
                <a:sym typeface="Barlow" panose="00000500000000000000"/>
              </a:rPr>
              <a:t>Rolling Update Strategy</a:t>
            </a:r>
          </a:p>
        </p:txBody>
      </p:sp>
      <p:sp>
        <p:nvSpPr>
          <p:cNvPr id="24" name="TextBox 24"/>
          <p:cNvSpPr txBox="1"/>
          <p:nvPr/>
        </p:nvSpPr>
        <p:spPr>
          <a:xfrm>
            <a:off x="2165352" y="3542854"/>
            <a:ext cx="361474" cy="226741"/>
          </a:xfrm>
          <a:prstGeom prst="rect">
            <a:avLst/>
          </a:prstGeom>
        </p:spPr>
        <p:txBody>
          <a:bodyPr lIns="0" tIns="0" rIns="0" bIns="0" rtlCol="0" anchor="t">
            <a:spAutoFit/>
          </a:bodyPr>
          <a:lstStyle/>
          <a:p>
            <a:pPr algn="l">
              <a:lnSpc>
                <a:spcPts val="1820"/>
              </a:lnSpc>
            </a:pPr>
            <a:r>
              <a:rPr lang="en-US" sz="1300">
                <a:solidFill>
                  <a:srgbClr val="326CE5"/>
                </a:solidFill>
                <a:latin typeface="Barlow" panose="00000500000000000000"/>
                <a:ea typeface="Barlow" panose="00000500000000000000"/>
                <a:cs typeface="Barlow" panose="00000500000000000000"/>
                <a:sym typeface="Barlow" panose="00000500000000000000"/>
              </a:rPr>
              <a:t>Pods</a:t>
            </a:r>
          </a:p>
        </p:txBody>
      </p:sp>
      <p:sp>
        <p:nvSpPr>
          <p:cNvPr id="25" name="TextBox 25"/>
          <p:cNvSpPr txBox="1"/>
          <p:nvPr/>
        </p:nvSpPr>
        <p:spPr>
          <a:xfrm>
            <a:off x="1823619" y="1711449"/>
            <a:ext cx="1065216" cy="226741"/>
          </a:xfrm>
          <a:prstGeom prst="rect">
            <a:avLst/>
          </a:prstGeom>
        </p:spPr>
        <p:txBody>
          <a:bodyPr lIns="0" tIns="0" rIns="0" bIns="0" rtlCol="0" anchor="t">
            <a:spAutoFit/>
          </a:bodyPr>
          <a:lstStyle/>
          <a:p>
            <a:pPr algn="l">
              <a:lnSpc>
                <a:spcPts val="1820"/>
              </a:lnSpc>
            </a:pPr>
            <a:r>
              <a:rPr lang="en-US" sz="1300" spc="2">
                <a:solidFill>
                  <a:srgbClr val="326CE5"/>
                </a:solidFill>
                <a:latin typeface="Barlow" panose="00000500000000000000"/>
                <a:ea typeface="Barlow" panose="00000500000000000000"/>
                <a:cs typeface="Barlow" panose="00000500000000000000"/>
                <a:sym typeface="Barlow" panose="00000500000000000000"/>
              </a:rPr>
              <a:t>Old ReplicaSet</a:t>
            </a:r>
          </a:p>
        </p:txBody>
      </p:sp>
      <p:sp>
        <p:nvSpPr>
          <p:cNvPr id="26" name="TextBox 26"/>
          <p:cNvSpPr txBox="1"/>
          <p:nvPr/>
        </p:nvSpPr>
        <p:spPr>
          <a:xfrm>
            <a:off x="6283771" y="3542854"/>
            <a:ext cx="362147" cy="226741"/>
          </a:xfrm>
          <a:prstGeom prst="rect">
            <a:avLst/>
          </a:prstGeom>
        </p:spPr>
        <p:txBody>
          <a:bodyPr lIns="0" tIns="0" rIns="0" bIns="0" rtlCol="0" anchor="t">
            <a:spAutoFit/>
          </a:bodyPr>
          <a:lstStyle/>
          <a:p>
            <a:pPr algn="l">
              <a:lnSpc>
                <a:spcPts val="1820"/>
              </a:lnSpc>
            </a:pPr>
            <a:r>
              <a:rPr lang="en-US" sz="1300">
                <a:solidFill>
                  <a:srgbClr val="326CE5"/>
                </a:solidFill>
                <a:latin typeface="Barlow" panose="00000500000000000000"/>
                <a:ea typeface="Barlow" panose="00000500000000000000"/>
                <a:cs typeface="Barlow" panose="00000500000000000000"/>
                <a:sym typeface="Barlow" panose="00000500000000000000"/>
              </a:rPr>
              <a:t>Pods</a:t>
            </a:r>
          </a:p>
        </p:txBody>
      </p:sp>
      <p:sp>
        <p:nvSpPr>
          <p:cNvPr id="27" name="TextBox 27"/>
          <p:cNvSpPr txBox="1"/>
          <p:nvPr/>
        </p:nvSpPr>
        <p:spPr>
          <a:xfrm>
            <a:off x="5898708" y="1711449"/>
            <a:ext cx="1147252" cy="226741"/>
          </a:xfrm>
          <a:prstGeom prst="rect">
            <a:avLst/>
          </a:prstGeom>
        </p:spPr>
        <p:txBody>
          <a:bodyPr lIns="0" tIns="0" rIns="0" bIns="0" rtlCol="0" anchor="t">
            <a:spAutoFit/>
          </a:bodyPr>
          <a:lstStyle/>
          <a:p>
            <a:pPr algn="l">
              <a:lnSpc>
                <a:spcPts val="1820"/>
              </a:lnSpc>
            </a:pPr>
            <a:r>
              <a:rPr lang="en-US" sz="1300">
                <a:solidFill>
                  <a:srgbClr val="326CE5"/>
                </a:solidFill>
                <a:latin typeface="Barlow" panose="00000500000000000000"/>
                <a:ea typeface="Barlow" panose="00000500000000000000"/>
                <a:cs typeface="Barlow" panose="00000500000000000000"/>
                <a:sym typeface="Barlow" panose="00000500000000000000"/>
              </a:rPr>
              <a:t>New ReplicaSet</a:t>
            </a:r>
          </a:p>
        </p:txBody>
      </p:sp>
      <p:sp>
        <p:nvSpPr>
          <p:cNvPr id="28" name="TextBox 28"/>
          <p:cNvSpPr txBox="1"/>
          <p:nvPr/>
        </p:nvSpPr>
        <p:spPr>
          <a:xfrm>
            <a:off x="1180199" y="3833195"/>
            <a:ext cx="148920" cy="256818"/>
          </a:xfrm>
          <a:prstGeom prst="rect">
            <a:avLst/>
          </a:prstGeom>
        </p:spPr>
        <p:txBody>
          <a:bodyPr lIns="0" tIns="0" rIns="0" bIns="0" rtlCol="0" anchor="t">
            <a:spAutoFit/>
          </a:bodyPr>
          <a:lstStyle/>
          <a:p>
            <a:pPr algn="l">
              <a:lnSpc>
                <a:spcPts val="2045"/>
              </a:lnSpc>
            </a:pPr>
            <a:r>
              <a:rPr lang="en-US" sz="1460">
                <a:solidFill>
                  <a:srgbClr val="326CE5"/>
                </a:solidFill>
                <a:latin typeface="Arimo" panose="020B0604020202020204"/>
                <a:ea typeface="Arimo" panose="020B0604020202020204"/>
                <a:cs typeface="Arimo" panose="020B0604020202020204"/>
                <a:sym typeface="Arimo" panose="020B0604020202020204"/>
              </a:rPr>
              <a:t>✓</a:t>
            </a:r>
          </a:p>
        </p:txBody>
      </p:sp>
      <p:sp>
        <p:nvSpPr>
          <p:cNvPr id="29" name="TextBox 29"/>
          <p:cNvSpPr txBox="1"/>
          <p:nvPr/>
        </p:nvSpPr>
        <p:spPr>
          <a:xfrm>
            <a:off x="5551760" y="3812450"/>
            <a:ext cx="148920" cy="533172"/>
          </a:xfrm>
          <a:prstGeom prst="rect">
            <a:avLst/>
          </a:prstGeom>
        </p:spPr>
        <p:txBody>
          <a:bodyPr lIns="0" tIns="0" rIns="0" bIns="0" rtlCol="0" anchor="t">
            <a:spAutoFit/>
          </a:bodyPr>
          <a:lstStyle/>
          <a:p>
            <a:pPr algn="just">
              <a:lnSpc>
                <a:spcPts val="2100"/>
              </a:lnSpc>
            </a:pPr>
            <a:r>
              <a:rPr lang="en-US" sz="1460">
                <a:solidFill>
                  <a:srgbClr val="326CE5"/>
                </a:solidFill>
                <a:latin typeface="Arimo" panose="020B0604020202020204"/>
                <a:ea typeface="Arimo" panose="020B0604020202020204"/>
                <a:cs typeface="Arimo" panose="020B0604020202020204"/>
                <a:sym typeface="Arimo" panose="020B0604020202020204"/>
              </a:rPr>
              <a:t>✓ ✓</a:t>
            </a:r>
          </a:p>
        </p:txBody>
      </p:sp>
      <p:sp>
        <p:nvSpPr>
          <p:cNvPr id="30" name="TextBox 30"/>
          <p:cNvSpPr txBox="1"/>
          <p:nvPr/>
        </p:nvSpPr>
        <p:spPr>
          <a:xfrm>
            <a:off x="1427838" y="3897963"/>
            <a:ext cx="1948545" cy="261002"/>
          </a:xfrm>
          <a:prstGeom prst="rect">
            <a:avLst/>
          </a:prstGeom>
        </p:spPr>
        <p:txBody>
          <a:bodyPr lIns="0" tIns="0" rIns="0" bIns="0" rtlCol="0" anchor="t">
            <a:spAutoFit/>
          </a:bodyPr>
          <a:lstStyle/>
          <a:p>
            <a:pPr algn="l">
              <a:lnSpc>
                <a:spcPts val="2045"/>
              </a:lnSpc>
            </a:pPr>
            <a:r>
              <a:rPr lang="en-US" sz="1460" b="1">
                <a:solidFill>
                  <a:srgbClr val="326CE5"/>
                </a:solidFill>
                <a:latin typeface="Barlow Bold" panose="00000800000000000000"/>
                <a:ea typeface="Barlow Bold" panose="00000800000000000000"/>
                <a:cs typeface="Barlow Bold" panose="00000800000000000000"/>
                <a:sym typeface="Barlow Bold" panose="00000800000000000000"/>
              </a:rPr>
              <a:t>maxUnavailable setting</a:t>
            </a:r>
          </a:p>
        </p:txBody>
      </p:sp>
      <p:sp>
        <p:nvSpPr>
          <p:cNvPr id="31" name="TextBox 31"/>
          <p:cNvSpPr txBox="1"/>
          <p:nvPr/>
        </p:nvSpPr>
        <p:spPr>
          <a:xfrm>
            <a:off x="5799302" y="3877211"/>
            <a:ext cx="1516009" cy="537357"/>
          </a:xfrm>
          <a:prstGeom prst="rect">
            <a:avLst/>
          </a:prstGeom>
        </p:spPr>
        <p:txBody>
          <a:bodyPr lIns="0" tIns="0" rIns="0" bIns="0" rtlCol="0" anchor="t">
            <a:spAutoFit/>
          </a:bodyPr>
          <a:lstStyle/>
          <a:p>
            <a:pPr algn="l">
              <a:lnSpc>
                <a:spcPts val="2100"/>
              </a:lnSpc>
            </a:pPr>
            <a:r>
              <a:rPr lang="en-US" sz="1460" b="1">
                <a:solidFill>
                  <a:srgbClr val="326CE5"/>
                </a:solidFill>
                <a:latin typeface="Barlow Bold" panose="00000800000000000000"/>
                <a:ea typeface="Barlow Bold" panose="00000800000000000000"/>
                <a:cs typeface="Barlow Bold" panose="00000800000000000000"/>
                <a:sym typeface="Barlow Bold" panose="00000800000000000000"/>
              </a:rPr>
              <a:t>maxSurge setting Health checks</a:t>
            </a: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8994635" cy="5143500"/>
          </a:xfrm>
          <a:custGeom>
            <a:avLst/>
            <a:gdLst/>
            <a:ahLst/>
            <a:cxnLst/>
            <a:rect l="l" t="t" r="r" b="b"/>
            <a:pathLst>
              <a:path w="8994635" h="5143500">
                <a:moveTo>
                  <a:pt x="0" y="0"/>
                </a:moveTo>
                <a:lnTo>
                  <a:pt x="8994635" y="0"/>
                </a:lnTo>
                <a:lnTo>
                  <a:pt x="8994635"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024719" y="987166"/>
            <a:ext cx="535954" cy="522212"/>
          </a:xfrm>
          <a:custGeom>
            <a:avLst/>
            <a:gdLst/>
            <a:ahLst/>
            <a:cxnLst/>
            <a:rect l="l" t="t" r="r" b="b"/>
            <a:pathLst>
              <a:path w="535954" h="522212">
                <a:moveTo>
                  <a:pt x="0" y="0"/>
                </a:moveTo>
                <a:lnTo>
                  <a:pt x="535955" y="0"/>
                </a:lnTo>
                <a:lnTo>
                  <a:pt x="535955" y="522212"/>
                </a:lnTo>
                <a:lnTo>
                  <a:pt x="0" y="522212"/>
                </a:lnTo>
                <a:lnTo>
                  <a:pt x="0" y="0"/>
                </a:lnTo>
                <a:close/>
              </a:path>
            </a:pathLst>
          </a:custGeom>
          <a:blipFill>
            <a:blip r:embed="rId4"/>
            <a:stretch>
              <a:fillRect/>
            </a:stretch>
          </a:blipFill>
        </p:spPr>
      </p:sp>
      <p:sp>
        <p:nvSpPr>
          <p:cNvPr id="4" name="Freeform 4"/>
          <p:cNvSpPr/>
          <p:nvPr/>
        </p:nvSpPr>
        <p:spPr>
          <a:xfrm>
            <a:off x="491292" y="2655771"/>
            <a:ext cx="3589108" cy="1239106"/>
          </a:xfrm>
          <a:custGeom>
            <a:avLst/>
            <a:gdLst/>
            <a:ahLst/>
            <a:cxnLst/>
            <a:rect l="l" t="t" r="r" b="b"/>
            <a:pathLst>
              <a:path w="3589108" h="1239106">
                <a:moveTo>
                  <a:pt x="0" y="0"/>
                </a:moveTo>
                <a:lnTo>
                  <a:pt x="3589108" y="0"/>
                </a:lnTo>
                <a:lnTo>
                  <a:pt x="3589108" y="1239106"/>
                </a:lnTo>
                <a:lnTo>
                  <a:pt x="0" y="12391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753545" y="3062272"/>
            <a:ext cx="535954" cy="522212"/>
          </a:xfrm>
          <a:custGeom>
            <a:avLst/>
            <a:gdLst/>
            <a:ahLst/>
            <a:cxnLst/>
            <a:rect l="l" t="t" r="r" b="b"/>
            <a:pathLst>
              <a:path w="535954" h="522212">
                <a:moveTo>
                  <a:pt x="0" y="0"/>
                </a:moveTo>
                <a:lnTo>
                  <a:pt x="535955" y="0"/>
                </a:lnTo>
                <a:lnTo>
                  <a:pt x="535955" y="522212"/>
                </a:lnTo>
                <a:lnTo>
                  <a:pt x="0" y="522212"/>
                </a:lnTo>
                <a:lnTo>
                  <a:pt x="0" y="0"/>
                </a:lnTo>
                <a:close/>
              </a:path>
            </a:pathLst>
          </a:custGeom>
          <a:blipFill>
            <a:blip r:embed="rId7"/>
            <a:stretch>
              <a:fillRect/>
            </a:stretch>
          </a:blipFill>
        </p:spPr>
      </p:sp>
      <p:sp>
        <p:nvSpPr>
          <p:cNvPr id="6" name="Freeform 6"/>
          <p:cNvSpPr/>
          <p:nvPr/>
        </p:nvSpPr>
        <p:spPr>
          <a:xfrm>
            <a:off x="177511" y="1806029"/>
            <a:ext cx="8538668" cy="2340747"/>
          </a:xfrm>
          <a:custGeom>
            <a:avLst/>
            <a:gdLst/>
            <a:ahLst/>
            <a:cxnLst/>
            <a:rect l="l" t="t" r="r" b="b"/>
            <a:pathLst>
              <a:path w="8538668" h="2340747">
                <a:moveTo>
                  <a:pt x="0" y="0"/>
                </a:moveTo>
                <a:lnTo>
                  <a:pt x="8538668" y="0"/>
                </a:lnTo>
                <a:lnTo>
                  <a:pt x="8538668" y="2340747"/>
                </a:lnTo>
                <a:lnTo>
                  <a:pt x="0" y="234074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4767521" y="2380833"/>
            <a:ext cx="3680681" cy="1559854"/>
          </a:xfrm>
          <a:custGeom>
            <a:avLst/>
            <a:gdLst/>
            <a:ahLst/>
            <a:cxnLst/>
            <a:rect l="l" t="t" r="r" b="b"/>
            <a:pathLst>
              <a:path w="3680681" h="1559854">
                <a:moveTo>
                  <a:pt x="0" y="0"/>
                </a:moveTo>
                <a:lnTo>
                  <a:pt x="3680681" y="0"/>
                </a:lnTo>
                <a:lnTo>
                  <a:pt x="3680681" y="1559855"/>
                </a:lnTo>
                <a:lnTo>
                  <a:pt x="0" y="155985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223314" y="1858711"/>
            <a:ext cx="4228131" cy="2249133"/>
          </a:xfrm>
          <a:custGeom>
            <a:avLst/>
            <a:gdLst/>
            <a:ahLst/>
            <a:cxnLst/>
            <a:rect l="l" t="t" r="r" b="b"/>
            <a:pathLst>
              <a:path w="4228131" h="2249133">
                <a:moveTo>
                  <a:pt x="0" y="0"/>
                </a:moveTo>
                <a:lnTo>
                  <a:pt x="4228131" y="0"/>
                </a:lnTo>
                <a:lnTo>
                  <a:pt x="4228131" y="2249133"/>
                </a:lnTo>
                <a:lnTo>
                  <a:pt x="0" y="224913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Freeform 9"/>
          <p:cNvSpPr/>
          <p:nvPr/>
        </p:nvSpPr>
        <p:spPr>
          <a:xfrm>
            <a:off x="1969749" y="3062272"/>
            <a:ext cx="535954" cy="522212"/>
          </a:xfrm>
          <a:custGeom>
            <a:avLst/>
            <a:gdLst/>
            <a:ahLst/>
            <a:cxnLst/>
            <a:rect l="l" t="t" r="r" b="b"/>
            <a:pathLst>
              <a:path w="535954" h="522212">
                <a:moveTo>
                  <a:pt x="0" y="0"/>
                </a:moveTo>
                <a:lnTo>
                  <a:pt x="535955" y="0"/>
                </a:lnTo>
                <a:lnTo>
                  <a:pt x="535955" y="522212"/>
                </a:lnTo>
                <a:lnTo>
                  <a:pt x="0" y="522212"/>
                </a:lnTo>
                <a:lnTo>
                  <a:pt x="0" y="0"/>
                </a:lnTo>
                <a:close/>
              </a:path>
            </a:pathLst>
          </a:custGeom>
          <a:blipFill>
            <a:blip r:embed="rId7"/>
            <a:stretch>
              <a:fillRect/>
            </a:stretch>
          </a:blipFill>
        </p:spPr>
      </p:sp>
      <p:sp>
        <p:nvSpPr>
          <p:cNvPr id="10" name="Freeform 10"/>
          <p:cNvSpPr/>
          <p:nvPr/>
        </p:nvSpPr>
        <p:spPr>
          <a:xfrm>
            <a:off x="3192825" y="3062272"/>
            <a:ext cx="535954" cy="522212"/>
          </a:xfrm>
          <a:custGeom>
            <a:avLst/>
            <a:gdLst/>
            <a:ahLst/>
            <a:cxnLst/>
            <a:rect l="l" t="t" r="r" b="b"/>
            <a:pathLst>
              <a:path w="535954" h="522212">
                <a:moveTo>
                  <a:pt x="0" y="0"/>
                </a:moveTo>
                <a:lnTo>
                  <a:pt x="535954" y="0"/>
                </a:lnTo>
                <a:lnTo>
                  <a:pt x="535954" y="522212"/>
                </a:lnTo>
                <a:lnTo>
                  <a:pt x="0" y="522212"/>
                </a:lnTo>
                <a:lnTo>
                  <a:pt x="0" y="0"/>
                </a:lnTo>
                <a:close/>
              </a:path>
            </a:pathLst>
          </a:custGeom>
          <a:blipFill>
            <a:blip r:embed="rId7"/>
            <a:stretch>
              <a:fillRect/>
            </a:stretch>
          </a:blipFill>
        </p:spPr>
      </p:sp>
      <p:sp>
        <p:nvSpPr>
          <p:cNvPr id="11" name="Freeform 11"/>
          <p:cNvSpPr/>
          <p:nvPr/>
        </p:nvSpPr>
        <p:spPr>
          <a:xfrm>
            <a:off x="1969749" y="1914780"/>
            <a:ext cx="535954" cy="515341"/>
          </a:xfrm>
          <a:custGeom>
            <a:avLst/>
            <a:gdLst/>
            <a:ahLst/>
            <a:cxnLst/>
            <a:rect l="l" t="t" r="r" b="b"/>
            <a:pathLst>
              <a:path w="535954" h="515341">
                <a:moveTo>
                  <a:pt x="0" y="0"/>
                </a:moveTo>
                <a:lnTo>
                  <a:pt x="535955" y="0"/>
                </a:lnTo>
                <a:lnTo>
                  <a:pt x="535955" y="515341"/>
                </a:lnTo>
                <a:lnTo>
                  <a:pt x="0" y="515341"/>
                </a:lnTo>
                <a:lnTo>
                  <a:pt x="0" y="0"/>
                </a:lnTo>
                <a:close/>
              </a:path>
            </a:pathLst>
          </a:custGeom>
          <a:blipFill>
            <a:blip r:embed="rId14"/>
            <a:stretch>
              <a:fillRect/>
            </a:stretch>
          </a:blipFill>
        </p:spPr>
      </p:sp>
      <p:sp>
        <p:nvSpPr>
          <p:cNvPr id="12" name="Freeform 12"/>
          <p:cNvSpPr/>
          <p:nvPr/>
        </p:nvSpPr>
        <p:spPr>
          <a:xfrm>
            <a:off x="3192825" y="3076014"/>
            <a:ext cx="535954" cy="515341"/>
          </a:xfrm>
          <a:custGeom>
            <a:avLst/>
            <a:gdLst/>
            <a:ahLst/>
            <a:cxnLst/>
            <a:rect l="l" t="t" r="r" b="b"/>
            <a:pathLst>
              <a:path w="535954" h="515341">
                <a:moveTo>
                  <a:pt x="0" y="0"/>
                </a:moveTo>
                <a:lnTo>
                  <a:pt x="535954" y="0"/>
                </a:lnTo>
                <a:lnTo>
                  <a:pt x="535954" y="515341"/>
                </a:lnTo>
                <a:lnTo>
                  <a:pt x="0" y="515341"/>
                </a:lnTo>
                <a:lnTo>
                  <a:pt x="0" y="0"/>
                </a:lnTo>
                <a:close/>
              </a:path>
            </a:pathLst>
          </a:custGeom>
          <a:blipFill>
            <a:blip r:embed="rId15"/>
            <a:stretch>
              <a:fillRect/>
            </a:stretch>
          </a:blipFill>
        </p:spPr>
      </p:sp>
      <p:sp>
        <p:nvSpPr>
          <p:cNvPr id="13" name="Freeform 13"/>
          <p:cNvSpPr/>
          <p:nvPr/>
        </p:nvSpPr>
        <p:spPr>
          <a:xfrm>
            <a:off x="5082408" y="3062272"/>
            <a:ext cx="535954" cy="522212"/>
          </a:xfrm>
          <a:custGeom>
            <a:avLst/>
            <a:gdLst/>
            <a:ahLst/>
            <a:cxnLst/>
            <a:rect l="l" t="t" r="r" b="b"/>
            <a:pathLst>
              <a:path w="535954" h="522212">
                <a:moveTo>
                  <a:pt x="0" y="0"/>
                </a:moveTo>
                <a:lnTo>
                  <a:pt x="535955" y="0"/>
                </a:lnTo>
                <a:lnTo>
                  <a:pt x="535955" y="522212"/>
                </a:lnTo>
                <a:lnTo>
                  <a:pt x="0" y="522212"/>
                </a:lnTo>
                <a:lnTo>
                  <a:pt x="0" y="0"/>
                </a:lnTo>
                <a:close/>
              </a:path>
            </a:pathLst>
          </a:custGeom>
          <a:blipFill>
            <a:blip r:embed="rId7"/>
            <a:stretch>
              <a:fillRect/>
            </a:stretch>
          </a:blipFill>
        </p:spPr>
      </p:sp>
      <p:sp>
        <p:nvSpPr>
          <p:cNvPr id="14" name="Freeform 14"/>
          <p:cNvSpPr/>
          <p:nvPr/>
        </p:nvSpPr>
        <p:spPr>
          <a:xfrm>
            <a:off x="6298612" y="3062272"/>
            <a:ext cx="535954" cy="522212"/>
          </a:xfrm>
          <a:custGeom>
            <a:avLst/>
            <a:gdLst/>
            <a:ahLst/>
            <a:cxnLst/>
            <a:rect l="l" t="t" r="r" b="b"/>
            <a:pathLst>
              <a:path w="535954" h="522212">
                <a:moveTo>
                  <a:pt x="0" y="0"/>
                </a:moveTo>
                <a:lnTo>
                  <a:pt x="535955" y="0"/>
                </a:lnTo>
                <a:lnTo>
                  <a:pt x="535955" y="522212"/>
                </a:lnTo>
                <a:lnTo>
                  <a:pt x="0" y="522212"/>
                </a:lnTo>
                <a:lnTo>
                  <a:pt x="0" y="0"/>
                </a:lnTo>
                <a:close/>
              </a:path>
            </a:pathLst>
          </a:custGeom>
          <a:blipFill>
            <a:blip r:embed="rId7"/>
            <a:stretch>
              <a:fillRect/>
            </a:stretch>
          </a:blipFill>
        </p:spPr>
      </p:sp>
      <p:sp>
        <p:nvSpPr>
          <p:cNvPr id="15" name="Freeform 15"/>
          <p:cNvSpPr/>
          <p:nvPr/>
        </p:nvSpPr>
        <p:spPr>
          <a:xfrm>
            <a:off x="7514817" y="3062272"/>
            <a:ext cx="535954" cy="522212"/>
          </a:xfrm>
          <a:custGeom>
            <a:avLst/>
            <a:gdLst/>
            <a:ahLst/>
            <a:cxnLst/>
            <a:rect l="l" t="t" r="r" b="b"/>
            <a:pathLst>
              <a:path w="535954" h="522212">
                <a:moveTo>
                  <a:pt x="0" y="0"/>
                </a:moveTo>
                <a:lnTo>
                  <a:pt x="535954" y="0"/>
                </a:lnTo>
                <a:lnTo>
                  <a:pt x="535954" y="522212"/>
                </a:lnTo>
                <a:lnTo>
                  <a:pt x="0" y="522212"/>
                </a:lnTo>
                <a:lnTo>
                  <a:pt x="0" y="0"/>
                </a:lnTo>
                <a:close/>
              </a:path>
            </a:pathLst>
          </a:custGeom>
          <a:blipFill>
            <a:blip r:embed="rId7"/>
            <a:stretch>
              <a:fillRect/>
            </a:stretch>
          </a:blipFill>
        </p:spPr>
      </p:sp>
      <p:sp>
        <p:nvSpPr>
          <p:cNvPr id="16" name="Freeform 16"/>
          <p:cNvSpPr/>
          <p:nvPr/>
        </p:nvSpPr>
        <p:spPr>
          <a:xfrm>
            <a:off x="6298612" y="1914780"/>
            <a:ext cx="535954" cy="515341"/>
          </a:xfrm>
          <a:custGeom>
            <a:avLst/>
            <a:gdLst/>
            <a:ahLst/>
            <a:cxnLst/>
            <a:rect l="l" t="t" r="r" b="b"/>
            <a:pathLst>
              <a:path w="535954" h="515341">
                <a:moveTo>
                  <a:pt x="0" y="0"/>
                </a:moveTo>
                <a:lnTo>
                  <a:pt x="535955" y="0"/>
                </a:lnTo>
                <a:lnTo>
                  <a:pt x="535955" y="515341"/>
                </a:lnTo>
                <a:lnTo>
                  <a:pt x="0" y="515341"/>
                </a:lnTo>
                <a:lnTo>
                  <a:pt x="0" y="0"/>
                </a:lnTo>
                <a:close/>
              </a:path>
            </a:pathLst>
          </a:custGeom>
          <a:blipFill>
            <a:blip r:embed="rId14"/>
            <a:stretch>
              <a:fillRect/>
            </a:stretch>
          </a:blipFill>
        </p:spPr>
      </p:sp>
      <p:sp>
        <p:nvSpPr>
          <p:cNvPr id="17" name="Freeform 17"/>
          <p:cNvSpPr/>
          <p:nvPr/>
        </p:nvSpPr>
        <p:spPr>
          <a:xfrm>
            <a:off x="1969749" y="3069143"/>
            <a:ext cx="535954" cy="522212"/>
          </a:xfrm>
          <a:custGeom>
            <a:avLst/>
            <a:gdLst/>
            <a:ahLst/>
            <a:cxnLst/>
            <a:rect l="l" t="t" r="r" b="b"/>
            <a:pathLst>
              <a:path w="535954" h="522212">
                <a:moveTo>
                  <a:pt x="0" y="0"/>
                </a:moveTo>
                <a:lnTo>
                  <a:pt x="535955" y="0"/>
                </a:lnTo>
                <a:lnTo>
                  <a:pt x="535955" y="522212"/>
                </a:lnTo>
                <a:lnTo>
                  <a:pt x="0" y="522212"/>
                </a:lnTo>
                <a:lnTo>
                  <a:pt x="0" y="0"/>
                </a:lnTo>
                <a:close/>
              </a:path>
            </a:pathLst>
          </a:custGeom>
          <a:blipFill>
            <a:blip r:embed="rId16"/>
            <a:stretch>
              <a:fillRect/>
            </a:stretch>
          </a:blipFill>
        </p:spPr>
      </p:sp>
      <p:sp>
        <p:nvSpPr>
          <p:cNvPr id="18" name="Freeform 18"/>
          <p:cNvSpPr/>
          <p:nvPr/>
        </p:nvSpPr>
        <p:spPr>
          <a:xfrm>
            <a:off x="753545" y="3069143"/>
            <a:ext cx="535954" cy="522212"/>
          </a:xfrm>
          <a:custGeom>
            <a:avLst/>
            <a:gdLst/>
            <a:ahLst/>
            <a:cxnLst/>
            <a:rect l="l" t="t" r="r" b="b"/>
            <a:pathLst>
              <a:path w="535954" h="522212">
                <a:moveTo>
                  <a:pt x="0" y="0"/>
                </a:moveTo>
                <a:lnTo>
                  <a:pt x="535955" y="0"/>
                </a:lnTo>
                <a:lnTo>
                  <a:pt x="535955" y="522212"/>
                </a:lnTo>
                <a:lnTo>
                  <a:pt x="0" y="522212"/>
                </a:lnTo>
                <a:lnTo>
                  <a:pt x="0" y="0"/>
                </a:lnTo>
                <a:close/>
              </a:path>
            </a:pathLst>
          </a:custGeom>
          <a:blipFill>
            <a:blip r:embed="rId16"/>
            <a:stretch>
              <a:fillRect/>
            </a:stretch>
          </a:blipFill>
        </p:spPr>
      </p:sp>
      <p:grpSp>
        <p:nvGrpSpPr>
          <p:cNvPr id="19" name="Group 19"/>
          <p:cNvGrpSpPr>
            <a:grpSpLocks noChangeAspect="1"/>
          </p:cNvGrpSpPr>
          <p:nvPr/>
        </p:nvGrpSpPr>
        <p:grpSpPr>
          <a:xfrm>
            <a:off x="7784890" y="4307047"/>
            <a:ext cx="628269" cy="441262"/>
            <a:chOff x="0" y="0"/>
            <a:chExt cx="870915" cy="611683"/>
          </a:xfrm>
        </p:grpSpPr>
        <p:sp>
          <p:nvSpPr>
            <p:cNvPr id="20" name="Freeform 20"/>
            <p:cNvSpPr/>
            <p:nvPr/>
          </p:nvSpPr>
          <p:spPr>
            <a:xfrm>
              <a:off x="0" y="0"/>
              <a:ext cx="870966" cy="611632"/>
            </a:xfrm>
            <a:custGeom>
              <a:avLst/>
              <a:gdLst/>
              <a:ahLst/>
              <a:cxnLst/>
              <a:rect l="l" t="t" r="r" b="b"/>
              <a:pathLst>
                <a:path w="870966" h="611632">
                  <a:moveTo>
                    <a:pt x="794512" y="0"/>
                  </a:moveTo>
                  <a:lnTo>
                    <a:pt x="311912" y="456184"/>
                  </a:lnTo>
                  <a:lnTo>
                    <a:pt x="80137" y="218694"/>
                  </a:lnTo>
                  <a:lnTo>
                    <a:pt x="0" y="295021"/>
                  </a:lnTo>
                  <a:lnTo>
                    <a:pt x="308229" y="611632"/>
                  </a:lnTo>
                  <a:lnTo>
                    <a:pt x="389255" y="536194"/>
                  </a:lnTo>
                  <a:lnTo>
                    <a:pt x="870966" y="79121"/>
                  </a:lnTo>
                  <a:close/>
                </a:path>
              </a:pathLst>
            </a:custGeom>
            <a:solidFill>
              <a:srgbClr val="00CA4E"/>
            </a:solidFill>
          </p:spPr>
        </p:sp>
      </p:grpSp>
      <p:sp>
        <p:nvSpPr>
          <p:cNvPr id="21" name="TextBox 21"/>
          <p:cNvSpPr txBox="1"/>
          <p:nvPr/>
        </p:nvSpPr>
        <p:spPr>
          <a:xfrm>
            <a:off x="2572856" y="82616"/>
            <a:ext cx="3818346" cy="504509"/>
          </a:xfrm>
          <a:prstGeom prst="rect">
            <a:avLst/>
          </a:prstGeom>
        </p:spPr>
        <p:txBody>
          <a:bodyPr lIns="0" tIns="0" rIns="0" bIns="0" rtlCol="0" anchor="t">
            <a:spAutoFit/>
          </a:bodyPr>
          <a:lstStyle/>
          <a:p>
            <a:pPr algn="l">
              <a:lnSpc>
                <a:spcPts val="4020"/>
              </a:lnSpc>
            </a:pPr>
            <a:r>
              <a:rPr lang="en-US" sz="2870" spc="5">
                <a:solidFill>
                  <a:srgbClr val="326CE5"/>
                </a:solidFill>
                <a:latin typeface="Barlow" panose="00000500000000000000"/>
                <a:ea typeface="Barlow" panose="00000500000000000000"/>
                <a:cs typeface="Barlow" panose="00000500000000000000"/>
                <a:sym typeface="Barlow" panose="00000500000000000000"/>
              </a:rPr>
              <a:t>Rolling Update Strategy</a:t>
            </a:r>
          </a:p>
        </p:txBody>
      </p:sp>
      <p:sp>
        <p:nvSpPr>
          <p:cNvPr id="22" name="TextBox 22"/>
          <p:cNvSpPr txBox="1"/>
          <p:nvPr/>
        </p:nvSpPr>
        <p:spPr>
          <a:xfrm>
            <a:off x="2060724" y="3637402"/>
            <a:ext cx="362147" cy="226741"/>
          </a:xfrm>
          <a:prstGeom prst="rect">
            <a:avLst/>
          </a:prstGeom>
        </p:spPr>
        <p:txBody>
          <a:bodyPr lIns="0" tIns="0" rIns="0" bIns="0" rtlCol="0" anchor="t">
            <a:spAutoFit/>
          </a:bodyPr>
          <a:lstStyle/>
          <a:p>
            <a:pPr algn="l">
              <a:lnSpc>
                <a:spcPts val="1820"/>
              </a:lnSpc>
            </a:pPr>
            <a:r>
              <a:rPr lang="en-US" sz="1300">
                <a:solidFill>
                  <a:srgbClr val="326CE5"/>
                </a:solidFill>
                <a:latin typeface="Barlow" panose="00000500000000000000"/>
                <a:ea typeface="Barlow" panose="00000500000000000000"/>
                <a:cs typeface="Barlow" panose="00000500000000000000"/>
                <a:sym typeface="Barlow" panose="00000500000000000000"/>
              </a:rPr>
              <a:t>Pods</a:t>
            </a:r>
          </a:p>
        </p:txBody>
      </p:sp>
      <p:sp>
        <p:nvSpPr>
          <p:cNvPr id="23" name="TextBox 23"/>
          <p:cNvSpPr txBox="1"/>
          <p:nvPr/>
        </p:nvSpPr>
        <p:spPr>
          <a:xfrm>
            <a:off x="1827103" y="1356386"/>
            <a:ext cx="956239" cy="360091"/>
          </a:xfrm>
          <a:prstGeom prst="rect">
            <a:avLst/>
          </a:prstGeom>
        </p:spPr>
        <p:txBody>
          <a:bodyPr lIns="0" tIns="0" rIns="0" bIns="0" rtlCol="0" anchor="t">
            <a:spAutoFit/>
          </a:bodyPr>
          <a:lstStyle/>
          <a:p>
            <a:pPr algn="l">
              <a:lnSpc>
                <a:spcPts val="3250"/>
              </a:lnSpc>
            </a:pPr>
            <a:r>
              <a:rPr lang="en-US" sz="1300">
                <a:solidFill>
                  <a:srgbClr val="326CE5"/>
                </a:solidFill>
                <a:latin typeface="Barlow" panose="00000500000000000000"/>
                <a:ea typeface="Barlow" panose="00000500000000000000"/>
                <a:cs typeface="Barlow" panose="00000500000000000000"/>
                <a:sym typeface="Barlow" panose="00000500000000000000"/>
              </a:rPr>
              <a:t>Deployments</a:t>
            </a:r>
          </a:p>
        </p:txBody>
      </p:sp>
      <p:sp>
        <p:nvSpPr>
          <p:cNvPr id="24" name="TextBox 24"/>
          <p:cNvSpPr txBox="1"/>
          <p:nvPr/>
        </p:nvSpPr>
        <p:spPr>
          <a:xfrm>
            <a:off x="817674" y="1926696"/>
            <a:ext cx="1064206" cy="360091"/>
          </a:xfrm>
          <a:prstGeom prst="rect">
            <a:avLst/>
          </a:prstGeom>
        </p:spPr>
        <p:txBody>
          <a:bodyPr lIns="0" tIns="0" rIns="0" bIns="0" rtlCol="0" anchor="t">
            <a:spAutoFit/>
          </a:bodyPr>
          <a:lstStyle/>
          <a:p>
            <a:pPr algn="l">
              <a:lnSpc>
                <a:spcPts val="3250"/>
              </a:lnSpc>
            </a:pPr>
            <a:r>
              <a:rPr lang="en-US" sz="1300" spc="2">
                <a:solidFill>
                  <a:srgbClr val="326CE5"/>
                </a:solidFill>
                <a:latin typeface="Barlow" panose="00000500000000000000"/>
                <a:ea typeface="Barlow" panose="00000500000000000000"/>
                <a:cs typeface="Barlow" panose="00000500000000000000"/>
                <a:sym typeface="Barlow" panose="00000500000000000000"/>
              </a:rPr>
              <a:t>Old ReplicaSet</a:t>
            </a:r>
          </a:p>
        </p:txBody>
      </p:sp>
      <p:sp>
        <p:nvSpPr>
          <p:cNvPr id="25" name="TextBox 25"/>
          <p:cNvSpPr txBox="1"/>
          <p:nvPr/>
        </p:nvSpPr>
        <p:spPr>
          <a:xfrm>
            <a:off x="6388399" y="3637402"/>
            <a:ext cx="361474" cy="226741"/>
          </a:xfrm>
          <a:prstGeom prst="rect">
            <a:avLst/>
          </a:prstGeom>
        </p:spPr>
        <p:txBody>
          <a:bodyPr lIns="0" tIns="0" rIns="0" bIns="0" rtlCol="0" anchor="t">
            <a:spAutoFit/>
          </a:bodyPr>
          <a:lstStyle/>
          <a:p>
            <a:pPr algn="l">
              <a:lnSpc>
                <a:spcPts val="1820"/>
              </a:lnSpc>
            </a:pPr>
            <a:r>
              <a:rPr lang="en-US" sz="1300">
                <a:solidFill>
                  <a:srgbClr val="326CE5"/>
                </a:solidFill>
                <a:latin typeface="Barlow" panose="00000500000000000000"/>
                <a:ea typeface="Barlow" panose="00000500000000000000"/>
                <a:cs typeface="Barlow" panose="00000500000000000000"/>
                <a:sym typeface="Barlow" panose="00000500000000000000"/>
              </a:rPr>
              <a:t>Pods</a:t>
            </a:r>
          </a:p>
        </p:txBody>
      </p:sp>
      <p:sp>
        <p:nvSpPr>
          <p:cNvPr id="26" name="TextBox 26"/>
          <p:cNvSpPr txBox="1"/>
          <p:nvPr/>
        </p:nvSpPr>
        <p:spPr>
          <a:xfrm>
            <a:off x="6909875" y="2078372"/>
            <a:ext cx="1146407" cy="226741"/>
          </a:xfrm>
          <a:prstGeom prst="rect">
            <a:avLst/>
          </a:prstGeom>
        </p:spPr>
        <p:txBody>
          <a:bodyPr lIns="0" tIns="0" rIns="0" bIns="0" rtlCol="0" anchor="t">
            <a:spAutoFit/>
          </a:bodyPr>
          <a:lstStyle/>
          <a:p>
            <a:pPr algn="l">
              <a:lnSpc>
                <a:spcPts val="1820"/>
              </a:lnSpc>
            </a:pPr>
            <a:r>
              <a:rPr lang="en-US" sz="1300">
                <a:solidFill>
                  <a:srgbClr val="326CE5"/>
                </a:solidFill>
                <a:latin typeface="Barlow" panose="00000500000000000000"/>
                <a:ea typeface="Barlow" panose="00000500000000000000"/>
                <a:cs typeface="Barlow" panose="00000500000000000000"/>
                <a:sym typeface="Barlow" panose="00000500000000000000"/>
              </a:rPr>
              <a:t>New ReplicaSet</a:t>
            </a:r>
          </a:p>
        </p:txBody>
      </p:sp>
      <p:sp>
        <p:nvSpPr>
          <p:cNvPr id="27" name="TextBox 27"/>
          <p:cNvSpPr txBox="1"/>
          <p:nvPr/>
        </p:nvSpPr>
        <p:spPr>
          <a:xfrm>
            <a:off x="1170401" y="4060406"/>
            <a:ext cx="148920" cy="256818"/>
          </a:xfrm>
          <a:prstGeom prst="rect">
            <a:avLst/>
          </a:prstGeom>
        </p:spPr>
        <p:txBody>
          <a:bodyPr lIns="0" tIns="0" rIns="0" bIns="0" rtlCol="0" anchor="t">
            <a:spAutoFit/>
          </a:bodyPr>
          <a:lstStyle/>
          <a:p>
            <a:pPr algn="l">
              <a:lnSpc>
                <a:spcPts val="2045"/>
              </a:lnSpc>
            </a:pPr>
            <a:r>
              <a:rPr lang="en-US" sz="1460">
                <a:solidFill>
                  <a:srgbClr val="326CE5"/>
                </a:solidFill>
                <a:latin typeface="Arimo" panose="020B0604020202020204"/>
                <a:ea typeface="Arimo" panose="020B0604020202020204"/>
                <a:cs typeface="Arimo" panose="020B0604020202020204"/>
                <a:sym typeface="Arimo" panose="020B0604020202020204"/>
              </a:rPr>
              <a:t>✓</a:t>
            </a:r>
          </a:p>
        </p:txBody>
      </p:sp>
      <p:sp>
        <p:nvSpPr>
          <p:cNvPr id="28" name="TextBox 28"/>
          <p:cNvSpPr txBox="1"/>
          <p:nvPr/>
        </p:nvSpPr>
        <p:spPr>
          <a:xfrm>
            <a:off x="5757161" y="4060406"/>
            <a:ext cx="148920" cy="256818"/>
          </a:xfrm>
          <a:prstGeom prst="rect">
            <a:avLst/>
          </a:prstGeom>
        </p:spPr>
        <p:txBody>
          <a:bodyPr lIns="0" tIns="0" rIns="0" bIns="0" rtlCol="0" anchor="t">
            <a:spAutoFit/>
          </a:bodyPr>
          <a:lstStyle/>
          <a:p>
            <a:pPr algn="l">
              <a:lnSpc>
                <a:spcPts val="2045"/>
              </a:lnSpc>
            </a:pPr>
            <a:r>
              <a:rPr lang="en-US" sz="1460">
                <a:solidFill>
                  <a:srgbClr val="326CE5"/>
                </a:solidFill>
                <a:latin typeface="Arimo" panose="020B0604020202020204"/>
                <a:ea typeface="Arimo" panose="020B0604020202020204"/>
                <a:cs typeface="Arimo" panose="020B0604020202020204"/>
                <a:sym typeface="Arimo" panose="020B0604020202020204"/>
              </a:rPr>
              <a:t>✓</a:t>
            </a:r>
          </a:p>
        </p:txBody>
      </p:sp>
      <p:sp>
        <p:nvSpPr>
          <p:cNvPr id="29" name="TextBox 29"/>
          <p:cNvSpPr txBox="1"/>
          <p:nvPr/>
        </p:nvSpPr>
        <p:spPr>
          <a:xfrm>
            <a:off x="1417764" y="4125167"/>
            <a:ext cx="1948160" cy="261002"/>
          </a:xfrm>
          <a:prstGeom prst="rect">
            <a:avLst/>
          </a:prstGeom>
        </p:spPr>
        <p:txBody>
          <a:bodyPr lIns="0" tIns="0" rIns="0" bIns="0" rtlCol="0" anchor="t">
            <a:spAutoFit/>
          </a:bodyPr>
          <a:lstStyle/>
          <a:p>
            <a:pPr algn="l">
              <a:lnSpc>
                <a:spcPts val="2045"/>
              </a:lnSpc>
            </a:pPr>
            <a:r>
              <a:rPr lang="en-US" sz="1460" b="1">
                <a:solidFill>
                  <a:srgbClr val="326CE5"/>
                </a:solidFill>
                <a:latin typeface="Barlow Bold" panose="00000800000000000000"/>
                <a:ea typeface="Barlow Bold" panose="00000800000000000000"/>
                <a:cs typeface="Barlow Bold" panose="00000800000000000000"/>
                <a:sym typeface="Barlow Bold" panose="00000800000000000000"/>
              </a:rPr>
              <a:t>maxUnavailable setting</a:t>
            </a:r>
          </a:p>
        </p:txBody>
      </p:sp>
      <p:sp>
        <p:nvSpPr>
          <p:cNvPr id="30" name="TextBox 30"/>
          <p:cNvSpPr txBox="1"/>
          <p:nvPr/>
        </p:nvSpPr>
        <p:spPr>
          <a:xfrm>
            <a:off x="6004799" y="4125167"/>
            <a:ext cx="1516009" cy="261002"/>
          </a:xfrm>
          <a:prstGeom prst="rect">
            <a:avLst/>
          </a:prstGeom>
        </p:spPr>
        <p:txBody>
          <a:bodyPr lIns="0" tIns="0" rIns="0" bIns="0" rtlCol="0" anchor="t">
            <a:spAutoFit/>
          </a:bodyPr>
          <a:lstStyle/>
          <a:p>
            <a:pPr algn="l">
              <a:lnSpc>
                <a:spcPts val="2045"/>
              </a:lnSpc>
            </a:pPr>
            <a:r>
              <a:rPr lang="en-US" sz="1460" b="1">
                <a:solidFill>
                  <a:srgbClr val="326CE5"/>
                </a:solidFill>
                <a:latin typeface="Barlow Bold" panose="00000800000000000000"/>
                <a:ea typeface="Barlow Bold" panose="00000800000000000000"/>
                <a:cs typeface="Barlow Bold" panose="00000800000000000000"/>
                <a:sym typeface="Barlow Bold" panose="00000800000000000000"/>
              </a:rPr>
              <a:t>maxSurge setting </a:t>
            </a: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8994635" cy="5143500"/>
          </a:xfrm>
          <a:custGeom>
            <a:avLst/>
            <a:gdLst/>
            <a:ahLst/>
            <a:cxnLst/>
            <a:rect l="l" t="t" r="r" b="b"/>
            <a:pathLst>
              <a:path w="8994635" h="5143500">
                <a:moveTo>
                  <a:pt x="0" y="0"/>
                </a:moveTo>
                <a:lnTo>
                  <a:pt x="8994635" y="0"/>
                </a:lnTo>
                <a:lnTo>
                  <a:pt x="8994635"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572856" y="82616"/>
            <a:ext cx="3818346" cy="504509"/>
          </a:xfrm>
          <a:prstGeom prst="rect">
            <a:avLst/>
          </a:prstGeom>
        </p:spPr>
        <p:txBody>
          <a:bodyPr lIns="0" tIns="0" rIns="0" bIns="0" rtlCol="0" anchor="t">
            <a:spAutoFit/>
          </a:bodyPr>
          <a:lstStyle/>
          <a:p>
            <a:pPr algn="l">
              <a:lnSpc>
                <a:spcPts val="4020"/>
              </a:lnSpc>
            </a:pPr>
            <a:r>
              <a:rPr lang="en-US" sz="2870" spc="5">
                <a:solidFill>
                  <a:srgbClr val="326CE5"/>
                </a:solidFill>
                <a:latin typeface="Barlow" panose="00000500000000000000"/>
                <a:ea typeface="Barlow" panose="00000500000000000000"/>
                <a:cs typeface="Barlow" panose="00000500000000000000"/>
                <a:sym typeface="Barlow" panose="00000500000000000000"/>
              </a:rPr>
              <a:t>Rolling Update Strategy</a:t>
            </a:r>
          </a:p>
        </p:txBody>
      </p:sp>
      <p:sp>
        <p:nvSpPr>
          <p:cNvPr id="4" name="TextBox 4"/>
          <p:cNvSpPr txBox="1"/>
          <p:nvPr/>
        </p:nvSpPr>
        <p:spPr>
          <a:xfrm>
            <a:off x="661931" y="1203988"/>
            <a:ext cx="686626" cy="261002"/>
          </a:xfrm>
          <a:prstGeom prst="rect">
            <a:avLst/>
          </a:prstGeom>
        </p:spPr>
        <p:txBody>
          <a:bodyPr lIns="0" tIns="0" rIns="0" bIns="0" rtlCol="0" anchor="t">
            <a:spAutoFit/>
          </a:bodyPr>
          <a:lstStyle/>
          <a:p>
            <a:pPr algn="l">
              <a:lnSpc>
                <a:spcPts val="2045"/>
              </a:lnSpc>
            </a:pPr>
            <a:r>
              <a:rPr lang="en-US" sz="1460">
                <a:solidFill>
                  <a:srgbClr val="326CE5"/>
                </a:solidFill>
                <a:latin typeface="Barlow" panose="00000500000000000000"/>
                <a:ea typeface="Barlow" panose="00000500000000000000"/>
                <a:cs typeface="Barlow" panose="00000500000000000000"/>
                <a:sym typeface="Barlow" panose="00000500000000000000"/>
              </a:rPr>
              <a:t>Benefits</a:t>
            </a:r>
          </a:p>
        </p:txBody>
      </p:sp>
      <p:sp>
        <p:nvSpPr>
          <p:cNvPr id="5" name="TextBox 5"/>
          <p:cNvSpPr txBox="1"/>
          <p:nvPr/>
        </p:nvSpPr>
        <p:spPr>
          <a:xfrm>
            <a:off x="661931" y="2695501"/>
            <a:ext cx="836687" cy="261002"/>
          </a:xfrm>
          <a:prstGeom prst="rect">
            <a:avLst/>
          </a:prstGeom>
        </p:spPr>
        <p:txBody>
          <a:bodyPr lIns="0" tIns="0" rIns="0" bIns="0" rtlCol="0" anchor="t">
            <a:spAutoFit/>
          </a:bodyPr>
          <a:lstStyle/>
          <a:p>
            <a:pPr algn="l">
              <a:lnSpc>
                <a:spcPts val="2045"/>
              </a:lnSpc>
            </a:pPr>
            <a:r>
              <a:rPr lang="en-US" sz="1460">
                <a:solidFill>
                  <a:srgbClr val="326CE5"/>
                </a:solidFill>
                <a:latin typeface="Barlow" panose="00000500000000000000"/>
                <a:ea typeface="Barlow" panose="00000500000000000000"/>
                <a:cs typeface="Barlow" panose="00000500000000000000"/>
                <a:sym typeface="Barlow" panose="00000500000000000000"/>
              </a:rPr>
              <a:t>Drawback </a:t>
            </a:r>
          </a:p>
        </p:txBody>
      </p:sp>
      <p:sp>
        <p:nvSpPr>
          <p:cNvPr id="6" name="TextBox 6"/>
          <p:cNvSpPr txBox="1"/>
          <p:nvPr/>
        </p:nvSpPr>
        <p:spPr>
          <a:xfrm>
            <a:off x="2389354" y="1136472"/>
            <a:ext cx="148920" cy="256818"/>
          </a:xfrm>
          <a:prstGeom prst="rect">
            <a:avLst/>
          </a:prstGeom>
        </p:spPr>
        <p:txBody>
          <a:bodyPr lIns="0" tIns="0" rIns="0" bIns="0" rtlCol="0" anchor="t">
            <a:spAutoFit/>
          </a:bodyPr>
          <a:lstStyle/>
          <a:p>
            <a:pPr algn="l">
              <a:lnSpc>
                <a:spcPts val="2045"/>
              </a:lnSpc>
            </a:pPr>
            <a:r>
              <a:rPr lang="en-US" sz="1460">
                <a:solidFill>
                  <a:srgbClr val="000000"/>
                </a:solidFill>
                <a:latin typeface="Arimo" panose="020B0604020202020204"/>
                <a:ea typeface="Arimo" panose="020B0604020202020204"/>
                <a:cs typeface="Arimo" panose="020B0604020202020204"/>
                <a:sym typeface="Arimo" panose="020B0604020202020204"/>
              </a:rPr>
              <a:t>✓</a:t>
            </a:r>
          </a:p>
        </p:txBody>
      </p:sp>
      <p:sp>
        <p:nvSpPr>
          <p:cNvPr id="7" name="TextBox 7"/>
          <p:cNvSpPr txBox="1"/>
          <p:nvPr/>
        </p:nvSpPr>
        <p:spPr>
          <a:xfrm>
            <a:off x="2389354" y="2627985"/>
            <a:ext cx="148920" cy="256818"/>
          </a:xfrm>
          <a:prstGeom prst="rect">
            <a:avLst/>
          </a:prstGeom>
        </p:spPr>
        <p:txBody>
          <a:bodyPr lIns="0" tIns="0" rIns="0" bIns="0" rtlCol="0" anchor="t">
            <a:spAutoFit/>
          </a:bodyPr>
          <a:lstStyle/>
          <a:p>
            <a:pPr algn="l">
              <a:lnSpc>
                <a:spcPts val="2045"/>
              </a:lnSpc>
            </a:pPr>
            <a:r>
              <a:rPr lang="en-US" sz="1460">
                <a:solidFill>
                  <a:srgbClr val="000000"/>
                </a:solidFill>
                <a:latin typeface="Arimo" panose="020B0604020202020204"/>
                <a:ea typeface="Arimo" panose="020B0604020202020204"/>
                <a:cs typeface="Arimo" panose="020B0604020202020204"/>
                <a:sym typeface="Arimo" panose="020B0604020202020204"/>
              </a:rPr>
              <a:t>✓</a:t>
            </a:r>
          </a:p>
        </p:txBody>
      </p:sp>
      <p:sp>
        <p:nvSpPr>
          <p:cNvPr id="8" name="TextBox 8"/>
          <p:cNvSpPr txBox="1"/>
          <p:nvPr/>
        </p:nvSpPr>
        <p:spPr>
          <a:xfrm>
            <a:off x="2636896" y="2696686"/>
            <a:ext cx="1819263" cy="280287"/>
          </a:xfrm>
          <a:prstGeom prst="rect">
            <a:avLst/>
          </a:prstGeom>
        </p:spPr>
        <p:txBody>
          <a:bodyPr lIns="0" tIns="0" rIns="0" bIns="0" rtlCol="0" anchor="t">
            <a:spAutoFit/>
          </a:bodyPr>
          <a:lstStyle/>
          <a:p>
            <a:pPr algn="l">
              <a:lnSpc>
                <a:spcPts val="2045"/>
              </a:lnSpc>
            </a:pPr>
            <a:r>
              <a:rPr lang="en-US" sz="1460">
                <a:solidFill>
                  <a:srgbClr val="000000"/>
                </a:solidFill>
                <a:latin typeface="Calibri (MS)" panose="020F0502020204030204"/>
                <a:ea typeface="Calibri (MS)" panose="020F0502020204030204"/>
                <a:cs typeface="Calibri (MS)" panose="020F0502020204030204"/>
                <a:sym typeface="Calibri (MS)" panose="020F0502020204030204"/>
              </a:rPr>
              <a:t>Gradual Update Process</a:t>
            </a:r>
          </a:p>
        </p:txBody>
      </p:sp>
      <p:sp>
        <p:nvSpPr>
          <p:cNvPr id="9" name="TextBox 9"/>
          <p:cNvSpPr txBox="1"/>
          <p:nvPr/>
        </p:nvSpPr>
        <p:spPr>
          <a:xfrm>
            <a:off x="2636896" y="1205172"/>
            <a:ext cx="2138135" cy="280287"/>
          </a:xfrm>
          <a:prstGeom prst="rect">
            <a:avLst/>
          </a:prstGeom>
        </p:spPr>
        <p:txBody>
          <a:bodyPr lIns="0" tIns="0" rIns="0" bIns="0" rtlCol="0" anchor="t">
            <a:spAutoFit/>
          </a:bodyPr>
          <a:lstStyle/>
          <a:p>
            <a:pPr algn="l">
              <a:lnSpc>
                <a:spcPts val="2045"/>
              </a:lnSpc>
            </a:pPr>
            <a:r>
              <a:rPr lang="en-US" sz="1460">
                <a:solidFill>
                  <a:srgbClr val="000000"/>
                </a:solidFill>
                <a:latin typeface="Calibri (MS)" panose="020F0502020204030204"/>
                <a:ea typeface="Calibri (MS)" panose="020F0502020204030204"/>
                <a:cs typeface="Calibri (MS)" panose="020F0502020204030204"/>
                <a:sym typeface="Calibri (MS)" panose="020F0502020204030204"/>
              </a:rPr>
              <a:t>Minimize service disruption </a:t>
            </a: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91885" y="416136"/>
            <a:ext cx="8112372" cy="831559"/>
          </a:xfrm>
          <a:prstGeom prst="rect">
            <a:avLst/>
          </a:prstGeom>
        </p:spPr>
        <p:txBody>
          <a:bodyPr lIns="0" tIns="0" rIns="0" bIns="0" rtlCol="0" anchor="t">
            <a:spAutoFit/>
          </a:bodyPr>
          <a:lstStyle/>
          <a:p>
            <a:pPr algn="l">
              <a:lnSpc>
                <a:spcPts val="1720"/>
              </a:lnSpc>
              <a:spcBef>
                <a:spcPct val="0"/>
              </a:spcBef>
            </a:pPr>
            <a:r>
              <a:rPr lang="en-US" sz="1230">
                <a:solidFill>
                  <a:srgbClr val="000000"/>
                </a:solidFill>
                <a:latin typeface="Open Sans"/>
                <a:ea typeface="Open Sans"/>
                <a:cs typeface="Open Sans"/>
                <a:sym typeface="Open Sans"/>
              </a:rPr>
              <a:t>The Rolling Update strategy is the default update mechanism in Kubernetes for Deployments. It allows you to update your application with minimal downtime by gradually replacing the old Pods with new ones. During a rolling update, Kubernetes creates new Pods using the updated configuration and terminates the old Pods incrementally while ensuring that a defined minimum number of Pods remains available.</a:t>
            </a:r>
          </a:p>
        </p:txBody>
      </p:sp>
      <p:sp>
        <p:nvSpPr>
          <p:cNvPr id="3" name="TextBox 3"/>
          <p:cNvSpPr txBox="1"/>
          <p:nvPr/>
        </p:nvSpPr>
        <p:spPr>
          <a:xfrm>
            <a:off x="449615" y="1887254"/>
            <a:ext cx="8054642" cy="2190063"/>
          </a:xfrm>
          <a:prstGeom prst="rect">
            <a:avLst/>
          </a:prstGeom>
        </p:spPr>
        <p:txBody>
          <a:bodyPr lIns="0" tIns="0" rIns="0" bIns="0" rtlCol="0" anchor="t">
            <a:spAutoFit/>
          </a:bodyPr>
          <a:lstStyle/>
          <a:p>
            <a:pPr algn="l">
              <a:lnSpc>
                <a:spcPts val="1610"/>
              </a:lnSpc>
              <a:spcBef>
                <a:spcPct val="0"/>
              </a:spcBef>
            </a:pPr>
            <a:r>
              <a:rPr lang="en-US" sz="1150" b="1">
                <a:solidFill>
                  <a:srgbClr val="000000"/>
                </a:solidFill>
                <a:latin typeface="Open Sans Bold"/>
                <a:ea typeface="Open Sans Bold"/>
                <a:cs typeface="Open Sans Bold"/>
                <a:sym typeface="Open Sans Bold"/>
              </a:rPr>
              <a:t>Key Points About Rolling Update Strategy</a:t>
            </a:r>
          </a:p>
          <a:p>
            <a:pPr marL="248920" lvl="1" indent="-124460" algn="l">
              <a:lnSpc>
                <a:spcPts val="1610"/>
              </a:lnSpc>
              <a:buFont typeface="Arial" panose="020B0604020202020204"/>
              <a:buChar char="•"/>
            </a:pPr>
            <a:r>
              <a:rPr lang="en-US" sz="1150">
                <a:solidFill>
                  <a:srgbClr val="000000"/>
                </a:solidFill>
                <a:latin typeface="Open Sans"/>
                <a:ea typeface="Open Sans"/>
                <a:cs typeface="Open Sans"/>
                <a:sym typeface="Open Sans"/>
              </a:rPr>
              <a:t>Gradual Update:</a:t>
            </a:r>
          </a:p>
          <a:p>
            <a:pPr algn="l">
              <a:lnSpc>
                <a:spcPts val="1610"/>
              </a:lnSpc>
            </a:pPr>
            <a:r>
              <a:rPr lang="en-US" sz="1150">
                <a:solidFill>
                  <a:srgbClr val="000000"/>
                </a:solidFill>
                <a:latin typeface="Open Sans"/>
                <a:ea typeface="Open Sans"/>
                <a:cs typeface="Open Sans"/>
                <a:sym typeface="Open Sans"/>
              </a:rPr>
              <a:t>New Pods are started before the old ones are terminated, ensuring that some instances of your application remain available at all times.</a:t>
            </a:r>
          </a:p>
          <a:p>
            <a:pPr algn="l">
              <a:lnSpc>
                <a:spcPts val="1610"/>
              </a:lnSpc>
            </a:pPr>
            <a:endParaRPr lang="en-US" sz="1150">
              <a:solidFill>
                <a:srgbClr val="000000"/>
              </a:solidFill>
              <a:latin typeface="Open Sans"/>
              <a:ea typeface="Open Sans"/>
              <a:cs typeface="Open Sans"/>
              <a:sym typeface="Open Sans"/>
            </a:endParaRPr>
          </a:p>
          <a:p>
            <a:pPr marL="248920" lvl="1" indent="-124460" algn="l">
              <a:lnSpc>
                <a:spcPts val="1610"/>
              </a:lnSpc>
              <a:buFont typeface="Arial" panose="020B0604020202020204"/>
              <a:buChar char="•"/>
            </a:pPr>
            <a:r>
              <a:rPr lang="en-US" sz="1150">
                <a:solidFill>
                  <a:srgbClr val="000000"/>
                </a:solidFill>
                <a:latin typeface="Open Sans"/>
                <a:ea typeface="Open Sans"/>
                <a:cs typeface="Open Sans"/>
                <a:sym typeface="Open Sans"/>
              </a:rPr>
              <a:t>Control Over Update Process:</a:t>
            </a:r>
          </a:p>
          <a:p>
            <a:pPr algn="l">
              <a:lnSpc>
                <a:spcPts val="1610"/>
              </a:lnSpc>
            </a:pPr>
            <a:r>
              <a:rPr lang="en-US" sz="1150">
                <a:solidFill>
                  <a:srgbClr val="000000"/>
                </a:solidFill>
                <a:latin typeface="Open Sans"/>
                <a:ea typeface="Open Sans"/>
                <a:cs typeface="Open Sans"/>
                <a:sym typeface="Open Sans"/>
              </a:rPr>
              <a:t>You can specify parameters like maxUnavailable (the maximum number of Pods that can be unavailable during the update) and maxSurge (the maximum number of extra Pods that can be created) to fine-tune the rollout.</a:t>
            </a:r>
          </a:p>
          <a:p>
            <a:pPr algn="l">
              <a:lnSpc>
                <a:spcPts val="1610"/>
              </a:lnSpc>
            </a:pPr>
            <a:endParaRPr lang="en-US" sz="1150">
              <a:solidFill>
                <a:srgbClr val="000000"/>
              </a:solidFill>
              <a:latin typeface="Open Sans"/>
              <a:ea typeface="Open Sans"/>
              <a:cs typeface="Open Sans"/>
              <a:sym typeface="Open Sans"/>
            </a:endParaRPr>
          </a:p>
          <a:p>
            <a:pPr marL="248920" lvl="1" indent="-124460" algn="l">
              <a:lnSpc>
                <a:spcPts val="1610"/>
              </a:lnSpc>
              <a:buFont typeface="Arial" panose="020B0604020202020204"/>
              <a:buChar char="•"/>
            </a:pPr>
            <a:r>
              <a:rPr lang="en-US" sz="1150">
                <a:solidFill>
                  <a:srgbClr val="000000"/>
                </a:solidFill>
                <a:latin typeface="Open Sans"/>
                <a:ea typeface="Open Sans"/>
                <a:cs typeface="Open Sans"/>
                <a:sym typeface="Open Sans"/>
              </a:rPr>
              <a:t>Default Strategy:</a:t>
            </a:r>
          </a:p>
          <a:p>
            <a:pPr algn="l">
              <a:lnSpc>
                <a:spcPts val="1610"/>
              </a:lnSpc>
            </a:pPr>
            <a:r>
              <a:rPr lang="en-US" sz="1150">
                <a:solidFill>
                  <a:srgbClr val="000000"/>
                </a:solidFill>
                <a:latin typeface="Open Sans"/>
                <a:ea typeface="Open Sans"/>
                <a:cs typeface="Open Sans"/>
                <a:sym typeface="Open Sans"/>
              </a:rPr>
              <a:t>When you create a Deployment without specifying an update strategy, Kubernetes uses RollingUpdate by default.</a:t>
            </a: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96195"/>
            <a:ext cx="8115300" cy="585958"/>
          </a:xfrm>
          <a:prstGeom prst="rect">
            <a:avLst/>
          </a:prstGeom>
        </p:spPr>
        <p:txBody>
          <a:bodyPr lIns="0" tIns="0" rIns="0" bIns="0" rtlCol="0" anchor="t">
            <a:spAutoFit/>
          </a:bodyPr>
          <a:lstStyle/>
          <a:p>
            <a:pPr algn="l">
              <a:lnSpc>
                <a:spcPts val="1625"/>
              </a:lnSpc>
              <a:spcBef>
                <a:spcPct val="0"/>
              </a:spcBef>
            </a:pPr>
            <a:r>
              <a:rPr lang="en-US" sz="1160">
                <a:solidFill>
                  <a:srgbClr val="000000"/>
                </a:solidFill>
                <a:latin typeface="Open Sans"/>
                <a:ea typeface="Open Sans"/>
                <a:cs typeface="Open Sans"/>
                <a:sym typeface="Open Sans"/>
              </a:rPr>
              <a:t>Create a YAML Manifest with RollingUpdate Strategy</a:t>
            </a:r>
          </a:p>
          <a:p>
            <a:pPr algn="l">
              <a:lnSpc>
                <a:spcPts val="1625"/>
              </a:lnSpc>
              <a:spcBef>
                <a:spcPct val="0"/>
              </a:spcBef>
            </a:pPr>
            <a:r>
              <a:rPr lang="en-US" sz="1160">
                <a:solidFill>
                  <a:srgbClr val="000000"/>
                </a:solidFill>
                <a:latin typeface="Open Sans"/>
                <a:ea typeface="Open Sans"/>
                <a:cs typeface="Open Sans"/>
                <a:sym typeface="Open Sans"/>
              </a:rPr>
              <a:t>Create a file named nginx-rollingupdate.yaml with the following content. Even though RollingUpdate is the default, you can explicitly define it along with maxUnavailable and maxSurge:</a:t>
            </a:r>
          </a:p>
        </p:txBody>
      </p:sp>
      <p:sp>
        <p:nvSpPr>
          <p:cNvPr id="3" name="TextBox 3"/>
          <p:cNvSpPr txBox="1"/>
          <p:nvPr/>
        </p:nvSpPr>
        <p:spPr>
          <a:xfrm>
            <a:off x="514350" y="883050"/>
            <a:ext cx="1544389" cy="4108450"/>
          </a:xfrm>
          <a:prstGeom prst="rect">
            <a:avLst/>
          </a:prstGeom>
        </p:spPr>
        <p:txBody>
          <a:bodyPr lIns="0" tIns="0" rIns="0" bIns="0" rtlCol="0" anchor="t">
            <a:spAutoFit/>
          </a:bodyPr>
          <a:lstStyle/>
          <a:p>
            <a:pPr algn="l">
              <a:lnSpc>
                <a:spcPts val="1400"/>
              </a:lnSpc>
              <a:spcBef>
                <a:spcPct val="0"/>
              </a:spcBef>
            </a:pPr>
            <a:r>
              <a:rPr lang="en-US" sz="1000">
                <a:solidFill>
                  <a:srgbClr val="000000"/>
                </a:solidFill>
                <a:latin typeface="Open Sans"/>
                <a:ea typeface="Open Sans"/>
                <a:cs typeface="Open Sans"/>
                <a:sym typeface="Open Sans"/>
              </a:rPr>
              <a:t>apiVersion: apps/v1</a:t>
            </a:r>
          </a:p>
          <a:p>
            <a:pPr algn="l">
              <a:lnSpc>
                <a:spcPts val="1400"/>
              </a:lnSpc>
              <a:spcBef>
                <a:spcPct val="0"/>
              </a:spcBef>
            </a:pPr>
            <a:r>
              <a:rPr lang="en-US" sz="1000">
                <a:solidFill>
                  <a:srgbClr val="000000"/>
                </a:solidFill>
                <a:latin typeface="Open Sans"/>
                <a:ea typeface="Open Sans"/>
                <a:cs typeface="Open Sans"/>
                <a:sym typeface="Open Sans"/>
              </a:rPr>
              <a:t>kind: Deployment</a:t>
            </a:r>
          </a:p>
          <a:p>
            <a:pPr algn="l">
              <a:lnSpc>
                <a:spcPts val="1400"/>
              </a:lnSpc>
              <a:spcBef>
                <a:spcPct val="0"/>
              </a:spcBef>
            </a:pPr>
            <a:r>
              <a:rPr lang="en-US" sz="1000">
                <a:solidFill>
                  <a:srgbClr val="000000"/>
                </a:solidFill>
                <a:latin typeface="Open Sans"/>
                <a:ea typeface="Open Sans"/>
                <a:cs typeface="Open Sans"/>
                <a:sym typeface="Open Sans"/>
              </a:rPr>
              <a:t>metadata:</a:t>
            </a:r>
          </a:p>
          <a:p>
            <a:pPr algn="l">
              <a:lnSpc>
                <a:spcPts val="1400"/>
              </a:lnSpc>
              <a:spcBef>
                <a:spcPct val="0"/>
              </a:spcBef>
            </a:pPr>
            <a:r>
              <a:rPr lang="en-US" sz="1000">
                <a:solidFill>
                  <a:srgbClr val="000000"/>
                </a:solidFill>
                <a:latin typeface="Open Sans"/>
                <a:ea typeface="Open Sans"/>
                <a:cs typeface="Open Sans"/>
                <a:sym typeface="Open Sans"/>
              </a:rPr>
              <a:t>  name: nginx-deployment</a:t>
            </a:r>
          </a:p>
          <a:p>
            <a:pPr algn="l">
              <a:lnSpc>
                <a:spcPts val="1400"/>
              </a:lnSpc>
              <a:spcBef>
                <a:spcPct val="0"/>
              </a:spcBef>
            </a:pPr>
            <a:r>
              <a:rPr lang="en-US" sz="1000">
                <a:solidFill>
                  <a:srgbClr val="000000"/>
                </a:solidFill>
                <a:latin typeface="Open Sans"/>
                <a:ea typeface="Open Sans"/>
                <a:cs typeface="Open Sans"/>
                <a:sym typeface="Open Sans"/>
              </a:rPr>
              <a:t>spec:</a:t>
            </a:r>
          </a:p>
          <a:p>
            <a:pPr algn="l">
              <a:lnSpc>
                <a:spcPts val="1400"/>
              </a:lnSpc>
              <a:spcBef>
                <a:spcPct val="0"/>
              </a:spcBef>
            </a:pPr>
            <a:r>
              <a:rPr lang="en-US" sz="1000">
                <a:solidFill>
                  <a:srgbClr val="000000"/>
                </a:solidFill>
                <a:latin typeface="Open Sans"/>
                <a:ea typeface="Open Sans"/>
                <a:cs typeface="Open Sans"/>
                <a:sym typeface="Open Sans"/>
              </a:rPr>
              <a:t>  replicas: 3</a:t>
            </a:r>
          </a:p>
          <a:p>
            <a:pPr algn="l">
              <a:lnSpc>
                <a:spcPts val="1400"/>
              </a:lnSpc>
              <a:spcBef>
                <a:spcPct val="0"/>
              </a:spcBef>
            </a:pPr>
            <a:r>
              <a:rPr lang="en-US" sz="1000">
                <a:solidFill>
                  <a:srgbClr val="000000"/>
                </a:solidFill>
                <a:latin typeface="Open Sans"/>
                <a:ea typeface="Open Sans"/>
                <a:cs typeface="Open Sans"/>
                <a:sym typeface="Open Sans"/>
              </a:rPr>
              <a:t>  strategy:</a:t>
            </a:r>
          </a:p>
          <a:p>
            <a:pPr algn="l">
              <a:lnSpc>
                <a:spcPts val="1400"/>
              </a:lnSpc>
              <a:spcBef>
                <a:spcPct val="0"/>
              </a:spcBef>
            </a:pPr>
            <a:r>
              <a:rPr lang="en-US" sz="1000">
                <a:solidFill>
                  <a:srgbClr val="000000"/>
                </a:solidFill>
                <a:latin typeface="Open Sans"/>
                <a:ea typeface="Open Sans"/>
                <a:cs typeface="Open Sans"/>
                <a:sym typeface="Open Sans"/>
              </a:rPr>
              <a:t>    type: RollingUpdate</a:t>
            </a:r>
          </a:p>
          <a:p>
            <a:pPr algn="l">
              <a:lnSpc>
                <a:spcPts val="1400"/>
              </a:lnSpc>
              <a:spcBef>
                <a:spcPct val="0"/>
              </a:spcBef>
            </a:pPr>
            <a:r>
              <a:rPr lang="en-US" sz="1000">
                <a:solidFill>
                  <a:srgbClr val="000000"/>
                </a:solidFill>
                <a:latin typeface="Open Sans"/>
                <a:ea typeface="Open Sans"/>
                <a:cs typeface="Open Sans"/>
                <a:sym typeface="Open Sans"/>
              </a:rPr>
              <a:t>    rollingUpdate:</a:t>
            </a:r>
          </a:p>
          <a:p>
            <a:pPr algn="l">
              <a:lnSpc>
                <a:spcPts val="1400"/>
              </a:lnSpc>
              <a:spcBef>
                <a:spcPct val="0"/>
              </a:spcBef>
            </a:pPr>
            <a:r>
              <a:rPr lang="en-US" sz="1000">
                <a:solidFill>
                  <a:srgbClr val="000000"/>
                </a:solidFill>
                <a:latin typeface="Open Sans"/>
                <a:ea typeface="Open Sans"/>
                <a:cs typeface="Open Sans"/>
                <a:sym typeface="Open Sans"/>
              </a:rPr>
              <a:t>      maxUnavailable: 1</a:t>
            </a:r>
          </a:p>
          <a:p>
            <a:pPr algn="l">
              <a:lnSpc>
                <a:spcPts val="1400"/>
              </a:lnSpc>
              <a:spcBef>
                <a:spcPct val="0"/>
              </a:spcBef>
            </a:pPr>
            <a:r>
              <a:rPr lang="en-US" sz="1000">
                <a:solidFill>
                  <a:srgbClr val="000000"/>
                </a:solidFill>
                <a:latin typeface="Open Sans"/>
                <a:ea typeface="Open Sans"/>
                <a:cs typeface="Open Sans"/>
                <a:sym typeface="Open Sans"/>
              </a:rPr>
              <a:t>      maxSurge: 1</a:t>
            </a:r>
          </a:p>
          <a:p>
            <a:pPr algn="l">
              <a:lnSpc>
                <a:spcPts val="1400"/>
              </a:lnSpc>
              <a:spcBef>
                <a:spcPct val="0"/>
              </a:spcBef>
            </a:pPr>
            <a:r>
              <a:rPr lang="en-US" sz="1000">
                <a:solidFill>
                  <a:srgbClr val="000000"/>
                </a:solidFill>
                <a:latin typeface="Open Sans"/>
                <a:ea typeface="Open Sans"/>
                <a:cs typeface="Open Sans"/>
                <a:sym typeface="Open Sans"/>
              </a:rPr>
              <a:t>  selector:</a:t>
            </a:r>
          </a:p>
          <a:p>
            <a:pPr algn="l">
              <a:lnSpc>
                <a:spcPts val="1400"/>
              </a:lnSpc>
              <a:spcBef>
                <a:spcPct val="0"/>
              </a:spcBef>
            </a:pPr>
            <a:r>
              <a:rPr lang="en-US" sz="1000">
                <a:solidFill>
                  <a:srgbClr val="000000"/>
                </a:solidFill>
                <a:latin typeface="Open Sans"/>
                <a:ea typeface="Open Sans"/>
                <a:cs typeface="Open Sans"/>
                <a:sym typeface="Open Sans"/>
              </a:rPr>
              <a:t>    matchLabels:</a:t>
            </a:r>
          </a:p>
          <a:p>
            <a:pPr algn="l">
              <a:lnSpc>
                <a:spcPts val="1400"/>
              </a:lnSpc>
              <a:spcBef>
                <a:spcPct val="0"/>
              </a:spcBef>
            </a:pPr>
            <a:r>
              <a:rPr lang="en-US" sz="1000">
                <a:solidFill>
                  <a:srgbClr val="000000"/>
                </a:solidFill>
                <a:latin typeface="Open Sans"/>
                <a:ea typeface="Open Sans"/>
                <a:cs typeface="Open Sans"/>
                <a:sym typeface="Open Sans"/>
              </a:rPr>
              <a:t>      app: nginx</a:t>
            </a:r>
          </a:p>
          <a:p>
            <a:pPr algn="l">
              <a:lnSpc>
                <a:spcPts val="1400"/>
              </a:lnSpc>
              <a:spcBef>
                <a:spcPct val="0"/>
              </a:spcBef>
            </a:pPr>
            <a:r>
              <a:rPr lang="en-US" sz="1000">
                <a:solidFill>
                  <a:srgbClr val="000000"/>
                </a:solidFill>
                <a:latin typeface="Open Sans"/>
                <a:ea typeface="Open Sans"/>
                <a:cs typeface="Open Sans"/>
                <a:sym typeface="Open Sans"/>
              </a:rPr>
              <a:t>  template:</a:t>
            </a:r>
          </a:p>
          <a:p>
            <a:pPr algn="l">
              <a:lnSpc>
                <a:spcPts val="1400"/>
              </a:lnSpc>
              <a:spcBef>
                <a:spcPct val="0"/>
              </a:spcBef>
            </a:pPr>
            <a:r>
              <a:rPr lang="en-US" sz="1000">
                <a:solidFill>
                  <a:srgbClr val="000000"/>
                </a:solidFill>
                <a:latin typeface="Open Sans"/>
                <a:ea typeface="Open Sans"/>
                <a:cs typeface="Open Sans"/>
                <a:sym typeface="Open Sans"/>
              </a:rPr>
              <a:t>    metadata:</a:t>
            </a:r>
          </a:p>
          <a:p>
            <a:pPr algn="l">
              <a:lnSpc>
                <a:spcPts val="1400"/>
              </a:lnSpc>
              <a:spcBef>
                <a:spcPct val="0"/>
              </a:spcBef>
            </a:pPr>
            <a:r>
              <a:rPr lang="en-US" sz="1000">
                <a:solidFill>
                  <a:srgbClr val="000000"/>
                </a:solidFill>
                <a:latin typeface="Open Sans"/>
                <a:ea typeface="Open Sans"/>
                <a:cs typeface="Open Sans"/>
                <a:sym typeface="Open Sans"/>
              </a:rPr>
              <a:t>      labels:</a:t>
            </a:r>
          </a:p>
          <a:p>
            <a:pPr algn="l">
              <a:lnSpc>
                <a:spcPts val="1400"/>
              </a:lnSpc>
              <a:spcBef>
                <a:spcPct val="0"/>
              </a:spcBef>
            </a:pPr>
            <a:r>
              <a:rPr lang="en-US" sz="1000">
                <a:solidFill>
                  <a:srgbClr val="000000"/>
                </a:solidFill>
                <a:latin typeface="Open Sans"/>
                <a:ea typeface="Open Sans"/>
                <a:cs typeface="Open Sans"/>
                <a:sym typeface="Open Sans"/>
              </a:rPr>
              <a:t>        app: nginx</a:t>
            </a:r>
          </a:p>
          <a:p>
            <a:pPr algn="l">
              <a:lnSpc>
                <a:spcPts val="1400"/>
              </a:lnSpc>
              <a:spcBef>
                <a:spcPct val="0"/>
              </a:spcBef>
            </a:pPr>
            <a:r>
              <a:rPr lang="en-US" sz="1000">
                <a:solidFill>
                  <a:srgbClr val="000000"/>
                </a:solidFill>
                <a:latin typeface="Open Sans"/>
                <a:ea typeface="Open Sans"/>
                <a:cs typeface="Open Sans"/>
                <a:sym typeface="Open Sans"/>
              </a:rPr>
              <a:t>    spec:</a:t>
            </a:r>
          </a:p>
          <a:p>
            <a:pPr algn="l">
              <a:lnSpc>
                <a:spcPts val="1400"/>
              </a:lnSpc>
              <a:spcBef>
                <a:spcPct val="0"/>
              </a:spcBef>
            </a:pPr>
            <a:r>
              <a:rPr lang="en-US" sz="1000">
                <a:solidFill>
                  <a:srgbClr val="000000"/>
                </a:solidFill>
                <a:latin typeface="Open Sans"/>
                <a:ea typeface="Open Sans"/>
                <a:cs typeface="Open Sans"/>
                <a:sym typeface="Open Sans"/>
              </a:rPr>
              <a:t>      containers:</a:t>
            </a:r>
          </a:p>
          <a:p>
            <a:pPr algn="l">
              <a:lnSpc>
                <a:spcPts val="1400"/>
              </a:lnSpc>
              <a:spcBef>
                <a:spcPct val="0"/>
              </a:spcBef>
            </a:pPr>
            <a:r>
              <a:rPr lang="en-US" sz="1000">
                <a:solidFill>
                  <a:srgbClr val="000000"/>
                </a:solidFill>
                <a:latin typeface="Open Sans"/>
                <a:ea typeface="Open Sans"/>
                <a:cs typeface="Open Sans"/>
                <a:sym typeface="Open Sans"/>
              </a:rPr>
              <a:t>      - name: nginx</a:t>
            </a:r>
          </a:p>
          <a:p>
            <a:pPr algn="l">
              <a:lnSpc>
                <a:spcPts val="1400"/>
              </a:lnSpc>
              <a:spcBef>
                <a:spcPct val="0"/>
              </a:spcBef>
            </a:pPr>
            <a:r>
              <a:rPr lang="en-US" sz="1000">
                <a:solidFill>
                  <a:srgbClr val="000000"/>
                </a:solidFill>
                <a:latin typeface="Open Sans"/>
                <a:ea typeface="Open Sans"/>
                <a:cs typeface="Open Sans"/>
                <a:sym typeface="Open Sans"/>
              </a:rPr>
              <a:t>        image: nginx:1.14.2</a:t>
            </a:r>
          </a:p>
          <a:p>
            <a:pPr algn="l">
              <a:lnSpc>
                <a:spcPts val="1400"/>
              </a:lnSpc>
              <a:spcBef>
                <a:spcPct val="0"/>
              </a:spcBef>
            </a:pPr>
            <a:r>
              <a:rPr lang="en-US" sz="1000">
                <a:solidFill>
                  <a:srgbClr val="000000"/>
                </a:solidFill>
                <a:latin typeface="Open Sans"/>
                <a:ea typeface="Open Sans"/>
                <a:cs typeface="Open Sans"/>
                <a:sym typeface="Open Sans"/>
              </a:rPr>
              <a:t>        ports:</a:t>
            </a:r>
          </a:p>
          <a:p>
            <a:pPr algn="l">
              <a:lnSpc>
                <a:spcPts val="1400"/>
              </a:lnSpc>
              <a:spcBef>
                <a:spcPct val="0"/>
              </a:spcBef>
            </a:pPr>
            <a:r>
              <a:rPr lang="en-US" sz="1000">
                <a:solidFill>
                  <a:srgbClr val="000000"/>
                </a:solidFill>
                <a:latin typeface="Open Sans"/>
                <a:ea typeface="Open Sans"/>
                <a:cs typeface="Open Sans"/>
                <a:sym typeface="Open Sans"/>
              </a:rPr>
              <a:t>        - containerPort: 80</a:t>
            </a:r>
          </a:p>
        </p:txBody>
      </p:sp>
      <p:sp>
        <p:nvSpPr>
          <p:cNvPr id="4" name="TextBox 4"/>
          <p:cNvSpPr txBox="1"/>
          <p:nvPr/>
        </p:nvSpPr>
        <p:spPr>
          <a:xfrm>
            <a:off x="2496286" y="3532423"/>
            <a:ext cx="3294913" cy="192297"/>
          </a:xfrm>
          <a:prstGeom prst="rect">
            <a:avLst/>
          </a:prstGeom>
        </p:spPr>
        <p:txBody>
          <a:bodyPr wrap="square" lIns="0" tIns="0" rIns="0" bIns="0" rtlCol="0" anchor="t">
            <a:spAutoFit/>
          </a:bodyPr>
          <a:lstStyle/>
          <a:p>
            <a:pPr algn="ctr">
              <a:lnSpc>
                <a:spcPts val="1625"/>
              </a:lnSpc>
              <a:spcBef>
                <a:spcPct val="0"/>
              </a:spcBef>
            </a:pPr>
            <a:r>
              <a:rPr lang="en-US" sz="1160" dirty="0">
                <a:solidFill>
                  <a:srgbClr val="000000"/>
                </a:solidFill>
                <a:latin typeface="Open Sans"/>
                <a:ea typeface="Open Sans"/>
                <a:cs typeface="Open Sans"/>
                <a:sym typeface="Open Sans"/>
              </a:rPr>
              <a:t>kubectl apply -f nginx-</a:t>
            </a:r>
            <a:r>
              <a:rPr lang="en-US" sz="1160" dirty="0" err="1">
                <a:solidFill>
                  <a:srgbClr val="000000"/>
                </a:solidFill>
                <a:latin typeface="Open Sans"/>
                <a:ea typeface="Open Sans"/>
                <a:cs typeface="Open Sans"/>
                <a:sym typeface="Open Sans"/>
              </a:rPr>
              <a:t>rollingupdate.yaml</a:t>
            </a:r>
            <a:endParaRPr lang="en-US" sz="1160" dirty="0">
              <a:solidFill>
                <a:srgbClr val="000000"/>
              </a:solidFill>
              <a:latin typeface="Open Sans"/>
              <a:ea typeface="Open Sans"/>
              <a:cs typeface="Open Sans"/>
              <a:sym typeface="Open Sans"/>
            </a:endParaRPr>
          </a:p>
        </p:txBody>
      </p:sp>
      <p:sp>
        <p:nvSpPr>
          <p:cNvPr id="5" name="TextBox 5"/>
          <p:cNvSpPr txBox="1"/>
          <p:nvPr/>
        </p:nvSpPr>
        <p:spPr>
          <a:xfrm>
            <a:off x="5726782" y="663103"/>
            <a:ext cx="2608808" cy="4279900"/>
          </a:xfrm>
          <a:prstGeom prst="rect">
            <a:avLst/>
          </a:prstGeom>
        </p:spPr>
        <p:txBody>
          <a:bodyPr lIns="0" tIns="0" rIns="0" bIns="0" rtlCol="0" anchor="t">
            <a:spAutoFit/>
          </a:bodyPr>
          <a:lstStyle/>
          <a:p>
            <a:pPr algn="l">
              <a:lnSpc>
                <a:spcPts val="1400"/>
              </a:lnSpc>
              <a:spcBef>
                <a:spcPct val="0"/>
              </a:spcBef>
            </a:pPr>
            <a:r>
              <a:rPr lang="en-US" sz="1000">
                <a:solidFill>
                  <a:srgbClr val="000000"/>
                </a:solidFill>
                <a:latin typeface="Open Sans"/>
                <a:ea typeface="Open Sans"/>
                <a:cs typeface="Open Sans"/>
                <a:sym typeface="Open Sans"/>
              </a:rPr>
              <a:t># Updated nginx-rollingupdate.yaml snippet</a:t>
            </a:r>
          </a:p>
          <a:p>
            <a:pPr algn="l">
              <a:lnSpc>
                <a:spcPts val="1400"/>
              </a:lnSpc>
              <a:spcBef>
                <a:spcPct val="0"/>
              </a:spcBef>
            </a:pPr>
            <a:r>
              <a:rPr lang="en-US" sz="1000">
                <a:solidFill>
                  <a:srgbClr val="000000"/>
                </a:solidFill>
                <a:latin typeface="Open Sans"/>
                <a:ea typeface="Open Sans"/>
                <a:cs typeface="Open Sans"/>
                <a:sym typeface="Open Sans"/>
              </a:rPr>
              <a:t>apiVersion: apps/v1</a:t>
            </a:r>
          </a:p>
          <a:p>
            <a:pPr algn="l">
              <a:lnSpc>
                <a:spcPts val="1400"/>
              </a:lnSpc>
              <a:spcBef>
                <a:spcPct val="0"/>
              </a:spcBef>
            </a:pPr>
            <a:r>
              <a:rPr lang="en-US" sz="1000">
                <a:solidFill>
                  <a:srgbClr val="000000"/>
                </a:solidFill>
                <a:latin typeface="Open Sans"/>
                <a:ea typeface="Open Sans"/>
                <a:cs typeface="Open Sans"/>
                <a:sym typeface="Open Sans"/>
              </a:rPr>
              <a:t>kind: Deployment</a:t>
            </a:r>
          </a:p>
          <a:p>
            <a:pPr algn="l">
              <a:lnSpc>
                <a:spcPts val="1400"/>
              </a:lnSpc>
              <a:spcBef>
                <a:spcPct val="0"/>
              </a:spcBef>
            </a:pPr>
            <a:r>
              <a:rPr lang="en-US" sz="1000">
                <a:solidFill>
                  <a:srgbClr val="000000"/>
                </a:solidFill>
                <a:latin typeface="Open Sans"/>
                <a:ea typeface="Open Sans"/>
                <a:cs typeface="Open Sans"/>
                <a:sym typeface="Open Sans"/>
              </a:rPr>
              <a:t>metadata:</a:t>
            </a:r>
          </a:p>
          <a:p>
            <a:pPr algn="l">
              <a:lnSpc>
                <a:spcPts val="1400"/>
              </a:lnSpc>
              <a:spcBef>
                <a:spcPct val="0"/>
              </a:spcBef>
            </a:pPr>
            <a:r>
              <a:rPr lang="en-US" sz="1000">
                <a:solidFill>
                  <a:srgbClr val="000000"/>
                </a:solidFill>
                <a:latin typeface="Open Sans"/>
                <a:ea typeface="Open Sans"/>
                <a:cs typeface="Open Sans"/>
                <a:sym typeface="Open Sans"/>
              </a:rPr>
              <a:t>  name: nginx-deployment</a:t>
            </a:r>
          </a:p>
          <a:p>
            <a:pPr algn="l">
              <a:lnSpc>
                <a:spcPts val="1400"/>
              </a:lnSpc>
              <a:spcBef>
                <a:spcPct val="0"/>
              </a:spcBef>
            </a:pPr>
            <a:r>
              <a:rPr lang="en-US" sz="1000">
                <a:solidFill>
                  <a:srgbClr val="000000"/>
                </a:solidFill>
                <a:latin typeface="Open Sans"/>
                <a:ea typeface="Open Sans"/>
                <a:cs typeface="Open Sans"/>
                <a:sym typeface="Open Sans"/>
              </a:rPr>
              <a:t>spec:</a:t>
            </a:r>
          </a:p>
          <a:p>
            <a:pPr algn="l">
              <a:lnSpc>
                <a:spcPts val="1400"/>
              </a:lnSpc>
              <a:spcBef>
                <a:spcPct val="0"/>
              </a:spcBef>
            </a:pPr>
            <a:r>
              <a:rPr lang="en-US" sz="1000">
                <a:solidFill>
                  <a:srgbClr val="000000"/>
                </a:solidFill>
                <a:latin typeface="Open Sans"/>
                <a:ea typeface="Open Sans"/>
                <a:cs typeface="Open Sans"/>
                <a:sym typeface="Open Sans"/>
              </a:rPr>
              <a:t>  replicas: 3</a:t>
            </a:r>
          </a:p>
          <a:p>
            <a:pPr algn="l">
              <a:lnSpc>
                <a:spcPts val="1400"/>
              </a:lnSpc>
              <a:spcBef>
                <a:spcPct val="0"/>
              </a:spcBef>
            </a:pPr>
            <a:r>
              <a:rPr lang="en-US" sz="1000">
                <a:solidFill>
                  <a:srgbClr val="000000"/>
                </a:solidFill>
                <a:latin typeface="Open Sans"/>
                <a:ea typeface="Open Sans"/>
                <a:cs typeface="Open Sans"/>
                <a:sym typeface="Open Sans"/>
              </a:rPr>
              <a:t>  strategy:</a:t>
            </a:r>
          </a:p>
          <a:p>
            <a:pPr algn="l">
              <a:lnSpc>
                <a:spcPts val="1400"/>
              </a:lnSpc>
              <a:spcBef>
                <a:spcPct val="0"/>
              </a:spcBef>
            </a:pPr>
            <a:r>
              <a:rPr lang="en-US" sz="1000">
                <a:solidFill>
                  <a:srgbClr val="000000"/>
                </a:solidFill>
                <a:latin typeface="Open Sans"/>
                <a:ea typeface="Open Sans"/>
                <a:cs typeface="Open Sans"/>
                <a:sym typeface="Open Sans"/>
              </a:rPr>
              <a:t>    type: RollingUpdate</a:t>
            </a:r>
          </a:p>
          <a:p>
            <a:pPr algn="l">
              <a:lnSpc>
                <a:spcPts val="1400"/>
              </a:lnSpc>
              <a:spcBef>
                <a:spcPct val="0"/>
              </a:spcBef>
            </a:pPr>
            <a:r>
              <a:rPr lang="en-US" sz="1000">
                <a:solidFill>
                  <a:srgbClr val="000000"/>
                </a:solidFill>
                <a:latin typeface="Open Sans"/>
                <a:ea typeface="Open Sans"/>
                <a:cs typeface="Open Sans"/>
                <a:sym typeface="Open Sans"/>
              </a:rPr>
              <a:t>    rollingUpdate:</a:t>
            </a:r>
          </a:p>
          <a:p>
            <a:pPr algn="l">
              <a:lnSpc>
                <a:spcPts val="1400"/>
              </a:lnSpc>
              <a:spcBef>
                <a:spcPct val="0"/>
              </a:spcBef>
            </a:pPr>
            <a:r>
              <a:rPr lang="en-US" sz="1000">
                <a:solidFill>
                  <a:srgbClr val="000000"/>
                </a:solidFill>
                <a:latin typeface="Open Sans"/>
                <a:ea typeface="Open Sans"/>
                <a:cs typeface="Open Sans"/>
                <a:sym typeface="Open Sans"/>
              </a:rPr>
              <a:t>      maxUnavailable: 1</a:t>
            </a:r>
          </a:p>
          <a:p>
            <a:pPr algn="l">
              <a:lnSpc>
                <a:spcPts val="1400"/>
              </a:lnSpc>
              <a:spcBef>
                <a:spcPct val="0"/>
              </a:spcBef>
            </a:pPr>
            <a:r>
              <a:rPr lang="en-US" sz="1000">
                <a:solidFill>
                  <a:srgbClr val="000000"/>
                </a:solidFill>
                <a:latin typeface="Open Sans"/>
                <a:ea typeface="Open Sans"/>
                <a:cs typeface="Open Sans"/>
                <a:sym typeface="Open Sans"/>
              </a:rPr>
              <a:t>      maxSurge: 1</a:t>
            </a:r>
          </a:p>
          <a:p>
            <a:pPr algn="l">
              <a:lnSpc>
                <a:spcPts val="1400"/>
              </a:lnSpc>
              <a:spcBef>
                <a:spcPct val="0"/>
              </a:spcBef>
            </a:pPr>
            <a:r>
              <a:rPr lang="en-US" sz="1000">
                <a:solidFill>
                  <a:srgbClr val="000000"/>
                </a:solidFill>
                <a:latin typeface="Open Sans"/>
                <a:ea typeface="Open Sans"/>
                <a:cs typeface="Open Sans"/>
                <a:sym typeface="Open Sans"/>
              </a:rPr>
              <a:t>  selector:</a:t>
            </a:r>
          </a:p>
          <a:p>
            <a:pPr algn="l">
              <a:lnSpc>
                <a:spcPts val="1400"/>
              </a:lnSpc>
              <a:spcBef>
                <a:spcPct val="0"/>
              </a:spcBef>
            </a:pPr>
            <a:r>
              <a:rPr lang="en-US" sz="1000">
                <a:solidFill>
                  <a:srgbClr val="000000"/>
                </a:solidFill>
                <a:latin typeface="Open Sans"/>
                <a:ea typeface="Open Sans"/>
                <a:cs typeface="Open Sans"/>
                <a:sym typeface="Open Sans"/>
              </a:rPr>
              <a:t>    matchLabels:</a:t>
            </a:r>
          </a:p>
          <a:p>
            <a:pPr algn="l">
              <a:lnSpc>
                <a:spcPts val="1400"/>
              </a:lnSpc>
              <a:spcBef>
                <a:spcPct val="0"/>
              </a:spcBef>
            </a:pPr>
            <a:r>
              <a:rPr lang="en-US" sz="1000">
                <a:solidFill>
                  <a:srgbClr val="000000"/>
                </a:solidFill>
                <a:latin typeface="Open Sans"/>
                <a:ea typeface="Open Sans"/>
                <a:cs typeface="Open Sans"/>
                <a:sym typeface="Open Sans"/>
              </a:rPr>
              <a:t>      app: nginx</a:t>
            </a:r>
          </a:p>
          <a:p>
            <a:pPr algn="l">
              <a:lnSpc>
                <a:spcPts val="1400"/>
              </a:lnSpc>
              <a:spcBef>
                <a:spcPct val="0"/>
              </a:spcBef>
            </a:pPr>
            <a:r>
              <a:rPr lang="en-US" sz="1000">
                <a:solidFill>
                  <a:srgbClr val="000000"/>
                </a:solidFill>
                <a:latin typeface="Open Sans"/>
                <a:ea typeface="Open Sans"/>
                <a:cs typeface="Open Sans"/>
                <a:sym typeface="Open Sans"/>
              </a:rPr>
              <a:t>  template:</a:t>
            </a:r>
          </a:p>
          <a:p>
            <a:pPr algn="l">
              <a:lnSpc>
                <a:spcPts val="1400"/>
              </a:lnSpc>
              <a:spcBef>
                <a:spcPct val="0"/>
              </a:spcBef>
            </a:pPr>
            <a:r>
              <a:rPr lang="en-US" sz="1000">
                <a:solidFill>
                  <a:srgbClr val="000000"/>
                </a:solidFill>
                <a:latin typeface="Open Sans"/>
                <a:ea typeface="Open Sans"/>
                <a:cs typeface="Open Sans"/>
                <a:sym typeface="Open Sans"/>
              </a:rPr>
              <a:t>    metadata:</a:t>
            </a:r>
          </a:p>
          <a:p>
            <a:pPr algn="l">
              <a:lnSpc>
                <a:spcPts val="1400"/>
              </a:lnSpc>
              <a:spcBef>
                <a:spcPct val="0"/>
              </a:spcBef>
            </a:pPr>
            <a:r>
              <a:rPr lang="en-US" sz="1000">
                <a:solidFill>
                  <a:srgbClr val="000000"/>
                </a:solidFill>
                <a:latin typeface="Open Sans"/>
                <a:ea typeface="Open Sans"/>
                <a:cs typeface="Open Sans"/>
                <a:sym typeface="Open Sans"/>
              </a:rPr>
              <a:t>      labels:</a:t>
            </a:r>
          </a:p>
          <a:p>
            <a:pPr algn="l">
              <a:lnSpc>
                <a:spcPts val="1400"/>
              </a:lnSpc>
              <a:spcBef>
                <a:spcPct val="0"/>
              </a:spcBef>
            </a:pPr>
            <a:r>
              <a:rPr lang="en-US" sz="1000">
                <a:solidFill>
                  <a:srgbClr val="000000"/>
                </a:solidFill>
                <a:latin typeface="Open Sans"/>
                <a:ea typeface="Open Sans"/>
                <a:cs typeface="Open Sans"/>
                <a:sym typeface="Open Sans"/>
              </a:rPr>
              <a:t>        app: nginx</a:t>
            </a:r>
          </a:p>
          <a:p>
            <a:pPr algn="l">
              <a:lnSpc>
                <a:spcPts val="1400"/>
              </a:lnSpc>
              <a:spcBef>
                <a:spcPct val="0"/>
              </a:spcBef>
            </a:pPr>
            <a:r>
              <a:rPr lang="en-US" sz="1000">
                <a:solidFill>
                  <a:srgbClr val="000000"/>
                </a:solidFill>
                <a:latin typeface="Open Sans"/>
                <a:ea typeface="Open Sans"/>
                <a:cs typeface="Open Sans"/>
                <a:sym typeface="Open Sans"/>
              </a:rPr>
              <a:t>    spec:</a:t>
            </a:r>
          </a:p>
          <a:p>
            <a:pPr algn="l">
              <a:lnSpc>
                <a:spcPts val="1400"/>
              </a:lnSpc>
              <a:spcBef>
                <a:spcPct val="0"/>
              </a:spcBef>
            </a:pPr>
            <a:r>
              <a:rPr lang="en-US" sz="1000">
                <a:solidFill>
                  <a:srgbClr val="000000"/>
                </a:solidFill>
                <a:latin typeface="Open Sans"/>
                <a:ea typeface="Open Sans"/>
                <a:cs typeface="Open Sans"/>
                <a:sym typeface="Open Sans"/>
              </a:rPr>
              <a:t>      containers:</a:t>
            </a:r>
          </a:p>
          <a:p>
            <a:pPr algn="l">
              <a:lnSpc>
                <a:spcPts val="1400"/>
              </a:lnSpc>
              <a:spcBef>
                <a:spcPct val="0"/>
              </a:spcBef>
            </a:pPr>
            <a:r>
              <a:rPr lang="en-US" sz="1000">
                <a:solidFill>
                  <a:srgbClr val="000000"/>
                </a:solidFill>
                <a:latin typeface="Open Sans"/>
                <a:ea typeface="Open Sans"/>
                <a:cs typeface="Open Sans"/>
                <a:sym typeface="Open Sans"/>
              </a:rPr>
              <a:t>      - name: nginx</a:t>
            </a:r>
          </a:p>
          <a:p>
            <a:pPr algn="l">
              <a:lnSpc>
                <a:spcPts val="1400"/>
              </a:lnSpc>
              <a:spcBef>
                <a:spcPct val="0"/>
              </a:spcBef>
            </a:pPr>
            <a:r>
              <a:rPr lang="en-US" sz="1000">
                <a:solidFill>
                  <a:srgbClr val="000000"/>
                </a:solidFill>
                <a:latin typeface="Open Sans"/>
                <a:ea typeface="Open Sans"/>
                <a:cs typeface="Open Sans"/>
                <a:sym typeface="Open Sans"/>
              </a:rPr>
              <a:t>        image: nginx:1.16.1</a:t>
            </a:r>
          </a:p>
          <a:p>
            <a:pPr algn="l">
              <a:lnSpc>
                <a:spcPts val="1400"/>
              </a:lnSpc>
              <a:spcBef>
                <a:spcPct val="0"/>
              </a:spcBef>
            </a:pPr>
            <a:r>
              <a:rPr lang="en-US" sz="1000">
                <a:solidFill>
                  <a:srgbClr val="000000"/>
                </a:solidFill>
                <a:latin typeface="Open Sans"/>
                <a:ea typeface="Open Sans"/>
                <a:cs typeface="Open Sans"/>
                <a:sym typeface="Open Sans"/>
              </a:rPr>
              <a:t>        ports:</a:t>
            </a:r>
          </a:p>
          <a:p>
            <a:pPr algn="l">
              <a:lnSpc>
                <a:spcPts val="1400"/>
              </a:lnSpc>
              <a:spcBef>
                <a:spcPct val="0"/>
              </a:spcBef>
            </a:pPr>
            <a:r>
              <a:rPr lang="en-US" sz="1000">
                <a:solidFill>
                  <a:srgbClr val="000000"/>
                </a:solidFill>
                <a:latin typeface="Open Sans"/>
                <a:ea typeface="Open Sans"/>
                <a:cs typeface="Open Sans"/>
                <a:sym typeface="Open Sans"/>
              </a:rPr>
              <a:t>        - containerPort: 80</a:t>
            </a:r>
          </a:p>
        </p:txBody>
      </p:sp>
      <p:sp>
        <p:nvSpPr>
          <p:cNvPr id="6" name="TextBox 6"/>
          <p:cNvSpPr txBox="1"/>
          <p:nvPr/>
        </p:nvSpPr>
        <p:spPr>
          <a:xfrm>
            <a:off x="2335572" y="3834447"/>
            <a:ext cx="3760428" cy="167738"/>
          </a:xfrm>
          <a:prstGeom prst="rect">
            <a:avLst/>
          </a:prstGeom>
        </p:spPr>
        <p:txBody>
          <a:bodyPr wrap="square" lIns="0" tIns="0" rIns="0" bIns="0" rtlCol="0" anchor="t">
            <a:spAutoFit/>
          </a:bodyPr>
          <a:lstStyle/>
          <a:p>
            <a:pPr algn="ctr">
              <a:lnSpc>
                <a:spcPts val="1400"/>
              </a:lnSpc>
              <a:spcBef>
                <a:spcPct val="0"/>
              </a:spcBef>
            </a:pPr>
            <a:r>
              <a:rPr lang="en-US" sz="1000" dirty="0">
                <a:solidFill>
                  <a:srgbClr val="000000"/>
                </a:solidFill>
                <a:latin typeface="Open Sans"/>
                <a:ea typeface="Open Sans"/>
                <a:cs typeface="Open Sans"/>
                <a:sym typeface="Open Sans"/>
              </a:rPr>
              <a:t>kubectl rollout status deployment/nginx-deployment</a:t>
            </a:r>
          </a:p>
        </p:txBody>
      </p:sp>
      <p:sp>
        <p:nvSpPr>
          <p:cNvPr id="7" name="TextBox 7"/>
          <p:cNvSpPr txBox="1"/>
          <p:nvPr/>
        </p:nvSpPr>
        <p:spPr>
          <a:xfrm>
            <a:off x="2623654" y="1017273"/>
            <a:ext cx="2538213" cy="2199301"/>
          </a:xfrm>
          <a:prstGeom prst="rect">
            <a:avLst/>
          </a:prstGeom>
        </p:spPr>
        <p:txBody>
          <a:bodyPr lIns="0" tIns="0" rIns="0" bIns="0" rtlCol="0" anchor="t">
            <a:spAutoFit/>
          </a:bodyPr>
          <a:lstStyle/>
          <a:p>
            <a:pPr algn="l">
              <a:lnSpc>
                <a:spcPts val="1215"/>
              </a:lnSpc>
              <a:spcBef>
                <a:spcPct val="0"/>
              </a:spcBef>
            </a:pPr>
            <a:r>
              <a:rPr lang="en-US" sz="865" b="1">
                <a:solidFill>
                  <a:srgbClr val="000000"/>
                </a:solidFill>
                <a:latin typeface="Open Sans Bold"/>
                <a:ea typeface="Open Sans Bold"/>
                <a:cs typeface="Open Sans Bold"/>
                <a:sym typeface="Open Sans Bold"/>
              </a:rPr>
              <a:t>maxUnavailable: 1</a:t>
            </a:r>
          </a:p>
          <a:p>
            <a:pPr marL="187325" lvl="1" indent="-93345" algn="l">
              <a:lnSpc>
                <a:spcPts val="1215"/>
              </a:lnSpc>
              <a:buFont typeface="Arial" panose="020B0604020202020204"/>
              <a:buChar char="•"/>
            </a:pPr>
            <a:r>
              <a:rPr lang="en-US" sz="865">
                <a:solidFill>
                  <a:srgbClr val="000000"/>
                </a:solidFill>
                <a:latin typeface="Open Sans"/>
                <a:ea typeface="Open Sans"/>
                <a:cs typeface="Open Sans"/>
                <a:sym typeface="Open Sans"/>
              </a:rPr>
              <a:t>During the update, at most 1 Pod can be taken down.</a:t>
            </a:r>
          </a:p>
          <a:p>
            <a:pPr marL="187325" lvl="1" indent="-93345" algn="l">
              <a:lnSpc>
                <a:spcPts val="1215"/>
              </a:lnSpc>
              <a:buFont typeface="Arial" panose="020B0604020202020204"/>
              <a:buChar char="•"/>
            </a:pPr>
            <a:r>
              <a:rPr lang="en-US" sz="865">
                <a:solidFill>
                  <a:srgbClr val="000000"/>
                </a:solidFill>
                <a:latin typeface="Open Sans"/>
                <a:ea typeface="Open Sans"/>
                <a:cs typeface="Open Sans"/>
                <a:sym typeface="Open Sans"/>
              </a:rPr>
              <a:t>This guarantees that at least 2 Pods are always running.</a:t>
            </a:r>
          </a:p>
          <a:p>
            <a:pPr algn="l">
              <a:lnSpc>
                <a:spcPts val="1215"/>
              </a:lnSpc>
              <a:spcBef>
                <a:spcPct val="0"/>
              </a:spcBef>
            </a:pPr>
            <a:endParaRPr lang="en-US" sz="865">
              <a:solidFill>
                <a:srgbClr val="000000"/>
              </a:solidFill>
              <a:latin typeface="Open Sans"/>
              <a:ea typeface="Open Sans"/>
              <a:cs typeface="Open Sans"/>
              <a:sym typeface="Open Sans"/>
            </a:endParaRPr>
          </a:p>
          <a:p>
            <a:pPr algn="l">
              <a:lnSpc>
                <a:spcPts val="1215"/>
              </a:lnSpc>
              <a:spcBef>
                <a:spcPct val="0"/>
              </a:spcBef>
            </a:pPr>
            <a:r>
              <a:rPr lang="en-US" sz="865" b="1">
                <a:solidFill>
                  <a:srgbClr val="000000"/>
                </a:solidFill>
                <a:latin typeface="Open Sans Bold"/>
                <a:ea typeface="Open Sans Bold"/>
                <a:cs typeface="Open Sans Bold"/>
                <a:sym typeface="Open Sans Bold"/>
              </a:rPr>
              <a:t>maxSurge: 1</a:t>
            </a:r>
          </a:p>
          <a:p>
            <a:pPr marL="187325" lvl="1" indent="-93345" algn="l">
              <a:lnSpc>
                <a:spcPts val="1215"/>
              </a:lnSpc>
              <a:buFont typeface="Arial" panose="020B0604020202020204"/>
              <a:buChar char="•"/>
            </a:pPr>
            <a:r>
              <a:rPr lang="en-US" sz="865">
                <a:solidFill>
                  <a:srgbClr val="000000"/>
                </a:solidFill>
                <a:latin typeface="Open Sans"/>
                <a:ea typeface="Open Sans"/>
                <a:cs typeface="Open Sans"/>
                <a:sym typeface="Open Sans"/>
              </a:rPr>
              <a:t>During the update, up to 1 extra Pod (beyond the desired count of 3) can be created.</a:t>
            </a:r>
          </a:p>
          <a:p>
            <a:pPr marL="187325" lvl="1" indent="-93345" algn="l">
              <a:lnSpc>
                <a:spcPts val="1215"/>
              </a:lnSpc>
              <a:buFont typeface="Arial" panose="020B0604020202020204"/>
              <a:buChar char="•"/>
            </a:pPr>
            <a:r>
              <a:rPr lang="en-US" sz="865">
                <a:solidFill>
                  <a:srgbClr val="000000"/>
                </a:solidFill>
                <a:latin typeface="Open Sans"/>
                <a:ea typeface="Open Sans"/>
                <a:cs typeface="Open Sans"/>
                <a:sym typeface="Open Sans"/>
              </a:rPr>
              <a:t>This means you might see 4 Pods running at one point, ensuring the new version is available faster.</a:t>
            </a:r>
          </a:p>
          <a:p>
            <a:pPr algn="l">
              <a:lnSpc>
                <a:spcPts val="1215"/>
              </a:lnSpc>
              <a:spcBef>
                <a:spcPct val="0"/>
              </a:spcBef>
            </a:pPr>
            <a:endParaRPr lang="en-US" sz="865">
              <a:solidFill>
                <a:srgbClr val="000000"/>
              </a:solidFill>
              <a:latin typeface="Open Sans"/>
              <a:ea typeface="Open Sans"/>
              <a:cs typeface="Open Sans"/>
              <a:sym typeface="Open Sans"/>
            </a:endParaRPr>
          </a:p>
          <a:p>
            <a:pPr algn="l">
              <a:lnSpc>
                <a:spcPts val="1215"/>
              </a:lnSpc>
              <a:spcBef>
                <a:spcPct val="0"/>
              </a:spcBef>
            </a:pPr>
            <a:r>
              <a:rPr lang="en-US" sz="865">
                <a:solidFill>
                  <a:srgbClr val="000000"/>
                </a:solidFill>
                <a:latin typeface="Open Sans"/>
                <a:ea typeface="Open Sans"/>
                <a:cs typeface="Open Sans"/>
                <a:sym typeface="Open Sans"/>
              </a:rPr>
              <a:t>These settings help ensure minimal downtime during a rolling update.</a:t>
            </a: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853124" y="2261811"/>
            <a:ext cx="5437752" cy="553204"/>
          </a:xfrm>
          <a:prstGeom prst="rect">
            <a:avLst/>
          </a:prstGeom>
        </p:spPr>
        <p:txBody>
          <a:bodyPr lIns="0" tIns="0" rIns="0" bIns="0" rtlCol="0" anchor="t">
            <a:spAutoFit/>
          </a:bodyPr>
          <a:lstStyle/>
          <a:p>
            <a:pPr algn="ctr">
              <a:lnSpc>
                <a:spcPts val="4665"/>
              </a:lnSpc>
              <a:spcBef>
                <a:spcPct val="0"/>
              </a:spcBef>
            </a:pPr>
            <a:r>
              <a:rPr lang="en-US" sz="3330">
                <a:solidFill>
                  <a:srgbClr val="000000"/>
                </a:solidFill>
                <a:latin typeface="Open Sans"/>
                <a:ea typeface="Open Sans"/>
                <a:cs typeface="Open Sans"/>
                <a:sym typeface="Open Sans"/>
              </a:rPr>
              <a:t>Choosing the Right Strategy</a:t>
            </a: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8994635" cy="5143500"/>
          </a:xfrm>
          <a:custGeom>
            <a:avLst/>
            <a:gdLst/>
            <a:ahLst/>
            <a:cxnLst/>
            <a:rect l="l" t="t" r="r" b="b"/>
            <a:pathLst>
              <a:path w="8994635" h="5143500">
                <a:moveTo>
                  <a:pt x="0" y="0"/>
                </a:moveTo>
                <a:lnTo>
                  <a:pt x="8994635" y="0"/>
                </a:lnTo>
                <a:lnTo>
                  <a:pt x="8994635"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229021" y="82616"/>
            <a:ext cx="4518378" cy="504509"/>
          </a:xfrm>
          <a:prstGeom prst="rect">
            <a:avLst/>
          </a:prstGeom>
        </p:spPr>
        <p:txBody>
          <a:bodyPr lIns="0" tIns="0" rIns="0" bIns="0" rtlCol="0" anchor="t">
            <a:spAutoFit/>
          </a:bodyPr>
          <a:lstStyle/>
          <a:p>
            <a:pPr algn="l">
              <a:lnSpc>
                <a:spcPts val="4020"/>
              </a:lnSpc>
            </a:pPr>
            <a:r>
              <a:rPr lang="en-US" sz="2870" spc="2">
                <a:solidFill>
                  <a:srgbClr val="326CE5"/>
                </a:solidFill>
                <a:latin typeface="Barlow" panose="00000500000000000000"/>
                <a:ea typeface="Barlow" panose="00000500000000000000"/>
                <a:cs typeface="Barlow" panose="00000500000000000000"/>
                <a:sym typeface="Barlow" panose="00000500000000000000"/>
              </a:rPr>
              <a:t>Choosing the Right Strategy</a:t>
            </a:r>
          </a:p>
        </p:txBody>
      </p:sp>
      <p:sp>
        <p:nvSpPr>
          <p:cNvPr id="4" name="TextBox 4"/>
          <p:cNvSpPr txBox="1"/>
          <p:nvPr/>
        </p:nvSpPr>
        <p:spPr>
          <a:xfrm>
            <a:off x="1327064" y="1859041"/>
            <a:ext cx="1476706" cy="261002"/>
          </a:xfrm>
          <a:prstGeom prst="rect">
            <a:avLst/>
          </a:prstGeom>
        </p:spPr>
        <p:txBody>
          <a:bodyPr lIns="0" tIns="0" rIns="0" bIns="0" rtlCol="0" anchor="t">
            <a:spAutoFit/>
          </a:bodyPr>
          <a:lstStyle/>
          <a:p>
            <a:pPr algn="l">
              <a:lnSpc>
                <a:spcPts val="2045"/>
              </a:lnSpc>
            </a:pPr>
            <a:r>
              <a:rPr lang="en-US" sz="1460">
                <a:solidFill>
                  <a:srgbClr val="326CE5"/>
                </a:solidFill>
                <a:latin typeface="Barlow" panose="00000500000000000000"/>
                <a:ea typeface="Barlow" panose="00000500000000000000"/>
                <a:cs typeface="Barlow" panose="00000500000000000000"/>
                <a:sym typeface="Barlow" panose="00000500000000000000"/>
              </a:rPr>
              <a:t>Recreate Strategy</a:t>
            </a:r>
          </a:p>
        </p:txBody>
      </p:sp>
      <p:sp>
        <p:nvSpPr>
          <p:cNvPr id="5" name="TextBox 5"/>
          <p:cNvSpPr txBox="1"/>
          <p:nvPr/>
        </p:nvSpPr>
        <p:spPr>
          <a:xfrm>
            <a:off x="5908142" y="1859041"/>
            <a:ext cx="1942979" cy="261002"/>
          </a:xfrm>
          <a:prstGeom prst="rect">
            <a:avLst/>
          </a:prstGeom>
        </p:spPr>
        <p:txBody>
          <a:bodyPr lIns="0" tIns="0" rIns="0" bIns="0" rtlCol="0" anchor="t">
            <a:spAutoFit/>
          </a:bodyPr>
          <a:lstStyle/>
          <a:p>
            <a:pPr algn="l">
              <a:lnSpc>
                <a:spcPts val="2045"/>
              </a:lnSpc>
            </a:pPr>
            <a:r>
              <a:rPr lang="en-US" sz="1460">
                <a:solidFill>
                  <a:srgbClr val="326CE5"/>
                </a:solidFill>
                <a:latin typeface="Barlow" panose="00000500000000000000"/>
                <a:ea typeface="Barlow" panose="00000500000000000000"/>
                <a:cs typeface="Barlow" panose="00000500000000000000"/>
                <a:sym typeface="Barlow" panose="00000500000000000000"/>
              </a:rPr>
              <a:t>Rolling Update Strategy </a:t>
            </a:r>
          </a:p>
        </p:txBody>
      </p:sp>
      <p:sp>
        <p:nvSpPr>
          <p:cNvPr id="6" name="TextBox 6"/>
          <p:cNvSpPr txBox="1"/>
          <p:nvPr/>
        </p:nvSpPr>
        <p:spPr>
          <a:xfrm>
            <a:off x="826840" y="2951367"/>
            <a:ext cx="2537435" cy="280555"/>
          </a:xfrm>
          <a:prstGeom prst="rect">
            <a:avLst/>
          </a:prstGeom>
        </p:spPr>
        <p:txBody>
          <a:bodyPr lIns="0" tIns="0" rIns="0" bIns="0" rtlCol="0" anchor="t">
            <a:spAutoFit/>
          </a:bodyPr>
          <a:lstStyle/>
          <a:p>
            <a:pPr algn="l">
              <a:lnSpc>
                <a:spcPts val="2050"/>
              </a:lnSpc>
            </a:pPr>
            <a:r>
              <a:rPr lang="en-US" sz="1465">
                <a:solidFill>
                  <a:srgbClr val="000000"/>
                </a:solidFill>
                <a:latin typeface="Calibri (MS)" panose="020F0502020204030204"/>
                <a:ea typeface="Calibri (MS)" panose="020F0502020204030204"/>
                <a:cs typeface="Calibri (MS)" panose="020F0502020204030204"/>
                <a:sym typeface="Calibri (MS)" panose="020F0502020204030204"/>
              </a:rPr>
              <a:t>Suitable for applications that can </a:t>
            </a:r>
          </a:p>
        </p:txBody>
      </p:sp>
      <p:sp>
        <p:nvSpPr>
          <p:cNvPr id="7" name="TextBox 7"/>
          <p:cNvSpPr txBox="1"/>
          <p:nvPr/>
        </p:nvSpPr>
        <p:spPr>
          <a:xfrm>
            <a:off x="5683227" y="2951367"/>
            <a:ext cx="2411280" cy="280555"/>
          </a:xfrm>
          <a:prstGeom prst="rect">
            <a:avLst/>
          </a:prstGeom>
        </p:spPr>
        <p:txBody>
          <a:bodyPr lIns="0" tIns="0" rIns="0" bIns="0" rtlCol="0" anchor="t">
            <a:spAutoFit/>
          </a:bodyPr>
          <a:lstStyle/>
          <a:p>
            <a:pPr algn="l">
              <a:lnSpc>
                <a:spcPts val="2050"/>
              </a:lnSpc>
            </a:pPr>
            <a:r>
              <a:rPr lang="en-US" sz="1465">
                <a:solidFill>
                  <a:srgbClr val="000000"/>
                </a:solidFill>
                <a:latin typeface="Calibri (MS)" panose="020F0502020204030204"/>
                <a:ea typeface="Calibri (MS)" panose="020F0502020204030204"/>
                <a:cs typeface="Calibri (MS)" panose="020F0502020204030204"/>
                <a:sym typeface="Calibri (MS)" panose="020F0502020204030204"/>
              </a:rPr>
              <a:t>Ideal for applications that need </a:t>
            </a:r>
          </a:p>
        </p:txBody>
      </p:sp>
      <p:sp>
        <p:nvSpPr>
          <p:cNvPr id="8" name="TextBox 8"/>
          <p:cNvSpPr txBox="1"/>
          <p:nvPr/>
        </p:nvSpPr>
        <p:spPr>
          <a:xfrm>
            <a:off x="1354089" y="3171988"/>
            <a:ext cx="1421193" cy="280287"/>
          </a:xfrm>
          <a:prstGeom prst="rect">
            <a:avLst/>
          </a:prstGeom>
        </p:spPr>
        <p:txBody>
          <a:bodyPr lIns="0" tIns="0" rIns="0" bIns="0" rtlCol="0" anchor="t">
            <a:spAutoFit/>
          </a:bodyPr>
          <a:lstStyle/>
          <a:p>
            <a:pPr algn="l">
              <a:lnSpc>
                <a:spcPts val="2045"/>
              </a:lnSpc>
            </a:pPr>
            <a:r>
              <a:rPr lang="en-US" sz="1460">
                <a:solidFill>
                  <a:srgbClr val="000000"/>
                </a:solidFill>
                <a:latin typeface="Calibri (MS)" panose="020F0502020204030204"/>
                <a:ea typeface="Calibri (MS)" panose="020F0502020204030204"/>
                <a:cs typeface="Calibri (MS)" panose="020F0502020204030204"/>
                <a:sym typeface="Calibri (MS)" panose="020F0502020204030204"/>
              </a:rPr>
              <a:t>tolerate downtime</a:t>
            </a:r>
          </a:p>
        </p:txBody>
      </p:sp>
      <p:sp>
        <p:nvSpPr>
          <p:cNvPr id="9" name="TextBox 9"/>
          <p:cNvSpPr txBox="1"/>
          <p:nvPr/>
        </p:nvSpPr>
        <p:spPr>
          <a:xfrm>
            <a:off x="5430827" y="3171988"/>
            <a:ext cx="2884445" cy="280287"/>
          </a:xfrm>
          <a:prstGeom prst="rect">
            <a:avLst/>
          </a:prstGeom>
        </p:spPr>
        <p:txBody>
          <a:bodyPr lIns="0" tIns="0" rIns="0" bIns="0" rtlCol="0" anchor="t">
            <a:spAutoFit/>
          </a:bodyPr>
          <a:lstStyle/>
          <a:p>
            <a:pPr algn="l">
              <a:lnSpc>
                <a:spcPts val="2045"/>
              </a:lnSpc>
            </a:pPr>
            <a:r>
              <a:rPr lang="en-US" sz="1460">
                <a:solidFill>
                  <a:srgbClr val="000000"/>
                </a:solidFill>
                <a:latin typeface="Calibri (MS)" panose="020F0502020204030204"/>
                <a:ea typeface="Calibri (MS)" panose="020F0502020204030204"/>
                <a:cs typeface="Calibri (MS)" panose="020F0502020204030204"/>
                <a:sym typeface="Calibri (MS)" panose="020F0502020204030204"/>
              </a:rPr>
              <a:t>continuous availability during updates</a:t>
            </a: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493273" y="2158031"/>
            <a:ext cx="2526527" cy="732188"/>
          </a:xfrm>
          <a:prstGeom prst="rect">
            <a:avLst/>
          </a:prstGeom>
        </p:spPr>
        <p:txBody>
          <a:bodyPr wrap="square" lIns="0" tIns="0" rIns="0" bIns="0" rtlCol="0" anchor="t">
            <a:spAutoFit/>
          </a:bodyPr>
          <a:lstStyle/>
          <a:p>
            <a:pPr algn="ctr">
              <a:lnSpc>
                <a:spcPts val="6105"/>
              </a:lnSpc>
              <a:spcBef>
                <a:spcPct val="0"/>
              </a:spcBef>
            </a:pPr>
            <a:r>
              <a:rPr lang="en-US" sz="4360" dirty="0">
                <a:solidFill>
                  <a:srgbClr val="000000"/>
                </a:solidFill>
                <a:latin typeface="Open Sans"/>
                <a:ea typeface="Open Sans"/>
                <a:cs typeface="Open Sans"/>
                <a:sym typeface="Open Sans"/>
              </a:rPr>
              <a:t>Rollback</a:t>
            </a: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8994635" cy="5143500"/>
          </a:xfrm>
          <a:custGeom>
            <a:avLst/>
            <a:gdLst/>
            <a:ahLst/>
            <a:cxnLst/>
            <a:rect l="l" t="t" r="r" b="b"/>
            <a:pathLst>
              <a:path w="8994635" h="5143500">
                <a:moveTo>
                  <a:pt x="0" y="0"/>
                </a:moveTo>
                <a:lnTo>
                  <a:pt x="8994635" y="0"/>
                </a:lnTo>
                <a:lnTo>
                  <a:pt x="8994635"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768907" y="82616"/>
            <a:ext cx="1385174" cy="504509"/>
          </a:xfrm>
          <a:prstGeom prst="rect">
            <a:avLst/>
          </a:prstGeom>
        </p:spPr>
        <p:txBody>
          <a:bodyPr lIns="0" tIns="0" rIns="0" bIns="0" rtlCol="0" anchor="t">
            <a:spAutoFit/>
          </a:bodyPr>
          <a:lstStyle/>
          <a:p>
            <a:pPr algn="l">
              <a:lnSpc>
                <a:spcPts val="4020"/>
              </a:lnSpc>
            </a:pPr>
            <a:r>
              <a:rPr lang="en-US" sz="2870" spc="11">
                <a:solidFill>
                  <a:srgbClr val="326CE5"/>
                </a:solidFill>
                <a:latin typeface="Barlow" panose="00000500000000000000"/>
                <a:ea typeface="Barlow" panose="00000500000000000000"/>
                <a:cs typeface="Barlow" panose="00000500000000000000"/>
                <a:sym typeface="Barlow" panose="00000500000000000000"/>
              </a:rPr>
              <a:t>Rollback</a:t>
            </a:r>
          </a:p>
        </p:txBody>
      </p:sp>
      <p:sp>
        <p:nvSpPr>
          <p:cNvPr id="4" name="TextBox 4"/>
          <p:cNvSpPr txBox="1"/>
          <p:nvPr/>
        </p:nvSpPr>
        <p:spPr>
          <a:xfrm>
            <a:off x="570771" y="798133"/>
            <a:ext cx="86777" cy="256818"/>
          </a:xfrm>
          <a:prstGeom prst="rect">
            <a:avLst/>
          </a:prstGeom>
        </p:spPr>
        <p:txBody>
          <a:bodyPr lIns="0" tIns="0" rIns="0" bIns="0" rtlCol="0" anchor="t">
            <a:spAutoFit/>
          </a:bodyPr>
          <a:lstStyle/>
          <a:p>
            <a:pPr algn="l">
              <a:lnSpc>
                <a:spcPts val="2045"/>
              </a:lnSpc>
            </a:pPr>
            <a:r>
              <a:rPr lang="en-US" sz="1460">
                <a:solidFill>
                  <a:srgbClr val="000000"/>
                </a:solidFill>
                <a:latin typeface="Arimo" panose="020B0604020202020204"/>
                <a:ea typeface="Arimo" panose="020B0604020202020204"/>
                <a:cs typeface="Arimo" panose="020B0604020202020204"/>
                <a:sym typeface="Arimo" panose="020B0604020202020204"/>
              </a:rPr>
              <a:t>▪</a:t>
            </a:r>
          </a:p>
        </p:txBody>
      </p:sp>
      <p:sp>
        <p:nvSpPr>
          <p:cNvPr id="5" name="TextBox 5"/>
          <p:cNvSpPr txBox="1"/>
          <p:nvPr/>
        </p:nvSpPr>
        <p:spPr>
          <a:xfrm>
            <a:off x="1116805" y="3200563"/>
            <a:ext cx="2112746" cy="471776"/>
          </a:xfrm>
          <a:prstGeom prst="rect">
            <a:avLst/>
          </a:prstGeom>
        </p:spPr>
        <p:txBody>
          <a:bodyPr lIns="0" tIns="0" rIns="0" bIns="0" rtlCol="0" anchor="t">
            <a:spAutoFit/>
          </a:bodyPr>
          <a:lstStyle/>
          <a:p>
            <a:pPr algn="ctr">
              <a:lnSpc>
                <a:spcPts val="1735"/>
              </a:lnSpc>
            </a:pPr>
            <a:r>
              <a:rPr lang="en-US" sz="1460">
                <a:solidFill>
                  <a:srgbClr val="000000"/>
                </a:solidFill>
                <a:latin typeface="Calibri (MS)" panose="020F0502020204030204"/>
                <a:ea typeface="Calibri (MS)" panose="020F0502020204030204"/>
                <a:cs typeface="Calibri (MS)" panose="020F0502020204030204"/>
                <a:sym typeface="Calibri (MS)" panose="020F0502020204030204"/>
              </a:rPr>
              <a:t>rollback to last deployment version </a:t>
            </a:r>
          </a:p>
        </p:txBody>
      </p:sp>
      <p:sp>
        <p:nvSpPr>
          <p:cNvPr id="6" name="TextBox 6"/>
          <p:cNvSpPr txBox="1"/>
          <p:nvPr/>
        </p:nvSpPr>
        <p:spPr>
          <a:xfrm>
            <a:off x="818134" y="866834"/>
            <a:ext cx="4881583" cy="280287"/>
          </a:xfrm>
          <a:prstGeom prst="rect">
            <a:avLst/>
          </a:prstGeom>
        </p:spPr>
        <p:txBody>
          <a:bodyPr lIns="0" tIns="0" rIns="0" bIns="0" rtlCol="0" anchor="t">
            <a:spAutoFit/>
          </a:bodyPr>
          <a:lstStyle/>
          <a:p>
            <a:pPr algn="l">
              <a:lnSpc>
                <a:spcPts val="2045"/>
              </a:lnSpc>
            </a:pPr>
            <a:r>
              <a:rPr lang="en-US" sz="1460">
                <a:solidFill>
                  <a:srgbClr val="000000"/>
                </a:solidFill>
                <a:latin typeface="Calibri (MS)" panose="020F0502020204030204"/>
                <a:ea typeface="Calibri (MS)" panose="020F0502020204030204"/>
                <a:cs typeface="Calibri (MS)" panose="020F0502020204030204"/>
                <a:sym typeface="Calibri (MS)" panose="020F0502020204030204"/>
              </a:rPr>
              <a:t>Process of reverting application deployment to previous version </a:t>
            </a:r>
          </a:p>
        </p:txBody>
      </p:sp>
      <p:sp>
        <p:nvSpPr>
          <p:cNvPr id="7" name="TextBox 7"/>
          <p:cNvSpPr txBox="1"/>
          <p:nvPr/>
        </p:nvSpPr>
        <p:spPr>
          <a:xfrm>
            <a:off x="5504026" y="3200563"/>
            <a:ext cx="2495280" cy="251712"/>
          </a:xfrm>
          <a:prstGeom prst="rect">
            <a:avLst/>
          </a:prstGeom>
        </p:spPr>
        <p:txBody>
          <a:bodyPr lIns="0" tIns="0" rIns="0" bIns="0" rtlCol="0" anchor="t">
            <a:spAutoFit/>
          </a:bodyPr>
          <a:lstStyle/>
          <a:p>
            <a:pPr algn="l">
              <a:lnSpc>
                <a:spcPts val="1735"/>
              </a:lnSpc>
            </a:pPr>
            <a:r>
              <a:rPr lang="en-US" sz="1460">
                <a:solidFill>
                  <a:srgbClr val="000000"/>
                </a:solidFill>
                <a:latin typeface="Calibri (MS)" panose="020F0502020204030204"/>
                <a:ea typeface="Calibri (MS)" panose="020F0502020204030204"/>
                <a:cs typeface="Calibri (MS)" panose="020F0502020204030204"/>
                <a:sym typeface="Calibri (MS)" panose="020F0502020204030204"/>
              </a:rPr>
              <a:t>specific revision by specifying its </a:t>
            </a:r>
          </a:p>
        </p:txBody>
      </p:sp>
      <p:sp>
        <p:nvSpPr>
          <p:cNvPr id="8" name="TextBox 8"/>
          <p:cNvSpPr txBox="1"/>
          <p:nvPr/>
        </p:nvSpPr>
        <p:spPr>
          <a:xfrm>
            <a:off x="6098248" y="3420620"/>
            <a:ext cx="1244988" cy="251712"/>
          </a:xfrm>
          <a:prstGeom prst="rect">
            <a:avLst/>
          </a:prstGeom>
        </p:spPr>
        <p:txBody>
          <a:bodyPr lIns="0" tIns="0" rIns="0" bIns="0" rtlCol="0" anchor="t">
            <a:spAutoFit/>
          </a:bodyPr>
          <a:lstStyle/>
          <a:p>
            <a:pPr algn="l">
              <a:lnSpc>
                <a:spcPts val="1735"/>
              </a:lnSpc>
            </a:pPr>
            <a:r>
              <a:rPr lang="en-US" sz="1460">
                <a:solidFill>
                  <a:srgbClr val="000000"/>
                </a:solidFill>
                <a:latin typeface="Calibri (MS)" panose="020F0502020204030204"/>
                <a:ea typeface="Calibri (MS)" panose="020F0502020204030204"/>
                <a:cs typeface="Calibri (MS)" panose="020F0502020204030204"/>
                <a:sym typeface="Calibri (MS)" panose="020F0502020204030204"/>
              </a:rPr>
              <a:t>revision number</a:t>
            </a:r>
          </a:p>
        </p:txBody>
      </p:sp>
      <p:sp>
        <p:nvSpPr>
          <p:cNvPr id="9" name="TextBox 9"/>
          <p:cNvSpPr txBox="1"/>
          <p:nvPr/>
        </p:nvSpPr>
        <p:spPr>
          <a:xfrm>
            <a:off x="4108070" y="1939022"/>
            <a:ext cx="691368" cy="261002"/>
          </a:xfrm>
          <a:prstGeom prst="rect">
            <a:avLst/>
          </a:prstGeom>
        </p:spPr>
        <p:txBody>
          <a:bodyPr lIns="0" tIns="0" rIns="0" bIns="0" rtlCol="0" anchor="t">
            <a:spAutoFit/>
          </a:bodyPr>
          <a:lstStyle/>
          <a:p>
            <a:pPr algn="l">
              <a:lnSpc>
                <a:spcPts val="2045"/>
              </a:lnSpc>
            </a:pPr>
            <a:r>
              <a:rPr lang="en-US" sz="1460">
                <a:solidFill>
                  <a:srgbClr val="326CE5"/>
                </a:solidFill>
                <a:latin typeface="Barlow" panose="00000500000000000000"/>
                <a:ea typeface="Barlow" panose="00000500000000000000"/>
                <a:cs typeface="Barlow" panose="00000500000000000000"/>
                <a:sym typeface="Barlow" panose="00000500000000000000"/>
              </a:rPr>
              <a:t>Rollback</a:t>
            </a:r>
          </a:p>
        </p:txBody>
      </p:sp>
      <p:sp>
        <p:nvSpPr>
          <p:cNvPr id="10" name="TextBox 10"/>
          <p:cNvSpPr txBox="1"/>
          <p:nvPr/>
        </p:nvSpPr>
        <p:spPr>
          <a:xfrm>
            <a:off x="1281989" y="2951367"/>
            <a:ext cx="1773700" cy="280555"/>
          </a:xfrm>
          <a:prstGeom prst="rect">
            <a:avLst/>
          </a:prstGeom>
        </p:spPr>
        <p:txBody>
          <a:bodyPr lIns="0" tIns="0" rIns="0" bIns="0" rtlCol="0" anchor="t">
            <a:spAutoFit/>
          </a:bodyPr>
          <a:lstStyle/>
          <a:p>
            <a:pPr algn="ctr">
              <a:lnSpc>
                <a:spcPts val="2050"/>
              </a:lnSpc>
            </a:pPr>
            <a:r>
              <a:rPr lang="en-US" sz="1465">
                <a:solidFill>
                  <a:srgbClr val="000000"/>
                </a:solidFill>
                <a:latin typeface="Calibri (MS)" panose="020F0502020204030204"/>
                <a:ea typeface="Calibri (MS)" panose="020F0502020204030204"/>
                <a:cs typeface="Calibri (MS)" panose="020F0502020204030204"/>
                <a:sym typeface="Calibri (MS)" panose="020F0502020204030204"/>
              </a:rPr>
              <a:t>Undo current rollout &amp; </a:t>
            </a:r>
          </a:p>
        </p:txBody>
      </p:sp>
      <p:sp>
        <p:nvSpPr>
          <p:cNvPr id="11" name="TextBox 11"/>
          <p:cNvSpPr txBox="1"/>
          <p:nvPr/>
        </p:nvSpPr>
        <p:spPr>
          <a:xfrm>
            <a:off x="5442920" y="2951367"/>
            <a:ext cx="2621470" cy="280555"/>
          </a:xfrm>
          <a:prstGeom prst="rect">
            <a:avLst/>
          </a:prstGeom>
        </p:spPr>
        <p:txBody>
          <a:bodyPr lIns="0" tIns="0" rIns="0" bIns="0" rtlCol="0" anchor="t">
            <a:spAutoFit/>
          </a:bodyPr>
          <a:lstStyle/>
          <a:p>
            <a:pPr algn="ctr">
              <a:lnSpc>
                <a:spcPts val="2050"/>
              </a:lnSpc>
            </a:pPr>
            <a:r>
              <a:rPr lang="en-US" sz="1465">
                <a:solidFill>
                  <a:srgbClr val="000000"/>
                </a:solidFill>
                <a:latin typeface="Calibri (MS)" panose="020F0502020204030204"/>
                <a:ea typeface="Calibri (MS)" panose="020F0502020204030204"/>
                <a:cs typeface="Calibri (MS)" panose="020F0502020204030204"/>
                <a:sym typeface="Calibri (MS)" panose="020F0502020204030204"/>
              </a:rPr>
              <a:t>Undo current rollout &amp; rollback to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2376" y="182651"/>
            <a:ext cx="7726004" cy="1116511"/>
          </a:xfrm>
          <a:custGeom>
            <a:avLst/>
            <a:gdLst/>
            <a:ahLst/>
            <a:cxnLst/>
            <a:rect l="l" t="t" r="r" b="b"/>
            <a:pathLst>
              <a:path w="7726004" h="1116511">
                <a:moveTo>
                  <a:pt x="0" y="0"/>
                </a:moveTo>
                <a:lnTo>
                  <a:pt x="7726003" y="0"/>
                </a:lnTo>
                <a:lnTo>
                  <a:pt x="7726003" y="1116511"/>
                </a:lnTo>
                <a:lnTo>
                  <a:pt x="0" y="11165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25879" y="4561046"/>
            <a:ext cx="3708302" cy="395097"/>
          </a:xfrm>
          <a:custGeom>
            <a:avLst/>
            <a:gdLst/>
            <a:ahLst/>
            <a:cxnLst/>
            <a:rect l="l" t="t" r="r" b="b"/>
            <a:pathLst>
              <a:path w="3708302" h="395097">
                <a:moveTo>
                  <a:pt x="0" y="0"/>
                </a:moveTo>
                <a:lnTo>
                  <a:pt x="3708301" y="0"/>
                </a:lnTo>
                <a:lnTo>
                  <a:pt x="3708301" y="395097"/>
                </a:lnTo>
                <a:lnTo>
                  <a:pt x="0" y="3950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262366" y="1150725"/>
            <a:ext cx="8132807" cy="2835421"/>
          </a:xfrm>
          <a:custGeom>
            <a:avLst/>
            <a:gdLst/>
            <a:ahLst/>
            <a:cxnLst/>
            <a:rect l="l" t="t" r="r" b="b"/>
            <a:pathLst>
              <a:path w="8132807" h="2835421">
                <a:moveTo>
                  <a:pt x="0" y="0"/>
                </a:moveTo>
                <a:lnTo>
                  <a:pt x="8132807" y="0"/>
                </a:lnTo>
                <a:lnTo>
                  <a:pt x="8132807" y="2835421"/>
                </a:lnTo>
                <a:lnTo>
                  <a:pt x="0" y="283542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TextBox 6"/>
          <p:cNvSpPr txBox="1"/>
          <p:nvPr/>
        </p:nvSpPr>
        <p:spPr>
          <a:xfrm>
            <a:off x="325879" y="282445"/>
            <a:ext cx="2797283" cy="806834"/>
          </a:xfrm>
          <a:prstGeom prst="rect">
            <a:avLst/>
          </a:prstGeom>
        </p:spPr>
        <p:txBody>
          <a:bodyPr lIns="0" tIns="0" rIns="0" bIns="0" rtlCol="0" anchor="t">
            <a:spAutoFit/>
          </a:bodyPr>
          <a:lstStyle/>
          <a:p>
            <a:pPr algn="l">
              <a:lnSpc>
                <a:spcPts val="2800"/>
              </a:lnSpc>
            </a:pPr>
            <a:r>
              <a:rPr lang="en-US" sz="2000" b="1">
                <a:solidFill>
                  <a:srgbClr val="000000"/>
                </a:solidFill>
                <a:latin typeface="Ubuntu Bold" panose="020B0804030602030204"/>
                <a:ea typeface="Ubuntu Bold" panose="020B0804030602030204"/>
                <a:cs typeface="Ubuntu Bold" panose="020B0804030602030204"/>
                <a:sym typeface="Ubuntu Bold" panose="020B0804030602030204"/>
              </a:rPr>
              <a:t>Containers and Docker</a:t>
            </a:r>
          </a:p>
          <a:p>
            <a:pPr algn="l">
              <a:lnSpc>
                <a:spcPts val="3500"/>
              </a:lnSpc>
            </a:pPr>
            <a:r>
              <a:rPr lang="en-US" sz="1400" b="1">
                <a:solidFill>
                  <a:srgbClr val="000000"/>
                </a:solidFill>
                <a:latin typeface="Open Sans Bold"/>
                <a:ea typeface="Open Sans Bold"/>
                <a:cs typeface="Open Sans Bold"/>
                <a:sym typeface="Open Sans Bold"/>
              </a:rPr>
              <a:t>Section overview</a:t>
            </a:r>
          </a:p>
        </p:txBody>
      </p:sp>
      <p:sp>
        <p:nvSpPr>
          <p:cNvPr id="7" name="TextBox 7"/>
          <p:cNvSpPr txBox="1"/>
          <p:nvPr/>
        </p:nvSpPr>
        <p:spPr>
          <a:xfrm>
            <a:off x="506359" y="2277018"/>
            <a:ext cx="103556" cy="249126"/>
          </a:xfrm>
          <a:prstGeom prst="rect">
            <a:avLst/>
          </a:prstGeom>
        </p:spPr>
        <p:txBody>
          <a:bodyPr lIns="0" tIns="0" rIns="0" bIns="0" rtlCol="0" anchor="t">
            <a:spAutoFit/>
          </a:bodyPr>
          <a:lstStyle/>
          <a:p>
            <a:pPr algn="l">
              <a:lnSpc>
                <a:spcPts val="1960"/>
              </a:lnSpc>
            </a:pPr>
            <a:r>
              <a:rPr lang="en-US" sz="1400" b="1">
                <a:solidFill>
                  <a:srgbClr val="000000"/>
                </a:solidFill>
                <a:latin typeface="Open Sans Bold"/>
                <a:ea typeface="Open Sans Bold"/>
                <a:cs typeface="Open Sans Bold"/>
                <a:sym typeface="Open Sans Bold"/>
              </a:rPr>
              <a:t>2</a:t>
            </a:r>
          </a:p>
        </p:txBody>
      </p:sp>
      <p:sp>
        <p:nvSpPr>
          <p:cNvPr id="8" name="TextBox 8"/>
          <p:cNvSpPr txBox="1"/>
          <p:nvPr/>
        </p:nvSpPr>
        <p:spPr>
          <a:xfrm>
            <a:off x="506359" y="3027674"/>
            <a:ext cx="103556" cy="249126"/>
          </a:xfrm>
          <a:prstGeom prst="rect">
            <a:avLst/>
          </a:prstGeom>
        </p:spPr>
        <p:txBody>
          <a:bodyPr lIns="0" tIns="0" rIns="0" bIns="0" rtlCol="0" anchor="t">
            <a:spAutoFit/>
          </a:bodyPr>
          <a:lstStyle/>
          <a:p>
            <a:pPr algn="l">
              <a:lnSpc>
                <a:spcPts val="1960"/>
              </a:lnSpc>
            </a:pPr>
            <a:r>
              <a:rPr lang="en-US" sz="1400" b="1">
                <a:solidFill>
                  <a:srgbClr val="000000"/>
                </a:solidFill>
                <a:latin typeface="Open Sans Bold"/>
                <a:ea typeface="Open Sans Bold"/>
                <a:cs typeface="Open Sans Bold"/>
                <a:sym typeface="Open Sans Bold"/>
              </a:rPr>
              <a:t>3</a:t>
            </a:r>
          </a:p>
        </p:txBody>
      </p:sp>
      <p:sp>
        <p:nvSpPr>
          <p:cNvPr id="9" name="TextBox 9"/>
          <p:cNvSpPr txBox="1"/>
          <p:nvPr/>
        </p:nvSpPr>
        <p:spPr>
          <a:xfrm>
            <a:off x="506359" y="1160917"/>
            <a:ext cx="103556" cy="392001"/>
          </a:xfrm>
          <a:prstGeom prst="rect">
            <a:avLst/>
          </a:prstGeom>
        </p:spPr>
        <p:txBody>
          <a:bodyPr lIns="0" tIns="0" rIns="0" bIns="0" rtlCol="0" anchor="t">
            <a:spAutoFit/>
          </a:bodyPr>
          <a:lstStyle/>
          <a:p>
            <a:pPr algn="l">
              <a:lnSpc>
                <a:spcPts val="3500"/>
              </a:lnSpc>
            </a:pPr>
            <a:r>
              <a:rPr lang="en-US" sz="1400" b="1">
                <a:solidFill>
                  <a:srgbClr val="000000"/>
                </a:solidFill>
                <a:latin typeface="Open Sans Bold"/>
                <a:ea typeface="Open Sans Bold"/>
                <a:cs typeface="Open Sans Bold"/>
                <a:sym typeface="Open Sans Bold"/>
              </a:rPr>
              <a:t>1</a:t>
            </a:r>
          </a:p>
        </p:txBody>
      </p:sp>
      <p:sp>
        <p:nvSpPr>
          <p:cNvPr id="10" name="TextBox 10"/>
          <p:cNvSpPr txBox="1"/>
          <p:nvPr/>
        </p:nvSpPr>
        <p:spPr>
          <a:xfrm>
            <a:off x="325879" y="4622825"/>
            <a:ext cx="527437" cy="208445"/>
          </a:xfrm>
          <a:prstGeom prst="rect">
            <a:avLst/>
          </a:prstGeom>
        </p:spPr>
        <p:txBody>
          <a:bodyPr lIns="0" tIns="0" rIns="0" bIns="0" rtlCol="0" anchor="t">
            <a:spAutoFit/>
          </a:bodyPr>
          <a:lstStyle/>
          <a:p>
            <a:pPr algn="l">
              <a:lnSpc>
                <a:spcPts val="1680"/>
              </a:lnSpc>
            </a:pPr>
            <a:r>
              <a:rPr lang="en-US" sz="1200" b="1">
                <a:solidFill>
                  <a:srgbClr val="000000"/>
                </a:solidFill>
                <a:latin typeface="Ubuntu Bold" panose="020B0804030602030204"/>
                <a:ea typeface="Ubuntu Bold" panose="020B0804030602030204"/>
                <a:cs typeface="Ubuntu Bold" panose="020B0804030602030204"/>
                <a:sym typeface="Ubuntu Bold" panose="020B0804030602030204"/>
              </a:rPr>
              <a:t>Docker</a:t>
            </a:r>
          </a:p>
        </p:txBody>
      </p:sp>
      <p:sp>
        <p:nvSpPr>
          <p:cNvPr id="11" name="TextBox 11"/>
          <p:cNvSpPr txBox="1"/>
          <p:nvPr/>
        </p:nvSpPr>
        <p:spPr>
          <a:xfrm>
            <a:off x="847677" y="1231240"/>
            <a:ext cx="1236974" cy="290884"/>
          </a:xfrm>
          <a:prstGeom prst="rect">
            <a:avLst/>
          </a:prstGeom>
        </p:spPr>
        <p:txBody>
          <a:bodyPr lIns="0" tIns="0" rIns="0" bIns="0" rtlCol="0" anchor="t">
            <a:spAutoFit/>
          </a:bodyPr>
          <a:lstStyle/>
          <a:p>
            <a:pPr algn="l">
              <a:lnSpc>
                <a:spcPts val="2500"/>
              </a:lnSpc>
            </a:pPr>
            <a:r>
              <a:rPr lang="en-US" sz="1000">
                <a:solidFill>
                  <a:srgbClr val="000000"/>
                </a:solidFill>
                <a:latin typeface="Open Sans"/>
                <a:ea typeface="Open Sans"/>
                <a:cs typeface="Open Sans"/>
                <a:sym typeface="Open Sans"/>
              </a:rPr>
              <a:t>Why use containers?</a:t>
            </a:r>
          </a:p>
        </p:txBody>
      </p:sp>
      <p:sp>
        <p:nvSpPr>
          <p:cNvPr id="12" name="TextBox 12"/>
          <p:cNvSpPr txBox="1"/>
          <p:nvPr/>
        </p:nvSpPr>
        <p:spPr>
          <a:xfrm>
            <a:off x="878062" y="1568672"/>
            <a:ext cx="4037647" cy="519484"/>
          </a:xfrm>
          <a:prstGeom prst="rect">
            <a:avLst/>
          </a:prstGeom>
        </p:spPr>
        <p:txBody>
          <a:bodyPr lIns="0" tIns="0" rIns="0" bIns="0" rtlCol="0" anchor="t">
            <a:spAutoFit/>
          </a:bodyPr>
          <a:lstStyle/>
          <a:p>
            <a:pPr algn="l">
              <a:lnSpc>
                <a:spcPts val="2500"/>
              </a:lnSpc>
            </a:pPr>
            <a:r>
              <a:rPr lang="en-US" sz="1000">
                <a:solidFill>
                  <a:srgbClr val="000000"/>
                </a:solidFill>
                <a:latin typeface="Open Sans"/>
                <a:ea typeface="Open Sans"/>
                <a:cs typeface="Open Sans"/>
                <a:sym typeface="Open Sans"/>
              </a:rPr>
              <a:t>1.Compare how deployments happen with and without containers</a:t>
            </a:r>
          </a:p>
          <a:p>
            <a:pPr algn="l">
              <a:lnSpc>
                <a:spcPts val="1100"/>
              </a:lnSpc>
            </a:pPr>
            <a:r>
              <a:rPr lang="en-US" sz="1000">
                <a:solidFill>
                  <a:srgbClr val="000000"/>
                </a:solidFill>
                <a:latin typeface="Open Sans"/>
                <a:ea typeface="Open Sans"/>
                <a:cs typeface="Open Sans"/>
                <a:sym typeface="Open Sans"/>
              </a:rPr>
              <a:t>2.Understand the main beneﬁts of using containers</a:t>
            </a:r>
          </a:p>
        </p:txBody>
      </p:sp>
      <p:sp>
        <p:nvSpPr>
          <p:cNvPr id="13" name="TextBox 13"/>
          <p:cNvSpPr txBox="1"/>
          <p:nvPr/>
        </p:nvSpPr>
        <p:spPr>
          <a:xfrm>
            <a:off x="847677" y="2964647"/>
            <a:ext cx="1216895" cy="281359"/>
          </a:xfrm>
          <a:prstGeom prst="rect">
            <a:avLst/>
          </a:prstGeom>
        </p:spPr>
        <p:txBody>
          <a:bodyPr lIns="0" tIns="0" rIns="0" bIns="0" rtlCol="0" anchor="t">
            <a:spAutoFit/>
          </a:bodyPr>
          <a:lstStyle/>
          <a:p>
            <a:pPr algn="l">
              <a:lnSpc>
                <a:spcPts val="2495"/>
              </a:lnSpc>
            </a:pPr>
            <a:r>
              <a:rPr lang="en-US" sz="1000">
                <a:solidFill>
                  <a:srgbClr val="000000"/>
                </a:solidFill>
                <a:latin typeface="Open Sans"/>
                <a:ea typeface="Open Sans"/>
                <a:cs typeface="Open Sans"/>
                <a:sym typeface="Open Sans"/>
              </a:rPr>
              <a:t>Docker components</a:t>
            </a:r>
          </a:p>
        </p:txBody>
      </p:sp>
      <p:sp>
        <p:nvSpPr>
          <p:cNvPr id="14" name="TextBox 14"/>
          <p:cNvSpPr txBox="1"/>
          <p:nvPr/>
        </p:nvSpPr>
        <p:spPr>
          <a:xfrm>
            <a:off x="878062" y="3281343"/>
            <a:ext cx="5550160" cy="509959"/>
          </a:xfrm>
          <a:prstGeom prst="rect">
            <a:avLst/>
          </a:prstGeom>
        </p:spPr>
        <p:txBody>
          <a:bodyPr lIns="0" tIns="0" rIns="0" bIns="0" rtlCol="0" anchor="t">
            <a:spAutoFit/>
          </a:bodyPr>
          <a:lstStyle/>
          <a:p>
            <a:pPr algn="l">
              <a:lnSpc>
                <a:spcPts val="2495"/>
              </a:lnSpc>
            </a:pPr>
            <a:r>
              <a:rPr lang="en-US" sz="1000" dirty="0">
                <a:solidFill>
                  <a:srgbClr val="000000"/>
                </a:solidFill>
                <a:latin typeface="Open Sans"/>
                <a:ea typeface="Open Sans"/>
                <a:cs typeface="Open Sans"/>
                <a:sym typeface="Open Sans"/>
              </a:rPr>
              <a:t>1.Discuss the diﬀerent components from a Docker system</a:t>
            </a:r>
          </a:p>
          <a:p>
            <a:pPr algn="l">
              <a:lnSpc>
                <a:spcPts val="1105"/>
              </a:lnSpc>
            </a:pPr>
            <a:r>
              <a:rPr lang="en-US" sz="1000" dirty="0">
                <a:solidFill>
                  <a:srgbClr val="000000"/>
                </a:solidFill>
                <a:latin typeface="Open Sans"/>
                <a:ea typeface="Open Sans"/>
                <a:cs typeface="Open Sans"/>
                <a:sym typeface="Open Sans"/>
              </a:rPr>
              <a:t>2.Understand how these components interact when running common operations in Docker</a:t>
            </a:r>
          </a:p>
        </p:txBody>
      </p:sp>
      <p:sp>
        <p:nvSpPr>
          <p:cNvPr id="15" name="TextBox 15"/>
          <p:cNvSpPr txBox="1"/>
          <p:nvPr/>
        </p:nvSpPr>
        <p:spPr>
          <a:xfrm>
            <a:off x="847677" y="2204466"/>
            <a:ext cx="1956054" cy="290884"/>
          </a:xfrm>
          <a:prstGeom prst="rect">
            <a:avLst/>
          </a:prstGeom>
        </p:spPr>
        <p:txBody>
          <a:bodyPr lIns="0" tIns="0" rIns="0" bIns="0" rtlCol="0" anchor="t">
            <a:spAutoFit/>
          </a:bodyPr>
          <a:lstStyle/>
          <a:p>
            <a:pPr algn="l">
              <a:lnSpc>
                <a:spcPts val="2500"/>
              </a:lnSpc>
            </a:pPr>
            <a:r>
              <a:rPr lang="en-US" sz="1000">
                <a:solidFill>
                  <a:srgbClr val="000000"/>
                </a:solidFill>
                <a:latin typeface="Open Sans"/>
                <a:ea typeface="Open Sans"/>
                <a:cs typeface="Open Sans"/>
                <a:sym typeface="Open Sans"/>
              </a:rPr>
              <a:t>Containers and Virtual Machines</a:t>
            </a:r>
          </a:p>
        </p:txBody>
      </p:sp>
      <p:sp>
        <p:nvSpPr>
          <p:cNvPr id="16" name="TextBox 16"/>
          <p:cNvSpPr txBox="1"/>
          <p:nvPr/>
        </p:nvSpPr>
        <p:spPr>
          <a:xfrm>
            <a:off x="878062" y="2541889"/>
            <a:ext cx="5975575" cy="290884"/>
          </a:xfrm>
          <a:prstGeom prst="rect">
            <a:avLst/>
          </a:prstGeom>
        </p:spPr>
        <p:txBody>
          <a:bodyPr lIns="0" tIns="0" rIns="0" bIns="0" rtlCol="0" anchor="t">
            <a:spAutoFit/>
          </a:bodyPr>
          <a:lstStyle/>
          <a:p>
            <a:pPr algn="l">
              <a:lnSpc>
                <a:spcPts val="2500"/>
              </a:lnSpc>
            </a:pPr>
            <a:r>
              <a:rPr lang="en-US" sz="1000">
                <a:solidFill>
                  <a:srgbClr val="000000"/>
                </a:solidFill>
                <a:latin typeface="Open Sans"/>
                <a:ea typeface="Open Sans"/>
                <a:cs typeface="Open Sans"/>
                <a:sym typeface="Open Sans"/>
              </a:rPr>
              <a:t>1.Compare and highlight the diﬀerences between using containers and VMs for running workloads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5879" y="773059"/>
            <a:ext cx="7598997" cy="462601"/>
          </a:xfrm>
          <a:custGeom>
            <a:avLst/>
            <a:gdLst/>
            <a:ahLst/>
            <a:cxnLst/>
            <a:rect l="l" t="t" r="r" b="b"/>
            <a:pathLst>
              <a:path w="7598997" h="462601">
                <a:moveTo>
                  <a:pt x="0" y="0"/>
                </a:moveTo>
                <a:lnTo>
                  <a:pt x="7598997" y="0"/>
                </a:lnTo>
                <a:lnTo>
                  <a:pt x="7598997" y="462600"/>
                </a:lnTo>
                <a:lnTo>
                  <a:pt x="0" y="462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25879" y="246155"/>
            <a:ext cx="5802297" cy="487499"/>
          </a:xfrm>
          <a:custGeom>
            <a:avLst/>
            <a:gdLst/>
            <a:ahLst/>
            <a:cxnLst/>
            <a:rect l="l" t="t" r="r" b="b"/>
            <a:pathLst>
              <a:path w="5802297" h="487499">
                <a:moveTo>
                  <a:pt x="0" y="0"/>
                </a:moveTo>
                <a:lnTo>
                  <a:pt x="5802296" y="0"/>
                </a:lnTo>
                <a:lnTo>
                  <a:pt x="5802296" y="487499"/>
                </a:lnTo>
                <a:lnTo>
                  <a:pt x="0" y="4874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262376" y="1290847"/>
            <a:ext cx="6201737" cy="2796397"/>
          </a:xfrm>
          <a:custGeom>
            <a:avLst/>
            <a:gdLst/>
            <a:ahLst/>
            <a:cxnLst/>
            <a:rect l="l" t="t" r="r" b="b"/>
            <a:pathLst>
              <a:path w="6201737" h="2796397">
                <a:moveTo>
                  <a:pt x="0" y="0"/>
                </a:moveTo>
                <a:lnTo>
                  <a:pt x="6201737" y="0"/>
                </a:lnTo>
                <a:lnTo>
                  <a:pt x="6201737" y="2796397"/>
                </a:lnTo>
                <a:lnTo>
                  <a:pt x="0" y="27963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516874" y="1937004"/>
            <a:ext cx="282102" cy="282102"/>
          </a:xfrm>
          <a:custGeom>
            <a:avLst/>
            <a:gdLst/>
            <a:ahLst/>
            <a:cxnLst/>
            <a:rect l="l" t="t" r="r" b="b"/>
            <a:pathLst>
              <a:path w="282102" h="282102">
                <a:moveTo>
                  <a:pt x="0" y="0"/>
                </a:moveTo>
                <a:lnTo>
                  <a:pt x="282102" y="0"/>
                </a:lnTo>
                <a:lnTo>
                  <a:pt x="282102" y="282102"/>
                </a:lnTo>
                <a:lnTo>
                  <a:pt x="0" y="282102"/>
                </a:lnTo>
                <a:lnTo>
                  <a:pt x="0" y="0"/>
                </a:lnTo>
                <a:close/>
              </a:path>
            </a:pathLst>
          </a:custGeom>
          <a:blipFill>
            <a:blip r:embed="rId10"/>
            <a:stretch>
              <a:fillRect/>
            </a:stretch>
          </a:blipFill>
        </p:spPr>
      </p:sp>
      <p:sp>
        <p:nvSpPr>
          <p:cNvPr id="7" name="Freeform 7"/>
          <p:cNvSpPr/>
          <p:nvPr/>
        </p:nvSpPr>
        <p:spPr>
          <a:xfrm>
            <a:off x="404736" y="2291763"/>
            <a:ext cx="1287028" cy="479727"/>
          </a:xfrm>
          <a:custGeom>
            <a:avLst/>
            <a:gdLst/>
            <a:ahLst/>
            <a:cxnLst/>
            <a:rect l="l" t="t" r="r" b="b"/>
            <a:pathLst>
              <a:path w="1287028" h="479727">
                <a:moveTo>
                  <a:pt x="0" y="0"/>
                </a:moveTo>
                <a:lnTo>
                  <a:pt x="1287028" y="0"/>
                </a:lnTo>
                <a:lnTo>
                  <a:pt x="1287028" y="479726"/>
                </a:lnTo>
                <a:lnTo>
                  <a:pt x="0" y="4797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505558" y="2379250"/>
            <a:ext cx="304752" cy="304752"/>
          </a:xfrm>
          <a:custGeom>
            <a:avLst/>
            <a:gdLst/>
            <a:ahLst/>
            <a:cxnLst/>
            <a:rect l="l" t="t" r="r" b="b"/>
            <a:pathLst>
              <a:path w="304752" h="304752">
                <a:moveTo>
                  <a:pt x="0" y="0"/>
                </a:moveTo>
                <a:lnTo>
                  <a:pt x="304753" y="0"/>
                </a:lnTo>
                <a:lnTo>
                  <a:pt x="304753" y="304752"/>
                </a:lnTo>
                <a:lnTo>
                  <a:pt x="0" y="304752"/>
                </a:lnTo>
                <a:lnTo>
                  <a:pt x="0" y="0"/>
                </a:lnTo>
                <a:close/>
              </a:path>
            </a:pathLst>
          </a:custGeom>
          <a:blipFill>
            <a:blip r:embed="rId13"/>
            <a:stretch>
              <a:fillRect/>
            </a:stretch>
          </a:blipFill>
        </p:spPr>
      </p:sp>
      <p:sp>
        <p:nvSpPr>
          <p:cNvPr id="9" name="Freeform 9"/>
          <p:cNvSpPr/>
          <p:nvPr/>
        </p:nvSpPr>
        <p:spPr>
          <a:xfrm>
            <a:off x="1986515" y="1838192"/>
            <a:ext cx="2702138" cy="933298"/>
          </a:xfrm>
          <a:custGeom>
            <a:avLst/>
            <a:gdLst/>
            <a:ahLst/>
            <a:cxnLst/>
            <a:rect l="l" t="t" r="r" b="b"/>
            <a:pathLst>
              <a:path w="2702138" h="933298">
                <a:moveTo>
                  <a:pt x="0" y="0"/>
                </a:moveTo>
                <a:lnTo>
                  <a:pt x="2702138" y="0"/>
                </a:lnTo>
                <a:lnTo>
                  <a:pt x="2702138" y="933297"/>
                </a:lnTo>
                <a:lnTo>
                  <a:pt x="0" y="93329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0" name="Freeform 10"/>
          <p:cNvSpPr/>
          <p:nvPr/>
        </p:nvSpPr>
        <p:spPr>
          <a:xfrm>
            <a:off x="2100701" y="1937004"/>
            <a:ext cx="282102" cy="282102"/>
          </a:xfrm>
          <a:custGeom>
            <a:avLst/>
            <a:gdLst/>
            <a:ahLst/>
            <a:cxnLst/>
            <a:rect l="l" t="t" r="r" b="b"/>
            <a:pathLst>
              <a:path w="282102" h="282102">
                <a:moveTo>
                  <a:pt x="0" y="0"/>
                </a:moveTo>
                <a:lnTo>
                  <a:pt x="282102" y="0"/>
                </a:lnTo>
                <a:lnTo>
                  <a:pt x="282102" y="282102"/>
                </a:lnTo>
                <a:lnTo>
                  <a:pt x="0" y="282102"/>
                </a:lnTo>
                <a:lnTo>
                  <a:pt x="0" y="0"/>
                </a:lnTo>
                <a:close/>
              </a:path>
            </a:pathLst>
          </a:custGeom>
          <a:blipFill>
            <a:blip r:embed="rId16"/>
            <a:stretch>
              <a:fillRect/>
            </a:stretch>
          </a:blipFill>
        </p:spPr>
      </p:sp>
      <p:sp>
        <p:nvSpPr>
          <p:cNvPr id="11" name="Freeform 11"/>
          <p:cNvSpPr/>
          <p:nvPr/>
        </p:nvSpPr>
        <p:spPr>
          <a:xfrm>
            <a:off x="2100701" y="2390575"/>
            <a:ext cx="282102" cy="282102"/>
          </a:xfrm>
          <a:custGeom>
            <a:avLst/>
            <a:gdLst/>
            <a:ahLst/>
            <a:cxnLst/>
            <a:rect l="l" t="t" r="r" b="b"/>
            <a:pathLst>
              <a:path w="282102" h="282102">
                <a:moveTo>
                  <a:pt x="0" y="0"/>
                </a:moveTo>
                <a:lnTo>
                  <a:pt x="282102" y="0"/>
                </a:lnTo>
                <a:lnTo>
                  <a:pt x="282102" y="282102"/>
                </a:lnTo>
                <a:lnTo>
                  <a:pt x="0" y="28210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2" name="Freeform 12"/>
          <p:cNvSpPr/>
          <p:nvPr/>
        </p:nvSpPr>
        <p:spPr>
          <a:xfrm>
            <a:off x="1986515" y="2745334"/>
            <a:ext cx="1358427" cy="1178128"/>
          </a:xfrm>
          <a:custGeom>
            <a:avLst/>
            <a:gdLst/>
            <a:ahLst/>
            <a:cxnLst/>
            <a:rect l="l" t="t" r="r" b="b"/>
            <a:pathLst>
              <a:path w="1358427" h="1178128">
                <a:moveTo>
                  <a:pt x="0" y="0"/>
                </a:moveTo>
                <a:lnTo>
                  <a:pt x="1358427" y="0"/>
                </a:lnTo>
                <a:lnTo>
                  <a:pt x="1358427" y="1178128"/>
                </a:lnTo>
                <a:lnTo>
                  <a:pt x="0" y="117812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3" name="Freeform 13"/>
          <p:cNvSpPr/>
          <p:nvPr/>
        </p:nvSpPr>
        <p:spPr>
          <a:xfrm>
            <a:off x="3330235" y="2745334"/>
            <a:ext cx="1358427" cy="1178128"/>
          </a:xfrm>
          <a:custGeom>
            <a:avLst/>
            <a:gdLst/>
            <a:ahLst/>
            <a:cxnLst/>
            <a:rect l="l" t="t" r="r" b="b"/>
            <a:pathLst>
              <a:path w="1358427" h="1178128">
                <a:moveTo>
                  <a:pt x="0" y="0"/>
                </a:moveTo>
                <a:lnTo>
                  <a:pt x="1358427" y="0"/>
                </a:lnTo>
                <a:lnTo>
                  <a:pt x="1358427" y="1178128"/>
                </a:lnTo>
                <a:lnTo>
                  <a:pt x="0" y="1178128"/>
                </a:lnTo>
                <a:lnTo>
                  <a:pt x="0" y="0"/>
                </a:lnTo>
                <a:close/>
              </a:path>
            </a:pathLst>
          </a:custGeom>
          <a:blipFill>
            <a:blip r:embed="rId19">
              <a:extLst>
                <a:ext uri="{96DAC541-7B7A-43D3-8B79-37D633B846F1}">
                  <asvg:svgBlip xmlns:asvg="http://schemas.microsoft.com/office/drawing/2016/SVG/main" r:embed="rId21"/>
                </a:ext>
              </a:extLst>
            </a:blip>
            <a:stretch>
              <a:fillRect/>
            </a:stretch>
          </a:blipFill>
        </p:spPr>
      </p:sp>
      <p:sp>
        <p:nvSpPr>
          <p:cNvPr id="14" name="Freeform 14"/>
          <p:cNvSpPr/>
          <p:nvPr/>
        </p:nvSpPr>
        <p:spPr>
          <a:xfrm>
            <a:off x="2100701" y="2390575"/>
            <a:ext cx="282102" cy="282102"/>
          </a:xfrm>
          <a:custGeom>
            <a:avLst/>
            <a:gdLst/>
            <a:ahLst/>
            <a:cxnLst/>
            <a:rect l="l" t="t" r="r" b="b"/>
            <a:pathLst>
              <a:path w="282102" h="282102">
                <a:moveTo>
                  <a:pt x="0" y="0"/>
                </a:moveTo>
                <a:lnTo>
                  <a:pt x="282102" y="0"/>
                </a:lnTo>
                <a:lnTo>
                  <a:pt x="282102" y="282102"/>
                </a:lnTo>
                <a:lnTo>
                  <a:pt x="0" y="282102"/>
                </a:lnTo>
                <a:lnTo>
                  <a:pt x="0" y="0"/>
                </a:lnTo>
                <a:close/>
              </a:path>
            </a:pathLst>
          </a:custGeom>
          <a:blipFill>
            <a:blip r:embed="rId22"/>
            <a:stretch>
              <a:fillRect/>
            </a:stretch>
          </a:blipFill>
        </p:spPr>
      </p:sp>
      <p:sp>
        <p:nvSpPr>
          <p:cNvPr id="15" name="Freeform 15"/>
          <p:cNvSpPr/>
          <p:nvPr/>
        </p:nvSpPr>
        <p:spPr>
          <a:xfrm>
            <a:off x="2100701" y="2840812"/>
            <a:ext cx="282102" cy="282102"/>
          </a:xfrm>
          <a:custGeom>
            <a:avLst/>
            <a:gdLst/>
            <a:ahLst/>
            <a:cxnLst/>
            <a:rect l="l" t="t" r="r" b="b"/>
            <a:pathLst>
              <a:path w="282102" h="282102">
                <a:moveTo>
                  <a:pt x="0" y="0"/>
                </a:moveTo>
                <a:lnTo>
                  <a:pt x="282102" y="0"/>
                </a:lnTo>
                <a:lnTo>
                  <a:pt x="282102" y="282102"/>
                </a:lnTo>
                <a:lnTo>
                  <a:pt x="0" y="282102"/>
                </a:lnTo>
                <a:lnTo>
                  <a:pt x="0" y="0"/>
                </a:lnTo>
                <a:close/>
              </a:path>
            </a:pathLst>
          </a:custGeom>
          <a:blipFill>
            <a:blip r:embed="rId23"/>
            <a:stretch>
              <a:fillRect/>
            </a:stretch>
          </a:blipFill>
        </p:spPr>
      </p:sp>
      <p:sp>
        <p:nvSpPr>
          <p:cNvPr id="16" name="Freeform 16"/>
          <p:cNvSpPr/>
          <p:nvPr/>
        </p:nvSpPr>
        <p:spPr>
          <a:xfrm>
            <a:off x="3461128" y="2840822"/>
            <a:ext cx="282102" cy="282102"/>
          </a:xfrm>
          <a:custGeom>
            <a:avLst/>
            <a:gdLst/>
            <a:ahLst/>
            <a:cxnLst/>
            <a:rect l="l" t="t" r="r" b="b"/>
            <a:pathLst>
              <a:path w="282102" h="282102">
                <a:moveTo>
                  <a:pt x="0" y="0"/>
                </a:moveTo>
                <a:lnTo>
                  <a:pt x="282102" y="0"/>
                </a:lnTo>
                <a:lnTo>
                  <a:pt x="282102" y="282102"/>
                </a:lnTo>
                <a:lnTo>
                  <a:pt x="0" y="282102"/>
                </a:lnTo>
                <a:lnTo>
                  <a:pt x="0" y="0"/>
                </a:lnTo>
                <a:close/>
              </a:path>
            </a:pathLst>
          </a:custGeom>
          <a:blipFill>
            <a:blip r:embed="rId24"/>
            <a:stretch>
              <a:fillRect/>
            </a:stretch>
          </a:blipFill>
        </p:spPr>
      </p:sp>
      <p:sp>
        <p:nvSpPr>
          <p:cNvPr id="17" name="Freeform 17"/>
          <p:cNvSpPr/>
          <p:nvPr/>
        </p:nvSpPr>
        <p:spPr>
          <a:xfrm>
            <a:off x="3497599" y="3159376"/>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18" name="Freeform 18"/>
          <p:cNvSpPr/>
          <p:nvPr/>
        </p:nvSpPr>
        <p:spPr>
          <a:xfrm>
            <a:off x="3497599" y="3159376"/>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7"/>
            <a:stretch>
              <a:fillRect/>
            </a:stretch>
          </a:blipFill>
        </p:spPr>
      </p:sp>
      <p:sp>
        <p:nvSpPr>
          <p:cNvPr id="19" name="Freeform 19"/>
          <p:cNvSpPr/>
          <p:nvPr/>
        </p:nvSpPr>
        <p:spPr>
          <a:xfrm>
            <a:off x="3857073" y="3159376"/>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5">
              <a:extLst>
                <a:ext uri="{96DAC541-7B7A-43D3-8B79-37D633B846F1}">
                  <asvg:svgBlip xmlns:asvg="http://schemas.microsoft.com/office/drawing/2016/SVG/main" r:embed="rId28"/>
                </a:ext>
              </a:extLst>
            </a:blip>
            <a:stretch>
              <a:fillRect/>
            </a:stretch>
          </a:blipFill>
        </p:spPr>
      </p:sp>
      <p:sp>
        <p:nvSpPr>
          <p:cNvPr id="20" name="Freeform 20"/>
          <p:cNvSpPr/>
          <p:nvPr/>
        </p:nvSpPr>
        <p:spPr>
          <a:xfrm>
            <a:off x="4216546" y="3159376"/>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5">
              <a:extLst>
                <a:ext uri="{96DAC541-7B7A-43D3-8B79-37D633B846F1}">
                  <asvg:svgBlip xmlns:asvg="http://schemas.microsoft.com/office/drawing/2016/SVG/main" r:embed="rId29"/>
                </a:ext>
              </a:extLst>
            </a:blip>
            <a:stretch>
              <a:fillRect/>
            </a:stretch>
          </a:blipFill>
        </p:spPr>
      </p:sp>
      <p:sp>
        <p:nvSpPr>
          <p:cNvPr id="21" name="Freeform 21"/>
          <p:cNvSpPr/>
          <p:nvPr/>
        </p:nvSpPr>
        <p:spPr>
          <a:xfrm>
            <a:off x="3497599" y="3458737"/>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5">
              <a:extLst>
                <a:ext uri="{96DAC541-7B7A-43D3-8B79-37D633B846F1}">
                  <asvg:svgBlip xmlns:asvg="http://schemas.microsoft.com/office/drawing/2016/SVG/main" r:embed="rId30"/>
                </a:ext>
              </a:extLst>
            </a:blip>
            <a:stretch>
              <a:fillRect/>
            </a:stretch>
          </a:blipFill>
        </p:spPr>
      </p:sp>
      <p:sp>
        <p:nvSpPr>
          <p:cNvPr id="22" name="Freeform 22"/>
          <p:cNvSpPr/>
          <p:nvPr/>
        </p:nvSpPr>
        <p:spPr>
          <a:xfrm>
            <a:off x="3857073" y="3458737"/>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5">
              <a:extLst>
                <a:ext uri="{96DAC541-7B7A-43D3-8B79-37D633B846F1}">
                  <asvg:svgBlip xmlns:asvg="http://schemas.microsoft.com/office/drawing/2016/SVG/main" r:embed="rId31"/>
                </a:ext>
              </a:extLst>
            </a:blip>
            <a:stretch>
              <a:fillRect/>
            </a:stretch>
          </a:blipFill>
        </p:spPr>
      </p:sp>
      <p:sp>
        <p:nvSpPr>
          <p:cNvPr id="23" name="Freeform 23"/>
          <p:cNvSpPr/>
          <p:nvPr/>
        </p:nvSpPr>
        <p:spPr>
          <a:xfrm>
            <a:off x="4216546" y="3458737"/>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5">
              <a:extLst>
                <a:ext uri="{96DAC541-7B7A-43D3-8B79-37D633B846F1}">
                  <asvg:svgBlip xmlns:asvg="http://schemas.microsoft.com/office/drawing/2016/SVG/main" r:embed="rId32"/>
                </a:ext>
              </a:extLst>
            </a:blip>
            <a:stretch>
              <a:fillRect/>
            </a:stretch>
          </a:blipFill>
        </p:spPr>
      </p:sp>
      <p:sp>
        <p:nvSpPr>
          <p:cNvPr id="24" name="Freeform 24"/>
          <p:cNvSpPr/>
          <p:nvPr/>
        </p:nvSpPr>
        <p:spPr>
          <a:xfrm>
            <a:off x="2137000" y="3159376"/>
            <a:ext cx="304752" cy="304752"/>
          </a:xfrm>
          <a:custGeom>
            <a:avLst/>
            <a:gdLst/>
            <a:ahLst/>
            <a:cxnLst/>
            <a:rect l="l" t="t" r="r" b="b"/>
            <a:pathLst>
              <a:path w="304752" h="304752">
                <a:moveTo>
                  <a:pt x="0" y="0"/>
                </a:moveTo>
                <a:lnTo>
                  <a:pt x="304753" y="0"/>
                </a:lnTo>
                <a:lnTo>
                  <a:pt x="304753" y="304752"/>
                </a:lnTo>
                <a:lnTo>
                  <a:pt x="0" y="304752"/>
                </a:lnTo>
                <a:lnTo>
                  <a:pt x="0" y="0"/>
                </a:lnTo>
                <a:close/>
              </a:path>
            </a:pathLst>
          </a:custGeom>
          <a:blipFill>
            <a:blip r:embed="rId25">
              <a:extLst>
                <a:ext uri="{96DAC541-7B7A-43D3-8B79-37D633B846F1}">
                  <asvg:svgBlip xmlns:asvg="http://schemas.microsoft.com/office/drawing/2016/SVG/main" r:embed="rId33"/>
                </a:ext>
              </a:extLst>
            </a:blip>
            <a:stretch>
              <a:fillRect/>
            </a:stretch>
          </a:blipFill>
        </p:spPr>
      </p:sp>
      <p:sp>
        <p:nvSpPr>
          <p:cNvPr id="25" name="Freeform 25"/>
          <p:cNvSpPr/>
          <p:nvPr/>
        </p:nvSpPr>
        <p:spPr>
          <a:xfrm>
            <a:off x="2513352" y="3159376"/>
            <a:ext cx="304752" cy="304752"/>
          </a:xfrm>
          <a:custGeom>
            <a:avLst/>
            <a:gdLst/>
            <a:ahLst/>
            <a:cxnLst/>
            <a:rect l="l" t="t" r="r" b="b"/>
            <a:pathLst>
              <a:path w="304752" h="304752">
                <a:moveTo>
                  <a:pt x="0" y="0"/>
                </a:moveTo>
                <a:lnTo>
                  <a:pt x="304753" y="0"/>
                </a:lnTo>
                <a:lnTo>
                  <a:pt x="304753" y="304752"/>
                </a:lnTo>
                <a:lnTo>
                  <a:pt x="0" y="304752"/>
                </a:lnTo>
                <a:lnTo>
                  <a:pt x="0" y="0"/>
                </a:lnTo>
                <a:close/>
              </a:path>
            </a:pathLst>
          </a:custGeom>
          <a:blipFill>
            <a:blip r:embed="rId25">
              <a:extLst>
                <a:ext uri="{96DAC541-7B7A-43D3-8B79-37D633B846F1}">
                  <asvg:svgBlip xmlns:asvg="http://schemas.microsoft.com/office/drawing/2016/SVG/main" r:embed="rId34"/>
                </a:ext>
              </a:extLst>
            </a:blip>
            <a:stretch>
              <a:fillRect/>
            </a:stretch>
          </a:blipFill>
        </p:spPr>
      </p:sp>
      <p:sp>
        <p:nvSpPr>
          <p:cNvPr id="26" name="Freeform 26"/>
          <p:cNvSpPr/>
          <p:nvPr/>
        </p:nvSpPr>
        <p:spPr>
          <a:xfrm>
            <a:off x="2889704" y="3159376"/>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5">
              <a:extLst>
                <a:ext uri="{96DAC541-7B7A-43D3-8B79-37D633B846F1}">
                  <asvg:svgBlip xmlns:asvg="http://schemas.microsoft.com/office/drawing/2016/SVG/main" r:embed="rId35"/>
                </a:ext>
              </a:extLst>
            </a:blip>
            <a:stretch>
              <a:fillRect/>
            </a:stretch>
          </a:blipFill>
        </p:spPr>
      </p:sp>
      <p:sp>
        <p:nvSpPr>
          <p:cNvPr id="27" name="Freeform 27"/>
          <p:cNvSpPr/>
          <p:nvPr/>
        </p:nvSpPr>
        <p:spPr>
          <a:xfrm>
            <a:off x="3857073" y="3159376"/>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7"/>
            <a:stretch>
              <a:fillRect/>
            </a:stretch>
          </a:blipFill>
        </p:spPr>
      </p:sp>
      <p:sp>
        <p:nvSpPr>
          <p:cNvPr id="28" name="Freeform 28"/>
          <p:cNvSpPr/>
          <p:nvPr/>
        </p:nvSpPr>
        <p:spPr>
          <a:xfrm>
            <a:off x="4216546" y="3159376"/>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7"/>
            <a:stretch>
              <a:fillRect/>
            </a:stretch>
          </a:blipFill>
        </p:spPr>
      </p:sp>
      <p:sp>
        <p:nvSpPr>
          <p:cNvPr id="29" name="Freeform 29"/>
          <p:cNvSpPr/>
          <p:nvPr/>
        </p:nvSpPr>
        <p:spPr>
          <a:xfrm>
            <a:off x="3497599" y="3458737"/>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7"/>
            <a:stretch>
              <a:fillRect/>
            </a:stretch>
          </a:blipFill>
        </p:spPr>
      </p:sp>
      <p:sp>
        <p:nvSpPr>
          <p:cNvPr id="30" name="Freeform 30"/>
          <p:cNvSpPr/>
          <p:nvPr/>
        </p:nvSpPr>
        <p:spPr>
          <a:xfrm>
            <a:off x="3857073" y="3458737"/>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7"/>
            <a:stretch>
              <a:fillRect/>
            </a:stretch>
          </a:blipFill>
        </p:spPr>
      </p:sp>
      <p:sp>
        <p:nvSpPr>
          <p:cNvPr id="31" name="Freeform 31"/>
          <p:cNvSpPr/>
          <p:nvPr/>
        </p:nvSpPr>
        <p:spPr>
          <a:xfrm>
            <a:off x="4216546" y="3458737"/>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7"/>
            <a:stretch>
              <a:fillRect/>
            </a:stretch>
          </a:blipFill>
        </p:spPr>
      </p:sp>
      <p:sp>
        <p:nvSpPr>
          <p:cNvPr id="32" name="Freeform 32"/>
          <p:cNvSpPr/>
          <p:nvPr/>
        </p:nvSpPr>
        <p:spPr>
          <a:xfrm>
            <a:off x="2137000" y="3159376"/>
            <a:ext cx="304752" cy="304752"/>
          </a:xfrm>
          <a:custGeom>
            <a:avLst/>
            <a:gdLst/>
            <a:ahLst/>
            <a:cxnLst/>
            <a:rect l="l" t="t" r="r" b="b"/>
            <a:pathLst>
              <a:path w="304752" h="304752">
                <a:moveTo>
                  <a:pt x="0" y="0"/>
                </a:moveTo>
                <a:lnTo>
                  <a:pt x="304753" y="0"/>
                </a:lnTo>
                <a:lnTo>
                  <a:pt x="304753" y="304752"/>
                </a:lnTo>
                <a:lnTo>
                  <a:pt x="0" y="304752"/>
                </a:lnTo>
                <a:lnTo>
                  <a:pt x="0" y="0"/>
                </a:lnTo>
                <a:close/>
              </a:path>
            </a:pathLst>
          </a:custGeom>
          <a:blipFill>
            <a:blip r:embed="rId36"/>
            <a:stretch>
              <a:fillRect/>
            </a:stretch>
          </a:blipFill>
        </p:spPr>
      </p:sp>
      <p:sp>
        <p:nvSpPr>
          <p:cNvPr id="33" name="Freeform 33"/>
          <p:cNvSpPr/>
          <p:nvPr/>
        </p:nvSpPr>
        <p:spPr>
          <a:xfrm>
            <a:off x="2513352" y="3159376"/>
            <a:ext cx="304752" cy="304752"/>
          </a:xfrm>
          <a:custGeom>
            <a:avLst/>
            <a:gdLst/>
            <a:ahLst/>
            <a:cxnLst/>
            <a:rect l="l" t="t" r="r" b="b"/>
            <a:pathLst>
              <a:path w="304752" h="304752">
                <a:moveTo>
                  <a:pt x="0" y="0"/>
                </a:moveTo>
                <a:lnTo>
                  <a:pt x="304753" y="0"/>
                </a:lnTo>
                <a:lnTo>
                  <a:pt x="304753" y="304752"/>
                </a:lnTo>
                <a:lnTo>
                  <a:pt x="0" y="304752"/>
                </a:lnTo>
                <a:lnTo>
                  <a:pt x="0" y="0"/>
                </a:lnTo>
                <a:close/>
              </a:path>
            </a:pathLst>
          </a:custGeom>
          <a:blipFill>
            <a:blip r:embed="rId37"/>
            <a:stretch>
              <a:fillRect/>
            </a:stretch>
          </a:blipFill>
        </p:spPr>
      </p:sp>
      <p:sp>
        <p:nvSpPr>
          <p:cNvPr id="34" name="Freeform 34"/>
          <p:cNvSpPr/>
          <p:nvPr/>
        </p:nvSpPr>
        <p:spPr>
          <a:xfrm>
            <a:off x="2889704" y="3159376"/>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38"/>
            <a:stretch>
              <a:fillRect/>
            </a:stretch>
          </a:blipFill>
        </p:spPr>
      </p:sp>
      <p:sp>
        <p:nvSpPr>
          <p:cNvPr id="35" name="Freeform 35"/>
          <p:cNvSpPr/>
          <p:nvPr/>
        </p:nvSpPr>
        <p:spPr>
          <a:xfrm>
            <a:off x="5051679" y="1925679"/>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5">
              <a:extLst>
                <a:ext uri="{96DAC541-7B7A-43D3-8B79-37D633B846F1}">
                  <asvg:svgBlip xmlns:asvg="http://schemas.microsoft.com/office/drawing/2016/SVG/main" r:embed="rId39"/>
                </a:ext>
              </a:extLst>
            </a:blip>
            <a:stretch>
              <a:fillRect/>
            </a:stretch>
          </a:blipFill>
        </p:spPr>
      </p:sp>
      <p:sp>
        <p:nvSpPr>
          <p:cNvPr id="36" name="Freeform 36"/>
          <p:cNvSpPr/>
          <p:nvPr/>
        </p:nvSpPr>
        <p:spPr>
          <a:xfrm>
            <a:off x="5051679" y="1925679"/>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40"/>
            <a:stretch>
              <a:fillRect/>
            </a:stretch>
          </a:blipFill>
        </p:spPr>
      </p:sp>
      <p:sp>
        <p:nvSpPr>
          <p:cNvPr id="37" name="Freeform 37"/>
          <p:cNvSpPr/>
          <p:nvPr/>
        </p:nvSpPr>
        <p:spPr>
          <a:xfrm>
            <a:off x="5940123" y="1925679"/>
            <a:ext cx="304752" cy="304752"/>
          </a:xfrm>
          <a:custGeom>
            <a:avLst/>
            <a:gdLst/>
            <a:ahLst/>
            <a:cxnLst/>
            <a:rect l="l" t="t" r="r" b="b"/>
            <a:pathLst>
              <a:path w="304752" h="304752">
                <a:moveTo>
                  <a:pt x="0" y="0"/>
                </a:moveTo>
                <a:lnTo>
                  <a:pt x="304753" y="0"/>
                </a:lnTo>
                <a:lnTo>
                  <a:pt x="304753" y="304752"/>
                </a:lnTo>
                <a:lnTo>
                  <a:pt x="0" y="304752"/>
                </a:lnTo>
                <a:lnTo>
                  <a:pt x="0" y="0"/>
                </a:lnTo>
                <a:close/>
              </a:path>
            </a:pathLst>
          </a:custGeom>
          <a:blipFill>
            <a:blip r:embed="rId25">
              <a:extLst>
                <a:ext uri="{96DAC541-7B7A-43D3-8B79-37D633B846F1}">
                  <asvg:svgBlip xmlns:asvg="http://schemas.microsoft.com/office/drawing/2016/SVG/main" r:embed="rId41"/>
                </a:ext>
              </a:extLst>
            </a:blip>
            <a:stretch>
              <a:fillRect/>
            </a:stretch>
          </a:blipFill>
        </p:spPr>
      </p:sp>
      <p:sp>
        <p:nvSpPr>
          <p:cNvPr id="38" name="Freeform 38"/>
          <p:cNvSpPr/>
          <p:nvPr/>
        </p:nvSpPr>
        <p:spPr>
          <a:xfrm>
            <a:off x="5486429" y="1925679"/>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25">
              <a:extLst>
                <a:ext uri="{96DAC541-7B7A-43D3-8B79-37D633B846F1}">
                  <asvg:svgBlip xmlns:asvg="http://schemas.microsoft.com/office/drawing/2016/SVG/main" r:embed="rId42"/>
                </a:ext>
              </a:extLst>
            </a:blip>
            <a:stretch>
              <a:fillRect/>
            </a:stretch>
          </a:blipFill>
        </p:spPr>
      </p:sp>
      <p:sp>
        <p:nvSpPr>
          <p:cNvPr id="39" name="Freeform 39"/>
          <p:cNvSpPr/>
          <p:nvPr/>
        </p:nvSpPr>
        <p:spPr>
          <a:xfrm>
            <a:off x="5940123" y="1925679"/>
            <a:ext cx="304752" cy="304752"/>
          </a:xfrm>
          <a:custGeom>
            <a:avLst/>
            <a:gdLst/>
            <a:ahLst/>
            <a:cxnLst/>
            <a:rect l="l" t="t" r="r" b="b"/>
            <a:pathLst>
              <a:path w="304752" h="304752">
                <a:moveTo>
                  <a:pt x="0" y="0"/>
                </a:moveTo>
                <a:lnTo>
                  <a:pt x="304753" y="0"/>
                </a:lnTo>
                <a:lnTo>
                  <a:pt x="304753" y="304752"/>
                </a:lnTo>
                <a:lnTo>
                  <a:pt x="0" y="304752"/>
                </a:lnTo>
                <a:lnTo>
                  <a:pt x="0" y="0"/>
                </a:lnTo>
                <a:close/>
              </a:path>
            </a:pathLst>
          </a:custGeom>
          <a:blipFill>
            <a:blip r:embed="rId43"/>
            <a:stretch>
              <a:fillRect/>
            </a:stretch>
          </a:blipFill>
        </p:spPr>
      </p:sp>
      <p:sp>
        <p:nvSpPr>
          <p:cNvPr id="40" name="Freeform 40"/>
          <p:cNvSpPr/>
          <p:nvPr/>
        </p:nvSpPr>
        <p:spPr>
          <a:xfrm>
            <a:off x="5486429" y="1925679"/>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44"/>
            <a:stretch>
              <a:fillRect/>
            </a:stretch>
          </a:blipFill>
        </p:spPr>
      </p:sp>
      <p:sp>
        <p:nvSpPr>
          <p:cNvPr id="41" name="Freeform 41"/>
          <p:cNvSpPr/>
          <p:nvPr/>
        </p:nvSpPr>
        <p:spPr>
          <a:xfrm>
            <a:off x="5051679" y="2308050"/>
            <a:ext cx="304752" cy="304752"/>
          </a:xfrm>
          <a:custGeom>
            <a:avLst/>
            <a:gdLst/>
            <a:ahLst/>
            <a:cxnLst/>
            <a:rect l="l" t="t" r="r" b="b"/>
            <a:pathLst>
              <a:path w="304752" h="304752">
                <a:moveTo>
                  <a:pt x="0" y="0"/>
                </a:moveTo>
                <a:lnTo>
                  <a:pt x="304752" y="0"/>
                </a:lnTo>
                <a:lnTo>
                  <a:pt x="304752" y="304753"/>
                </a:lnTo>
                <a:lnTo>
                  <a:pt x="0" y="304753"/>
                </a:lnTo>
                <a:lnTo>
                  <a:pt x="0" y="0"/>
                </a:lnTo>
                <a:close/>
              </a:path>
            </a:pathLst>
          </a:custGeom>
          <a:blipFill>
            <a:blip r:embed="rId25">
              <a:extLst>
                <a:ext uri="{96DAC541-7B7A-43D3-8B79-37D633B846F1}">
                  <asvg:svgBlip xmlns:asvg="http://schemas.microsoft.com/office/drawing/2016/SVG/main" r:embed="rId45"/>
                </a:ext>
              </a:extLst>
            </a:blip>
            <a:stretch>
              <a:fillRect/>
            </a:stretch>
          </a:blipFill>
        </p:spPr>
      </p:sp>
      <p:sp>
        <p:nvSpPr>
          <p:cNvPr id="42" name="Freeform 42"/>
          <p:cNvSpPr/>
          <p:nvPr/>
        </p:nvSpPr>
        <p:spPr>
          <a:xfrm>
            <a:off x="5051679" y="2308050"/>
            <a:ext cx="304752" cy="304752"/>
          </a:xfrm>
          <a:custGeom>
            <a:avLst/>
            <a:gdLst/>
            <a:ahLst/>
            <a:cxnLst/>
            <a:rect l="l" t="t" r="r" b="b"/>
            <a:pathLst>
              <a:path w="304752" h="304752">
                <a:moveTo>
                  <a:pt x="0" y="0"/>
                </a:moveTo>
                <a:lnTo>
                  <a:pt x="304752" y="0"/>
                </a:lnTo>
                <a:lnTo>
                  <a:pt x="304752" y="304753"/>
                </a:lnTo>
                <a:lnTo>
                  <a:pt x="0" y="304753"/>
                </a:lnTo>
                <a:lnTo>
                  <a:pt x="0" y="0"/>
                </a:lnTo>
                <a:close/>
              </a:path>
            </a:pathLst>
          </a:custGeom>
          <a:blipFill>
            <a:blip r:embed="rId46"/>
            <a:stretch>
              <a:fillRect/>
            </a:stretch>
          </a:blipFill>
        </p:spPr>
      </p:sp>
      <p:sp>
        <p:nvSpPr>
          <p:cNvPr id="43" name="Freeform 43"/>
          <p:cNvSpPr/>
          <p:nvPr/>
        </p:nvSpPr>
        <p:spPr>
          <a:xfrm>
            <a:off x="5486429" y="2308050"/>
            <a:ext cx="304752" cy="304752"/>
          </a:xfrm>
          <a:custGeom>
            <a:avLst/>
            <a:gdLst/>
            <a:ahLst/>
            <a:cxnLst/>
            <a:rect l="l" t="t" r="r" b="b"/>
            <a:pathLst>
              <a:path w="304752" h="304752">
                <a:moveTo>
                  <a:pt x="0" y="0"/>
                </a:moveTo>
                <a:lnTo>
                  <a:pt x="304752" y="0"/>
                </a:lnTo>
                <a:lnTo>
                  <a:pt x="304752" y="304753"/>
                </a:lnTo>
                <a:lnTo>
                  <a:pt x="0" y="304753"/>
                </a:lnTo>
                <a:lnTo>
                  <a:pt x="0" y="0"/>
                </a:lnTo>
                <a:close/>
              </a:path>
            </a:pathLst>
          </a:custGeom>
          <a:blipFill>
            <a:blip r:embed="rId25">
              <a:extLst>
                <a:ext uri="{96DAC541-7B7A-43D3-8B79-37D633B846F1}">
                  <asvg:svgBlip xmlns:asvg="http://schemas.microsoft.com/office/drawing/2016/SVG/main" r:embed="rId47"/>
                </a:ext>
              </a:extLst>
            </a:blip>
            <a:stretch>
              <a:fillRect/>
            </a:stretch>
          </a:blipFill>
        </p:spPr>
      </p:sp>
      <p:sp>
        <p:nvSpPr>
          <p:cNvPr id="44" name="Freeform 44"/>
          <p:cNvSpPr/>
          <p:nvPr/>
        </p:nvSpPr>
        <p:spPr>
          <a:xfrm>
            <a:off x="5486429" y="2308050"/>
            <a:ext cx="304752" cy="304752"/>
          </a:xfrm>
          <a:custGeom>
            <a:avLst/>
            <a:gdLst/>
            <a:ahLst/>
            <a:cxnLst/>
            <a:rect l="l" t="t" r="r" b="b"/>
            <a:pathLst>
              <a:path w="304752" h="304752">
                <a:moveTo>
                  <a:pt x="0" y="0"/>
                </a:moveTo>
                <a:lnTo>
                  <a:pt x="304752" y="0"/>
                </a:lnTo>
                <a:lnTo>
                  <a:pt x="304752" y="304753"/>
                </a:lnTo>
                <a:lnTo>
                  <a:pt x="0" y="304753"/>
                </a:lnTo>
                <a:lnTo>
                  <a:pt x="0" y="0"/>
                </a:lnTo>
                <a:close/>
              </a:path>
            </a:pathLst>
          </a:custGeom>
          <a:blipFill>
            <a:blip r:embed="rId48"/>
            <a:stretch>
              <a:fillRect/>
            </a:stretch>
          </a:blipFill>
        </p:spPr>
      </p:sp>
      <p:sp>
        <p:nvSpPr>
          <p:cNvPr id="45" name="Freeform 45"/>
          <p:cNvSpPr/>
          <p:nvPr/>
        </p:nvSpPr>
        <p:spPr>
          <a:xfrm>
            <a:off x="325879" y="4561046"/>
            <a:ext cx="3708302" cy="395097"/>
          </a:xfrm>
          <a:custGeom>
            <a:avLst/>
            <a:gdLst/>
            <a:ahLst/>
            <a:cxnLst/>
            <a:rect l="l" t="t" r="r" b="b"/>
            <a:pathLst>
              <a:path w="3708302" h="395097">
                <a:moveTo>
                  <a:pt x="0" y="0"/>
                </a:moveTo>
                <a:lnTo>
                  <a:pt x="3708301" y="0"/>
                </a:lnTo>
                <a:lnTo>
                  <a:pt x="3708301" y="395097"/>
                </a:lnTo>
                <a:lnTo>
                  <a:pt x="0" y="395097"/>
                </a:lnTo>
                <a:lnTo>
                  <a:pt x="0" y="0"/>
                </a:lnTo>
                <a:close/>
              </a:path>
            </a:pathLst>
          </a:custGeom>
          <a:blipFill>
            <a:blip r:embed="rId49">
              <a:extLst>
                <a:ext uri="{96DAC541-7B7A-43D3-8B79-37D633B846F1}">
                  <asvg:svgBlip xmlns:asvg="http://schemas.microsoft.com/office/drawing/2016/SVG/main" r:embed="rId50"/>
                </a:ext>
              </a:extLst>
            </a:blip>
            <a:stretch>
              <a:fillRect/>
            </a:stretch>
          </a:blipFill>
        </p:spPr>
      </p:sp>
      <p:sp>
        <p:nvSpPr>
          <p:cNvPr id="46" name="Freeform 46"/>
          <p:cNvSpPr/>
          <p:nvPr/>
        </p:nvSpPr>
        <p:spPr>
          <a:xfrm>
            <a:off x="1405185" y="2453840"/>
            <a:ext cx="713708" cy="944089"/>
          </a:xfrm>
          <a:custGeom>
            <a:avLst/>
            <a:gdLst/>
            <a:ahLst/>
            <a:cxnLst/>
            <a:rect l="l" t="t" r="r" b="b"/>
            <a:pathLst>
              <a:path w="713708" h="944089">
                <a:moveTo>
                  <a:pt x="0" y="0"/>
                </a:moveTo>
                <a:lnTo>
                  <a:pt x="713708" y="0"/>
                </a:lnTo>
                <a:lnTo>
                  <a:pt x="713708" y="944089"/>
                </a:lnTo>
                <a:lnTo>
                  <a:pt x="0" y="944089"/>
                </a:lnTo>
                <a:lnTo>
                  <a:pt x="0" y="0"/>
                </a:lnTo>
                <a:close/>
              </a:path>
            </a:pathLst>
          </a:custGeom>
          <a:blipFill>
            <a:blip r:embed="rId51">
              <a:extLst>
                <a:ext uri="{96DAC541-7B7A-43D3-8B79-37D633B846F1}">
                  <asvg:svgBlip xmlns:asvg="http://schemas.microsoft.com/office/drawing/2016/SVG/main" r:embed="rId52"/>
                </a:ext>
              </a:extLst>
            </a:blip>
            <a:stretch>
              <a:fillRect/>
            </a:stretch>
          </a:blipFill>
        </p:spPr>
      </p:sp>
      <p:sp>
        <p:nvSpPr>
          <p:cNvPr id="47" name="Freeform 47"/>
          <p:cNvSpPr/>
          <p:nvPr/>
        </p:nvSpPr>
        <p:spPr>
          <a:xfrm>
            <a:off x="5939314" y="2288829"/>
            <a:ext cx="304800" cy="343195"/>
          </a:xfrm>
          <a:custGeom>
            <a:avLst/>
            <a:gdLst/>
            <a:ahLst/>
            <a:cxnLst/>
            <a:rect l="l" t="t" r="r" b="b"/>
            <a:pathLst>
              <a:path w="304800" h="343195">
                <a:moveTo>
                  <a:pt x="0" y="0"/>
                </a:moveTo>
                <a:lnTo>
                  <a:pt x="304800" y="0"/>
                </a:lnTo>
                <a:lnTo>
                  <a:pt x="304800" y="343195"/>
                </a:lnTo>
                <a:lnTo>
                  <a:pt x="0" y="343195"/>
                </a:lnTo>
                <a:lnTo>
                  <a:pt x="0" y="0"/>
                </a:lnTo>
                <a:close/>
              </a:path>
            </a:pathLst>
          </a:custGeom>
          <a:blipFill>
            <a:blip r:embed="rId53">
              <a:extLst>
                <a:ext uri="{96DAC541-7B7A-43D3-8B79-37D633B846F1}">
                  <asvg:svgBlip xmlns:asvg="http://schemas.microsoft.com/office/drawing/2016/SVG/main" r:embed="rId54"/>
                </a:ext>
              </a:extLst>
            </a:blip>
            <a:stretch>
              <a:fillRect/>
            </a:stretch>
          </a:blipFill>
        </p:spPr>
      </p:sp>
      <p:sp>
        <p:nvSpPr>
          <p:cNvPr id="48" name="Freeform 48"/>
          <p:cNvSpPr/>
          <p:nvPr/>
        </p:nvSpPr>
        <p:spPr>
          <a:xfrm>
            <a:off x="6449578" y="1218276"/>
            <a:ext cx="2495798" cy="2754954"/>
          </a:xfrm>
          <a:custGeom>
            <a:avLst/>
            <a:gdLst/>
            <a:ahLst/>
            <a:cxnLst/>
            <a:rect l="l" t="t" r="r" b="b"/>
            <a:pathLst>
              <a:path w="2495798" h="2754954">
                <a:moveTo>
                  <a:pt x="0" y="0"/>
                </a:moveTo>
                <a:lnTo>
                  <a:pt x="2495797" y="0"/>
                </a:lnTo>
                <a:lnTo>
                  <a:pt x="2495797" y="2754954"/>
                </a:lnTo>
                <a:lnTo>
                  <a:pt x="0" y="2754954"/>
                </a:lnTo>
                <a:lnTo>
                  <a:pt x="0" y="0"/>
                </a:lnTo>
                <a:close/>
              </a:path>
            </a:pathLst>
          </a:custGeom>
          <a:blipFill>
            <a:blip r:embed="rId55">
              <a:extLst>
                <a:ext uri="{96DAC541-7B7A-43D3-8B79-37D633B846F1}">
                  <asvg:svgBlip xmlns:asvg="http://schemas.microsoft.com/office/drawing/2016/SVG/main" r:embed="rId56"/>
                </a:ext>
              </a:extLst>
            </a:blip>
            <a:stretch>
              <a:fillRect/>
            </a:stretch>
          </a:blipFill>
        </p:spPr>
      </p:sp>
      <p:sp>
        <p:nvSpPr>
          <p:cNvPr id="49" name="TextBox 49"/>
          <p:cNvSpPr txBox="1"/>
          <p:nvPr/>
        </p:nvSpPr>
        <p:spPr>
          <a:xfrm>
            <a:off x="325879" y="821836"/>
            <a:ext cx="4994729" cy="249126"/>
          </a:xfrm>
          <a:prstGeom prst="rect">
            <a:avLst/>
          </a:prstGeom>
        </p:spPr>
        <p:txBody>
          <a:bodyPr lIns="0" tIns="0" rIns="0" bIns="0" rtlCol="0" anchor="t">
            <a:spAutoFit/>
          </a:bodyPr>
          <a:lstStyle/>
          <a:p>
            <a:pPr algn="l">
              <a:lnSpc>
                <a:spcPts val="1960"/>
              </a:lnSpc>
            </a:pPr>
            <a:r>
              <a:rPr lang="en-US" sz="1400" b="1">
                <a:solidFill>
                  <a:srgbClr val="000000"/>
                </a:solidFill>
                <a:latin typeface="Open Sans Bold"/>
                <a:ea typeface="Open Sans Bold"/>
                <a:cs typeface="Open Sans Bold"/>
                <a:sym typeface="Open Sans Bold"/>
              </a:rPr>
              <a:t>What are the diﬀerent parts in a Docker-based system?</a:t>
            </a:r>
          </a:p>
        </p:txBody>
      </p:sp>
      <p:sp>
        <p:nvSpPr>
          <p:cNvPr id="50" name="TextBox 50"/>
          <p:cNvSpPr txBox="1"/>
          <p:nvPr/>
        </p:nvSpPr>
        <p:spPr>
          <a:xfrm>
            <a:off x="325879" y="282445"/>
            <a:ext cx="2497531" cy="356930"/>
          </a:xfrm>
          <a:prstGeom prst="rect">
            <a:avLst/>
          </a:prstGeom>
        </p:spPr>
        <p:txBody>
          <a:bodyPr lIns="0" tIns="0" rIns="0" bIns="0" rtlCol="0" anchor="t">
            <a:spAutoFit/>
          </a:bodyPr>
          <a:lstStyle/>
          <a:p>
            <a:pPr algn="l">
              <a:lnSpc>
                <a:spcPts val="2800"/>
              </a:lnSpc>
            </a:pPr>
            <a:r>
              <a:rPr lang="en-US" sz="2000" b="1">
                <a:solidFill>
                  <a:srgbClr val="000000"/>
                </a:solidFill>
                <a:latin typeface="Ubuntu Bold" panose="020B0804030602030204"/>
                <a:ea typeface="Ubuntu Bold" panose="020B0804030602030204"/>
                <a:cs typeface="Ubuntu Bold" panose="020B0804030602030204"/>
                <a:sym typeface="Ubuntu Bold" panose="020B0804030602030204"/>
              </a:rPr>
              <a:t>Docker Components</a:t>
            </a:r>
          </a:p>
        </p:txBody>
      </p:sp>
      <p:sp>
        <p:nvSpPr>
          <p:cNvPr id="51" name="TextBox 51"/>
          <p:cNvSpPr txBox="1"/>
          <p:nvPr/>
        </p:nvSpPr>
        <p:spPr>
          <a:xfrm>
            <a:off x="635470" y="1421254"/>
            <a:ext cx="842524" cy="187995"/>
          </a:xfrm>
          <a:prstGeom prst="rect">
            <a:avLst/>
          </a:prstGeom>
        </p:spPr>
        <p:txBody>
          <a:bodyPr lIns="0" tIns="0" rIns="0" bIns="0" rtlCol="0" anchor="t">
            <a:spAutoFit/>
          </a:bodyPr>
          <a:lstStyle/>
          <a:p>
            <a:pPr algn="l">
              <a:lnSpc>
                <a:spcPts val="1400"/>
              </a:lnSpc>
            </a:pPr>
            <a:r>
              <a:rPr lang="en-US" sz="1000" b="1">
                <a:solidFill>
                  <a:srgbClr val="000000"/>
                </a:solidFill>
                <a:latin typeface="Ubuntu Bold" panose="020B0804030602030204"/>
                <a:ea typeface="Ubuntu Bold" panose="020B0804030602030204"/>
                <a:cs typeface="Ubuntu Bold" panose="020B0804030602030204"/>
                <a:sym typeface="Ubuntu Bold" panose="020B0804030602030204"/>
              </a:rPr>
              <a:t>Docker Client</a:t>
            </a:r>
          </a:p>
        </p:txBody>
      </p:sp>
      <p:sp>
        <p:nvSpPr>
          <p:cNvPr id="52" name="TextBox 52"/>
          <p:cNvSpPr txBox="1"/>
          <p:nvPr/>
        </p:nvSpPr>
        <p:spPr>
          <a:xfrm>
            <a:off x="2962894" y="1421206"/>
            <a:ext cx="764800" cy="187995"/>
          </a:xfrm>
          <a:prstGeom prst="rect">
            <a:avLst/>
          </a:prstGeom>
        </p:spPr>
        <p:txBody>
          <a:bodyPr lIns="0" tIns="0" rIns="0" bIns="0" rtlCol="0" anchor="t">
            <a:spAutoFit/>
          </a:bodyPr>
          <a:lstStyle/>
          <a:p>
            <a:pPr algn="l">
              <a:lnSpc>
                <a:spcPts val="1400"/>
              </a:lnSpc>
            </a:pPr>
            <a:r>
              <a:rPr lang="en-US" sz="1000" b="1">
                <a:solidFill>
                  <a:srgbClr val="000000"/>
                </a:solidFill>
                <a:latin typeface="Ubuntu Bold" panose="020B0804030602030204"/>
                <a:ea typeface="Ubuntu Bold" panose="020B0804030602030204"/>
                <a:cs typeface="Ubuntu Bold" panose="020B0804030602030204"/>
                <a:sym typeface="Ubuntu Bold" panose="020B0804030602030204"/>
              </a:rPr>
              <a:t>Docker Host</a:t>
            </a:r>
          </a:p>
        </p:txBody>
      </p:sp>
      <p:sp>
        <p:nvSpPr>
          <p:cNvPr id="53" name="TextBox 53"/>
          <p:cNvSpPr txBox="1"/>
          <p:nvPr/>
        </p:nvSpPr>
        <p:spPr>
          <a:xfrm>
            <a:off x="5196307" y="1421206"/>
            <a:ext cx="931002" cy="187995"/>
          </a:xfrm>
          <a:prstGeom prst="rect">
            <a:avLst/>
          </a:prstGeom>
        </p:spPr>
        <p:txBody>
          <a:bodyPr lIns="0" tIns="0" rIns="0" bIns="0" rtlCol="0" anchor="t">
            <a:spAutoFit/>
          </a:bodyPr>
          <a:lstStyle/>
          <a:p>
            <a:pPr algn="l">
              <a:lnSpc>
                <a:spcPts val="1400"/>
              </a:lnSpc>
            </a:pPr>
            <a:r>
              <a:rPr lang="en-US" sz="1000" b="1">
                <a:solidFill>
                  <a:srgbClr val="000000"/>
                </a:solidFill>
                <a:latin typeface="Ubuntu Bold" panose="020B0804030602030204"/>
                <a:ea typeface="Ubuntu Bold" panose="020B0804030602030204"/>
                <a:cs typeface="Ubuntu Bold" panose="020B0804030602030204"/>
                <a:sym typeface="Ubuntu Bold" panose="020B0804030602030204"/>
              </a:rPr>
              <a:t>Image Registry</a:t>
            </a:r>
          </a:p>
        </p:txBody>
      </p:sp>
      <p:sp>
        <p:nvSpPr>
          <p:cNvPr id="54" name="TextBox 54"/>
          <p:cNvSpPr txBox="1"/>
          <p:nvPr/>
        </p:nvSpPr>
        <p:spPr>
          <a:xfrm>
            <a:off x="882577" y="2417940"/>
            <a:ext cx="490309"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API calls</a:t>
            </a:r>
          </a:p>
        </p:txBody>
      </p:sp>
      <p:sp>
        <p:nvSpPr>
          <p:cNvPr id="55" name="TextBox 55"/>
          <p:cNvSpPr txBox="1"/>
          <p:nvPr/>
        </p:nvSpPr>
        <p:spPr>
          <a:xfrm>
            <a:off x="882577" y="1964369"/>
            <a:ext cx="646014"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Docker CLI</a:t>
            </a:r>
          </a:p>
        </p:txBody>
      </p:sp>
      <p:sp>
        <p:nvSpPr>
          <p:cNvPr id="56" name="TextBox 56"/>
          <p:cNvSpPr txBox="1"/>
          <p:nvPr/>
        </p:nvSpPr>
        <p:spPr>
          <a:xfrm>
            <a:off x="2464346" y="1964369"/>
            <a:ext cx="523475"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REST API</a:t>
            </a:r>
          </a:p>
        </p:txBody>
      </p:sp>
      <p:sp>
        <p:nvSpPr>
          <p:cNvPr id="57" name="TextBox 57"/>
          <p:cNvSpPr txBox="1"/>
          <p:nvPr/>
        </p:nvSpPr>
        <p:spPr>
          <a:xfrm>
            <a:off x="2464346" y="2861843"/>
            <a:ext cx="655987"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Containers</a:t>
            </a:r>
          </a:p>
        </p:txBody>
      </p:sp>
      <p:sp>
        <p:nvSpPr>
          <p:cNvPr id="58" name="TextBox 58"/>
          <p:cNvSpPr txBox="1"/>
          <p:nvPr/>
        </p:nvSpPr>
        <p:spPr>
          <a:xfrm>
            <a:off x="2464365" y="2417940"/>
            <a:ext cx="976474"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Docker Daemon</a:t>
            </a:r>
          </a:p>
        </p:txBody>
      </p:sp>
      <p:sp>
        <p:nvSpPr>
          <p:cNvPr id="59" name="TextBox 59"/>
          <p:cNvSpPr txBox="1"/>
          <p:nvPr/>
        </p:nvSpPr>
        <p:spPr>
          <a:xfrm>
            <a:off x="3808076" y="2861843"/>
            <a:ext cx="752370"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Image cache</a:t>
            </a:r>
          </a:p>
        </p:txBody>
      </p:sp>
      <p:sp>
        <p:nvSpPr>
          <p:cNvPr id="60" name="TextBox 60"/>
          <p:cNvSpPr txBox="1"/>
          <p:nvPr/>
        </p:nvSpPr>
        <p:spPr>
          <a:xfrm>
            <a:off x="6635734" y="1793167"/>
            <a:ext cx="2142868" cy="541715"/>
          </a:xfrm>
          <a:prstGeom prst="rect">
            <a:avLst/>
          </a:prstGeom>
        </p:spPr>
        <p:txBody>
          <a:bodyPr lIns="0" tIns="0" rIns="0" bIns="0" rtlCol="0" anchor="t">
            <a:spAutoFit/>
          </a:bodyPr>
          <a:lstStyle/>
          <a:p>
            <a:pPr algn="l">
              <a:lnSpc>
                <a:spcPts val="2200"/>
              </a:lnSpc>
            </a:pPr>
            <a:r>
              <a:rPr lang="en-US" sz="1000">
                <a:solidFill>
                  <a:srgbClr val="000000"/>
                </a:solidFill>
                <a:latin typeface="Open Sans"/>
                <a:ea typeface="Open Sans"/>
                <a:cs typeface="Open Sans"/>
                <a:sym typeface="Open Sans"/>
              </a:rPr>
              <a:t>1.Issue </a:t>
            </a:r>
            <a:r>
              <a:rPr lang="en-US" sz="1000">
                <a:solidFill>
                  <a:srgbClr val="B85450"/>
                </a:solidFill>
                <a:latin typeface="Open Sans"/>
                <a:ea typeface="Open Sans"/>
                <a:cs typeface="Open Sans"/>
                <a:sym typeface="Open Sans"/>
              </a:rPr>
              <a:t>docker run</a:t>
            </a:r>
            <a:r>
              <a:rPr lang="en-US" sz="1000">
                <a:solidFill>
                  <a:srgbClr val="000000"/>
                </a:solidFill>
                <a:latin typeface="Open Sans"/>
                <a:ea typeface="Open Sans"/>
                <a:cs typeface="Open Sans"/>
                <a:sym typeface="Open Sans"/>
              </a:rPr>
              <a:t> in the CLI. 2.CLI sends a request to the host's </a:t>
            </a:r>
          </a:p>
        </p:txBody>
      </p:sp>
      <p:sp>
        <p:nvSpPr>
          <p:cNvPr id="61" name="TextBox 61"/>
          <p:cNvSpPr txBox="1"/>
          <p:nvPr/>
        </p:nvSpPr>
        <p:spPr>
          <a:xfrm>
            <a:off x="6787391" y="2386889"/>
            <a:ext cx="557413" cy="100384"/>
          </a:xfrm>
          <a:prstGeom prst="rect">
            <a:avLst/>
          </a:prstGeom>
        </p:spPr>
        <p:txBody>
          <a:bodyPr lIns="0" tIns="0" rIns="0" bIns="0" rtlCol="0" anchor="t">
            <a:spAutoFit/>
          </a:bodyPr>
          <a:lstStyle/>
          <a:p>
            <a:pPr algn="l">
              <a:lnSpc>
                <a:spcPts val="500"/>
              </a:lnSpc>
            </a:pPr>
            <a:r>
              <a:rPr lang="en-US" sz="1000">
                <a:solidFill>
                  <a:srgbClr val="000000"/>
                </a:solidFill>
                <a:latin typeface="Open Sans"/>
                <a:ea typeface="Open Sans"/>
                <a:cs typeface="Open Sans"/>
                <a:sym typeface="Open Sans"/>
              </a:rPr>
              <a:t>REST API.</a:t>
            </a:r>
          </a:p>
        </p:txBody>
      </p:sp>
      <p:sp>
        <p:nvSpPr>
          <p:cNvPr id="62" name="TextBox 62"/>
          <p:cNvSpPr txBox="1"/>
          <p:nvPr/>
        </p:nvSpPr>
        <p:spPr>
          <a:xfrm>
            <a:off x="6635734" y="2475795"/>
            <a:ext cx="2111912" cy="290884"/>
          </a:xfrm>
          <a:prstGeom prst="rect">
            <a:avLst/>
          </a:prstGeom>
        </p:spPr>
        <p:txBody>
          <a:bodyPr lIns="0" tIns="0" rIns="0" bIns="0" rtlCol="0" anchor="t">
            <a:spAutoFit/>
          </a:bodyPr>
          <a:lstStyle/>
          <a:p>
            <a:pPr algn="l">
              <a:lnSpc>
                <a:spcPts val="2500"/>
              </a:lnSpc>
            </a:pPr>
            <a:r>
              <a:rPr lang="en-US" sz="1000">
                <a:solidFill>
                  <a:srgbClr val="000000"/>
                </a:solidFill>
                <a:latin typeface="Open Sans"/>
                <a:ea typeface="Open Sans"/>
                <a:cs typeface="Open Sans"/>
                <a:sym typeface="Open Sans"/>
              </a:rPr>
              <a:t>3.Docker Host checks if the image </a:t>
            </a:r>
          </a:p>
        </p:txBody>
      </p:sp>
      <p:sp>
        <p:nvSpPr>
          <p:cNvPr id="63" name="TextBox 63"/>
          <p:cNvSpPr txBox="1"/>
          <p:nvPr/>
        </p:nvSpPr>
        <p:spPr>
          <a:xfrm>
            <a:off x="6635734" y="2818695"/>
            <a:ext cx="2015661" cy="379790"/>
          </a:xfrm>
          <a:prstGeom prst="rect">
            <a:avLst/>
          </a:prstGeom>
        </p:spPr>
        <p:txBody>
          <a:bodyPr lIns="0" tIns="0" rIns="0" bIns="0" rtlCol="0" anchor="t">
            <a:spAutoFit/>
          </a:bodyPr>
          <a:lstStyle/>
          <a:p>
            <a:pPr algn="ctr">
              <a:lnSpc>
                <a:spcPts val="500"/>
              </a:lnSpc>
            </a:pPr>
            <a:r>
              <a:rPr lang="en-US" sz="1000">
                <a:solidFill>
                  <a:srgbClr val="000000"/>
                </a:solidFill>
                <a:latin typeface="Open Sans"/>
                <a:ea typeface="Open Sans"/>
                <a:cs typeface="Open Sans"/>
                <a:sym typeface="Open Sans"/>
              </a:rPr>
              <a:t>is present in the local cache.</a:t>
            </a:r>
          </a:p>
          <a:p>
            <a:pPr algn="ctr">
              <a:lnSpc>
                <a:spcPts val="2500"/>
              </a:lnSpc>
            </a:pPr>
            <a:r>
              <a:rPr lang="en-US" sz="1000">
                <a:solidFill>
                  <a:srgbClr val="000000"/>
                </a:solidFill>
                <a:latin typeface="Open Sans"/>
                <a:ea typeface="Open Sans"/>
                <a:cs typeface="Open Sans"/>
                <a:sym typeface="Open Sans"/>
              </a:rPr>
              <a:t>4.If not, it downloads it from the </a:t>
            </a:r>
          </a:p>
        </p:txBody>
      </p:sp>
      <p:sp>
        <p:nvSpPr>
          <p:cNvPr id="64" name="TextBox 64"/>
          <p:cNvSpPr txBox="1"/>
          <p:nvPr/>
        </p:nvSpPr>
        <p:spPr>
          <a:xfrm>
            <a:off x="6787391" y="3250492"/>
            <a:ext cx="888511" cy="100384"/>
          </a:xfrm>
          <a:prstGeom prst="rect">
            <a:avLst/>
          </a:prstGeom>
        </p:spPr>
        <p:txBody>
          <a:bodyPr lIns="0" tIns="0" rIns="0" bIns="0" rtlCol="0" anchor="t">
            <a:spAutoFit/>
          </a:bodyPr>
          <a:lstStyle/>
          <a:p>
            <a:pPr algn="l">
              <a:lnSpc>
                <a:spcPts val="500"/>
              </a:lnSpc>
            </a:pPr>
            <a:r>
              <a:rPr lang="en-US" sz="1000">
                <a:solidFill>
                  <a:srgbClr val="000000"/>
                </a:solidFill>
                <a:latin typeface="Open Sans"/>
                <a:ea typeface="Open Sans"/>
                <a:cs typeface="Open Sans"/>
                <a:sym typeface="Open Sans"/>
              </a:rPr>
              <a:t>image registry.</a:t>
            </a:r>
          </a:p>
        </p:txBody>
      </p:sp>
      <p:sp>
        <p:nvSpPr>
          <p:cNvPr id="65" name="TextBox 65"/>
          <p:cNvSpPr txBox="1"/>
          <p:nvPr/>
        </p:nvSpPr>
        <p:spPr>
          <a:xfrm>
            <a:off x="6635734" y="3339389"/>
            <a:ext cx="2057371" cy="290884"/>
          </a:xfrm>
          <a:prstGeom prst="rect">
            <a:avLst/>
          </a:prstGeom>
        </p:spPr>
        <p:txBody>
          <a:bodyPr lIns="0" tIns="0" rIns="0" bIns="0" rtlCol="0" anchor="t">
            <a:spAutoFit/>
          </a:bodyPr>
          <a:lstStyle/>
          <a:p>
            <a:pPr algn="l">
              <a:lnSpc>
                <a:spcPts val="2500"/>
              </a:lnSpc>
            </a:pPr>
            <a:r>
              <a:rPr lang="en-US" sz="1000">
                <a:solidFill>
                  <a:srgbClr val="000000"/>
                </a:solidFill>
                <a:latin typeface="Open Sans"/>
                <a:ea typeface="Open Sans"/>
                <a:cs typeface="Open Sans"/>
                <a:sym typeface="Open Sans"/>
              </a:rPr>
              <a:t>5.Docker Host instantiates a new </a:t>
            </a:r>
          </a:p>
        </p:txBody>
      </p:sp>
      <p:sp>
        <p:nvSpPr>
          <p:cNvPr id="66" name="TextBox 66"/>
          <p:cNvSpPr txBox="1"/>
          <p:nvPr/>
        </p:nvSpPr>
        <p:spPr>
          <a:xfrm>
            <a:off x="6787391" y="3682289"/>
            <a:ext cx="1830267" cy="100384"/>
          </a:xfrm>
          <a:prstGeom prst="rect">
            <a:avLst/>
          </a:prstGeom>
        </p:spPr>
        <p:txBody>
          <a:bodyPr lIns="0" tIns="0" rIns="0" bIns="0" rtlCol="0" anchor="t">
            <a:spAutoFit/>
          </a:bodyPr>
          <a:lstStyle/>
          <a:p>
            <a:pPr algn="l">
              <a:lnSpc>
                <a:spcPts val="500"/>
              </a:lnSpc>
            </a:pPr>
            <a:r>
              <a:rPr lang="en-US" sz="1000">
                <a:solidFill>
                  <a:srgbClr val="000000"/>
                </a:solidFill>
                <a:latin typeface="Open Sans"/>
                <a:ea typeface="Open Sans"/>
                <a:cs typeface="Open Sans"/>
                <a:sym typeface="Open Sans"/>
              </a:rPr>
              <a:t>container based on the image.</a:t>
            </a:r>
          </a:p>
        </p:txBody>
      </p:sp>
      <p:sp>
        <p:nvSpPr>
          <p:cNvPr id="67" name="TextBox 67"/>
          <p:cNvSpPr txBox="1"/>
          <p:nvPr/>
        </p:nvSpPr>
        <p:spPr>
          <a:xfrm>
            <a:off x="1601476" y="2781643"/>
            <a:ext cx="88763" cy="208093"/>
          </a:xfrm>
          <a:prstGeom prst="rect">
            <a:avLst/>
          </a:prstGeom>
        </p:spPr>
        <p:txBody>
          <a:bodyPr lIns="0" tIns="0" rIns="0" bIns="0" rtlCol="0" anchor="t">
            <a:spAutoFit/>
          </a:bodyPr>
          <a:lstStyle/>
          <a:p>
            <a:pPr algn="l">
              <a:lnSpc>
                <a:spcPts val="1680"/>
              </a:lnSpc>
            </a:pPr>
            <a:r>
              <a:rPr lang="en-US" sz="1200" b="1">
                <a:solidFill>
                  <a:srgbClr val="000000"/>
                </a:solidFill>
                <a:latin typeface="Open Sans Bold"/>
                <a:ea typeface="Open Sans Bold"/>
                <a:cs typeface="Open Sans Bold"/>
                <a:sym typeface="Open Sans Bold"/>
              </a:rPr>
              <a:t>5</a:t>
            </a:r>
          </a:p>
        </p:txBody>
      </p:sp>
      <p:sp>
        <p:nvSpPr>
          <p:cNvPr id="68" name="TextBox 68"/>
          <p:cNvSpPr txBox="1"/>
          <p:nvPr/>
        </p:nvSpPr>
        <p:spPr>
          <a:xfrm>
            <a:off x="6032449" y="2339245"/>
            <a:ext cx="120787" cy="208093"/>
          </a:xfrm>
          <a:prstGeom prst="rect">
            <a:avLst/>
          </a:prstGeom>
        </p:spPr>
        <p:txBody>
          <a:bodyPr lIns="0" tIns="0" rIns="0" bIns="0" rtlCol="0" anchor="t">
            <a:spAutoFit/>
          </a:bodyPr>
          <a:lstStyle/>
          <a:p>
            <a:pPr algn="l">
              <a:lnSpc>
                <a:spcPts val="1680"/>
              </a:lnSpc>
            </a:pPr>
            <a:r>
              <a:rPr lang="en-US" sz="1200">
                <a:solidFill>
                  <a:srgbClr val="000000"/>
                </a:solidFill>
                <a:latin typeface="Open Sans"/>
                <a:ea typeface="Open Sans"/>
                <a:cs typeface="Open Sans"/>
                <a:sym typeface="Open Sans"/>
              </a:rPr>
              <a:t>…</a:t>
            </a:r>
          </a:p>
        </p:txBody>
      </p:sp>
      <p:sp>
        <p:nvSpPr>
          <p:cNvPr id="69" name="TextBox 69"/>
          <p:cNvSpPr txBox="1"/>
          <p:nvPr/>
        </p:nvSpPr>
        <p:spPr>
          <a:xfrm>
            <a:off x="6594929" y="1308040"/>
            <a:ext cx="1759696" cy="432730"/>
          </a:xfrm>
          <a:prstGeom prst="rect">
            <a:avLst/>
          </a:prstGeom>
        </p:spPr>
        <p:txBody>
          <a:bodyPr lIns="0" tIns="0" rIns="0" bIns="0" rtlCol="0" anchor="t">
            <a:spAutoFit/>
          </a:bodyPr>
          <a:lstStyle/>
          <a:p>
            <a:pPr algn="l">
              <a:lnSpc>
                <a:spcPts val="1680"/>
              </a:lnSpc>
            </a:pPr>
            <a:r>
              <a:rPr lang="en-US" sz="1400" b="1">
                <a:solidFill>
                  <a:srgbClr val="000000"/>
                </a:solidFill>
                <a:latin typeface="Ubuntu Bold" panose="020B0804030602030204"/>
                <a:ea typeface="Ubuntu Bold" panose="020B0804030602030204"/>
                <a:cs typeface="Ubuntu Bold" panose="020B0804030602030204"/>
                <a:sym typeface="Ubuntu Bold" panose="020B0804030602030204"/>
              </a:rPr>
              <a:t>Running a container from an image</a:t>
            </a:r>
          </a:p>
        </p:txBody>
      </p:sp>
      <p:sp>
        <p:nvSpPr>
          <p:cNvPr id="70" name="TextBox 70"/>
          <p:cNvSpPr txBox="1"/>
          <p:nvPr/>
        </p:nvSpPr>
        <p:spPr>
          <a:xfrm>
            <a:off x="325879" y="4622825"/>
            <a:ext cx="527437" cy="208445"/>
          </a:xfrm>
          <a:prstGeom prst="rect">
            <a:avLst/>
          </a:prstGeom>
        </p:spPr>
        <p:txBody>
          <a:bodyPr lIns="0" tIns="0" rIns="0" bIns="0" rtlCol="0" anchor="t">
            <a:spAutoFit/>
          </a:bodyPr>
          <a:lstStyle/>
          <a:p>
            <a:pPr algn="l">
              <a:lnSpc>
                <a:spcPts val="1680"/>
              </a:lnSpc>
            </a:pPr>
            <a:r>
              <a:rPr lang="en-US" sz="1200" b="1">
                <a:solidFill>
                  <a:srgbClr val="000000"/>
                </a:solidFill>
                <a:latin typeface="Ubuntu Bold" panose="020B0804030602030204"/>
                <a:ea typeface="Ubuntu Bold" panose="020B0804030602030204"/>
                <a:cs typeface="Ubuntu Bold" panose="020B0804030602030204"/>
                <a:sym typeface="Ubuntu Bold" panose="020B0804030602030204"/>
              </a:rPr>
              <a:t>Docker</a:t>
            </a: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8425" y="495300"/>
            <a:ext cx="8010216" cy="401651"/>
          </a:xfrm>
          <a:prstGeom prst="rect">
            <a:avLst/>
          </a:prstGeom>
        </p:spPr>
        <p:txBody>
          <a:bodyPr lIns="0" tIns="0" rIns="0" bIns="0" rtlCol="0" anchor="t">
            <a:spAutoFit/>
          </a:bodyPr>
          <a:lstStyle/>
          <a:p>
            <a:pPr algn="l">
              <a:lnSpc>
                <a:spcPts val="1685"/>
              </a:lnSpc>
              <a:spcBef>
                <a:spcPct val="0"/>
              </a:spcBef>
            </a:pPr>
            <a:r>
              <a:rPr lang="en-US" sz="1205">
                <a:solidFill>
                  <a:srgbClr val="000000"/>
                </a:solidFill>
                <a:latin typeface="Open Sans"/>
                <a:ea typeface="Open Sans"/>
                <a:cs typeface="Open Sans"/>
                <a:sym typeface="Open Sans"/>
              </a:rPr>
              <a:t>Rollback in Kubernetes refers to reverting a Deployment to a previous stable state if an update causes issues. Here’s a concise explanation along with imperative and declarative demonstration steps.</a:t>
            </a:r>
          </a:p>
        </p:txBody>
      </p:sp>
      <p:sp>
        <p:nvSpPr>
          <p:cNvPr id="3" name="TextBox 3"/>
          <p:cNvSpPr txBox="1"/>
          <p:nvPr/>
        </p:nvSpPr>
        <p:spPr>
          <a:xfrm>
            <a:off x="381000" y="1202690"/>
            <a:ext cx="5420995" cy="207010"/>
          </a:xfrm>
          <a:prstGeom prst="rect">
            <a:avLst/>
          </a:prstGeom>
        </p:spPr>
        <p:txBody>
          <a:bodyPr wrap="square" lIns="0" tIns="0" rIns="0" bIns="0" rtlCol="0" anchor="t">
            <a:spAutoFit/>
          </a:bodyPr>
          <a:lstStyle/>
          <a:p>
            <a:pPr algn="l">
              <a:lnSpc>
                <a:spcPts val="1615"/>
              </a:lnSpc>
              <a:spcBef>
                <a:spcPct val="0"/>
              </a:spcBef>
            </a:pPr>
            <a:r>
              <a:rPr lang="en-US" sz="1155" b="1">
                <a:solidFill>
                  <a:srgbClr val="000000"/>
                </a:solidFill>
                <a:latin typeface="Open Sans Bold"/>
                <a:ea typeface="Open Sans Bold"/>
                <a:cs typeface="Open Sans Bold"/>
                <a:sym typeface="Open Sans Bold"/>
              </a:rPr>
              <a:t>Update Deployment (e.g., problematic update):</a:t>
            </a:r>
          </a:p>
        </p:txBody>
      </p:sp>
      <p:sp>
        <p:nvSpPr>
          <p:cNvPr id="4" name="TextBox 4"/>
          <p:cNvSpPr txBox="1"/>
          <p:nvPr/>
        </p:nvSpPr>
        <p:spPr>
          <a:xfrm>
            <a:off x="0" y="1809750"/>
            <a:ext cx="5499100" cy="200660"/>
          </a:xfrm>
          <a:prstGeom prst="rect">
            <a:avLst/>
          </a:prstGeom>
        </p:spPr>
        <p:txBody>
          <a:bodyPr wrap="square" lIns="0" tIns="0" rIns="0" bIns="0" rtlCol="0" anchor="t">
            <a:spAutoFit/>
          </a:bodyPr>
          <a:lstStyle/>
          <a:p>
            <a:pPr algn="ctr">
              <a:lnSpc>
                <a:spcPts val="1565"/>
              </a:lnSpc>
              <a:spcBef>
                <a:spcPct val="0"/>
              </a:spcBef>
            </a:pPr>
            <a:r>
              <a:rPr lang="en-US" sz="1115">
                <a:solidFill>
                  <a:srgbClr val="000000"/>
                </a:solidFill>
                <a:latin typeface="Open Sans"/>
                <a:ea typeface="Open Sans"/>
                <a:cs typeface="Open Sans"/>
                <a:sym typeface="Open Sans"/>
              </a:rPr>
              <a:t>kubectl set image deployment/nginx-deployment nginx=nginx:1.18.0</a:t>
            </a:r>
          </a:p>
        </p:txBody>
      </p:sp>
      <p:sp>
        <p:nvSpPr>
          <p:cNvPr id="5" name="TextBox 5"/>
          <p:cNvSpPr txBox="1"/>
          <p:nvPr/>
        </p:nvSpPr>
        <p:spPr>
          <a:xfrm>
            <a:off x="514350" y="2096971"/>
            <a:ext cx="3431088" cy="179952"/>
          </a:xfrm>
          <a:prstGeom prst="rect">
            <a:avLst/>
          </a:prstGeom>
        </p:spPr>
        <p:txBody>
          <a:bodyPr lIns="0" tIns="0" rIns="0" bIns="0" rtlCol="0" anchor="t">
            <a:spAutoFit/>
          </a:bodyPr>
          <a:lstStyle/>
          <a:p>
            <a:pPr algn="ctr">
              <a:lnSpc>
                <a:spcPts val="1540"/>
              </a:lnSpc>
              <a:spcBef>
                <a:spcPct val="0"/>
              </a:spcBef>
            </a:pPr>
            <a:r>
              <a:rPr lang="en-US" sz="1100">
                <a:solidFill>
                  <a:srgbClr val="000000"/>
                </a:solidFill>
                <a:latin typeface="Open Sans"/>
                <a:ea typeface="Open Sans"/>
                <a:cs typeface="Open Sans"/>
                <a:sym typeface="Open Sans"/>
              </a:rPr>
              <a:t>kubectl rollout status deployment/nginx-deployment</a:t>
            </a:r>
          </a:p>
        </p:txBody>
      </p:sp>
      <p:sp>
        <p:nvSpPr>
          <p:cNvPr id="6" name="TextBox 6"/>
          <p:cNvSpPr txBox="1"/>
          <p:nvPr/>
        </p:nvSpPr>
        <p:spPr>
          <a:xfrm>
            <a:off x="514350" y="2410273"/>
            <a:ext cx="3775538" cy="199004"/>
          </a:xfrm>
          <a:prstGeom prst="rect">
            <a:avLst/>
          </a:prstGeom>
        </p:spPr>
        <p:txBody>
          <a:bodyPr lIns="0" tIns="0" rIns="0" bIns="0" rtlCol="0" anchor="t">
            <a:spAutoFit/>
          </a:bodyPr>
          <a:lstStyle/>
          <a:p>
            <a:pPr algn="ctr">
              <a:lnSpc>
                <a:spcPts val="1725"/>
              </a:lnSpc>
              <a:spcBef>
                <a:spcPct val="0"/>
              </a:spcBef>
            </a:pPr>
            <a:r>
              <a:rPr lang="en-US" sz="1230">
                <a:solidFill>
                  <a:srgbClr val="000000"/>
                </a:solidFill>
                <a:latin typeface="Open Sans"/>
                <a:ea typeface="Open Sans"/>
                <a:cs typeface="Open Sans"/>
                <a:sym typeface="Open Sans"/>
              </a:rPr>
              <a:t>kubectl rollout undo deployment/nginx-deployment</a:t>
            </a:r>
          </a:p>
        </p:txBody>
      </p:sp>
      <p:sp>
        <p:nvSpPr>
          <p:cNvPr id="7" name="TextBox 7"/>
          <p:cNvSpPr txBox="1"/>
          <p:nvPr/>
        </p:nvSpPr>
        <p:spPr>
          <a:xfrm>
            <a:off x="514350" y="2742565"/>
            <a:ext cx="5241290" cy="412750"/>
          </a:xfrm>
          <a:prstGeom prst="rect">
            <a:avLst/>
          </a:prstGeom>
        </p:spPr>
        <p:txBody>
          <a:bodyPr wrap="square" lIns="0" tIns="0" rIns="0" bIns="0" rtlCol="0" anchor="t">
            <a:spAutoFit/>
          </a:bodyPr>
          <a:lstStyle/>
          <a:p>
            <a:pPr algn="l">
              <a:lnSpc>
                <a:spcPts val="1610"/>
              </a:lnSpc>
              <a:spcBef>
                <a:spcPct val="0"/>
              </a:spcBef>
            </a:pPr>
            <a:r>
              <a:rPr lang="en-US" sz="1150">
                <a:solidFill>
                  <a:srgbClr val="000000"/>
                </a:solidFill>
                <a:latin typeface="Open Sans"/>
                <a:ea typeface="Open Sans"/>
                <a:cs typeface="Open Sans"/>
                <a:sym typeface="Open Sans"/>
              </a:rPr>
              <a:t>kubectl rollout status deployment/nginx-deployment</a:t>
            </a:r>
          </a:p>
          <a:p>
            <a:pPr algn="l">
              <a:lnSpc>
                <a:spcPts val="1610"/>
              </a:lnSpc>
              <a:spcBef>
                <a:spcPct val="0"/>
              </a:spcBef>
            </a:pPr>
            <a:r>
              <a:rPr lang="en-US" sz="1150">
                <a:solidFill>
                  <a:srgbClr val="000000"/>
                </a:solidFill>
                <a:latin typeface="Open Sans"/>
                <a:ea typeface="Open Sans"/>
                <a:cs typeface="Open Sans"/>
                <a:sym typeface="Open Sans"/>
              </a:rPr>
              <a:t>kubectl get deployment nginx-deployment -o yaml | grep image:</a:t>
            </a:r>
          </a:p>
        </p:txBody>
      </p:sp>
      <p:sp>
        <p:nvSpPr>
          <p:cNvPr id="8" name="TextBox 8"/>
          <p:cNvSpPr txBox="1"/>
          <p:nvPr/>
        </p:nvSpPr>
        <p:spPr>
          <a:xfrm>
            <a:off x="514350" y="3328423"/>
            <a:ext cx="8000420" cy="178541"/>
          </a:xfrm>
          <a:prstGeom prst="rect">
            <a:avLst/>
          </a:prstGeom>
        </p:spPr>
        <p:txBody>
          <a:bodyPr lIns="0" tIns="0" rIns="0" bIns="0" rtlCol="0" anchor="t">
            <a:spAutoFit/>
          </a:bodyPr>
          <a:lstStyle/>
          <a:p>
            <a:pPr algn="ctr">
              <a:lnSpc>
                <a:spcPts val="1530"/>
              </a:lnSpc>
              <a:spcBef>
                <a:spcPct val="0"/>
              </a:spcBef>
            </a:pPr>
            <a:r>
              <a:rPr lang="en-US" sz="1090" b="1">
                <a:solidFill>
                  <a:srgbClr val="000000"/>
                </a:solidFill>
                <a:latin typeface="Open Sans Bold"/>
                <a:ea typeface="Open Sans Bold"/>
                <a:cs typeface="Open Sans Bold"/>
                <a:sym typeface="Open Sans Bold"/>
              </a:rPr>
              <a:t>To roll back to a specific revision number, you can use the kubectl rollout undo command with the --to-revision flag.</a:t>
            </a:r>
          </a:p>
        </p:txBody>
      </p:sp>
      <p:sp>
        <p:nvSpPr>
          <p:cNvPr id="9" name="TextBox 9"/>
          <p:cNvSpPr txBox="1"/>
          <p:nvPr/>
        </p:nvSpPr>
        <p:spPr>
          <a:xfrm>
            <a:off x="533400" y="3597275"/>
            <a:ext cx="3938270" cy="214630"/>
          </a:xfrm>
          <a:prstGeom prst="rect">
            <a:avLst/>
          </a:prstGeom>
        </p:spPr>
        <p:txBody>
          <a:bodyPr wrap="square" lIns="0" tIns="0" rIns="0" bIns="0" rtlCol="0" anchor="t">
            <a:spAutoFit/>
          </a:bodyPr>
          <a:lstStyle/>
          <a:p>
            <a:pPr algn="ctr">
              <a:lnSpc>
                <a:spcPts val="1675"/>
              </a:lnSpc>
              <a:spcBef>
                <a:spcPct val="0"/>
              </a:spcBef>
            </a:pPr>
            <a:r>
              <a:rPr lang="en-US" sz="1195">
                <a:solidFill>
                  <a:srgbClr val="000000"/>
                </a:solidFill>
                <a:latin typeface="Open Sans"/>
                <a:ea typeface="Open Sans"/>
                <a:cs typeface="Open Sans"/>
                <a:sym typeface="Open Sans"/>
              </a:rPr>
              <a:t>kubectl rollout history deployment/nginx-deployment</a:t>
            </a:r>
          </a:p>
        </p:txBody>
      </p:sp>
      <p:sp>
        <p:nvSpPr>
          <p:cNvPr id="10" name="TextBox 10"/>
          <p:cNvSpPr txBox="1"/>
          <p:nvPr/>
        </p:nvSpPr>
        <p:spPr>
          <a:xfrm>
            <a:off x="514350" y="3987165"/>
            <a:ext cx="2012950" cy="179070"/>
          </a:xfrm>
          <a:prstGeom prst="rect">
            <a:avLst/>
          </a:prstGeom>
        </p:spPr>
        <p:txBody>
          <a:bodyPr wrap="square" lIns="0" tIns="0" rIns="0" bIns="0" rtlCol="0" anchor="t">
            <a:spAutoFit/>
          </a:bodyPr>
          <a:lstStyle/>
          <a:p>
            <a:pPr algn="ctr">
              <a:lnSpc>
                <a:spcPts val="1400"/>
              </a:lnSpc>
              <a:spcBef>
                <a:spcPct val="0"/>
              </a:spcBef>
            </a:pPr>
            <a:r>
              <a:rPr lang="en-US" sz="1000" b="1">
                <a:solidFill>
                  <a:srgbClr val="000000"/>
                </a:solidFill>
                <a:latin typeface="Open Sans Bold"/>
                <a:ea typeface="Open Sans Bold"/>
                <a:cs typeface="Open Sans Bold"/>
                <a:sym typeface="Open Sans Bold"/>
              </a:rPr>
              <a:t>Rollback to a Specific Revision:</a:t>
            </a:r>
          </a:p>
        </p:txBody>
      </p:sp>
      <p:sp>
        <p:nvSpPr>
          <p:cNvPr id="11" name="TextBox 11"/>
          <p:cNvSpPr txBox="1"/>
          <p:nvPr/>
        </p:nvSpPr>
        <p:spPr>
          <a:xfrm>
            <a:off x="2590800" y="4019550"/>
            <a:ext cx="4947285" cy="198755"/>
          </a:xfrm>
          <a:prstGeom prst="rect">
            <a:avLst/>
          </a:prstGeom>
        </p:spPr>
        <p:txBody>
          <a:bodyPr wrap="square" lIns="0" tIns="0" rIns="0" bIns="0" rtlCol="0" anchor="t">
            <a:spAutoFit/>
          </a:bodyPr>
          <a:lstStyle/>
          <a:p>
            <a:pPr algn="ctr">
              <a:lnSpc>
                <a:spcPts val="1550"/>
              </a:lnSpc>
              <a:spcBef>
                <a:spcPct val="0"/>
              </a:spcBef>
            </a:pPr>
            <a:r>
              <a:rPr lang="en-US" sz="1105">
                <a:solidFill>
                  <a:srgbClr val="000000"/>
                </a:solidFill>
                <a:latin typeface="Open Sans"/>
                <a:ea typeface="Open Sans"/>
                <a:cs typeface="Open Sans"/>
                <a:sym typeface="Open Sans"/>
              </a:rPr>
              <a:t>kubectl rollout undo deployment/nginx-deployment --to-revision=2</a:t>
            </a:r>
          </a:p>
        </p:txBody>
      </p:sp>
      <p:sp>
        <p:nvSpPr>
          <p:cNvPr id="12" name="TextBox 12"/>
          <p:cNvSpPr txBox="1"/>
          <p:nvPr/>
        </p:nvSpPr>
        <p:spPr>
          <a:xfrm>
            <a:off x="514350" y="4253865"/>
            <a:ext cx="6953250" cy="427990"/>
          </a:xfrm>
          <a:prstGeom prst="rect">
            <a:avLst/>
          </a:prstGeom>
        </p:spPr>
        <p:txBody>
          <a:bodyPr wrap="square" lIns="0" tIns="0" rIns="0" bIns="0" rtlCol="0" anchor="t">
            <a:spAutoFit/>
          </a:bodyPr>
          <a:lstStyle/>
          <a:p>
            <a:pPr algn="l">
              <a:lnSpc>
                <a:spcPts val="1670"/>
              </a:lnSpc>
              <a:spcBef>
                <a:spcPct val="0"/>
              </a:spcBef>
            </a:pPr>
            <a:r>
              <a:rPr lang="en-US" sz="1195">
                <a:solidFill>
                  <a:srgbClr val="000000"/>
                </a:solidFill>
                <a:latin typeface="Open Sans"/>
                <a:ea typeface="Open Sans"/>
                <a:cs typeface="Open Sans"/>
                <a:sym typeface="Open Sans"/>
              </a:rPr>
              <a:t>kubectl rollout status deployment/nginx-deployment</a:t>
            </a:r>
          </a:p>
          <a:p>
            <a:pPr algn="l">
              <a:lnSpc>
                <a:spcPts val="1670"/>
              </a:lnSpc>
              <a:spcBef>
                <a:spcPct val="0"/>
              </a:spcBef>
            </a:pPr>
            <a:r>
              <a:rPr lang="en-US" sz="1195">
                <a:solidFill>
                  <a:srgbClr val="000000"/>
                </a:solidFill>
                <a:latin typeface="Open Sans"/>
                <a:ea typeface="Open Sans"/>
                <a:cs typeface="Open Sans"/>
                <a:sym typeface="Open Sans"/>
              </a:rPr>
              <a:t>kubectl rollout history deployment/nginx-deployment</a:t>
            </a: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948466" y="2316800"/>
            <a:ext cx="5247067" cy="452750"/>
          </a:xfrm>
          <a:prstGeom prst="rect">
            <a:avLst/>
          </a:prstGeom>
        </p:spPr>
        <p:txBody>
          <a:bodyPr lIns="0" tIns="0" rIns="0" bIns="0" rtlCol="0" anchor="t">
            <a:spAutoFit/>
          </a:bodyPr>
          <a:lstStyle/>
          <a:p>
            <a:pPr algn="ctr">
              <a:lnSpc>
                <a:spcPts val="3790"/>
              </a:lnSpc>
              <a:spcBef>
                <a:spcPct val="0"/>
              </a:spcBef>
            </a:pPr>
            <a:r>
              <a:rPr lang="en-US" sz="2710">
                <a:solidFill>
                  <a:srgbClr val="000000"/>
                </a:solidFill>
                <a:latin typeface="Open Sans"/>
                <a:ea typeface="Open Sans"/>
                <a:cs typeface="Open Sans"/>
                <a:sym typeface="Open Sans"/>
              </a:rPr>
              <a:t>Kubernetes Cluster Maintenance</a:t>
            </a: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8994635" cy="5143500"/>
          </a:xfrm>
          <a:custGeom>
            <a:avLst/>
            <a:gdLst/>
            <a:ahLst/>
            <a:cxnLst/>
            <a:rect l="l" t="t" r="r" b="b"/>
            <a:pathLst>
              <a:path w="8994635" h="5143500">
                <a:moveTo>
                  <a:pt x="0" y="0"/>
                </a:moveTo>
                <a:lnTo>
                  <a:pt x="8994635" y="0"/>
                </a:lnTo>
                <a:lnTo>
                  <a:pt x="8994635"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81765" y="1591785"/>
            <a:ext cx="4174309" cy="2724483"/>
          </a:xfrm>
          <a:custGeom>
            <a:avLst/>
            <a:gdLst/>
            <a:ahLst/>
            <a:cxnLst/>
            <a:rect l="l" t="t" r="r" b="b"/>
            <a:pathLst>
              <a:path w="4174309" h="2724483">
                <a:moveTo>
                  <a:pt x="0" y="0"/>
                </a:moveTo>
                <a:lnTo>
                  <a:pt x="4174309" y="0"/>
                </a:lnTo>
                <a:lnTo>
                  <a:pt x="4174309" y="2724483"/>
                </a:lnTo>
                <a:lnTo>
                  <a:pt x="0" y="2724483"/>
                </a:lnTo>
                <a:lnTo>
                  <a:pt x="0" y="0"/>
                </a:lnTo>
                <a:close/>
              </a:path>
            </a:pathLst>
          </a:custGeom>
          <a:blipFill>
            <a:blip r:embed="rId4"/>
            <a:stretch>
              <a:fillRect/>
            </a:stretch>
          </a:blipFill>
        </p:spPr>
      </p:sp>
      <p:sp>
        <p:nvSpPr>
          <p:cNvPr id="4" name="Freeform 4"/>
          <p:cNvSpPr/>
          <p:nvPr/>
        </p:nvSpPr>
        <p:spPr>
          <a:xfrm>
            <a:off x="580617" y="1590733"/>
            <a:ext cx="4173161" cy="2723246"/>
          </a:xfrm>
          <a:custGeom>
            <a:avLst/>
            <a:gdLst/>
            <a:ahLst/>
            <a:cxnLst/>
            <a:rect l="l" t="t" r="r" b="b"/>
            <a:pathLst>
              <a:path w="4173161" h="2723246">
                <a:moveTo>
                  <a:pt x="0" y="0"/>
                </a:moveTo>
                <a:lnTo>
                  <a:pt x="4173162" y="0"/>
                </a:lnTo>
                <a:lnTo>
                  <a:pt x="4173162" y="2723247"/>
                </a:lnTo>
                <a:lnTo>
                  <a:pt x="0" y="27232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a:grpSpLocks noChangeAspect="1"/>
          </p:cNvGrpSpPr>
          <p:nvPr/>
        </p:nvGrpSpPr>
        <p:grpSpPr>
          <a:xfrm>
            <a:off x="973424" y="2038462"/>
            <a:ext cx="1625090" cy="2009877"/>
            <a:chOff x="0" y="0"/>
            <a:chExt cx="3003639" cy="3714839"/>
          </a:xfrm>
        </p:grpSpPr>
        <p:sp>
          <p:nvSpPr>
            <p:cNvPr id="6" name="Freeform 6"/>
            <p:cNvSpPr/>
            <p:nvPr/>
          </p:nvSpPr>
          <p:spPr>
            <a:xfrm>
              <a:off x="0" y="0"/>
              <a:ext cx="3003677" cy="3714877"/>
            </a:xfrm>
            <a:custGeom>
              <a:avLst/>
              <a:gdLst/>
              <a:ahLst/>
              <a:cxnLst/>
              <a:rect l="l" t="t" r="r" b="b"/>
              <a:pathLst>
                <a:path w="3003677" h="3714877">
                  <a:moveTo>
                    <a:pt x="2726309" y="146177"/>
                  </a:moveTo>
                  <a:cubicBezTo>
                    <a:pt x="2809240" y="146177"/>
                    <a:pt x="2876677" y="213360"/>
                    <a:pt x="2876677" y="296418"/>
                  </a:cubicBezTo>
                  <a:lnTo>
                    <a:pt x="2876677" y="3424809"/>
                  </a:lnTo>
                  <a:cubicBezTo>
                    <a:pt x="2876677" y="3507740"/>
                    <a:pt x="2809240" y="3575177"/>
                    <a:pt x="2726309" y="3575177"/>
                  </a:cubicBezTo>
                  <a:lnTo>
                    <a:pt x="283591" y="3575177"/>
                  </a:lnTo>
                  <a:cubicBezTo>
                    <a:pt x="200660" y="3575177"/>
                    <a:pt x="133350" y="3507740"/>
                    <a:pt x="133350" y="3424809"/>
                  </a:cubicBezTo>
                  <a:lnTo>
                    <a:pt x="133350" y="296291"/>
                  </a:lnTo>
                  <a:cubicBezTo>
                    <a:pt x="133350" y="213360"/>
                    <a:pt x="200533" y="146050"/>
                    <a:pt x="283591" y="146050"/>
                  </a:cubicBezTo>
                  <a:close/>
                  <a:moveTo>
                    <a:pt x="0" y="0"/>
                  </a:moveTo>
                  <a:lnTo>
                    <a:pt x="0" y="3714877"/>
                  </a:lnTo>
                  <a:lnTo>
                    <a:pt x="3003677" y="3714877"/>
                  </a:lnTo>
                  <a:lnTo>
                    <a:pt x="3003677" y="0"/>
                  </a:lnTo>
                  <a:close/>
                </a:path>
              </a:pathLst>
            </a:custGeom>
            <a:blipFill>
              <a:blip r:embed="rId7"/>
              <a:stretch>
                <a:fillRect r="1" b="1"/>
              </a:stretch>
            </a:blipFill>
          </p:spPr>
        </p:sp>
      </p:grpSp>
      <p:sp>
        <p:nvSpPr>
          <p:cNvPr id="7" name="Freeform 7"/>
          <p:cNvSpPr/>
          <p:nvPr/>
        </p:nvSpPr>
        <p:spPr>
          <a:xfrm>
            <a:off x="995226" y="2067135"/>
            <a:ext cx="1584962" cy="1956007"/>
          </a:xfrm>
          <a:custGeom>
            <a:avLst/>
            <a:gdLst/>
            <a:ahLst/>
            <a:cxnLst/>
            <a:rect l="l" t="t" r="r" b="b"/>
            <a:pathLst>
              <a:path w="1584962" h="1956007">
                <a:moveTo>
                  <a:pt x="0" y="0"/>
                </a:moveTo>
                <a:lnTo>
                  <a:pt x="1584962" y="0"/>
                </a:lnTo>
                <a:lnTo>
                  <a:pt x="1584962" y="1956007"/>
                </a:lnTo>
                <a:lnTo>
                  <a:pt x="0" y="195600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8" name="Group 8"/>
          <p:cNvGrpSpPr>
            <a:grpSpLocks noChangeAspect="1"/>
          </p:cNvGrpSpPr>
          <p:nvPr/>
        </p:nvGrpSpPr>
        <p:grpSpPr>
          <a:xfrm>
            <a:off x="2725583" y="2038462"/>
            <a:ext cx="1618218" cy="2009877"/>
            <a:chOff x="0" y="0"/>
            <a:chExt cx="2990939" cy="3714839"/>
          </a:xfrm>
        </p:grpSpPr>
        <p:sp>
          <p:nvSpPr>
            <p:cNvPr id="9" name="Freeform 9"/>
            <p:cNvSpPr/>
            <p:nvPr/>
          </p:nvSpPr>
          <p:spPr>
            <a:xfrm>
              <a:off x="0" y="0"/>
              <a:ext cx="2990977" cy="3714877"/>
            </a:xfrm>
            <a:custGeom>
              <a:avLst/>
              <a:gdLst/>
              <a:ahLst/>
              <a:cxnLst/>
              <a:rect l="l" t="t" r="r" b="b"/>
              <a:pathLst>
                <a:path w="2990977" h="3714877">
                  <a:moveTo>
                    <a:pt x="2714244" y="146177"/>
                  </a:moveTo>
                  <a:cubicBezTo>
                    <a:pt x="2796921" y="146177"/>
                    <a:pt x="2863977" y="213106"/>
                    <a:pt x="2863977" y="295656"/>
                  </a:cubicBezTo>
                  <a:lnTo>
                    <a:pt x="2863977" y="3425444"/>
                  </a:lnTo>
                  <a:cubicBezTo>
                    <a:pt x="2863977" y="3508121"/>
                    <a:pt x="2796921" y="3575177"/>
                    <a:pt x="2714244" y="3575177"/>
                  </a:cubicBezTo>
                  <a:lnTo>
                    <a:pt x="282956" y="3575177"/>
                  </a:lnTo>
                  <a:cubicBezTo>
                    <a:pt x="200279" y="3575177"/>
                    <a:pt x="133477" y="3508121"/>
                    <a:pt x="133477" y="3425444"/>
                  </a:cubicBezTo>
                  <a:lnTo>
                    <a:pt x="133477" y="295656"/>
                  </a:lnTo>
                  <a:cubicBezTo>
                    <a:pt x="133477" y="212979"/>
                    <a:pt x="200406" y="146177"/>
                    <a:pt x="282956" y="146177"/>
                  </a:cubicBezTo>
                  <a:close/>
                  <a:moveTo>
                    <a:pt x="0" y="0"/>
                  </a:moveTo>
                  <a:lnTo>
                    <a:pt x="0" y="3714877"/>
                  </a:lnTo>
                  <a:lnTo>
                    <a:pt x="2990977" y="3714877"/>
                  </a:lnTo>
                  <a:lnTo>
                    <a:pt x="2990977" y="0"/>
                  </a:lnTo>
                  <a:close/>
                </a:path>
              </a:pathLst>
            </a:custGeom>
            <a:blipFill>
              <a:blip r:embed="rId10"/>
              <a:stretch>
                <a:fillRect r="1" b="1"/>
              </a:stretch>
            </a:blipFill>
          </p:spPr>
        </p:sp>
      </p:grpSp>
      <p:sp>
        <p:nvSpPr>
          <p:cNvPr id="10" name="Freeform 10"/>
          <p:cNvSpPr/>
          <p:nvPr/>
        </p:nvSpPr>
        <p:spPr>
          <a:xfrm>
            <a:off x="2747385" y="1855227"/>
            <a:ext cx="1578090" cy="2167915"/>
          </a:xfrm>
          <a:custGeom>
            <a:avLst/>
            <a:gdLst/>
            <a:ahLst/>
            <a:cxnLst/>
            <a:rect l="l" t="t" r="r" b="b"/>
            <a:pathLst>
              <a:path w="1578090" h="2167915">
                <a:moveTo>
                  <a:pt x="0" y="0"/>
                </a:moveTo>
                <a:lnTo>
                  <a:pt x="1578090" y="0"/>
                </a:lnTo>
                <a:lnTo>
                  <a:pt x="1578090" y="2167915"/>
                </a:lnTo>
                <a:lnTo>
                  <a:pt x="0" y="21679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1" name="Freeform 11"/>
          <p:cNvSpPr/>
          <p:nvPr/>
        </p:nvSpPr>
        <p:spPr>
          <a:xfrm>
            <a:off x="1571219" y="1901037"/>
            <a:ext cx="419144" cy="426015"/>
          </a:xfrm>
          <a:custGeom>
            <a:avLst/>
            <a:gdLst/>
            <a:ahLst/>
            <a:cxnLst/>
            <a:rect l="l" t="t" r="r" b="b"/>
            <a:pathLst>
              <a:path w="419144" h="426015">
                <a:moveTo>
                  <a:pt x="0" y="0"/>
                </a:moveTo>
                <a:lnTo>
                  <a:pt x="419144" y="0"/>
                </a:lnTo>
                <a:lnTo>
                  <a:pt x="419144" y="426015"/>
                </a:lnTo>
                <a:lnTo>
                  <a:pt x="0" y="42601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2" name="Freeform 12"/>
          <p:cNvSpPr/>
          <p:nvPr/>
        </p:nvSpPr>
        <p:spPr>
          <a:xfrm>
            <a:off x="3323378" y="1901037"/>
            <a:ext cx="419144" cy="426015"/>
          </a:xfrm>
          <a:custGeom>
            <a:avLst/>
            <a:gdLst/>
            <a:ahLst/>
            <a:cxnLst/>
            <a:rect l="l" t="t" r="r" b="b"/>
            <a:pathLst>
              <a:path w="419144" h="426015">
                <a:moveTo>
                  <a:pt x="0" y="0"/>
                </a:moveTo>
                <a:lnTo>
                  <a:pt x="419144" y="0"/>
                </a:lnTo>
                <a:lnTo>
                  <a:pt x="419144" y="426015"/>
                </a:lnTo>
                <a:lnTo>
                  <a:pt x="0" y="426015"/>
                </a:lnTo>
                <a:lnTo>
                  <a:pt x="0" y="0"/>
                </a:lnTo>
                <a:close/>
              </a:path>
            </a:pathLst>
          </a:custGeom>
          <a:blipFill>
            <a:blip r:embed="rId15"/>
            <a:stretch>
              <a:fillRect/>
            </a:stretch>
          </a:blipFill>
        </p:spPr>
      </p:sp>
      <p:sp>
        <p:nvSpPr>
          <p:cNvPr id="13" name="Freeform 13"/>
          <p:cNvSpPr/>
          <p:nvPr/>
        </p:nvSpPr>
        <p:spPr>
          <a:xfrm>
            <a:off x="1571219" y="1901037"/>
            <a:ext cx="419144" cy="426015"/>
          </a:xfrm>
          <a:custGeom>
            <a:avLst/>
            <a:gdLst/>
            <a:ahLst/>
            <a:cxnLst/>
            <a:rect l="l" t="t" r="r" b="b"/>
            <a:pathLst>
              <a:path w="419144" h="426015">
                <a:moveTo>
                  <a:pt x="0" y="0"/>
                </a:moveTo>
                <a:lnTo>
                  <a:pt x="419144" y="0"/>
                </a:lnTo>
                <a:lnTo>
                  <a:pt x="419144" y="426015"/>
                </a:lnTo>
                <a:lnTo>
                  <a:pt x="0" y="426015"/>
                </a:lnTo>
                <a:lnTo>
                  <a:pt x="0" y="0"/>
                </a:lnTo>
                <a:close/>
              </a:path>
            </a:pathLst>
          </a:custGeom>
          <a:blipFill>
            <a:blip r:embed="rId16"/>
            <a:stretch>
              <a:fillRect/>
            </a:stretch>
          </a:blipFill>
        </p:spPr>
      </p:sp>
      <p:grpSp>
        <p:nvGrpSpPr>
          <p:cNvPr id="14" name="Group 14"/>
          <p:cNvGrpSpPr>
            <a:grpSpLocks noChangeAspect="1"/>
          </p:cNvGrpSpPr>
          <p:nvPr/>
        </p:nvGrpSpPr>
        <p:grpSpPr>
          <a:xfrm>
            <a:off x="5061794" y="2038462"/>
            <a:ext cx="1625090" cy="2009877"/>
            <a:chOff x="0" y="0"/>
            <a:chExt cx="3003639" cy="3714839"/>
          </a:xfrm>
        </p:grpSpPr>
        <p:sp>
          <p:nvSpPr>
            <p:cNvPr id="15" name="Freeform 15"/>
            <p:cNvSpPr/>
            <p:nvPr/>
          </p:nvSpPr>
          <p:spPr>
            <a:xfrm>
              <a:off x="0" y="0"/>
              <a:ext cx="3003677" cy="3714877"/>
            </a:xfrm>
            <a:custGeom>
              <a:avLst/>
              <a:gdLst/>
              <a:ahLst/>
              <a:cxnLst/>
              <a:rect l="l" t="t" r="r" b="b"/>
              <a:pathLst>
                <a:path w="3003677" h="3714877">
                  <a:moveTo>
                    <a:pt x="2726309" y="146177"/>
                  </a:moveTo>
                  <a:cubicBezTo>
                    <a:pt x="2809240" y="146177"/>
                    <a:pt x="2876677" y="213360"/>
                    <a:pt x="2876677" y="296418"/>
                  </a:cubicBezTo>
                  <a:lnTo>
                    <a:pt x="2876677" y="3424809"/>
                  </a:lnTo>
                  <a:cubicBezTo>
                    <a:pt x="2876677" y="3507740"/>
                    <a:pt x="2809240" y="3575177"/>
                    <a:pt x="2726309" y="3575177"/>
                  </a:cubicBezTo>
                  <a:lnTo>
                    <a:pt x="283591" y="3575177"/>
                  </a:lnTo>
                  <a:cubicBezTo>
                    <a:pt x="200660" y="3575177"/>
                    <a:pt x="133350" y="3507740"/>
                    <a:pt x="133350" y="3424809"/>
                  </a:cubicBezTo>
                  <a:lnTo>
                    <a:pt x="133350" y="296291"/>
                  </a:lnTo>
                  <a:cubicBezTo>
                    <a:pt x="133350" y="213360"/>
                    <a:pt x="200533" y="146050"/>
                    <a:pt x="283591" y="146050"/>
                  </a:cubicBezTo>
                  <a:close/>
                  <a:moveTo>
                    <a:pt x="0" y="0"/>
                  </a:moveTo>
                  <a:lnTo>
                    <a:pt x="0" y="3714877"/>
                  </a:lnTo>
                  <a:lnTo>
                    <a:pt x="3003677" y="3714877"/>
                  </a:lnTo>
                  <a:lnTo>
                    <a:pt x="3003677" y="0"/>
                  </a:lnTo>
                  <a:close/>
                </a:path>
              </a:pathLst>
            </a:custGeom>
            <a:blipFill>
              <a:blip r:embed="rId7"/>
              <a:stretch>
                <a:fillRect r="1" b="1"/>
              </a:stretch>
            </a:blipFill>
          </p:spPr>
        </p:sp>
      </p:grpSp>
      <p:sp>
        <p:nvSpPr>
          <p:cNvPr id="16" name="Freeform 16"/>
          <p:cNvSpPr/>
          <p:nvPr/>
        </p:nvSpPr>
        <p:spPr>
          <a:xfrm>
            <a:off x="5083597" y="1855227"/>
            <a:ext cx="1584962" cy="2167915"/>
          </a:xfrm>
          <a:custGeom>
            <a:avLst/>
            <a:gdLst/>
            <a:ahLst/>
            <a:cxnLst/>
            <a:rect l="l" t="t" r="r" b="b"/>
            <a:pathLst>
              <a:path w="1584962" h="2167915">
                <a:moveTo>
                  <a:pt x="0" y="0"/>
                </a:moveTo>
                <a:lnTo>
                  <a:pt x="1584961" y="0"/>
                </a:lnTo>
                <a:lnTo>
                  <a:pt x="1584961" y="2167915"/>
                </a:lnTo>
                <a:lnTo>
                  <a:pt x="0" y="216791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7" name="Freeform 17"/>
          <p:cNvSpPr/>
          <p:nvPr/>
        </p:nvSpPr>
        <p:spPr>
          <a:xfrm>
            <a:off x="5666461" y="1901037"/>
            <a:ext cx="419144" cy="426015"/>
          </a:xfrm>
          <a:custGeom>
            <a:avLst/>
            <a:gdLst/>
            <a:ahLst/>
            <a:cxnLst/>
            <a:rect l="l" t="t" r="r" b="b"/>
            <a:pathLst>
              <a:path w="419144" h="426015">
                <a:moveTo>
                  <a:pt x="0" y="0"/>
                </a:moveTo>
                <a:lnTo>
                  <a:pt x="419144" y="0"/>
                </a:lnTo>
                <a:lnTo>
                  <a:pt x="419144" y="426015"/>
                </a:lnTo>
                <a:lnTo>
                  <a:pt x="0" y="426015"/>
                </a:lnTo>
                <a:lnTo>
                  <a:pt x="0" y="0"/>
                </a:lnTo>
                <a:close/>
              </a:path>
            </a:pathLst>
          </a:custGeom>
          <a:blipFill>
            <a:blip r:embed="rId15"/>
            <a:stretch>
              <a:fillRect/>
            </a:stretch>
          </a:blipFill>
        </p:spPr>
      </p:sp>
      <p:grpSp>
        <p:nvGrpSpPr>
          <p:cNvPr id="18" name="Group 18"/>
          <p:cNvGrpSpPr>
            <a:grpSpLocks noChangeAspect="1"/>
          </p:cNvGrpSpPr>
          <p:nvPr/>
        </p:nvGrpSpPr>
        <p:grpSpPr>
          <a:xfrm>
            <a:off x="6882665" y="2038462"/>
            <a:ext cx="1625090" cy="2009877"/>
            <a:chOff x="0" y="0"/>
            <a:chExt cx="3003639" cy="3714839"/>
          </a:xfrm>
        </p:grpSpPr>
        <p:sp>
          <p:nvSpPr>
            <p:cNvPr id="19" name="Freeform 19"/>
            <p:cNvSpPr/>
            <p:nvPr/>
          </p:nvSpPr>
          <p:spPr>
            <a:xfrm>
              <a:off x="0" y="0"/>
              <a:ext cx="3003677" cy="3714877"/>
            </a:xfrm>
            <a:custGeom>
              <a:avLst/>
              <a:gdLst/>
              <a:ahLst/>
              <a:cxnLst/>
              <a:rect l="l" t="t" r="r" b="b"/>
              <a:pathLst>
                <a:path w="3003677" h="3714877">
                  <a:moveTo>
                    <a:pt x="2726309" y="146177"/>
                  </a:moveTo>
                  <a:cubicBezTo>
                    <a:pt x="2809240" y="146177"/>
                    <a:pt x="2876677" y="213360"/>
                    <a:pt x="2876677" y="296418"/>
                  </a:cubicBezTo>
                  <a:lnTo>
                    <a:pt x="2876677" y="3424809"/>
                  </a:lnTo>
                  <a:cubicBezTo>
                    <a:pt x="2876677" y="3507740"/>
                    <a:pt x="2809240" y="3575177"/>
                    <a:pt x="2726309" y="3575177"/>
                  </a:cubicBezTo>
                  <a:lnTo>
                    <a:pt x="283591" y="3575177"/>
                  </a:lnTo>
                  <a:cubicBezTo>
                    <a:pt x="200660" y="3575177"/>
                    <a:pt x="133350" y="3507740"/>
                    <a:pt x="133350" y="3424809"/>
                  </a:cubicBezTo>
                  <a:lnTo>
                    <a:pt x="133350" y="296291"/>
                  </a:lnTo>
                  <a:cubicBezTo>
                    <a:pt x="133350" y="213360"/>
                    <a:pt x="200533" y="146050"/>
                    <a:pt x="283591" y="146050"/>
                  </a:cubicBezTo>
                  <a:close/>
                  <a:moveTo>
                    <a:pt x="0" y="0"/>
                  </a:moveTo>
                  <a:lnTo>
                    <a:pt x="0" y="3714877"/>
                  </a:lnTo>
                  <a:lnTo>
                    <a:pt x="3003677" y="3714877"/>
                  </a:lnTo>
                  <a:lnTo>
                    <a:pt x="3003677" y="0"/>
                  </a:lnTo>
                  <a:close/>
                </a:path>
              </a:pathLst>
            </a:custGeom>
            <a:blipFill>
              <a:blip r:embed="rId7"/>
              <a:stretch>
                <a:fillRect r="1" b="1"/>
              </a:stretch>
            </a:blipFill>
          </p:spPr>
        </p:sp>
      </p:grpSp>
      <p:sp>
        <p:nvSpPr>
          <p:cNvPr id="20" name="Freeform 20"/>
          <p:cNvSpPr/>
          <p:nvPr/>
        </p:nvSpPr>
        <p:spPr>
          <a:xfrm>
            <a:off x="6904468" y="1855227"/>
            <a:ext cx="1584962" cy="2167915"/>
          </a:xfrm>
          <a:custGeom>
            <a:avLst/>
            <a:gdLst/>
            <a:ahLst/>
            <a:cxnLst/>
            <a:rect l="l" t="t" r="r" b="b"/>
            <a:pathLst>
              <a:path w="1584962" h="2167915">
                <a:moveTo>
                  <a:pt x="0" y="0"/>
                </a:moveTo>
                <a:lnTo>
                  <a:pt x="1584961" y="0"/>
                </a:lnTo>
                <a:lnTo>
                  <a:pt x="1584961" y="2167915"/>
                </a:lnTo>
                <a:lnTo>
                  <a:pt x="0" y="2167915"/>
                </a:lnTo>
                <a:lnTo>
                  <a:pt x="0" y="0"/>
                </a:lnTo>
                <a:close/>
              </a:path>
            </a:pathLst>
          </a:custGeom>
          <a:blipFill>
            <a:blip r:embed="rId17">
              <a:extLst>
                <a:ext uri="{96DAC541-7B7A-43D3-8B79-37D633B846F1}">
                  <asvg:svgBlip xmlns:asvg="http://schemas.microsoft.com/office/drawing/2016/SVG/main" r:embed="rId19"/>
                </a:ext>
              </a:extLst>
            </a:blip>
            <a:stretch>
              <a:fillRect/>
            </a:stretch>
          </a:blipFill>
        </p:spPr>
      </p:sp>
      <p:sp>
        <p:nvSpPr>
          <p:cNvPr id="21" name="Freeform 21"/>
          <p:cNvSpPr/>
          <p:nvPr/>
        </p:nvSpPr>
        <p:spPr>
          <a:xfrm>
            <a:off x="1147492" y="2666030"/>
            <a:ext cx="1273462" cy="1328432"/>
          </a:xfrm>
          <a:custGeom>
            <a:avLst/>
            <a:gdLst/>
            <a:ahLst/>
            <a:cxnLst/>
            <a:rect l="l" t="t" r="r" b="b"/>
            <a:pathLst>
              <a:path w="1273462" h="1328432">
                <a:moveTo>
                  <a:pt x="0" y="0"/>
                </a:moveTo>
                <a:lnTo>
                  <a:pt x="1273462" y="0"/>
                </a:lnTo>
                <a:lnTo>
                  <a:pt x="1273462" y="1328432"/>
                </a:lnTo>
                <a:lnTo>
                  <a:pt x="0" y="1328432"/>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2" name="Freeform 22"/>
          <p:cNvSpPr/>
          <p:nvPr/>
        </p:nvSpPr>
        <p:spPr>
          <a:xfrm>
            <a:off x="2899651" y="2666030"/>
            <a:ext cx="1273462" cy="1328432"/>
          </a:xfrm>
          <a:custGeom>
            <a:avLst/>
            <a:gdLst/>
            <a:ahLst/>
            <a:cxnLst/>
            <a:rect l="l" t="t" r="r" b="b"/>
            <a:pathLst>
              <a:path w="1273462" h="1328432">
                <a:moveTo>
                  <a:pt x="0" y="0"/>
                </a:moveTo>
                <a:lnTo>
                  <a:pt x="1273462" y="0"/>
                </a:lnTo>
                <a:lnTo>
                  <a:pt x="1273462" y="1328432"/>
                </a:lnTo>
                <a:lnTo>
                  <a:pt x="0" y="1328432"/>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23" name="Freeform 23"/>
          <p:cNvSpPr/>
          <p:nvPr/>
        </p:nvSpPr>
        <p:spPr>
          <a:xfrm>
            <a:off x="1894166" y="2423249"/>
            <a:ext cx="508470" cy="199265"/>
          </a:xfrm>
          <a:custGeom>
            <a:avLst/>
            <a:gdLst/>
            <a:ahLst/>
            <a:cxnLst/>
            <a:rect l="l" t="t" r="r" b="b"/>
            <a:pathLst>
              <a:path w="508470" h="199265">
                <a:moveTo>
                  <a:pt x="0" y="0"/>
                </a:moveTo>
                <a:lnTo>
                  <a:pt x="508470" y="0"/>
                </a:lnTo>
                <a:lnTo>
                  <a:pt x="508470" y="199266"/>
                </a:lnTo>
                <a:lnTo>
                  <a:pt x="0" y="199266"/>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24" name="Freeform 24"/>
          <p:cNvSpPr/>
          <p:nvPr/>
        </p:nvSpPr>
        <p:spPr>
          <a:xfrm>
            <a:off x="1894166" y="3412704"/>
            <a:ext cx="508470" cy="199265"/>
          </a:xfrm>
          <a:custGeom>
            <a:avLst/>
            <a:gdLst/>
            <a:ahLst/>
            <a:cxnLst/>
            <a:rect l="l" t="t" r="r" b="b"/>
            <a:pathLst>
              <a:path w="508470" h="199265">
                <a:moveTo>
                  <a:pt x="0" y="0"/>
                </a:moveTo>
                <a:lnTo>
                  <a:pt x="508470" y="0"/>
                </a:lnTo>
                <a:lnTo>
                  <a:pt x="508470" y="199265"/>
                </a:lnTo>
                <a:lnTo>
                  <a:pt x="0" y="199265"/>
                </a:lnTo>
                <a:lnTo>
                  <a:pt x="0" y="0"/>
                </a:lnTo>
                <a:close/>
              </a:path>
            </a:pathLst>
          </a:custGeom>
          <a:blipFill>
            <a:blip r:embed="rId24">
              <a:extLst>
                <a:ext uri="{96DAC541-7B7A-43D3-8B79-37D633B846F1}">
                  <asvg:svgBlip xmlns:asvg="http://schemas.microsoft.com/office/drawing/2016/SVG/main" r:embed="rId26"/>
                </a:ext>
              </a:extLst>
            </a:blip>
            <a:stretch>
              <a:fillRect/>
            </a:stretch>
          </a:blipFill>
        </p:spPr>
      </p:sp>
      <p:sp>
        <p:nvSpPr>
          <p:cNvPr id="25" name="Freeform 25"/>
          <p:cNvSpPr/>
          <p:nvPr/>
        </p:nvSpPr>
        <p:spPr>
          <a:xfrm>
            <a:off x="3632583" y="2423249"/>
            <a:ext cx="508470" cy="199265"/>
          </a:xfrm>
          <a:custGeom>
            <a:avLst/>
            <a:gdLst/>
            <a:ahLst/>
            <a:cxnLst/>
            <a:rect l="l" t="t" r="r" b="b"/>
            <a:pathLst>
              <a:path w="508470" h="199265">
                <a:moveTo>
                  <a:pt x="0" y="0"/>
                </a:moveTo>
                <a:lnTo>
                  <a:pt x="508469" y="0"/>
                </a:lnTo>
                <a:lnTo>
                  <a:pt x="508469" y="199266"/>
                </a:lnTo>
                <a:lnTo>
                  <a:pt x="0" y="199266"/>
                </a:lnTo>
                <a:lnTo>
                  <a:pt x="0" y="0"/>
                </a:lnTo>
                <a:close/>
              </a:path>
            </a:pathLst>
          </a:custGeom>
          <a:blipFill>
            <a:blip r:embed="rId24">
              <a:extLst>
                <a:ext uri="{96DAC541-7B7A-43D3-8B79-37D633B846F1}">
                  <asvg:svgBlip xmlns:asvg="http://schemas.microsoft.com/office/drawing/2016/SVG/main" r:embed="rId27"/>
                </a:ext>
              </a:extLst>
            </a:blip>
            <a:stretch>
              <a:fillRect/>
            </a:stretch>
          </a:blipFill>
        </p:spPr>
      </p:sp>
      <p:sp>
        <p:nvSpPr>
          <p:cNvPr id="26" name="Freeform 26"/>
          <p:cNvSpPr/>
          <p:nvPr/>
        </p:nvSpPr>
        <p:spPr>
          <a:xfrm>
            <a:off x="3632583" y="3412704"/>
            <a:ext cx="508470" cy="199265"/>
          </a:xfrm>
          <a:custGeom>
            <a:avLst/>
            <a:gdLst/>
            <a:ahLst/>
            <a:cxnLst/>
            <a:rect l="l" t="t" r="r" b="b"/>
            <a:pathLst>
              <a:path w="508470" h="199265">
                <a:moveTo>
                  <a:pt x="0" y="0"/>
                </a:moveTo>
                <a:lnTo>
                  <a:pt x="508469" y="0"/>
                </a:lnTo>
                <a:lnTo>
                  <a:pt x="508469" y="199265"/>
                </a:lnTo>
                <a:lnTo>
                  <a:pt x="0" y="199265"/>
                </a:lnTo>
                <a:lnTo>
                  <a:pt x="0" y="0"/>
                </a:lnTo>
                <a:close/>
              </a:path>
            </a:pathLst>
          </a:custGeom>
          <a:blipFill>
            <a:blip r:embed="rId24">
              <a:extLst>
                <a:ext uri="{96DAC541-7B7A-43D3-8B79-37D633B846F1}">
                  <asvg:svgBlip xmlns:asvg="http://schemas.microsoft.com/office/drawing/2016/SVG/main" r:embed="rId28"/>
                </a:ext>
              </a:extLst>
            </a:blip>
            <a:stretch>
              <a:fillRect/>
            </a:stretch>
          </a:blipFill>
        </p:spPr>
      </p:sp>
      <p:sp>
        <p:nvSpPr>
          <p:cNvPr id="27" name="Freeform 27"/>
          <p:cNvSpPr/>
          <p:nvPr/>
        </p:nvSpPr>
        <p:spPr>
          <a:xfrm>
            <a:off x="5235863" y="2672901"/>
            <a:ext cx="1273462" cy="1307818"/>
          </a:xfrm>
          <a:custGeom>
            <a:avLst/>
            <a:gdLst/>
            <a:ahLst/>
            <a:cxnLst/>
            <a:rect l="l" t="t" r="r" b="b"/>
            <a:pathLst>
              <a:path w="1273462" h="1307818">
                <a:moveTo>
                  <a:pt x="0" y="0"/>
                </a:moveTo>
                <a:lnTo>
                  <a:pt x="1273462" y="0"/>
                </a:lnTo>
                <a:lnTo>
                  <a:pt x="1273462" y="1307818"/>
                </a:lnTo>
                <a:lnTo>
                  <a:pt x="0" y="1307818"/>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28" name="Freeform 28"/>
          <p:cNvSpPr/>
          <p:nvPr/>
        </p:nvSpPr>
        <p:spPr>
          <a:xfrm>
            <a:off x="7056734" y="2666030"/>
            <a:ext cx="1273462" cy="1314689"/>
          </a:xfrm>
          <a:custGeom>
            <a:avLst/>
            <a:gdLst/>
            <a:ahLst/>
            <a:cxnLst/>
            <a:rect l="l" t="t" r="r" b="b"/>
            <a:pathLst>
              <a:path w="1273462" h="1314689">
                <a:moveTo>
                  <a:pt x="0" y="0"/>
                </a:moveTo>
                <a:lnTo>
                  <a:pt x="1273462" y="0"/>
                </a:lnTo>
                <a:lnTo>
                  <a:pt x="1273462" y="1314689"/>
                </a:lnTo>
                <a:lnTo>
                  <a:pt x="0" y="1314689"/>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29" name="Freeform 29"/>
          <p:cNvSpPr/>
          <p:nvPr/>
        </p:nvSpPr>
        <p:spPr>
          <a:xfrm>
            <a:off x="7487332" y="1901037"/>
            <a:ext cx="419144" cy="426015"/>
          </a:xfrm>
          <a:custGeom>
            <a:avLst/>
            <a:gdLst/>
            <a:ahLst/>
            <a:cxnLst/>
            <a:rect l="l" t="t" r="r" b="b"/>
            <a:pathLst>
              <a:path w="419144" h="426015">
                <a:moveTo>
                  <a:pt x="0" y="0"/>
                </a:moveTo>
                <a:lnTo>
                  <a:pt x="419144" y="0"/>
                </a:lnTo>
                <a:lnTo>
                  <a:pt x="419144" y="426015"/>
                </a:lnTo>
                <a:lnTo>
                  <a:pt x="0" y="426015"/>
                </a:lnTo>
                <a:lnTo>
                  <a:pt x="0" y="0"/>
                </a:lnTo>
                <a:close/>
              </a:path>
            </a:pathLst>
          </a:custGeom>
          <a:blipFill>
            <a:blip r:embed="rId15"/>
            <a:stretch>
              <a:fillRect/>
            </a:stretch>
          </a:blipFill>
        </p:spPr>
      </p:sp>
      <p:sp>
        <p:nvSpPr>
          <p:cNvPr id="30" name="Freeform 30"/>
          <p:cNvSpPr/>
          <p:nvPr/>
        </p:nvSpPr>
        <p:spPr>
          <a:xfrm>
            <a:off x="1509378" y="2327052"/>
            <a:ext cx="364174" cy="350432"/>
          </a:xfrm>
          <a:custGeom>
            <a:avLst/>
            <a:gdLst/>
            <a:ahLst/>
            <a:cxnLst/>
            <a:rect l="l" t="t" r="r" b="b"/>
            <a:pathLst>
              <a:path w="364174" h="350432">
                <a:moveTo>
                  <a:pt x="0" y="0"/>
                </a:moveTo>
                <a:lnTo>
                  <a:pt x="364175" y="0"/>
                </a:lnTo>
                <a:lnTo>
                  <a:pt x="364175" y="350432"/>
                </a:lnTo>
                <a:lnTo>
                  <a:pt x="0" y="350432"/>
                </a:lnTo>
                <a:lnTo>
                  <a:pt x="0" y="0"/>
                </a:lnTo>
                <a:close/>
              </a:path>
            </a:pathLst>
          </a:custGeom>
          <a:blipFill>
            <a:blip r:embed="rId33"/>
            <a:stretch>
              <a:fillRect/>
            </a:stretch>
          </a:blipFill>
        </p:spPr>
      </p:sp>
      <p:sp>
        <p:nvSpPr>
          <p:cNvPr id="31" name="Freeform 31"/>
          <p:cNvSpPr/>
          <p:nvPr/>
        </p:nvSpPr>
        <p:spPr>
          <a:xfrm>
            <a:off x="3261537" y="2327052"/>
            <a:ext cx="357303" cy="350432"/>
          </a:xfrm>
          <a:custGeom>
            <a:avLst/>
            <a:gdLst/>
            <a:ahLst/>
            <a:cxnLst/>
            <a:rect l="l" t="t" r="r" b="b"/>
            <a:pathLst>
              <a:path w="357303" h="350432">
                <a:moveTo>
                  <a:pt x="0" y="0"/>
                </a:moveTo>
                <a:lnTo>
                  <a:pt x="357303" y="0"/>
                </a:lnTo>
                <a:lnTo>
                  <a:pt x="357303" y="350432"/>
                </a:lnTo>
                <a:lnTo>
                  <a:pt x="0" y="350432"/>
                </a:lnTo>
                <a:lnTo>
                  <a:pt x="0" y="0"/>
                </a:lnTo>
                <a:close/>
              </a:path>
            </a:pathLst>
          </a:custGeom>
          <a:blipFill>
            <a:blip r:embed="rId33"/>
            <a:stretch>
              <a:fillRect/>
            </a:stretch>
          </a:blipFill>
        </p:spPr>
      </p:sp>
      <p:sp>
        <p:nvSpPr>
          <p:cNvPr id="32" name="Freeform 32"/>
          <p:cNvSpPr/>
          <p:nvPr/>
        </p:nvSpPr>
        <p:spPr>
          <a:xfrm>
            <a:off x="5474067" y="2327052"/>
            <a:ext cx="357303" cy="350432"/>
          </a:xfrm>
          <a:custGeom>
            <a:avLst/>
            <a:gdLst/>
            <a:ahLst/>
            <a:cxnLst/>
            <a:rect l="l" t="t" r="r" b="b"/>
            <a:pathLst>
              <a:path w="357303" h="350432">
                <a:moveTo>
                  <a:pt x="0" y="0"/>
                </a:moveTo>
                <a:lnTo>
                  <a:pt x="357303" y="0"/>
                </a:lnTo>
                <a:lnTo>
                  <a:pt x="357303" y="350432"/>
                </a:lnTo>
                <a:lnTo>
                  <a:pt x="0" y="350432"/>
                </a:lnTo>
                <a:lnTo>
                  <a:pt x="0" y="0"/>
                </a:lnTo>
                <a:close/>
              </a:path>
            </a:pathLst>
          </a:custGeom>
          <a:blipFill>
            <a:blip r:embed="rId33"/>
            <a:stretch>
              <a:fillRect/>
            </a:stretch>
          </a:blipFill>
        </p:spPr>
      </p:sp>
      <p:sp>
        <p:nvSpPr>
          <p:cNvPr id="33" name="Freeform 33"/>
          <p:cNvSpPr/>
          <p:nvPr/>
        </p:nvSpPr>
        <p:spPr>
          <a:xfrm>
            <a:off x="7294938" y="2327052"/>
            <a:ext cx="364174" cy="350432"/>
          </a:xfrm>
          <a:custGeom>
            <a:avLst/>
            <a:gdLst/>
            <a:ahLst/>
            <a:cxnLst/>
            <a:rect l="l" t="t" r="r" b="b"/>
            <a:pathLst>
              <a:path w="364174" h="350432">
                <a:moveTo>
                  <a:pt x="0" y="0"/>
                </a:moveTo>
                <a:lnTo>
                  <a:pt x="364174" y="0"/>
                </a:lnTo>
                <a:lnTo>
                  <a:pt x="364174" y="350432"/>
                </a:lnTo>
                <a:lnTo>
                  <a:pt x="0" y="350432"/>
                </a:lnTo>
                <a:lnTo>
                  <a:pt x="0" y="0"/>
                </a:lnTo>
                <a:close/>
              </a:path>
            </a:pathLst>
          </a:custGeom>
          <a:blipFill>
            <a:blip r:embed="rId33"/>
            <a:stretch>
              <a:fillRect/>
            </a:stretch>
          </a:blipFill>
        </p:spPr>
      </p:sp>
      <p:sp>
        <p:nvSpPr>
          <p:cNvPr id="34" name="Freeform 34"/>
          <p:cNvSpPr/>
          <p:nvPr/>
        </p:nvSpPr>
        <p:spPr>
          <a:xfrm>
            <a:off x="5872597" y="2423249"/>
            <a:ext cx="515341" cy="199265"/>
          </a:xfrm>
          <a:custGeom>
            <a:avLst/>
            <a:gdLst/>
            <a:ahLst/>
            <a:cxnLst/>
            <a:rect l="l" t="t" r="r" b="b"/>
            <a:pathLst>
              <a:path w="515341" h="199265">
                <a:moveTo>
                  <a:pt x="0" y="0"/>
                </a:moveTo>
                <a:lnTo>
                  <a:pt x="515341" y="0"/>
                </a:lnTo>
                <a:lnTo>
                  <a:pt x="515341" y="199266"/>
                </a:lnTo>
                <a:lnTo>
                  <a:pt x="0" y="199266"/>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sp>
      <p:sp>
        <p:nvSpPr>
          <p:cNvPr id="35" name="Freeform 35"/>
          <p:cNvSpPr/>
          <p:nvPr/>
        </p:nvSpPr>
        <p:spPr>
          <a:xfrm>
            <a:off x="7693468" y="2423249"/>
            <a:ext cx="508470" cy="199265"/>
          </a:xfrm>
          <a:custGeom>
            <a:avLst/>
            <a:gdLst/>
            <a:ahLst/>
            <a:cxnLst/>
            <a:rect l="l" t="t" r="r" b="b"/>
            <a:pathLst>
              <a:path w="508470" h="199265">
                <a:moveTo>
                  <a:pt x="0" y="0"/>
                </a:moveTo>
                <a:lnTo>
                  <a:pt x="508470" y="0"/>
                </a:lnTo>
                <a:lnTo>
                  <a:pt x="508470" y="199266"/>
                </a:lnTo>
                <a:lnTo>
                  <a:pt x="0" y="199266"/>
                </a:lnTo>
                <a:lnTo>
                  <a:pt x="0" y="0"/>
                </a:lnTo>
                <a:close/>
              </a:path>
            </a:pathLst>
          </a:custGeom>
          <a:blipFill>
            <a:blip r:embed="rId24">
              <a:extLst>
                <a:ext uri="{96DAC541-7B7A-43D3-8B79-37D633B846F1}">
                  <asvg:svgBlip xmlns:asvg="http://schemas.microsoft.com/office/drawing/2016/SVG/main" r:embed="rId36"/>
                </a:ext>
              </a:extLst>
            </a:blip>
            <a:stretch>
              <a:fillRect/>
            </a:stretch>
          </a:blipFill>
        </p:spPr>
      </p:sp>
      <p:sp>
        <p:nvSpPr>
          <p:cNvPr id="36" name="TextBox 36"/>
          <p:cNvSpPr txBox="1"/>
          <p:nvPr/>
        </p:nvSpPr>
        <p:spPr>
          <a:xfrm>
            <a:off x="2247346" y="1610299"/>
            <a:ext cx="858661" cy="280287"/>
          </a:xfrm>
          <a:prstGeom prst="rect">
            <a:avLst/>
          </a:prstGeom>
        </p:spPr>
        <p:txBody>
          <a:bodyPr lIns="0" tIns="0" rIns="0" bIns="0" rtlCol="0" anchor="t">
            <a:spAutoFit/>
          </a:bodyPr>
          <a:lstStyle/>
          <a:p>
            <a:pPr algn="l">
              <a:lnSpc>
                <a:spcPts val="2045"/>
              </a:lnSpc>
            </a:pPr>
            <a:r>
              <a:rPr lang="en-US" sz="1460" b="1">
                <a:solidFill>
                  <a:srgbClr val="0075FF"/>
                </a:solidFill>
                <a:latin typeface="Calibri (MS) Bold" panose="020F0702030404030204"/>
                <a:ea typeface="Calibri (MS) Bold" panose="020F0702030404030204"/>
                <a:cs typeface="Calibri (MS) Bold" panose="020F0702030404030204"/>
                <a:sym typeface="Calibri (MS) Bold" panose="020F0702030404030204"/>
              </a:rPr>
              <a:t>K8s Cluster</a:t>
            </a:r>
          </a:p>
        </p:txBody>
      </p:sp>
      <p:sp>
        <p:nvSpPr>
          <p:cNvPr id="37" name="TextBox 37"/>
          <p:cNvSpPr txBox="1"/>
          <p:nvPr/>
        </p:nvSpPr>
        <p:spPr>
          <a:xfrm>
            <a:off x="2824528" y="82616"/>
            <a:ext cx="3308859" cy="504509"/>
          </a:xfrm>
          <a:prstGeom prst="rect">
            <a:avLst/>
          </a:prstGeom>
        </p:spPr>
        <p:txBody>
          <a:bodyPr lIns="0" tIns="0" rIns="0" bIns="0" rtlCol="0" anchor="t">
            <a:spAutoFit/>
          </a:bodyPr>
          <a:lstStyle/>
          <a:p>
            <a:pPr algn="l">
              <a:lnSpc>
                <a:spcPts val="4020"/>
              </a:lnSpc>
            </a:pPr>
            <a:r>
              <a:rPr lang="en-US" sz="2870" spc="5">
                <a:solidFill>
                  <a:srgbClr val="326CE5"/>
                </a:solidFill>
                <a:latin typeface="Barlow" panose="00000500000000000000"/>
                <a:ea typeface="Barlow" panose="00000500000000000000"/>
                <a:cs typeface="Barlow" panose="00000500000000000000"/>
                <a:sym typeface="Barlow" panose="00000500000000000000"/>
              </a:rPr>
              <a:t>Scaling out a Cluster</a:t>
            </a:r>
          </a:p>
        </p:txBody>
      </p:sp>
      <p:sp>
        <p:nvSpPr>
          <p:cNvPr id="38" name="TextBox 38"/>
          <p:cNvSpPr txBox="1"/>
          <p:nvPr/>
        </p:nvSpPr>
        <p:spPr>
          <a:xfrm>
            <a:off x="639943" y="867938"/>
            <a:ext cx="2921199" cy="261002"/>
          </a:xfrm>
          <a:prstGeom prst="rect">
            <a:avLst/>
          </a:prstGeom>
        </p:spPr>
        <p:txBody>
          <a:bodyPr lIns="0" tIns="0" rIns="0" bIns="0" rtlCol="0" anchor="t">
            <a:spAutoFit/>
          </a:bodyPr>
          <a:lstStyle/>
          <a:p>
            <a:pPr algn="l">
              <a:lnSpc>
                <a:spcPts val="2045"/>
              </a:lnSpc>
            </a:pPr>
            <a:r>
              <a:rPr lang="en-US" sz="1460">
                <a:solidFill>
                  <a:srgbClr val="326CE5"/>
                </a:solidFill>
                <a:latin typeface="Barlow" panose="00000500000000000000"/>
                <a:ea typeface="Barlow" panose="00000500000000000000"/>
                <a:cs typeface="Barlow" panose="00000500000000000000"/>
                <a:sym typeface="Barlow" panose="00000500000000000000"/>
              </a:rPr>
              <a:t>Step 1: Provision New Worker Nodes</a:t>
            </a:r>
          </a:p>
        </p:txBody>
      </p:sp>
      <p:sp>
        <p:nvSpPr>
          <p:cNvPr id="39" name="TextBox 39"/>
          <p:cNvSpPr txBox="1"/>
          <p:nvPr/>
        </p:nvSpPr>
        <p:spPr>
          <a:xfrm>
            <a:off x="1441401" y="3650332"/>
            <a:ext cx="696603" cy="564146"/>
          </a:xfrm>
          <a:prstGeom prst="rect">
            <a:avLst/>
          </a:prstGeom>
        </p:spPr>
        <p:txBody>
          <a:bodyPr lIns="0" tIns="0" rIns="0" bIns="0" rtlCol="0" anchor="t">
            <a:spAutoFit/>
          </a:bodyPr>
          <a:lstStyle/>
          <a:p>
            <a:pPr algn="ctr">
              <a:lnSpc>
                <a:spcPts val="2285"/>
              </a:lnSpc>
            </a:pPr>
            <a:r>
              <a:rPr lang="en-US" sz="1030">
                <a:solidFill>
                  <a:srgbClr val="326CE5"/>
                </a:solidFill>
                <a:latin typeface="Calibri (MS)" panose="020F0502020204030204"/>
                <a:ea typeface="Calibri (MS)" panose="020F0502020204030204"/>
                <a:cs typeface="Calibri (MS)" panose="020F0502020204030204"/>
                <a:sym typeface="Calibri (MS)" panose="020F0502020204030204"/>
              </a:rPr>
              <a:t>P</a:t>
            </a:r>
            <a:r>
              <a:rPr lang="en-US" sz="1030">
                <a:solidFill>
                  <a:srgbClr val="000000"/>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rer</a:t>
            </a:r>
            <a:r>
              <a:rPr lang="en-US" sz="1030">
                <a:solidFill>
                  <a:srgbClr val="000000"/>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eq</a:t>
            </a:r>
            <a:r>
              <a:rPr lang="en-US" sz="1030">
                <a:solidFill>
                  <a:srgbClr val="000000"/>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u</a:t>
            </a:r>
            <a:r>
              <a:rPr lang="en-US" sz="1030">
                <a:solidFill>
                  <a:srgbClr val="000000"/>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isi</a:t>
            </a:r>
            <a:r>
              <a:rPr lang="en-US" sz="1030">
                <a:solidFill>
                  <a:srgbClr val="000000"/>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tes </a:t>
            </a:r>
            <a:r>
              <a:rPr lang="en-US" sz="1030" b="1">
                <a:solidFill>
                  <a:srgbClr val="000000"/>
                </a:solidFill>
                <a:latin typeface="Calibri (MS) Bold" panose="020F0702030404030204"/>
                <a:ea typeface="Calibri (MS) Bold" panose="020F0702030404030204"/>
                <a:cs typeface="Calibri (MS) Bold" panose="020F0702030404030204"/>
                <a:sym typeface="Calibri (MS) Bold" panose="020F0702030404030204"/>
              </a:rPr>
              <a:t>mas ter node</a:t>
            </a:r>
          </a:p>
        </p:txBody>
      </p:sp>
      <p:sp>
        <p:nvSpPr>
          <p:cNvPr id="40" name="TextBox 40"/>
          <p:cNvSpPr txBox="1"/>
          <p:nvPr/>
        </p:nvSpPr>
        <p:spPr>
          <a:xfrm>
            <a:off x="1415469" y="2729289"/>
            <a:ext cx="747354" cy="488637"/>
          </a:xfrm>
          <a:prstGeom prst="rect">
            <a:avLst/>
          </a:prstGeom>
        </p:spPr>
        <p:txBody>
          <a:bodyPr lIns="0" tIns="0" rIns="0" bIns="0" rtlCol="0" anchor="t">
            <a:spAutoFit/>
          </a:bodyPr>
          <a:lstStyle/>
          <a:p>
            <a:pPr algn="ctr">
              <a:lnSpc>
                <a:spcPts val="1210"/>
              </a:lnSpc>
            </a:pPr>
            <a:r>
              <a:rPr lang="en-US" sz="1030">
                <a:solidFill>
                  <a:srgbClr val="326CE5"/>
                </a:solidFill>
                <a:latin typeface="Calibri (MS)" panose="020F0502020204030204"/>
                <a:ea typeface="Calibri (MS)" panose="020F0502020204030204"/>
                <a:cs typeface="Calibri (MS)" panose="020F0502020204030204"/>
                <a:sym typeface="Calibri (MS)" panose="020F0502020204030204"/>
              </a:rPr>
              <a:t>kubelet </a:t>
            </a:r>
            <a:r>
              <a:rPr lang="en-US" sz="1030" i="1">
                <a:solidFill>
                  <a:srgbClr val="326CE5"/>
                </a:solidFill>
                <a:latin typeface="Calibri (MS) Italics" panose="020F05020202040A0204"/>
                <a:ea typeface="Calibri (MS) Italics" panose="020F05020202040A0204"/>
                <a:cs typeface="Calibri (MS) Italics" panose="020F05020202040A0204"/>
                <a:sym typeface="Calibri (MS) Italics" panose="020F05020202040A0204"/>
              </a:rPr>
              <a:t>x.y.z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kubeadm </a:t>
            </a:r>
            <a:r>
              <a:rPr lang="en-US" sz="1030" i="1">
                <a:solidFill>
                  <a:srgbClr val="326CE5"/>
                </a:solidFill>
                <a:latin typeface="Calibri (MS) Italics" panose="020F05020202040A0204"/>
                <a:ea typeface="Calibri (MS) Italics" panose="020F05020202040A0204"/>
                <a:cs typeface="Calibri (MS) Italics" panose="020F05020202040A0204"/>
                <a:sym typeface="Calibri (MS) Italics" panose="020F05020202040A0204"/>
              </a:rPr>
              <a:t>x.y.z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kubectl </a:t>
            </a:r>
            <a:r>
              <a:rPr lang="en-US" sz="1030" i="1">
                <a:solidFill>
                  <a:srgbClr val="326CE5"/>
                </a:solidFill>
                <a:latin typeface="Calibri (MS) Italics" panose="020F05020202040A0204"/>
                <a:ea typeface="Calibri (MS) Italics" panose="020F05020202040A0204"/>
                <a:cs typeface="Calibri (MS) Italics" panose="020F05020202040A0204"/>
                <a:sym typeface="Calibri (MS) Italics" panose="020F05020202040A0204"/>
              </a:rPr>
              <a:t>x.y.z</a:t>
            </a:r>
          </a:p>
        </p:txBody>
      </p:sp>
      <p:sp>
        <p:nvSpPr>
          <p:cNvPr id="41" name="TextBox 41"/>
          <p:cNvSpPr txBox="1"/>
          <p:nvPr/>
        </p:nvSpPr>
        <p:spPr>
          <a:xfrm>
            <a:off x="3196487" y="3650332"/>
            <a:ext cx="696603" cy="274222"/>
          </a:xfrm>
          <a:prstGeom prst="rect">
            <a:avLst/>
          </a:prstGeom>
        </p:spPr>
        <p:txBody>
          <a:bodyPr lIns="0" tIns="0" rIns="0" bIns="0" rtlCol="0" anchor="t">
            <a:spAutoFit/>
          </a:bodyPr>
          <a:lstStyle/>
          <a:p>
            <a:pPr algn="l">
              <a:lnSpc>
                <a:spcPts val="2285"/>
              </a:lnSpc>
            </a:pPr>
            <a:r>
              <a:rPr lang="en-US" sz="1030">
                <a:solidFill>
                  <a:srgbClr val="326CE5"/>
                </a:solidFill>
                <a:latin typeface="Calibri (MS)" panose="020F0502020204030204"/>
                <a:ea typeface="Calibri (MS)" panose="020F0502020204030204"/>
                <a:cs typeface="Calibri (MS)" panose="020F0502020204030204"/>
                <a:sym typeface="Calibri (MS)" panose="020F0502020204030204"/>
              </a:rPr>
              <a:t>P</a:t>
            </a:r>
            <a:r>
              <a:rPr lang="en-US" sz="1030">
                <a:solidFill>
                  <a:srgbClr val="000000"/>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rer</a:t>
            </a:r>
            <a:r>
              <a:rPr lang="en-US" sz="1030">
                <a:solidFill>
                  <a:srgbClr val="000000"/>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eq</a:t>
            </a:r>
            <a:r>
              <a:rPr lang="en-US" sz="1030">
                <a:solidFill>
                  <a:srgbClr val="000000"/>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u</a:t>
            </a:r>
            <a:r>
              <a:rPr lang="en-US" sz="1030">
                <a:solidFill>
                  <a:srgbClr val="000000"/>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isi</a:t>
            </a:r>
            <a:r>
              <a:rPr lang="en-US" sz="1030">
                <a:solidFill>
                  <a:srgbClr val="000000"/>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tes</a:t>
            </a:r>
          </a:p>
        </p:txBody>
      </p:sp>
      <p:sp>
        <p:nvSpPr>
          <p:cNvPr id="42" name="TextBox 42"/>
          <p:cNvSpPr txBox="1"/>
          <p:nvPr/>
        </p:nvSpPr>
        <p:spPr>
          <a:xfrm>
            <a:off x="3273905" y="3940256"/>
            <a:ext cx="592553" cy="274222"/>
          </a:xfrm>
          <a:prstGeom prst="rect">
            <a:avLst/>
          </a:prstGeom>
        </p:spPr>
        <p:txBody>
          <a:bodyPr lIns="0" tIns="0" rIns="0" bIns="0" rtlCol="0" anchor="t">
            <a:spAutoFit/>
          </a:bodyPr>
          <a:lstStyle/>
          <a:p>
            <a:pPr algn="l">
              <a:lnSpc>
                <a:spcPts val="2285"/>
              </a:lnSpc>
            </a:pPr>
            <a:r>
              <a:rPr lang="en-US" sz="1030" b="1">
                <a:solidFill>
                  <a:srgbClr val="000000"/>
                </a:solidFill>
                <a:latin typeface="Calibri (MS) Bold" panose="020F0702030404030204"/>
                <a:ea typeface="Calibri (MS) Bold" panose="020F0702030404030204"/>
                <a:cs typeface="Calibri (MS) Bold" panose="020F0702030404030204"/>
                <a:sym typeface="Calibri (MS) Bold" panose="020F0702030404030204"/>
              </a:rPr>
              <a:t>worker one</a:t>
            </a:r>
          </a:p>
        </p:txBody>
      </p:sp>
      <p:sp>
        <p:nvSpPr>
          <p:cNvPr id="43" name="TextBox 43"/>
          <p:cNvSpPr txBox="1"/>
          <p:nvPr/>
        </p:nvSpPr>
        <p:spPr>
          <a:xfrm>
            <a:off x="3170562" y="2729289"/>
            <a:ext cx="747890" cy="488637"/>
          </a:xfrm>
          <a:prstGeom prst="rect">
            <a:avLst/>
          </a:prstGeom>
        </p:spPr>
        <p:txBody>
          <a:bodyPr lIns="0" tIns="0" rIns="0" bIns="0" rtlCol="0" anchor="t">
            <a:spAutoFit/>
          </a:bodyPr>
          <a:lstStyle/>
          <a:p>
            <a:pPr algn="ctr">
              <a:lnSpc>
                <a:spcPts val="1210"/>
              </a:lnSpc>
            </a:pPr>
            <a:r>
              <a:rPr lang="en-US" sz="1030">
                <a:solidFill>
                  <a:srgbClr val="326CE5"/>
                </a:solidFill>
                <a:latin typeface="Calibri (MS)" panose="020F0502020204030204"/>
                <a:ea typeface="Calibri (MS)" panose="020F0502020204030204"/>
                <a:cs typeface="Calibri (MS)" panose="020F0502020204030204"/>
                <a:sym typeface="Calibri (MS)" panose="020F0502020204030204"/>
              </a:rPr>
              <a:t>kubelet </a:t>
            </a:r>
            <a:r>
              <a:rPr lang="en-US" sz="1030" i="1">
                <a:solidFill>
                  <a:srgbClr val="326CE5"/>
                </a:solidFill>
                <a:latin typeface="Calibri (MS) Italics" panose="020F05020202040A0204"/>
                <a:ea typeface="Calibri (MS) Italics" panose="020F05020202040A0204"/>
                <a:cs typeface="Calibri (MS) Italics" panose="020F05020202040A0204"/>
                <a:sym typeface="Calibri (MS) Italics" panose="020F05020202040A0204"/>
              </a:rPr>
              <a:t>x.y.z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kubeadm </a:t>
            </a:r>
            <a:r>
              <a:rPr lang="en-US" sz="1030" i="1">
                <a:solidFill>
                  <a:srgbClr val="326CE5"/>
                </a:solidFill>
                <a:latin typeface="Calibri (MS) Italics" panose="020F05020202040A0204"/>
                <a:ea typeface="Calibri (MS) Italics" panose="020F05020202040A0204"/>
                <a:cs typeface="Calibri (MS) Italics" panose="020F05020202040A0204"/>
                <a:sym typeface="Calibri (MS) Italics" panose="020F05020202040A0204"/>
              </a:rPr>
              <a:t>x.y.z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kubectl </a:t>
            </a:r>
            <a:r>
              <a:rPr lang="en-US" sz="1030" i="1">
                <a:solidFill>
                  <a:srgbClr val="326CE5"/>
                </a:solidFill>
                <a:latin typeface="Calibri (MS) Italics" panose="020F05020202040A0204"/>
                <a:ea typeface="Calibri (MS) Italics" panose="020F05020202040A0204"/>
                <a:cs typeface="Calibri (MS) Italics" panose="020F05020202040A0204"/>
                <a:sym typeface="Calibri (MS) Italics" panose="020F05020202040A0204"/>
              </a:rPr>
              <a:t>x.y.z</a:t>
            </a:r>
          </a:p>
        </p:txBody>
      </p:sp>
      <p:sp>
        <p:nvSpPr>
          <p:cNvPr id="44" name="TextBox 44"/>
          <p:cNvSpPr txBox="1"/>
          <p:nvPr/>
        </p:nvSpPr>
        <p:spPr>
          <a:xfrm>
            <a:off x="5537921" y="3629999"/>
            <a:ext cx="697139" cy="576694"/>
          </a:xfrm>
          <a:prstGeom prst="rect">
            <a:avLst/>
          </a:prstGeom>
        </p:spPr>
        <p:txBody>
          <a:bodyPr lIns="0" tIns="0" rIns="0" bIns="0" rtlCol="0" anchor="t">
            <a:spAutoFit/>
          </a:bodyPr>
          <a:lstStyle/>
          <a:p>
            <a:pPr algn="ctr">
              <a:lnSpc>
                <a:spcPts val="2305"/>
              </a:lnSpc>
            </a:pPr>
            <a:r>
              <a:rPr lang="en-US" sz="1030">
                <a:solidFill>
                  <a:srgbClr val="326CE5"/>
                </a:solidFill>
                <a:latin typeface="Calibri (MS)" panose="020F0502020204030204"/>
                <a:ea typeface="Calibri (MS)" panose="020F0502020204030204"/>
                <a:cs typeface="Calibri (MS)" panose="020F0502020204030204"/>
                <a:sym typeface="Calibri (MS)" panose="020F0502020204030204"/>
              </a:rPr>
              <a:t>P</a:t>
            </a:r>
            <a:r>
              <a:rPr lang="en-US" sz="1030">
                <a:solidFill>
                  <a:srgbClr val="000000"/>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rer</a:t>
            </a:r>
            <a:r>
              <a:rPr lang="en-US" sz="1030">
                <a:solidFill>
                  <a:srgbClr val="000000"/>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eq</a:t>
            </a:r>
            <a:r>
              <a:rPr lang="en-US" sz="1030">
                <a:solidFill>
                  <a:srgbClr val="000000"/>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u</a:t>
            </a:r>
            <a:r>
              <a:rPr lang="en-US" sz="1030">
                <a:solidFill>
                  <a:srgbClr val="000000"/>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isi</a:t>
            </a:r>
            <a:r>
              <a:rPr lang="en-US" sz="1030">
                <a:solidFill>
                  <a:srgbClr val="000000"/>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tes </a:t>
            </a:r>
            <a:r>
              <a:rPr lang="en-US" sz="1030" b="1">
                <a:solidFill>
                  <a:srgbClr val="000000"/>
                </a:solidFill>
                <a:latin typeface="Calibri (MS) Bold" panose="020F0702030404030204"/>
                <a:ea typeface="Calibri (MS) Bold" panose="020F0702030404030204"/>
                <a:cs typeface="Calibri (MS) Bold" panose="020F0702030404030204"/>
                <a:sym typeface="Calibri (MS) Bold" panose="020F0702030404030204"/>
              </a:rPr>
              <a:t>worker two</a:t>
            </a:r>
          </a:p>
        </p:txBody>
      </p:sp>
      <p:sp>
        <p:nvSpPr>
          <p:cNvPr id="45" name="TextBox 45"/>
          <p:cNvSpPr txBox="1"/>
          <p:nvPr/>
        </p:nvSpPr>
        <p:spPr>
          <a:xfrm>
            <a:off x="5497244" y="2732676"/>
            <a:ext cx="748419" cy="488726"/>
          </a:xfrm>
          <a:prstGeom prst="rect">
            <a:avLst/>
          </a:prstGeom>
        </p:spPr>
        <p:txBody>
          <a:bodyPr lIns="0" tIns="0" rIns="0" bIns="0" rtlCol="0" anchor="t">
            <a:spAutoFit/>
          </a:bodyPr>
          <a:lstStyle/>
          <a:p>
            <a:pPr algn="ctr">
              <a:lnSpc>
                <a:spcPts val="1210"/>
              </a:lnSpc>
            </a:pPr>
            <a:r>
              <a:rPr lang="en-US" sz="1030">
                <a:solidFill>
                  <a:srgbClr val="326CE5"/>
                </a:solidFill>
                <a:latin typeface="Calibri (MS)" panose="020F0502020204030204"/>
                <a:ea typeface="Calibri (MS)" panose="020F0502020204030204"/>
                <a:cs typeface="Calibri (MS)" panose="020F0502020204030204"/>
                <a:sym typeface="Calibri (MS)" panose="020F0502020204030204"/>
              </a:rPr>
              <a:t>kubelet </a:t>
            </a:r>
            <a:r>
              <a:rPr lang="en-US" sz="1030" i="1">
                <a:solidFill>
                  <a:srgbClr val="326CE5"/>
                </a:solidFill>
                <a:latin typeface="Calibri (MS) Italics" panose="020F05020202040A0204"/>
                <a:ea typeface="Calibri (MS) Italics" panose="020F05020202040A0204"/>
                <a:cs typeface="Calibri (MS) Italics" panose="020F05020202040A0204"/>
                <a:sym typeface="Calibri (MS) Italics" panose="020F05020202040A0204"/>
              </a:rPr>
              <a:t>x.y.z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kubeadm </a:t>
            </a:r>
            <a:r>
              <a:rPr lang="en-US" sz="1030" i="1">
                <a:solidFill>
                  <a:srgbClr val="326CE5"/>
                </a:solidFill>
                <a:latin typeface="Calibri (MS) Italics" panose="020F05020202040A0204"/>
                <a:ea typeface="Calibri (MS) Italics" panose="020F05020202040A0204"/>
                <a:cs typeface="Calibri (MS) Italics" panose="020F05020202040A0204"/>
                <a:sym typeface="Calibri (MS) Italics" panose="020F05020202040A0204"/>
              </a:rPr>
              <a:t>x.y.z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kubectl </a:t>
            </a:r>
            <a:r>
              <a:rPr lang="en-US" sz="1030" i="1">
                <a:solidFill>
                  <a:srgbClr val="326CE5"/>
                </a:solidFill>
                <a:latin typeface="Calibri (MS) Italics" panose="020F05020202040A0204"/>
                <a:ea typeface="Calibri (MS) Italics" panose="020F05020202040A0204"/>
                <a:cs typeface="Calibri (MS) Italics" panose="020F05020202040A0204"/>
                <a:sym typeface="Calibri (MS) Italics" panose="020F05020202040A0204"/>
              </a:rPr>
              <a:t>x.y.z</a:t>
            </a:r>
          </a:p>
        </p:txBody>
      </p:sp>
      <p:sp>
        <p:nvSpPr>
          <p:cNvPr id="46" name="TextBox 46"/>
          <p:cNvSpPr txBox="1"/>
          <p:nvPr/>
        </p:nvSpPr>
        <p:spPr>
          <a:xfrm>
            <a:off x="7359988" y="3715724"/>
            <a:ext cx="696603" cy="198022"/>
          </a:xfrm>
          <a:prstGeom prst="rect">
            <a:avLst/>
          </a:prstGeom>
        </p:spPr>
        <p:txBody>
          <a:bodyPr lIns="0" tIns="0" rIns="0" bIns="0" rtlCol="0" anchor="t">
            <a:spAutoFit/>
          </a:bodyPr>
          <a:lstStyle/>
          <a:p>
            <a:pPr algn="l">
              <a:lnSpc>
                <a:spcPts val="1440"/>
              </a:lnSpc>
            </a:pPr>
            <a:r>
              <a:rPr lang="en-US" sz="1030">
                <a:solidFill>
                  <a:srgbClr val="326CE5"/>
                </a:solidFill>
                <a:latin typeface="Calibri (MS)" panose="020F0502020204030204"/>
                <a:ea typeface="Calibri (MS)" panose="020F0502020204030204"/>
                <a:cs typeface="Calibri (MS)" panose="020F0502020204030204"/>
                <a:sym typeface="Calibri (MS)" panose="020F0502020204030204"/>
              </a:rPr>
              <a:t>P</a:t>
            </a:r>
            <a:r>
              <a:rPr lang="en-US" sz="1030">
                <a:solidFill>
                  <a:srgbClr val="000000"/>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rer</a:t>
            </a:r>
            <a:r>
              <a:rPr lang="en-US" sz="1030">
                <a:solidFill>
                  <a:srgbClr val="000000"/>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eq</a:t>
            </a:r>
            <a:r>
              <a:rPr lang="en-US" sz="1030">
                <a:solidFill>
                  <a:srgbClr val="000000"/>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u</a:t>
            </a:r>
            <a:r>
              <a:rPr lang="en-US" sz="1030">
                <a:solidFill>
                  <a:srgbClr val="000000"/>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isi</a:t>
            </a:r>
            <a:r>
              <a:rPr lang="en-US" sz="1030">
                <a:solidFill>
                  <a:srgbClr val="000000"/>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tes</a:t>
            </a:r>
          </a:p>
        </p:txBody>
      </p:sp>
      <p:sp>
        <p:nvSpPr>
          <p:cNvPr id="47" name="TextBox 47"/>
          <p:cNvSpPr txBox="1"/>
          <p:nvPr/>
        </p:nvSpPr>
        <p:spPr>
          <a:xfrm>
            <a:off x="7313717" y="2729289"/>
            <a:ext cx="747540" cy="488637"/>
          </a:xfrm>
          <a:prstGeom prst="rect">
            <a:avLst/>
          </a:prstGeom>
        </p:spPr>
        <p:txBody>
          <a:bodyPr lIns="0" tIns="0" rIns="0" bIns="0" rtlCol="0" anchor="t">
            <a:spAutoFit/>
          </a:bodyPr>
          <a:lstStyle/>
          <a:p>
            <a:pPr algn="ctr">
              <a:lnSpc>
                <a:spcPts val="1210"/>
              </a:lnSpc>
            </a:pPr>
            <a:r>
              <a:rPr lang="en-US" sz="1030">
                <a:solidFill>
                  <a:srgbClr val="326CE5"/>
                </a:solidFill>
                <a:latin typeface="Calibri (MS)" panose="020F0502020204030204"/>
                <a:ea typeface="Calibri (MS)" panose="020F0502020204030204"/>
                <a:cs typeface="Calibri (MS)" panose="020F0502020204030204"/>
                <a:sym typeface="Calibri (MS)" panose="020F0502020204030204"/>
              </a:rPr>
              <a:t>kubelet </a:t>
            </a:r>
            <a:r>
              <a:rPr lang="en-US" sz="1030" i="1">
                <a:solidFill>
                  <a:srgbClr val="326CE5"/>
                </a:solidFill>
                <a:latin typeface="Calibri (MS) Italics" panose="020F05020202040A0204"/>
                <a:ea typeface="Calibri (MS) Italics" panose="020F05020202040A0204"/>
                <a:cs typeface="Calibri (MS) Italics" panose="020F05020202040A0204"/>
                <a:sym typeface="Calibri (MS) Italics" panose="020F05020202040A0204"/>
              </a:rPr>
              <a:t>x.y.z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kubeadm </a:t>
            </a:r>
            <a:r>
              <a:rPr lang="en-US" sz="1030" i="1">
                <a:solidFill>
                  <a:srgbClr val="326CE5"/>
                </a:solidFill>
                <a:latin typeface="Calibri (MS) Italics" panose="020F05020202040A0204"/>
                <a:ea typeface="Calibri (MS) Italics" panose="020F05020202040A0204"/>
                <a:cs typeface="Calibri (MS) Italics" panose="020F05020202040A0204"/>
                <a:sym typeface="Calibri (MS) Italics" panose="020F05020202040A0204"/>
              </a:rPr>
              <a:t>x.y.z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kubectl </a:t>
            </a:r>
            <a:r>
              <a:rPr lang="en-US" sz="1030" i="1">
                <a:solidFill>
                  <a:srgbClr val="326CE5"/>
                </a:solidFill>
                <a:latin typeface="Calibri (MS) Italics" panose="020F05020202040A0204"/>
                <a:ea typeface="Calibri (MS) Italics" panose="020F05020202040A0204"/>
                <a:cs typeface="Calibri (MS) Italics" panose="020F05020202040A0204"/>
                <a:sym typeface="Calibri (MS) Italics" panose="020F05020202040A0204"/>
              </a:rPr>
              <a:t>x.y.z</a:t>
            </a:r>
          </a:p>
        </p:txBody>
      </p:sp>
      <p:sp>
        <p:nvSpPr>
          <p:cNvPr id="48" name="TextBox 48"/>
          <p:cNvSpPr txBox="1"/>
          <p:nvPr/>
        </p:nvSpPr>
        <p:spPr>
          <a:xfrm>
            <a:off x="1992012" y="2435811"/>
            <a:ext cx="320892" cy="164791"/>
          </a:xfrm>
          <a:prstGeom prst="rect">
            <a:avLst/>
          </a:prstGeom>
        </p:spPr>
        <p:txBody>
          <a:bodyPr lIns="0" tIns="0" rIns="0" bIns="0" rtlCol="0" anchor="t">
            <a:spAutoFit/>
          </a:bodyPr>
          <a:lstStyle/>
          <a:p>
            <a:pPr algn="l">
              <a:lnSpc>
                <a:spcPts val="1215"/>
              </a:lnSpc>
            </a:pPr>
            <a:r>
              <a:rPr lang="en-US" sz="865">
                <a:solidFill>
                  <a:srgbClr val="326CE5"/>
                </a:solidFill>
                <a:latin typeface="Calibri (MS)" panose="020F0502020204030204"/>
                <a:ea typeface="Calibri (MS)" panose="020F0502020204030204"/>
                <a:cs typeface="Calibri (MS)" panose="020F0502020204030204"/>
                <a:sym typeface="Calibri (MS)" panose="020F0502020204030204"/>
              </a:rPr>
              <a:t>ver: x.y</a:t>
            </a:r>
          </a:p>
        </p:txBody>
      </p:sp>
      <p:sp>
        <p:nvSpPr>
          <p:cNvPr id="49" name="TextBox 49"/>
          <p:cNvSpPr txBox="1"/>
          <p:nvPr/>
        </p:nvSpPr>
        <p:spPr>
          <a:xfrm>
            <a:off x="1995400" y="3426639"/>
            <a:ext cx="314901" cy="164791"/>
          </a:xfrm>
          <a:prstGeom prst="rect">
            <a:avLst/>
          </a:prstGeom>
        </p:spPr>
        <p:txBody>
          <a:bodyPr lIns="0" tIns="0" rIns="0" bIns="0" rtlCol="0" anchor="t">
            <a:spAutoFit/>
          </a:bodyPr>
          <a:lstStyle/>
          <a:p>
            <a:pPr algn="l">
              <a:lnSpc>
                <a:spcPts val="1215"/>
              </a:lnSpc>
            </a:pPr>
            <a:r>
              <a:rPr lang="en-US" sz="865">
                <a:solidFill>
                  <a:srgbClr val="326CE5"/>
                </a:solidFill>
                <a:latin typeface="Calibri (MS)" panose="020F0502020204030204"/>
                <a:ea typeface="Calibri (MS)" panose="020F0502020204030204"/>
                <a:cs typeface="Calibri (MS)" panose="020F0502020204030204"/>
                <a:sym typeface="Calibri (MS)" panose="020F0502020204030204"/>
              </a:rPr>
              <a:t>ver: y.z</a:t>
            </a:r>
          </a:p>
        </p:txBody>
      </p:sp>
      <p:sp>
        <p:nvSpPr>
          <p:cNvPr id="50" name="TextBox 50"/>
          <p:cNvSpPr txBox="1"/>
          <p:nvPr/>
        </p:nvSpPr>
        <p:spPr>
          <a:xfrm>
            <a:off x="3731342" y="2435811"/>
            <a:ext cx="321119" cy="164791"/>
          </a:xfrm>
          <a:prstGeom prst="rect">
            <a:avLst/>
          </a:prstGeom>
        </p:spPr>
        <p:txBody>
          <a:bodyPr lIns="0" tIns="0" rIns="0" bIns="0" rtlCol="0" anchor="t">
            <a:spAutoFit/>
          </a:bodyPr>
          <a:lstStyle/>
          <a:p>
            <a:pPr algn="l">
              <a:lnSpc>
                <a:spcPts val="1215"/>
              </a:lnSpc>
            </a:pPr>
            <a:r>
              <a:rPr lang="en-US" sz="865">
                <a:solidFill>
                  <a:srgbClr val="326CE5"/>
                </a:solidFill>
                <a:latin typeface="Calibri (MS)" panose="020F0502020204030204"/>
                <a:ea typeface="Calibri (MS)" panose="020F0502020204030204"/>
                <a:cs typeface="Calibri (MS)" panose="020F0502020204030204"/>
                <a:sym typeface="Calibri (MS)" panose="020F0502020204030204"/>
              </a:rPr>
              <a:t>ver: x.y</a:t>
            </a:r>
          </a:p>
        </p:txBody>
      </p:sp>
      <p:sp>
        <p:nvSpPr>
          <p:cNvPr id="51" name="TextBox 51"/>
          <p:cNvSpPr txBox="1"/>
          <p:nvPr/>
        </p:nvSpPr>
        <p:spPr>
          <a:xfrm>
            <a:off x="3734915" y="3426639"/>
            <a:ext cx="314805" cy="164791"/>
          </a:xfrm>
          <a:prstGeom prst="rect">
            <a:avLst/>
          </a:prstGeom>
        </p:spPr>
        <p:txBody>
          <a:bodyPr lIns="0" tIns="0" rIns="0" bIns="0" rtlCol="0" anchor="t">
            <a:spAutoFit/>
          </a:bodyPr>
          <a:lstStyle/>
          <a:p>
            <a:pPr algn="l">
              <a:lnSpc>
                <a:spcPts val="1215"/>
              </a:lnSpc>
            </a:pPr>
            <a:r>
              <a:rPr lang="en-US" sz="865">
                <a:solidFill>
                  <a:srgbClr val="326CE5"/>
                </a:solidFill>
                <a:latin typeface="Calibri (MS)" panose="020F0502020204030204"/>
                <a:ea typeface="Calibri (MS)" panose="020F0502020204030204"/>
                <a:cs typeface="Calibri (MS)" panose="020F0502020204030204"/>
                <a:sym typeface="Calibri (MS)" panose="020F0502020204030204"/>
              </a:rPr>
              <a:t>ver: y.z</a:t>
            </a:r>
          </a:p>
        </p:txBody>
      </p:sp>
      <p:sp>
        <p:nvSpPr>
          <p:cNvPr id="52" name="TextBox 52"/>
          <p:cNvSpPr txBox="1"/>
          <p:nvPr/>
        </p:nvSpPr>
        <p:spPr>
          <a:xfrm>
            <a:off x="5976579" y="2435811"/>
            <a:ext cx="320892" cy="164791"/>
          </a:xfrm>
          <a:prstGeom prst="rect">
            <a:avLst/>
          </a:prstGeom>
        </p:spPr>
        <p:txBody>
          <a:bodyPr lIns="0" tIns="0" rIns="0" bIns="0" rtlCol="0" anchor="t">
            <a:spAutoFit/>
          </a:bodyPr>
          <a:lstStyle/>
          <a:p>
            <a:pPr algn="l">
              <a:lnSpc>
                <a:spcPts val="1215"/>
              </a:lnSpc>
            </a:pPr>
            <a:r>
              <a:rPr lang="en-US" sz="865">
                <a:solidFill>
                  <a:srgbClr val="326CE5"/>
                </a:solidFill>
                <a:latin typeface="Calibri (MS)" panose="020F0502020204030204"/>
                <a:ea typeface="Calibri (MS)" panose="020F0502020204030204"/>
                <a:cs typeface="Calibri (MS)" panose="020F0502020204030204"/>
                <a:sym typeface="Calibri (MS)" panose="020F0502020204030204"/>
              </a:rPr>
              <a:t>ver: x.y</a:t>
            </a:r>
          </a:p>
        </p:txBody>
      </p:sp>
      <p:sp>
        <p:nvSpPr>
          <p:cNvPr id="53" name="TextBox 53"/>
          <p:cNvSpPr txBox="1"/>
          <p:nvPr/>
        </p:nvSpPr>
        <p:spPr>
          <a:xfrm>
            <a:off x="7781695" y="3405380"/>
            <a:ext cx="314619" cy="164791"/>
          </a:xfrm>
          <a:prstGeom prst="rect">
            <a:avLst/>
          </a:prstGeom>
        </p:spPr>
        <p:txBody>
          <a:bodyPr lIns="0" tIns="0" rIns="0" bIns="0" rtlCol="0" anchor="t">
            <a:spAutoFit/>
          </a:bodyPr>
          <a:lstStyle/>
          <a:p>
            <a:pPr algn="l">
              <a:lnSpc>
                <a:spcPts val="1215"/>
              </a:lnSpc>
            </a:pPr>
            <a:r>
              <a:rPr lang="en-US" sz="865">
                <a:solidFill>
                  <a:srgbClr val="326CE5"/>
                </a:solidFill>
                <a:latin typeface="Calibri (MS)" panose="020F0502020204030204"/>
                <a:ea typeface="Calibri (MS)" panose="020F0502020204030204"/>
                <a:cs typeface="Calibri (MS)" panose="020F0502020204030204"/>
                <a:sym typeface="Calibri (MS)" panose="020F0502020204030204"/>
              </a:rPr>
              <a:t>ver: y.z</a:t>
            </a:r>
          </a:p>
        </p:txBody>
      </p:sp>
      <p:sp>
        <p:nvSpPr>
          <p:cNvPr id="54" name="TextBox 54"/>
          <p:cNvSpPr txBox="1"/>
          <p:nvPr/>
        </p:nvSpPr>
        <p:spPr>
          <a:xfrm>
            <a:off x="7794248" y="2435811"/>
            <a:ext cx="320892" cy="164791"/>
          </a:xfrm>
          <a:prstGeom prst="rect">
            <a:avLst/>
          </a:prstGeom>
        </p:spPr>
        <p:txBody>
          <a:bodyPr lIns="0" tIns="0" rIns="0" bIns="0" rtlCol="0" anchor="t">
            <a:spAutoFit/>
          </a:bodyPr>
          <a:lstStyle/>
          <a:p>
            <a:pPr algn="l">
              <a:lnSpc>
                <a:spcPts val="1215"/>
              </a:lnSpc>
            </a:pPr>
            <a:r>
              <a:rPr lang="en-US" sz="865">
                <a:solidFill>
                  <a:srgbClr val="326CE5"/>
                </a:solidFill>
                <a:latin typeface="Calibri (MS)" panose="020F0502020204030204"/>
                <a:ea typeface="Calibri (MS)" panose="020F0502020204030204"/>
                <a:cs typeface="Calibri (MS)" panose="020F0502020204030204"/>
                <a:sym typeface="Calibri (MS)" panose="020F0502020204030204"/>
              </a:rPr>
              <a:t>ver: x.y</a:t>
            </a:r>
          </a:p>
        </p:txBody>
      </p:sp>
      <p:sp>
        <p:nvSpPr>
          <p:cNvPr id="55" name="TextBox 55"/>
          <p:cNvSpPr txBox="1"/>
          <p:nvPr/>
        </p:nvSpPr>
        <p:spPr>
          <a:xfrm>
            <a:off x="5980249" y="3423163"/>
            <a:ext cx="314585" cy="164530"/>
          </a:xfrm>
          <a:prstGeom prst="rect">
            <a:avLst/>
          </a:prstGeom>
        </p:spPr>
        <p:txBody>
          <a:bodyPr lIns="0" tIns="0" rIns="0" bIns="0" rtlCol="0" anchor="t">
            <a:spAutoFit/>
          </a:bodyPr>
          <a:lstStyle/>
          <a:p>
            <a:pPr algn="l">
              <a:lnSpc>
                <a:spcPts val="1210"/>
              </a:lnSpc>
            </a:pPr>
            <a:r>
              <a:rPr lang="en-US" sz="865">
                <a:solidFill>
                  <a:srgbClr val="326CE5"/>
                </a:solidFill>
                <a:latin typeface="Calibri (MS)" panose="020F0502020204030204"/>
                <a:ea typeface="Calibri (MS)" panose="020F0502020204030204"/>
                <a:cs typeface="Calibri (MS)" panose="020F0502020204030204"/>
                <a:sym typeface="Calibri (MS)" panose="020F0502020204030204"/>
              </a:rPr>
              <a:t>ver: y.z</a:t>
            </a:r>
          </a:p>
        </p:txBody>
      </p:sp>
      <p:sp>
        <p:nvSpPr>
          <p:cNvPr id="56" name="TextBox 56"/>
          <p:cNvSpPr txBox="1"/>
          <p:nvPr/>
        </p:nvSpPr>
        <p:spPr>
          <a:xfrm>
            <a:off x="7349447" y="4013666"/>
            <a:ext cx="676471" cy="197761"/>
          </a:xfrm>
          <a:prstGeom prst="rect">
            <a:avLst/>
          </a:prstGeom>
        </p:spPr>
        <p:txBody>
          <a:bodyPr lIns="0" tIns="0" rIns="0" bIns="0" rtlCol="0" anchor="t">
            <a:spAutoFit/>
          </a:bodyPr>
          <a:lstStyle/>
          <a:p>
            <a:pPr algn="l">
              <a:lnSpc>
                <a:spcPts val="1440"/>
              </a:lnSpc>
            </a:pPr>
            <a:r>
              <a:rPr lang="en-US" sz="1025" b="1">
                <a:solidFill>
                  <a:srgbClr val="000000"/>
                </a:solidFill>
                <a:latin typeface="Calibri (MS) Bold" panose="020F0702030404030204"/>
                <a:ea typeface="Calibri (MS) Bold" panose="020F0702030404030204"/>
                <a:cs typeface="Calibri (MS) Bold" panose="020F0702030404030204"/>
                <a:sym typeface="Calibri (MS) Bold" panose="020F0702030404030204"/>
              </a:rPr>
              <a:t>worker thr ee</a:t>
            </a: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8994635" cy="5143500"/>
          </a:xfrm>
          <a:custGeom>
            <a:avLst/>
            <a:gdLst/>
            <a:ahLst/>
            <a:cxnLst/>
            <a:rect l="l" t="t" r="r" b="b"/>
            <a:pathLst>
              <a:path w="8994635" h="5143500">
                <a:moveTo>
                  <a:pt x="0" y="0"/>
                </a:moveTo>
                <a:lnTo>
                  <a:pt x="8994635" y="0"/>
                </a:lnTo>
                <a:lnTo>
                  <a:pt x="8994635"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a:off x="622992" y="2127739"/>
            <a:ext cx="1625090" cy="2009877"/>
            <a:chOff x="0" y="0"/>
            <a:chExt cx="3003639" cy="3714839"/>
          </a:xfrm>
        </p:grpSpPr>
        <p:sp>
          <p:nvSpPr>
            <p:cNvPr id="4" name="Freeform 4"/>
            <p:cNvSpPr/>
            <p:nvPr/>
          </p:nvSpPr>
          <p:spPr>
            <a:xfrm>
              <a:off x="0" y="0"/>
              <a:ext cx="3003677" cy="3714877"/>
            </a:xfrm>
            <a:custGeom>
              <a:avLst/>
              <a:gdLst/>
              <a:ahLst/>
              <a:cxnLst/>
              <a:rect l="l" t="t" r="r" b="b"/>
              <a:pathLst>
                <a:path w="3003677" h="3714877">
                  <a:moveTo>
                    <a:pt x="2726309" y="146177"/>
                  </a:moveTo>
                  <a:cubicBezTo>
                    <a:pt x="2809240" y="146177"/>
                    <a:pt x="2876677" y="213360"/>
                    <a:pt x="2876677" y="296418"/>
                  </a:cubicBezTo>
                  <a:lnTo>
                    <a:pt x="2876677" y="3424809"/>
                  </a:lnTo>
                  <a:cubicBezTo>
                    <a:pt x="2876677" y="3507740"/>
                    <a:pt x="2809240" y="3575177"/>
                    <a:pt x="2726309" y="3575177"/>
                  </a:cubicBezTo>
                  <a:lnTo>
                    <a:pt x="283591" y="3575177"/>
                  </a:lnTo>
                  <a:cubicBezTo>
                    <a:pt x="200533" y="3575177"/>
                    <a:pt x="133350" y="3507740"/>
                    <a:pt x="133350" y="3424809"/>
                  </a:cubicBezTo>
                  <a:lnTo>
                    <a:pt x="133350" y="296418"/>
                  </a:lnTo>
                  <a:cubicBezTo>
                    <a:pt x="133350" y="213487"/>
                    <a:pt x="200660" y="146177"/>
                    <a:pt x="283591" y="146177"/>
                  </a:cubicBezTo>
                  <a:close/>
                  <a:moveTo>
                    <a:pt x="0" y="0"/>
                  </a:moveTo>
                  <a:lnTo>
                    <a:pt x="0" y="3714877"/>
                  </a:lnTo>
                  <a:lnTo>
                    <a:pt x="3003677" y="3714877"/>
                  </a:lnTo>
                  <a:lnTo>
                    <a:pt x="3003677" y="0"/>
                  </a:lnTo>
                  <a:close/>
                </a:path>
              </a:pathLst>
            </a:custGeom>
            <a:blipFill>
              <a:blip r:embed="rId4"/>
              <a:stretch>
                <a:fillRect r="1" b="1"/>
              </a:stretch>
            </a:blipFill>
          </p:spPr>
        </p:sp>
      </p:grpSp>
      <p:sp>
        <p:nvSpPr>
          <p:cNvPr id="5" name="Freeform 5"/>
          <p:cNvSpPr/>
          <p:nvPr/>
        </p:nvSpPr>
        <p:spPr>
          <a:xfrm>
            <a:off x="644753" y="1944553"/>
            <a:ext cx="1585003" cy="2167915"/>
          </a:xfrm>
          <a:custGeom>
            <a:avLst/>
            <a:gdLst/>
            <a:ahLst/>
            <a:cxnLst/>
            <a:rect l="l" t="t" r="r" b="b"/>
            <a:pathLst>
              <a:path w="1585003" h="2167915">
                <a:moveTo>
                  <a:pt x="0" y="0"/>
                </a:moveTo>
                <a:lnTo>
                  <a:pt x="1585003" y="0"/>
                </a:lnTo>
                <a:lnTo>
                  <a:pt x="1585003" y="2167915"/>
                </a:lnTo>
                <a:lnTo>
                  <a:pt x="0" y="21679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000909" y="2801166"/>
            <a:ext cx="865773" cy="529083"/>
          </a:xfrm>
          <a:custGeom>
            <a:avLst/>
            <a:gdLst/>
            <a:ahLst/>
            <a:cxnLst/>
            <a:rect l="l" t="t" r="r" b="b"/>
            <a:pathLst>
              <a:path w="865773" h="529083">
                <a:moveTo>
                  <a:pt x="0" y="0"/>
                </a:moveTo>
                <a:lnTo>
                  <a:pt x="865772" y="0"/>
                </a:lnTo>
                <a:lnTo>
                  <a:pt x="865772" y="529083"/>
                </a:lnTo>
                <a:lnTo>
                  <a:pt x="0" y="52908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797060" y="3381241"/>
            <a:ext cx="1273462" cy="702554"/>
          </a:xfrm>
          <a:custGeom>
            <a:avLst/>
            <a:gdLst/>
            <a:ahLst/>
            <a:cxnLst/>
            <a:rect l="l" t="t" r="r" b="b"/>
            <a:pathLst>
              <a:path w="1273462" h="702554">
                <a:moveTo>
                  <a:pt x="0" y="0"/>
                </a:moveTo>
                <a:lnTo>
                  <a:pt x="1273463" y="0"/>
                </a:lnTo>
                <a:lnTo>
                  <a:pt x="1273463" y="702553"/>
                </a:lnTo>
                <a:lnTo>
                  <a:pt x="0" y="70255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a:off x="1227659" y="1990363"/>
            <a:ext cx="412273" cy="419144"/>
          </a:xfrm>
          <a:custGeom>
            <a:avLst/>
            <a:gdLst/>
            <a:ahLst/>
            <a:cxnLst/>
            <a:rect l="l" t="t" r="r" b="b"/>
            <a:pathLst>
              <a:path w="412273" h="419144">
                <a:moveTo>
                  <a:pt x="0" y="0"/>
                </a:moveTo>
                <a:lnTo>
                  <a:pt x="412272" y="0"/>
                </a:lnTo>
                <a:lnTo>
                  <a:pt x="412272" y="419144"/>
                </a:lnTo>
                <a:lnTo>
                  <a:pt x="0" y="419144"/>
                </a:lnTo>
                <a:lnTo>
                  <a:pt x="0" y="0"/>
                </a:lnTo>
                <a:close/>
              </a:path>
            </a:pathLst>
          </a:custGeom>
          <a:blipFill>
            <a:blip r:embed="rId11"/>
            <a:stretch>
              <a:fillRect/>
            </a:stretch>
          </a:blipFill>
        </p:spPr>
      </p:sp>
      <p:sp>
        <p:nvSpPr>
          <p:cNvPr id="9" name="Freeform 9"/>
          <p:cNvSpPr/>
          <p:nvPr/>
        </p:nvSpPr>
        <p:spPr>
          <a:xfrm>
            <a:off x="1158947" y="2416378"/>
            <a:ext cx="364174" cy="350432"/>
          </a:xfrm>
          <a:custGeom>
            <a:avLst/>
            <a:gdLst/>
            <a:ahLst/>
            <a:cxnLst/>
            <a:rect l="l" t="t" r="r" b="b"/>
            <a:pathLst>
              <a:path w="364174" h="350432">
                <a:moveTo>
                  <a:pt x="0" y="0"/>
                </a:moveTo>
                <a:lnTo>
                  <a:pt x="364174" y="0"/>
                </a:lnTo>
                <a:lnTo>
                  <a:pt x="364174" y="350432"/>
                </a:lnTo>
                <a:lnTo>
                  <a:pt x="0" y="350432"/>
                </a:lnTo>
                <a:lnTo>
                  <a:pt x="0" y="0"/>
                </a:lnTo>
                <a:close/>
              </a:path>
            </a:pathLst>
          </a:custGeom>
          <a:blipFill>
            <a:blip r:embed="rId12"/>
            <a:stretch>
              <a:fillRect/>
            </a:stretch>
          </a:blipFill>
        </p:spPr>
      </p:sp>
      <p:sp>
        <p:nvSpPr>
          <p:cNvPr id="10" name="Freeform 10"/>
          <p:cNvSpPr/>
          <p:nvPr/>
        </p:nvSpPr>
        <p:spPr>
          <a:xfrm>
            <a:off x="1543734" y="2512575"/>
            <a:ext cx="515341" cy="199265"/>
          </a:xfrm>
          <a:custGeom>
            <a:avLst/>
            <a:gdLst/>
            <a:ahLst/>
            <a:cxnLst/>
            <a:rect l="l" t="t" r="r" b="b"/>
            <a:pathLst>
              <a:path w="515341" h="199265">
                <a:moveTo>
                  <a:pt x="0" y="0"/>
                </a:moveTo>
                <a:lnTo>
                  <a:pt x="515341" y="0"/>
                </a:lnTo>
                <a:lnTo>
                  <a:pt x="515341" y="199265"/>
                </a:lnTo>
                <a:lnTo>
                  <a:pt x="0" y="19926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1" name="Freeform 11"/>
          <p:cNvSpPr/>
          <p:nvPr/>
        </p:nvSpPr>
        <p:spPr>
          <a:xfrm>
            <a:off x="1543734" y="3502030"/>
            <a:ext cx="515341" cy="199265"/>
          </a:xfrm>
          <a:custGeom>
            <a:avLst/>
            <a:gdLst/>
            <a:ahLst/>
            <a:cxnLst/>
            <a:rect l="l" t="t" r="r" b="b"/>
            <a:pathLst>
              <a:path w="515341" h="199265">
                <a:moveTo>
                  <a:pt x="0" y="0"/>
                </a:moveTo>
                <a:lnTo>
                  <a:pt x="515341" y="0"/>
                </a:lnTo>
                <a:lnTo>
                  <a:pt x="515341" y="199265"/>
                </a:lnTo>
                <a:lnTo>
                  <a:pt x="0" y="199265"/>
                </a:lnTo>
                <a:lnTo>
                  <a:pt x="0" y="0"/>
                </a:lnTo>
                <a:close/>
              </a:path>
            </a:pathLst>
          </a:custGeom>
          <a:blipFill>
            <a:blip r:embed="rId13">
              <a:extLst>
                <a:ext uri="{96DAC541-7B7A-43D3-8B79-37D633B846F1}">
                  <asvg:svgBlip xmlns:asvg="http://schemas.microsoft.com/office/drawing/2016/SVG/main" r:embed="rId15"/>
                </a:ext>
              </a:extLst>
            </a:blip>
            <a:stretch>
              <a:fillRect/>
            </a:stretch>
          </a:blipFill>
        </p:spPr>
      </p:sp>
      <p:sp>
        <p:nvSpPr>
          <p:cNvPr id="12" name="Freeform 12"/>
          <p:cNvSpPr/>
          <p:nvPr/>
        </p:nvSpPr>
        <p:spPr>
          <a:xfrm>
            <a:off x="2526318" y="2808037"/>
            <a:ext cx="5922984" cy="426015"/>
          </a:xfrm>
          <a:custGeom>
            <a:avLst/>
            <a:gdLst/>
            <a:ahLst/>
            <a:cxnLst/>
            <a:rect l="l" t="t" r="r" b="b"/>
            <a:pathLst>
              <a:path w="5922984" h="426015">
                <a:moveTo>
                  <a:pt x="0" y="0"/>
                </a:moveTo>
                <a:lnTo>
                  <a:pt x="5922983" y="0"/>
                </a:lnTo>
                <a:lnTo>
                  <a:pt x="5922983" y="426015"/>
                </a:lnTo>
                <a:lnTo>
                  <a:pt x="0" y="426015"/>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3" name="Freeform 13"/>
          <p:cNvSpPr/>
          <p:nvPr/>
        </p:nvSpPr>
        <p:spPr>
          <a:xfrm>
            <a:off x="2526318" y="2416378"/>
            <a:ext cx="3648613" cy="247364"/>
          </a:xfrm>
          <a:custGeom>
            <a:avLst/>
            <a:gdLst/>
            <a:ahLst/>
            <a:cxnLst/>
            <a:rect l="l" t="t" r="r" b="b"/>
            <a:pathLst>
              <a:path w="3648613" h="247364">
                <a:moveTo>
                  <a:pt x="0" y="0"/>
                </a:moveTo>
                <a:lnTo>
                  <a:pt x="3648613" y="0"/>
                </a:lnTo>
                <a:lnTo>
                  <a:pt x="3648613" y="247364"/>
                </a:lnTo>
                <a:lnTo>
                  <a:pt x="0" y="24736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4" name="TextBox 14"/>
          <p:cNvSpPr txBox="1"/>
          <p:nvPr/>
        </p:nvSpPr>
        <p:spPr>
          <a:xfrm>
            <a:off x="2824528" y="82616"/>
            <a:ext cx="3308859" cy="504509"/>
          </a:xfrm>
          <a:prstGeom prst="rect">
            <a:avLst/>
          </a:prstGeom>
        </p:spPr>
        <p:txBody>
          <a:bodyPr lIns="0" tIns="0" rIns="0" bIns="0" rtlCol="0" anchor="t">
            <a:spAutoFit/>
          </a:bodyPr>
          <a:lstStyle/>
          <a:p>
            <a:pPr algn="l">
              <a:lnSpc>
                <a:spcPts val="4020"/>
              </a:lnSpc>
            </a:pPr>
            <a:r>
              <a:rPr lang="en-US" sz="2870" spc="5">
                <a:solidFill>
                  <a:srgbClr val="326CE5"/>
                </a:solidFill>
                <a:latin typeface="Barlow" panose="00000500000000000000"/>
                <a:ea typeface="Barlow" panose="00000500000000000000"/>
                <a:cs typeface="Barlow" panose="00000500000000000000"/>
                <a:sym typeface="Barlow" panose="00000500000000000000"/>
              </a:rPr>
              <a:t>Scaling out a Cluster</a:t>
            </a:r>
          </a:p>
        </p:txBody>
      </p:sp>
      <p:sp>
        <p:nvSpPr>
          <p:cNvPr id="15" name="TextBox 15"/>
          <p:cNvSpPr txBox="1"/>
          <p:nvPr/>
        </p:nvSpPr>
        <p:spPr>
          <a:xfrm>
            <a:off x="639943" y="867938"/>
            <a:ext cx="2827737" cy="667489"/>
          </a:xfrm>
          <a:prstGeom prst="rect">
            <a:avLst/>
          </a:prstGeom>
        </p:spPr>
        <p:txBody>
          <a:bodyPr lIns="0" tIns="0" rIns="0" bIns="0" rtlCol="0" anchor="t">
            <a:spAutoFit/>
          </a:bodyPr>
          <a:lstStyle/>
          <a:p>
            <a:pPr algn="just">
              <a:lnSpc>
                <a:spcPts val="2055"/>
              </a:lnSpc>
            </a:pPr>
            <a:r>
              <a:rPr lang="en-US" sz="1460">
                <a:solidFill>
                  <a:srgbClr val="326CE5"/>
                </a:solidFill>
                <a:latin typeface="Barlow" panose="00000500000000000000"/>
                <a:ea typeface="Barlow" panose="00000500000000000000"/>
                <a:cs typeface="Barlow" panose="00000500000000000000"/>
                <a:sym typeface="Barlow" panose="00000500000000000000"/>
              </a:rPr>
              <a:t>Step 2: Generate a New Join Token</a:t>
            </a:r>
          </a:p>
          <a:p>
            <a:pPr algn="just">
              <a:lnSpc>
                <a:spcPts val="2060"/>
              </a:lnSpc>
            </a:pPr>
            <a:r>
              <a:rPr lang="en-US" sz="1465">
                <a:solidFill>
                  <a:srgbClr val="000000"/>
                </a:solidFill>
                <a:latin typeface="Arimo" panose="020B0604020202020204"/>
                <a:ea typeface="Arimo" panose="020B0604020202020204"/>
                <a:cs typeface="Arimo" panose="020B0604020202020204"/>
                <a:sym typeface="Arimo" panose="020B0604020202020204"/>
              </a:rPr>
              <a:t>▪ ▪</a:t>
            </a:r>
          </a:p>
        </p:txBody>
      </p:sp>
      <p:sp>
        <p:nvSpPr>
          <p:cNvPr id="16" name="TextBox 16"/>
          <p:cNvSpPr txBox="1"/>
          <p:nvPr/>
        </p:nvSpPr>
        <p:spPr>
          <a:xfrm>
            <a:off x="887534" y="1133066"/>
            <a:ext cx="4677914" cy="500832"/>
          </a:xfrm>
          <a:prstGeom prst="rect">
            <a:avLst/>
          </a:prstGeom>
        </p:spPr>
        <p:txBody>
          <a:bodyPr lIns="0" tIns="0" rIns="0" bIns="0" rtlCol="0" anchor="t">
            <a:spAutoFit/>
          </a:bodyPr>
          <a:lstStyle/>
          <a:p>
            <a:pPr algn="l">
              <a:lnSpc>
                <a:spcPts val="2050"/>
              </a:lnSpc>
            </a:pPr>
            <a:r>
              <a:rPr lang="en-US" sz="1465">
                <a:solidFill>
                  <a:srgbClr val="000000"/>
                </a:solidFill>
                <a:latin typeface="Calibri (MS)" panose="020F0502020204030204"/>
                <a:ea typeface="Calibri (MS)" panose="020F0502020204030204"/>
                <a:cs typeface="Calibri (MS)" panose="020F0502020204030204"/>
                <a:sym typeface="Calibri (MS)" panose="020F0502020204030204"/>
              </a:rPr>
              <a:t>K8s token expires after 24 hours To add a new worker node, we need to generate a new token </a:t>
            </a:r>
          </a:p>
        </p:txBody>
      </p:sp>
      <p:sp>
        <p:nvSpPr>
          <p:cNvPr id="17" name="TextBox 17"/>
          <p:cNvSpPr txBox="1"/>
          <p:nvPr/>
        </p:nvSpPr>
        <p:spPr>
          <a:xfrm>
            <a:off x="1093897" y="3814215"/>
            <a:ext cx="696445" cy="197761"/>
          </a:xfrm>
          <a:prstGeom prst="rect">
            <a:avLst/>
          </a:prstGeom>
        </p:spPr>
        <p:txBody>
          <a:bodyPr lIns="0" tIns="0" rIns="0" bIns="0" rtlCol="0" anchor="t">
            <a:spAutoFit/>
          </a:bodyPr>
          <a:lstStyle/>
          <a:p>
            <a:pPr algn="l">
              <a:lnSpc>
                <a:spcPts val="1440"/>
              </a:lnSpc>
            </a:pPr>
            <a:r>
              <a:rPr lang="en-US" sz="1025">
                <a:solidFill>
                  <a:srgbClr val="326CE5"/>
                </a:solidFill>
                <a:latin typeface="Calibri (MS)" panose="020F0502020204030204"/>
                <a:ea typeface="Calibri (MS)" panose="020F0502020204030204"/>
                <a:cs typeface="Calibri (MS)" panose="020F0502020204030204"/>
                <a:sym typeface="Calibri (MS)" panose="020F0502020204030204"/>
              </a:rPr>
              <a:t>P</a:t>
            </a:r>
            <a:r>
              <a:rPr lang="en-US" sz="1025">
                <a:solidFill>
                  <a:srgbClr val="FFFFFF"/>
                </a:solidFill>
                <a:latin typeface="Calibri (MS)" panose="020F0502020204030204"/>
                <a:ea typeface="Calibri (MS)" panose="020F0502020204030204"/>
                <a:cs typeface="Calibri (MS)" panose="020F0502020204030204"/>
                <a:sym typeface="Calibri (MS)" panose="020F0502020204030204"/>
              </a:rPr>
              <a:t> </a:t>
            </a:r>
            <a:r>
              <a:rPr lang="en-US" sz="1025">
                <a:solidFill>
                  <a:srgbClr val="326CE5"/>
                </a:solidFill>
                <a:latin typeface="Calibri (MS)" panose="020F0502020204030204"/>
                <a:ea typeface="Calibri (MS)" panose="020F0502020204030204"/>
                <a:cs typeface="Calibri (MS)" panose="020F0502020204030204"/>
                <a:sym typeface="Calibri (MS)" panose="020F0502020204030204"/>
              </a:rPr>
              <a:t>rer</a:t>
            </a:r>
            <a:r>
              <a:rPr lang="en-US" sz="1025">
                <a:solidFill>
                  <a:srgbClr val="FFFFFF"/>
                </a:solidFill>
                <a:latin typeface="Calibri (MS)" panose="020F0502020204030204"/>
                <a:ea typeface="Calibri (MS)" panose="020F0502020204030204"/>
                <a:cs typeface="Calibri (MS)" panose="020F0502020204030204"/>
                <a:sym typeface="Calibri (MS)" panose="020F0502020204030204"/>
              </a:rPr>
              <a:t> </a:t>
            </a:r>
            <a:r>
              <a:rPr lang="en-US" sz="1025">
                <a:solidFill>
                  <a:srgbClr val="326CE5"/>
                </a:solidFill>
                <a:latin typeface="Calibri (MS)" panose="020F0502020204030204"/>
                <a:ea typeface="Calibri (MS)" panose="020F0502020204030204"/>
                <a:cs typeface="Calibri (MS)" panose="020F0502020204030204"/>
                <a:sym typeface="Calibri (MS)" panose="020F0502020204030204"/>
              </a:rPr>
              <a:t>eq</a:t>
            </a:r>
            <a:r>
              <a:rPr lang="en-US" sz="1025">
                <a:solidFill>
                  <a:srgbClr val="FFFFFF"/>
                </a:solidFill>
                <a:latin typeface="Calibri (MS)" panose="020F0502020204030204"/>
                <a:ea typeface="Calibri (MS)" panose="020F0502020204030204"/>
                <a:cs typeface="Calibri (MS)" panose="020F0502020204030204"/>
                <a:sym typeface="Calibri (MS)" panose="020F0502020204030204"/>
              </a:rPr>
              <a:t> </a:t>
            </a:r>
            <a:r>
              <a:rPr lang="en-US" sz="1025">
                <a:solidFill>
                  <a:srgbClr val="326CE5"/>
                </a:solidFill>
                <a:latin typeface="Calibri (MS)" panose="020F0502020204030204"/>
                <a:ea typeface="Calibri (MS)" panose="020F0502020204030204"/>
                <a:cs typeface="Calibri (MS)" panose="020F0502020204030204"/>
                <a:sym typeface="Calibri (MS)" panose="020F0502020204030204"/>
              </a:rPr>
              <a:t>u</a:t>
            </a:r>
            <a:r>
              <a:rPr lang="en-US" sz="1025">
                <a:solidFill>
                  <a:srgbClr val="FFFFFF"/>
                </a:solidFill>
                <a:latin typeface="Calibri (MS)" panose="020F0502020204030204"/>
                <a:ea typeface="Calibri (MS)" panose="020F0502020204030204"/>
                <a:cs typeface="Calibri (MS)" panose="020F0502020204030204"/>
                <a:sym typeface="Calibri (MS)" panose="020F0502020204030204"/>
              </a:rPr>
              <a:t> </a:t>
            </a:r>
            <a:r>
              <a:rPr lang="en-US" sz="1025">
                <a:solidFill>
                  <a:srgbClr val="326CE5"/>
                </a:solidFill>
                <a:latin typeface="Calibri (MS)" panose="020F0502020204030204"/>
                <a:ea typeface="Calibri (MS)" panose="020F0502020204030204"/>
                <a:cs typeface="Calibri (MS)" panose="020F0502020204030204"/>
                <a:sym typeface="Calibri (MS)" panose="020F0502020204030204"/>
              </a:rPr>
              <a:t>isi</a:t>
            </a:r>
            <a:r>
              <a:rPr lang="en-US" sz="1025">
                <a:solidFill>
                  <a:srgbClr val="FFFFFF"/>
                </a:solidFill>
                <a:latin typeface="Calibri (MS)" panose="020F0502020204030204"/>
                <a:ea typeface="Calibri (MS)" panose="020F0502020204030204"/>
                <a:cs typeface="Calibri (MS)" panose="020F0502020204030204"/>
                <a:sym typeface="Calibri (MS)" panose="020F0502020204030204"/>
              </a:rPr>
              <a:t> </a:t>
            </a:r>
            <a:r>
              <a:rPr lang="en-US" sz="1025">
                <a:solidFill>
                  <a:srgbClr val="326CE5"/>
                </a:solidFill>
                <a:latin typeface="Calibri (MS)" panose="020F0502020204030204"/>
                <a:ea typeface="Calibri (MS)" panose="020F0502020204030204"/>
                <a:cs typeface="Calibri (MS)" panose="020F0502020204030204"/>
                <a:sym typeface="Calibri (MS)" panose="020F0502020204030204"/>
              </a:rPr>
              <a:t>tes</a:t>
            </a:r>
          </a:p>
        </p:txBody>
      </p:sp>
      <p:sp>
        <p:nvSpPr>
          <p:cNvPr id="18" name="TextBox 18"/>
          <p:cNvSpPr txBox="1"/>
          <p:nvPr/>
        </p:nvSpPr>
        <p:spPr>
          <a:xfrm>
            <a:off x="1068061" y="2816594"/>
            <a:ext cx="747265" cy="488548"/>
          </a:xfrm>
          <a:prstGeom prst="rect">
            <a:avLst/>
          </a:prstGeom>
        </p:spPr>
        <p:txBody>
          <a:bodyPr lIns="0" tIns="0" rIns="0" bIns="0" rtlCol="0" anchor="t">
            <a:spAutoFit/>
          </a:bodyPr>
          <a:lstStyle/>
          <a:p>
            <a:pPr algn="ctr">
              <a:lnSpc>
                <a:spcPts val="1210"/>
              </a:lnSpc>
            </a:pPr>
            <a:r>
              <a:rPr lang="en-US" sz="1030">
                <a:solidFill>
                  <a:srgbClr val="326CE5"/>
                </a:solidFill>
                <a:latin typeface="Calibri (MS)" panose="020F0502020204030204"/>
                <a:ea typeface="Calibri (MS)" panose="020F0502020204030204"/>
                <a:cs typeface="Calibri (MS)" panose="020F0502020204030204"/>
                <a:sym typeface="Calibri (MS)" panose="020F0502020204030204"/>
              </a:rPr>
              <a:t>kubelet </a:t>
            </a:r>
            <a:r>
              <a:rPr lang="en-US" sz="1030" i="1">
                <a:solidFill>
                  <a:srgbClr val="326CE5"/>
                </a:solidFill>
                <a:latin typeface="Calibri (MS) Italics" panose="020F05020202040A0204"/>
                <a:ea typeface="Calibri (MS) Italics" panose="020F05020202040A0204"/>
                <a:cs typeface="Calibri (MS) Italics" panose="020F05020202040A0204"/>
                <a:sym typeface="Calibri (MS) Italics" panose="020F05020202040A0204"/>
              </a:rPr>
              <a:t>x.y.z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kubeadm </a:t>
            </a:r>
            <a:r>
              <a:rPr lang="en-US" sz="1030" i="1">
                <a:solidFill>
                  <a:srgbClr val="326CE5"/>
                </a:solidFill>
                <a:latin typeface="Calibri (MS) Italics" panose="020F05020202040A0204"/>
                <a:ea typeface="Calibri (MS) Italics" panose="020F05020202040A0204"/>
                <a:cs typeface="Calibri (MS) Italics" panose="020F05020202040A0204"/>
                <a:sym typeface="Calibri (MS) Italics" panose="020F05020202040A0204"/>
              </a:rPr>
              <a:t>x.y.z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kubectl </a:t>
            </a:r>
            <a:r>
              <a:rPr lang="en-US" sz="1030" i="1">
                <a:solidFill>
                  <a:srgbClr val="326CE5"/>
                </a:solidFill>
                <a:latin typeface="Calibri (MS) Italics" panose="020F05020202040A0204"/>
                <a:ea typeface="Calibri (MS) Italics" panose="020F05020202040A0204"/>
                <a:cs typeface="Calibri (MS) Italics" panose="020F05020202040A0204"/>
                <a:sym typeface="Calibri (MS) Italics" panose="020F05020202040A0204"/>
              </a:rPr>
              <a:t>x.y.z</a:t>
            </a:r>
          </a:p>
        </p:txBody>
      </p:sp>
      <p:sp>
        <p:nvSpPr>
          <p:cNvPr id="19" name="TextBox 19"/>
          <p:cNvSpPr txBox="1"/>
          <p:nvPr/>
        </p:nvSpPr>
        <p:spPr>
          <a:xfrm>
            <a:off x="1644514" y="2523116"/>
            <a:ext cx="320892" cy="164791"/>
          </a:xfrm>
          <a:prstGeom prst="rect">
            <a:avLst/>
          </a:prstGeom>
        </p:spPr>
        <p:txBody>
          <a:bodyPr lIns="0" tIns="0" rIns="0" bIns="0" rtlCol="0" anchor="t">
            <a:spAutoFit/>
          </a:bodyPr>
          <a:lstStyle/>
          <a:p>
            <a:pPr algn="l">
              <a:lnSpc>
                <a:spcPts val="1215"/>
              </a:lnSpc>
            </a:pPr>
            <a:r>
              <a:rPr lang="en-US" sz="865">
                <a:solidFill>
                  <a:srgbClr val="326CE5"/>
                </a:solidFill>
                <a:latin typeface="Calibri (MS)" panose="020F0502020204030204"/>
                <a:ea typeface="Calibri (MS)" panose="020F0502020204030204"/>
                <a:cs typeface="Calibri (MS)" panose="020F0502020204030204"/>
                <a:sym typeface="Calibri (MS)" panose="020F0502020204030204"/>
              </a:rPr>
              <a:t>ver: x.y</a:t>
            </a:r>
          </a:p>
        </p:txBody>
      </p:sp>
      <p:sp>
        <p:nvSpPr>
          <p:cNvPr id="20" name="TextBox 20"/>
          <p:cNvSpPr txBox="1"/>
          <p:nvPr/>
        </p:nvSpPr>
        <p:spPr>
          <a:xfrm>
            <a:off x="1648177" y="3514316"/>
            <a:ext cx="314585" cy="164530"/>
          </a:xfrm>
          <a:prstGeom prst="rect">
            <a:avLst/>
          </a:prstGeom>
        </p:spPr>
        <p:txBody>
          <a:bodyPr lIns="0" tIns="0" rIns="0" bIns="0" rtlCol="0" anchor="t">
            <a:spAutoFit/>
          </a:bodyPr>
          <a:lstStyle/>
          <a:p>
            <a:pPr algn="l">
              <a:lnSpc>
                <a:spcPts val="1210"/>
              </a:lnSpc>
            </a:pPr>
            <a:r>
              <a:rPr lang="en-US" sz="865">
                <a:solidFill>
                  <a:srgbClr val="326CE5"/>
                </a:solidFill>
                <a:latin typeface="Calibri (MS)" panose="020F0502020204030204"/>
                <a:ea typeface="Calibri (MS)" panose="020F0502020204030204"/>
                <a:cs typeface="Calibri (MS)" panose="020F0502020204030204"/>
                <a:sym typeface="Calibri (MS)" panose="020F0502020204030204"/>
              </a:rPr>
              <a:t>ver: y.z</a:t>
            </a:r>
          </a:p>
        </p:txBody>
      </p:sp>
      <p:sp>
        <p:nvSpPr>
          <p:cNvPr id="21" name="TextBox 21"/>
          <p:cNvSpPr txBox="1"/>
          <p:nvPr/>
        </p:nvSpPr>
        <p:spPr>
          <a:xfrm>
            <a:off x="2594116" y="2301238"/>
            <a:ext cx="3353625" cy="337651"/>
          </a:xfrm>
          <a:prstGeom prst="rect">
            <a:avLst/>
          </a:prstGeom>
        </p:spPr>
        <p:txBody>
          <a:bodyPr lIns="0" tIns="0" rIns="0" bIns="0" rtlCol="0" anchor="t">
            <a:spAutoFit/>
          </a:bodyPr>
          <a:lstStyle/>
          <a:p>
            <a:pPr algn="l">
              <a:lnSpc>
                <a:spcPts val="2845"/>
              </a:lnSpc>
            </a:pPr>
            <a:r>
              <a:rPr lang="en-US" sz="1135" spc="5">
                <a:solidFill>
                  <a:srgbClr val="FFFFFF"/>
                </a:solidFill>
                <a:latin typeface="Consolas" panose="020B0609020204030204"/>
                <a:ea typeface="Consolas" panose="020B0609020204030204"/>
                <a:cs typeface="Consolas" panose="020B0609020204030204"/>
                <a:sym typeface="Consolas" panose="020B0609020204030204"/>
              </a:rPr>
              <a:t>kubeadm token create --print-join-command</a:t>
            </a:r>
          </a:p>
        </p:txBody>
      </p:sp>
      <p:sp>
        <p:nvSpPr>
          <p:cNvPr id="22" name="TextBox 22"/>
          <p:cNvSpPr txBox="1"/>
          <p:nvPr/>
        </p:nvSpPr>
        <p:spPr>
          <a:xfrm>
            <a:off x="2594116" y="2694910"/>
            <a:ext cx="5891053" cy="516577"/>
          </a:xfrm>
          <a:prstGeom prst="rect">
            <a:avLst/>
          </a:prstGeom>
        </p:spPr>
        <p:txBody>
          <a:bodyPr lIns="0" tIns="0" rIns="0" bIns="0" rtlCol="0" anchor="t">
            <a:spAutoFit/>
          </a:bodyPr>
          <a:lstStyle/>
          <a:p>
            <a:pPr algn="l">
              <a:lnSpc>
                <a:spcPts val="2845"/>
              </a:lnSpc>
            </a:pPr>
            <a:r>
              <a:rPr lang="en-US" sz="1135" spc="5">
                <a:solidFill>
                  <a:srgbClr val="FFFFFF"/>
                </a:solidFill>
                <a:latin typeface="Consolas" panose="020B0609020204030204"/>
                <a:ea typeface="Consolas" panose="020B0609020204030204"/>
                <a:cs typeface="Consolas" panose="020B0609020204030204"/>
                <a:sym typeface="Consolas" panose="020B0609020204030204"/>
              </a:rPr>
              <a:t>kubeadm join &lt;master-node-ip&gt;:6443 --token &lt;token&gt; --discovery-token-ca-</a:t>
            </a:r>
          </a:p>
          <a:p>
            <a:pPr algn="l">
              <a:lnSpc>
                <a:spcPts val="570"/>
              </a:lnSpc>
            </a:pPr>
            <a:r>
              <a:rPr lang="en-US" sz="1135" spc="4">
                <a:solidFill>
                  <a:srgbClr val="FFFFFF"/>
                </a:solidFill>
                <a:latin typeface="Consolas" panose="020B0609020204030204"/>
                <a:ea typeface="Consolas" panose="020B0609020204030204"/>
                <a:cs typeface="Consolas" panose="020B0609020204030204"/>
                <a:sym typeface="Consolas" panose="020B0609020204030204"/>
              </a:rPr>
              <a:t>cert-hash sha256:&lt;hash&gt;</a:t>
            </a: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8994635" cy="5143500"/>
          </a:xfrm>
          <a:custGeom>
            <a:avLst/>
            <a:gdLst/>
            <a:ahLst/>
            <a:cxnLst/>
            <a:rect l="l" t="t" r="r" b="b"/>
            <a:pathLst>
              <a:path w="8994635" h="5143500">
                <a:moveTo>
                  <a:pt x="0" y="0"/>
                </a:moveTo>
                <a:lnTo>
                  <a:pt x="8994635" y="0"/>
                </a:lnTo>
                <a:lnTo>
                  <a:pt x="8994635"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45526" y="1153264"/>
            <a:ext cx="7407214" cy="2828651"/>
          </a:xfrm>
          <a:custGeom>
            <a:avLst/>
            <a:gdLst/>
            <a:ahLst/>
            <a:cxnLst/>
            <a:rect l="l" t="t" r="r" b="b"/>
            <a:pathLst>
              <a:path w="7407214" h="2828651">
                <a:moveTo>
                  <a:pt x="0" y="0"/>
                </a:moveTo>
                <a:lnTo>
                  <a:pt x="7407214" y="0"/>
                </a:lnTo>
                <a:lnTo>
                  <a:pt x="7407214" y="2828651"/>
                </a:lnTo>
                <a:lnTo>
                  <a:pt x="0" y="2828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787901" y="1200174"/>
            <a:ext cx="7321323" cy="2738226"/>
          </a:xfrm>
          <a:custGeom>
            <a:avLst/>
            <a:gdLst/>
            <a:ahLst/>
            <a:cxnLst/>
            <a:rect l="l" t="t" r="r" b="b"/>
            <a:pathLst>
              <a:path w="7321323" h="2738226">
                <a:moveTo>
                  <a:pt x="0" y="0"/>
                </a:moveTo>
                <a:lnTo>
                  <a:pt x="7321324" y="0"/>
                </a:lnTo>
                <a:lnTo>
                  <a:pt x="7321324" y="2738226"/>
                </a:lnTo>
                <a:lnTo>
                  <a:pt x="0" y="2738226"/>
                </a:lnTo>
                <a:lnTo>
                  <a:pt x="0" y="0"/>
                </a:lnTo>
                <a:close/>
              </a:path>
            </a:pathLst>
          </a:custGeom>
          <a:blipFill>
            <a:blip r:embed="rId6"/>
            <a:stretch>
              <a:fillRect/>
            </a:stretch>
          </a:blipFill>
        </p:spPr>
      </p:sp>
      <p:sp>
        <p:nvSpPr>
          <p:cNvPr id="5" name="Freeform 5"/>
          <p:cNvSpPr/>
          <p:nvPr/>
        </p:nvSpPr>
        <p:spPr>
          <a:xfrm>
            <a:off x="786754" y="1199074"/>
            <a:ext cx="3836472" cy="2730159"/>
          </a:xfrm>
          <a:custGeom>
            <a:avLst/>
            <a:gdLst/>
            <a:ahLst/>
            <a:cxnLst/>
            <a:rect l="l" t="t" r="r" b="b"/>
            <a:pathLst>
              <a:path w="3836472" h="2730159">
                <a:moveTo>
                  <a:pt x="0" y="0"/>
                </a:moveTo>
                <a:lnTo>
                  <a:pt x="3836472" y="0"/>
                </a:lnTo>
                <a:lnTo>
                  <a:pt x="3836472" y="2730159"/>
                </a:lnTo>
                <a:lnTo>
                  <a:pt x="0" y="27301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3591355" y="4196022"/>
            <a:ext cx="1669704" cy="247364"/>
          </a:xfrm>
          <a:custGeom>
            <a:avLst/>
            <a:gdLst/>
            <a:ahLst/>
            <a:cxnLst/>
            <a:rect l="l" t="t" r="r" b="b"/>
            <a:pathLst>
              <a:path w="1669704" h="247364">
                <a:moveTo>
                  <a:pt x="0" y="0"/>
                </a:moveTo>
                <a:lnTo>
                  <a:pt x="1669705" y="0"/>
                </a:lnTo>
                <a:lnTo>
                  <a:pt x="1669705" y="247363"/>
                </a:lnTo>
                <a:lnTo>
                  <a:pt x="0" y="24736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7" name="Group 7"/>
          <p:cNvGrpSpPr>
            <a:grpSpLocks noChangeAspect="1"/>
          </p:cNvGrpSpPr>
          <p:nvPr/>
        </p:nvGrpSpPr>
        <p:grpSpPr>
          <a:xfrm>
            <a:off x="980295" y="1584872"/>
            <a:ext cx="1625090" cy="2009877"/>
            <a:chOff x="0" y="0"/>
            <a:chExt cx="3003639" cy="3714839"/>
          </a:xfrm>
        </p:grpSpPr>
        <p:sp>
          <p:nvSpPr>
            <p:cNvPr id="8" name="Freeform 8"/>
            <p:cNvSpPr/>
            <p:nvPr/>
          </p:nvSpPr>
          <p:spPr>
            <a:xfrm>
              <a:off x="0" y="0"/>
              <a:ext cx="3003677" cy="3714877"/>
            </a:xfrm>
            <a:custGeom>
              <a:avLst/>
              <a:gdLst/>
              <a:ahLst/>
              <a:cxnLst/>
              <a:rect l="l" t="t" r="r" b="b"/>
              <a:pathLst>
                <a:path w="3003677" h="3714877">
                  <a:moveTo>
                    <a:pt x="2726309" y="146304"/>
                  </a:moveTo>
                  <a:cubicBezTo>
                    <a:pt x="2809240" y="146304"/>
                    <a:pt x="2876677" y="213487"/>
                    <a:pt x="2876677" y="296545"/>
                  </a:cubicBezTo>
                  <a:lnTo>
                    <a:pt x="2876677" y="3424936"/>
                  </a:lnTo>
                  <a:cubicBezTo>
                    <a:pt x="2876677" y="3507867"/>
                    <a:pt x="2809240" y="3575304"/>
                    <a:pt x="2726309" y="3575304"/>
                  </a:cubicBezTo>
                  <a:lnTo>
                    <a:pt x="283591" y="3575304"/>
                  </a:lnTo>
                  <a:cubicBezTo>
                    <a:pt x="200660" y="3575304"/>
                    <a:pt x="133350" y="3507867"/>
                    <a:pt x="133350" y="3424936"/>
                  </a:cubicBezTo>
                  <a:lnTo>
                    <a:pt x="133350" y="296545"/>
                  </a:lnTo>
                  <a:cubicBezTo>
                    <a:pt x="133350" y="213614"/>
                    <a:pt x="200533" y="146304"/>
                    <a:pt x="283591" y="146304"/>
                  </a:cubicBezTo>
                  <a:close/>
                  <a:moveTo>
                    <a:pt x="0" y="0"/>
                  </a:moveTo>
                  <a:lnTo>
                    <a:pt x="0" y="3714877"/>
                  </a:lnTo>
                  <a:lnTo>
                    <a:pt x="3003677" y="3714877"/>
                  </a:lnTo>
                  <a:lnTo>
                    <a:pt x="3003677" y="0"/>
                  </a:lnTo>
                  <a:close/>
                </a:path>
              </a:pathLst>
            </a:custGeom>
            <a:blipFill>
              <a:blip r:embed="rId11"/>
              <a:stretch>
                <a:fillRect r="1" b="1"/>
              </a:stretch>
            </a:blipFill>
          </p:spPr>
        </p:sp>
      </p:grpSp>
      <p:sp>
        <p:nvSpPr>
          <p:cNvPr id="9" name="Freeform 9"/>
          <p:cNvSpPr/>
          <p:nvPr/>
        </p:nvSpPr>
        <p:spPr>
          <a:xfrm>
            <a:off x="1002097" y="1613635"/>
            <a:ext cx="1584962" cy="1955911"/>
          </a:xfrm>
          <a:custGeom>
            <a:avLst/>
            <a:gdLst/>
            <a:ahLst/>
            <a:cxnLst/>
            <a:rect l="l" t="t" r="r" b="b"/>
            <a:pathLst>
              <a:path w="1584962" h="1955911">
                <a:moveTo>
                  <a:pt x="0" y="0"/>
                </a:moveTo>
                <a:lnTo>
                  <a:pt x="1584962" y="0"/>
                </a:lnTo>
                <a:lnTo>
                  <a:pt x="1584962" y="1955911"/>
                </a:lnTo>
                <a:lnTo>
                  <a:pt x="0" y="195591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10" name="Group 10"/>
          <p:cNvGrpSpPr>
            <a:grpSpLocks noChangeAspect="1"/>
          </p:cNvGrpSpPr>
          <p:nvPr/>
        </p:nvGrpSpPr>
        <p:grpSpPr>
          <a:xfrm>
            <a:off x="2732454" y="1584872"/>
            <a:ext cx="1625090" cy="2009877"/>
            <a:chOff x="0" y="0"/>
            <a:chExt cx="3003639" cy="3714839"/>
          </a:xfrm>
        </p:grpSpPr>
        <p:sp>
          <p:nvSpPr>
            <p:cNvPr id="11" name="Freeform 11"/>
            <p:cNvSpPr/>
            <p:nvPr/>
          </p:nvSpPr>
          <p:spPr>
            <a:xfrm>
              <a:off x="0" y="0"/>
              <a:ext cx="3003677" cy="3714877"/>
            </a:xfrm>
            <a:custGeom>
              <a:avLst/>
              <a:gdLst/>
              <a:ahLst/>
              <a:cxnLst/>
              <a:rect l="l" t="t" r="r" b="b"/>
              <a:pathLst>
                <a:path w="3003677" h="3714877">
                  <a:moveTo>
                    <a:pt x="2726309" y="146304"/>
                  </a:moveTo>
                  <a:cubicBezTo>
                    <a:pt x="2809240" y="146304"/>
                    <a:pt x="2876677" y="213487"/>
                    <a:pt x="2876677" y="296545"/>
                  </a:cubicBezTo>
                  <a:lnTo>
                    <a:pt x="2876677" y="3424936"/>
                  </a:lnTo>
                  <a:cubicBezTo>
                    <a:pt x="2876677" y="3507867"/>
                    <a:pt x="2809240" y="3575304"/>
                    <a:pt x="2726309" y="3575304"/>
                  </a:cubicBezTo>
                  <a:lnTo>
                    <a:pt x="283591" y="3575304"/>
                  </a:lnTo>
                  <a:cubicBezTo>
                    <a:pt x="200660" y="3575304"/>
                    <a:pt x="133350" y="3507867"/>
                    <a:pt x="133350" y="3424936"/>
                  </a:cubicBezTo>
                  <a:lnTo>
                    <a:pt x="133350" y="296545"/>
                  </a:lnTo>
                  <a:cubicBezTo>
                    <a:pt x="133350" y="213614"/>
                    <a:pt x="200533" y="146304"/>
                    <a:pt x="283591" y="146304"/>
                  </a:cubicBezTo>
                  <a:close/>
                  <a:moveTo>
                    <a:pt x="0" y="0"/>
                  </a:moveTo>
                  <a:lnTo>
                    <a:pt x="0" y="3714877"/>
                  </a:lnTo>
                  <a:lnTo>
                    <a:pt x="3003677" y="3714877"/>
                  </a:lnTo>
                  <a:lnTo>
                    <a:pt x="3003677" y="0"/>
                  </a:lnTo>
                  <a:close/>
                </a:path>
              </a:pathLst>
            </a:custGeom>
            <a:blipFill>
              <a:blip r:embed="rId11"/>
              <a:stretch>
                <a:fillRect r="1" b="1"/>
              </a:stretch>
            </a:blipFill>
          </p:spPr>
        </p:sp>
      </p:grpSp>
      <p:sp>
        <p:nvSpPr>
          <p:cNvPr id="12" name="Freeform 12"/>
          <p:cNvSpPr/>
          <p:nvPr/>
        </p:nvSpPr>
        <p:spPr>
          <a:xfrm>
            <a:off x="2754256" y="1401727"/>
            <a:ext cx="1584962" cy="2167819"/>
          </a:xfrm>
          <a:custGeom>
            <a:avLst/>
            <a:gdLst/>
            <a:ahLst/>
            <a:cxnLst/>
            <a:rect l="l" t="t" r="r" b="b"/>
            <a:pathLst>
              <a:path w="1584962" h="2167819">
                <a:moveTo>
                  <a:pt x="0" y="0"/>
                </a:moveTo>
                <a:lnTo>
                  <a:pt x="1584962" y="0"/>
                </a:lnTo>
                <a:lnTo>
                  <a:pt x="1584962" y="2167819"/>
                </a:lnTo>
                <a:lnTo>
                  <a:pt x="0" y="216781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Freeform 13"/>
          <p:cNvSpPr/>
          <p:nvPr/>
        </p:nvSpPr>
        <p:spPr>
          <a:xfrm>
            <a:off x="1584962" y="1447537"/>
            <a:ext cx="412273" cy="426015"/>
          </a:xfrm>
          <a:custGeom>
            <a:avLst/>
            <a:gdLst/>
            <a:ahLst/>
            <a:cxnLst/>
            <a:rect l="l" t="t" r="r" b="b"/>
            <a:pathLst>
              <a:path w="412273" h="426015">
                <a:moveTo>
                  <a:pt x="0" y="0"/>
                </a:moveTo>
                <a:lnTo>
                  <a:pt x="412272" y="0"/>
                </a:lnTo>
                <a:lnTo>
                  <a:pt x="412272" y="426016"/>
                </a:lnTo>
                <a:lnTo>
                  <a:pt x="0" y="42601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4" name="Freeform 14"/>
          <p:cNvSpPr/>
          <p:nvPr/>
        </p:nvSpPr>
        <p:spPr>
          <a:xfrm>
            <a:off x="3337120" y="1447537"/>
            <a:ext cx="412273" cy="426015"/>
          </a:xfrm>
          <a:custGeom>
            <a:avLst/>
            <a:gdLst/>
            <a:ahLst/>
            <a:cxnLst/>
            <a:rect l="l" t="t" r="r" b="b"/>
            <a:pathLst>
              <a:path w="412273" h="426015">
                <a:moveTo>
                  <a:pt x="0" y="0"/>
                </a:moveTo>
                <a:lnTo>
                  <a:pt x="412273" y="0"/>
                </a:lnTo>
                <a:lnTo>
                  <a:pt x="412273" y="426016"/>
                </a:lnTo>
                <a:lnTo>
                  <a:pt x="0" y="426016"/>
                </a:lnTo>
                <a:lnTo>
                  <a:pt x="0" y="0"/>
                </a:lnTo>
                <a:close/>
              </a:path>
            </a:pathLst>
          </a:custGeom>
          <a:blipFill>
            <a:blip r:embed="rId18"/>
            <a:stretch>
              <a:fillRect/>
            </a:stretch>
          </a:blipFill>
        </p:spPr>
      </p:sp>
      <p:sp>
        <p:nvSpPr>
          <p:cNvPr id="15" name="Freeform 15"/>
          <p:cNvSpPr/>
          <p:nvPr/>
        </p:nvSpPr>
        <p:spPr>
          <a:xfrm>
            <a:off x="1584962" y="1447537"/>
            <a:ext cx="412273" cy="426015"/>
          </a:xfrm>
          <a:custGeom>
            <a:avLst/>
            <a:gdLst/>
            <a:ahLst/>
            <a:cxnLst/>
            <a:rect l="l" t="t" r="r" b="b"/>
            <a:pathLst>
              <a:path w="412273" h="426015">
                <a:moveTo>
                  <a:pt x="0" y="0"/>
                </a:moveTo>
                <a:lnTo>
                  <a:pt x="412272" y="0"/>
                </a:lnTo>
                <a:lnTo>
                  <a:pt x="412272" y="426016"/>
                </a:lnTo>
                <a:lnTo>
                  <a:pt x="0" y="426016"/>
                </a:lnTo>
                <a:lnTo>
                  <a:pt x="0" y="0"/>
                </a:lnTo>
                <a:close/>
              </a:path>
            </a:pathLst>
          </a:custGeom>
          <a:blipFill>
            <a:blip r:embed="rId19"/>
            <a:stretch>
              <a:fillRect/>
            </a:stretch>
          </a:blipFill>
        </p:spPr>
      </p:sp>
      <p:grpSp>
        <p:nvGrpSpPr>
          <p:cNvPr id="16" name="Group 16"/>
          <p:cNvGrpSpPr>
            <a:grpSpLocks noChangeAspect="1"/>
          </p:cNvGrpSpPr>
          <p:nvPr/>
        </p:nvGrpSpPr>
        <p:grpSpPr>
          <a:xfrm>
            <a:off x="4505226" y="1584872"/>
            <a:ext cx="1625090" cy="2009877"/>
            <a:chOff x="0" y="0"/>
            <a:chExt cx="3003639" cy="3714839"/>
          </a:xfrm>
        </p:grpSpPr>
        <p:sp>
          <p:nvSpPr>
            <p:cNvPr id="17" name="Freeform 17"/>
            <p:cNvSpPr/>
            <p:nvPr/>
          </p:nvSpPr>
          <p:spPr>
            <a:xfrm>
              <a:off x="0" y="0"/>
              <a:ext cx="3003677" cy="3714877"/>
            </a:xfrm>
            <a:custGeom>
              <a:avLst/>
              <a:gdLst/>
              <a:ahLst/>
              <a:cxnLst/>
              <a:rect l="l" t="t" r="r" b="b"/>
              <a:pathLst>
                <a:path w="3003677" h="3714877">
                  <a:moveTo>
                    <a:pt x="2726309" y="146304"/>
                  </a:moveTo>
                  <a:cubicBezTo>
                    <a:pt x="2809240" y="146304"/>
                    <a:pt x="2876677" y="213487"/>
                    <a:pt x="2876677" y="296545"/>
                  </a:cubicBezTo>
                  <a:lnTo>
                    <a:pt x="2876677" y="3424936"/>
                  </a:lnTo>
                  <a:cubicBezTo>
                    <a:pt x="2876677" y="3507867"/>
                    <a:pt x="2809240" y="3575304"/>
                    <a:pt x="2726309" y="3575304"/>
                  </a:cubicBezTo>
                  <a:lnTo>
                    <a:pt x="283591" y="3575304"/>
                  </a:lnTo>
                  <a:cubicBezTo>
                    <a:pt x="200660" y="3575304"/>
                    <a:pt x="133350" y="3507867"/>
                    <a:pt x="133350" y="3424936"/>
                  </a:cubicBezTo>
                  <a:lnTo>
                    <a:pt x="133350" y="296545"/>
                  </a:lnTo>
                  <a:cubicBezTo>
                    <a:pt x="133350" y="213614"/>
                    <a:pt x="200533" y="146304"/>
                    <a:pt x="283591" y="146304"/>
                  </a:cubicBezTo>
                  <a:close/>
                  <a:moveTo>
                    <a:pt x="0" y="0"/>
                  </a:moveTo>
                  <a:lnTo>
                    <a:pt x="0" y="3714877"/>
                  </a:lnTo>
                  <a:lnTo>
                    <a:pt x="3003677" y="3714877"/>
                  </a:lnTo>
                  <a:lnTo>
                    <a:pt x="3003677" y="0"/>
                  </a:lnTo>
                  <a:close/>
                </a:path>
              </a:pathLst>
            </a:custGeom>
            <a:blipFill>
              <a:blip r:embed="rId11"/>
              <a:stretch>
                <a:fillRect r="1" b="1"/>
              </a:stretch>
            </a:blipFill>
          </p:spPr>
        </p:sp>
      </p:grpSp>
      <p:sp>
        <p:nvSpPr>
          <p:cNvPr id="18" name="Freeform 18"/>
          <p:cNvSpPr/>
          <p:nvPr/>
        </p:nvSpPr>
        <p:spPr>
          <a:xfrm>
            <a:off x="4527029" y="1401727"/>
            <a:ext cx="1584962" cy="2167819"/>
          </a:xfrm>
          <a:custGeom>
            <a:avLst/>
            <a:gdLst/>
            <a:ahLst/>
            <a:cxnLst/>
            <a:rect l="l" t="t" r="r" b="b"/>
            <a:pathLst>
              <a:path w="1584962" h="2167819">
                <a:moveTo>
                  <a:pt x="0" y="0"/>
                </a:moveTo>
                <a:lnTo>
                  <a:pt x="1584961" y="0"/>
                </a:lnTo>
                <a:lnTo>
                  <a:pt x="1584961" y="2167819"/>
                </a:lnTo>
                <a:lnTo>
                  <a:pt x="0" y="2167819"/>
                </a:lnTo>
                <a:lnTo>
                  <a:pt x="0" y="0"/>
                </a:lnTo>
                <a:close/>
              </a:path>
            </a:pathLst>
          </a:custGeom>
          <a:blipFill>
            <a:blip r:embed="rId14">
              <a:extLst>
                <a:ext uri="{96DAC541-7B7A-43D3-8B79-37D633B846F1}">
                  <asvg:svgBlip xmlns:asvg="http://schemas.microsoft.com/office/drawing/2016/SVG/main" r:embed="rId20"/>
                </a:ext>
              </a:extLst>
            </a:blip>
            <a:stretch>
              <a:fillRect/>
            </a:stretch>
          </a:blipFill>
        </p:spPr>
      </p:sp>
      <p:sp>
        <p:nvSpPr>
          <p:cNvPr id="19" name="Freeform 19"/>
          <p:cNvSpPr/>
          <p:nvPr/>
        </p:nvSpPr>
        <p:spPr>
          <a:xfrm>
            <a:off x="5109893" y="1447537"/>
            <a:ext cx="412273" cy="426015"/>
          </a:xfrm>
          <a:custGeom>
            <a:avLst/>
            <a:gdLst/>
            <a:ahLst/>
            <a:cxnLst/>
            <a:rect l="l" t="t" r="r" b="b"/>
            <a:pathLst>
              <a:path w="412273" h="426015">
                <a:moveTo>
                  <a:pt x="0" y="0"/>
                </a:moveTo>
                <a:lnTo>
                  <a:pt x="412273" y="0"/>
                </a:lnTo>
                <a:lnTo>
                  <a:pt x="412273" y="426016"/>
                </a:lnTo>
                <a:lnTo>
                  <a:pt x="0" y="426016"/>
                </a:lnTo>
                <a:lnTo>
                  <a:pt x="0" y="0"/>
                </a:lnTo>
                <a:close/>
              </a:path>
            </a:pathLst>
          </a:custGeom>
          <a:blipFill>
            <a:blip r:embed="rId18"/>
            <a:stretch>
              <a:fillRect/>
            </a:stretch>
          </a:blipFill>
        </p:spPr>
      </p:sp>
      <p:grpSp>
        <p:nvGrpSpPr>
          <p:cNvPr id="20" name="Group 20"/>
          <p:cNvGrpSpPr>
            <a:grpSpLocks noChangeAspect="1"/>
          </p:cNvGrpSpPr>
          <p:nvPr/>
        </p:nvGrpSpPr>
        <p:grpSpPr>
          <a:xfrm>
            <a:off x="6284870" y="1578001"/>
            <a:ext cx="1625090" cy="2009877"/>
            <a:chOff x="0" y="0"/>
            <a:chExt cx="3003639" cy="3714839"/>
          </a:xfrm>
        </p:grpSpPr>
        <p:sp>
          <p:nvSpPr>
            <p:cNvPr id="21" name="Freeform 21"/>
            <p:cNvSpPr/>
            <p:nvPr/>
          </p:nvSpPr>
          <p:spPr>
            <a:xfrm>
              <a:off x="0" y="0"/>
              <a:ext cx="3003677" cy="3714877"/>
            </a:xfrm>
            <a:custGeom>
              <a:avLst/>
              <a:gdLst/>
              <a:ahLst/>
              <a:cxnLst/>
              <a:rect l="l" t="t" r="r" b="b"/>
              <a:pathLst>
                <a:path w="3003677" h="3714877">
                  <a:moveTo>
                    <a:pt x="2726309" y="146304"/>
                  </a:moveTo>
                  <a:cubicBezTo>
                    <a:pt x="2809240" y="146304"/>
                    <a:pt x="2876677" y="213487"/>
                    <a:pt x="2876677" y="296545"/>
                  </a:cubicBezTo>
                  <a:lnTo>
                    <a:pt x="2876677" y="3424936"/>
                  </a:lnTo>
                  <a:cubicBezTo>
                    <a:pt x="2876677" y="3507867"/>
                    <a:pt x="2809240" y="3575304"/>
                    <a:pt x="2726309" y="3575304"/>
                  </a:cubicBezTo>
                  <a:lnTo>
                    <a:pt x="283591" y="3575304"/>
                  </a:lnTo>
                  <a:cubicBezTo>
                    <a:pt x="200660" y="3575304"/>
                    <a:pt x="133350" y="3507867"/>
                    <a:pt x="133350" y="3424936"/>
                  </a:cubicBezTo>
                  <a:lnTo>
                    <a:pt x="133350" y="296545"/>
                  </a:lnTo>
                  <a:cubicBezTo>
                    <a:pt x="133350" y="213614"/>
                    <a:pt x="200533" y="146304"/>
                    <a:pt x="283591" y="146304"/>
                  </a:cubicBezTo>
                  <a:close/>
                  <a:moveTo>
                    <a:pt x="0" y="0"/>
                  </a:moveTo>
                  <a:lnTo>
                    <a:pt x="0" y="3714877"/>
                  </a:lnTo>
                  <a:lnTo>
                    <a:pt x="3003677" y="3714877"/>
                  </a:lnTo>
                  <a:lnTo>
                    <a:pt x="3003677" y="0"/>
                  </a:lnTo>
                  <a:close/>
                </a:path>
              </a:pathLst>
            </a:custGeom>
            <a:blipFill>
              <a:blip r:embed="rId11"/>
              <a:stretch>
                <a:fillRect r="1" b="1"/>
              </a:stretch>
            </a:blipFill>
          </p:spPr>
        </p:sp>
      </p:grpSp>
      <p:sp>
        <p:nvSpPr>
          <p:cNvPr id="22" name="Freeform 22"/>
          <p:cNvSpPr/>
          <p:nvPr/>
        </p:nvSpPr>
        <p:spPr>
          <a:xfrm>
            <a:off x="6306672" y="1394856"/>
            <a:ext cx="1584962" cy="2167819"/>
          </a:xfrm>
          <a:custGeom>
            <a:avLst/>
            <a:gdLst/>
            <a:ahLst/>
            <a:cxnLst/>
            <a:rect l="l" t="t" r="r" b="b"/>
            <a:pathLst>
              <a:path w="1584962" h="2167819">
                <a:moveTo>
                  <a:pt x="0" y="0"/>
                </a:moveTo>
                <a:lnTo>
                  <a:pt x="1584962" y="0"/>
                </a:lnTo>
                <a:lnTo>
                  <a:pt x="1584962" y="2167819"/>
                </a:lnTo>
                <a:lnTo>
                  <a:pt x="0" y="2167819"/>
                </a:lnTo>
                <a:lnTo>
                  <a:pt x="0" y="0"/>
                </a:lnTo>
                <a:close/>
              </a:path>
            </a:pathLst>
          </a:custGeom>
          <a:blipFill>
            <a:blip r:embed="rId14">
              <a:extLst>
                <a:ext uri="{96DAC541-7B7A-43D3-8B79-37D633B846F1}">
                  <asvg:svgBlip xmlns:asvg="http://schemas.microsoft.com/office/drawing/2016/SVG/main" r:embed="rId21"/>
                </a:ext>
              </a:extLst>
            </a:blip>
            <a:stretch>
              <a:fillRect/>
            </a:stretch>
          </a:blipFill>
        </p:spPr>
      </p:sp>
      <p:sp>
        <p:nvSpPr>
          <p:cNvPr id="23" name="Freeform 23"/>
          <p:cNvSpPr/>
          <p:nvPr/>
        </p:nvSpPr>
        <p:spPr>
          <a:xfrm>
            <a:off x="1337598" y="2265212"/>
            <a:ext cx="872644" cy="529083"/>
          </a:xfrm>
          <a:custGeom>
            <a:avLst/>
            <a:gdLst/>
            <a:ahLst/>
            <a:cxnLst/>
            <a:rect l="l" t="t" r="r" b="b"/>
            <a:pathLst>
              <a:path w="872644" h="529083">
                <a:moveTo>
                  <a:pt x="0" y="0"/>
                </a:moveTo>
                <a:lnTo>
                  <a:pt x="872644" y="0"/>
                </a:lnTo>
                <a:lnTo>
                  <a:pt x="872644" y="529083"/>
                </a:lnTo>
                <a:lnTo>
                  <a:pt x="0" y="529083"/>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24" name="Freeform 24"/>
          <p:cNvSpPr/>
          <p:nvPr/>
        </p:nvSpPr>
        <p:spPr>
          <a:xfrm>
            <a:off x="1133750" y="2845286"/>
            <a:ext cx="1273462" cy="702554"/>
          </a:xfrm>
          <a:custGeom>
            <a:avLst/>
            <a:gdLst/>
            <a:ahLst/>
            <a:cxnLst/>
            <a:rect l="l" t="t" r="r" b="b"/>
            <a:pathLst>
              <a:path w="1273462" h="702554">
                <a:moveTo>
                  <a:pt x="0" y="0"/>
                </a:moveTo>
                <a:lnTo>
                  <a:pt x="1273462" y="0"/>
                </a:lnTo>
                <a:lnTo>
                  <a:pt x="1273462" y="702554"/>
                </a:lnTo>
                <a:lnTo>
                  <a:pt x="0" y="702554"/>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25" name="Freeform 25"/>
          <p:cNvSpPr/>
          <p:nvPr/>
        </p:nvSpPr>
        <p:spPr>
          <a:xfrm>
            <a:off x="3089757" y="2265212"/>
            <a:ext cx="872644" cy="529083"/>
          </a:xfrm>
          <a:custGeom>
            <a:avLst/>
            <a:gdLst/>
            <a:ahLst/>
            <a:cxnLst/>
            <a:rect l="l" t="t" r="r" b="b"/>
            <a:pathLst>
              <a:path w="872644" h="529083">
                <a:moveTo>
                  <a:pt x="0" y="0"/>
                </a:moveTo>
                <a:lnTo>
                  <a:pt x="872644" y="0"/>
                </a:lnTo>
                <a:lnTo>
                  <a:pt x="872644" y="529083"/>
                </a:lnTo>
                <a:lnTo>
                  <a:pt x="0" y="529083"/>
                </a:lnTo>
                <a:lnTo>
                  <a:pt x="0" y="0"/>
                </a:lnTo>
                <a:close/>
              </a:path>
            </a:pathLst>
          </a:custGeom>
          <a:blipFill>
            <a:blip r:embed="rId22">
              <a:extLst>
                <a:ext uri="{96DAC541-7B7A-43D3-8B79-37D633B846F1}">
                  <asvg:svgBlip xmlns:asvg="http://schemas.microsoft.com/office/drawing/2016/SVG/main" r:embed="rId26"/>
                </a:ext>
              </a:extLst>
            </a:blip>
            <a:stretch>
              <a:fillRect/>
            </a:stretch>
          </a:blipFill>
        </p:spPr>
      </p:sp>
      <p:sp>
        <p:nvSpPr>
          <p:cNvPr id="26" name="Freeform 26"/>
          <p:cNvSpPr/>
          <p:nvPr/>
        </p:nvSpPr>
        <p:spPr>
          <a:xfrm>
            <a:off x="2885909" y="2845286"/>
            <a:ext cx="1280333" cy="702554"/>
          </a:xfrm>
          <a:custGeom>
            <a:avLst/>
            <a:gdLst/>
            <a:ahLst/>
            <a:cxnLst/>
            <a:rect l="l" t="t" r="r" b="b"/>
            <a:pathLst>
              <a:path w="1280333" h="702554">
                <a:moveTo>
                  <a:pt x="0" y="0"/>
                </a:moveTo>
                <a:lnTo>
                  <a:pt x="1280333" y="0"/>
                </a:lnTo>
                <a:lnTo>
                  <a:pt x="1280333" y="702554"/>
                </a:lnTo>
                <a:lnTo>
                  <a:pt x="0" y="702554"/>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27" name="Freeform 27"/>
          <p:cNvSpPr/>
          <p:nvPr/>
        </p:nvSpPr>
        <p:spPr>
          <a:xfrm>
            <a:off x="1887295" y="1976621"/>
            <a:ext cx="508470" cy="199265"/>
          </a:xfrm>
          <a:custGeom>
            <a:avLst/>
            <a:gdLst/>
            <a:ahLst/>
            <a:cxnLst/>
            <a:rect l="l" t="t" r="r" b="b"/>
            <a:pathLst>
              <a:path w="508470" h="199265">
                <a:moveTo>
                  <a:pt x="0" y="0"/>
                </a:moveTo>
                <a:lnTo>
                  <a:pt x="508470" y="0"/>
                </a:lnTo>
                <a:lnTo>
                  <a:pt x="508470" y="199265"/>
                </a:lnTo>
                <a:lnTo>
                  <a:pt x="0" y="199265"/>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28" name="Freeform 28"/>
          <p:cNvSpPr/>
          <p:nvPr/>
        </p:nvSpPr>
        <p:spPr>
          <a:xfrm>
            <a:off x="1887295" y="2966075"/>
            <a:ext cx="508470" cy="199265"/>
          </a:xfrm>
          <a:custGeom>
            <a:avLst/>
            <a:gdLst/>
            <a:ahLst/>
            <a:cxnLst/>
            <a:rect l="l" t="t" r="r" b="b"/>
            <a:pathLst>
              <a:path w="508470" h="199265">
                <a:moveTo>
                  <a:pt x="0" y="0"/>
                </a:moveTo>
                <a:lnTo>
                  <a:pt x="508470" y="0"/>
                </a:lnTo>
                <a:lnTo>
                  <a:pt x="508470" y="199265"/>
                </a:lnTo>
                <a:lnTo>
                  <a:pt x="0" y="199265"/>
                </a:lnTo>
                <a:lnTo>
                  <a:pt x="0" y="0"/>
                </a:lnTo>
                <a:close/>
              </a:path>
            </a:pathLst>
          </a:custGeom>
          <a:blipFill>
            <a:blip r:embed="rId29">
              <a:extLst>
                <a:ext uri="{96DAC541-7B7A-43D3-8B79-37D633B846F1}">
                  <asvg:svgBlip xmlns:asvg="http://schemas.microsoft.com/office/drawing/2016/SVG/main" r:embed="rId31"/>
                </a:ext>
              </a:extLst>
            </a:blip>
            <a:stretch>
              <a:fillRect/>
            </a:stretch>
          </a:blipFill>
        </p:spPr>
      </p:sp>
      <p:sp>
        <p:nvSpPr>
          <p:cNvPr id="29" name="Freeform 29"/>
          <p:cNvSpPr/>
          <p:nvPr/>
        </p:nvSpPr>
        <p:spPr>
          <a:xfrm>
            <a:off x="3618840" y="1976621"/>
            <a:ext cx="515341" cy="199265"/>
          </a:xfrm>
          <a:custGeom>
            <a:avLst/>
            <a:gdLst/>
            <a:ahLst/>
            <a:cxnLst/>
            <a:rect l="l" t="t" r="r" b="b"/>
            <a:pathLst>
              <a:path w="515341" h="199265">
                <a:moveTo>
                  <a:pt x="0" y="0"/>
                </a:moveTo>
                <a:lnTo>
                  <a:pt x="515341" y="0"/>
                </a:lnTo>
                <a:lnTo>
                  <a:pt x="515341" y="199265"/>
                </a:lnTo>
                <a:lnTo>
                  <a:pt x="0" y="199265"/>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30" name="Freeform 30"/>
          <p:cNvSpPr/>
          <p:nvPr/>
        </p:nvSpPr>
        <p:spPr>
          <a:xfrm>
            <a:off x="3618840" y="2966075"/>
            <a:ext cx="515341" cy="199265"/>
          </a:xfrm>
          <a:custGeom>
            <a:avLst/>
            <a:gdLst/>
            <a:ahLst/>
            <a:cxnLst/>
            <a:rect l="l" t="t" r="r" b="b"/>
            <a:pathLst>
              <a:path w="515341" h="199265">
                <a:moveTo>
                  <a:pt x="0" y="0"/>
                </a:moveTo>
                <a:lnTo>
                  <a:pt x="515341" y="0"/>
                </a:lnTo>
                <a:lnTo>
                  <a:pt x="515341" y="199265"/>
                </a:lnTo>
                <a:lnTo>
                  <a:pt x="0" y="199265"/>
                </a:lnTo>
                <a:lnTo>
                  <a:pt x="0" y="0"/>
                </a:lnTo>
                <a:close/>
              </a:path>
            </a:pathLst>
          </a:custGeom>
          <a:blipFill>
            <a:blip r:embed="rId32">
              <a:extLst>
                <a:ext uri="{96DAC541-7B7A-43D3-8B79-37D633B846F1}">
                  <asvg:svgBlip xmlns:asvg="http://schemas.microsoft.com/office/drawing/2016/SVG/main" r:embed="rId34"/>
                </a:ext>
              </a:extLst>
            </a:blip>
            <a:stretch>
              <a:fillRect/>
            </a:stretch>
          </a:blipFill>
        </p:spPr>
      </p:sp>
      <p:sp>
        <p:nvSpPr>
          <p:cNvPr id="31" name="Freeform 31"/>
          <p:cNvSpPr/>
          <p:nvPr/>
        </p:nvSpPr>
        <p:spPr>
          <a:xfrm>
            <a:off x="4679295" y="2219401"/>
            <a:ext cx="1273462" cy="1314689"/>
          </a:xfrm>
          <a:custGeom>
            <a:avLst/>
            <a:gdLst/>
            <a:ahLst/>
            <a:cxnLst/>
            <a:rect l="l" t="t" r="r" b="b"/>
            <a:pathLst>
              <a:path w="1273462" h="1314689">
                <a:moveTo>
                  <a:pt x="0" y="0"/>
                </a:moveTo>
                <a:lnTo>
                  <a:pt x="1273462" y="0"/>
                </a:lnTo>
                <a:lnTo>
                  <a:pt x="1273462" y="1314690"/>
                </a:lnTo>
                <a:lnTo>
                  <a:pt x="0" y="1314690"/>
                </a:lnTo>
                <a:lnTo>
                  <a:pt x="0" y="0"/>
                </a:lnTo>
                <a:close/>
              </a:path>
            </a:pathLst>
          </a:custGeom>
          <a:blipFill>
            <a:blip r:embed="rId35">
              <a:extLst>
                <a:ext uri="{96DAC541-7B7A-43D3-8B79-37D633B846F1}">
                  <asvg:svgBlip xmlns:asvg="http://schemas.microsoft.com/office/drawing/2016/SVG/main" r:embed="rId36"/>
                </a:ext>
              </a:extLst>
            </a:blip>
            <a:stretch>
              <a:fillRect/>
            </a:stretch>
          </a:blipFill>
        </p:spPr>
      </p:sp>
      <p:sp>
        <p:nvSpPr>
          <p:cNvPr id="32" name="Freeform 32"/>
          <p:cNvSpPr/>
          <p:nvPr/>
        </p:nvSpPr>
        <p:spPr>
          <a:xfrm>
            <a:off x="6458938" y="2205659"/>
            <a:ext cx="1273462" cy="1321561"/>
          </a:xfrm>
          <a:custGeom>
            <a:avLst/>
            <a:gdLst/>
            <a:ahLst/>
            <a:cxnLst/>
            <a:rect l="l" t="t" r="r" b="b"/>
            <a:pathLst>
              <a:path w="1273462" h="1321561">
                <a:moveTo>
                  <a:pt x="0" y="0"/>
                </a:moveTo>
                <a:lnTo>
                  <a:pt x="1273463" y="0"/>
                </a:lnTo>
                <a:lnTo>
                  <a:pt x="1273463" y="1321560"/>
                </a:lnTo>
                <a:lnTo>
                  <a:pt x="0" y="1321560"/>
                </a:lnTo>
                <a:lnTo>
                  <a:pt x="0" y="0"/>
                </a:lnTo>
                <a:close/>
              </a:path>
            </a:pathLst>
          </a:custGeom>
          <a:blipFill>
            <a:blip r:embed="rId37">
              <a:extLst>
                <a:ext uri="{96DAC541-7B7A-43D3-8B79-37D633B846F1}">
                  <asvg:svgBlip xmlns:asvg="http://schemas.microsoft.com/office/drawing/2016/SVG/main" r:embed="rId38"/>
                </a:ext>
              </a:extLst>
            </a:blip>
            <a:stretch>
              <a:fillRect/>
            </a:stretch>
          </a:blipFill>
        </p:spPr>
      </p:sp>
      <p:sp>
        <p:nvSpPr>
          <p:cNvPr id="33" name="Freeform 33"/>
          <p:cNvSpPr/>
          <p:nvPr/>
        </p:nvSpPr>
        <p:spPr>
          <a:xfrm>
            <a:off x="6889537" y="1440666"/>
            <a:ext cx="412273" cy="426015"/>
          </a:xfrm>
          <a:custGeom>
            <a:avLst/>
            <a:gdLst/>
            <a:ahLst/>
            <a:cxnLst/>
            <a:rect l="l" t="t" r="r" b="b"/>
            <a:pathLst>
              <a:path w="412273" h="426015">
                <a:moveTo>
                  <a:pt x="0" y="0"/>
                </a:moveTo>
                <a:lnTo>
                  <a:pt x="412272" y="0"/>
                </a:lnTo>
                <a:lnTo>
                  <a:pt x="412272" y="426015"/>
                </a:lnTo>
                <a:lnTo>
                  <a:pt x="0" y="426015"/>
                </a:lnTo>
                <a:lnTo>
                  <a:pt x="0" y="0"/>
                </a:lnTo>
                <a:close/>
              </a:path>
            </a:pathLst>
          </a:custGeom>
          <a:blipFill>
            <a:blip r:embed="rId18"/>
            <a:stretch>
              <a:fillRect/>
            </a:stretch>
          </a:blipFill>
        </p:spPr>
      </p:sp>
      <p:sp>
        <p:nvSpPr>
          <p:cNvPr id="34" name="Freeform 34"/>
          <p:cNvSpPr/>
          <p:nvPr/>
        </p:nvSpPr>
        <p:spPr>
          <a:xfrm>
            <a:off x="1502507" y="1880424"/>
            <a:ext cx="357303" cy="350432"/>
          </a:xfrm>
          <a:custGeom>
            <a:avLst/>
            <a:gdLst/>
            <a:ahLst/>
            <a:cxnLst/>
            <a:rect l="l" t="t" r="r" b="b"/>
            <a:pathLst>
              <a:path w="357303" h="350432">
                <a:moveTo>
                  <a:pt x="0" y="0"/>
                </a:moveTo>
                <a:lnTo>
                  <a:pt x="357303" y="0"/>
                </a:lnTo>
                <a:lnTo>
                  <a:pt x="357303" y="350431"/>
                </a:lnTo>
                <a:lnTo>
                  <a:pt x="0" y="350431"/>
                </a:lnTo>
                <a:lnTo>
                  <a:pt x="0" y="0"/>
                </a:lnTo>
                <a:close/>
              </a:path>
            </a:pathLst>
          </a:custGeom>
          <a:blipFill>
            <a:blip r:embed="rId39"/>
            <a:stretch>
              <a:fillRect/>
            </a:stretch>
          </a:blipFill>
        </p:spPr>
      </p:sp>
      <p:sp>
        <p:nvSpPr>
          <p:cNvPr id="35" name="Freeform 35"/>
          <p:cNvSpPr/>
          <p:nvPr/>
        </p:nvSpPr>
        <p:spPr>
          <a:xfrm>
            <a:off x="3247795" y="1880424"/>
            <a:ext cx="364174" cy="350432"/>
          </a:xfrm>
          <a:custGeom>
            <a:avLst/>
            <a:gdLst/>
            <a:ahLst/>
            <a:cxnLst/>
            <a:rect l="l" t="t" r="r" b="b"/>
            <a:pathLst>
              <a:path w="364174" h="350432">
                <a:moveTo>
                  <a:pt x="0" y="0"/>
                </a:moveTo>
                <a:lnTo>
                  <a:pt x="364174" y="0"/>
                </a:lnTo>
                <a:lnTo>
                  <a:pt x="364174" y="350431"/>
                </a:lnTo>
                <a:lnTo>
                  <a:pt x="0" y="350431"/>
                </a:lnTo>
                <a:lnTo>
                  <a:pt x="0" y="0"/>
                </a:lnTo>
                <a:close/>
              </a:path>
            </a:pathLst>
          </a:custGeom>
          <a:blipFill>
            <a:blip r:embed="rId39"/>
            <a:stretch>
              <a:fillRect/>
            </a:stretch>
          </a:blipFill>
        </p:spPr>
      </p:sp>
      <p:sp>
        <p:nvSpPr>
          <p:cNvPr id="36" name="Freeform 36"/>
          <p:cNvSpPr/>
          <p:nvPr/>
        </p:nvSpPr>
        <p:spPr>
          <a:xfrm>
            <a:off x="4917499" y="1880424"/>
            <a:ext cx="357303" cy="343561"/>
          </a:xfrm>
          <a:custGeom>
            <a:avLst/>
            <a:gdLst/>
            <a:ahLst/>
            <a:cxnLst/>
            <a:rect l="l" t="t" r="r" b="b"/>
            <a:pathLst>
              <a:path w="357303" h="343561">
                <a:moveTo>
                  <a:pt x="0" y="0"/>
                </a:moveTo>
                <a:lnTo>
                  <a:pt x="357303" y="0"/>
                </a:lnTo>
                <a:lnTo>
                  <a:pt x="357303" y="343560"/>
                </a:lnTo>
                <a:lnTo>
                  <a:pt x="0" y="343560"/>
                </a:lnTo>
                <a:lnTo>
                  <a:pt x="0" y="0"/>
                </a:lnTo>
                <a:close/>
              </a:path>
            </a:pathLst>
          </a:custGeom>
          <a:blipFill>
            <a:blip r:embed="rId39"/>
            <a:stretch>
              <a:fillRect/>
            </a:stretch>
          </a:blipFill>
        </p:spPr>
      </p:sp>
      <p:sp>
        <p:nvSpPr>
          <p:cNvPr id="37" name="Freeform 37"/>
          <p:cNvSpPr/>
          <p:nvPr/>
        </p:nvSpPr>
        <p:spPr>
          <a:xfrm>
            <a:off x="6697143" y="1873553"/>
            <a:ext cx="357303" cy="343561"/>
          </a:xfrm>
          <a:custGeom>
            <a:avLst/>
            <a:gdLst/>
            <a:ahLst/>
            <a:cxnLst/>
            <a:rect l="l" t="t" r="r" b="b"/>
            <a:pathLst>
              <a:path w="357303" h="343561">
                <a:moveTo>
                  <a:pt x="0" y="0"/>
                </a:moveTo>
                <a:lnTo>
                  <a:pt x="357303" y="0"/>
                </a:lnTo>
                <a:lnTo>
                  <a:pt x="357303" y="343560"/>
                </a:lnTo>
                <a:lnTo>
                  <a:pt x="0" y="343560"/>
                </a:lnTo>
                <a:lnTo>
                  <a:pt x="0" y="0"/>
                </a:lnTo>
                <a:close/>
              </a:path>
            </a:pathLst>
          </a:custGeom>
          <a:blipFill>
            <a:blip r:embed="rId39"/>
            <a:stretch>
              <a:fillRect/>
            </a:stretch>
          </a:blipFill>
        </p:spPr>
      </p:sp>
      <p:sp>
        <p:nvSpPr>
          <p:cNvPr id="38" name="Freeform 38"/>
          <p:cNvSpPr/>
          <p:nvPr/>
        </p:nvSpPr>
        <p:spPr>
          <a:xfrm>
            <a:off x="5316029" y="1969749"/>
            <a:ext cx="508470" cy="206136"/>
          </a:xfrm>
          <a:custGeom>
            <a:avLst/>
            <a:gdLst/>
            <a:ahLst/>
            <a:cxnLst/>
            <a:rect l="l" t="t" r="r" b="b"/>
            <a:pathLst>
              <a:path w="508470" h="206136">
                <a:moveTo>
                  <a:pt x="0" y="0"/>
                </a:moveTo>
                <a:lnTo>
                  <a:pt x="508470" y="0"/>
                </a:lnTo>
                <a:lnTo>
                  <a:pt x="508470" y="206137"/>
                </a:lnTo>
                <a:lnTo>
                  <a:pt x="0" y="206137"/>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sp>
      <p:sp>
        <p:nvSpPr>
          <p:cNvPr id="39" name="Freeform 39"/>
          <p:cNvSpPr/>
          <p:nvPr/>
        </p:nvSpPr>
        <p:spPr>
          <a:xfrm>
            <a:off x="7088802" y="1969749"/>
            <a:ext cx="515341" cy="199265"/>
          </a:xfrm>
          <a:custGeom>
            <a:avLst/>
            <a:gdLst/>
            <a:ahLst/>
            <a:cxnLst/>
            <a:rect l="l" t="t" r="r" b="b"/>
            <a:pathLst>
              <a:path w="515341" h="199265">
                <a:moveTo>
                  <a:pt x="0" y="0"/>
                </a:moveTo>
                <a:lnTo>
                  <a:pt x="515341" y="0"/>
                </a:lnTo>
                <a:lnTo>
                  <a:pt x="515341" y="199266"/>
                </a:lnTo>
                <a:lnTo>
                  <a:pt x="0" y="199266"/>
                </a:lnTo>
                <a:lnTo>
                  <a:pt x="0" y="0"/>
                </a:lnTo>
                <a:close/>
              </a:path>
            </a:pathLst>
          </a:custGeom>
          <a:blipFill>
            <a:blip r:embed="rId32">
              <a:extLst>
                <a:ext uri="{96DAC541-7B7A-43D3-8B79-37D633B846F1}">
                  <asvg:svgBlip xmlns:asvg="http://schemas.microsoft.com/office/drawing/2016/SVG/main" r:embed="rId42"/>
                </a:ext>
              </a:extLst>
            </a:blip>
            <a:stretch>
              <a:fillRect/>
            </a:stretch>
          </a:blipFill>
        </p:spPr>
      </p:sp>
      <p:sp>
        <p:nvSpPr>
          <p:cNvPr id="40" name="TextBox 40"/>
          <p:cNvSpPr txBox="1"/>
          <p:nvPr/>
        </p:nvSpPr>
        <p:spPr>
          <a:xfrm>
            <a:off x="2283537" y="1217541"/>
            <a:ext cx="858661" cy="280287"/>
          </a:xfrm>
          <a:prstGeom prst="rect">
            <a:avLst/>
          </a:prstGeom>
        </p:spPr>
        <p:txBody>
          <a:bodyPr lIns="0" tIns="0" rIns="0" bIns="0" rtlCol="0" anchor="t">
            <a:spAutoFit/>
          </a:bodyPr>
          <a:lstStyle/>
          <a:p>
            <a:pPr algn="l">
              <a:lnSpc>
                <a:spcPts val="2045"/>
              </a:lnSpc>
            </a:pPr>
            <a:r>
              <a:rPr lang="en-US" sz="1460" b="1">
                <a:solidFill>
                  <a:srgbClr val="0075FF"/>
                </a:solidFill>
                <a:latin typeface="Calibri (MS) Bold" panose="020F0702030404030204"/>
                <a:ea typeface="Calibri (MS) Bold" panose="020F0702030404030204"/>
                <a:cs typeface="Calibri (MS) Bold" panose="020F0702030404030204"/>
                <a:sym typeface="Calibri (MS) Bold" panose="020F0702030404030204"/>
              </a:rPr>
              <a:t>K8s Cluster</a:t>
            </a:r>
          </a:p>
        </p:txBody>
      </p:sp>
      <p:sp>
        <p:nvSpPr>
          <p:cNvPr id="41" name="TextBox 41"/>
          <p:cNvSpPr txBox="1"/>
          <p:nvPr/>
        </p:nvSpPr>
        <p:spPr>
          <a:xfrm>
            <a:off x="5334303" y="1217091"/>
            <a:ext cx="858661" cy="280287"/>
          </a:xfrm>
          <a:prstGeom prst="rect">
            <a:avLst/>
          </a:prstGeom>
        </p:spPr>
        <p:txBody>
          <a:bodyPr lIns="0" tIns="0" rIns="0" bIns="0" rtlCol="0" anchor="t">
            <a:spAutoFit/>
          </a:bodyPr>
          <a:lstStyle/>
          <a:p>
            <a:pPr algn="l">
              <a:lnSpc>
                <a:spcPts val="2045"/>
              </a:lnSpc>
            </a:pPr>
            <a:r>
              <a:rPr lang="en-US" sz="1460" b="1">
                <a:solidFill>
                  <a:srgbClr val="0075FF"/>
                </a:solidFill>
                <a:latin typeface="Calibri (MS) Bold" panose="020F0702030404030204"/>
                <a:ea typeface="Calibri (MS) Bold" panose="020F0702030404030204"/>
                <a:cs typeface="Calibri (MS) Bold" panose="020F0702030404030204"/>
                <a:sym typeface="Calibri (MS) Bold" panose="020F0702030404030204"/>
              </a:rPr>
              <a:t>K8s Cluster</a:t>
            </a:r>
          </a:p>
        </p:txBody>
      </p:sp>
      <p:sp>
        <p:nvSpPr>
          <p:cNvPr id="42" name="TextBox 42"/>
          <p:cNvSpPr txBox="1"/>
          <p:nvPr/>
        </p:nvSpPr>
        <p:spPr>
          <a:xfrm>
            <a:off x="2824528" y="82616"/>
            <a:ext cx="3308859" cy="504509"/>
          </a:xfrm>
          <a:prstGeom prst="rect">
            <a:avLst/>
          </a:prstGeom>
        </p:spPr>
        <p:txBody>
          <a:bodyPr lIns="0" tIns="0" rIns="0" bIns="0" rtlCol="0" anchor="t">
            <a:spAutoFit/>
          </a:bodyPr>
          <a:lstStyle/>
          <a:p>
            <a:pPr algn="l">
              <a:lnSpc>
                <a:spcPts val="4020"/>
              </a:lnSpc>
            </a:pPr>
            <a:r>
              <a:rPr lang="en-US" sz="2870" spc="5">
                <a:solidFill>
                  <a:srgbClr val="326CE5"/>
                </a:solidFill>
                <a:latin typeface="Barlow" panose="00000500000000000000"/>
                <a:ea typeface="Barlow" panose="00000500000000000000"/>
                <a:cs typeface="Barlow" panose="00000500000000000000"/>
                <a:sym typeface="Barlow" panose="00000500000000000000"/>
              </a:rPr>
              <a:t>Scaling out a Cluster</a:t>
            </a:r>
          </a:p>
        </p:txBody>
      </p:sp>
      <p:sp>
        <p:nvSpPr>
          <p:cNvPr id="43" name="TextBox 43"/>
          <p:cNvSpPr txBox="1"/>
          <p:nvPr/>
        </p:nvSpPr>
        <p:spPr>
          <a:xfrm>
            <a:off x="3662177" y="4207682"/>
            <a:ext cx="1388637" cy="213826"/>
          </a:xfrm>
          <a:prstGeom prst="rect">
            <a:avLst/>
          </a:prstGeom>
        </p:spPr>
        <p:txBody>
          <a:bodyPr lIns="0" tIns="0" rIns="0" bIns="0" rtlCol="0" anchor="t">
            <a:spAutoFit/>
          </a:bodyPr>
          <a:lstStyle/>
          <a:p>
            <a:pPr algn="l">
              <a:lnSpc>
                <a:spcPts val="1595"/>
              </a:lnSpc>
            </a:pPr>
            <a:r>
              <a:rPr lang="en-US" sz="1135" spc="4">
                <a:solidFill>
                  <a:srgbClr val="FFFFFF"/>
                </a:solidFill>
                <a:latin typeface="Consolas" panose="020B0609020204030204"/>
                <a:ea typeface="Consolas" panose="020B0609020204030204"/>
                <a:cs typeface="Consolas" panose="020B0609020204030204"/>
                <a:sym typeface="Consolas" panose="020B0609020204030204"/>
              </a:rPr>
              <a:t>kubectl get nodes</a:t>
            </a:r>
          </a:p>
        </p:txBody>
      </p:sp>
      <p:sp>
        <p:nvSpPr>
          <p:cNvPr id="44" name="TextBox 44"/>
          <p:cNvSpPr txBox="1"/>
          <p:nvPr/>
        </p:nvSpPr>
        <p:spPr>
          <a:xfrm>
            <a:off x="1431925" y="3201035"/>
            <a:ext cx="899795" cy="582930"/>
          </a:xfrm>
          <a:prstGeom prst="rect">
            <a:avLst/>
          </a:prstGeom>
        </p:spPr>
        <p:txBody>
          <a:bodyPr wrap="square" lIns="0" tIns="0" rIns="0" bIns="0" rtlCol="0" anchor="t">
            <a:spAutoFit/>
          </a:bodyPr>
          <a:lstStyle/>
          <a:p>
            <a:pPr algn="ctr">
              <a:lnSpc>
                <a:spcPts val="2275"/>
              </a:lnSpc>
            </a:pPr>
            <a:r>
              <a:rPr lang="en-US" sz="1030">
                <a:solidFill>
                  <a:srgbClr val="326CE5"/>
                </a:solidFill>
                <a:latin typeface="Calibri (MS)" panose="020F0502020204030204"/>
                <a:ea typeface="Calibri (MS)" panose="020F0502020204030204"/>
                <a:cs typeface="Calibri (MS)" panose="020F0502020204030204"/>
                <a:sym typeface="Calibri (MS)" panose="020F0502020204030204"/>
              </a:rPr>
              <a:t>P</a:t>
            </a:r>
            <a:r>
              <a:rPr lang="en-US" sz="1030">
                <a:solidFill>
                  <a:srgbClr val="FFFFFF"/>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rer</a:t>
            </a:r>
            <a:r>
              <a:rPr lang="en-US" sz="1030">
                <a:solidFill>
                  <a:srgbClr val="FFFFFF"/>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eq</a:t>
            </a:r>
            <a:r>
              <a:rPr lang="en-US" sz="1030">
                <a:solidFill>
                  <a:srgbClr val="FFFFFF"/>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u</a:t>
            </a:r>
            <a:r>
              <a:rPr lang="en-US" sz="1030">
                <a:solidFill>
                  <a:srgbClr val="FFFFFF"/>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isi</a:t>
            </a:r>
            <a:r>
              <a:rPr lang="en-US" sz="1030">
                <a:solidFill>
                  <a:srgbClr val="FFFFFF"/>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tes </a:t>
            </a:r>
            <a:r>
              <a:rPr lang="en-US" sz="1030" b="1">
                <a:solidFill>
                  <a:srgbClr val="000000"/>
                </a:solidFill>
                <a:latin typeface="Calibri (MS) Bold" panose="020F0702030404030204"/>
                <a:ea typeface="Calibri (MS) Bold" panose="020F0702030404030204"/>
                <a:cs typeface="Calibri (MS) Bold" panose="020F0702030404030204"/>
                <a:sym typeface="Calibri (MS) Bold" panose="020F0702030404030204"/>
              </a:rPr>
              <a:t>mas</a:t>
            </a:r>
            <a:r>
              <a:rPr lang="en-US" sz="1030" b="1">
                <a:solidFill>
                  <a:srgbClr val="FFFFFF"/>
                </a:solidFill>
                <a:latin typeface="Calibri (MS) Bold" panose="020F0702030404030204"/>
                <a:ea typeface="Calibri (MS) Bold" panose="020F0702030404030204"/>
                <a:cs typeface="Calibri (MS) Bold" panose="020F0702030404030204"/>
                <a:sym typeface="Calibri (MS) Bold" panose="020F0702030404030204"/>
              </a:rPr>
              <a:t> </a:t>
            </a:r>
            <a:r>
              <a:rPr lang="en-US" sz="1030" b="1">
                <a:solidFill>
                  <a:srgbClr val="000000"/>
                </a:solidFill>
                <a:latin typeface="Calibri (MS) Bold" panose="020F0702030404030204"/>
                <a:ea typeface="Calibri (MS) Bold" panose="020F0702030404030204"/>
                <a:cs typeface="Calibri (MS) Bold" panose="020F0702030404030204"/>
                <a:sym typeface="Calibri (MS) Bold" panose="020F0702030404030204"/>
              </a:rPr>
              <a:t>ter</a:t>
            </a:r>
            <a:r>
              <a:rPr lang="en-US" sz="1030" b="1">
                <a:solidFill>
                  <a:srgbClr val="FFFFFF"/>
                </a:solidFill>
                <a:latin typeface="Calibri (MS) Bold" panose="020F0702030404030204"/>
                <a:ea typeface="Calibri (MS) Bold" panose="020F0702030404030204"/>
                <a:cs typeface="Calibri (MS) Bold" panose="020F0702030404030204"/>
                <a:sym typeface="Calibri (MS) Bold" panose="020F0702030404030204"/>
              </a:rPr>
              <a:t> </a:t>
            </a:r>
            <a:r>
              <a:rPr lang="en-US" sz="1030" b="1">
                <a:solidFill>
                  <a:srgbClr val="000000"/>
                </a:solidFill>
                <a:latin typeface="Calibri (MS) Bold" panose="020F0702030404030204"/>
                <a:ea typeface="Calibri (MS) Bold" panose="020F0702030404030204"/>
                <a:cs typeface="Calibri (MS) Bold" panose="020F0702030404030204"/>
                <a:sym typeface="Calibri (MS) Bold" panose="020F0702030404030204"/>
              </a:rPr>
              <a:t>node</a:t>
            </a:r>
          </a:p>
        </p:txBody>
      </p:sp>
      <p:sp>
        <p:nvSpPr>
          <p:cNvPr id="45" name="TextBox 45"/>
          <p:cNvSpPr txBox="1"/>
          <p:nvPr/>
        </p:nvSpPr>
        <p:spPr>
          <a:xfrm>
            <a:off x="1406125" y="2280090"/>
            <a:ext cx="747354" cy="488726"/>
          </a:xfrm>
          <a:prstGeom prst="rect">
            <a:avLst/>
          </a:prstGeom>
        </p:spPr>
        <p:txBody>
          <a:bodyPr lIns="0" tIns="0" rIns="0" bIns="0" rtlCol="0" anchor="t">
            <a:spAutoFit/>
          </a:bodyPr>
          <a:lstStyle/>
          <a:p>
            <a:pPr algn="ctr">
              <a:lnSpc>
                <a:spcPts val="1210"/>
              </a:lnSpc>
            </a:pPr>
            <a:r>
              <a:rPr lang="en-US" sz="1030">
                <a:solidFill>
                  <a:srgbClr val="326CE5"/>
                </a:solidFill>
                <a:latin typeface="Calibri (MS)" panose="020F0502020204030204"/>
                <a:ea typeface="Calibri (MS)" panose="020F0502020204030204"/>
                <a:cs typeface="Calibri (MS)" panose="020F0502020204030204"/>
                <a:sym typeface="Calibri (MS)" panose="020F0502020204030204"/>
              </a:rPr>
              <a:t>kubelet </a:t>
            </a:r>
            <a:r>
              <a:rPr lang="en-US" sz="1030" i="1">
                <a:solidFill>
                  <a:srgbClr val="326CE5"/>
                </a:solidFill>
                <a:latin typeface="Calibri (MS) Italics" panose="020F05020202040A0204"/>
                <a:ea typeface="Calibri (MS) Italics" panose="020F05020202040A0204"/>
                <a:cs typeface="Calibri (MS) Italics" panose="020F05020202040A0204"/>
                <a:sym typeface="Calibri (MS) Italics" panose="020F05020202040A0204"/>
              </a:rPr>
              <a:t>x.y.z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kubeadm </a:t>
            </a:r>
            <a:r>
              <a:rPr lang="en-US" sz="1030" i="1">
                <a:solidFill>
                  <a:srgbClr val="326CE5"/>
                </a:solidFill>
                <a:latin typeface="Calibri (MS) Italics" panose="020F05020202040A0204"/>
                <a:ea typeface="Calibri (MS) Italics" panose="020F05020202040A0204"/>
                <a:cs typeface="Calibri (MS) Italics" panose="020F05020202040A0204"/>
                <a:sym typeface="Calibri (MS) Italics" panose="020F05020202040A0204"/>
              </a:rPr>
              <a:t>x.y.z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kubectl </a:t>
            </a:r>
            <a:r>
              <a:rPr lang="en-US" sz="1030" i="1">
                <a:solidFill>
                  <a:srgbClr val="326CE5"/>
                </a:solidFill>
                <a:latin typeface="Calibri (MS) Italics" panose="020F05020202040A0204"/>
                <a:ea typeface="Calibri (MS) Italics" panose="020F05020202040A0204"/>
                <a:cs typeface="Calibri (MS) Italics" panose="020F05020202040A0204"/>
                <a:sym typeface="Calibri (MS) Italics" panose="020F05020202040A0204"/>
              </a:rPr>
              <a:t>x.y.z</a:t>
            </a:r>
          </a:p>
        </p:txBody>
      </p:sp>
      <p:sp>
        <p:nvSpPr>
          <p:cNvPr id="46" name="TextBox 46"/>
          <p:cNvSpPr txBox="1"/>
          <p:nvPr/>
        </p:nvSpPr>
        <p:spPr>
          <a:xfrm>
            <a:off x="3187065" y="3201035"/>
            <a:ext cx="1052830" cy="291465"/>
          </a:xfrm>
          <a:prstGeom prst="rect">
            <a:avLst/>
          </a:prstGeom>
        </p:spPr>
        <p:txBody>
          <a:bodyPr wrap="square" lIns="0" tIns="0" rIns="0" bIns="0" rtlCol="0" anchor="t">
            <a:spAutoFit/>
          </a:bodyPr>
          <a:lstStyle/>
          <a:p>
            <a:pPr algn="l">
              <a:lnSpc>
                <a:spcPts val="2275"/>
              </a:lnSpc>
            </a:pPr>
            <a:r>
              <a:rPr lang="en-US" sz="1030">
                <a:solidFill>
                  <a:srgbClr val="326CE5"/>
                </a:solidFill>
                <a:latin typeface="Calibri (MS)" panose="020F0502020204030204"/>
                <a:ea typeface="Calibri (MS)" panose="020F0502020204030204"/>
                <a:cs typeface="Calibri (MS)" panose="020F0502020204030204"/>
                <a:sym typeface="Calibri (MS)" panose="020F0502020204030204"/>
              </a:rPr>
              <a:t>P</a:t>
            </a:r>
            <a:r>
              <a:rPr lang="en-US" sz="1030">
                <a:solidFill>
                  <a:srgbClr val="FFFFFF"/>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rer</a:t>
            </a:r>
            <a:r>
              <a:rPr lang="en-US" sz="1030">
                <a:solidFill>
                  <a:srgbClr val="FFFFFF"/>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eq</a:t>
            </a:r>
            <a:r>
              <a:rPr lang="en-US" sz="1030">
                <a:solidFill>
                  <a:srgbClr val="FFFFFF"/>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u</a:t>
            </a:r>
            <a:r>
              <a:rPr lang="en-US" sz="1030">
                <a:solidFill>
                  <a:srgbClr val="FFFFFF"/>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isi</a:t>
            </a:r>
            <a:r>
              <a:rPr lang="en-US" sz="1030">
                <a:solidFill>
                  <a:srgbClr val="FFFFFF"/>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tes</a:t>
            </a:r>
          </a:p>
        </p:txBody>
      </p:sp>
      <p:sp>
        <p:nvSpPr>
          <p:cNvPr id="47" name="TextBox 47"/>
          <p:cNvSpPr txBox="1"/>
          <p:nvPr/>
        </p:nvSpPr>
        <p:spPr>
          <a:xfrm>
            <a:off x="3266440" y="3489960"/>
            <a:ext cx="822325" cy="291465"/>
          </a:xfrm>
          <a:prstGeom prst="rect">
            <a:avLst/>
          </a:prstGeom>
        </p:spPr>
        <p:txBody>
          <a:bodyPr wrap="square" lIns="0" tIns="0" rIns="0" bIns="0" rtlCol="0" anchor="t">
            <a:spAutoFit/>
          </a:bodyPr>
          <a:lstStyle/>
          <a:p>
            <a:pPr algn="l">
              <a:lnSpc>
                <a:spcPts val="2275"/>
              </a:lnSpc>
            </a:pPr>
            <a:r>
              <a:rPr lang="en-US" sz="1030" b="1">
                <a:solidFill>
                  <a:srgbClr val="000000"/>
                </a:solidFill>
                <a:latin typeface="Calibri (MS) Bold" panose="020F0702030404030204"/>
                <a:ea typeface="Calibri (MS) Bold" panose="020F0702030404030204"/>
                <a:cs typeface="Calibri (MS) Bold" panose="020F0702030404030204"/>
                <a:sym typeface="Calibri (MS) Bold" panose="020F0702030404030204"/>
              </a:rPr>
              <a:t>worker</a:t>
            </a:r>
            <a:r>
              <a:rPr lang="en-US" sz="1030" b="1">
                <a:solidFill>
                  <a:srgbClr val="FFFFFF"/>
                </a:solidFill>
                <a:latin typeface="Calibri (MS) Bold" panose="020F0702030404030204"/>
                <a:ea typeface="Calibri (MS) Bold" panose="020F0702030404030204"/>
                <a:cs typeface="Calibri (MS) Bold" panose="020F0702030404030204"/>
                <a:sym typeface="Calibri (MS) Bold" panose="020F0702030404030204"/>
              </a:rPr>
              <a:t> </a:t>
            </a:r>
            <a:r>
              <a:rPr lang="en-US" sz="1030" b="1">
                <a:solidFill>
                  <a:srgbClr val="000000"/>
                </a:solidFill>
                <a:latin typeface="Calibri (MS) Bold" panose="020F0702030404030204"/>
                <a:ea typeface="Calibri (MS) Bold" panose="020F0702030404030204"/>
                <a:cs typeface="Calibri (MS) Bold" panose="020F0702030404030204"/>
                <a:sym typeface="Calibri (MS) Bold" panose="020F0702030404030204"/>
              </a:rPr>
              <a:t>one</a:t>
            </a:r>
          </a:p>
        </p:txBody>
      </p:sp>
      <p:sp>
        <p:nvSpPr>
          <p:cNvPr id="48" name="TextBox 48"/>
          <p:cNvSpPr txBox="1"/>
          <p:nvPr/>
        </p:nvSpPr>
        <p:spPr>
          <a:xfrm>
            <a:off x="3161217" y="2280090"/>
            <a:ext cx="748419" cy="488726"/>
          </a:xfrm>
          <a:prstGeom prst="rect">
            <a:avLst/>
          </a:prstGeom>
        </p:spPr>
        <p:txBody>
          <a:bodyPr lIns="0" tIns="0" rIns="0" bIns="0" rtlCol="0" anchor="t">
            <a:spAutoFit/>
          </a:bodyPr>
          <a:lstStyle/>
          <a:p>
            <a:pPr algn="ctr">
              <a:lnSpc>
                <a:spcPts val="1210"/>
              </a:lnSpc>
            </a:pPr>
            <a:r>
              <a:rPr lang="en-US" sz="1030">
                <a:solidFill>
                  <a:srgbClr val="326CE5"/>
                </a:solidFill>
                <a:latin typeface="Calibri (MS)" panose="020F0502020204030204"/>
                <a:ea typeface="Calibri (MS)" panose="020F0502020204030204"/>
                <a:cs typeface="Calibri (MS)" panose="020F0502020204030204"/>
                <a:sym typeface="Calibri (MS)" panose="020F0502020204030204"/>
              </a:rPr>
              <a:t>kubelet </a:t>
            </a:r>
            <a:r>
              <a:rPr lang="en-US" sz="1030" i="1">
                <a:solidFill>
                  <a:srgbClr val="326CE5"/>
                </a:solidFill>
                <a:latin typeface="Calibri (MS) Italics" panose="020F05020202040A0204"/>
                <a:ea typeface="Calibri (MS) Italics" panose="020F05020202040A0204"/>
                <a:cs typeface="Calibri (MS) Italics" panose="020F05020202040A0204"/>
                <a:sym typeface="Calibri (MS) Italics" panose="020F05020202040A0204"/>
              </a:rPr>
              <a:t>x.y.z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kubeadm </a:t>
            </a:r>
            <a:r>
              <a:rPr lang="en-US" sz="1030" i="1">
                <a:solidFill>
                  <a:srgbClr val="326CE5"/>
                </a:solidFill>
                <a:latin typeface="Calibri (MS) Italics" panose="020F05020202040A0204"/>
                <a:ea typeface="Calibri (MS) Italics" panose="020F05020202040A0204"/>
                <a:cs typeface="Calibri (MS) Italics" panose="020F05020202040A0204"/>
                <a:sym typeface="Calibri (MS) Italics" panose="020F05020202040A0204"/>
              </a:rPr>
              <a:t>x.y.z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kubectl </a:t>
            </a:r>
            <a:r>
              <a:rPr lang="en-US" sz="1030" i="1">
                <a:solidFill>
                  <a:srgbClr val="326CE5"/>
                </a:solidFill>
                <a:latin typeface="Calibri (MS) Italics" panose="020F05020202040A0204"/>
                <a:ea typeface="Calibri (MS) Italics" panose="020F05020202040A0204"/>
                <a:cs typeface="Calibri (MS) Italics" panose="020F05020202040A0204"/>
                <a:sym typeface="Calibri (MS) Italics" panose="020F05020202040A0204"/>
              </a:rPr>
              <a:t>x.y.z</a:t>
            </a:r>
          </a:p>
        </p:txBody>
      </p:sp>
      <p:sp>
        <p:nvSpPr>
          <p:cNvPr id="49" name="TextBox 49"/>
          <p:cNvSpPr txBox="1"/>
          <p:nvPr/>
        </p:nvSpPr>
        <p:spPr>
          <a:xfrm>
            <a:off x="4938573" y="2260861"/>
            <a:ext cx="747691" cy="507632"/>
          </a:xfrm>
          <a:prstGeom prst="rect">
            <a:avLst/>
          </a:prstGeom>
        </p:spPr>
        <p:txBody>
          <a:bodyPr lIns="0" tIns="0" rIns="0" bIns="0" rtlCol="0" anchor="t">
            <a:spAutoFit/>
          </a:bodyPr>
          <a:lstStyle/>
          <a:p>
            <a:pPr algn="ctr">
              <a:lnSpc>
                <a:spcPts val="1440"/>
              </a:lnSpc>
            </a:pPr>
            <a:r>
              <a:rPr lang="en-US" sz="1030">
                <a:solidFill>
                  <a:srgbClr val="326CE5"/>
                </a:solidFill>
                <a:latin typeface="Calibri (MS)" panose="020F0502020204030204"/>
                <a:ea typeface="Calibri (MS)" panose="020F0502020204030204"/>
                <a:cs typeface="Calibri (MS)" panose="020F0502020204030204"/>
                <a:sym typeface="Calibri (MS)" panose="020F0502020204030204"/>
              </a:rPr>
              <a:t>kubelet </a:t>
            </a:r>
            <a:r>
              <a:rPr lang="en-US" sz="1030" i="1">
                <a:solidFill>
                  <a:srgbClr val="326CE5"/>
                </a:solidFill>
                <a:latin typeface="Calibri (MS) Italics" panose="020F05020202040A0204"/>
                <a:ea typeface="Calibri (MS) Italics" panose="020F05020202040A0204"/>
                <a:cs typeface="Calibri (MS) Italics" panose="020F05020202040A0204"/>
                <a:sym typeface="Calibri (MS) Italics" panose="020F05020202040A0204"/>
              </a:rPr>
              <a:t>x.y.z</a:t>
            </a:r>
          </a:p>
          <a:p>
            <a:pPr algn="ctr">
              <a:lnSpc>
                <a:spcPts val="1190"/>
              </a:lnSpc>
            </a:pPr>
            <a:r>
              <a:rPr lang="en-US" sz="1025">
                <a:solidFill>
                  <a:srgbClr val="326CE5"/>
                </a:solidFill>
                <a:latin typeface="Calibri (MS)" panose="020F0502020204030204"/>
                <a:ea typeface="Calibri (MS)" panose="020F0502020204030204"/>
                <a:cs typeface="Calibri (MS)" panose="020F0502020204030204"/>
                <a:sym typeface="Calibri (MS)" panose="020F0502020204030204"/>
              </a:rPr>
              <a:t>kubeadm </a:t>
            </a:r>
            <a:r>
              <a:rPr lang="en-US" sz="1025" i="1">
                <a:solidFill>
                  <a:srgbClr val="326CE5"/>
                </a:solidFill>
                <a:latin typeface="Calibri (MS) Italics" panose="020F05020202040A0204"/>
                <a:ea typeface="Calibri (MS) Italics" panose="020F05020202040A0204"/>
                <a:cs typeface="Calibri (MS) Italics" panose="020F05020202040A0204"/>
                <a:sym typeface="Calibri (MS) Italics" panose="020F05020202040A0204"/>
              </a:rPr>
              <a:t>x.y.z </a:t>
            </a:r>
            <a:r>
              <a:rPr lang="en-US" sz="1025">
                <a:solidFill>
                  <a:srgbClr val="326CE5"/>
                </a:solidFill>
                <a:latin typeface="Calibri (MS)" panose="020F0502020204030204"/>
                <a:ea typeface="Calibri (MS)" panose="020F0502020204030204"/>
                <a:cs typeface="Calibri (MS)" panose="020F0502020204030204"/>
                <a:sym typeface="Calibri (MS)" panose="020F0502020204030204"/>
              </a:rPr>
              <a:t>kubectl </a:t>
            </a:r>
            <a:r>
              <a:rPr lang="en-US" sz="1025" i="1">
                <a:solidFill>
                  <a:srgbClr val="326CE5"/>
                </a:solidFill>
                <a:latin typeface="Calibri (MS) Italics" panose="020F05020202040A0204"/>
                <a:ea typeface="Calibri (MS) Italics" panose="020F05020202040A0204"/>
                <a:cs typeface="Calibri (MS) Italics" panose="020F05020202040A0204"/>
                <a:sym typeface="Calibri (MS) Italics" panose="020F05020202040A0204"/>
              </a:rPr>
              <a:t>x.y.z</a:t>
            </a:r>
          </a:p>
        </p:txBody>
      </p:sp>
      <p:sp>
        <p:nvSpPr>
          <p:cNvPr id="50" name="TextBox 50"/>
          <p:cNvSpPr txBox="1"/>
          <p:nvPr/>
        </p:nvSpPr>
        <p:spPr>
          <a:xfrm>
            <a:off x="4979035" y="3176905"/>
            <a:ext cx="881380" cy="299085"/>
          </a:xfrm>
          <a:prstGeom prst="rect">
            <a:avLst/>
          </a:prstGeom>
        </p:spPr>
        <p:txBody>
          <a:bodyPr wrap="square" lIns="0" tIns="0" rIns="0" bIns="0" rtlCol="0" anchor="t">
            <a:spAutoFit/>
          </a:bodyPr>
          <a:lstStyle/>
          <a:p>
            <a:pPr algn="l">
              <a:lnSpc>
                <a:spcPts val="2335"/>
              </a:lnSpc>
            </a:pPr>
            <a:r>
              <a:rPr lang="en-US" sz="1030">
                <a:solidFill>
                  <a:srgbClr val="326CE5"/>
                </a:solidFill>
                <a:latin typeface="Calibri (MS)" panose="020F0502020204030204"/>
                <a:ea typeface="Calibri (MS)" panose="020F0502020204030204"/>
                <a:cs typeface="Calibri (MS)" panose="020F0502020204030204"/>
                <a:sym typeface="Calibri (MS)" panose="020F0502020204030204"/>
              </a:rPr>
              <a:t>P</a:t>
            </a:r>
            <a:r>
              <a:rPr lang="en-US" sz="1030">
                <a:solidFill>
                  <a:srgbClr val="FFFFFF"/>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rer</a:t>
            </a:r>
            <a:r>
              <a:rPr lang="en-US" sz="1030">
                <a:solidFill>
                  <a:srgbClr val="FFFFFF"/>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eq</a:t>
            </a:r>
            <a:r>
              <a:rPr lang="en-US" sz="1030">
                <a:solidFill>
                  <a:srgbClr val="FFFFFF"/>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u</a:t>
            </a:r>
            <a:r>
              <a:rPr lang="en-US" sz="1030">
                <a:solidFill>
                  <a:srgbClr val="FFFFFF"/>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isi</a:t>
            </a:r>
            <a:r>
              <a:rPr lang="en-US" sz="1030">
                <a:solidFill>
                  <a:srgbClr val="FFFFFF"/>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tes</a:t>
            </a:r>
          </a:p>
        </p:txBody>
      </p:sp>
      <p:sp>
        <p:nvSpPr>
          <p:cNvPr id="51" name="TextBox 51"/>
          <p:cNvSpPr txBox="1"/>
          <p:nvPr/>
        </p:nvSpPr>
        <p:spPr>
          <a:xfrm>
            <a:off x="5013960" y="3474085"/>
            <a:ext cx="846455" cy="299085"/>
          </a:xfrm>
          <a:prstGeom prst="rect">
            <a:avLst/>
          </a:prstGeom>
        </p:spPr>
        <p:txBody>
          <a:bodyPr wrap="square" lIns="0" tIns="0" rIns="0" bIns="0" rtlCol="0" anchor="t">
            <a:spAutoFit/>
          </a:bodyPr>
          <a:lstStyle/>
          <a:p>
            <a:pPr algn="l">
              <a:lnSpc>
                <a:spcPts val="2335"/>
              </a:lnSpc>
            </a:pPr>
            <a:r>
              <a:rPr lang="en-US" sz="1030" b="1">
                <a:solidFill>
                  <a:srgbClr val="000000"/>
                </a:solidFill>
                <a:latin typeface="Calibri (MS) Bold" panose="020F0702030404030204"/>
                <a:ea typeface="Calibri (MS) Bold" panose="020F0702030404030204"/>
                <a:cs typeface="Calibri (MS) Bold" panose="020F0702030404030204"/>
                <a:sym typeface="Calibri (MS) Bold" panose="020F0702030404030204"/>
              </a:rPr>
              <a:t>worker</a:t>
            </a:r>
            <a:r>
              <a:rPr lang="en-US" sz="1030" b="1">
                <a:solidFill>
                  <a:srgbClr val="FFFFFF"/>
                </a:solidFill>
                <a:latin typeface="Calibri (MS) Bold" panose="020F0702030404030204"/>
                <a:ea typeface="Calibri (MS) Bold" panose="020F0702030404030204"/>
                <a:cs typeface="Calibri (MS) Bold" panose="020F0702030404030204"/>
                <a:sym typeface="Calibri (MS) Bold" panose="020F0702030404030204"/>
              </a:rPr>
              <a:t> </a:t>
            </a:r>
            <a:r>
              <a:rPr lang="en-US" sz="1030" b="1">
                <a:solidFill>
                  <a:srgbClr val="000000"/>
                </a:solidFill>
                <a:latin typeface="Calibri (MS) Bold" panose="020F0702030404030204"/>
                <a:ea typeface="Calibri (MS) Bold" panose="020F0702030404030204"/>
                <a:cs typeface="Calibri (MS) Bold" panose="020F0702030404030204"/>
                <a:sym typeface="Calibri (MS) Bold" panose="020F0702030404030204"/>
              </a:rPr>
              <a:t>two</a:t>
            </a:r>
          </a:p>
        </p:txBody>
      </p:sp>
      <p:sp>
        <p:nvSpPr>
          <p:cNvPr id="52" name="TextBox 52"/>
          <p:cNvSpPr txBox="1"/>
          <p:nvPr/>
        </p:nvSpPr>
        <p:spPr>
          <a:xfrm>
            <a:off x="6712898" y="2250781"/>
            <a:ext cx="747595" cy="507632"/>
          </a:xfrm>
          <a:prstGeom prst="rect">
            <a:avLst/>
          </a:prstGeom>
        </p:spPr>
        <p:txBody>
          <a:bodyPr lIns="0" tIns="0" rIns="0" bIns="0" rtlCol="0" anchor="t">
            <a:spAutoFit/>
          </a:bodyPr>
          <a:lstStyle/>
          <a:p>
            <a:pPr algn="ctr">
              <a:lnSpc>
                <a:spcPts val="1440"/>
              </a:lnSpc>
            </a:pPr>
            <a:r>
              <a:rPr lang="en-US" sz="1030">
                <a:solidFill>
                  <a:srgbClr val="326CE5"/>
                </a:solidFill>
                <a:latin typeface="Calibri (MS)" panose="020F0502020204030204"/>
                <a:ea typeface="Calibri (MS)" panose="020F0502020204030204"/>
                <a:cs typeface="Calibri (MS)" panose="020F0502020204030204"/>
                <a:sym typeface="Calibri (MS)" panose="020F0502020204030204"/>
              </a:rPr>
              <a:t>kubelet </a:t>
            </a:r>
            <a:r>
              <a:rPr lang="en-US" sz="1030" i="1">
                <a:solidFill>
                  <a:srgbClr val="326CE5"/>
                </a:solidFill>
                <a:latin typeface="Calibri (MS) Italics" panose="020F05020202040A0204"/>
                <a:ea typeface="Calibri (MS) Italics" panose="020F05020202040A0204"/>
                <a:cs typeface="Calibri (MS) Italics" panose="020F05020202040A0204"/>
                <a:sym typeface="Calibri (MS) Italics" panose="020F05020202040A0204"/>
              </a:rPr>
              <a:t>x.y.z</a:t>
            </a:r>
          </a:p>
          <a:p>
            <a:pPr algn="ctr">
              <a:lnSpc>
                <a:spcPts val="1190"/>
              </a:lnSpc>
            </a:pPr>
            <a:r>
              <a:rPr lang="en-US" sz="1025">
                <a:solidFill>
                  <a:srgbClr val="326CE5"/>
                </a:solidFill>
                <a:latin typeface="Calibri (MS)" panose="020F0502020204030204"/>
                <a:ea typeface="Calibri (MS)" panose="020F0502020204030204"/>
                <a:cs typeface="Calibri (MS)" panose="020F0502020204030204"/>
                <a:sym typeface="Calibri (MS)" panose="020F0502020204030204"/>
              </a:rPr>
              <a:t>kubeadm </a:t>
            </a:r>
            <a:r>
              <a:rPr lang="en-US" sz="1025" i="1">
                <a:solidFill>
                  <a:srgbClr val="326CE5"/>
                </a:solidFill>
                <a:latin typeface="Calibri (MS) Italics" panose="020F05020202040A0204"/>
                <a:ea typeface="Calibri (MS) Italics" panose="020F05020202040A0204"/>
                <a:cs typeface="Calibri (MS) Italics" panose="020F05020202040A0204"/>
                <a:sym typeface="Calibri (MS) Italics" panose="020F05020202040A0204"/>
              </a:rPr>
              <a:t>x.y.z </a:t>
            </a:r>
            <a:r>
              <a:rPr lang="en-US" sz="1025">
                <a:solidFill>
                  <a:srgbClr val="326CE5"/>
                </a:solidFill>
                <a:latin typeface="Calibri (MS)" panose="020F0502020204030204"/>
                <a:ea typeface="Calibri (MS)" panose="020F0502020204030204"/>
                <a:cs typeface="Calibri (MS)" panose="020F0502020204030204"/>
                <a:sym typeface="Calibri (MS)" panose="020F0502020204030204"/>
              </a:rPr>
              <a:t>kubectl </a:t>
            </a:r>
            <a:r>
              <a:rPr lang="en-US" sz="1025" i="1">
                <a:solidFill>
                  <a:srgbClr val="326CE5"/>
                </a:solidFill>
                <a:latin typeface="Calibri (MS) Italics" panose="020F05020202040A0204"/>
                <a:ea typeface="Calibri (MS) Italics" panose="020F05020202040A0204"/>
                <a:cs typeface="Calibri (MS) Italics" panose="020F05020202040A0204"/>
                <a:sym typeface="Calibri (MS) Italics" panose="020F05020202040A0204"/>
              </a:rPr>
              <a:t>x.y.z</a:t>
            </a:r>
          </a:p>
        </p:txBody>
      </p:sp>
      <p:sp>
        <p:nvSpPr>
          <p:cNvPr id="53" name="TextBox 53"/>
          <p:cNvSpPr txBox="1"/>
          <p:nvPr/>
        </p:nvSpPr>
        <p:spPr>
          <a:xfrm>
            <a:off x="6758940" y="3189605"/>
            <a:ext cx="855345" cy="272415"/>
          </a:xfrm>
          <a:prstGeom prst="rect">
            <a:avLst/>
          </a:prstGeom>
        </p:spPr>
        <p:txBody>
          <a:bodyPr wrap="square" lIns="0" tIns="0" rIns="0" bIns="0" rtlCol="0" anchor="t">
            <a:spAutoFit/>
          </a:bodyPr>
          <a:lstStyle/>
          <a:p>
            <a:pPr algn="l">
              <a:lnSpc>
                <a:spcPts val="2125"/>
              </a:lnSpc>
            </a:pPr>
            <a:r>
              <a:rPr lang="en-US" sz="1030">
                <a:solidFill>
                  <a:srgbClr val="326CE5"/>
                </a:solidFill>
                <a:latin typeface="Calibri (MS)" panose="020F0502020204030204"/>
                <a:ea typeface="Calibri (MS)" panose="020F0502020204030204"/>
                <a:cs typeface="Calibri (MS)" panose="020F0502020204030204"/>
                <a:sym typeface="Calibri (MS)" panose="020F0502020204030204"/>
              </a:rPr>
              <a:t>P</a:t>
            </a:r>
            <a:r>
              <a:rPr lang="en-US" sz="1030">
                <a:solidFill>
                  <a:srgbClr val="FFFFFF"/>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rer</a:t>
            </a:r>
            <a:r>
              <a:rPr lang="en-US" sz="1030">
                <a:solidFill>
                  <a:srgbClr val="FFFFFF"/>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eq</a:t>
            </a:r>
            <a:r>
              <a:rPr lang="en-US" sz="1030">
                <a:solidFill>
                  <a:srgbClr val="FFFFFF"/>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u</a:t>
            </a:r>
            <a:r>
              <a:rPr lang="en-US" sz="1030">
                <a:solidFill>
                  <a:srgbClr val="FFFFFF"/>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isi</a:t>
            </a:r>
            <a:r>
              <a:rPr lang="en-US" sz="1030">
                <a:solidFill>
                  <a:srgbClr val="FFFFFF"/>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tes</a:t>
            </a:r>
          </a:p>
        </p:txBody>
      </p:sp>
      <p:sp>
        <p:nvSpPr>
          <p:cNvPr id="54" name="TextBox 54"/>
          <p:cNvSpPr txBox="1"/>
          <p:nvPr/>
        </p:nvSpPr>
        <p:spPr>
          <a:xfrm>
            <a:off x="6748145" y="3459480"/>
            <a:ext cx="1118870" cy="272415"/>
          </a:xfrm>
          <a:prstGeom prst="rect">
            <a:avLst/>
          </a:prstGeom>
        </p:spPr>
        <p:txBody>
          <a:bodyPr wrap="square" lIns="0" tIns="0" rIns="0" bIns="0" rtlCol="0" anchor="t">
            <a:spAutoFit/>
          </a:bodyPr>
          <a:lstStyle/>
          <a:p>
            <a:pPr algn="l">
              <a:lnSpc>
                <a:spcPts val="2125"/>
              </a:lnSpc>
            </a:pPr>
            <a:r>
              <a:rPr lang="en-US" sz="1030" b="1">
                <a:solidFill>
                  <a:srgbClr val="000000"/>
                </a:solidFill>
                <a:latin typeface="Calibri (MS) Bold" panose="020F0702030404030204"/>
                <a:ea typeface="Calibri (MS) Bold" panose="020F0702030404030204"/>
                <a:cs typeface="Calibri (MS) Bold" panose="020F0702030404030204"/>
                <a:sym typeface="Calibri (MS) Bold" panose="020F0702030404030204"/>
              </a:rPr>
              <a:t>worker</a:t>
            </a:r>
            <a:r>
              <a:rPr lang="en-US" sz="1030" b="1">
                <a:solidFill>
                  <a:srgbClr val="FFFFFF"/>
                </a:solidFill>
                <a:latin typeface="Calibri (MS) Bold" panose="020F0702030404030204"/>
                <a:ea typeface="Calibri (MS) Bold" panose="020F0702030404030204"/>
                <a:cs typeface="Calibri (MS) Bold" panose="020F0702030404030204"/>
                <a:sym typeface="Calibri (MS) Bold" panose="020F0702030404030204"/>
              </a:rPr>
              <a:t> </a:t>
            </a:r>
            <a:r>
              <a:rPr lang="en-US" sz="1030" b="1">
                <a:solidFill>
                  <a:srgbClr val="000000"/>
                </a:solidFill>
                <a:latin typeface="Calibri (MS) Bold" panose="020F0702030404030204"/>
                <a:ea typeface="Calibri (MS) Bold" panose="020F0702030404030204"/>
                <a:cs typeface="Calibri (MS) Bold" panose="020F0702030404030204"/>
                <a:sym typeface="Calibri (MS) Bold" panose="020F0702030404030204"/>
              </a:rPr>
              <a:t>thr</a:t>
            </a:r>
            <a:r>
              <a:rPr lang="en-US" sz="1030" b="1">
                <a:solidFill>
                  <a:srgbClr val="FFFFFF"/>
                </a:solidFill>
                <a:latin typeface="Calibri (MS) Bold" panose="020F0702030404030204"/>
                <a:ea typeface="Calibri (MS) Bold" panose="020F0702030404030204"/>
                <a:cs typeface="Calibri (MS) Bold" panose="020F0702030404030204"/>
                <a:sym typeface="Calibri (MS) Bold" panose="020F0702030404030204"/>
              </a:rPr>
              <a:t> </a:t>
            </a:r>
            <a:r>
              <a:rPr lang="en-US" sz="1030" b="1">
                <a:solidFill>
                  <a:srgbClr val="000000"/>
                </a:solidFill>
                <a:latin typeface="Calibri (MS) Bold" panose="020F0702030404030204"/>
                <a:ea typeface="Calibri (MS) Bold" panose="020F0702030404030204"/>
                <a:cs typeface="Calibri (MS) Bold" panose="020F0702030404030204"/>
                <a:sym typeface="Calibri (MS) Bold" panose="020F0702030404030204"/>
              </a:rPr>
              <a:t>ee</a:t>
            </a:r>
          </a:p>
        </p:txBody>
      </p:sp>
      <p:sp>
        <p:nvSpPr>
          <p:cNvPr id="55" name="TextBox 55"/>
          <p:cNvSpPr txBox="1"/>
          <p:nvPr/>
        </p:nvSpPr>
        <p:spPr>
          <a:xfrm>
            <a:off x="1982578" y="1986612"/>
            <a:ext cx="320892" cy="164791"/>
          </a:xfrm>
          <a:prstGeom prst="rect">
            <a:avLst/>
          </a:prstGeom>
        </p:spPr>
        <p:txBody>
          <a:bodyPr lIns="0" tIns="0" rIns="0" bIns="0" rtlCol="0" anchor="t">
            <a:spAutoFit/>
          </a:bodyPr>
          <a:lstStyle/>
          <a:p>
            <a:pPr algn="l">
              <a:lnSpc>
                <a:spcPts val="1215"/>
              </a:lnSpc>
            </a:pPr>
            <a:r>
              <a:rPr lang="en-US" sz="865">
                <a:solidFill>
                  <a:srgbClr val="326CE5"/>
                </a:solidFill>
                <a:latin typeface="Calibri (MS)" panose="020F0502020204030204"/>
                <a:ea typeface="Calibri (MS)" panose="020F0502020204030204"/>
                <a:cs typeface="Calibri (MS)" panose="020F0502020204030204"/>
                <a:sym typeface="Calibri (MS)" panose="020F0502020204030204"/>
              </a:rPr>
              <a:t>ver: x.y</a:t>
            </a:r>
          </a:p>
        </p:txBody>
      </p:sp>
      <p:sp>
        <p:nvSpPr>
          <p:cNvPr id="56" name="TextBox 56"/>
          <p:cNvSpPr txBox="1"/>
          <p:nvPr/>
        </p:nvSpPr>
        <p:spPr>
          <a:xfrm>
            <a:off x="3721908" y="1986612"/>
            <a:ext cx="321119" cy="164791"/>
          </a:xfrm>
          <a:prstGeom prst="rect">
            <a:avLst/>
          </a:prstGeom>
        </p:spPr>
        <p:txBody>
          <a:bodyPr lIns="0" tIns="0" rIns="0" bIns="0" rtlCol="0" anchor="t">
            <a:spAutoFit/>
          </a:bodyPr>
          <a:lstStyle/>
          <a:p>
            <a:pPr algn="l">
              <a:lnSpc>
                <a:spcPts val="1215"/>
              </a:lnSpc>
            </a:pPr>
            <a:r>
              <a:rPr lang="en-US" sz="865">
                <a:solidFill>
                  <a:srgbClr val="326CE5"/>
                </a:solidFill>
                <a:latin typeface="Calibri (MS)" panose="020F0502020204030204"/>
                <a:ea typeface="Calibri (MS)" panose="020F0502020204030204"/>
                <a:cs typeface="Calibri (MS)" panose="020F0502020204030204"/>
                <a:sym typeface="Calibri (MS)" panose="020F0502020204030204"/>
              </a:rPr>
              <a:t>ver: x.y</a:t>
            </a:r>
          </a:p>
        </p:txBody>
      </p:sp>
      <p:sp>
        <p:nvSpPr>
          <p:cNvPr id="57" name="TextBox 57"/>
          <p:cNvSpPr txBox="1"/>
          <p:nvPr/>
        </p:nvSpPr>
        <p:spPr>
          <a:xfrm>
            <a:off x="5417998" y="1982764"/>
            <a:ext cx="320892" cy="164791"/>
          </a:xfrm>
          <a:prstGeom prst="rect">
            <a:avLst/>
          </a:prstGeom>
        </p:spPr>
        <p:txBody>
          <a:bodyPr lIns="0" tIns="0" rIns="0" bIns="0" rtlCol="0" anchor="t">
            <a:spAutoFit/>
          </a:bodyPr>
          <a:lstStyle/>
          <a:p>
            <a:pPr algn="l">
              <a:lnSpc>
                <a:spcPts val="1215"/>
              </a:lnSpc>
            </a:pPr>
            <a:r>
              <a:rPr lang="en-US" sz="865">
                <a:solidFill>
                  <a:srgbClr val="326CE5"/>
                </a:solidFill>
                <a:latin typeface="Calibri (MS)" panose="020F0502020204030204"/>
                <a:ea typeface="Calibri (MS)" panose="020F0502020204030204"/>
                <a:cs typeface="Calibri (MS)" panose="020F0502020204030204"/>
                <a:sym typeface="Calibri (MS)" panose="020F0502020204030204"/>
              </a:rPr>
              <a:t>ver: x.y</a:t>
            </a:r>
          </a:p>
        </p:txBody>
      </p:sp>
      <p:sp>
        <p:nvSpPr>
          <p:cNvPr id="58" name="TextBox 58"/>
          <p:cNvSpPr txBox="1"/>
          <p:nvPr/>
        </p:nvSpPr>
        <p:spPr>
          <a:xfrm>
            <a:off x="5421630" y="2969895"/>
            <a:ext cx="531495" cy="155575"/>
          </a:xfrm>
          <a:prstGeom prst="rect">
            <a:avLst/>
          </a:prstGeom>
        </p:spPr>
        <p:txBody>
          <a:bodyPr wrap="square" lIns="0" tIns="0" rIns="0" bIns="0" rtlCol="0" anchor="t">
            <a:spAutoFit/>
          </a:bodyPr>
          <a:lstStyle/>
          <a:p>
            <a:pPr algn="l">
              <a:lnSpc>
                <a:spcPts val="1215"/>
              </a:lnSpc>
            </a:pPr>
            <a:r>
              <a:rPr lang="en-US" sz="865">
                <a:solidFill>
                  <a:srgbClr val="326CE5"/>
                </a:solidFill>
                <a:latin typeface="Calibri (MS)" panose="020F0502020204030204"/>
                <a:ea typeface="Calibri (MS)" panose="020F0502020204030204"/>
                <a:cs typeface="Calibri (MS)" panose="020F0502020204030204"/>
                <a:sym typeface="Calibri (MS)" panose="020F0502020204030204"/>
              </a:rPr>
              <a:t>ver: y.z</a:t>
            </a:r>
          </a:p>
        </p:txBody>
      </p:sp>
      <p:sp>
        <p:nvSpPr>
          <p:cNvPr id="59" name="TextBox 59"/>
          <p:cNvSpPr txBox="1"/>
          <p:nvPr/>
        </p:nvSpPr>
        <p:spPr>
          <a:xfrm>
            <a:off x="7180580" y="2945765"/>
            <a:ext cx="710565" cy="155575"/>
          </a:xfrm>
          <a:prstGeom prst="rect">
            <a:avLst/>
          </a:prstGeom>
        </p:spPr>
        <p:txBody>
          <a:bodyPr wrap="square" lIns="0" tIns="0" rIns="0" bIns="0" rtlCol="0" anchor="t">
            <a:spAutoFit/>
          </a:bodyPr>
          <a:lstStyle/>
          <a:p>
            <a:pPr algn="l">
              <a:lnSpc>
                <a:spcPts val="1215"/>
              </a:lnSpc>
            </a:pPr>
            <a:r>
              <a:rPr lang="en-US" sz="865">
                <a:solidFill>
                  <a:srgbClr val="326CE5"/>
                </a:solidFill>
                <a:latin typeface="Calibri (MS)" panose="020F0502020204030204"/>
                <a:ea typeface="Calibri (MS)" panose="020F0502020204030204"/>
                <a:cs typeface="Calibri (MS)" panose="020F0502020204030204"/>
                <a:sym typeface="Calibri (MS)" panose="020F0502020204030204"/>
              </a:rPr>
              <a:t>ver: y.z</a:t>
            </a:r>
          </a:p>
        </p:txBody>
      </p:sp>
      <p:sp>
        <p:nvSpPr>
          <p:cNvPr id="60" name="TextBox 60"/>
          <p:cNvSpPr txBox="1"/>
          <p:nvPr/>
        </p:nvSpPr>
        <p:spPr>
          <a:xfrm>
            <a:off x="1997075" y="3012440"/>
            <a:ext cx="499745" cy="154940"/>
          </a:xfrm>
          <a:prstGeom prst="rect">
            <a:avLst/>
          </a:prstGeom>
        </p:spPr>
        <p:txBody>
          <a:bodyPr wrap="square" lIns="0" tIns="0" rIns="0" bIns="0" rtlCol="0" anchor="t">
            <a:spAutoFit/>
          </a:bodyPr>
          <a:lstStyle/>
          <a:p>
            <a:pPr algn="l">
              <a:lnSpc>
                <a:spcPts val="1210"/>
              </a:lnSpc>
            </a:pPr>
            <a:r>
              <a:rPr lang="en-US" sz="865">
                <a:solidFill>
                  <a:srgbClr val="326CE5"/>
                </a:solidFill>
                <a:latin typeface="Calibri (MS)" panose="020F0502020204030204"/>
                <a:ea typeface="Calibri (MS)" panose="020F0502020204030204"/>
                <a:cs typeface="Calibri (MS)" panose="020F0502020204030204"/>
                <a:sym typeface="Calibri (MS)" panose="020F0502020204030204"/>
              </a:rPr>
              <a:t>ver: y.z</a:t>
            </a:r>
          </a:p>
        </p:txBody>
      </p:sp>
      <p:sp>
        <p:nvSpPr>
          <p:cNvPr id="61" name="TextBox 61"/>
          <p:cNvSpPr txBox="1"/>
          <p:nvPr/>
        </p:nvSpPr>
        <p:spPr>
          <a:xfrm>
            <a:off x="3725545" y="2978150"/>
            <a:ext cx="593725" cy="154940"/>
          </a:xfrm>
          <a:prstGeom prst="rect">
            <a:avLst/>
          </a:prstGeom>
        </p:spPr>
        <p:txBody>
          <a:bodyPr wrap="square" lIns="0" tIns="0" rIns="0" bIns="0" rtlCol="0" anchor="t">
            <a:spAutoFit/>
          </a:bodyPr>
          <a:lstStyle/>
          <a:p>
            <a:pPr algn="l">
              <a:lnSpc>
                <a:spcPts val="1210"/>
              </a:lnSpc>
            </a:pPr>
            <a:r>
              <a:rPr lang="en-US" sz="865">
                <a:solidFill>
                  <a:srgbClr val="326CE5"/>
                </a:solidFill>
                <a:latin typeface="Calibri (MS)" panose="020F0502020204030204"/>
                <a:ea typeface="Calibri (MS)" panose="020F0502020204030204"/>
                <a:cs typeface="Calibri (MS)" panose="020F0502020204030204"/>
                <a:sym typeface="Calibri (MS)" panose="020F0502020204030204"/>
              </a:rPr>
              <a:t>ver: y.z</a:t>
            </a:r>
          </a:p>
        </p:txBody>
      </p:sp>
      <p:sp>
        <p:nvSpPr>
          <p:cNvPr id="62" name="TextBox 62"/>
          <p:cNvSpPr txBox="1"/>
          <p:nvPr/>
        </p:nvSpPr>
        <p:spPr>
          <a:xfrm>
            <a:off x="7193430" y="1976539"/>
            <a:ext cx="320844" cy="164530"/>
          </a:xfrm>
          <a:prstGeom prst="rect">
            <a:avLst/>
          </a:prstGeom>
        </p:spPr>
        <p:txBody>
          <a:bodyPr lIns="0" tIns="0" rIns="0" bIns="0" rtlCol="0" anchor="t">
            <a:spAutoFit/>
          </a:bodyPr>
          <a:lstStyle/>
          <a:p>
            <a:pPr algn="l">
              <a:lnSpc>
                <a:spcPts val="1210"/>
              </a:lnSpc>
            </a:pPr>
            <a:r>
              <a:rPr lang="en-US" sz="865">
                <a:solidFill>
                  <a:srgbClr val="326CE5"/>
                </a:solidFill>
                <a:latin typeface="Calibri (MS)" panose="020F0502020204030204"/>
                <a:ea typeface="Calibri (MS)" panose="020F0502020204030204"/>
                <a:cs typeface="Calibri (MS)" panose="020F0502020204030204"/>
                <a:sym typeface="Calibri (MS)" panose="020F0502020204030204"/>
              </a:rPr>
              <a:t>ver: x.y</a:t>
            </a: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646971" y="2149790"/>
            <a:ext cx="3850059" cy="701046"/>
          </a:xfrm>
          <a:prstGeom prst="rect">
            <a:avLst/>
          </a:prstGeom>
        </p:spPr>
        <p:txBody>
          <a:bodyPr lIns="0" tIns="0" rIns="0" bIns="0" rtlCol="0" anchor="t">
            <a:spAutoFit/>
          </a:bodyPr>
          <a:lstStyle/>
          <a:p>
            <a:pPr algn="ctr">
              <a:lnSpc>
                <a:spcPts val="5200"/>
              </a:lnSpc>
              <a:spcBef>
                <a:spcPct val="0"/>
              </a:spcBef>
            </a:pPr>
            <a:r>
              <a:rPr lang="en-US" sz="3715">
                <a:solidFill>
                  <a:srgbClr val="000000"/>
                </a:solidFill>
                <a:latin typeface="Calibri (MS)" panose="020F0502020204030204"/>
                <a:ea typeface="Calibri (MS)" panose="020F0502020204030204"/>
                <a:cs typeface="Calibri (MS)" panose="020F0502020204030204"/>
                <a:sym typeface="Calibri (MS)" panose="020F0502020204030204"/>
              </a:rPr>
              <a:t>Cordon &amp; Uncordon</a:t>
            </a: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8994635" cy="5143500"/>
          </a:xfrm>
          <a:custGeom>
            <a:avLst/>
            <a:gdLst/>
            <a:ahLst/>
            <a:cxnLst/>
            <a:rect l="l" t="t" r="r" b="b"/>
            <a:pathLst>
              <a:path w="8994635" h="5143500">
                <a:moveTo>
                  <a:pt x="0" y="0"/>
                </a:moveTo>
                <a:lnTo>
                  <a:pt x="8994635" y="0"/>
                </a:lnTo>
                <a:lnTo>
                  <a:pt x="8994635"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899651" y="82616"/>
            <a:ext cx="3148464" cy="504509"/>
          </a:xfrm>
          <a:prstGeom prst="rect">
            <a:avLst/>
          </a:prstGeom>
        </p:spPr>
        <p:txBody>
          <a:bodyPr lIns="0" tIns="0" rIns="0" bIns="0" rtlCol="0" anchor="t">
            <a:spAutoFit/>
          </a:bodyPr>
          <a:lstStyle/>
          <a:p>
            <a:pPr algn="l">
              <a:lnSpc>
                <a:spcPts val="4020"/>
              </a:lnSpc>
            </a:pPr>
            <a:r>
              <a:rPr lang="en-US" sz="2870" spc="2">
                <a:solidFill>
                  <a:srgbClr val="326CE5"/>
                </a:solidFill>
                <a:latin typeface="Barlow" panose="00000500000000000000"/>
                <a:ea typeface="Barlow" panose="00000500000000000000"/>
                <a:cs typeface="Barlow" panose="00000500000000000000"/>
                <a:sym typeface="Barlow" panose="00000500000000000000"/>
              </a:rPr>
              <a:t>Cordon &amp; Uncordon</a:t>
            </a:r>
          </a:p>
        </p:txBody>
      </p:sp>
      <p:sp>
        <p:nvSpPr>
          <p:cNvPr id="4" name="TextBox 4"/>
          <p:cNvSpPr txBox="1"/>
          <p:nvPr/>
        </p:nvSpPr>
        <p:spPr>
          <a:xfrm>
            <a:off x="4159192" y="2013097"/>
            <a:ext cx="585455" cy="413402"/>
          </a:xfrm>
          <a:prstGeom prst="rect">
            <a:avLst/>
          </a:prstGeom>
        </p:spPr>
        <p:txBody>
          <a:bodyPr lIns="0" tIns="0" rIns="0" bIns="0" rtlCol="0" anchor="t">
            <a:spAutoFit/>
          </a:bodyPr>
          <a:lstStyle/>
          <a:p>
            <a:pPr algn="l">
              <a:lnSpc>
                <a:spcPts val="3655"/>
              </a:lnSpc>
            </a:pPr>
            <a:r>
              <a:rPr lang="en-US" sz="1460">
                <a:solidFill>
                  <a:srgbClr val="326CE5"/>
                </a:solidFill>
                <a:latin typeface="Barlow" panose="00000500000000000000"/>
                <a:ea typeface="Barlow" panose="00000500000000000000"/>
                <a:cs typeface="Barlow" panose="00000500000000000000"/>
                <a:sym typeface="Barlow" panose="00000500000000000000"/>
              </a:rPr>
              <a:t>Cordon</a:t>
            </a:r>
          </a:p>
        </p:txBody>
      </p:sp>
      <p:sp>
        <p:nvSpPr>
          <p:cNvPr id="5" name="TextBox 5"/>
          <p:cNvSpPr txBox="1"/>
          <p:nvPr/>
        </p:nvSpPr>
        <p:spPr>
          <a:xfrm>
            <a:off x="4058137" y="2602194"/>
            <a:ext cx="796896" cy="413402"/>
          </a:xfrm>
          <a:prstGeom prst="rect">
            <a:avLst/>
          </a:prstGeom>
        </p:spPr>
        <p:txBody>
          <a:bodyPr lIns="0" tIns="0" rIns="0" bIns="0" rtlCol="0" anchor="t">
            <a:spAutoFit/>
          </a:bodyPr>
          <a:lstStyle/>
          <a:p>
            <a:pPr algn="l">
              <a:lnSpc>
                <a:spcPts val="3655"/>
              </a:lnSpc>
            </a:pPr>
            <a:r>
              <a:rPr lang="en-US" sz="1460">
                <a:solidFill>
                  <a:srgbClr val="326CE5"/>
                </a:solidFill>
                <a:latin typeface="Barlow" panose="00000500000000000000"/>
                <a:ea typeface="Barlow" panose="00000500000000000000"/>
                <a:cs typeface="Barlow" panose="00000500000000000000"/>
                <a:sym typeface="Barlow" panose="00000500000000000000"/>
              </a:rPr>
              <a:t>Uncordon</a:t>
            </a:r>
          </a:p>
        </p:txBody>
      </p:sp>
      <p:sp>
        <p:nvSpPr>
          <p:cNvPr id="6" name="TextBox 6"/>
          <p:cNvSpPr txBox="1"/>
          <p:nvPr/>
        </p:nvSpPr>
        <p:spPr>
          <a:xfrm>
            <a:off x="647268" y="911371"/>
            <a:ext cx="86777" cy="256818"/>
          </a:xfrm>
          <a:prstGeom prst="rect">
            <a:avLst/>
          </a:prstGeom>
        </p:spPr>
        <p:txBody>
          <a:bodyPr lIns="0" tIns="0" rIns="0" bIns="0" rtlCol="0" anchor="t">
            <a:spAutoFit/>
          </a:bodyPr>
          <a:lstStyle/>
          <a:p>
            <a:pPr algn="l">
              <a:lnSpc>
                <a:spcPts val="2045"/>
              </a:lnSpc>
            </a:pPr>
            <a:r>
              <a:rPr lang="en-US" sz="1460">
                <a:solidFill>
                  <a:srgbClr val="000000"/>
                </a:solidFill>
                <a:latin typeface="Arimo" panose="020B0604020202020204"/>
                <a:ea typeface="Arimo" panose="020B0604020202020204"/>
                <a:cs typeface="Arimo" panose="020B0604020202020204"/>
                <a:sym typeface="Arimo" panose="020B0604020202020204"/>
              </a:rPr>
              <a:t>▪</a:t>
            </a:r>
          </a:p>
        </p:txBody>
      </p:sp>
      <p:sp>
        <p:nvSpPr>
          <p:cNvPr id="7" name="TextBox 7"/>
          <p:cNvSpPr txBox="1"/>
          <p:nvPr/>
        </p:nvSpPr>
        <p:spPr>
          <a:xfrm>
            <a:off x="894865" y="980072"/>
            <a:ext cx="7173586" cy="280287"/>
          </a:xfrm>
          <a:prstGeom prst="rect">
            <a:avLst/>
          </a:prstGeom>
        </p:spPr>
        <p:txBody>
          <a:bodyPr lIns="0" tIns="0" rIns="0" bIns="0" rtlCol="0" anchor="t">
            <a:spAutoFit/>
          </a:bodyPr>
          <a:lstStyle/>
          <a:p>
            <a:pPr algn="l">
              <a:lnSpc>
                <a:spcPts val="2045"/>
              </a:lnSpc>
            </a:pPr>
            <a:r>
              <a:rPr lang="en-US" sz="1460">
                <a:solidFill>
                  <a:srgbClr val="000000"/>
                </a:solidFill>
                <a:latin typeface="Calibri (MS)" panose="020F0502020204030204"/>
                <a:ea typeface="Calibri (MS)" panose="020F0502020204030204"/>
                <a:cs typeface="Calibri (MS)" panose="020F0502020204030204"/>
                <a:sym typeface="Calibri (MS)" panose="020F0502020204030204"/>
              </a:rPr>
              <a:t>Managing node availability in a Kubernetes cluster is key for planned maintenance or upgrades</a:t>
            </a: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8994635" cy="5143500"/>
          </a:xfrm>
          <a:custGeom>
            <a:avLst/>
            <a:gdLst/>
            <a:ahLst/>
            <a:cxnLst/>
            <a:rect l="l" t="t" r="r" b="b"/>
            <a:pathLst>
              <a:path w="8994635" h="5143500">
                <a:moveTo>
                  <a:pt x="0" y="0"/>
                </a:moveTo>
                <a:lnTo>
                  <a:pt x="8994635" y="0"/>
                </a:lnTo>
                <a:lnTo>
                  <a:pt x="8994635"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87901" y="1392520"/>
            <a:ext cx="7321323" cy="2827551"/>
          </a:xfrm>
          <a:custGeom>
            <a:avLst/>
            <a:gdLst/>
            <a:ahLst/>
            <a:cxnLst/>
            <a:rect l="l" t="t" r="r" b="b"/>
            <a:pathLst>
              <a:path w="7321323" h="2827551">
                <a:moveTo>
                  <a:pt x="0" y="0"/>
                </a:moveTo>
                <a:lnTo>
                  <a:pt x="7321324" y="0"/>
                </a:lnTo>
                <a:lnTo>
                  <a:pt x="7321324" y="2827551"/>
                </a:lnTo>
                <a:lnTo>
                  <a:pt x="0" y="2827551"/>
                </a:lnTo>
                <a:lnTo>
                  <a:pt x="0" y="0"/>
                </a:lnTo>
                <a:close/>
              </a:path>
            </a:pathLst>
          </a:custGeom>
          <a:blipFill>
            <a:blip r:embed="rId4"/>
            <a:stretch>
              <a:fillRect/>
            </a:stretch>
          </a:blipFill>
        </p:spPr>
      </p:sp>
      <p:sp>
        <p:nvSpPr>
          <p:cNvPr id="4" name="Freeform 4"/>
          <p:cNvSpPr/>
          <p:nvPr/>
        </p:nvSpPr>
        <p:spPr>
          <a:xfrm>
            <a:off x="786754" y="1391468"/>
            <a:ext cx="7320176" cy="2826315"/>
          </a:xfrm>
          <a:custGeom>
            <a:avLst/>
            <a:gdLst/>
            <a:ahLst/>
            <a:cxnLst/>
            <a:rect l="l" t="t" r="r" b="b"/>
            <a:pathLst>
              <a:path w="7320176" h="2826315">
                <a:moveTo>
                  <a:pt x="0" y="0"/>
                </a:moveTo>
                <a:lnTo>
                  <a:pt x="7320176" y="0"/>
                </a:lnTo>
                <a:lnTo>
                  <a:pt x="7320176" y="2826315"/>
                </a:lnTo>
                <a:lnTo>
                  <a:pt x="0" y="28263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a:grpSpLocks noChangeAspect="1"/>
          </p:cNvGrpSpPr>
          <p:nvPr/>
        </p:nvGrpSpPr>
        <p:grpSpPr>
          <a:xfrm>
            <a:off x="980295" y="2100254"/>
            <a:ext cx="1625090" cy="2016749"/>
            <a:chOff x="0" y="0"/>
            <a:chExt cx="3003639" cy="3727539"/>
          </a:xfrm>
        </p:grpSpPr>
        <p:sp>
          <p:nvSpPr>
            <p:cNvPr id="6" name="Freeform 6"/>
            <p:cNvSpPr/>
            <p:nvPr/>
          </p:nvSpPr>
          <p:spPr>
            <a:xfrm>
              <a:off x="0" y="0"/>
              <a:ext cx="3003677" cy="3727577"/>
            </a:xfrm>
            <a:custGeom>
              <a:avLst/>
              <a:gdLst/>
              <a:ahLst/>
              <a:cxnLst/>
              <a:rect l="l" t="t" r="r" b="b"/>
              <a:pathLst>
                <a:path w="3003677" h="3727577">
                  <a:moveTo>
                    <a:pt x="2726309" y="146177"/>
                  </a:moveTo>
                  <a:cubicBezTo>
                    <a:pt x="2809240" y="146177"/>
                    <a:pt x="2876677" y="213360"/>
                    <a:pt x="2876677" y="296418"/>
                  </a:cubicBezTo>
                  <a:lnTo>
                    <a:pt x="2876677" y="3437509"/>
                  </a:lnTo>
                  <a:cubicBezTo>
                    <a:pt x="2876677" y="3520440"/>
                    <a:pt x="2809240" y="3587877"/>
                    <a:pt x="2726309" y="3587877"/>
                  </a:cubicBezTo>
                  <a:lnTo>
                    <a:pt x="283591" y="3587877"/>
                  </a:lnTo>
                  <a:cubicBezTo>
                    <a:pt x="200660" y="3587877"/>
                    <a:pt x="133350" y="3520440"/>
                    <a:pt x="133350" y="3437509"/>
                  </a:cubicBezTo>
                  <a:lnTo>
                    <a:pt x="133350" y="296418"/>
                  </a:lnTo>
                  <a:cubicBezTo>
                    <a:pt x="133350" y="213487"/>
                    <a:pt x="200533" y="146177"/>
                    <a:pt x="283591" y="146177"/>
                  </a:cubicBezTo>
                  <a:close/>
                  <a:moveTo>
                    <a:pt x="0" y="0"/>
                  </a:moveTo>
                  <a:lnTo>
                    <a:pt x="0" y="3727577"/>
                  </a:lnTo>
                  <a:lnTo>
                    <a:pt x="3003677" y="3727577"/>
                  </a:lnTo>
                  <a:lnTo>
                    <a:pt x="3003677" y="0"/>
                  </a:lnTo>
                  <a:close/>
                </a:path>
              </a:pathLst>
            </a:custGeom>
            <a:blipFill>
              <a:blip r:embed="rId7"/>
              <a:stretch>
                <a:fillRect r="1" b="1"/>
              </a:stretch>
            </a:blipFill>
          </p:spPr>
        </p:sp>
      </p:grpSp>
      <p:sp>
        <p:nvSpPr>
          <p:cNvPr id="7" name="Freeform 7"/>
          <p:cNvSpPr/>
          <p:nvPr/>
        </p:nvSpPr>
        <p:spPr>
          <a:xfrm>
            <a:off x="1002097" y="2128976"/>
            <a:ext cx="1584962" cy="1962878"/>
          </a:xfrm>
          <a:custGeom>
            <a:avLst/>
            <a:gdLst/>
            <a:ahLst/>
            <a:cxnLst/>
            <a:rect l="l" t="t" r="r" b="b"/>
            <a:pathLst>
              <a:path w="1584962" h="1962878">
                <a:moveTo>
                  <a:pt x="0" y="0"/>
                </a:moveTo>
                <a:lnTo>
                  <a:pt x="1584962" y="0"/>
                </a:lnTo>
                <a:lnTo>
                  <a:pt x="1584962" y="1962878"/>
                </a:lnTo>
                <a:lnTo>
                  <a:pt x="0" y="19628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8" name="Group 8"/>
          <p:cNvGrpSpPr>
            <a:grpSpLocks noChangeAspect="1"/>
          </p:cNvGrpSpPr>
          <p:nvPr/>
        </p:nvGrpSpPr>
        <p:grpSpPr>
          <a:xfrm>
            <a:off x="2732454" y="2100254"/>
            <a:ext cx="1625090" cy="2016749"/>
            <a:chOff x="0" y="0"/>
            <a:chExt cx="3003639" cy="3727539"/>
          </a:xfrm>
        </p:grpSpPr>
        <p:sp>
          <p:nvSpPr>
            <p:cNvPr id="9" name="Freeform 9"/>
            <p:cNvSpPr/>
            <p:nvPr/>
          </p:nvSpPr>
          <p:spPr>
            <a:xfrm>
              <a:off x="0" y="0"/>
              <a:ext cx="3003677" cy="3727577"/>
            </a:xfrm>
            <a:custGeom>
              <a:avLst/>
              <a:gdLst/>
              <a:ahLst/>
              <a:cxnLst/>
              <a:rect l="l" t="t" r="r" b="b"/>
              <a:pathLst>
                <a:path w="3003677" h="3727577">
                  <a:moveTo>
                    <a:pt x="2726309" y="146177"/>
                  </a:moveTo>
                  <a:cubicBezTo>
                    <a:pt x="2809240" y="146177"/>
                    <a:pt x="2876677" y="213360"/>
                    <a:pt x="2876677" y="296418"/>
                  </a:cubicBezTo>
                  <a:lnTo>
                    <a:pt x="2876677" y="3437509"/>
                  </a:lnTo>
                  <a:cubicBezTo>
                    <a:pt x="2876677" y="3520440"/>
                    <a:pt x="2809240" y="3587877"/>
                    <a:pt x="2726309" y="3587877"/>
                  </a:cubicBezTo>
                  <a:lnTo>
                    <a:pt x="283591" y="3587877"/>
                  </a:lnTo>
                  <a:cubicBezTo>
                    <a:pt x="200660" y="3587877"/>
                    <a:pt x="133350" y="3520440"/>
                    <a:pt x="133350" y="3437509"/>
                  </a:cubicBezTo>
                  <a:lnTo>
                    <a:pt x="133350" y="296418"/>
                  </a:lnTo>
                  <a:cubicBezTo>
                    <a:pt x="133350" y="213487"/>
                    <a:pt x="200533" y="146177"/>
                    <a:pt x="283591" y="146177"/>
                  </a:cubicBezTo>
                  <a:close/>
                  <a:moveTo>
                    <a:pt x="0" y="0"/>
                  </a:moveTo>
                  <a:lnTo>
                    <a:pt x="0" y="3727577"/>
                  </a:lnTo>
                  <a:lnTo>
                    <a:pt x="3003677" y="3727577"/>
                  </a:lnTo>
                  <a:lnTo>
                    <a:pt x="3003677" y="0"/>
                  </a:lnTo>
                  <a:close/>
                </a:path>
              </a:pathLst>
            </a:custGeom>
            <a:blipFill>
              <a:blip r:embed="rId7"/>
              <a:stretch>
                <a:fillRect r="1" b="1"/>
              </a:stretch>
            </a:blipFill>
          </p:spPr>
        </p:sp>
      </p:grpSp>
      <p:sp>
        <p:nvSpPr>
          <p:cNvPr id="10" name="Freeform 10"/>
          <p:cNvSpPr/>
          <p:nvPr/>
        </p:nvSpPr>
        <p:spPr>
          <a:xfrm>
            <a:off x="2754256" y="1923939"/>
            <a:ext cx="1584962" cy="2167915"/>
          </a:xfrm>
          <a:custGeom>
            <a:avLst/>
            <a:gdLst/>
            <a:ahLst/>
            <a:cxnLst/>
            <a:rect l="l" t="t" r="r" b="b"/>
            <a:pathLst>
              <a:path w="1584962" h="2167915">
                <a:moveTo>
                  <a:pt x="0" y="0"/>
                </a:moveTo>
                <a:lnTo>
                  <a:pt x="1584962" y="0"/>
                </a:lnTo>
                <a:lnTo>
                  <a:pt x="1584962" y="2167915"/>
                </a:lnTo>
                <a:lnTo>
                  <a:pt x="0" y="216791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1584962" y="1969749"/>
            <a:ext cx="412273" cy="419144"/>
          </a:xfrm>
          <a:custGeom>
            <a:avLst/>
            <a:gdLst/>
            <a:ahLst/>
            <a:cxnLst/>
            <a:rect l="l" t="t" r="r" b="b"/>
            <a:pathLst>
              <a:path w="412273" h="419144">
                <a:moveTo>
                  <a:pt x="0" y="0"/>
                </a:moveTo>
                <a:lnTo>
                  <a:pt x="412272" y="0"/>
                </a:lnTo>
                <a:lnTo>
                  <a:pt x="412272" y="419144"/>
                </a:lnTo>
                <a:lnTo>
                  <a:pt x="0" y="41914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a:off x="3330249" y="1969749"/>
            <a:ext cx="419144" cy="419144"/>
          </a:xfrm>
          <a:custGeom>
            <a:avLst/>
            <a:gdLst/>
            <a:ahLst/>
            <a:cxnLst/>
            <a:rect l="l" t="t" r="r" b="b"/>
            <a:pathLst>
              <a:path w="419144" h="419144">
                <a:moveTo>
                  <a:pt x="0" y="0"/>
                </a:moveTo>
                <a:lnTo>
                  <a:pt x="419144" y="0"/>
                </a:lnTo>
                <a:lnTo>
                  <a:pt x="419144" y="419144"/>
                </a:lnTo>
                <a:lnTo>
                  <a:pt x="0" y="419144"/>
                </a:lnTo>
                <a:lnTo>
                  <a:pt x="0" y="0"/>
                </a:lnTo>
                <a:close/>
              </a:path>
            </a:pathLst>
          </a:custGeom>
          <a:blipFill>
            <a:blip r:embed="rId14"/>
            <a:stretch>
              <a:fillRect/>
            </a:stretch>
          </a:blipFill>
        </p:spPr>
      </p:sp>
      <p:sp>
        <p:nvSpPr>
          <p:cNvPr id="13" name="Freeform 13"/>
          <p:cNvSpPr/>
          <p:nvPr/>
        </p:nvSpPr>
        <p:spPr>
          <a:xfrm>
            <a:off x="1584962" y="1969749"/>
            <a:ext cx="412273" cy="419144"/>
          </a:xfrm>
          <a:custGeom>
            <a:avLst/>
            <a:gdLst/>
            <a:ahLst/>
            <a:cxnLst/>
            <a:rect l="l" t="t" r="r" b="b"/>
            <a:pathLst>
              <a:path w="412273" h="419144">
                <a:moveTo>
                  <a:pt x="0" y="0"/>
                </a:moveTo>
                <a:lnTo>
                  <a:pt x="412272" y="0"/>
                </a:lnTo>
                <a:lnTo>
                  <a:pt x="412272" y="419144"/>
                </a:lnTo>
                <a:lnTo>
                  <a:pt x="0" y="419144"/>
                </a:lnTo>
                <a:lnTo>
                  <a:pt x="0" y="0"/>
                </a:lnTo>
                <a:close/>
              </a:path>
            </a:pathLst>
          </a:custGeom>
          <a:blipFill>
            <a:blip r:embed="rId15"/>
            <a:stretch>
              <a:fillRect/>
            </a:stretch>
          </a:blipFill>
        </p:spPr>
      </p:sp>
      <p:grpSp>
        <p:nvGrpSpPr>
          <p:cNvPr id="14" name="Group 14"/>
          <p:cNvGrpSpPr>
            <a:grpSpLocks noChangeAspect="1"/>
          </p:cNvGrpSpPr>
          <p:nvPr/>
        </p:nvGrpSpPr>
        <p:grpSpPr>
          <a:xfrm>
            <a:off x="4505226" y="2100254"/>
            <a:ext cx="1625090" cy="2016749"/>
            <a:chOff x="0" y="0"/>
            <a:chExt cx="3003639" cy="3727539"/>
          </a:xfrm>
        </p:grpSpPr>
        <p:sp>
          <p:nvSpPr>
            <p:cNvPr id="15" name="Freeform 15"/>
            <p:cNvSpPr/>
            <p:nvPr/>
          </p:nvSpPr>
          <p:spPr>
            <a:xfrm>
              <a:off x="0" y="0"/>
              <a:ext cx="3003677" cy="3727577"/>
            </a:xfrm>
            <a:custGeom>
              <a:avLst/>
              <a:gdLst/>
              <a:ahLst/>
              <a:cxnLst/>
              <a:rect l="l" t="t" r="r" b="b"/>
              <a:pathLst>
                <a:path w="3003677" h="3727577">
                  <a:moveTo>
                    <a:pt x="2726309" y="146177"/>
                  </a:moveTo>
                  <a:cubicBezTo>
                    <a:pt x="2809240" y="146177"/>
                    <a:pt x="2876677" y="213360"/>
                    <a:pt x="2876677" y="296418"/>
                  </a:cubicBezTo>
                  <a:lnTo>
                    <a:pt x="2876677" y="3437509"/>
                  </a:lnTo>
                  <a:cubicBezTo>
                    <a:pt x="2876677" y="3520440"/>
                    <a:pt x="2809240" y="3587877"/>
                    <a:pt x="2726309" y="3587877"/>
                  </a:cubicBezTo>
                  <a:lnTo>
                    <a:pt x="283591" y="3587877"/>
                  </a:lnTo>
                  <a:cubicBezTo>
                    <a:pt x="200660" y="3587877"/>
                    <a:pt x="133350" y="3520440"/>
                    <a:pt x="133350" y="3437509"/>
                  </a:cubicBezTo>
                  <a:lnTo>
                    <a:pt x="133350" y="296418"/>
                  </a:lnTo>
                  <a:cubicBezTo>
                    <a:pt x="133350" y="213487"/>
                    <a:pt x="200533" y="146177"/>
                    <a:pt x="283591" y="146177"/>
                  </a:cubicBezTo>
                  <a:close/>
                  <a:moveTo>
                    <a:pt x="0" y="0"/>
                  </a:moveTo>
                  <a:lnTo>
                    <a:pt x="0" y="3727577"/>
                  </a:lnTo>
                  <a:lnTo>
                    <a:pt x="3003677" y="3727577"/>
                  </a:lnTo>
                  <a:lnTo>
                    <a:pt x="3003677" y="0"/>
                  </a:lnTo>
                  <a:close/>
                </a:path>
              </a:pathLst>
            </a:custGeom>
            <a:blipFill>
              <a:blip r:embed="rId7"/>
              <a:stretch>
                <a:fillRect r="1" b="1"/>
              </a:stretch>
            </a:blipFill>
          </p:spPr>
        </p:sp>
      </p:grpSp>
      <p:sp>
        <p:nvSpPr>
          <p:cNvPr id="16" name="Freeform 16"/>
          <p:cNvSpPr/>
          <p:nvPr/>
        </p:nvSpPr>
        <p:spPr>
          <a:xfrm>
            <a:off x="4527029" y="1923939"/>
            <a:ext cx="1584962" cy="2167915"/>
          </a:xfrm>
          <a:custGeom>
            <a:avLst/>
            <a:gdLst/>
            <a:ahLst/>
            <a:cxnLst/>
            <a:rect l="l" t="t" r="r" b="b"/>
            <a:pathLst>
              <a:path w="1584962" h="2167915">
                <a:moveTo>
                  <a:pt x="0" y="0"/>
                </a:moveTo>
                <a:lnTo>
                  <a:pt x="1584961" y="0"/>
                </a:lnTo>
                <a:lnTo>
                  <a:pt x="1584961" y="2167915"/>
                </a:lnTo>
                <a:lnTo>
                  <a:pt x="0" y="2167915"/>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7" name="Freeform 17"/>
          <p:cNvSpPr/>
          <p:nvPr/>
        </p:nvSpPr>
        <p:spPr>
          <a:xfrm>
            <a:off x="5109893" y="1969749"/>
            <a:ext cx="412273" cy="419144"/>
          </a:xfrm>
          <a:custGeom>
            <a:avLst/>
            <a:gdLst/>
            <a:ahLst/>
            <a:cxnLst/>
            <a:rect l="l" t="t" r="r" b="b"/>
            <a:pathLst>
              <a:path w="412273" h="419144">
                <a:moveTo>
                  <a:pt x="0" y="0"/>
                </a:moveTo>
                <a:lnTo>
                  <a:pt x="412273" y="0"/>
                </a:lnTo>
                <a:lnTo>
                  <a:pt x="412273" y="419144"/>
                </a:lnTo>
                <a:lnTo>
                  <a:pt x="0" y="419144"/>
                </a:lnTo>
                <a:lnTo>
                  <a:pt x="0" y="0"/>
                </a:lnTo>
                <a:close/>
              </a:path>
            </a:pathLst>
          </a:custGeom>
          <a:blipFill>
            <a:blip r:embed="rId14"/>
            <a:stretch>
              <a:fillRect/>
            </a:stretch>
          </a:blipFill>
        </p:spPr>
      </p:sp>
      <p:grpSp>
        <p:nvGrpSpPr>
          <p:cNvPr id="18" name="Group 18"/>
          <p:cNvGrpSpPr>
            <a:grpSpLocks noChangeAspect="1"/>
          </p:cNvGrpSpPr>
          <p:nvPr/>
        </p:nvGrpSpPr>
        <p:grpSpPr>
          <a:xfrm>
            <a:off x="6284870" y="2093383"/>
            <a:ext cx="1618218" cy="2016749"/>
            <a:chOff x="0" y="0"/>
            <a:chExt cx="2990939" cy="3727539"/>
          </a:xfrm>
        </p:grpSpPr>
        <p:sp>
          <p:nvSpPr>
            <p:cNvPr id="19" name="Freeform 19"/>
            <p:cNvSpPr/>
            <p:nvPr/>
          </p:nvSpPr>
          <p:spPr>
            <a:xfrm>
              <a:off x="0" y="0"/>
              <a:ext cx="2990977" cy="3727577"/>
            </a:xfrm>
            <a:custGeom>
              <a:avLst/>
              <a:gdLst/>
              <a:ahLst/>
              <a:cxnLst/>
              <a:rect l="l" t="t" r="r" b="b"/>
              <a:pathLst>
                <a:path w="2990977" h="3727577">
                  <a:moveTo>
                    <a:pt x="2714244" y="146177"/>
                  </a:moveTo>
                  <a:cubicBezTo>
                    <a:pt x="2796921" y="146177"/>
                    <a:pt x="2863977" y="213106"/>
                    <a:pt x="2863977" y="295656"/>
                  </a:cubicBezTo>
                  <a:lnTo>
                    <a:pt x="2863977" y="3438271"/>
                  </a:lnTo>
                  <a:cubicBezTo>
                    <a:pt x="2863977" y="3520948"/>
                    <a:pt x="2796921" y="3588004"/>
                    <a:pt x="2714244" y="3588004"/>
                  </a:cubicBezTo>
                  <a:lnTo>
                    <a:pt x="282956" y="3588004"/>
                  </a:lnTo>
                  <a:cubicBezTo>
                    <a:pt x="200279" y="3588004"/>
                    <a:pt x="133477" y="3520948"/>
                    <a:pt x="133477" y="3438271"/>
                  </a:cubicBezTo>
                  <a:lnTo>
                    <a:pt x="133477" y="295783"/>
                  </a:lnTo>
                  <a:cubicBezTo>
                    <a:pt x="133477" y="213106"/>
                    <a:pt x="200406" y="146304"/>
                    <a:pt x="282956" y="146304"/>
                  </a:cubicBezTo>
                  <a:close/>
                  <a:moveTo>
                    <a:pt x="0" y="0"/>
                  </a:moveTo>
                  <a:lnTo>
                    <a:pt x="0" y="3727577"/>
                  </a:lnTo>
                  <a:lnTo>
                    <a:pt x="2990977" y="3727577"/>
                  </a:lnTo>
                  <a:lnTo>
                    <a:pt x="2990977" y="0"/>
                  </a:lnTo>
                  <a:close/>
                </a:path>
              </a:pathLst>
            </a:custGeom>
            <a:blipFill>
              <a:blip r:embed="rId18"/>
              <a:stretch>
                <a:fillRect r="1" b="1"/>
              </a:stretch>
            </a:blipFill>
          </p:spPr>
        </p:sp>
      </p:grpSp>
      <p:sp>
        <p:nvSpPr>
          <p:cNvPr id="20" name="Freeform 20"/>
          <p:cNvSpPr/>
          <p:nvPr/>
        </p:nvSpPr>
        <p:spPr>
          <a:xfrm>
            <a:off x="6306672" y="1917068"/>
            <a:ext cx="1578090" cy="2167915"/>
          </a:xfrm>
          <a:custGeom>
            <a:avLst/>
            <a:gdLst/>
            <a:ahLst/>
            <a:cxnLst/>
            <a:rect l="l" t="t" r="r" b="b"/>
            <a:pathLst>
              <a:path w="1578090" h="2167915">
                <a:moveTo>
                  <a:pt x="0" y="0"/>
                </a:moveTo>
                <a:lnTo>
                  <a:pt x="1578091" y="0"/>
                </a:lnTo>
                <a:lnTo>
                  <a:pt x="1578091" y="2167915"/>
                </a:lnTo>
                <a:lnTo>
                  <a:pt x="0" y="2167915"/>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21" name="Freeform 21"/>
          <p:cNvSpPr/>
          <p:nvPr/>
        </p:nvSpPr>
        <p:spPr>
          <a:xfrm>
            <a:off x="1102527" y="3250083"/>
            <a:ext cx="1407760" cy="813091"/>
          </a:xfrm>
          <a:custGeom>
            <a:avLst/>
            <a:gdLst/>
            <a:ahLst/>
            <a:cxnLst/>
            <a:rect l="l" t="t" r="r" b="b"/>
            <a:pathLst>
              <a:path w="1407760" h="813091">
                <a:moveTo>
                  <a:pt x="0" y="0"/>
                </a:moveTo>
                <a:lnTo>
                  <a:pt x="1407760" y="0"/>
                </a:lnTo>
                <a:lnTo>
                  <a:pt x="1407760" y="813091"/>
                </a:lnTo>
                <a:lnTo>
                  <a:pt x="0" y="81309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22" name="Freeform 22"/>
          <p:cNvSpPr/>
          <p:nvPr/>
        </p:nvSpPr>
        <p:spPr>
          <a:xfrm>
            <a:off x="2885909" y="3215727"/>
            <a:ext cx="1369659" cy="847447"/>
          </a:xfrm>
          <a:custGeom>
            <a:avLst/>
            <a:gdLst/>
            <a:ahLst/>
            <a:cxnLst/>
            <a:rect l="l" t="t" r="r" b="b"/>
            <a:pathLst>
              <a:path w="1369659" h="847447">
                <a:moveTo>
                  <a:pt x="0" y="0"/>
                </a:moveTo>
                <a:lnTo>
                  <a:pt x="1369659" y="0"/>
                </a:lnTo>
                <a:lnTo>
                  <a:pt x="1369659" y="847447"/>
                </a:lnTo>
                <a:lnTo>
                  <a:pt x="0" y="847447"/>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23" name="Freeform 23"/>
          <p:cNvSpPr/>
          <p:nvPr/>
        </p:nvSpPr>
        <p:spPr>
          <a:xfrm>
            <a:off x="4654943" y="3215727"/>
            <a:ext cx="1373404" cy="833705"/>
          </a:xfrm>
          <a:custGeom>
            <a:avLst/>
            <a:gdLst/>
            <a:ahLst/>
            <a:cxnLst/>
            <a:rect l="l" t="t" r="r" b="b"/>
            <a:pathLst>
              <a:path w="1373404" h="833705">
                <a:moveTo>
                  <a:pt x="0" y="0"/>
                </a:moveTo>
                <a:lnTo>
                  <a:pt x="1373404" y="0"/>
                </a:lnTo>
                <a:lnTo>
                  <a:pt x="1373404" y="833704"/>
                </a:lnTo>
                <a:lnTo>
                  <a:pt x="0" y="833704"/>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24" name="Freeform 24"/>
          <p:cNvSpPr/>
          <p:nvPr/>
        </p:nvSpPr>
        <p:spPr>
          <a:xfrm>
            <a:off x="6448329" y="3201984"/>
            <a:ext cx="1387146" cy="840576"/>
          </a:xfrm>
          <a:custGeom>
            <a:avLst/>
            <a:gdLst/>
            <a:ahLst/>
            <a:cxnLst/>
            <a:rect l="l" t="t" r="r" b="b"/>
            <a:pathLst>
              <a:path w="1387146" h="840576">
                <a:moveTo>
                  <a:pt x="0" y="0"/>
                </a:moveTo>
                <a:lnTo>
                  <a:pt x="1387147" y="0"/>
                </a:lnTo>
                <a:lnTo>
                  <a:pt x="1387147" y="840576"/>
                </a:lnTo>
                <a:lnTo>
                  <a:pt x="0" y="840576"/>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25" name="Freeform 25"/>
          <p:cNvSpPr/>
          <p:nvPr/>
        </p:nvSpPr>
        <p:spPr>
          <a:xfrm>
            <a:off x="6882665" y="1962878"/>
            <a:ext cx="419144" cy="419144"/>
          </a:xfrm>
          <a:custGeom>
            <a:avLst/>
            <a:gdLst/>
            <a:ahLst/>
            <a:cxnLst/>
            <a:rect l="l" t="t" r="r" b="b"/>
            <a:pathLst>
              <a:path w="419144" h="419144">
                <a:moveTo>
                  <a:pt x="0" y="0"/>
                </a:moveTo>
                <a:lnTo>
                  <a:pt x="419144" y="0"/>
                </a:lnTo>
                <a:lnTo>
                  <a:pt x="419144" y="419144"/>
                </a:lnTo>
                <a:lnTo>
                  <a:pt x="0" y="419144"/>
                </a:lnTo>
                <a:lnTo>
                  <a:pt x="0" y="0"/>
                </a:lnTo>
                <a:close/>
              </a:path>
            </a:pathLst>
          </a:custGeom>
          <a:blipFill>
            <a:blip r:embed="rId14"/>
            <a:stretch>
              <a:fillRect/>
            </a:stretch>
          </a:blipFill>
        </p:spPr>
      </p:sp>
      <p:sp>
        <p:nvSpPr>
          <p:cNvPr id="26" name="Freeform 26"/>
          <p:cNvSpPr/>
          <p:nvPr/>
        </p:nvSpPr>
        <p:spPr>
          <a:xfrm>
            <a:off x="1598704" y="2395765"/>
            <a:ext cx="364174" cy="350432"/>
          </a:xfrm>
          <a:custGeom>
            <a:avLst/>
            <a:gdLst/>
            <a:ahLst/>
            <a:cxnLst/>
            <a:rect l="l" t="t" r="r" b="b"/>
            <a:pathLst>
              <a:path w="364174" h="350432">
                <a:moveTo>
                  <a:pt x="0" y="0"/>
                </a:moveTo>
                <a:lnTo>
                  <a:pt x="364174" y="0"/>
                </a:lnTo>
                <a:lnTo>
                  <a:pt x="364174" y="350431"/>
                </a:lnTo>
                <a:lnTo>
                  <a:pt x="0" y="350431"/>
                </a:lnTo>
                <a:lnTo>
                  <a:pt x="0" y="0"/>
                </a:lnTo>
                <a:close/>
              </a:path>
            </a:pathLst>
          </a:custGeom>
          <a:blipFill>
            <a:blip r:embed="rId29"/>
            <a:stretch>
              <a:fillRect/>
            </a:stretch>
          </a:blipFill>
        </p:spPr>
      </p:sp>
      <p:sp>
        <p:nvSpPr>
          <p:cNvPr id="27" name="Freeform 27"/>
          <p:cNvSpPr/>
          <p:nvPr/>
        </p:nvSpPr>
        <p:spPr>
          <a:xfrm>
            <a:off x="3357734" y="2395765"/>
            <a:ext cx="364174" cy="343561"/>
          </a:xfrm>
          <a:custGeom>
            <a:avLst/>
            <a:gdLst/>
            <a:ahLst/>
            <a:cxnLst/>
            <a:rect l="l" t="t" r="r" b="b"/>
            <a:pathLst>
              <a:path w="364174" h="343561">
                <a:moveTo>
                  <a:pt x="0" y="0"/>
                </a:moveTo>
                <a:lnTo>
                  <a:pt x="364174" y="0"/>
                </a:lnTo>
                <a:lnTo>
                  <a:pt x="364174" y="343560"/>
                </a:lnTo>
                <a:lnTo>
                  <a:pt x="0" y="343560"/>
                </a:lnTo>
                <a:lnTo>
                  <a:pt x="0" y="0"/>
                </a:lnTo>
                <a:close/>
              </a:path>
            </a:pathLst>
          </a:custGeom>
          <a:blipFill>
            <a:blip r:embed="rId29"/>
            <a:stretch>
              <a:fillRect/>
            </a:stretch>
          </a:blipFill>
        </p:spPr>
      </p:sp>
      <p:sp>
        <p:nvSpPr>
          <p:cNvPr id="28" name="Freeform 28"/>
          <p:cNvSpPr/>
          <p:nvPr/>
        </p:nvSpPr>
        <p:spPr>
          <a:xfrm>
            <a:off x="5130507" y="2402636"/>
            <a:ext cx="364174" cy="343561"/>
          </a:xfrm>
          <a:custGeom>
            <a:avLst/>
            <a:gdLst/>
            <a:ahLst/>
            <a:cxnLst/>
            <a:rect l="l" t="t" r="r" b="b"/>
            <a:pathLst>
              <a:path w="364174" h="343561">
                <a:moveTo>
                  <a:pt x="0" y="0"/>
                </a:moveTo>
                <a:lnTo>
                  <a:pt x="364174" y="0"/>
                </a:lnTo>
                <a:lnTo>
                  <a:pt x="364174" y="343560"/>
                </a:lnTo>
                <a:lnTo>
                  <a:pt x="0" y="343560"/>
                </a:lnTo>
                <a:lnTo>
                  <a:pt x="0" y="0"/>
                </a:lnTo>
                <a:close/>
              </a:path>
            </a:pathLst>
          </a:custGeom>
          <a:blipFill>
            <a:blip r:embed="rId29"/>
            <a:stretch>
              <a:fillRect/>
            </a:stretch>
          </a:blipFill>
        </p:spPr>
      </p:sp>
      <p:sp>
        <p:nvSpPr>
          <p:cNvPr id="29" name="Freeform 29"/>
          <p:cNvSpPr/>
          <p:nvPr/>
        </p:nvSpPr>
        <p:spPr>
          <a:xfrm>
            <a:off x="6889537" y="2395765"/>
            <a:ext cx="357303" cy="343561"/>
          </a:xfrm>
          <a:custGeom>
            <a:avLst/>
            <a:gdLst/>
            <a:ahLst/>
            <a:cxnLst/>
            <a:rect l="l" t="t" r="r" b="b"/>
            <a:pathLst>
              <a:path w="357303" h="343561">
                <a:moveTo>
                  <a:pt x="0" y="0"/>
                </a:moveTo>
                <a:lnTo>
                  <a:pt x="357303" y="0"/>
                </a:lnTo>
                <a:lnTo>
                  <a:pt x="357303" y="343560"/>
                </a:lnTo>
                <a:lnTo>
                  <a:pt x="0" y="343560"/>
                </a:lnTo>
                <a:lnTo>
                  <a:pt x="0" y="0"/>
                </a:lnTo>
                <a:close/>
              </a:path>
            </a:pathLst>
          </a:custGeom>
          <a:blipFill>
            <a:blip r:embed="rId29"/>
            <a:stretch>
              <a:fillRect/>
            </a:stretch>
          </a:blipFill>
        </p:spPr>
      </p:sp>
      <p:sp>
        <p:nvSpPr>
          <p:cNvPr id="30" name="Freeform 30"/>
          <p:cNvSpPr/>
          <p:nvPr/>
        </p:nvSpPr>
        <p:spPr>
          <a:xfrm>
            <a:off x="1378825" y="2869878"/>
            <a:ext cx="364174" cy="350432"/>
          </a:xfrm>
          <a:custGeom>
            <a:avLst/>
            <a:gdLst/>
            <a:ahLst/>
            <a:cxnLst/>
            <a:rect l="l" t="t" r="r" b="b"/>
            <a:pathLst>
              <a:path w="364174" h="350432">
                <a:moveTo>
                  <a:pt x="0" y="0"/>
                </a:moveTo>
                <a:lnTo>
                  <a:pt x="364174" y="0"/>
                </a:lnTo>
                <a:lnTo>
                  <a:pt x="364174" y="350432"/>
                </a:lnTo>
                <a:lnTo>
                  <a:pt x="0" y="350432"/>
                </a:lnTo>
                <a:lnTo>
                  <a:pt x="0" y="0"/>
                </a:lnTo>
                <a:close/>
              </a:path>
            </a:pathLst>
          </a:custGeom>
          <a:blipFill>
            <a:blip r:embed="rId30"/>
            <a:stretch>
              <a:fillRect/>
            </a:stretch>
          </a:blipFill>
        </p:spPr>
      </p:sp>
      <p:sp>
        <p:nvSpPr>
          <p:cNvPr id="31" name="Freeform 31"/>
          <p:cNvSpPr/>
          <p:nvPr/>
        </p:nvSpPr>
        <p:spPr>
          <a:xfrm>
            <a:off x="1797969" y="2869878"/>
            <a:ext cx="364174" cy="350432"/>
          </a:xfrm>
          <a:custGeom>
            <a:avLst/>
            <a:gdLst/>
            <a:ahLst/>
            <a:cxnLst/>
            <a:rect l="l" t="t" r="r" b="b"/>
            <a:pathLst>
              <a:path w="364174" h="350432">
                <a:moveTo>
                  <a:pt x="0" y="0"/>
                </a:moveTo>
                <a:lnTo>
                  <a:pt x="364174" y="0"/>
                </a:lnTo>
                <a:lnTo>
                  <a:pt x="364174" y="350432"/>
                </a:lnTo>
                <a:lnTo>
                  <a:pt x="0" y="350432"/>
                </a:lnTo>
                <a:lnTo>
                  <a:pt x="0" y="0"/>
                </a:lnTo>
                <a:close/>
              </a:path>
            </a:pathLst>
          </a:custGeom>
          <a:blipFill>
            <a:blip r:embed="rId30"/>
            <a:stretch>
              <a:fillRect/>
            </a:stretch>
          </a:blipFill>
        </p:spPr>
      </p:sp>
      <p:sp>
        <p:nvSpPr>
          <p:cNvPr id="32" name="Freeform 32"/>
          <p:cNvSpPr/>
          <p:nvPr/>
        </p:nvSpPr>
        <p:spPr>
          <a:xfrm>
            <a:off x="3151598" y="2863007"/>
            <a:ext cx="364174" cy="350432"/>
          </a:xfrm>
          <a:custGeom>
            <a:avLst/>
            <a:gdLst/>
            <a:ahLst/>
            <a:cxnLst/>
            <a:rect l="l" t="t" r="r" b="b"/>
            <a:pathLst>
              <a:path w="364174" h="350432">
                <a:moveTo>
                  <a:pt x="0" y="0"/>
                </a:moveTo>
                <a:lnTo>
                  <a:pt x="364174" y="0"/>
                </a:lnTo>
                <a:lnTo>
                  <a:pt x="364174" y="350432"/>
                </a:lnTo>
                <a:lnTo>
                  <a:pt x="0" y="350432"/>
                </a:lnTo>
                <a:lnTo>
                  <a:pt x="0" y="0"/>
                </a:lnTo>
                <a:close/>
              </a:path>
            </a:pathLst>
          </a:custGeom>
          <a:blipFill>
            <a:blip r:embed="rId30"/>
            <a:stretch>
              <a:fillRect/>
            </a:stretch>
          </a:blipFill>
        </p:spPr>
      </p:sp>
      <p:sp>
        <p:nvSpPr>
          <p:cNvPr id="33" name="Freeform 33"/>
          <p:cNvSpPr/>
          <p:nvPr/>
        </p:nvSpPr>
        <p:spPr>
          <a:xfrm>
            <a:off x="3570742" y="2863007"/>
            <a:ext cx="364174" cy="350432"/>
          </a:xfrm>
          <a:custGeom>
            <a:avLst/>
            <a:gdLst/>
            <a:ahLst/>
            <a:cxnLst/>
            <a:rect l="l" t="t" r="r" b="b"/>
            <a:pathLst>
              <a:path w="364174" h="350432">
                <a:moveTo>
                  <a:pt x="0" y="0"/>
                </a:moveTo>
                <a:lnTo>
                  <a:pt x="364174" y="0"/>
                </a:lnTo>
                <a:lnTo>
                  <a:pt x="364174" y="350432"/>
                </a:lnTo>
                <a:lnTo>
                  <a:pt x="0" y="350432"/>
                </a:lnTo>
                <a:lnTo>
                  <a:pt x="0" y="0"/>
                </a:lnTo>
                <a:close/>
              </a:path>
            </a:pathLst>
          </a:custGeom>
          <a:blipFill>
            <a:blip r:embed="rId30"/>
            <a:stretch>
              <a:fillRect/>
            </a:stretch>
          </a:blipFill>
        </p:spPr>
      </p:sp>
      <p:sp>
        <p:nvSpPr>
          <p:cNvPr id="34" name="Freeform 34"/>
          <p:cNvSpPr/>
          <p:nvPr/>
        </p:nvSpPr>
        <p:spPr>
          <a:xfrm>
            <a:off x="4931241" y="2856136"/>
            <a:ext cx="357303" cy="350432"/>
          </a:xfrm>
          <a:custGeom>
            <a:avLst/>
            <a:gdLst/>
            <a:ahLst/>
            <a:cxnLst/>
            <a:rect l="l" t="t" r="r" b="b"/>
            <a:pathLst>
              <a:path w="357303" h="350432">
                <a:moveTo>
                  <a:pt x="0" y="0"/>
                </a:moveTo>
                <a:lnTo>
                  <a:pt x="357303" y="0"/>
                </a:lnTo>
                <a:lnTo>
                  <a:pt x="357303" y="350431"/>
                </a:lnTo>
                <a:lnTo>
                  <a:pt x="0" y="350431"/>
                </a:lnTo>
                <a:lnTo>
                  <a:pt x="0" y="0"/>
                </a:lnTo>
                <a:close/>
              </a:path>
            </a:pathLst>
          </a:custGeom>
          <a:blipFill>
            <a:blip r:embed="rId30"/>
            <a:stretch>
              <a:fillRect/>
            </a:stretch>
          </a:blipFill>
        </p:spPr>
      </p:sp>
      <p:sp>
        <p:nvSpPr>
          <p:cNvPr id="35" name="Freeform 35"/>
          <p:cNvSpPr/>
          <p:nvPr/>
        </p:nvSpPr>
        <p:spPr>
          <a:xfrm>
            <a:off x="5350385" y="2856136"/>
            <a:ext cx="357303" cy="350432"/>
          </a:xfrm>
          <a:custGeom>
            <a:avLst/>
            <a:gdLst/>
            <a:ahLst/>
            <a:cxnLst/>
            <a:rect l="l" t="t" r="r" b="b"/>
            <a:pathLst>
              <a:path w="357303" h="350432">
                <a:moveTo>
                  <a:pt x="0" y="0"/>
                </a:moveTo>
                <a:lnTo>
                  <a:pt x="357303" y="0"/>
                </a:lnTo>
                <a:lnTo>
                  <a:pt x="357303" y="350431"/>
                </a:lnTo>
                <a:lnTo>
                  <a:pt x="0" y="350431"/>
                </a:lnTo>
                <a:lnTo>
                  <a:pt x="0" y="0"/>
                </a:lnTo>
                <a:close/>
              </a:path>
            </a:pathLst>
          </a:custGeom>
          <a:blipFill>
            <a:blip r:embed="rId30"/>
            <a:stretch>
              <a:fillRect/>
            </a:stretch>
          </a:blipFill>
        </p:spPr>
      </p:sp>
      <p:sp>
        <p:nvSpPr>
          <p:cNvPr id="36" name="Freeform 36"/>
          <p:cNvSpPr/>
          <p:nvPr/>
        </p:nvSpPr>
        <p:spPr>
          <a:xfrm>
            <a:off x="6704014" y="2849264"/>
            <a:ext cx="364174" cy="350432"/>
          </a:xfrm>
          <a:custGeom>
            <a:avLst/>
            <a:gdLst/>
            <a:ahLst/>
            <a:cxnLst/>
            <a:rect l="l" t="t" r="r" b="b"/>
            <a:pathLst>
              <a:path w="364174" h="350432">
                <a:moveTo>
                  <a:pt x="0" y="0"/>
                </a:moveTo>
                <a:lnTo>
                  <a:pt x="364174" y="0"/>
                </a:lnTo>
                <a:lnTo>
                  <a:pt x="364174" y="350432"/>
                </a:lnTo>
                <a:lnTo>
                  <a:pt x="0" y="350432"/>
                </a:lnTo>
                <a:lnTo>
                  <a:pt x="0" y="0"/>
                </a:lnTo>
                <a:close/>
              </a:path>
            </a:pathLst>
          </a:custGeom>
          <a:blipFill>
            <a:blip r:embed="rId30"/>
            <a:stretch>
              <a:fillRect/>
            </a:stretch>
          </a:blipFill>
        </p:spPr>
      </p:sp>
      <p:sp>
        <p:nvSpPr>
          <p:cNvPr id="37" name="Freeform 37"/>
          <p:cNvSpPr/>
          <p:nvPr/>
        </p:nvSpPr>
        <p:spPr>
          <a:xfrm>
            <a:off x="7123158" y="2849264"/>
            <a:ext cx="357303" cy="350432"/>
          </a:xfrm>
          <a:custGeom>
            <a:avLst/>
            <a:gdLst/>
            <a:ahLst/>
            <a:cxnLst/>
            <a:rect l="l" t="t" r="r" b="b"/>
            <a:pathLst>
              <a:path w="357303" h="350432">
                <a:moveTo>
                  <a:pt x="0" y="0"/>
                </a:moveTo>
                <a:lnTo>
                  <a:pt x="357303" y="0"/>
                </a:lnTo>
                <a:lnTo>
                  <a:pt x="357303" y="350432"/>
                </a:lnTo>
                <a:lnTo>
                  <a:pt x="0" y="350432"/>
                </a:lnTo>
                <a:lnTo>
                  <a:pt x="0" y="0"/>
                </a:lnTo>
                <a:close/>
              </a:path>
            </a:pathLst>
          </a:custGeom>
          <a:blipFill>
            <a:blip r:embed="rId30"/>
            <a:stretch>
              <a:fillRect/>
            </a:stretch>
          </a:blipFill>
        </p:spPr>
      </p:sp>
      <p:sp>
        <p:nvSpPr>
          <p:cNvPr id="38" name="Freeform 38"/>
          <p:cNvSpPr/>
          <p:nvPr/>
        </p:nvSpPr>
        <p:spPr>
          <a:xfrm>
            <a:off x="2615643" y="4463999"/>
            <a:ext cx="3655484" cy="247364"/>
          </a:xfrm>
          <a:custGeom>
            <a:avLst/>
            <a:gdLst/>
            <a:ahLst/>
            <a:cxnLst/>
            <a:rect l="l" t="t" r="r" b="b"/>
            <a:pathLst>
              <a:path w="3655484" h="247364">
                <a:moveTo>
                  <a:pt x="0" y="0"/>
                </a:moveTo>
                <a:lnTo>
                  <a:pt x="3655485" y="0"/>
                </a:lnTo>
                <a:lnTo>
                  <a:pt x="3655485" y="247364"/>
                </a:lnTo>
                <a:lnTo>
                  <a:pt x="0" y="247364"/>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39" name="Freeform 39"/>
          <p:cNvSpPr/>
          <p:nvPr/>
        </p:nvSpPr>
        <p:spPr>
          <a:xfrm>
            <a:off x="4374673" y="1894118"/>
            <a:ext cx="1893067" cy="2298468"/>
          </a:xfrm>
          <a:custGeom>
            <a:avLst/>
            <a:gdLst/>
            <a:ahLst/>
            <a:cxnLst/>
            <a:rect l="l" t="t" r="r" b="b"/>
            <a:pathLst>
              <a:path w="1893067" h="2298468">
                <a:moveTo>
                  <a:pt x="0" y="0"/>
                </a:moveTo>
                <a:lnTo>
                  <a:pt x="1893067" y="0"/>
                </a:lnTo>
                <a:lnTo>
                  <a:pt x="1893067" y="2298468"/>
                </a:lnTo>
                <a:lnTo>
                  <a:pt x="0" y="2298468"/>
                </a:lnTo>
                <a:lnTo>
                  <a:pt x="0" y="0"/>
                </a:lnTo>
                <a:close/>
              </a:path>
            </a:pathLst>
          </a:custGeom>
          <a:blipFill>
            <a:blip r:embed="rId33"/>
            <a:stretch>
              <a:fillRect/>
            </a:stretch>
          </a:blipFill>
        </p:spPr>
      </p:sp>
      <p:sp>
        <p:nvSpPr>
          <p:cNvPr id="40" name="Freeform 40"/>
          <p:cNvSpPr/>
          <p:nvPr/>
        </p:nvSpPr>
        <p:spPr>
          <a:xfrm>
            <a:off x="4436514" y="1956007"/>
            <a:ext cx="1772772" cy="2178174"/>
          </a:xfrm>
          <a:custGeom>
            <a:avLst/>
            <a:gdLst/>
            <a:ahLst/>
            <a:cxnLst/>
            <a:rect l="l" t="t" r="r" b="b"/>
            <a:pathLst>
              <a:path w="1772772" h="2178174">
                <a:moveTo>
                  <a:pt x="0" y="0"/>
                </a:moveTo>
                <a:lnTo>
                  <a:pt x="1772773" y="0"/>
                </a:lnTo>
                <a:lnTo>
                  <a:pt x="1772773" y="2178174"/>
                </a:lnTo>
                <a:lnTo>
                  <a:pt x="0" y="2178174"/>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sp>
      <p:sp>
        <p:nvSpPr>
          <p:cNvPr id="41" name="TextBox 41"/>
          <p:cNvSpPr txBox="1"/>
          <p:nvPr/>
        </p:nvSpPr>
        <p:spPr>
          <a:xfrm>
            <a:off x="3870787" y="82616"/>
            <a:ext cx="1174530" cy="502172"/>
          </a:xfrm>
          <a:prstGeom prst="rect">
            <a:avLst/>
          </a:prstGeom>
        </p:spPr>
        <p:txBody>
          <a:bodyPr lIns="0" tIns="0" rIns="0" bIns="0" rtlCol="0" anchor="t">
            <a:spAutoFit/>
          </a:bodyPr>
          <a:lstStyle/>
          <a:p>
            <a:pPr algn="l">
              <a:lnSpc>
                <a:spcPts val="4020"/>
              </a:lnSpc>
            </a:pPr>
            <a:r>
              <a:rPr lang="en-US" sz="2870">
                <a:solidFill>
                  <a:srgbClr val="326CE5"/>
                </a:solidFill>
                <a:latin typeface="Barlow" panose="00000500000000000000"/>
                <a:ea typeface="Barlow" panose="00000500000000000000"/>
                <a:cs typeface="Barlow" panose="00000500000000000000"/>
                <a:sym typeface="Barlow" panose="00000500000000000000"/>
              </a:rPr>
              <a:t>Cordon</a:t>
            </a:r>
          </a:p>
        </p:txBody>
      </p:sp>
      <p:sp>
        <p:nvSpPr>
          <p:cNvPr id="42" name="TextBox 42"/>
          <p:cNvSpPr txBox="1"/>
          <p:nvPr/>
        </p:nvSpPr>
        <p:spPr>
          <a:xfrm>
            <a:off x="894865" y="767144"/>
            <a:ext cx="7605008" cy="471866"/>
          </a:xfrm>
          <a:prstGeom prst="rect">
            <a:avLst/>
          </a:prstGeom>
        </p:spPr>
        <p:txBody>
          <a:bodyPr lIns="0" tIns="0" rIns="0" bIns="0" rtlCol="0" anchor="t">
            <a:spAutoFit/>
          </a:bodyPr>
          <a:lstStyle/>
          <a:p>
            <a:pPr algn="l">
              <a:lnSpc>
                <a:spcPts val="1735"/>
              </a:lnSpc>
            </a:pPr>
            <a:r>
              <a:rPr lang="en-US" sz="1460">
                <a:solidFill>
                  <a:srgbClr val="000000"/>
                </a:solidFill>
                <a:latin typeface="Calibri (MS)" panose="020F0502020204030204"/>
                <a:ea typeface="Calibri (MS)" panose="020F0502020204030204"/>
                <a:cs typeface="Calibri (MS)" panose="020F0502020204030204"/>
                <a:sym typeface="Calibri (MS)" panose="020F0502020204030204"/>
              </a:rPr>
              <a:t>Cordoning a Kubernetes node stops new pods from being scheduled, allowing maintenance without disrupting current workloads</a:t>
            </a:r>
          </a:p>
        </p:txBody>
      </p:sp>
      <p:sp>
        <p:nvSpPr>
          <p:cNvPr id="43" name="TextBox 43"/>
          <p:cNvSpPr txBox="1"/>
          <p:nvPr/>
        </p:nvSpPr>
        <p:spPr>
          <a:xfrm>
            <a:off x="887307" y="1256889"/>
            <a:ext cx="858853" cy="432687"/>
          </a:xfrm>
          <a:prstGeom prst="rect">
            <a:avLst/>
          </a:prstGeom>
        </p:spPr>
        <p:txBody>
          <a:bodyPr lIns="0" tIns="0" rIns="0" bIns="0" rtlCol="0" anchor="t">
            <a:spAutoFit/>
          </a:bodyPr>
          <a:lstStyle/>
          <a:p>
            <a:pPr algn="l">
              <a:lnSpc>
                <a:spcPts val="3655"/>
              </a:lnSpc>
            </a:pPr>
            <a:r>
              <a:rPr lang="en-US" sz="1460" b="1">
                <a:solidFill>
                  <a:srgbClr val="0075FF"/>
                </a:solidFill>
                <a:latin typeface="Calibri (MS) Bold" panose="020F0702030404030204"/>
                <a:ea typeface="Calibri (MS) Bold" panose="020F0702030404030204"/>
                <a:cs typeface="Calibri (MS) Bold" panose="020F0702030404030204"/>
                <a:sym typeface="Calibri (MS) Bold" panose="020F0702030404030204"/>
              </a:rPr>
              <a:t>K8s Cluster</a:t>
            </a:r>
          </a:p>
        </p:txBody>
      </p:sp>
      <p:sp>
        <p:nvSpPr>
          <p:cNvPr id="44" name="TextBox 44"/>
          <p:cNvSpPr txBox="1"/>
          <p:nvPr/>
        </p:nvSpPr>
        <p:spPr>
          <a:xfrm>
            <a:off x="1786975" y="3315444"/>
            <a:ext cx="499042" cy="488637"/>
          </a:xfrm>
          <a:prstGeom prst="rect">
            <a:avLst/>
          </a:prstGeom>
        </p:spPr>
        <p:txBody>
          <a:bodyPr lIns="0" tIns="0" rIns="0" bIns="0" rtlCol="0" anchor="t">
            <a:spAutoFit/>
          </a:bodyPr>
          <a:lstStyle/>
          <a:p>
            <a:pPr algn="ctr">
              <a:lnSpc>
                <a:spcPts val="1210"/>
              </a:lnSpc>
            </a:pPr>
            <a:r>
              <a:rPr lang="en-US" sz="1030">
                <a:solidFill>
                  <a:srgbClr val="326CE5"/>
                </a:solidFill>
                <a:latin typeface="Calibri (MS)" panose="020F0502020204030204"/>
                <a:ea typeface="Calibri (MS)" panose="020F0502020204030204"/>
                <a:cs typeface="Calibri (MS)" panose="020F0502020204030204"/>
                <a:sym typeface="Calibri (MS)" panose="020F0502020204030204"/>
              </a:rPr>
              <a:t>ku</a:t>
            </a:r>
            <a:r>
              <a:rPr lang="en-US" sz="1030">
                <a:solidFill>
                  <a:srgbClr val="FFFFFF"/>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b</a:t>
            </a:r>
            <a:r>
              <a:rPr lang="en-US" sz="1030">
                <a:solidFill>
                  <a:srgbClr val="FFFFFF"/>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el</a:t>
            </a:r>
            <a:r>
              <a:rPr lang="en-US" sz="1030">
                <a:solidFill>
                  <a:srgbClr val="FFFFFF"/>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et kubeadm kubectl</a:t>
            </a:r>
          </a:p>
        </p:txBody>
      </p:sp>
      <p:sp>
        <p:nvSpPr>
          <p:cNvPr id="45" name="TextBox 45"/>
          <p:cNvSpPr txBox="1"/>
          <p:nvPr/>
        </p:nvSpPr>
        <p:spPr>
          <a:xfrm>
            <a:off x="1449705" y="3757930"/>
            <a:ext cx="1236980" cy="236855"/>
          </a:xfrm>
          <a:prstGeom prst="rect">
            <a:avLst/>
          </a:prstGeom>
        </p:spPr>
        <p:txBody>
          <a:bodyPr wrap="square" lIns="0" tIns="0" rIns="0" bIns="0" rtlCol="0" anchor="t">
            <a:spAutoFit/>
          </a:bodyPr>
          <a:lstStyle/>
          <a:p>
            <a:pPr algn="l">
              <a:lnSpc>
                <a:spcPts val="1850"/>
              </a:lnSpc>
            </a:pPr>
            <a:r>
              <a:rPr lang="en-US" sz="1030" b="1">
                <a:solidFill>
                  <a:srgbClr val="000000"/>
                </a:solidFill>
                <a:latin typeface="Calibri (MS) Bold" panose="020F0702030404030204"/>
                <a:ea typeface="Calibri (MS) Bold" panose="020F0702030404030204"/>
                <a:cs typeface="Calibri (MS) Bold" panose="020F0702030404030204"/>
                <a:sym typeface="Calibri (MS) Bold" panose="020F0702030404030204"/>
              </a:rPr>
              <a:t>mas</a:t>
            </a:r>
            <a:r>
              <a:rPr lang="en-US" sz="1030" b="1">
                <a:solidFill>
                  <a:srgbClr val="FFFFFF"/>
                </a:solidFill>
                <a:latin typeface="Calibri (MS) Bold" panose="020F0702030404030204"/>
                <a:ea typeface="Calibri (MS) Bold" panose="020F0702030404030204"/>
                <a:cs typeface="Calibri (MS) Bold" panose="020F0702030404030204"/>
                <a:sym typeface="Calibri (MS) Bold" panose="020F0702030404030204"/>
              </a:rPr>
              <a:t> </a:t>
            </a:r>
            <a:r>
              <a:rPr lang="en-US" sz="1030" b="1">
                <a:solidFill>
                  <a:srgbClr val="000000"/>
                </a:solidFill>
                <a:latin typeface="Calibri (MS) Bold" panose="020F0702030404030204"/>
                <a:ea typeface="Calibri (MS) Bold" panose="020F0702030404030204"/>
                <a:cs typeface="Calibri (MS) Bold" panose="020F0702030404030204"/>
                <a:sym typeface="Calibri (MS) Bold" panose="020F0702030404030204"/>
              </a:rPr>
              <a:t>ter</a:t>
            </a:r>
            <a:r>
              <a:rPr lang="en-US" sz="1030" b="1">
                <a:solidFill>
                  <a:srgbClr val="FFFFFF"/>
                </a:solidFill>
                <a:latin typeface="Calibri (MS) Bold" panose="020F0702030404030204"/>
                <a:ea typeface="Calibri (MS) Bold" panose="020F0702030404030204"/>
                <a:cs typeface="Calibri (MS) Bold" panose="020F0702030404030204"/>
                <a:sym typeface="Calibri (MS) Bold" panose="020F0702030404030204"/>
              </a:rPr>
              <a:t> </a:t>
            </a:r>
            <a:r>
              <a:rPr lang="en-US" sz="1030" b="1">
                <a:solidFill>
                  <a:srgbClr val="000000"/>
                </a:solidFill>
                <a:latin typeface="Calibri (MS) Bold" panose="020F0702030404030204"/>
                <a:ea typeface="Calibri (MS) Bold" panose="020F0702030404030204"/>
                <a:cs typeface="Calibri (MS) Bold" panose="020F0702030404030204"/>
                <a:sym typeface="Calibri (MS) Bold" panose="020F0702030404030204"/>
              </a:rPr>
              <a:t>node</a:t>
            </a:r>
          </a:p>
        </p:txBody>
      </p:sp>
      <p:sp>
        <p:nvSpPr>
          <p:cNvPr id="46" name="TextBox 46"/>
          <p:cNvSpPr txBox="1"/>
          <p:nvPr/>
        </p:nvSpPr>
        <p:spPr>
          <a:xfrm>
            <a:off x="3536660" y="3281274"/>
            <a:ext cx="499042" cy="488637"/>
          </a:xfrm>
          <a:prstGeom prst="rect">
            <a:avLst/>
          </a:prstGeom>
        </p:spPr>
        <p:txBody>
          <a:bodyPr lIns="0" tIns="0" rIns="0" bIns="0" rtlCol="0" anchor="t">
            <a:spAutoFit/>
          </a:bodyPr>
          <a:lstStyle/>
          <a:p>
            <a:pPr algn="ctr">
              <a:lnSpc>
                <a:spcPts val="1210"/>
              </a:lnSpc>
            </a:pPr>
            <a:r>
              <a:rPr lang="en-US" sz="1030">
                <a:solidFill>
                  <a:srgbClr val="326CE5"/>
                </a:solidFill>
                <a:latin typeface="Calibri (MS)" panose="020F0502020204030204"/>
                <a:ea typeface="Calibri (MS)" panose="020F0502020204030204"/>
                <a:cs typeface="Calibri (MS)" panose="020F0502020204030204"/>
                <a:sym typeface="Calibri (MS)" panose="020F0502020204030204"/>
              </a:rPr>
              <a:t>ku</a:t>
            </a:r>
            <a:r>
              <a:rPr lang="en-US" sz="1030">
                <a:solidFill>
                  <a:srgbClr val="FFFFFF"/>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b</a:t>
            </a:r>
            <a:r>
              <a:rPr lang="en-US" sz="1030">
                <a:solidFill>
                  <a:srgbClr val="FFFFFF"/>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el</a:t>
            </a:r>
            <a:r>
              <a:rPr lang="en-US" sz="1030">
                <a:solidFill>
                  <a:srgbClr val="FFFFFF"/>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et kubeadm kubectl</a:t>
            </a:r>
          </a:p>
        </p:txBody>
      </p:sp>
      <p:sp>
        <p:nvSpPr>
          <p:cNvPr id="47" name="TextBox 47"/>
          <p:cNvSpPr txBox="1"/>
          <p:nvPr/>
        </p:nvSpPr>
        <p:spPr>
          <a:xfrm>
            <a:off x="3237230" y="3710305"/>
            <a:ext cx="995045" cy="306070"/>
          </a:xfrm>
          <a:prstGeom prst="rect">
            <a:avLst/>
          </a:prstGeom>
        </p:spPr>
        <p:txBody>
          <a:bodyPr wrap="square" lIns="0" tIns="0" rIns="0" bIns="0" rtlCol="0" anchor="t">
            <a:spAutoFit/>
          </a:bodyPr>
          <a:lstStyle/>
          <a:p>
            <a:pPr algn="l">
              <a:lnSpc>
                <a:spcPts val="2390"/>
              </a:lnSpc>
            </a:pPr>
            <a:r>
              <a:rPr lang="en-US" sz="1030" b="1">
                <a:solidFill>
                  <a:srgbClr val="000000"/>
                </a:solidFill>
                <a:latin typeface="Calibri (MS) Bold" panose="020F0702030404030204"/>
                <a:ea typeface="Calibri (MS) Bold" panose="020F0702030404030204"/>
                <a:cs typeface="Calibri (MS) Bold" panose="020F0702030404030204"/>
                <a:sym typeface="Calibri (MS) Bold" panose="020F0702030404030204"/>
              </a:rPr>
              <a:t>worker</a:t>
            </a:r>
            <a:r>
              <a:rPr lang="en-US" sz="1030" b="1">
                <a:solidFill>
                  <a:srgbClr val="FFFFFF"/>
                </a:solidFill>
                <a:latin typeface="Calibri (MS) Bold" panose="020F0702030404030204"/>
                <a:ea typeface="Calibri (MS) Bold" panose="020F0702030404030204"/>
                <a:cs typeface="Calibri (MS) Bold" panose="020F0702030404030204"/>
                <a:sym typeface="Calibri (MS) Bold" panose="020F0702030404030204"/>
              </a:rPr>
              <a:t> </a:t>
            </a:r>
            <a:r>
              <a:rPr lang="en-US" sz="1030" b="1">
                <a:solidFill>
                  <a:srgbClr val="000000"/>
                </a:solidFill>
                <a:latin typeface="Calibri (MS) Bold" panose="020F0702030404030204"/>
                <a:ea typeface="Calibri (MS) Bold" panose="020F0702030404030204"/>
                <a:cs typeface="Calibri (MS) Bold" panose="020F0702030404030204"/>
                <a:sym typeface="Calibri (MS) Bold" panose="020F0702030404030204"/>
              </a:rPr>
              <a:t>one</a:t>
            </a:r>
          </a:p>
        </p:txBody>
      </p:sp>
      <p:sp>
        <p:nvSpPr>
          <p:cNvPr id="48" name="TextBox 48"/>
          <p:cNvSpPr txBox="1"/>
          <p:nvPr/>
        </p:nvSpPr>
        <p:spPr>
          <a:xfrm>
            <a:off x="5305771" y="3281274"/>
            <a:ext cx="499310" cy="488637"/>
          </a:xfrm>
          <a:prstGeom prst="rect">
            <a:avLst/>
          </a:prstGeom>
        </p:spPr>
        <p:txBody>
          <a:bodyPr lIns="0" tIns="0" rIns="0" bIns="0" rtlCol="0" anchor="t">
            <a:spAutoFit/>
          </a:bodyPr>
          <a:lstStyle/>
          <a:p>
            <a:pPr algn="ctr">
              <a:lnSpc>
                <a:spcPts val="1210"/>
              </a:lnSpc>
            </a:pPr>
            <a:r>
              <a:rPr lang="en-US" sz="1030">
                <a:solidFill>
                  <a:srgbClr val="326CE5"/>
                </a:solidFill>
                <a:latin typeface="Calibri (MS)" panose="020F0502020204030204"/>
                <a:ea typeface="Calibri (MS)" panose="020F0502020204030204"/>
                <a:cs typeface="Calibri (MS)" panose="020F0502020204030204"/>
                <a:sym typeface="Calibri (MS)" panose="020F0502020204030204"/>
              </a:rPr>
              <a:t>ku</a:t>
            </a:r>
            <a:r>
              <a:rPr lang="en-US" sz="1030">
                <a:solidFill>
                  <a:srgbClr val="FFFFFF"/>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b</a:t>
            </a:r>
            <a:r>
              <a:rPr lang="en-US" sz="1030">
                <a:solidFill>
                  <a:srgbClr val="FFFFFF"/>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el</a:t>
            </a:r>
            <a:r>
              <a:rPr lang="en-US" sz="1030">
                <a:solidFill>
                  <a:srgbClr val="FFFFFF"/>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et kubeadm kubectl</a:t>
            </a:r>
          </a:p>
        </p:txBody>
      </p:sp>
      <p:sp>
        <p:nvSpPr>
          <p:cNvPr id="49" name="TextBox 49"/>
          <p:cNvSpPr txBox="1"/>
          <p:nvPr/>
        </p:nvSpPr>
        <p:spPr>
          <a:xfrm>
            <a:off x="5026025" y="3714750"/>
            <a:ext cx="902335" cy="276860"/>
          </a:xfrm>
          <a:prstGeom prst="rect">
            <a:avLst/>
          </a:prstGeom>
        </p:spPr>
        <p:txBody>
          <a:bodyPr wrap="square" lIns="0" tIns="0" rIns="0" bIns="0" rtlCol="0" anchor="t">
            <a:spAutoFit/>
          </a:bodyPr>
          <a:lstStyle/>
          <a:p>
            <a:pPr algn="l">
              <a:lnSpc>
                <a:spcPts val="2160"/>
              </a:lnSpc>
            </a:pPr>
            <a:r>
              <a:rPr lang="en-US" sz="1030" b="1">
                <a:solidFill>
                  <a:srgbClr val="000000"/>
                </a:solidFill>
                <a:latin typeface="Calibri (MS) Bold" panose="020F0702030404030204"/>
                <a:ea typeface="Calibri (MS) Bold" panose="020F0702030404030204"/>
                <a:cs typeface="Calibri (MS) Bold" panose="020F0702030404030204"/>
                <a:sym typeface="Calibri (MS) Bold" panose="020F0702030404030204"/>
              </a:rPr>
              <a:t>worker</a:t>
            </a:r>
            <a:r>
              <a:rPr lang="en-US" sz="1030" b="1">
                <a:solidFill>
                  <a:srgbClr val="FFFFFF"/>
                </a:solidFill>
                <a:latin typeface="Calibri (MS) Bold" panose="020F0702030404030204"/>
                <a:ea typeface="Calibri (MS) Bold" panose="020F0702030404030204"/>
                <a:cs typeface="Calibri (MS) Bold" panose="020F0702030404030204"/>
                <a:sym typeface="Calibri (MS) Bold" panose="020F0702030404030204"/>
              </a:rPr>
              <a:t> </a:t>
            </a:r>
            <a:r>
              <a:rPr lang="en-US" sz="1030" b="1">
                <a:solidFill>
                  <a:srgbClr val="000000"/>
                </a:solidFill>
                <a:latin typeface="Calibri (MS) Bold" panose="020F0702030404030204"/>
                <a:ea typeface="Calibri (MS) Bold" panose="020F0702030404030204"/>
                <a:cs typeface="Calibri (MS) Bold" panose="020F0702030404030204"/>
                <a:sym typeface="Calibri (MS) Bold" panose="020F0702030404030204"/>
              </a:rPr>
              <a:t>two</a:t>
            </a:r>
          </a:p>
        </p:txBody>
      </p:sp>
      <p:sp>
        <p:nvSpPr>
          <p:cNvPr id="50" name="TextBox 50"/>
          <p:cNvSpPr txBox="1"/>
          <p:nvPr/>
        </p:nvSpPr>
        <p:spPr>
          <a:xfrm>
            <a:off x="7116926" y="3247835"/>
            <a:ext cx="498699" cy="507536"/>
          </a:xfrm>
          <a:prstGeom prst="rect">
            <a:avLst/>
          </a:prstGeom>
        </p:spPr>
        <p:txBody>
          <a:bodyPr lIns="0" tIns="0" rIns="0" bIns="0" rtlCol="0" anchor="t">
            <a:spAutoFit/>
          </a:bodyPr>
          <a:lstStyle/>
          <a:p>
            <a:pPr algn="ctr">
              <a:lnSpc>
                <a:spcPts val="1440"/>
              </a:lnSpc>
            </a:pPr>
            <a:r>
              <a:rPr lang="en-US" sz="1030">
                <a:solidFill>
                  <a:srgbClr val="326CE5"/>
                </a:solidFill>
                <a:latin typeface="Calibri (MS)" panose="020F0502020204030204"/>
                <a:ea typeface="Calibri (MS)" panose="020F0502020204030204"/>
                <a:cs typeface="Calibri (MS)" panose="020F0502020204030204"/>
                <a:sym typeface="Calibri (MS)" panose="020F0502020204030204"/>
              </a:rPr>
              <a:t>ku</a:t>
            </a:r>
            <a:r>
              <a:rPr lang="en-US" sz="1030">
                <a:solidFill>
                  <a:srgbClr val="FFFFFF"/>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b</a:t>
            </a:r>
            <a:r>
              <a:rPr lang="en-US" sz="1030">
                <a:solidFill>
                  <a:srgbClr val="FFFFFF"/>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el</a:t>
            </a:r>
            <a:r>
              <a:rPr lang="en-US" sz="1030">
                <a:solidFill>
                  <a:srgbClr val="FFFFFF"/>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et</a:t>
            </a:r>
          </a:p>
          <a:p>
            <a:pPr algn="ctr">
              <a:lnSpc>
                <a:spcPts val="1190"/>
              </a:lnSpc>
            </a:pPr>
            <a:r>
              <a:rPr lang="en-US" sz="1025">
                <a:solidFill>
                  <a:srgbClr val="326CE5"/>
                </a:solidFill>
                <a:latin typeface="Calibri (MS)" panose="020F0502020204030204"/>
                <a:ea typeface="Calibri (MS)" panose="020F0502020204030204"/>
                <a:cs typeface="Calibri (MS)" panose="020F0502020204030204"/>
                <a:sym typeface="Calibri (MS)" panose="020F0502020204030204"/>
              </a:rPr>
              <a:t>kubeadm kubectl</a:t>
            </a:r>
          </a:p>
        </p:txBody>
      </p:sp>
      <p:sp>
        <p:nvSpPr>
          <p:cNvPr id="51" name="TextBox 51"/>
          <p:cNvSpPr txBox="1"/>
          <p:nvPr/>
        </p:nvSpPr>
        <p:spPr>
          <a:xfrm>
            <a:off x="6765925" y="3698875"/>
            <a:ext cx="977900" cy="285750"/>
          </a:xfrm>
          <a:prstGeom prst="rect">
            <a:avLst/>
          </a:prstGeom>
        </p:spPr>
        <p:txBody>
          <a:bodyPr wrap="square" lIns="0" tIns="0" rIns="0" bIns="0" rtlCol="0" anchor="t">
            <a:spAutoFit/>
          </a:bodyPr>
          <a:lstStyle/>
          <a:p>
            <a:pPr algn="l">
              <a:lnSpc>
                <a:spcPts val="2230"/>
              </a:lnSpc>
            </a:pPr>
            <a:r>
              <a:rPr lang="en-US" sz="1025" b="1">
                <a:solidFill>
                  <a:srgbClr val="000000"/>
                </a:solidFill>
                <a:latin typeface="Calibri (MS) Bold" panose="020F0702030404030204"/>
                <a:ea typeface="Calibri (MS) Bold" panose="020F0702030404030204"/>
                <a:cs typeface="Calibri (MS) Bold" panose="020F0702030404030204"/>
                <a:sym typeface="Calibri (MS) Bold" panose="020F0702030404030204"/>
              </a:rPr>
              <a:t>worker three</a:t>
            </a:r>
          </a:p>
        </p:txBody>
      </p:sp>
      <p:sp>
        <p:nvSpPr>
          <p:cNvPr id="52" name="TextBox 52"/>
          <p:cNvSpPr txBox="1"/>
          <p:nvPr/>
        </p:nvSpPr>
        <p:spPr>
          <a:xfrm>
            <a:off x="2685915" y="4477033"/>
            <a:ext cx="1959951" cy="213826"/>
          </a:xfrm>
          <a:prstGeom prst="rect">
            <a:avLst/>
          </a:prstGeom>
        </p:spPr>
        <p:txBody>
          <a:bodyPr lIns="0" tIns="0" rIns="0" bIns="0" rtlCol="0" anchor="t">
            <a:spAutoFit/>
          </a:bodyPr>
          <a:lstStyle/>
          <a:p>
            <a:pPr algn="l">
              <a:lnSpc>
                <a:spcPts val="1595"/>
              </a:lnSpc>
            </a:pPr>
            <a:r>
              <a:rPr lang="en-US" sz="1135" spc="4">
                <a:solidFill>
                  <a:srgbClr val="FFFFFF"/>
                </a:solidFill>
                <a:latin typeface="Consolas" panose="020B0609020204030204"/>
                <a:ea typeface="Consolas" panose="020B0609020204030204"/>
                <a:cs typeface="Consolas" panose="020B0609020204030204"/>
                <a:sym typeface="Consolas" panose="020B0609020204030204"/>
              </a:rPr>
              <a:t>kubectl cordon workertwo</a:t>
            </a:r>
          </a:p>
        </p:txBody>
      </p:sp>
      <p:sp>
        <p:nvSpPr>
          <p:cNvPr id="53" name="TextBox 53"/>
          <p:cNvSpPr txBox="1"/>
          <p:nvPr/>
        </p:nvSpPr>
        <p:spPr>
          <a:xfrm>
            <a:off x="647268" y="669875"/>
            <a:ext cx="86777" cy="256818"/>
          </a:xfrm>
          <a:prstGeom prst="rect">
            <a:avLst/>
          </a:prstGeom>
        </p:spPr>
        <p:txBody>
          <a:bodyPr lIns="0" tIns="0" rIns="0" bIns="0" rtlCol="0" anchor="t">
            <a:spAutoFit/>
          </a:bodyPr>
          <a:lstStyle/>
          <a:p>
            <a:pPr algn="l">
              <a:lnSpc>
                <a:spcPts val="2045"/>
              </a:lnSpc>
            </a:pPr>
            <a:r>
              <a:rPr lang="en-US" sz="1460">
                <a:solidFill>
                  <a:srgbClr val="000000"/>
                </a:solidFill>
                <a:latin typeface="Arimo" panose="020B0604020202020204"/>
                <a:ea typeface="Arimo" panose="020B0604020202020204"/>
                <a:cs typeface="Arimo" panose="020B0604020202020204"/>
                <a:sym typeface="Arimo" panose="020B0604020202020204"/>
              </a:rPr>
              <a:t>▪</a:t>
            </a:r>
          </a:p>
        </p:txBody>
      </p:sp>
      <p:sp>
        <p:nvSpPr>
          <p:cNvPr id="54" name="TextBox 54"/>
          <p:cNvSpPr txBox="1"/>
          <p:nvPr/>
        </p:nvSpPr>
        <p:spPr>
          <a:xfrm>
            <a:off x="4762945" y="1483516"/>
            <a:ext cx="1233101" cy="204301"/>
          </a:xfrm>
          <a:prstGeom prst="rect">
            <a:avLst/>
          </a:prstGeom>
        </p:spPr>
        <p:txBody>
          <a:bodyPr lIns="0" tIns="0" rIns="0" bIns="0" rtlCol="0" anchor="t">
            <a:spAutoFit/>
          </a:bodyPr>
          <a:lstStyle/>
          <a:p>
            <a:pPr algn="l">
              <a:lnSpc>
                <a:spcPts val="1405"/>
              </a:lnSpc>
            </a:pPr>
            <a:r>
              <a:rPr lang="en-US" sz="1135" spc="5">
                <a:solidFill>
                  <a:srgbClr val="FF605C"/>
                </a:solidFill>
                <a:latin typeface="Calibri (MS)" panose="020F0502020204030204"/>
                <a:ea typeface="Calibri (MS)" panose="020F0502020204030204"/>
                <a:cs typeface="Calibri (MS)" panose="020F0502020204030204"/>
                <a:sym typeface="Calibri (MS)" panose="020F0502020204030204"/>
              </a:rPr>
              <a:t>Marking workertwo </a:t>
            </a:r>
          </a:p>
        </p:txBody>
      </p:sp>
      <p:sp>
        <p:nvSpPr>
          <p:cNvPr id="55" name="TextBox 55"/>
          <p:cNvSpPr txBox="1"/>
          <p:nvPr/>
        </p:nvSpPr>
        <p:spPr>
          <a:xfrm>
            <a:off x="4911088" y="1662346"/>
            <a:ext cx="892742" cy="211404"/>
          </a:xfrm>
          <a:prstGeom prst="rect">
            <a:avLst/>
          </a:prstGeom>
        </p:spPr>
        <p:txBody>
          <a:bodyPr lIns="0" tIns="0" rIns="0" bIns="0" rtlCol="0" anchor="t">
            <a:spAutoFit/>
          </a:bodyPr>
          <a:lstStyle/>
          <a:p>
            <a:pPr algn="l">
              <a:lnSpc>
                <a:spcPts val="1405"/>
              </a:lnSpc>
            </a:pPr>
            <a:r>
              <a:rPr lang="en-US" sz="1135">
                <a:solidFill>
                  <a:srgbClr val="FF605C"/>
                </a:solidFill>
                <a:latin typeface="Calibri (MS)" panose="020F0502020204030204"/>
                <a:ea typeface="Calibri (MS)" panose="020F0502020204030204"/>
                <a:cs typeface="Calibri (MS)" panose="020F0502020204030204"/>
                <a:sym typeface="Calibri (MS)" panose="020F0502020204030204"/>
              </a:rPr>
              <a:t>Unschedulable</a:t>
            </a: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8994635" cy="5143500"/>
          </a:xfrm>
          <a:custGeom>
            <a:avLst/>
            <a:gdLst/>
            <a:ahLst/>
            <a:cxnLst/>
            <a:rect l="l" t="t" r="r" b="b"/>
            <a:pathLst>
              <a:path w="8994635" h="5143500">
                <a:moveTo>
                  <a:pt x="0" y="0"/>
                </a:moveTo>
                <a:lnTo>
                  <a:pt x="8994635" y="0"/>
                </a:lnTo>
                <a:lnTo>
                  <a:pt x="8994635"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87901" y="1392520"/>
            <a:ext cx="7321323" cy="2827551"/>
          </a:xfrm>
          <a:custGeom>
            <a:avLst/>
            <a:gdLst/>
            <a:ahLst/>
            <a:cxnLst/>
            <a:rect l="l" t="t" r="r" b="b"/>
            <a:pathLst>
              <a:path w="7321323" h="2827551">
                <a:moveTo>
                  <a:pt x="0" y="0"/>
                </a:moveTo>
                <a:lnTo>
                  <a:pt x="7321324" y="0"/>
                </a:lnTo>
                <a:lnTo>
                  <a:pt x="7321324" y="2827551"/>
                </a:lnTo>
                <a:lnTo>
                  <a:pt x="0" y="2827551"/>
                </a:lnTo>
                <a:lnTo>
                  <a:pt x="0" y="0"/>
                </a:lnTo>
                <a:close/>
              </a:path>
            </a:pathLst>
          </a:custGeom>
          <a:blipFill>
            <a:blip r:embed="rId4"/>
            <a:stretch>
              <a:fillRect/>
            </a:stretch>
          </a:blipFill>
        </p:spPr>
      </p:sp>
      <p:sp>
        <p:nvSpPr>
          <p:cNvPr id="4" name="Freeform 4"/>
          <p:cNvSpPr/>
          <p:nvPr/>
        </p:nvSpPr>
        <p:spPr>
          <a:xfrm>
            <a:off x="786754" y="1391468"/>
            <a:ext cx="7320176" cy="2826315"/>
          </a:xfrm>
          <a:custGeom>
            <a:avLst/>
            <a:gdLst/>
            <a:ahLst/>
            <a:cxnLst/>
            <a:rect l="l" t="t" r="r" b="b"/>
            <a:pathLst>
              <a:path w="7320176" h="2826315">
                <a:moveTo>
                  <a:pt x="0" y="0"/>
                </a:moveTo>
                <a:lnTo>
                  <a:pt x="7320176" y="0"/>
                </a:lnTo>
                <a:lnTo>
                  <a:pt x="7320176" y="2826315"/>
                </a:lnTo>
                <a:lnTo>
                  <a:pt x="0" y="28263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a:grpSpLocks noChangeAspect="1"/>
          </p:cNvGrpSpPr>
          <p:nvPr/>
        </p:nvGrpSpPr>
        <p:grpSpPr>
          <a:xfrm>
            <a:off x="980295" y="2100254"/>
            <a:ext cx="1625090" cy="2016749"/>
            <a:chOff x="0" y="0"/>
            <a:chExt cx="3003639" cy="3727539"/>
          </a:xfrm>
        </p:grpSpPr>
        <p:sp>
          <p:nvSpPr>
            <p:cNvPr id="6" name="Freeform 6"/>
            <p:cNvSpPr/>
            <p:nvPr/>
          </p:nvSpPr>
          <p:spPr>
            <a:xfrm>
              <a:off x="0" y="0"/>
              <a:ext cx="3003677" cy="3727577"/>
            </a:xfrm>
            <a:custGeom>
              <a:avLst/>
              <a:gdLst/>
              <a:ahLst/>
              <a:cxnLst/>
              <a:rect l="l" t="t" r="r" b="b"/>
              <a:pathLst>
                <a:path w="3003677" h="3727577">
                  <a:moveTo>
                    <a:pt x="2726309" y="146177"/>
                  </a:moveTo>
                  <a:cubicBezTo>
                    <a:pt x="2809240" y="146177"/>
                    <a:pt x="2876677" y="213360"/>
                    <a:pt x="2876677" y="296418"/>
                  </a:cubicBezTo>
                  <a:lnTo>
                    <a:pt x="2876677" y="3437509"/>
                  </a:lnTo>
                  <a:cubicBezTo>
                    <a:pt x="2876677" y="3520440"/>
                    <a:pt x="2809240" y="3587877"/>
                    <a:pt x="2726309" y="3587877"/>
                  </a:cubicBezTo>
                  <a:lnTo>
                    <a:pt x="283591" y="3587877"/>
                  </a:lnTo>
                  <a:cubicBezTo>
                    <a:pt x="200660" y="3587877"/>
                    <a:pt x="133350" y="3520440"/>
                    <a:pt x="133350" y="3437509"/>
                  </a:cubicBezTo>
                  <a:lnTo>
                    <a:pt x="133350" y="296418"/>
                  </a:lnTo>
                  <a:cubicBezTo>
                    <a:pt x="133350" y="213487"/>
                    <a:pt x="200533" y="146177"/>
                    <a:pt x="283591" y="146177"/>
                  </a:cubicBezTo>
                  <a:close/>
                  <a:moveTo>
                    <a:pt x="0" y="0"/>
                  </a:moveTo>
                  <a:lnTo>
                    <a:pt x="0" y="3727577"/>
                  </a:lnTo>
                  <a:lnTo>
                    <a:pt x="3003677" y="3727577"/>
                  </a:lnTo>
                  <a:lnTo>
                    <a:pt x="3003677" y="0"/>
                  </a:lnTo>
                  <a:close/>
                </a:path>
              </a:pathLst>
            </a:custGeom>
            <a:blipFill>
              <a:blip r:embed="rId7"/>
              <a:stretch>
                <a:fillRect r="1" b="1"/>
              </a:stretch>
            </a:blipFill>
          </p:spPr>
        </p:sp>
      </p:grpSp>
      <p:sp>
        <p:nvSpPr>
          <p:cNvPr id="7" name="Freeform 7"/>
          <p:cNvSpPr/>
          <p:nvPr/>
        </p:nvSpPr>
        <p:spPr>
          <a:xfrm>
            <a:off x="1002097" y="2128976"/>
            <a:ext cx="1584962" cy="1962878"/>
          </a:xfrm>
          <a:custGeom>
            <a:avLst/>
            <a:gdLst/>
            <a:ahLst/>
            <a:cxnLst/>
            <a:rect l="l" t="t" r="r" b="b"/>
            <a:pathLst>
              <a:path w="1584962" h="1962878">
                <a:moveTo>
                  <a:pt x="0" y="0"/>
                </a:moveTo>
                <a:lnTo>
                  <a:pt x="1584962" y="0"/>
                </a:lnTo>
                <a:lnTo>
                  <a:pt x="1584962" y="1962878"/>
                </a:lnTo>
                <a:lnTo>
                  <a:pt x="0" y="19628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8" name="Group 8"/>
          <p:cNvGrpSpPr>
            <a:grpSpLocks noChangeAspect="1"/>
          </p:cNvGrpSpPr>
          <p:nvPr/>
        </p:nvGrpSpPr>
        <p:grpSpPr>
          <a:xfrm>
            <a:off x="2732454" y="2100254"/>
            <a:ext cx="1625090" cy="2016749"/>
            <a:chOff x="0" y="0"/>
            <a:chExt cx="3003639" cy="3727539"/>
          </a:xfrm>
        </p:grpSpPr>
        <p:sp>
          <p:nvSpPr>
            <p:cNvPr id="9" name="Freeform 9"/>
            <p:cNvSpPr/>
            <p:nvPr/>
          </p:nvSpPr>
          <p:spPr>
            <a:xfrm>
              <a:off x="0" y="0"/>
              <a:ext cx="3003677" cy="3727577"/>
            </a:xfrm>
            <a:custGeom>
              <a:avLst/>
              <a:gdLst/>
              <a:ahLst/>
              <a:cxnLst/>
              <a:rect l="l" t="t" r="r" b="b"/>
              <a:pathLst>
                <a:path w="3003677" h="3727577">
                  <a:moveTo>
                    <a:pt x="2726309" y="146177"/>
                  </a:moveTo>
                  <a:cubicBezTo>
                    <a:pt x="2809240" y="146177"/>
                    <a:pt x="2876677" y="213360"/>
                    <a:pt x="2876677" y="296418"/>
                  </a:cubicBezTo>
                  <a:lnTo>
                    <a:pt x="2876677" y="3437509"/>
                  </a:lnTo>
                  <a:cubicBezTo>
                    <a:pt x="2876677" y="3520440"/>
                    <a:pt x="2809240" y="3587877"/>
                    <a:pt x="2726309" y="3587877"/>
                  </a:cubicBezTo>
                  <a:lnTo>
                    <a:pt x="283591" y="3587877"/>
                  </a:lnTo>
                  <a:cubicBezTo>
                    <a:pt x="200660" y="3587877"/>
                    <a:pt x="133350" y="3520440"/>
                    <a:pt x="133350" y="3437509"/>
                  </a:cubicBezTo>
                  <a:lnTo>
                    <a:pt x="133350" y="296418"/>
                  </a:lnTo>
                  <a:cubicBezTo>
                    <a:pt x="133350" y="213487"/>
                    <a:pt x="200533" y="146177"/>
                    <a:pt x="283591" y="146177"/>
                  </a:cubicBezTo>
                  <a:close/>
                  <a:moveTo>
                    <a:pt x="0" y="0"/>
                  </a:moveTo>
                  <a:lnTo>
                    <a:pt x="0" y="3727577"/>
                  </a:lnTo>
                  <a:lnTo>
                    <a:pt x="3003677" y="3727577"/>
                  </a:lnTo>
                  <a:lnTo>
                    <a:pt x="3003677" y="0"/>
                  </a:lnTo>
                  <a:close/>
                </a:path>
              </a:pathLst>
            </a:custGeom>
            <a:blipFill>
              <a:blip r:embed="rId7"/>
              <a:stretch>
                <a:fillRect r="1" b="1"/>
              </a:stretch>
            </a:blipFill>
          </p:spPr>
        </p:sp>
      </p:grpSp>
      <p:sp>
        <p:nvSpPr>
          <p:cNvPr id="10" name="Freeform 10"/>
          <p:cNvSpPr/>
          <p:nvPr/>
        </p:nvSpPr>
        <p:spPr>
          <a:xfrm>
            <a:off x="2754256" y="1923939"/>
            <a:ext cx="1584962" cy="2167915"/>
          </a:xfrm>
          <a:custGeom>
            <a:avLst/>
            <a:gdLst/>
            <a:ahLst/>
            <a:cxnLst/>
            <a:rect l="l" t="t" r="r" b="b"/>
            <a:pathLst>
              <a:path w="1584962" h="2167915">
                <a:moveTo>
                  <a:pt x="0" y="0"/>
                </a:moveTo>
                <a:lnTo>
                  <a:pt x="1584962" y="0"/>
                </a:lnTo>
                <a:lnTo>
                  <a:pt x="1584962" y="2167915"/>
                </a:lnTo>
                <a:lnTo>
                  <a:pt x="0" y="216791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1584962" y="1969749"/>
            <a:ext cx="412273" cy="419144"/>
          </a:xfrm>
          <a:custGeom>
            <a:avLst/>
            <a:gdLst/>
            <a:ahLst/>
            <a:cxnLst/>
            <a:rect l="l" t="t" r="r" b="b"/>
            <a:pathLst>
              <a:path w="412273" h="419144">
                <a:moveTo>
                  <a:pt x="0" y="0"/>
                </a:moveTo>
                <a:lnTo>
                  <a:pt x="412272" y="0"/>
                </a:lnTo>
                <a:lnTo>
                  <a:pt x="412272" y="419144"/>
                </a:lnTo>
                <a:lnTo>
                  <a:pt x="0" y="41914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a:off x="3330249" y="1969749"/>
            <a:ext cx="419144" cy="419144"/>
          </a:xfrm>
          <a:custGeom>
            <a:avLst/>
            <a:gdLst/>
            <a:ahLst/>
            <a:cxnLst/>
            <a:rect l="l" t="t" r="r" b="b"/>
            <a:pathLst>
              <a:path w="419144" h="419144">
                <a:moveTo>
                  <a:pt x="0" y="0"/>
                </a:moveTo>
                <a:lnTo>
                  <a:pt x="419144" y="0"/>
                </a:lnTo>
                <a:lnTo>
                  <a:pt x="419144" y="419144"/>
                </a:lnTo>
                <a:lnTo>
                  <a:pt x="0" y="419144"/>
                </a:lnTo>
                <a:lnTo>
                  <a:pt x="0" y="0"/>
                </a:lnTo>
                <a:close/>
              </a:path>
            </a:pathLst>
          </a:custGeom>
          <a:blipFill>
            <a:blip r:embed="rId14"/>
            <a:stretch>
              <a:fillRect/>
            </a:stretch>
          </a:blipFill>
        </p:spPr>
      </p:sp>
      <p:sp>
        <p:nvSpPr>
          <p:cNvPr id="13" name="Freeform 13"/>
          <p:cNvSpPr/>
          <p:nvPr/>
        </p:nvSpPr>
        <p:spPr>
          <a:xfrm>
            <a:off x="1584962" y="1969749"/>
            <a:ext cx="412273" cy="419144"/>
          </a:xfrm>
          <a:custGeom>
            <a:avLst/>
            <a:gdLst/>
            <a:ahLst/>
            <a:cxnLst/>
            <a:rect l="l" t="t" r="r" b="b"/>
            <a:pathLst>
              <a:path w="412273" h="419144">
                <a:moveTo>
                  <a:pt x="0" y="0"/>
                </a:moveTo>
                <a:lnTo>
                  <a:pt x="412272" y="0"/>
                </a:lnTo>
                <a:lnTo>
                  <a:pt x="412272" y="419144"/>
                </a:lnTo>
                <a:lnTo>
                  <a:pt x="0" y="419144"/>
                </a:lnTo>
                <a:lnTo>
                  <a:pt x="0" y="0"/>
                </a:lnTo>
                <a:close/>
              </a:path>
            </a:pathLst>
          </a:custGeom>
          <a:blipFill>
            <a:blip r:embed="rId15"/>
            <a:stretch>
              <a:fillRect/>
            </a:stretch>
          </a:blipFill>
        </p:spPr>
      </p:sp>
      <p:grpSp>
        <p:nvGrpSpPr>
          <p:cNvPr id="14" name="Group 14"/>
          <p:cNvGrpSpPr>
            <a:grpSpLocks noChangeAspect="1"/>
          </p:cNvGrpSpPr>
          <p:nvPr/>
        </p:nvGrpSpPr>
        <p:grpSpPr>
          <a:xfrm>
            <a:off x="4505226" y="2100254"/>
            <a:ext cx="1625090" cy="2016749"/>
            <a:chOff x="0" y="0"/>
            <a:chExt cx="3003639" cy="3727539"/>
          </a:xfrm>
        </p:grpSpPr>
        <p:sp>
          <p:nvSpPr>
            <p:cNvPr id="15" name="Freeform 15"/>
            <p:cNvSpPr/>
            <p:nvPr/>
          </p:nvSpPr>
          <p:spPr>
            <a:xfrm>
              <a:off x="0" y="0"/>
              <a:ext cx="3003677" cy="3727577"/>
            </a:xfrm>
            <a:custGeom>
              <a:avLst/>
              <a:gdLst/>
              <a:ahLst/>
              <a:cxnLst/>
              <a:rect l="l" t="t" r="r" b="b"/>
              <a:pathLst>
                <a:path w="3003677" h="3727577">
                  <a:moveTo>
                    <a:pt x="2726309" y="146177"/>
                  </a:moveTo>
                  <a:cubicBezTo>
                    <a:pt x="2809240" y="146177"/>
                    <a:pt x="2876677" y="213360"/>
                    <a:pt x="2876677" y="296418"/>
                  </a:cubicBezTo>
                  <a:lnTo>
                    <a:pt x="2876677" y="3437509"/>
                  </a:lnTo>
                  <a:cubicBezTo>
                    <a:pt x="2876677" y="3520440"/>
                    <a:pt x="2809240" y="3587877"/>
                    <a:pt x="2726309" y="3587877"/>
                  </a:cubicBezTo>
                  <a:lnTo>
                    <a:pt x="283591" y="3587877"/>
                  </a:lnTo>
                  <a:cubicBezTo>
                    <a:pt x="200660" y="3587877"/>
                    <a:pt x="133350" y="3520440"/>
                    <a:pt x="133350" y="3437509"/>
                  </a:cubicBezTo>
                  <a:lnTo>
                    <a:pt x="133350" y="296418"/>
                  </a:lnTo>
                  <a:cubicBezTo>
                    <a:pt x="133350" y="213487"/>
                    <a:pt x="200533" y="146177"/>
                    <a:pt x="283591" y="146177"/>
                  </a:cubicBezTo>
                  <a:close/>
                  <a:moveTo>
                    <a:pt x="0" y="0"/>
                  </a:moveTo>
                  <a:lnTo>
                    <a:pt x="0" y="3727577"/>
                  </a:lnTo>
                  <a:lnTo>
                    <a:pt x="3003677" y="3727577"/>
                  </a:lnTo>
                  <a:lnTo>
                    <a:pt x="3003677" y="0"/>
                  </a:lnTo>
                  <a:close/>
                </a:path>
              </a:pathLst>
            </a:custGeom>
            <a:blipFill>
              <a:blip r:embed="rId7"/>
              <a:stretch>
                <a:fillRect r="1" b="1"/>
              </a:stretch>
            </a:blipFill>
          </p:spPr>
        </p:sp>
      </p:grpSp>
      <p:sp>
        <p:nvSpPr>
          <p:cNvPr id="16" name="Freeform 16"/>
          <p:cNvSpPr/>
          <p:nvPr/>
        </p:nvSpPr>
        <p:spPr>
          <a:xfrm>
            <a:off x="4527029" y="1923939"/>
            <a:ext cx="1584962" cy="2167915"/>
          </a:xfrm>
          <a:custGeom>
            <a:avLst/>
            <a:gdLst/>
            <a:ahLst/>
            <a:cxnLst/>
            <a:rect l="l" t="t" r="r" b="b"/>
            <a:pathLst>
              <a:path w="1584962" h="2167915">
                <a:moveTo>
                  <a:pt x="0" y="0"/>
                </a:moveTo>
                <a:lnTo>
                  <a:pt x="1584961" y="0"/>
                </a:lnTo>
                <a:lnTo>
                  <a:pt x="1584961" y="2167915"/>
                </a:lnTo>
                <a:lnTo>
                  <a:pt x="0" y="2167915"/>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7" name="Freeform 17"/>
          <p:cNvSpPr/>
          <p:nvPr/>
        </p:nvSpPr>
        <p:spPr>
          <a:xfrm>
            <a:off x="5109893" y="1969749"/>
            <a:ext cx="412273" cy="419144"/>
          </a:xfrm>
          <a:custGeom>
            <a:avLst/>
            <a:gdLst/>
            <a:ahLst/>
            <a:cxnLst/>
            <a:rect l="l" t="t" r="r" b="b"/>
            <a:pathLst>
              <a:path w="412273" h="419144">
                <a:moveTo>
                  <a:pt x="0" y="0"/>
                </a:moveTo>
                <a:lnTo>
                  <a:pt x="412273" y="0"/>
                </a:lnTo>
                <a:lnTo>
                  <a:pt x="412273" y="419144"/>
                </a:lnTo>
                <a:lnTo>
                  <a:pt x="0" y="419144"/>
                </a:lnTo>
                <a:lnTo>
                  <a:pt x="0" y="0"/>
                </a:lnTo>
                <a:close/>
              </a:path>
            </a:pathLst>
          </a:custGeom>
          <a:blipFill>
            <a:blip r:embed="rId14"/>
            <a:stretch>
              <a:fillRect/>
            </a:stretch>
          </a:blipFill>
        </p:spPr>
      </p:sp>
      <p:grpSp>
        <p:nvGrpSpPr>
          <p:cNvPr id="18" name="Group 18"/>
          <p:cNvGrpSpPr>
            <a:grpSpLocks noChangeAspect="1"/>
          </p:cNvGrpSpPr>
          <p:nvPr/>
        </p:nvGrpSpPr>
        <p:grpSpPr>
          <a:xfrm>
            <a:off x="6284870" y="2093383"/>
            <a:ext cx="1618218" cy="2016749"/>
            <a:chOff x="0" y="0"/>
            <a:chExt cx="2990939" cy="3727539"/>
          </a:xfrm>
        </p:grpSpPr>
        <p:sp>
          <p:nvSpPr>
            <p:cNvPr id="19" name="Freeform 19"/>
            <p:cNvSpPr/>
            <p:nvPr/>
          </p:nvSpPr>
          <p:spPr>
            <a:xfrm>
              <a:off x="0" y="0"/>
              <a:ext cx="2990977" cy="3727577"/>
            </a:xfrm>
            <a:custGeom>
              <a:avLst/>
              <a:gdLst/>
              <a:ahLst/>
              <a:cxnLst/>
              <a:rect l="l" t="t" r="r" b="b"/>
              <a:pathLst>
                <a:path w="2990977" h="3727577">
                  <a:moveTo>
                    <a:pt x="2714244" y="146177"/>
                  </a:moveTo>
                  <a:cubicBezTo>
                    <a:pt x="2796921" y="146177"/>
                    <a:pt x="2863977" y="213106"/>
                    <a:pt x="2863977" y="295656"/>
                  </a:cubicBezTo>
                  <a:lnTo>
                    <a:pt x="2863977" y="3438271"/>
                  </a:lnTo>
                  <a:cubicBezTo>
                    <a:pt x="2863977" y="3520948"/>
                    <a:pt x="2796921" y="3588004"/>
                    <a:pt x="2714244" y="3588004"/>
                  </a:cubicBezTo>
                  <a:lnTo>
                    <a:pt x="282956" y="3588004"/>
                  </a:lnTo>
                  <a:cubicBezTo>
                    <a:pt x="200279" y="3588004"/>
                    <a:pt x="133477" y="3520948"/>
                    <a:pt x="133477" y="3438271"/>
                  </a:cubicBezTo>
                  <a:lnTo>
                    <a:pt x="133477" y="295783"/>
                  </a:lnTo>
                  <a:cubicBezTo>
                    <a:pt x="133477" y="213106"/>
                    <a:pt x="200406" y="146304"/>
                    <a:pt x="282956" y="146304"/>
                  </a:cubicBezTo>
                  <a:close/>
                  <a:moveTo>
                    <a:pt x="0" y="0"/>
                  </a:moveTo>
                  <a:lnTo>
                    <a:pt x="0" y="3727577"/>
                  </a:lnTo>
                  <a:lnTo>
                    <a:pt x="2990977" y="3727577"/>
                  </a:lnTo>
                  <a:lnTo>
                    <a:pt x="2990977" y="0"/>
                  </a:lnTo>
                  <a:close/>
                </a:path>
              </a:pathLst>
            </a:custGeom>
            <a:blipFill>
              <a:blip r:embed="rId18"/>
              <a:stretch>
                <a:fillRect r="1" b="1"/>
              </a:stretch>
            </a:blipFill>
          </p:spPr>
        </p:sp>
      </p:grpSp>
      <p:sp>
        <p:nvSpPr>
          <p:cNvPr id="20" name="Freeform 20"/>
          <p:cNvSpPr/>
          <p:nvPr/>
        </p:nvSpPr>
        <p:spPr>
          <a:xfrm>
            <a:off x="6306672" y="1917068"/>
            <a:ext cx="1578090" cy="2167915"/>
          </a:xfrm>
          <a:custGeom>
            <a:avLst/>
            <a:gdLst/>
            <a:ahLst/>
            <a:cxnLst/>
            <a:rect l="l" t="t" r="r" b="b"/>
            <a:pathLst>
              <a:path w="1578090" h="2167915">
                <a:moveTo>
                  <a:pt x="0" y="0"/>
                </a:moveTo>
                <a:lnTo>
                  <a:pt x="1578091" y="0"/>
                </a:lnTo>
                <a:lnTo>
                  <a:pt x="1578091" y="2167915"/>
                </a:lnTo>
                <a:lnTo>
                  <a:pt x="0" y="2167915"/>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21" name="Freeform 21"/>
          <p:cNvSpPr/>
          <p:nvPr/>
        </p:nvSpPr>
        <p:spPr>
          <a:xfrm>
            <a:off x="1102527" y="3250083"/>
            <a:ext cx="1407760" cy="813091"/>
          </a:xfrm>
          <a:custGeom>
            <a:avLst/>
            <a:gdLst/>
            <a:ahLst/>
            <a:cxnLst/>
            <a:rect l="l" t="t" r="r" b="b"/>
            <a:pathLst>
              <a:path w="1407760" h="813091">
                <a:moveTo>
                  <a:pt x="0" y="0"/>
                </a:moveTo>
                <a:lnTo>
                  <a:pt x="1407760" y="0"/>
                </a:lnTo>
                <a:lnTo>
                  <a:pt x="1407760" y="813091"/>
                </a:lnTo>
                <a:lnTo>
                  <a:pt x="0" y="81309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22" name="Freeform 22"/>
          <p:cNvSpPr/>
          <p:nvPr/>
        </p:nvSpPr>
        <p:spPr>
          <a:xfrm>
            <a:off x="2885909" y="3215727"/>
            <a:ext cx="1369659" cy="847447"/>
          </a:xfrm>
          <a:custGeom>
            <a:avLst/>
            <a:gdLst/>
            <a:ahLst/>
            <a:cxnLst/>
            <a:rect l="l" t="t" r="r" b="b"/>
            <a:pathLst>
              <a:path w="1369659" h="847447">
                <a:moveTo>
                  <a:pt x="0" y="0"/>
                </a:moveTo>
                <a:lnTo>
                  <a:pt x="1369659" y="0"/>
                </a:lnTo>
                <a:lnTo>
                  <a:pt x="1369659" y="847447"/>
                </a:lnTo>
                <a:lnTo>
                  <a:pt x="0" y="847447"/>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23" name="Freeform 23"/>
          <p:cNvSpPr/>
          <p:nvPr/>
        </p:nvSpPr>
        <p:spPr>
          <a:xfrm>
            <a:off x="4654943" y="3215727"/>
            <a:ext cx="1373404" cy="833705"/>
          </a:xfrm>
          <a:custGeom>
            <a:avLst/>
            <a:gdLst/>
            <a:ahLst/>
            <a:cxnLst/>
            <a:rect l="l" t="t" r="r" b="b"/>
            <a:pathLst>
              <a:path w="1373404" h="833705">
                <a:moveTo>
                  <a:pt x="0" y="0"/>
                </a:moveTo>
                <a:lnTo>
                  <a:pt x="1373404" y="0"/>
                </a:lnTo>
                <a:lnTo>
                  <a:pt x="1373404" y="833704"/>
                </a:lnTo>
                <a:lnTo>
                  <a:pt x="0" y="833704"/>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24" name="Freeform 24"/>
          <p:cNvSpPr/>
          <p:nvPr/>
        </p:nvSpPr>
        <p:spPr>
          <a:xfrm>
            <a:off x="6448329" y="3201984"/>
            <a:ext cx="1387146" cy="840576"/>
          </a:xfrm>
          <a:custGeom>
            <a:avLst/>
            <a:gdLst/>
            <a:ahLst/>
            <a:cxnLst/>
            <a:rect l="l" t="t" r="r" b="b"/>
            <a:pathLst>
              <a:path w="1387146" h="840576">
                <a:moveTo>
                  <a:pt x="0" y="0"/>
                </a:moveTo>
                <a:lnTo>
                  <a:pt x="1387147" y="0"/>
                </a:lnTo>
                <a:lnTo>
                  <a:pt x="1387147" y="840576"/>
                </a:lnTo>
                <a:lnTo>
                  <a:pt x="0" y="840576"/>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25" name="Freeform 25"/>
          <p:cNvSpPr/>
          <p:nvPr/>
        </p:nvSpPr>
        <p:spPr>
          <a:xfrm>
            <a:off x="6882665" y="1962878"/>
            <a:ext cx="419144" cy="419144"/>
          </a:xfrm>
          <a:custGeom>
            <a:avLst/>
            <a:gdLst/>
            <a:ahLst/>
            <a:cxnLst/>
            <a:rect l="l" t="t" r="r" b="b"/>
            <a:pathLst>
              <a:path w="419144" h="419144">
                <a:moveTo>
                  <a:pt x="0" y="0"/>
                </a:moveTo>
                <a:lnTo>
                  <a:pt x="419144" y="0"/>
                </a:lnTo>
                <a:lnTo>
                  <a:pt x="419144" y="419144"/>
                </a:lnTo>
                <a:lnTo>
                  <a:pt x="0" y="419144"/>
                </a:lnTo>
                <a:lnTo>
                  <a:pt x="0" y="0"/>
                </a:lnTo>
                <a:close/>
              </a:path>
            </a:pathLst>
          </a:custGeom>
          <a:blipFill>
            <a:blip r:embed="rId14"/>
            <a:stretch>
              <a:fillRect/>
            </a:stretch>
          </a:blipFill>
        </p:spPr>
      </p:sp>
      <p:sp>
        <p:nvSpPr>
          <p:cNvPr id="26" name="Freeform 26"/>
          <p:cNvSpPr/>
          <p:nvPr/>
        </p:nvSpPr>
        <p:spPr>
          <a:xfrm>
            <a:off x="1598704" y="2395765"/>
            <a:ext cx="364174" cy="350432"/>
          </a:xfrm>
          <a:custGeom>
            <a:avLst/>
            <a:gdLst/>
            <a:ahLst/>
            <a:cxnLst/>
            <a:rect l="l" t="t" r="r" b="b"/>
            <a:pathLst>
              <a:path w="364174" h="350432">
                <a:moveTo>
                  <a:pt x="0" y="0"/>
                </a:moveTo>
                <a:lnTo>
                  <a:pt x="364174" y="0"/>
                </a:lnTo>
                <a:lnTo>
                  <a:pt x="364174" y="350431"/>
                </a:lnTo>
                <a:lnTo>
                  <a:pt x="0" y="350431"/>
                </a:lnTo>
                <a:lnTo>
                  <a:pt x="0" y="0"/>
                </a:lnTo>
                <a:close/>
              </a:path>
            </a:pathLst>
          </a:custGeom>
          <a:blipFill>
            <a:blip r:embed="rId29"/>
            <a:stretch>
              <a:fillRect/>
            </a:stretch>
          </a:blipFill>
        </p:spPr>
      </p:sp>
      <p:sp>
        <p:nvSpPr>
          <p:cNvPr id="27" name="Freeform 27"/>
          <p:cNvSpPr/>
          <p:nvPr/>
        </p:nvSpPr>
        <p:spPr>
          <a:xfrm>
            <a:off x="3357734" y="2395765"/>
            <a:ext cx="364174" cy="343561"/>
          </a:xfrm>
          <a:custGeom>
            <a:avLst/>
            <a:gdLst/>
            <a:ahLst/>
            <a:cxnLst/>
            <a:rect l="l" t="t" r="r" b="b"/>
            <a:pathLst>
              <a:path w="364174" h="343561">
                <a:moveTo>
                  <a:pt x="0" y="0"/>
                </a:moveTo>
                <a:lnTo>
                  <a:pt x="364174" y="0"/>
                </a:lnTo>
                <a:lnTo>
                  <a:pt x="364174" y="343560"/>
                </a:lnTo>
                <a:lnTo>
                  <a:pt x="0" y="343560"/>
                </a:lnTo>
                <a:lnTo>
                  <a:pt x="0" y="0"/>
                </a:lnTo>
                <a:close/>
              </a:path>
            </a:pathLst>
          </a:custGeom>
          <a:blipFill>
            <a:blip r:embed="rId29"/>
            <a:stretch>
              <a:fillRect/>
            </a:stretch>
          </a:blipFill>
        </p:spPr>
      </p:sp>
      <p:sp>
        <p:nvSpPr>
          <p:cNvPr id="28" name="Freeform 28"/>
          <p:cNvSpPr/>
          <p:nvPr/>
        </p:nvSpPr>
        <p:spPr>
          <a:xfrm>
            <a:off x="5130507" y="2402636"/>
            <a:ext cx="364174" cy="343561"/>
          </a:xfrm>
          <a:custGeom>
            <a:avLst/>
            <a:gdLst/>
            <a:ahLst/>
            <a:cxnLst/>
            <a:rect l="l" t="t" r="r" b="b"/>
            <a:pathLst>
              <a:path w="364174" h="343561">
                <a:moveTo>
                  <a:pt x="0" y="0"/>
                </a:moveTo>
                <a:lnTo>
                  <a:pt x="364174" y="0"/>
                </a:lnTo>
                <a:lnTo>
                  <a:pt x="364174" y="343560"/>
                </a:lnTo>
                <a:lnTo>
                  <a:pt x="0" y="343560"/>
                </a:lnTo>
                <a:lnTo>
                  <a:pt x="0" y="0"/>
                </a:lnTo>
                <a:close/>
              </a:path>
            </a:pathLst>
          </a:custGeom>
          <a:blipFill>
            <a:blip r:embed="rId29"/>
            <a:stretch>
              <a:fillRect/>
            </a:stretch>
          </a:blipFill>
        </p:spPr>
      </p:sp>
      <p:sp>
        <p:nvSpPr>
          <p:cNvPr id="29" name="Freeform 29"/>
          <p:cNvSpPr/>
          <p:nvPr/>
        </p:nvSpPr>
        <p:spPr>
          <a:xfrm>
            <a:off x="6889537" y="2395765"/>
            <a:ext cx="357303" cy="343561"/>
          </a:xfrm>
          <a:custGeom>
            <a:avLst/>
            <a:gdLst/>
            <a:ahLst/>
            <a:cxnLst/>
            <a:rect l="l" t="t" r="r" b="b"/>
            <a:pathLst>
              <a:path w="357303" h="343561">
                <a:moveTo>
                  <a:pt x="0" y="0"/>
                </a:moveTo>
                <a:lnTo>
                  <a:pt x="357303" y="0"/>
                </a:lnTo>
                <a:lnTo>
                  <a:pt x="357303" y="343560"/>
                </a:lnTo>
                <a:lnTo>
                  <a:pt x="0" y="343560"/>
                </a:lnTo>
                <a:lnTo>
                  <a:pt x="0" y="0"/>
                </a:lnTo>
                <a:close/>
              </a:path>
            </a:pathLst>
          </a:custGeom>
          <a:blipFill>
            <a:blip r:embed="rId29"/>
            <a:stretch>
              <a:fillRect/>
            </a:stretch>
          </a:blipFill>
        </p:spPr>
      </p:sp>
      <p:sp>
        <p:nvSpPr>
          <p:cNvPr id="30" name="Freeform 30"/>
          <p:cNvSpPr/>
          <p:nvPr/>
        </p:nvSpPr>
        <p:spPr>
          <a:xfrm>
            <a:off x="1378825" y="2869878"/>
            <a:ext cx="364174" cy="350432"/>
          </a:xfrm>
          <a:custGeom>
            <a:avLst/>
            <a:gdLst/>
            <a:ahLst/>
            <a:cxnLst/>
            <a:rect l="l" t="t" r="r" b="b"/>
            <a:pathLst>
              <a:path w="364174" h="350432">
                <a:moveTo>
                  <a:pt x="0" y="0"/>
                </a:moveTo>
                <a:lnTo>
                  <a:pt x="364174" y="0"/>
                </a:lnTo>
                <a:lnTo>
                  <a:pt x="364174" y="350432"/>
                </a:lnTo>
                <a:lnTo>
                  <a:pt x="0" y="350432"/>
                </a:lnTo>
                <a:lnTo>
                  <a:pt x="0" y="0"/>
                </a:lnTo>
                <a:close/>
              </a:path>
            </a:pathLst>
          </a:custGeom>
          <a:blipFill>
            <a:blip r:embed="rId30"/>
            <a:stretch>
              <a:fillRect/>
            </a:stretch>
          </a:blipFill>
        </p:spPr>
      </p:sp>
      <p:sp>
        <p:nvSpPr>
          <p:cNvPr id="31" name="Freeform 31"/>
          <p:cNvSpPr/>
          <p:nvPr/>
        </p:nvSpPr>
        <p:spPr>
          <a:xfrm>
            <a:off x="1797969" y="2869878"/>
            <a:ext cx="364174" cy="350432"/>
          </a:xfrm>
          <a:custGeom>
            <a:avLst/>
            <a:gdLst/>
            <a:ahLst/>
            <a:cxnLst/>
            <a:rect l="l" t="t" r="r" b="b"/>
            <a:pathLst>
              <a:path w="364174" h="350432">
                <a:moveTo>
                  <a:pt x="0" y="0"/>
                </a:moveTo>
                <a:lnTo>
                  <a:pt x="364174" y="0"/>
                </a:lnTo>
                <a:lnTo>
                  <a:pt x="364174" y="350432"/>
                </a:lnTo>
                <a:lnTo>
                  <a:pt x="0" y="350432"/>
                </a:lnTo>
                <a:lnTo>
                  <a:pt x="0" y="0"/>
                </a:lnTo>
                <a:close/>
              </a:path>
            </a:pathLst>
          </a:custGeom>
          <a:blipFill>
            <a:blip r:embed="rId30"/>
            <a:stretch>
              <a:fillRect/>
            </a:stretch>
          </a:blipFill>
        </p:spPr>
      </p:sp>
      <p:sp>
        <p:nvSpPr>
          <p:cNvPr id="32" name="Freeform 32"/>
          <p:cNvSpPr/>
          <p:nvPr/>
        </p:nvSpPr>
        <p:spPr>
          <a:xfrm>
            <a:off x="3151598" y="2863007"/>
            <a:ext cx="364174" cy="350432"/>
          </a:xfrm>
          <a:custGeom>
            <a:avLst/>
            <a:gdLst/>
            <a:ahLst/>
            <a:cxnLst/>
            <a:rect l="l" t="t" r="r" b="b"/>
            <a:pathLst>
              <a:path w="364174" h="350432">
                <a:moveTo>
                  <a:pt x="0" y="0"/>
                </a:moveTo>
                <a:lnTo>
                  <a:pt x="364174" y="0"/>
                </a:lnTo>
                <a:lnTo>
                  <a:pt x="364174" y="350432"/>
                </a:lnTo>
                <a:lnTo>
                  <a:pt x="0" y="350432"/>
                </a:lnTo>
                <a:lnTo>
                  <a:pt x="0" y="0"/>
                </a:lnTo>
                <a:close/>
              </a:path>
            </a:pathLst>
          </a:custGeom>
          <a:blipFill>
            <a:blip r:embed="rId30"/>
            <a:stretch>
              <a:fillRect/>
            </a:stretch>
          </a:blipFill>
        </p:spPr>
      </p:sp>
      <p:sp>
        <p:nvSpPr>
          <p:cNvPr id="33" name="Freeform 33"/>
          <p:cNvSpPr/>
          <p:nvPr/>
        </p:nvSpPr>
        <p:spPr>
          <a:xfrm>
            <a:off x="3570742" y="2863007"/>
            <a:ext cx="364174" cy="350432"/>
          </a:xfrm>
          <a:custGeom>
            <a:avLst/>
            <a:gdLst/>
            <a:ahLst/>
            <a:cxnLst/>
            <a:rect l="l" t="t" r="r" b="b"/>
            <a:pathLst>
              <a:path w="364174" h="350432">
                <a:moveTo>
                  <a:pt x="0" y="0"/>
                </a:moveTo>
                <a:lnTo>
                  <a:pt x="364174" y="0"/>
                </a:lnTo>
                <a:lnTo>
                  <a:pt x="364174" y="350432"/>
                </a:lnTo>
                <a:lnTo>
                  <a:pt x="0" y="350432"/>
                </a:lnTo>
                <a:lnTo>
                  <a:pt x="0" y="0"/>
                </a:lnTo>
                <a:close/>
              </a:path>
            </a:pathLst>
          </a:custGeom>
          <a:blipFill>
            <a:blip r:embed="rId30"/>
            <a:stretch>
              <a:fillRect/>
            </a:stretch>
          </a:blipFill>
        </p:spPr>
      </p:sp>
      <p:sp>
        <p:nvSpPr>
          <p:cNvPr id="34" name="Freeform 34"/>
          <p:cNvSpPr/>
          <p:nvPr/>
        </p:nvSpPr>
        <p:spPr>
          <a:xfrm>
            <a:off x="4931241" y="2856136"/>
            <a:ext cx="357303" cy="350432"/>
          </a:xfrm>
          <a:custGeom>
            <a:avLst/>
            <a:gdLst/>
            <a:ahLst/>
            <a:cxnLst/>
            <a:rect l="l" t="t" r="r" b="b"/>
            <a:pathLst>
              <a:path w="357303" h="350432">
                <a:moveTo>
                  <a:pt x="0" y="0"/>
                </a:moveTo>
                <a:lnTo>
                  <a:pt x="357303" y="0"/>
                </a:lnTo>
                <a:lnTo>
                  <a:pt x="357303" y="350431"/>
                </a:lnTo>
                <a:lnTo>
                  <a:pt x="0" y="350431"/>
                </a:lnTo>
                <a:lnTo>
                  <a:pt x="0" y="0"/>
                </a:lnTo>
                <a:close/>
              </a:path>
            </a:pathLst>
          </a:custGeom>
          <a:blipFill>
            <a:blip r:embed="rId30"/>
            <a:stretch>
              <a:fillRect/>
            </a:stretch>
          </a:blipFill>
        </p:spPr>
      </p:sp>
      <p:sp>
        <p:nvSpPr>
          <p:cNvPr id="35" name="Freeform 35"/>
          <p:cNvSpPr/>
          <p:nvPr/>
        </p:nvSpPr>
        <p:spPr>
          <a:xfrm>
            <a:off x="5350385" y="2856136"/>
            <a:ext cx="357303" cy="350432"/>
          </a:xfrm>
          <a:custGeom>
            <a:avLst/>
            <a:gdLst/>
            <a:ahLst/>
            <a:cxnLst/>
            <a:rect l="l" t="t" r="r" b="b"/>
            <a:pathLst>
              <a:path w="357303" h="350432">
                <a:moveTo>
                  <a:pt x="0" y="0"/>
                </a:moveTo>
                <a:lnTo>
                  <a:pt x="357303" y="0"/>
                </a:lnTo>
                <a:lnTo>
                  <a:pt x="357303" y="350431"/>
                </a:lnTo>
                <a:lnTo>
                  <a:pt x="0" y="350431"/>
                </a:lnTo>
                <a:lnTo>
                  <a:pt x="0" y="0"/>
                </a:lnTo>
                <a:close/>
              </a:path>
            </a:pathLst>
          </a:custGeom>
          <a:blipFill>
            <a:blip r:embed="rId30"/>
            <a:stretch>
              <a:fillRect/>
            </a:stretch>
          </a:blipFill>
        </p:spPr>
      </p:sp>
      <p:sp>
        <p:nvSpPr>
          <p:cNvPr id="36" name="Freeform 36"/>
          <p:cNvSpPr/>
          <p:nvPr/>
        </p:nvSpPr>
        <p:spPr>
          <a:xfrm>
            <a:off x="6704014" y="2849264"/>
            <a:ext cx="364174" cy="350432"/>
          </a:xfrm>
          <a:custGeom>
            <a:avLst/>
            <a:gdLst/>
            <a:ahLst/>
            <a:cxnLst/>
            <a:rect l="l" t="t" r="r" b="b"/>
            <a:pathLst>
              <a:path w="364174" h="350432">
                <a:moveTo>
                  <a:pt x="0" y="0"/>
                </a:moveTo>
                <a:lnTo>
                  <a:pt x="364174" y="0"/>
                </a:lnTo>
                <a:lnTo>
                  <a:pt x="364174" y="350432"/>
                </a:lnTo>
                <a:lnTo>
                  <a:pt x="0" y="350432"/>
                </a:lnTo>
                <a:lnTo>
                  <a:pt x="0" y="0"/>
                </a:lnTo>
                <a:close/>
              </a:path>
            </a:pathLst>
          </a:custGeom>
          <a:blipFill>
            <a:blip r:embed="rId30"/>
            <a:stretch>
              <a:fillRect/>
            </a:stretch>
          </a:blipFill>
        </p:spPr>
      </p:sp>
      <p:sp>
        <p:nvSpPr>
          <p:cNvPr id="37" name="Freeform 37"/>
          <p:cNvSpPr/>
          <p:nvPr/>
        </p:nvSpPr>
        <p:spPr>
          <a:xfrm>
            <a:off x="7123158" y="2849264"/>
            <a:ext cx="357303" cy="350432"/>
          </a:xfrm>
          <a:custGeom>
            <a:avLst/>
            <a:gdLst/>
            <a:ahLst/>
            <a:cxnLst/>
            <a:rect l="l" t="t" r="r" b="b"/>
            <a:pathLst>
              <a:path w="357303" h="350432">
                <a:moveTo>
                  <a:pt x="0" y="0"/>
                </a:moveTo>
                <a:lnTo>
                  <a:pt x="357303" y="0"/>
                </a:lnTo>
                <a:lnTo>
                  <a:pt x="357303" y="350432"/>
                </a:lnTo>
                <a:lnTo>
                  <a:pt x="0" y="350432"/>
                </a:lnTo>
                <a:lnTo>
                  <a:pt x="0" y="0"/>
                </a:lnTo>
                <a:close/>
              </a:path>
            </a:pathLst>
          </a:custGeom>
          <a:blipFill>
            <a:blip r:embed="rId30"/>
            <a:stretch>
              <a:fillRect/>
            </a:stretch>
          </a:blipFill>
        </p:spPr>
      </p:sp>
      <p:sp>
        <p:nvSpPr>
          <p:cNvPr id="38" name="Freeform 38"/>
          <p:cNvSpPr/>
          <p:nvPr/>
        </p:nvSpPr>
        <p:spPr>
          <a:xfrm>
            <a:off x="2615643" y="4463999"/>
            <a:ext cx="3655484" cy="247364"/>
          </a:xfrm>
          <a:custGeom>
            <a:avLst/>
            <a:gdLst/>
            <a:ahLst/>
            <a:cxnLst/>
            <a:rect l="l" t="t" r="r" b="b"/>
            <a:pathLst>
              <a:path w="3655484" h="247364">
                <a:moveTo>
                  <a:pt x="0" y="0"/>
                </a:moveTo>
                <a:lnTo>
                  <a:pt x="3655485" y="0"/>
                </a:lnTo>
                <a:lnTo>
                  <a:pt x="3655485" y="247364"/>
                </a:lnTo>
                <a:lnTo>
                  <a:pt x="0" y="247364"/>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39" name="Freeform 39"/>
          <p:cNvSpPr/>
          <p:nvPr/>
        </p:nvSpPr>
        <p:spPr>
          <a:xfrm>
            <a:off x="4374673" y="1894118"/>
            <a:ext cx="1893067" cy="2298468"/>
          </a:xfrm>
          <a:custGeom>
            <a:avLst/>
            <a:gdLst/>
            <a:ahLst/>
            <a:cxnLst/>
            <a:rect l="l" t="t" r="r" b="b"/>
            <a:pathLst>
              <a:path w="1893067" h="2298468">
                <a:moveTo>
                  <a:pt x="0" y="0"/>
                </a:moveTo>
                <a:lnTo>
                  <a:pt x="1893067" y="0"/>
                </a:lnTo>
                <a:lnTo>
                  <a:pt x="1893067" y="2298468"/>
                </a:lnTo>
                <a:lnTo>
                  <a:pt x="0" y="2298468"/>
                </a:lnTo>
                <a:lnTo>
                  <a:pt x="0" y="0"/>
                </a:lnTo>
                <a:close/>
              </a:path>
            </a:pathLst>
          </a:custGeom>
          <a:blipFill>
            <a:blip r:embed="rId33"/>
            <a:stretch>
              <a:fillRect/>
            </a:stretch>
          </a:blipFill>
        </p:spPr>
      </p:sp>
      <p:sp>
        <p:nvSpPr>
          <p:cNvPr id="40" name="Freeform 40"/>
          <p:cNvSpPr/>
          <p:nvPr/>
        </p:nvSpPr>
        <p:spPr>
          <a:xfrm>
            <a:off x="4273893" y="1429212"/>
            <a:ext cx="2146106" cy="2750773"/>
          </a:xfrm>
          <a:custGeom>
            <a:avLst/>
            <a:gdLst/>
            <a:ahLst/>
            <a:cxnLst/>
            <a:rect l="l" t="t" r="r" b="b"/>
            <a:pathLst>
              <a:path w="2146106" h="2750773">
                <a:moveTo>
                  <a:pt x="0" y="0"/>
                </a:moveTo>
                <a:lnTo>
                  <a:pt x="2146106" y="0"/>
                </a:lnTo>
                <a:lnTo>
                  <a:pt x="2146106" y="2750772"/>
                </a:lnTo>
                <a:lnTo>
                  <a:pt x="0" y="2750772"/>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sp>
      <p:sp>
        <p:nvSpPr>
          <p:cNvPr id="41" name="TextBox 41"/>
          <p:cNvSpPr txBox="1"/>
          <p:nvPr/>
        </p:nvSpPr>
        <p:spPr>
          <a:xfrm>
            <a:off x="894865" y="82616"/>
            <a:ext cx="7249849" cy="979809"/>
          </a:xfrm>
          <a:prstGeom prst="rect">
            <a:avLst/>
          </a:prstGeom>
        </p:spPr>
        <p:txBody>
          <a:bodyPr lIns="0" tIns="0" rIns="0" bIns="0" rtlCol="0" anchor="t">
            <a:spAutoFit/>
          </a:bodyPr>
          <a:lstStyle/>
          <a:p>
            <a:pPr algn="l">
              <a:lnSpc>
                <a:spcPts val="4020"/>
              </a:lnSpc>
            </a:pPr>
            <a:r>
              <a:rPr lang="en-US" sz="2870">
                <a:solidFill>
                  <a:srgbClr val="326CE5"/>
                </a:solidFill>
                <a:latin typeface="Barlow" panose="00000500000000000000"/>
                <a:ea typeface="Barlow" panose="00000500000000000000"/>
                <a:cs typeface="Barlow" panose="00000500000000000000"/>
                <a:sym typeface="Barlow" panose="00000500000000000000"/>
              </a:rPr>
              <a:t>Uncordon</a:t>
            </a:r>
          </a:p>
          <a:p>
            <a:pPr algn="l">
              <a:lnSpc>
                <a:spcPts val="1735"/>
              </a:lnSpc>
            </a:pPr>
            <a:r>
              <a:rPr lang="en-US" sz="1460">
                <a:solidFill>
                  <a:srgbClr val="000000"/>
                </a:solidFill>
                <a:latin typeface="Calibri (MS)" panose="020F0502020204030204"/>
                <a:ea typeface="Calibri (MS)" panose="020F0502020204030204"/>
                <a:cs typeface="Calibri (MS)" panose="020F0502020204030204"/>
                <a:sym typeface="Calibri (MS)" panose="020F0502020204030204"/>
              </a:rPr>
              <a:t>After maintenance, uncordoning the node makes it schedulable again, allowing new pods to be scheduled</a:t>
            </a:r>
          </a:p>
        </p:txBody>
      </p:sp>
      <p:sp>
        <p:nvSpPr>
          <p:cNvPr id="42" name="TextBox 42"/>
          <p:cNvSpPr txBox="1"/>
          <p:nvPr/>
        </p:nvSpPr>
        <p:spPr>
          <a:xfrm>
            <a:off x="887307" y="1256889"/>
            <a:ext cx="858853" cy="432687"/>
          </a:xfrm>
          <a:prstGeom prst="rect">
            <a:avLst/>
          </a:prstGeom>
        </p:spPr>
        <p:txBody>
          <a:bodyPr lIns="0" tIns="0" rIns="0" bIns="0" rtlCol="0" anchor="t">
            <a:spAutoFit/>
          </a:bodyPr>
          <a:lstStyle/>
          <a:p>
            <a:pPr algn="l">
              <a:lnSpc>
                <a:spcPts val="3655"/>
              </a:lnSpc>
            </a:pPr>
            <a:r>
              <a:rPr lang="en-US" sz="1460" b="1">
                <a:solidFill>
                  <a:srgbClr val="0075FF"/>
                </a:solidFill>
                <a:latin typeface="Calibri (MS) Bold" panose="020F0702030404030204"/>
                <a:ea typeface="Calibri (MS) Bold" panose="020F0702030404030204"/>
                <a:cs typeface="Calibri (MS) Bold" panose="020F0702030404030204"/>
                <a:sym typeface="Calibri (MS) Bold" panose="020F0702030404030204"/>
              </a:rPr>
              <a:t>K8s Cluster</a:t>
            </a:r>
          </a:p>
        </p:txBody>
      </p:sp>
      <p:sp>
        <p:nvSpPr>
          <p:cNvPr id="43" name="TextBox 43"/>
          <p:cNvSpPr txBox="1"/>
          <p:nvPr/>
        </p:nvSpPr>
        <p:spPr>
          <a:xfrm>
            <a:off x="1786975" y="3315444"/>
            <a:ext cx="499042" cy="488637"/>
          </a:xfrm>
          <a:prstGeom prst="rect">
            <a:avLst/>
          </a:prstGeom>
        </p:spPr>
        <p:txBody>
          <a:bodyPr lIns="0" tIns="0" rIns="0" bIns="0" rtlCol="0" anchor="t">
            <a:spAutoFit/>
          </a:bodyPr>
          <a:lstStyle/>
          <a:p>
            <a:pPr algn="ctr">
              <a:lnSpc>
                <a:spcPts val="1210"/>
              </a:lnSpc>
            </a:pPr>
            <a:r>
              <a:rPr lang="en-US" sz="1030">
                <a:solidFill>
                  <a:srgbClr val="326CE5"/>
                </a:solidFill>
                <a:latin typeface="Calibri (MS)" panose="020F0502020204030204"/>
                <a:ea typeface="Calibri (MS)" panose="020F0502020204030204"/>
                <a:cs typeface="Calibri (MS)" panose="020F0502020204030204"/>
                <a:sym typeface="Calibri (MS)" panose="020F0502020204030204"/>
              </a:rPr>
              <a:t>ku</a:t>
            </a:r>
            <a:r>
              <a:rPr lang="en-US" sz="1030">
                <a:solidFill>
                  <a:srgbClr val="FFFFFF"/>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b</a:t>
            </a:r>
            <a:r>
              <a:rPr lang="en-US" sz="1030">
                <a:solidFill>
                  <a:srgbClr val="FFFFFF"/>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el</a:t>
            </a:r>
            <a:r>
              <a:rPr lang="en-US" sz="1030">
                <a:solidFill>
                  <a:srgbClr val="FFFFFF"/>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et kubeadm kubectl</a:t>
            </a:r>
          </a:p>
        </p:txBody>
      </p:sp>
      <p:sp>
        <p:nvSpPr>
          <p:cNvPr id="44" name="TextBox 44"/>
          <p:cNvSpPr txBox="1"/>
          <p:nvPr/>
        </p:nvSpPr>
        <p:spPr>
          <a:xfrm>
            <a:off x="1449705" y="3757930"/>
            <a:ext cx="899795" cy="236855"/>
          </a:xfrm>
          <a:prstGeom prst="rect">
            <a:avLst/>
          </a:prstGeom>
        </p:spPr>
        <p:txBody>
          <a:bodyPr wrap="square" lIns="0" tIns="0" rIns="0" bIns="0" rtlCol="0" anchor="t">
            <a:spAutoFit/>
          </a:bodyPr>
          <a:lstStyle/>
          <a:p>
            <a:pPr algn="l">
              <a:lnSpc>
                <a:spcPts val="1850"/>
              </a:lnSpc>
            </a:pPr>
            <a:r>
              <a:rPr lang="en-US" sz="1030" b="1">
                <a:solidFill>
                  <a:srgbClr val="000000"/>
                </a:solidFill>
                <a:latin typeface="Calibri (MS) Bold" panose="020F0702030404030204"/>
                <a:ea typeface="Calibri (MS) Bold" panose="020F0702030404030204"/>
                <a:cs typeface="Calibri (MS) Bold" panose="020F0702030404030204"/>
                <a:sym typeface="Calibri (MS) Bold" panose="020F0702030404030204"/>
              </a:rPr>
              <a:t>mas</a:t>
            </a:r>
            <a:r>
              <a:rPr lang="en-US" sz="1030" b="1">
                <a:solidFill>
                  <a:srgbClr val="FFFFFF"/>
                </a:solidFill>
                <a:latin typeface="Calibri (MS) Bold" panose="020F0702030404030204"/>
                <a:ea typeface="Calibri (MS) Bold" panose="020F0702030404030204"/>
                <a:cs typeface="Calibri (MS) Bold" panose="020F0702030404030204"/>
                <a:sym typeface="Calibri (MS) Bold" panose="020F0702030404030204"/>
              </a:rPr>
              <a:t> </a:t>
            </a:r>
            <a:r>
              <a:rPr lang="en-US" sz="1030" b="1">
                <a:solidFill>
                  <a:srgbClr val="000000"/>
                </a:solidFill>
                <a:latin typeface="Calibri (MS) Bold" panose="020F0702030404030204"/>
                <a:ea typeface="Calibri (MS) Bold" panose="020F0702030404030204"/>
                <a:cs typeface="Calibri (MS) Bold" panose="020F0702030404030204"/>
                <a:sym typeface="Calibri (MS) Bold" panose="020F0702030404030204"/>
              </a:rPr>
              <a:t>ter</a:t>
            </a:r>
            <a:r>
              <a:rPr lang="en-US" sz="1030" b="1">
                <a:solidFill>
                  <a:srgbClr val="FFFFFF"/>
                </a:solidFill>
                <a:latin typeface="Calibri (MS) Bold" panose="020F0702030404030204"/>
                <a:ea typeface="Calibri (MS) Bold" panose="020F0702030404030204"/>
                <a:cs typeface="Calibri (MS) Bold" panose="020F0702030404030204"/>
                <a:sym typeface="Calibri (MS) Bold" panose="020F0702030404030204"/>
              </a:rPr>
              <a:t> </a:t>
            </a:r>
            <a:r>
              <a:rPr lang="en-US" sz="1030" b="1">
                <a:solidFill>
                  <a:srgbClr val="000000"/>
                </a:solidFill>
                <a:latin typeface="Calibri (MS) Bold" panose="020F0702030404030204"/>
                <a:ea typeface="Calibri (MS) Bold" panose="020F0702030404030204"/>
                <a:cs typeface="Calibri (MS) Bold" panose="020F0702030404030204"/>
                <a:sym typeface="Calibri (MS) Bold" panose="020F0702030404030204"/>
              </a:rPr>
              <a:t>node</a:t>
            </a:r>
          </a:p>
        </p:txBody>
      </p:sp>
      <p:sp>
        <p:nvSpPr>
          <p:cNvPr id="45" name="TextBox 45"/>
          <p:cNvSpPr txBox="1"/>
          <p:nvPr/>
        </p:nvSpPr>
        <p:spPr>
          <a:xfrm>
            <a:off x="3536660" y="3281274"/>
            <a:ext cx="499042" cy="488637"/>
          </a:xfrm>
          <a:prstGeom prst="rect">
            <a:avLst/>
          </a:prstGeom>
        </p:spPr>
        <p:txBody>
          <a:bodyPr lIns="0" tIns="0" rIns="0" bIns="0" rtlCol="0" anchor="t">
            <a:spAutoFit/>
          </a:bodyPr>
          <a:lstStyle/>
          <a:p>
            <a:pPr algn="ctr">
              <a:lnSpc>
                <a:spcPts val="1210"/>
              </a:lnSpc>
            </a:pPr>
            <a:r>
              <a:rPr lang="en-US" sz="1030">
                <a:solidFill>
                  <a:srgbClr val="326CE5"/>
                </a:solidFill>
                <a:latin typeface="Calibri (MS)" panose="020F0502020204030204"/>
                <a:ea typeface="Calibri (MS)" panose="020F0502020204030204"/>
                <a:cs typeface="Calibri (MS)" panose="020F0502020204030204"/>
                <a:sym typeface="Calibri (MS)" panose="020F0502020204030204"/>
              </a:rPr>
              <a:t>ku</a:t>
            </a:r>
            <a:r>
              <a:rPr lang="en-US" sz="1030">
                <a:solidFill>
                  <a:srgbClr val="FFFFFF"/>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b</a:t>
            </a:r>
            <a:r>
              <a:rPr lang="en-US" sz="1030">
                <a:solidFill>
                  <a:srgbClr val="FFFFFF"/>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el</a:t>
            </a:r>
            <a:r>
              <a:rPr lang="en-US" sz="1030">
                <a:solidFill>
                  <a:srgbClr val="FFFFFF"/>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et kubeadm kubectl</a:t>
            </a:r>
          </a:p>
        </p:txBody>
      </p:sp>
      <p:sp>
        <p:nvSpPr>
          <p:cNvPr id="46" name="TextBox 46"/>
          <p:cNvSpPr txBox="1"/>
          <p:nvPr/>
        </p:nvSpPr>
        <p:spPr>
          <a:xfrm>
            <a:off x="3237230" y="3710305"/>
            <a:ext cx="882015" cy="306070"/>
          </a:xfrm>
          <a:prstGeom prst="rect">
            <a:avLst/>
          </a:prstGeom>
        </p:spPr>
        <p:txBody>
          <a:bodyPr wrap="square" lIns="0" tIns="0" rIns="0" bIns="0" rtlCol="0" anchor="t">
            <a:spAutoFit/>
          </a:bodyPr>
          <a:lstStyle/>
          <a:p>
            <a:pPr algn="l">
              <a:lnSpc>
                <a:spcPts val="2390"/>
              </a:lnSpc>
            </a:pPr>
            <a:r>
              <a:rPr lang="en-US" sz="1030" b="1">
                <a:solidFill>
                  <a:srgbClr val="000000"/>
                </a:solidFill>
                <a:latin typeface="Calibri (MS) Bold" panose="020F0702030404030204"/>
                <a:ea typeface="Calibri (MS) Bold" panose="020F0702030404030204"/>
                <a:cs typeface="Calibri (MS) Bold" panose="020F0702030404030204"/>
                <a:sym typeface="Calibri (MS) Bold" panose="020F0702030404030204"/>
              </a:rPr>
              <a:t>worker</a:t>
            </a:r>
            <a:r>
              <a:rPr lang="en-US" sz="1030" b="1">
                <a:solidFill>
                  <a:srgbClr val="FFFFFF"/>
                </a:solidFill>
                <a:latin typeface="Calibri (MS) Bold" panose="020F0702030404030204"/>
                <a:ea typeface="Calibri (MS) Bold" panose="020F0702030404030204"/>
                <a:cs typeface="Calibri (MS) Bold" panose="020F0702030404030204"/>
                <a:sym typeface="Calibri (MS) Bold" panose="020F0702030404030204"/>
              </a:rPr>
              <a:t> </a:t>
            </a:r>
            <a:r>
              <a:rPr lang="en-US" sz="1030" b="1">
                <a:solidFill>
                  <a:srgbClr val="000000"/>
                </a:solidFill>
                <a:latin typeface="Calibri (MS) Bold" panose="020F0702030404030204"/>
                <a:ea typeface="Calibri (MS) Bold" panose="020F0702030404030204"/>
                <a:cs typeface="Calibri (MS) Bold" panose="020F0702030404030204"/>
                <a:sym typeface="Calibri (MS) Bold" panose="020F0702030404030204"/>
              </a:rPr>
              <a:t>one</a:t>
            </a:r>
          </a:p>
        </p:txBody>
      </p:sp>
      <p:sp>
        <p:nvSpPr>
          <p:cNvPr id="47" name="TextBox 47"/>
          <p:cNvSpPr txBox="1"/>
          <p:nvPr/>
        </p:nvSpPr>
        <p:spPr>
          <a:xfrm>
            <a:off x="5305771" y="3281274"/>
            <a:ext cx="499310" cy="488637"/>
          </a:xfrm>
          <a:prstGeom prst="rect">
            <a:avLst/>
          </a:prstGeom>
        </p:spPr>
        <p:txBody>
          <a:bodyPr lIns="0" tIns="0" rIns="0" bIns="0" rtlCol="0" anchor="t">
            <a:spAutoFit/>
          </a:bodyPr>
          <a:lstStyle/>
          <a:p>
            <a:pPr algn="ctr">
              <a:lnSpc>
                <a:spcPts val="1210"/>
              </a:lnSpc>
            </a:pPr>
            <a:r>
              <a:rPr lang="en-US" sz="1030">
                <a:solidFill>
                  <a:srgbClr val="326CE5"/>
                </a:solidFill>
                <a:latin typeface="Calibri (MS)" panose="020F0502020204030204"/>
                <a:ea typeface="Calibri (MS)" panose="020F0502020204030204"/>
                <a:cs typeface="Calibri (MS)" panose="020F0502020204030204"/>
                <a:sym typeface="Calibri (MS)" panose="020F0502020204030204"/>
              </a:rPr>
              <a:t>ku</a:t>
            </a:r>
            <a:r>
              <a:rPr lang="en-US" sz="1030">
                <a:solidFill>
                  <a:srgbClr val="FFFFFF"/>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b</a:t>
            </a:r>
            <a:r>
              <a:rPr lang="en-US" sz="1030">
                <a:solidFill>
                  <a:srgbClr val="FFFFFF"/>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el</a:t>
            </a:r>
            <a:r>
              <a:rPr lang="en-US" sz="1030">
                <a:solidFill>
                  <a:srgbClr val="FFFFFF"/>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et kubeadm kubectl</a:t>
            </a:r>
          </a:p>
        </p:txBody>
      </p:sp>
      <p:sp>
        <p:nvSpPr>
          <p:cNvPr id="48" name="TextBox 48"/>
          <p:cNvSpPr txBox="1"/>
          <p:nvPr/>
        </p:nvSpPr>
        <p:spPr>
          <a:xfrm>
            <a:off x="5026025" y="3714750"/>
            <a:ext cx="1047750" cy="276860"/>
          </a:xfrm>
          <a:prstGeom prst="rect">
            <a:avLst/>
          </a:prstGeom>
        </p:spPr>
        <p:txBody>
          <a:bodyPr wrap="square" lIns="0" tIns="0" rIns="0" bIns="0" rtlCol="0" anchor="t">
            <a:spAutoFit/>
          </a:bodyPr>
          <a:lstStyle/>
          <a:p>
            <a:pPr algn="l">
              <a:lnSpc>
                <a:spcPts val="2160"/>
              </a:lnSpc>
            </a:pPr>
            <a:r>
              <a:rPr lang="en-US" sz="1030" b="1">
                <a:solidFill>
                  <a:srgbClr val="000000"/>
                </a:solidFill>
                <a:latin typeface="Calibri (MS) Bold" panose="020F0702030404030204"/>
                <a:ea typeface="Calibri (MS) Bold" panose="020F0702030404030204"/>
                <a:cs typeface="Calibri (MS) Bold" panose="020F0702030404030204"/>
                <a:sym typeface="Calibri (MS) Bold" panose="020F0702030404030204"/>
              </a:rPr>
              <a:t>worker</a:t>
            </a:r>
            <a:r>
              <a:rPr lang="en-US" sz="1030" b="1">
                <a:solidFill>
                  <a:srgbClr val="FFFFFF"/>
                </a:solidFill>
                <a:latin typeface="Calibri (MS) Bold" panose="020F0702030404030204"/>
                <a:ea typeface="Calibri (MS) Bold" panose="020F0702030404030204"/>
                <a:cs typeface="Calibri (MS) Bold" panose="020F0702030404030204"/>
                <a:sym typeface="Calibri (MS) Bold" panose="020F0702030404030204"/>
              </a:rPr>
              <a:t> </a:t>
            </a:r>
            <a:r>
              <a:rPr lang="en-US" sz="1030" b="1">
                <a:solidFill>
                  <a:srgbClr val="000000"/>
                </a:solidFill>
                <a:latin typeface="Calibri (MS) Bold" panose="020F0702030404030204"/>
                <a:ea typeface="Calibri (MS) Bold" panose="020F0702030404030204"/>
                <a:cs typeface="Calibri (MS) Bold" panose="020F0702030404030204"/>
                <a:sym typeface="Calibri (MS) Bold" panose="020F0702030404030204"/>
              </a:rPr>
              <a:t>two</a:t>
            </a:r>
          </a:p>
        </p:txBody>
      </p:sp>
      <p:sp>
        <p:nvSpPr>
          <p:cNvPr id="49" name="TextBox 49"/>
          <p:cNvSpPr txBox="1"/>
          <p:nvPr/>
        </p:nvSpPr>
        <p:spPr>
          <a:xfrm>
            <a:off x="7116926" y="3247835"/>
            <a:ext cx="498699" cy="507536"/>
          </a:xfrm>
          <a:prstGeom prst="rect">
            <a:avLst/>
          </a:prstGeom>
        </p:spPr>
        <p:txBody>
          <a:bodyPr lIns="0" tIns="0" rIns="0" bIns="0" rtlCol="0" anchor="t">
            <a:spAutoFit/>
          </a:bodyPr>
          <a:lstStyle/>
          <a:p>
            <a:pPr algn="ctr">
              <a:lnSpc>
                <a:spcPts val="1440"/>
              </a:lnSpc>
            </a:pPr>
            <a:r>
              <a:rPr lang="en-US" sz="1030">
                <a:solidFill>
                  <a:srgbClr val="326CE5"/>
                </a:solidFill>
                <a:latin typeface="Calibri (MS)" panose="020F0502020204030204"/>
                <a:ea typeface="Calibri (MS)" panose="020F0502020204030204"/>
                <a:cs typeface="Calibri (MS)" panose="020F0502020204030204"/>
                <a:sym typeface="Calibri (MS)" panose="020F0502020204030204"/>
              </a:rPr>
              <a:t>ku</a:t>
            </a:r>
            <a:r>
              <a:rPr lang="en-US" sz="1030">
                <a:solidFill>
                  <a:srgbClr val="FFFFFF"/>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b</a:t>
            </a:r>
            <a:r>
              <a:rPr lang="en-US" sz="1030">
                <a:solidFill>
                  <a:srgbClr val="FFFFFF"/>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el</a:t>
            </a:r>
            <a:r>
              <a:rPr lang="en-US" sz="1030">
                <a:solidFill>
                  <a:srgbClr val="FFFFFF"/>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et</a:t>
            </a:r>
          </a:p>
          <a:p>
            <a:pPr algn="ctr">
              <a:lnSpc>
                <a:spcPts val="1190"/>
              </a:lnSpc>
            </a:pPr>
            <a:r>
              <a:rPr lang="en-US" sz="1025">
                <a:solidFill>
                  <a:srgbClr val="326CE5"/>
                </a:solidFill>
                <a:latin typeface="Calibri (MS)" panose="020F0502020204030204"/>
                <a:ea typeface="Calibri (MS)" panose="020F0502020204030204"/>
                <a:cs typeface="Calibri (MS)" panose="020F0502020204030204"/>
                <a:sym typeface="Calibri (MS)" panose="020F0502020204030204"/>
              </a:rPr>
              <a:t>kubeadm kubectl</a:t>
            </a:r>
          </a:p>
        </p:txBody>
      </p:sp>
      <p:sp>
        <p:nvSpPr>
          <p:cNvPr id="50" name="TextBox 50"/>
          <p:cNvSpPr txBox="1"/>
          <p:nvPr/>
        </p:nvSpPr>
        <p:spPr>
          <a:xfrm>
            <a:off x="6765925" y="3698875"/>
            <a:ext cx="1017905" cy="285750"/>
          </a:xfrm>
          <a:prstGeom prst="rect">
            <a:avLst/>
          </a:prstGeom>
        </p:spPr>
        <p:txBody>
          <a:bodyPr wrap="square" lIns="0" tIns="0" rIns="0" bIns="0" rtlCol="0" anchor="t">
            <a:spAutoFit/>
          </a:bodyPr>
          <a:lstStyle/>
          <a:p>
            <a:pPr algn="l">
              <a:lnSpc>
                <a:spcPts val="2230"/>
              </a:lnSpc>
            </a:pPr>
            <a:r>
              <a:rPr lang="en-US" sz="1025" b="1">
                <a:solidFill>
                  <a:srgbClr val="000000"/>
                </a:solidFill>
                <a:latin typeface="Calibri (MS) Bold" panose="020F0702030404030204"/>
                <a:ea typeface="Calibri (MS) Bold" panose="020F0702030404030204"/>
                <a:cs typeface="Calibri (MS) Bold" panose="020F0702030404030204"/>
                <a:sym typeface="Calibri (MS) Bold" panose="020F0702030404030204"/>
              </a:rPr>
              <a:t>workerthree</a:t>
            </a:r>
          </a:p>
        </p:txBody>
      </p:sp>
      <p:sp>
        <p:nvSpPr>
          <p:cNvPr id="51" name="TextBox 51"/>
          <p:cNvSpPr txBox="1"/>
          <p:nvPr/>
        </p:nvSpPr>
        <p:spPr>
          <a:xfrm>
            <a:off x="2685915" y="4477033"/>
            <a:ext cx="2123761" cy="213826"/>
          </a:xfrm>
          <a:prstGeom prst="rect">
            <a:avLst/>
          </a:prstGeom>
        </p:spPr>
        <p:txBody>
          <a:bodyPr lIns="0" tIns="0" rIns="0" bIns="0" rtlCol="0" anchor="t">
            <a:spAutoFit/>
          </a:bodyPr>
          <a:lstStyle/>
          <a:p>
            <a:pPr algn="l">
              <a:lnSpc>
                <a:spcPts val="1595"/>
              </a:lnSpc>
            </a:pPr>
            <a:r>
              <a:rPr lang="en-US" sz="1135" spc="4">
                <a:solidFill>
                  <a:srgbClr val="FFFFFF"/>
                </a:solidFill>
                <a:latin typeface="Consolas" panose="020B0609020204030204"/>
                <a:ea typeface="Consolas" panose="020B0609020204030204"/>
                <a:cs typeface="Consolas" panose="020B0609020204030204"/>
                <a:sym typeface="Consolas" panose="020B0609020204030204"/>
              </a:rPr>
              <a:t>kubectl uncordon workertwo</a:t>
            </a:r>
          </a:p>
        </p:txBody>
      </p:sp>
      <p:sp>
        <p:nvSpPr>
          <p:cNvPr id="52" name="TextBox 52"/>
          <p:cNvSpPr txBox="1"/>
          <p:nvPr/>
        </p:nvSpPr>
        <p:spPr>
          <a:xfrm>
            <a:off x="647268" y="669875"/>
            <a:ext cx="86777" cy="256818"/>
          </a:xfrm>
          <a:prstGeom prst="rect">
            <a:avLst/>
          </a:prstGeom>
        </p:spPr>
        <p:txBody>
          <a:bodyPr lIns="0" tIns="0" rIns="0" bIns="0" rtlCol="0" anchor="t">
            <a:spAutoFit/>
          </a:bodyPr>
          <a:lstStyle/>
          <a:p>
            <a:pPr algn="l">
              <a:lnSpc>
                <a:spcPts val="2045"/>
              </a:lnSpc>
            </a:pPr>
            <a:r>
              <a:rPr lang="en-US" sz="1460">
                <a:solidFill>
                  <a:srgbClr val="000000"/>
                </a:solidFill>
                <a:latin typeface="Arimo" panose="020B0604020202020204"/>
                <a:ea typeface="Arimo" panose="020B0604020202020204"/>
                <a:cs typeface="Arimo" panose="020B0604020202020204"/>
                <a:sym typeface="Arimo" panose="020B0604020202020204"/>
              </a:rPr>
              <a:t>▪</a:t>
            </a:r>
          </a:p>
        </p:txBody>
      </p:sp>
      <p:sp>
        <p:nvSpPr>
          <p:cNvPr id="53" name="TextBox 53"/>
          <p:cNvSpPr txBox="1"/>
          <p:nvPr/>
        </p:nvSpPr>
        <p:spPr>
          <a:xfrm>
            <a:off x="4762945" y="1486903"/>
            <a:ext cx="1233101" cy="389767"/>
          </a:xfrm>
          <a:prstGeom prst="rect">
            <a:avLst/>
          </a:prstGeom>
        </p:spPr>
        <p:txBody>
          <a:bodyPr lIns="0" tIns="0" rIns="0" bIns="0" rtlCol="0" anchor="t">
            <a:spAutoFit/>
          </a:bodyPr>
          <a:lstStyle/>
          <a:p>
            <a:pPr algn="l">
              <a:lnSpc>
                <a:spcPts val="1410"/>
              </a:lnSpc>
            </a:pPr>
            <a:r>
              <a:rPr lang="en-US" sz="1135" spc="5">
                <a:solidFill>
                  <a:srgbClr val="00CA4E"/>
                </a:solidFill>
                <a:latin typeface="Calibri (MS)" panose="020F0502020204030204"/>
                <a:ea typeface="Calibri (MS)" panose="020F0502020204030204"/>
                <a:cs typeface="Calibri (MS)" panose="020F0502020204030204"/>
                <a:sym typeface="Calibri (MS)" panose="020F0502020204030204"/>
              </a:rPr>
              <a:t>Marking workertwo </a:t>
            </a:r>
          </a:p>
          <a:p>
            <a:pPr algn="l">
              <a:lnSpc>
                <a:spcPts val="1410"/>
              </a:lnSpc>
            </a:pPr>
            <a:r>
              <a:rPr lang="en-US" sz="1135" spc="5">
                <a:solidFill>
                  <a:srgbClr val="00CA4E"/>
                </a:solidFill>
                <a:latin typeface="Calibri (MS)" panose="020F0502020204030204"/>
                <a:ea typeface="Calibri (MS)" panose="020F0502020204030204"/>
                <a:cs typeface="Calibri (MS)" panose="020F0502020204030204"/>
                <a:sym typeface="Calibri (MS)" panose="020F0502020204030204"/>
              </a:rPr>
              <a:t>schedulable</a:t>
            </a: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531193" y="2243704"/>
            <a:ext cx="4081614" cy="589418"/>
          </a:xfrm>
          <a:prstGeom prst="rect">
            <a:avLst/>
          </a:prstGeom>
        </p:spPr>
        <p:txBody>
          <a:bodyPr lIns="0" tIns="0" rIns="0" bIns="0" rtlCol="0" anchor="t">
            <a:spAutoFit/>
          </a:bodyPr>
          <a:lstStyle/>
          <a:p>
            <a:pPr algn="ctr">
              <a:lnSpc>
                <a:spcPts val="4065"/>
              </a:lnSpc>
              <a:spcBef>
                <a:spcPct val="0"/>
              </a:spcBef>
            </a:pPr>
            <a:r>
              <a:rPr lang="en-US" sz="3460">
                <a:solidFill>
                  <a:srgbClr val="000000"/>
                </a:solidFill>
                <a:latin typeface="Calibri (MS)" panose="020F0502020204030204"/>
                <a:ea typeface="Calibri (MS)" panose="020F0502020204030204"/>
                <a:cs typeface="Calibri (MS)" panose="020F0502020204030204"/>
                <a:sym typeface="Calibri (MS)" panose="020F0502020204030204"/>
              </a:rPr>
              <a:t>Draining in Kubernetes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8202" y="1424178"/>
            <a:ext cx="8647595" cy="1903047"/>
          </a:xfrm>
          <a:custGeom>
            <a:avLst/>
            <a:gdLst/>
            <a:ahLst/>
            <a:cxnLst/>
            <a:rect l="l" t="t" r="r" b="b"/>
            <a:pathLst>
              <a:path w="8647595" h="1903047">
                <a:moveTo>
                  <a:pt x="0" y="0"/>
                </a:moveTo>
                <a:lnTo>
                  <a:pt x="8647596" y="0"/>
                </a:lnTo>
                <a:lnTo>
                  <a:pt x="8647596" y="1903047"/>
                </a:lnTo>
                <a:lnTo>
                  <a:pt x="0" y="19030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634424" y="1728949"/>
            <a:ext cx="3953742" cy="1452458"/>
          </a:xfrm>
          <a:prstGeom prst="rect">
            <a:avLst/>
          </a:prstGeom>
        </p:spPr>
        <p:txBody>
          <a:bodyPr lIns="0" tIns="0" rIns="0" bIns="0" rtlCol="0" anchor="t">
            <a:spAutoFit/>
          </a:bodyPr>
          <a:lstStyle/>
          <a:p>
            <a:pPr algn="ctr">
              <a:lnSpc>
                <a:spcPts val="5040"/>
              </a:lnSpc>
            </a:pPr>
            <a:r>
              <a:rPr lang="en-US" sz="3600" b="1">
                <a:solidFill>
                  <a:srgbClr val="595959"/>
                </a:solidFill>
                <a:latin typeface="Ubuntu Bold" panose="020B0804030602030204"/>
                <a:ea typeface="Ubuntu Bold" panose="020B0804030602030204"/>
                <a:cs typeface="Ubuntu Bold" panose="020B0804030602030204"/>
                <a:sym typeface="Ubuntu Bold" panose="020B0804030602030204"/>
              </a:rPr>
              <a:t>Docker</a:t>
            </a:r>
          </a:p>
          <a:p>
            <a:pPr algn="ctr">
              <a:lnSpc>
                <a:spcPts val="5880"/>
              </a:lnSpc>
            </a:pPr>
            <a:r>
              <a:rPr lang="en-US" sz="4200" b="1">
                <a:solidFill>
                  <a:srgbClr val="000000"/>
                </a:solidFill>
                <a:latin typeface="Ubuntu Bold" panose="020B0804030602030204"/>
                <a:ea typeface="Ubuntu Bold" panose="020B0804030602030204"/>
                <a:cs typeface="Ubuntu Bold" panose="020B0804030602030204"/>
                <a:sym typeface="Ubuntu Bold" panose="020B0804030602030204"/>
              </a:rPr>
              <a:t>Installing Tools</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8994635" cy="5143500"/>
          </a:xfrm>
          <a:custGeom>
            <a:avLst/>
            <a:gdLst/>
            <a:ahLst/>
            <a:cxnLst/>
            <a:rect l="l" t="t" r="r" b="b"/>
            <a:pathLst>
              <a:path w="8994635" h="5143500">
                <a:moveTo>
                  <a:pt x="0" y="0"/>
                </a:moveTo>
                <a:lnTo>
                  <a:pt x="8994635" y="0"/>
                </a:lnTo>
                <a:lnTo>
                  <a:pt x="8994635"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639919" y="82616"/>
            <a:ext cx="3682880" cy="504509"/>
          </a:xfrm>
          <a:prstGeom prst="rect">
            <a:avLst/>
          </a:prstGeom>
        </p:spPr>
        <p:txBody>
          <a:bodyPr lIns="0" tIns="0" rIns="0" bIns="0" rtlCol="0" anchor="t">
            <a:spAutoFit/>
          </a:bodyPr>
          <a:lstStyle/>
          <a:p>
            <a:pPr algn="l">
              <a:lnSpc>
                <a:spcPts val="4020"/>
              </a:lnSpc>
            </a:pPr>
            <a:r>
              <a:rPr lang="en-US" sz="2870" spc="5">
                <a:solidFill>
                  <a:srgbClr val="326CE5"/>
                </a:solidFill>
                <a:latin typeface="Barlow" panose="00000500000000000000"/>
                <a:ea typeface="Barlow" panose="00000500000000000000"/>
                <a:cs typeface="Barlow" panose="00000500000000000000"/>
                <a:sym typeface="Barlow" panose="00000500000000000000"/>
              </a:rPr>
              <a:t>Draining in Kubernetes</a:t>
            </a:r>
          </a:p>
        </p:txBody>
      </p:sp>
      <p:sp>
        <p:nvSpPr>
          <p:cNvPr id="4" name="TextBox 4"/>
          <p:cNvSpPr txBox="1"/>
          <p:nvPr/>
        </p:nvSpPr>
        <p:spPr>
          <a:xfrm>
            <a:off x="570771" y="826708"/>
            <a:ext cx="86777" cy="448582"/>
          </a:xfrm>
          <a:prstGeom prst="rect">
            <a:avLst/>
          </a:prstGeom>
        </p:spPr>
        <p:txBody>
          <a:bodyPr lIns="0" tIns="0" rIns="0" bIns="0" rtlCol="0" anchor="t">
            <a:spAutoFit/>
          </a:bodyPr>
          <a:lstStyle/>
          <a:p>
            <a:pPr algn="just">
              <a:lnSpc>
                <a:spcPts val="1735"/>
              </a:lnSpc>
            </a:pPr>
            <a:r>
              <a:rPr lang="en-US" sz="1460">
                <a:solidFill>
                  <a:srgbClr val="000000"/>
                </a:solidFill>
                <a:latin typeface="Arimo" panose="020B0604020202020204"/>
                <a:ea typeface="Arimo" panose="020B0604020202020204"/>
                <a:cs typeface="Arimo" panose="020B0604020202020204"/>
                <a:sym typeface="Arimo" panose="020B0604020202020204"/>
              </a:rPr>
              <a:t>▪ ▪</a:t>
            </a:r>
          </a:p>
        </p:txBody>
      </p:sp>
      <p:sp>
        <p:nvSpPr>
          <p:cNvPr id="5" name="TextBox 5"/>
          <p:cNvSpPr txBox="1"/>
          <p:nvPr/>
        </p:nvSpPr>
        <p:spPr>
          <a:xfrm>
            <a:off x="570771" y="2061797"/>
            <a:ext cx="86777" cy="256818"/>
          </a:xfrm>
          <a:prstGeom prst="rect">
            <a:avLst/>
          </a:prstGeom>
        </p:spPr>
        <p:txBody>
          <a:bodyPr lIns="0" tIns="0" rIns="0" bIns="0" rtlCol="0" anchor="t">
            <a:spAutoFit/>
          </a:bodyPr>
          <a:lstStyle/>
          <a:p>
            <a:pPr algn="l">
              <a:lnSpc>
                <a:spcPts val="2045"/>
              </a:lnSpc>
            </a:pPr>
            <a:r>
              <a:rPr lang="en-US" sz="1460">
                <a:solidFill>
                  <a:srgbClr val="000000"/>
                </a:solidFill>
                <a:latin typeface="Arimo" panose="020B0604020202020204"/>
                <a:ea typeface="Arimo" panose="020B0604020202020204"/>
                <a:cs typeface="Arimo" panose="020B0604020202020204"/>
                <a:sym typeface="Arimo" panose="020B0604020202020204"/>
              </a:rPr>
              <a:t>▪</a:t>
            </a:r>
          </a:p>
        </p:txBody>
      </p:sp>
      <p:sp>
        <p:nvSpPr>
          <p:cNvPr id="6" name="TextBox 6"/>
          <p:cNvSpPr txBox="1"/>
          <p:nvPr/>
        </p:nvSpPr>
        <p:spPr>
          <a:xfrm>
            <a:off x="818134" y="2130491"/>
            <a:ext cx="4369183" cy="280287"/>
          </a:xfrm>
          <a:prstGeom prst="rect">
            <a:avLst/>
          </a:prstGeom>
        </p:spPr>
        <p:txBody>
          <a:bodyPr lIns="0" tIns="0" rIns="0" bIns="0" rtlCol="0" anchor="t">
            <a:spAutoFit/>
          </a:bodyPr>
          <a:lstStyle/>
          <a:p>
            <a:pPr algn="l">
              <a:lnSpc>
                <a:spcPts val="2045"/>
              </a:lnSpc>
            </a:pPr>
            <a:r>
              <a:rPr lang="en-US" sz="1460" b="1">
                <a:solidFill>
                  <a:srgbClr val="000000"/>
                </a:solidFill>
                <a:latin typeface="Calibri (MS) Bold" panose="020F0702030404030204"/>
                <a:ea typeface="Calibri (MS) Bold" panose="020F0702030404030204"/>
                <a:cs typeface="Calibri (MS) Bold" panose="020F0702030404030204"/>
                <a:sym typeface="Calibri (MS) Bold" panose="020F0702030404030204"/>
              </a:rPr>
              <a:t>kubectl drain </a:t>
            </a:r>
            <a:r>
              <a:rPr lang="en-US" sz="1460">
                <a:solidFill>
                  <a:srgbClr val="000000"/>
                </a:solidFill>
                <a:latin typeface="Calibri (MS)" panose="020F0502020204030204"/>
                <a:ea typeface="Calibri (MS)" panose="020F0502020204030204"/>
                <a:cs typeface="Calibri (MS)" panose="020F0502020204030204"/>
                <a:sym typeface="Calibri (MS)" panose="020F0502020204030204"/>
              </a:rPr>
              <a:t>cannot evict pods managed by DaemonSets</a:t>
            </a:r>
          </a:p>
        </p:txBody>
      </p:sp>
      <p:sp>
        <p:nvSpPr>
          <p:cNvPr id="7" name="TextBox 7"/>
          <p:cNvSpPr txBox="1"/>
          <p:nvPr/>
        </p:nvSpPr>
        <p:spPr>
          <a:xfrm>
            <a:off x="818134" y="895409"/>
            <a:ext cx="7529219" cy="472051"/>
          </a:xfrm>
          <a:prstGeom prst="rect">
            <a:avLst/>
          </a:prstGeom>
        </p:spPr>
        <p:txBody>
          <a:bodyPr lIns="0" tIns="0" rIns="0" bIns="0" rtlCol="0" anchor="t">
            <a:spAutoFit/>
          </a:bodyPr>
          <a:lstStyle/>
          <a:p>
            <a:pPr algn="l">
              <a:lnSpc>
                <a:spcPts val="1735"/>
              </a:lnSpc>
            </a:pPr>
            <a:r>
              <a:rPr lang="en-US" sz="1460">
                <a:solidFill>
                  <a:srgbClr val="000000"/>
                </a:solidFill>
                <a:latin typeface="Calibri (MS)" panose="020F0502020204030204"/>
                <a:ea typeface="Calibri (MS)" panose="020F0502020204030204"/>
                <a:cs typeface="Calibri (MS)" panose="020F0502020204030204"/>
                <a:sym typeface="Calibri (MS)" panose="020F0502020204030204"/>
              </a:rPr>
              <a:t>Cordon stops new pods from being scheduled but it doesn’t evict existing ones Draining offers a mechanism to gracefully evicts existing pods for smooth maintenance or upgrades</a:t>
            </a:r>
          </a:p>
        </p:txBody>
      </p:sp>
      <p:sp>
        <p:nvSpPr>
          <p:cNvPr id="8" name="TextBox 8"/>
          <p:cNvSpPr txBox="1"/>
          <p:nvPr/>
        </p:nvSpPr>
        <p:spPr>
          <a:xfrm>
            <a:off x="864172" y="2693040"/>
            <a:ext cx="1965001" cy="213826"/>
          </a:xfrm>
          <a:prstGeom prst="rect">
            <a:avLst/>
          </a:prstGeom>
        </p:spPr>
        <p:txBody>
          <a:bodyPr lIns="0" tIns="0" rIns="0" bIns="0" rtlCol="0" anchor="t">
            <a:spAutoFit/>
          </a:bodyPr>
          <a:lstStyle/>
          <a:p>
            <a:pPr algn="l">
              <a:lnSpc>
                <a:spcPts val="1595"/>
              </a:lnSpc>
            </a:pPr>
            <a:r>
              <a:rPr lang="en-US" sz="1135" spc="6">
                <a:solidFill>
                  <a:srgbClr val="FFFFFF"/>
                </a:solidFill>
                <a:latin typeface="Consolas" panose="020B0609020204030204"/>
                <a:ea typeface="Consolas" panose="020B0609020204030204"/>
                <a:cs typeface="Consolas" panose="020B0609020204030204"/>
                <a:sym typeface="Consolas" panose="020B0609020204030204"/>
              </a:rPr>
              <a:t>--ignore-daemonsets=true</a:t>
            </a:r>
          </a:p>
        </p:txBody>
      </p:sp>
      <p:sp>
        <p:nvSpPr>
          <p:cNvPr id="9" name="TextBox 9"/>
          <p:cNvSpPr txBox="1"/>
          <p:nvPr/>
        </p:nvSpPr>
        <p:spPr>
          <a:xfrm>
            <a:off x="864172" y="1651818"/>
            <a:ext cx="2046769" cy="213826"/>
          </a:xfrm>
          <a:prstGeom prst="rect">
            <a:avLst/>
          </a:prstGeom>
        </p:spPr>
        <p:txBody>
          <a:bodyPr lIns="0" tIns="0" rIns="0" bIns="0" rtlCol="0" anchor="t">
            <a:spAutoFit/>
          </a:bodyPr>
          <a:lstStyle/>
          <a:p>
            <a:pPr algn="l">
              <a:lnSpc>
                <a:spcPts val="1595"/>
              </a:lnSpc>
            </a:pPr>
            <a:r>
              <a:rPr lang="en-US" sz="1135" spc="6">
                <a:solidFill>
                  <a:srgbClr val="FFFFFF"/>
                </a:solidFill>
                <a:latin typeface="Consolas" panose="020B0609020204030204"/>
                <a:ea typeface="Consolas" panose="020B0609020204030204"/>
                <a:cs typeface="Consolas" panose="020B0609020204030204"/>
                <a:sym typeface="Consolas" panose="020B0609020204030204"/>
              </a:rPr>
              <a:t>kubectl drain &lt;node-name&gt;</a:t>
            </a: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8994635" cy="5143500"/>
          </a:xfrm>
          <a:custGeom>
            <a:avLst/>
            <a:gdLst/>
            <a:ahLst/>
            <a:cxnLst/>
            <a:rect l="l" t="t" r="r" b="b"/>
            <a:pathLst>
              <a:path w="8994635" h="5143500">
                <a:moveTo>
                  <a:pt x="0" y="0"/>
                </a:moveTo>
                <a:lnTo>
                  <a:pt x="8994635" y="0"/>
                </a:lnTo>
                <a:lnTo>
                  <a:pt x="8994635"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87901" y="1255095"/>
            <a:ext cx="7321323" cy="2834423"/>
          </a:xfrm>
          <a:custGeom>
            <a:avLst/>
            <a:gdLst/>
            <a:ahLst/>
            <a:cxnLst/>
            <a:rect l="l" t="t" r="r" b="b"/>
            <a:pathLst>
              <a:path w="7321323" h="2834423">
                <a:moveTo>
                  <a:pt x="0" y="0"/>
                </a:moveTo>
                <a:lnTo>
                  <a:pt x="7321324" y="0"/>
                </a:lnTo>
                <a:lnTo>
                  <a:pt x="7321324" y="2834423"/>
                </a:lnTo>
                <a:lnTo>
                  <a:pt x="0" y="2834423"/>
                </a:lnTo>
                <a:lnTo>
                  <a:pt x="0" y="0"/>
                </a:lnTo>
                <a:close/>
              </a:path>
            </a:pathLst>
          </a:custGeom>
          <a:blipFill>
            <a:blip r:embed="rId4"/>
            <a:stretch>
              <a:fillRect/>
            </a:stretch>
          </a:blipFill>
        </p:spPr>
      </p:sp>
      <p:sp>
        <p:nvSpPr>
          <p:cNvPr id="4" name="Freeform 4"/>
          <p:cNvSpPr/>
          <p:nvPr/>
        </p:nvSpPr>
        <p:spPr>
          <a:xfrm>
            <a:off x="786754" y="1254044"/>
            <a:ext cx="7320176" cy="2833186"/>
          </a:xfrm>
          <a:custGeom>
            <a:avLst/>
            <a:gdLst/>
            <a:ahLst/>
            <a:cxnLst/>
            <a:rect l="l" t="t" r="r" b="b"/>
            <a:pathLst>
              <a:path w="7320176" h="2833186">
                <a:moveTo>
                  <a:pt x="0" y="0"/>
                </a:moveTo>
                <a:lnTo>
                  <a:pt x="7320176" y="0"/>
                </a:lnTo>
                <a:lnTo>
                  <a:pt x="7320176" y="2833186"/>
                </a:lnTo>
                <a:lnTo>
                  <a:pt x="0" y="28331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a:grpSpLocks noChangeAspect="1"/>
          </p:cNvGrpSpPr>
          <p:nvPr/>
        </p:nvGrpSpPr>
        <p:grpSpPr>
          <a:xfrm>
            <a:off x="980295" y="1969749"/>
            <a:ext cx="1625090" cy="2009877"/>
            <a:chOff x="0" y="0"/>
            <a:chExt cx="3003639" cy="3714839"/>
          </a:xfrm>
        </p:grpSpPr>
        <p:sp>
          <p:nvSpPr>
            <p:cNvPr id="6" name="Freeform 6"/>
            <p:cNvSpPr/>
            <p:nvPr/>
          </p:nvSpPr>
          <p:spPr>
            <a:xfrm>
              <a:off x="0" y="0"/>
              <a:ext cx="3003677" cy="3714877"/>
            </a:xfrm>
            <a:custGeom>
              <a:avLst/>
              <a:gdLst/>
              <a:ahLst/>
              <a:cxnLst/>
              <a:rect l="l" t="t" r="r" b="b"/>
              <a:pathLst>
                <a:path w="3003677" h="3714877">
                  <a:moveTo>
                    <a:pt x="2726309" y="146177"/>
                  </a:moveTo>
                  <a:cubicBezTo>
                    <a:pt x="2809240" y="146177"/>
                    <a:pt x="2876677" y="213360"/>
                    <a:pt x="2876677" y="296418"/>
                  </a:cubicBezTo>
                  <a:lnTo>
                    <a:pt x="2876677" y="3424809"/>
                  </a:lnTo>
                  <a:cubicBezTo>
                    <a:pt x="2876677" y="3507740"/>
                    <a:pt x="2809240" y="3575177"/>
                    <a:pt x="2726309" y="3575177"/>
                  </a:cubicBezTo>
                  <a:lnTo>
                    <a:pt x="283591" y="3575177"/>
                  </a:lnTo>
                  <a:cubicBezTo>
                    <a:pt x="200660" y="3575177"/>
                    <a:pt x="133350" y="3507740"/>
                    <a:pt x="133350" y="3424809"/>
                  </a:cubicBezTo>
                  <a:lnTo>
                    <a:pt x="133350" y="296291"/>
                  </a:lnTo>
                  <a:cubicBezTo>
                    <a:pt x="133350" y="213360"/>
                    <a:pt x="200533" y="146050"/>
                    <a:pt x="283591" y="146050"/>
                  </a:cubicBezTo>
                  <a:close/>
                  <a:moveTo>
                    <a:pt x="0" y="0"/>
                  </a:moveTo>
                  <a:lnTo>
                    <a:pt x="0" y="3714877"/>
                  </a:lnTo>
                  <a:lnTo>
                    <a:pt x="3003677" y="3714877"/>
                  </a:lnTo>
                  <a:lnTo>
                    <a:pt x="3003677" y="0"/>
                  </a:lnTo>
                  <a:close/>
                </a:path>
              </a:pathLst>
            </a:custGeom>
            <a:blipFill>
              <a:blip r:embed="rId7"/>
              <a:stretch>
                <a:fillRect r="1" b="1"/>
              </a:stretch>
            </a:blipFill>
          </p:spPr>
        </p:sp>
      </p:grpSp>
      <p:sp>
        <p:nvSpPr>
          <p:cNvPr id="7" name="Freeform 7"/>
          <p:cNvSpPr/>
          <p:nvPr/>
        </p:nvSpPr>
        <p:spPr>
          <a:xfrm>
            <a:off x="1002097" y="1998423"/>
            <a:ext cx="1584962" cy="1956007"/>
          </a:xfrm>
          <a:custGeom>
            <a:avLst/>
            <a:gdLst/>
            <a:ahLst/>
            <a:cxnLst/>
            <a:rect l="l" t="t" r="r" b="b"/>
            <a:pathLst>
              <a:path w="1584962" h="1956007">
                <a:moveTo>
                  <a:pt x="0" y="0"/>
                </a:moveTo>
                <a:lnTo>
                  <a:pt x="1584962" y="0"/>
                </a:lnTo>
                <a:lnTo>
                  <a:pt x="1584962" y="1956007"/>
                </a:lnTo>
                <a:lnTo>
                  <a:pt x="0" y="195600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8" name="Group 8"/>
          <p:cNvGrpSpPr>
            <a:grpSpLocks noChangeAspect="1"/>
          </p:cNvGrpSpPr>
          <p:nvPr/>
        </p:nvGrpSpPr>
        <p:grpSpPr>
          <a:xfrm>
            <a:off x="2732454" y="1969749"/>
            <a:ext cx="1625090" cy="2009877"/>
            <a:chOff x="0" y="0"/>
            <a:chExt cx="3003639" cy="3714839"/>
          </a:xfrm>
        </p:grpSpPr>
        <p:sp>
          <p:nvSpPr>
            <p:cNvPr id="9" name="Freeform 9"/>
            <p:cNvSpPr/>
            <p:nvPr/>
          </p:nvSpPr>
          <p:spPr>
            <a:xfrm>
              <a:off x="0" y="0"/>
              <a:ext cx="3003677" cy="3714877"/>
            </a:xfrm>
            <a:custGeom>
              <a:avLst/>
              <a:gdLst/>
              <a:ahLst/>
              <a:cxnLst/>
              <a:rect l="l" t="t" r="r" b="b"/>
              <a:pathLst>
                <a:path w="3003677" h="3714877">
                  <a:moveTo>
                    <a:pt x="2726309" y="146177"/>
                  </a:moveTo>
                  <a:cubicBezTo>
                    <a:pt x="2809240" y="146177"/>
                    <a:pt x="2876677" y="213360"/>
                    <a:pt x="2876677" y="296418"/>
                  </a:cubicBezTo>
                  <a:lnTo>
                    <a:pt x="2876677" y="3424809"/>
                  </a:lnTo>
                  <a:cubicBezTo>
                    <a:pt x="2876677" y="3507740"/>
                    <a:pt x="2809240" y="3575177"/>
                    <a:pt x="2726309" y="3575177"/>
                  </a:cubicBezTo>
                  <a:lnTo>
                    <a:pt x="283591" y="3575177"/>
                  </a:lnTo>
                  <a:cubicBezTo>
                    <a:pt x="200660" y="3575177"/>
                    <a:pt x="133350" y="3507740"/>
                    <a:pt x="133350" y="3424809"/>
                  </a:cubicBezTo>
                  <a:lnTo>
                    <a:pt x="133350" y="296291"/>
                  </a:lnTo>
                  <a:cubicBezTo>
                    <a:pt x="133350" y="213360"/>
                    <a:pt x="200533" y="146050"/>
                    <a:pt x="283591" y="146050"/>
                  </a:cubicBezTo>
                  <a:close/>
                  <a:moveTo>
                    <a:pt x="0" y="0"/>
                  </a:moveTo>
                  <a:lnTo>
                    <a:pt x="0" y="3714877"/>
                  </a:lnTo>
                  <a:lnTo>
                    <a:pt x="3003677" y="3714877"/>
                  </a:lnTo>
                  <a:lnTo>
                    <a:pt x="3003677" y="0"/>
                  </a:lnTo>
                  <a:close/>
                </a:path>
              </a:pathLst>
            </a:custGeom>
            <a:blipFill>
              <a:blip r:embed="rId7"/>
              <a:stretch>
                <a:fillRect r="1" b="1"/>
              </a:stretch>
            </a:blipFill>
          </p:spPr>
        </p:sp>
      </p:grpSp>
      <p:sp>
        <p:nvSpPr>
          <p:cNvPr id="10" name="Freeform 10"/>
          <p:cNvSpPr/>
          <p:nvPr/>
        </p:nvSpPr>
        <p:spPr>
          <a:xfrm>
            <a:off x="2754256" y="1786515"/>
            <a:ext cx="1584962" cy="2167915"/>
          </a:xfrm>
          <a:custGeom>
            <a:avLst/>
            <a:gdLst/>
            <a:ahLst/>
            <a:cxnLst/>
            <a:rect l="l" t="t" r="r" b="b"/>
            <a:pathLst>
              <a:path w="1584962" h="2167915">
                <a:moveTo>
                  <a:pt x="0" y="0"/>
                </a:moveTo>
                <a:lnTo>
                  <a:pt x="1584962" y="0"/>
                </a:lnTo>
                <a:lnTo>
                  <a:pt x="1584962" y="2167915"/>
                </a:lnTo>
                <a:lnTo>
                  <a:pt x="0" y="216791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1584962" y="1832325"/>
            <a:ext cx="412273" cy="419144"/>
          </a:xfrm>
          <a:custGeom>
            <a:avLst/>
            <a:gdLst/>
            <a:ahLst/>
            <a:cxnLst/>
            <a:rect l="l" t="t" r="r" b="b"/>
            <a:pathLst>
              <a:path w="412273" h="419144">
                <a:moveTo>
                  <a:pt x="0" y="0"/>
                </a:moveTo>
                <a:lnTo>
                  <a:pt x="412272" y="0"/>
                </a:lnTo>
                <a:lnTo>
                  <a:pt x="412272" y="419144"/>
                </a:lnTo>
                <a:lnTo>
                  <a:pt x="0" y="41914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a:off x="3330249" y="1832325"/>
            <a:ext cx="419144" cy="419144"/>
          </a:xfrm>
          <a:custGeom>
            <a:avLst/>
            <a:gdLst/>
            <a:ahLst/>
            <a:cxnLst/>
            <a:rect l="l" t="t" r="r" b="b"/>
            <a:pathLst>
              <a:path w="419144" h="419144">
                <a:moveTo>
                  <a:pt x="0" y="0"/>
                </a:moveTo>
                <a:lnTo>
                  <a:pt x="419144" y="0"/>
                </a:lnTo>
                <a:lnTo>
                  <a:pt x="419144" y="419144"/>
                </a:lnTo>
                <a:lnTo>
                  <a:pt x="0" y="419144"/>
                </a:lnTo>
                <a:lnTo>
                  <a:pt x="0" y="0"/>
                </a:lnTo>
                <a:close/>
              </a:path>
            </a:pathLst>
          </a:custGeom>
          <a:blipFill>
            <a:blip r:embed="rId14"/>
            <a:stretch>
              <a:fillRect/>
            </a:stretch>
          </a:blipFill>
        </p:spPr>
      </p:sp>
      <p:sp>
        <p:nvSpPr>
          <p:cNvPr id="13" name="Freeform 13"/>
          <p:cNvSpPr/>
          <p:nvPr/>
        </p:nvSpPr>
        <p:spPr>
          <a:xfrm>
            <a:off x="1584962" y="1832325"/>
            <a:ext cx="412273" cy="419144"/>
          </a:xfrm>
          <a:custGeom>
            <a:avLst/>
            <a:gdLst/>
            <a:ahLst/>
            <a:cxnLst/>
            <a:rect l="l" t="t" r="r" b="b"/>
            <a:pathLst>
              <a:path w="412273" h="419144">
                <a:moveTo>
                  <a:pt x="0" y="0"/>
                </a:moveTo>
                <a:lnTo>
                  <a:pt x="412272" y="0"/>
                </a:lnTo>
                <a:lnTo>
                  <a:pt x="412272" y="419144"/>
                </a:lnTo>
                <a:lnTo>
                  <a:pt x="0" y="419144"/>
                </a:lnTo>
                <a:lnTo>
                  <a:pt x="0" y="0"/>
                </a:lnTo>
                <a:close/>
              </a:path>
            </a:pathLst>
          </a:custGeom>
          <a:blipFill>
            <a:blip r:embed="rId15"/>
            <a:stretch>
              <a:fillRect/>
            </a:stretch>
          </a:blipFill>
        </p:spPr>
      </p:sp>
      <p:grpSp>
        <p:nvGrpSpPr>
          <p:cNvPr id="14" name="Group 14"/>
          <p:cNvGrpSpPr>
            <a:grpSpLocks noChangeAspect="1"/>
          </p:cNvGrpSpPr>
          <p:nvPr/>
        </p:nvGrpSpPr>
        <p:grpSpPr>
          <a:xfrm>
            <a:off x="4505226" y="1969749"/>
            <a:ext cx="1625090" cy="2009877"/>
            <a:chOff x="0" y="0"/>
            <a:chExt cx="3003639" cy="3714839"/>
          </a:xfrm>
        </p:grpSpPr>
        <p:sp>
          <p:nvSpPr>
            <p:cNvPr id="15" name="Freeform 15"/>
            <p:cNvSpPr/>
            <p:nvPr/>
          </p:nvSpPr>
          <p:spPr>
            <a:xfrm>
              <a:off x="0" y="0"/>
              <a:ext cx="3003677" cy="3714877"/>
            </a:xfrm>
            <a:custGeom>
              <a:avLst/>
              <a:gdLst/>
              <a:ahLst/>
              <a:cxnLst/>
              <a:rect l="l" t="t" r="r" b="b"/>
              <a:pathLst>
                <a:path w="3003677" h="3714877">
                  <a:moveTo>
                    <a:pt x="2726309" y="146177"/>
                  </a:moveTo>
                  <a:cubicBezTo>
                    <a:pt x="2809240" y="146177"/>
                    <a:pt x="2876677" y="213360"/>
                    <a:pt x="2876677" y="296418"/>
                  </a:cubicBezTo>
                  <a:lnTo>
                    <a:pt x="2876677" y="3424809"/>
                  </a:lnTo>
                  <a:cubicBezTo>
                    <a:pt x="2876677" y="3507740"/>
                    <a:pt x="2809240" y="3575177"/>
                    <a:pt x="2726309" y="3575177"/>
                  </a:cubicBezTo>
                  <a:lnTo>
                    <a:pt x="283591" y="3575177"/>
                  </a:lnTo>
                  <a:cubicBezTo>
                    <a:pt x="200660" y="3575177"/>
                    <a:pt x="133350" y="3507740"/>
                    <a:pt x="133350" y="3424809"/>
                  </a:cubicBezTo>
                  <a:lnTo>
                    <a:pt x="133350" y="296291"/>
                  </a:lnTo>
                  <a:cubicBezTo>
                    <a:pt x="133350" y="213360"/>
                    <a:pt x="200533" y="146050"/>
                    <a:pt x="283591" y="146050"/>
                  </a:cubicBezTo>
                  <a:close/>
                  <a:moveTo>
                    <a:pt x="0" y="0"/>
                  </a:moveTo>
                  <a:lnTo>
                    <a:pt x="0" y="3714877"/>
                  </a:lnTo>
                  <a:lnTo>
                    <a:pt x="3003677" y="3714877"/>
                  </a:lnTo>
                  <a:lnTo>
                    <a:pt x="3003677" y="0"/>
                  </a:lnTo>
                  <a:close/>
                </a:path>
              </a:pathLst>
            </a:custGeom>
            <a:blipFill>
              <a:blip r:embed="rId7"/>
              <a:stretch>
                <a:fillRect r="1" b="1"/>
              </a:stretch>
            </a:blipFill>
          </p:spPr>
        </p:sp>
      </p:grpSp>
      <p:sp>
        <p:nvSpPr>
          <p:cNvPr id="16" name="Freeform 16"/>
          <p:cNvSpPr/>
          <p:nvPr/>
        </p:nvSpPr>
        <p:spPr>
          <a:xfrm>
            <a:off x="4527029" y="1786515"/>
            <a:ext cx="1584962" cy="2167915"/>
          </a:xfrm>
          <a:custGeom>
            <a:avLst/>
            <a:gdLst/>
            <a:ahLst/>
            <a:cxnLst/>
            <a:rect l="l" t="t" r="r" b="b"/>
            <a:pathLst>
              <a:path w="1584962" h="2167915">
                <a:moveTo>
                  <a:pt x="0" y="0"/>
                </a:moveTo>
                <a:lnTo>
                  <a:pt x="1584961" y="0"/>
                </a:lnTo>
                <a:lnTo>
                  <a:pt x="1584961" y="2167915"/>
                </a:lnTo>
                <a:lnTo>
                  <a:pt x="0" y="2167915"/>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7" name="Freeform 17"/>
          <p:cNvSpPr/>
          <p:nvPr/>
        </p:nvSpPr>
        <p:spPr>
          <a:xfrm>
            <a:off x="5109893" y="1832325"/>
            <a:ext cx="412273" cy="419144"/>
          </a:xfrm>
          <a:custGeom>
            <a:avLst/>
            <a:gdLst/>
            <a:ahLst/>
            <a:cxnLst/>
            <a:rect l="l" t="t" r="r" b="b"/>
            <a:pathLst>
              <a:path w="412273" h="419144">
                <a:moveTo>
                  <a:pt x="0" y="0"/>
                </a:moveTo>
                <a:lnTo>
                  <a:pt x="412273" y="0"/>
                </a:lnTo>
                <a:lnTo>
                  <a:pt x="412273" y="419144"/>
                </a:lnTo>
                <a:lnTo>
                  <a:pt x="0" y="419144"/>
                </a:lnTo>
                <a:lnTo>
                  <a:pt x="0" y="0"/>
                </a:lnTo>
                <a:close/>
              </a:path>
            </a:pathLst>
          </a:custGeom>
          <a:blipFill>
            <a:blip r:embed="rId14"/>
            <a:stretch>
              <a:fillRect/>
            </a:stretch>
          </a:blipFill>
        </p:spPr>
      </p:sp>
      <p:grpSp>
        <p:nvGrpSpPr>
          <p:cNvPr id="18" name="Group 18"/>
          <p:cNvGrpSpPr>
            <a:grpSpLocks noChangeAspect="1"/>
          </p:cNvGrpSpPr>
          <p:nvPr/>
        </p:nvGrpSpPr>
        <p:grpSpPr>
          <a:xfrm>
            <a:off x="6284870" y="1962878"/>
            <a:ext cx="1618218" cy="2009877"/>
            <a:chOff x="0" y="0"/>
            <a:chExt cx="2990939" cy="3714839"/>
          </a:xfrm>
        </p:grpSpPr>
        <p:sp>
          <p:nvSpPr>
            <p:cNvPr id="19" name="Freeform 19"/>
            <p:cNvSpPr/>
            <p:nvPr/>
          </p:nvSpPr>
          <p:spPr>
            <a:xfrm>
              <a:off x="0" y="0"/>
              <a:ext cx="2990977" cy="3714877"/>
            </a:xfrm>
            <a:custGeom>
              <a:avLst/>
              <a:gdLst/>
              <a:ahLst/>
              <a:cxnLst/>
              <a:rect l="l" t="t" r="r" b="b"/>
              <a:pathLst>
                <a:path w="2990977" h="3714877">
                  <a:moveTo>
                    <a:pt x="2714244" y="146177"/>
                  </a:moveTo>
                  <a:cubicBezTo>
                    <a:pt x="2796921" y="146177"/>
                    <a:pt x="2863977" y="213106"/>
                    <a:pt x="2863977" y="295656"/>
                  </a:cubicBezTo>
                  <a:lnTo>
                    <a:pt x="2863977" y="3425444"/>
                  </a:lnTo>
                  <a:cubicBezTo>
                    <a:pt x="2863977" y="3508121"/>
                    <a:pt x="2796921" y="3575177"/>
                    <a:pt x="2714244" y="3575177"/>
                  </a:cubicBezTo>
                  <a:lnTo>
                    <a:pt x="282956" y="3575177"/>
                  </a:lnTo>
                  <a:cubicBezTo>
                    <a:pt x="200279" y="3575177"/>
                    <a:pt x="133477" y="3508121"/>
                    <a:pt x="133477" y="3425444"/>
                  </a:cubicBezTo>
                  <a:lnTo>
                    <a:pt x="133477" y="295656"/>
                  </a:lnTo>
                  <a:cubicBezTo>
                    <a:pt x="133477" y="212979"/>
                    <a:pt x="200406" y="146177"/>
                    <a:pt x="282956" y="146177"/>
                  </a:cubicBezTo>
                  <a:close/>
                  <a:moveTo>
                    <a:pt x="0" y="0"/>
                  </a:moveTo>
                  <a:lnTo>
                    <a:pt x="0" y="3714877"/>
                  </a:lnTo>
                  <a:lnTo>
                    <a:pt x="2990977" y="3714877"/>
                  </a:lnTo>
                  <a:lnTo>
                    <a:pt x="2990977" y="0"/>
                  </a:lnTo>
                  <a:close/>
                </a:path>
              </a:pathLst>
            </a:custGeom>
            <a:blipFill>
              <a:blip r:embed="rId18"/>
              <a:stretch>
                <a:fillRect r="1" b="1"/>
              </a:stretch>
            </a:blipFill>
          </p:spPr>
        </p:sp>
      </p:grpSp>
      <p:sp>
        <p:nvSpPr>
          <p:cNvPr id="20" name="Freeform 20"/>
          <p:cNvSpPr/>
          <p:nvPr/>
        </p:nvSpPr>
        <p:spPr>
          <a:xfrm>
            <a:off x="6306672" y="1779644"/>
            <a:ext cx="1578090" cy="2167915"/>
          </a:xfrm>
          <a:custGeom>
            <a:avLst/>
            <a:gdLst/>
            <a:ahLst/>
            <a:cxnLst/>
            <a:rect l="l" t="t" r="r" b="b"/>
            <a:pathLst>
              <a:path w="1578090" h="2167915">
                <a:moveTo>
                  <a:pt x="0" y="0"/>
                </a:moveTo>
                <a:lnTo>
                  <a:pt x="1578091" y="0"/>
                </a:lnTo>
                <a:lnTo>
                  <a:pt x="1578091" y="2167915"/>
                </a:lnTo>
                <a:lnTo>
                  <a:pt x="0" y="2167915"/>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21" name="Freeform 21"/>
          <p:cNvSpPr/>
          <p:nvPr/>
        </p:nvSpPr>
        <p:spPr>
          <a:xfrm>
            <a:off x="1102527" y="3119530"/>
            <a:ext cx="1407760" cy="813091"/>
          </a:xfrm>
          <a:custGeom>
            <a:avLst/>
            <a:gdLst/>
            <a:ahLst/>
            <a:cxnLst/>
            <a:rect l="l" t="t" r="r" b="b"/>
            <a:pathLst>
              <a:path w="1407760" h="813091">
                <a:moveTo>
                  <a:pt x="0" y="0"/>
                </a:moveTo>
                <a:lnTo>
                  <a:pt x="1407760" y="0"/>
                </a:lnTo>
                <a:lnTo>
                  <a:pt x="1407760" y="813091"/>
                </a:lnTo>
                <a:lnTo>
                  <a:pt x="0" y="81309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22" name="Freeform 22"/>
          <p:cNvSpPr/>
          <p:nvPr/>
        </p:nvSpPr>
        <p:spPr>
          <a:xfrm>
            <a:off x="2885909" y="3085174"/>
            <a:ext cx="1369659" cy="847447"/>
          </a:xfrm>
          <a:custGeom>
            <a:avLst/>
            <a:gdLst/>
            <a:ahLst/>
            <a:cxnLst/>
            <a:rect l="l" t="t" r="r" b="b"/>
            <a:pathLst>
              <a:path w="1369659" h="847447">
                <a:moveTo>
                  <a:pt x="0" y="0"/>
                </a:moveTo>
                <a:lnTo>
                  <a:pt x="1369659" y="0"/>
                </a:lnTo>
                <a:lnTo>
                  <a:pt x="1369659" y="847447"/>
                </a:lnTo>
                <a:lnTo>
                  <a:pt x="0" y="847447"/>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23" name="Freeform 23"/>
          <p:cNvSpPr/>
          <p:nvPr/>
        </p:nvSpPr>
        <p:spPr>
          <a:xfrm>
            <a:off x="4654943" y="3085174"/>
            <a:ext cx="1373404" cy="826833"/>
          </a:xfrm>
          <a:custGeom>
            <a:avLst/>
            <a:gdLst/>
            <a:ahLst/>
            <a:cxnLst/>
            <a:rect l="l" t="t" r="r" b="b"/>
            <a:pathLst>
              <a:path w="1373404" h="826833">
                <a:moveTo>
                  <a:pt x="0" y="0"/>
                </a:moveTo>
                <a:lnTo>
                  <a:pt x="1373404" y="0"/>
                </a:lnTo>
                <a:lnTo>
                  <a:pt x="1373404" y="826833"/>
                </a:lnTo>
                <a:lnTo>
                  <a:pt x="0" y="82683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24" name="Freeform 24"/>
          <p:cNvSpPr/>
          <p:nvPr/>
        </p:nvSpPr>
        <p:spPr>
          <a:xfrm>
            <a:off x="6448329" y="3071431"/>
            <a:ext cx="1387146" cy="833705"/>
          </a:xfrm>
          <a:custGeom>
            <a:avLst/>
            <a:gdLst/>
            <a:ahLst/>
            <a:cxnLst/>
            <a:rect l="l" t="t" r="r" b="b"/>
            <a:pathLst>
              <a:path w="1387146" h="833705">
                <a:moveTo>
                  <a:pt x="0" y="0"/>
                </a:moveTo>
                <a:lnTo>
                  <a:pt x="1387147" y="0"/>
                </a:lnTo>
                <a:lnTo>
                  <a:pt x="1387147" y="833705"/>
                </a:lnTo>
                <a:lnTo>
                  <a:pt x="0" y="833705"/>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25" name="Freeform 25"/>
          <p:cNvSpPr/>
          <p:nvPr/>
        </p:nvSpPr>
        <p:spPr>
          <a:xfrm>
            <a:off x="6882665" y="1825454"/>
            <a:ext cx="419144" cy="426015"/>
          </a:xfrm>
          <a:custGeom>
            <a:avLst/>
            <a:gdLst/>
            <a:ahLst/>
            <a:cxnLst/>
            <a:rect l="l" t="t" r="r" b="b"/>
            <a:pathLst>
              <a:path w="419144" h="426015">
                <a:moveTo>
                  <a:pt x="0" y="0"/>
                </a:moveTo>
                <a:lnTo>
                  <a:pt x="419144" y="0"/>
                </a:lnTo>
                <a:lnTo>
                  <a:pt x="419144" y="426015"/>
                </a:lnTo>
                <a:lnTo>
                  <a:pt x="0" y="426015"/>
                </a:lnTo>
                <a:lnTo>
                  <a:pt x="0" y="0"/>
                </a:lnTo>
                <a:close/>
              </a:path>
            </a:pathLst>
          </a:custGeom>
          <a:blipFill>
            <a:blip r:embed="rId14"/>
            <a:stretch>
              <a:fillRect/>
            </a:stretch>
          </a:blipFill>
        </p:spPr>
      </p:sp>
      <p:sp>
        <p:nvSpPr>
          <p:cNvPr id="26" name="Freeform 26"/>
          <p:cNvSpPr/>
          <p:nvPr/>
        </p:nvSpPr>
        <p:spPr>
          <a:xfrm>
            <a:off x="1598704" y="2265212"/>
            <a:ext cx="364174" cy="343561"/>
          </a:xfrm>
          <a:custGeom>
            <a:avLst/>
            <a:gdLst/>
            <a:ahLst/>
            <a:cxnLst/>
            <a:rect l="l" t="t" r="r" b="b"/>
            <a:pathLst>
              <a:path w="364174" h="343561">
                <a:moveTo>
                  <a:pt x="0" y="0"/>
                </a:moveTo>
                <a:lnTo>
                  <a:pt x="364174" y="0"/>
                </a:lnTo>
                <a:lnTo>
                  <a:pt x="364174" y="343560"/>
                </a:lnTo>
                <a:lnTo>
                  <a:pt x="0" y="343560"/>
                </a:lnTo>
                <a:lnTo>
                  <a:pt x="0" y="0"/>
                </a:lnTo>
                <a:close/>
              </a:path>
            </a:pathLst>
          </a:custGeom>
          <a:blipFill>
            <a:blip r:embed="rId29"/>
            <a:stretch>
              <a:fillRect/>
            </a:stretch>
          </a:blipFill>
        </p:spPr>
      </p:sp>
      <p:sp>
        <p:nvSpPr>
          <p:cNvPr id="27" name="Freeform 27"/>
          <p:cNvSpPr/>
          <p:nvPr/>
        </p:nvSpPr>
        <p:spPr>
          <a:xfrm>
            <a:off x="3357734" y="2258340"/>
            <a:ext cx="364174" cy="350432"/>
          </a:xfrm>
          <a:custGeom>
            <a:avLst/>
            <a:gdLst/>
            <a:ahLst/>
            <a:cxnLst/>
            <a:rect l="l" t="t" r="r" b="b"/>
            <a:pathLst>
              <a:path w="364174" h="350432">
                <a:moveTo>
                  <a:pt x="0" y="0"/>
                </a:moveTo>
                <a:lnTo>
                  <a:pt x="364174" y="0"/>
                </a:lnTo>
                <a:lnTo>
                  <a:pt x="364174" y="350432"/>
                </a:lnTo>
                <a:lnTo>
                  <a:pt x="0" y="350432"/>
                </a:lnTo>
                <a:lnTo>
                  <a:pt x="0" y="0"/>
                </a:lnTo>
                <a:close/>
              </a:path>
            </a:pathLst>
          </a:custGeom>
          <a:blipFill>
            <a:blip r:embed="rId29"/>
            <a:stretch>
              <a:fillRect/>
            </a:stretch>
          </a:blipFill>
        </p:spPr>
      </p:sp>
      <p:sp>
        <p:nvSpPr>
          <p:cNvPr id="28" name="Freeform 28"/>
          <p:cNvSpPr/>
          <p:nvPr/>
        </p:nvSpPr>
        <p:spPr>
          <a:xfrm>
            <a:off x="5130507" y="2265212"/>
            <a:ext cx="364174" cy="350432"/>
          </a:xfrm>
          <a:custGeom>
            <a:avLst/>
            <a:gdLst/>
            <a:ahLst/>
            <a:cxnLst/>
            <a:rect l="l" t="t" r="r" b="b"/>
            <a:pathLst>
              <a:path w="364174" h="350432">
                <a:moveTo>
                  <a:pt x="0" y="0"/>
                </a:moveTo>
                <a:lnTo>
                  <a:pt x="364174" y="0"/>
                </a:lnTo>
                <a:lnTo>
                  <a:pt x="364174" y="350431"/>
                </a:lnTo>
                <a:lnTo>
                  <a:pt x="0" y="350431"/>
                </a:lnTo>
                <a:lnTo>
                  <a:pt x="0" y="0"/>
                </a:lnTo>
                <a:close/>
              </a:path>
            </a:pathLst>
          </a:custGeom>
          <a:blipFill>
            <a:blip r:embed="rId29"/>
            <a:stretch>
              <a:fillRect/>
            </a:stretch>
          </a:blipFill>
        </p:spPr>
      </p:sp>
      <p:sp>
        <p:nvSpPr>
          <p:cNvPr id="29" name="Freeform 29"/>
          <p:cNvSpPr/>
          <p:nvPr/>
        </p:nvSpPr>
        <p:spPr>
          <a:xfrm>
            <a:off x="6889537" y="2258340"/>
            <a:ext cx="357303" cy="350432"/>
          </a:xfrm>
          <a:custGeom>
            <a:avLst/>
            <a:gdLst/>
            <a:ahLst/>
            <a:cxnLst/>
            <a:rect l="l" t="t" r="r" b="b"/>
            <a:pathLst>
              <a:path w="357303" h="350432">
                <a:moveTo>
                  <a:pt x="0" y="0"/>
                </a:moveTo>
                <a:lnTo>
                  <a:pt x="357303" y="0"/>
                </a:lnTo>
                <a:lnTo>
                  <a:pt x="357303" y="350432"/>
                </a:lnTo>
                <a:lnTo>
                  <a:pt x="0" y="350432"/>
                </a:lnTo>
                <a:lnTo>
                  <a:pt x="0" y="0"/>
                </a:lnTo>
                <a:close/>
              </a:path>
            </a:pathLst>
          </a:custGeom>
          <a:blipFill>
            <a:blip r:embed="rId29"/>
            <a:stretch>
              <a:fillRect/>
            </a:stretch>
          </a:blipFill>
        </p:spPr>
      </p:sp>
      <p:sp>
        <p:nvSpPr>
          <p:cNvPr id="30" name="Freeform 30"/>
          <p:cNvSpPr/>
          <p:nvPr/>
        </p:nvSpPr>
        <p:spPr>
          <a:xfrm>
            <a:off x="1378825" y="2732454"/>
            <a:ext cx="364174" cy="350432"/>
          </a:xfrm>
          <a:custGeom>
            <a:avLst/>
            <a:gdLst/>
            <a:ahLst/>
            <a:cxnLst/>
            <a:rect l="l" t="t" r="r" b="b"/>
            <a:pathLst>
              <a:path w="364174" h="350432">
                <a:moveTo>
                  <a:pt x="0" y="0"/>
                </a:moveTo>
                <a:lnTo>
                  <a:pt x="364174" y="0"/>
                </a:lnTo>
                <a:lnTo>
                  <a:pt x="364174" y="350432"/>
                </a:lnTo>
                <a:lnTo>
                  <a:pt x="0" y="350432"/>
                </a:lnTo>
                <a:lnTo>
                  <a:pt x="0" y="0"/>
                </a:lnTo>
                <a:close/>
              </a:path>
            </a:pathLst>
          </a:custGeom>
          <a:blipFill>
            <a:blip r:embed="rId30"/>
            <a:stretch>
              <a:fillRect/>
            </a:stretch>
          </a:blipFill>
        </p:spPr>
      </p:sp>
      <p:sp>
        <p:nvSpPr>
          <p:cNvPr id="31" name="Freeform 31"/>
          <p:cNvSpPr/>
          <p:nvPr/>
        </p:nvSpPr>
        <p:spPr>
          <a:xfrm>
            <a:off x="1797969" y="2732454"/>
            <a:ext cx="364174" cy="350432"/>
          </a:xfrm>
          <a:custGeom>
            <a:avLst/>
            <a:gdLst/>
            <a:ahLst/>
            <a:cxnLst/>
            <a:rect l="l" t="t" r="r" b="b"/>
            <a:pathLst>
              <a:path w="364174" h="350432">
                <a:moveTo>
                  <a:pt x="0" y="0"/>
                </a:moveTo>
                <a:lnTo>
                  <a:pt x="364174" y="0"/>
                </a:lnTo>
                <a:lnTo>
                  <a:pt x="364174" y="350432"/>
                </a:lnTo>
                <a:lnTo>
                  <a:pt x="0" y="350432"/>
                </a:lnTo>
                <a:lnTo>
                  <a:pt x="0" y="0"/>
                </a:lnTo>
                <a:close/>
              </a:path>
            </a:pathLst>
          </a:custGeom>
          <a:blipFill>
            <a:blip r:embed="rId30"/>
            <a:stretch>
              <a:fillRect/>
            </a:stretch>
          </a:blipFill>
        </p:spPr>
      </p:sp>
      <p:sp>
        <p:nvSpPr>
          <p:cNvPr id="32" name="Freeform 32"/>
          <p:cNvSpPr/>
          <p:nvPr/>
        </p:nvSpPr>
        <p:spPr>
          <a:xfrm>
            <a:off x="2972946" y="2732454"/>
            <a:ext cx="357303" cy="343561"/>
          </a:xfrm>
          <a:custGeom>
            <a:avLst/>
            <a:gdLst/>
            <a:ahLst/>
            <a:cxnLst/>
            <a:rect l="l" t="t" r="r" b="b"/>
            <a:pathLst>
              <a:path w="357303" h="343561">
                <a:moveTo>
                  <a:pt x="0" y="0"/>
                </a:moveTo>
                <a:lnTo>
                  <a:pt x="357303" y="0"/>
                </a:lnTo>
                <a:lnTo>
                  <a:pt x="357303" y="343560"/>
                </a:lnTo>
                <a:lnTo>
                  <a:pt x="0" y="343560"/>
                </a:lnTo>
                <a:lnTo>
                  <a:pt x="0" y="0"/>
                </a:lnTo>
                <a:close/>
              </a:path>
            </a:pathLst>
          </a:custGeom>
          <a:blipFill>
            <a:blip r:embed="rId30"/>
            <a:stretch>
              <a:fillRect/>
            </a:stretch>
          </a:blipFill>
        </p:spPr>
      </p:sp>
      <p:sp>
        <p:nvSpPr>
          <p:cNvPr id="33" name="Freeform 33"/>
          <p:cNvSpPr/>
          <p:nvPr/>
        </p:nvSpPr>
        <p:spPr>
          <a:xfrm>
            <a:off x="3392090" y="2732454"/>
            <a:ext cx="357303" cy="343561"/>
          </a:xfrm>
          <a:custGeom>
            <a:avLst/>
            <a:gdLst/>
            <a:ahLst/>
            <a:cxnLst/>
            <a:rect l="l" t="t" r="r" b="b"/>
            <a:pathLst>
              <a:path w="357303" h="343561">
                <a:moveTo>
                  <a:pt x="0" y="0"/>
                </a:moveTo>
                <a:lnTo>
                  <a:pt x="357303" y="0"/>
                </a:lnTo>
                <a:lnTo>
                  <a:pt x="357303" y="343560"/>
                </a:lnTo>
                <a:lnTo>
                  <a:pt x="0" y="343560"/>
                </a:lnTo>
                <a:lnTo>
                  <a:pt x="0" y="0"/>
                </a:lnTo>
                <a:close/>
              </a:path>
            </a:pathLst>
          </a:custGeom>
          <a:blipFill>
            <a:blip r:embed="rId30"/>
            <a:stretch>
              <a:fillRect/>
            </a:stretch>
          </a:blipFill>
        </p:spPr>
      </p:sp>
      <p:sp>
        <p:nvSpPr>
          <p:cNvPr id="34" name="Freeform 34"/>
          <p:cNvSpPr/>
          <p:nvPr/>
        </p:nvSpPr>
        <p:spPr>
          <a:xfrm>
            <a:off x="4931241" y="2718711"/>
            <a:ext cx="357303" cy="350432"/>
          </a:xfrm>
          <a:custGeom>
            <a:avLst/>
            <a:gdLst/>
            <a:ahLst/>
            <a:cxnLst/>
            <a:rect l="l" t="t" r="r" b="b"/>
            <a:pathLst>
              <a:path w="357303" h="350432">
                <a:moveTo>
                  <a:pt x="0" y="0"/>
                </a:moveTo>
                <a:lnTo>
                  <a:pt x="357303" y="0"/>
                </a:lnTo>
                <a:lnTo>
                  <a:pt x="357303" y="350432"/>
                </a:lnTo>
                <a:lnTo>
                  <a:pt x="0" y="350432"/>
                </a:lnTo>
                <a:lnTo>
                  <a:pt x="0" y="0"/>
                </a:lnTo>
                <a:close/>
              </a:path>
            </a:pathLst>
          </a:custGeom>
          <a:blipFill>
            <a:blip r:embed="rId30"/>
            <a:stretch>
              <a:fillRect/>
            </a:stretch>
          </a:blipFill>
        </p:spPr>
      </p:sp>
      <p:sp>
        <p:nvSpPr>
          <p:cNvPr id="35" name="Freeform 35"/>
          <p:cNvSpPr/>
          <p:nvPr/>
        </p:nvSpPr>
        <p:spPr>
          <a:xfrm>
            <a:off x="5350385" y="2718711"/>
            <a:ext cx="357303" cy="350432"/>
          </a:xfrm>
          <a:custGeom>
            <a:avLst/>
            <a:gdLst/>
            <a:ahLst/>
            <a:cxnLst/>
            <a:rect l="l" t="t" r="r" b="b"/>
            <a:pathLst>
              <a:path w="357303" h="350432">
                <a:moveTo>
                  <a:pt x="0" y="0"/>
                </a:moveTo>
                <a:lnTo>
                  <a:pt x="357303" y="0"/>
                </a:lnTo>
                <a:lnTo>
                  <a:pt x="357303" y="350432"/>
                </a:lnTo>
                <a:lnTo>
                  <a:pt x="0" y="350432"/>
                </a:lnTo>
                <a:lnTo>
                  <a:pt x="0" y="0"/>
                </a:lnTo>
                <a:close/>
              </a:path>
            </a:pathLst>
          </a:custGeom>
          <a:blipFill>
            <a:blip r:embed="rId30"/>
            <a:stretch>
              <a:fillRect/>
            </a:stretch>
          </a:blipFill>
        </p:spPr>
      </p:sp>
      <p:sp>
        <p:nvSpPr>
          <p:cNvPr id="36" name="Freeform 36"/>
          <p:cNvSpPr/>
          <p:nvPr/>
        </p:nvSpPr>
        <p:spPr>
          <a:xfrm>
            <a:off x="6875794" y="2711840"/>
            <a:ext cx="364174" cy="350432"/>
          </a:xfrm>
          <a:custGeom>
            <a:avLst/>
            <a:gdLst/>
            <a:ahLst/>
            <a:cxnLst/>
            <a:rect l="l" t="t" r="r" b="b"/>
            <a:pathLst>
              <a:path w="364174" h="350432">
                <a:moveTo>
                  <a:pt x="0" y="0"/>
                </a:moveTo>
                <a:lnTo>
                  <a:pt x="364174" y="0"/>
                </a:lnTo>
                <a:lnTo>
                  <a:pt x="364174" y="350432"/>
                </a:lnTo>
                <a:lnTo>
                  <a:pt x="0" y="350432"/>
                </a:lnTo>
                <a:lnTo>
                  <a:pt x="0" y="0"/>
                </a:lnTo>
                <a:close/>
              </a:path>
            </a:pathLst>
          </a:custGeom>
          <a:blipFill>
            <a:blip r:embed="rId30"/>
            <a:stretch>
              <a:fillRect/>
            </a:stretch>
          </a:blipFill>
        </p:spPr>
      </p:sp>
      <p:sp>
        <p:nvSpPr>
          <p:cNvPr id="37" name="Freeform 37"/>
          <p:cNvSpPr/>
          <p:nvPr/>
        </p:nvSpPr>
        <p:spPr>
          <a:xfrm>
            <a:off x="7294938" y="2711840"/>
            <a:ext cx="364174" cy="350432"/>
          </a:xfrm>
          <a:custGeom>
            <a:avLst/>
            <a:gdLst/>
            <a:ahLst/>
            <a:cxnLst/>
            <a:rect l="l" t="t" r="r" b="b"/>
            <a:pathLst>
              <a:path w="364174" h="350432">
                <a:moveTo>
                  <a:pt x="0" y="0"/>
                </a:moveTo>
                <a:lnTo>
                  <a:pt x="364174" y="0"/>
                </a:lnTo>
                <a:lnTo>
                  <a:pt x="364174" y="350432"/>
                </a:lnTo>
                <a:lnTo>
                  <a:pt x="0" y="350432"/>
                </a:lnTo>
                <a:lnTo>
                  <a:pt x="0" y="0"/>
                </a:lnTo>
                <a:close/>
              </a:path>
            </a:pathLst>
          </a:custGeom>
          <a:blipFill>
            <a:blip r:embed="rId30"/>
            <a:stretch>
              <a:fillRect/>
            </a:stretch>
          </a:blipFill>
        </p:spPr>
      </p:sp>
      <p:sp>
        <p:nvSpPr>
          <p:cNvPr id="38" name="Freeform 38"/>
          <p:cNvSpPr/>
          <p:nvPr/>
        </p:nvSpPr>
        <p:spPr>
          <a:xfrm>
            <a:off x="4374673" y="1756742"/>
            <a:ext cx="1893067" cy="2305339"/>
          </a:xfrm>
          <a:custGeom>
            <a:avLst/>
            <a:gdLst/>
            <a:ahLst/>
            <a:cxnLst/>
            <a:rect l="l" t="t" r="r" b="b"/>
            <a:pathLst>
              <a:path w="1893067" h="2305339">
                <a:moveTo>
                  <a:pt x="0" y="0"/>
                </a:moveTo>
                <a:lnTo>
                  <a:pt x="1893067" y="0"/>
                </a:lnTo>
                <a:lnTo>
                  <a:pt x="1893067" y="2305339"/>
                </a:lnTo>
                <a:lnTo>
                  <a:pt x="0" y="2305339"/>
                </a:lnTo>
                <a:lnTo>
                  <a:pt x="0" y="0"/>
                </a:lnTo>
                <a:close/>
              </a:path>
            </a:pathLst>
          </a:custGeom>
          <a:blipFill>
            <a:blip r:embed="rId31"/>
            <a:stretch>
              <a:fillRect/>
            </a:stretch>
          </a:blipFill>
        </p:spPr>
      </p:sp>
      <p:sp>
        <p:nvSpPr>
          <p:cNvPr id="39" name="Freeform 39"/>
          <p:cNvSpPr/>
          <p:nvPr/>
        </p:nvSpPr>
        <p:spPr>
          <a:xfrm>
            <a:off x="787901" y="787901"/>
            <a:ext cx="4370090" cy="240492"/>
          </a:xfrm>
          <a:custGeom>
            <a:avLst/>
            <a:gdLst/>
            <a:ahLst/>
            <a:cxnLst/>
            <a:rect l="l" t="t" r="r" b="b"/>
            <a:pathLst>
              <a:path w="4370090" h="240492">
                <a:moveTo>
                  <a:pt x="0" y="0"/>
                </a:moveTo>
                <a:lnTo>
                  <a:pt x="4370090" y="0"/>
                </a:lnTo>
                <a:lnTo>
                  <a:pt x="4370090" y="240493"/>
                </a:lnTo>
                <a:lnTo>
                  <a:pt x="0" y="240493"/>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40" name="Freeform 40"/>
          <p:cNvSpPr/>
          <p:nvPr/>
        </p:nvSpPr>
        <p:spPr>
          <a:xfrm>
            <a:off x="4436514" y="1818583"/>
            <a:ext cx="1772772" cy="2185045"/>
          </a:xfrm>
          <a:custGeom>
            <a:avLst/>
            <a:gdLst/>
            <a:ahLst/>
            <a:cxnLst/>
            <a:rect l="l" t="t" r="r" b="b"/>
            <a:pathLst>
              <a:path w="1772772" h="2185045">
                <a:moveTo>
                  <a:pt x="0" y="0"/>
                </a:moveTo>
                <a:lnTo>
                  <a:pt x="1772773" y="0"/>
                </a:lnTo>
                <a:lnTo>
                  <a:pt x="1772773" y="2185045"/>
                </a:lnTo>
                <a:lnTo>
                  <a:pt x="0" y="2185045"/>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sp>
      <p:sp>
        <p:nvSpPr>
          <p:cNvPr id="41" name="TextBox 41"/>
          <p:cNvSpPr txBox="1"/>
          <p:nvPr/>
        </p:nvSpPr>
        <p:spPr>
          <a:xfrm>
            <a:off x="2639919" y="82616"/>
            <a:ext cx="3682880" cy="504509"/>
          </a:xfrm>
          <a:prstGeom prst="rect">
            <a:avLst/>
          </a:prstGeom>
        </p:spPr>
        <p:txBody>
          <a:bodyPr lIns="0" tIns="0" rIns="0" bIns="0" rtlCol="0" anchor="t">
            <a:spAutoFit/>
          </a:bodyPr>
          <a:lstStyle/>
          <a:p>
            <a:pPr algn="l">
              <a:lnSpc>
                <a:spcPts val="4020"/>
              </a:lnSpc>
            </a:pPr>
            <a:r>
              <a:rPr lang="en-US" sz="2870" spc="5">
                <a:solidFill>
                  <a:srgbClr val="326CE5"/>
                </a:solidFill>
                <a:latin typeface="Barlow" panose="00000500000000000000"/>
                <a:ea typeface="Barlow" panose="00000500000000000000"/>
                <a:cs typeface="Barlow" panose="00000500000000000000"/>
                <a:sym typeface="Barlow" panose="00000500000000000000"/>
              </a:rPr>
              <a:t>Draining in Kubernetes</a:t>
            </a:r>
          </a:p>
        </p:txBody>
      </p:sp>
      <p:sp>
        <p:nvSpPr>
          <p:cNvPr id="42" name="TextBox 42"/>
          <p:cNvSpPr txBox="1"/>
          <p:nvPr/>
        </p:nvSpPr>
        <p:spPr>
          <a:xfrm>
            <a:off x="887307" y="1274345"/>
            <a:ext cx="858853" cy="280287"/>
          </a:xfrm>
          <a:prstGeom prst="rect">
            <a:avLst/>
          </a:prstGeom>
        </p:spPr>
        <p:txBody>
          <a:bodyPr lIns="0" tIns="0" rIns="0" bIns="0" rtlCol="0" anchor="t">
            <a:spAutoFit/>
          </a:bodyPr>
          <a:lstStyle/>
          <a:p>
            <a:pPr algn="l">
              <a:lnSpc>
                <a:spcPts val="2045"/>
              </a:lnSpc>
            </a:pPr>
            <a:r>
              <a:rPr lang="en-US" sz="1460" b="1">
                <a:solidFill>
                  <a:srgbClr val="0075FF"/>
                </a:solidFill>
                <a:latin typeface="Calibri (MS) Bold" panose="020F0702030404030204"/>
                <a:ea typeface="Calibri (MS) Bold" panose="020F0702030404030204"/>
                <a:cs typeface="Calibri (MS) Bold" panose="020F0702030404030204"/>
                <a:sym typeface="Calibri (MS) Bold" panose="020F0702030404030204"/>
              </a:rPr>
              <a:t>K8s Cluster</a:t>
            </a:r>
          </a:p>
        </p:txBody>
      </p:sp>
      <p:sp>
        <p:nvSpPr>
          <p:cNvPr id="43" name="TextBox 43"/>
          <p:cNvSpPr txBox="1"/>
          <p:nvPr/>
        </p:nvSpPr>
        <p:spPr>
          <a:xfrm>
            <a:off x="1786975" y="3348331"/>
            <a:ext cx="499042" cy="320799"/>
          </a:xfrm>
          <a:prstGeom prst="rect">
            <a:avLst/>
          </a:prstGeom>
        </p:spPr>
        <p:txBody>
          <a:bodyPr lIns="0" tIns="0" rIns="0" bIns="0" rtlCol="0" anchor="t">
            <a:spAutoFit/>
          </a:bodyPr>
          <a:lstStyle/>
          <a:p>
            <a:pPr algn="ctr">
              <a:lnSpc>
                <a:spcPts val="1190"/>
              </a:lnSpc>
            </a:pPr>
            <a:r>
              <a:rPr lang="en-US" sz="1030">
                <a:solidFill>
                  <a:srgbClr val="326CE5"/>
                </a:solidFill>
                <a:latin typeface="Calibri (MS)" panose="020F0502020204030204"/>
                <a:ea typeface="Calibri (MS)" panose="020F0502020204030204"/>
                <a:cs typeface="Calibri (MS)" panose="020F0502020204030204"/>
                <a:sym typeface="Calibri (MS)" panose="020F0502020204030204"/>
              </a:rPr>
              <a:t>kubeadm kubectl</a:t>
            </a:r>
          </a:p>
        </p:txBody>
      </p:sp>
      <p:sp>
        <p:nvSpPr>
          <p:cNvPr id="44" name="TextBox 44"/>
          <p:cNvSpPr txBox="1"/>
          <p:nvPr/>
        </p:nvSpPr>
        <p:spPr>
          <a:xfrm>
            <a:off x="1450011" y="3632454"/>
            <a:ext cx="655383" cy="226597"/>
          </a:xfrm>
          <a:prstGeom prst="rect">
            <a:avLst/>
          </a:prstGeom>
        </p:spPr>
        <p:txBody>
          <a:bodyPr lIns="0" tIns="0" rIns="0" bIns="0" rtlCol="0" anchor="t">
            <a:spAutoFit/>
          </a:bodyPr>
          <a:lstStyle/>
          <a:p>
            <a:pPr algn="l">
              <a:lnSpc>
                <a:spcPts val="1800"/>
              </a:lnSpc>
            </a:pPr>
            <a:r>
              <a:rPr lang="en-US" sz="1030" b="1">
                <a:solidFill>
                  <a:srgbClr val="000000"/>
                </a:solidFill>
                <a:latin typeface="Calibri (MS) Bold" panose="020F0702030404030204"/>
                <a:ea typeface="Calibri (MS) Bold" panose="020F0702030404030204"/>
                <a:cs typeface="Calibri (MS) Bold" panose="020F0702030404030204"/>
                <a:sym typeface="Calibri (MS) Bold" panose="020F0702030404030204"/>
              </a:rPr>
              <a:t>mas</a:t>
            </a:r>
            <a:r>
              <a:rPr lang="en-US" sz="1030" b="1">
                <a:solidFill>
                  <a:srgbClr val="FFFFFF"/>
                </a:solidFill>
                <a:latin typeface="Calibri (MS) Bold" panose="020F0702030404030204"/>
                <a:ea typeface="Calibri (MS) Bold" panose="020F0702030404030204"/>
                <a:cs typeface="Calibri (MS) Bold" panose="020F0702030404030204"/>
                <a:sym typeface="Calibri (MS) Bold" panose="020F0702030404030204"/>
              </a:rPr>
              <a:t> </a:t>
            </a:r>
            <a:r>
              <a:rPr lang="en-US" sz="1030" b="1">
                <a:solidFill>
                  <a:srgbClr val="000000"/>
                </a:solidFill>
                <a:latin typeface="Calibri (MS) Bold" panose="020F0702030404030204"/>
                <a:ea typeface="Calibri (MS) Bold" panose="020F0702030404030204"/>
                <a:cs typeface="Calibri (MS) Bold" panose="020F0702030404030204"/>
                <a:sym typeface="Calibri (MS) Bold" panose="020F0702030404030204"/>
              </a:rPr>
              <a:t>ter</a:t>
            </a:r>
            <a:r>
              <a:rPr lang="en-US" sz="1030" b="1">
                <a:solidFill>
                  <a:srgbClr val="FFFFFF"/>
                </a:solidFill>
                <a:latin typeface="Calibri (MS) Bold" panose="020F0702030404030204"/>
                <a:ea typeface="Calibri (MS) Bold" panose="020F0702030404030204"/>
                <a:cs typeface="Calibri (MS) Bold" panose="020F0702030404030204"/>
                <a:sym typeface="Calibri (MS) Bold" panose="020F0702030404030204"/>
              </a:rPr>
              <a:t> </a:t>
            </a:r>
            <a:r>
              <a:rPr lang="en-US" sz="1030" b="1">
                <a:solidFill>
                  <a:srgbClr val="000000"/>
                </a:solidFill>
                <a:latin typeface="Calibri (MS) Bold" panose="020F0702030404030204"/>
                <a:ea typeface="Calibri (MS) Bold" panose="020F0702030404030204"/>
                <a:cs typeface="Calibri (MS) Bold" panose="020F0702030404030204"/>
                <a:sym typeface="Calibri (MS) Bold" panose="020F0702030404030204"/>
              </a:rPr>
              <a:t>node</a:t>
            </a:r>
          </a:p>
        </p:txBody>
      </p:sp>
      <p:sp>
        <p:nvSpPr>
          <p:cNvPr id="45" name="TextBox 45"/>
          <p:cNvSpPr txBox="1"/>
          <p:nvPr/>
        </p:nvSpPr>
        <p:spPr>
          <a:xfrm>
            <a:off x="3536660" y="3314161"/>
            <a:ext cx="499042" cy="320799"/>
          </a:xfrm>
          <a:prstGeom prst="rect">
            <a:avLst/>
          </a:prstGeom>
        </p:spPr>
        <p:txBody>
          <a:bodyPr lIns="0" tIns="0" rIns="0" bIns="0" rtlCol="0" anchor="t">
            <a:spAutoFit/>
          </a:bodyPr>
          <a:lstStyle/>
          <a:p>
            <a:pPr algn="ctr">
              <a:lnSpc>
                <a:spcPts val="1190"/>
              </a:lnSpc>
            </a:pPr>
            <a:r>
              <a:rPr lang="en-US" sz="1030">
                <a:solidFill>
                  <a:srgbClr val="326CE5"/>
                </a:solidFill>
                <a:latin typeface="Calibri (MS)" panose="020F0502020204030204"/>
                <a:ea typeface="Calibri (MS)" panose="020F0502020204030204"/>
                <a:cs typeface="Calibri (MS)" panose="020F0502020204030204"/>
                <a:sym typeface="Calibri (MS)" panose="020F0502020204030204"/>
              </a:rPr>
              <a:t>kubeadm kubectl</a:t>
            </a:r>
          </a:p>
        </p:txBody>
      </p:sp>
      <p:sp>
        <p:nvSpPr>
          <p:cNvPr id="46" name="TextBox 46"/>
          <p:cNvSpPr txBox="1"/>
          <p:nvPr/>
        </p:nvSpPr>
        <p:spPr>
          <a:xfrm>
            <a:off x="3237261" y="3575304"/>
            <a:ext cx="592553" cy="283747"/>
          </a:xfrm>
          <a:prstGeom prst="rect">
            <a:avLst/>
          </a:prstGeom>
        </p:spPr>
        <p:txBody>
          <a:bodyPr lIns="0" tIns="0" rIns="0" bIns="0" rtlCol="0" anchor="t">
            <a:spAutoFit/>
          </a:bodyPr>
          <a:lstStyle/>
          <a:p>
            <a:pPr algn="l">
              <a:lnSpc>
                <a:spcPts val="2335"/>
              </a:lnSpc>
            </a:pPr>
            <a:r>
              <a:rPr lang="en-US" sz="1030" b="1">
                <a:solidFill>
                  <a:srgbClr val="000000"/>
                </a:solidFill>
                <a:latin typeface="Calibri (MS) Bold" panose="020F0702030404030204"/>
                <a:ea typeface="Calibri (MS) Bold" panose="020F0702030404030204"/>
                <a:cs typeface="Calibri (MS) Bold" panose="020F0702030404030204"/>
                <a:sym typeface="Calibri (MS) Bold" panose="020F0702030404030204"/>
              </a:rPr>
              <a:t>worker</a:t>
            </a:r>
            <a:r>
              <a:rPr lang="en-US" sz="1030" b="1">
                <a:solidFill>
                  <a:srgbClr val="FFFFFF"/>
                </a:solidFill>
                <a:latin typeface="Calibri (MS) Bold" panose="020F0702030404030204"/>
                <a:ea typeface="Calibri (MS) Bold" panose="020F0702030404030204"/>
                <a:cs typeface="Calibri (MS) Bold" panose="020F0702030404030204"/>
                <a:sym typeface="Calibri (MS) Bold" panose="020F0702030404030204"/>
              </a:rPr>
              <a:t> </a:t>
            </a:r>
            <a:r>
              <a:rPr lang="en-US" sz="1030" b="1">
                <a:solidFill>
                  <a:srgbClr val="000000"/>
                </a:solidFill>
                <a:latin typeface="Calibri (MS) Bold" panose="020F0702030404030204"/>
                <a:ea typeface="Calibri (MS) Bold" panose="020F0702030404030204"/>
                <a:cs typeface="Calibri (MS) Bold" panose="020F0702030404030204"/>
                <a:sym typeface="Calibri (MS) Bold" panose="020F0702030404030204"/>
              </a:rPr>
              <a:t>one</a:t>
            </a:r>
          </a:p>
        </p:txBody>
      </p:sp>
      <p:sp>
        <p:nvSpPr>
          <p:cNvPr id="47" name="TextBox 47"/>
          <p:cNvSpPr txBox="1"/>
          <p:nvPr/>
        </p:nvSpPr>
        <p:spPr>
          <a:xfrm>
            <a:off x="5305771" y="3314161"/>
            <a:ext cx="499310" cy="320799"/>
          </a:xfrm>
          <a:prstGeom prst="rect">
            <a:avLst/>
          </a:prstGeom>
        </p:spPr>
        <p:txBody>
          <a:bodyPr lIns="0" tIns="0" rIns="0" bIns="0" rtlCol="0" anchor="t">
            <a:spAutoFit/>
          </a:bodyPr>
          <a:lstStyle/>
          <a:p>
            <a:pPr algn="ctr">
              <a:lnSpc>
                <a:spcPts val="1190"/>
              </a:lnSpc>
            </a:pPr>
            <a:r>
              <a:rPr lang="en-US" sz="1030">
                <a:solidFill>
                  <a:srgbClr val="326CE5"/>
                </a:solidFill>
                <a:latin typeface="Calibri (MS)" panose="020F0502020204030204"/>
                <a:ea typeface="Calibri (MS)" panose="020F0502020204030204"/>
                <a:cs typeface="Calibri (MS)" panose="020F0502020204030204"/>
                <a:sym typeface="Calibri (MS)" panose="020F0502020204030204"/>
              </a:rPr>
              <a:t>kubeadm kubectl</a:t>
            </a:r>
          </a:p>
        </p:txBody>
      </p:sp>
      <p:sp>
        <p:nvSpPr>
          <p:cNvPr id="48" name="TextBox 48"/>
          <p:cNvSpPr txBox="1"/>
          <p:nvPr/>
        </p:nvSpPr>
        <p:spPr>
          <a:xfrm>
            <a:off x="5025879" y="3579876"/>
            <a:ext cx="597356" cy="264697"/>
          </a:xfrm>
          <a:prstGeom prst="rect">
            <a:avLst/>
          </a:prstGeom>
        </p:spPr>
        <p:txBody>
          <a:bodyPr lIns="0" tIns="0" rIns="0" bIns="0" rtlCol="0" anchor="t">
            <a:spAutoFit/>
          </a:bodyPr>
          <a:lstStyle/>
          <a:p>
            <a:pPr algn="l">
              <a:lnSpc>
                <a:spcPts val="2110"/>
              </a:lnSpc>
            </a:pPr>
            <a:r>
              <a:rPr lang="en-US" sz="1030" b="1">
                <a:solidFill>
                  <a:srgbClr val="000000"/>
                </a:solidFill>
                <a:latin typeface="Calibri (MS) Bold" panose="020F0702030404030204"/>
                <a:ea typeface="Calibri (MS) Bold" panose="020F0702030404030204"/>
                <a:cs typeface="Calibri (MS) Bold" panose="020F0702030404030204"/>
                <a:sym typeface="Calibri (MS) Bold" panose="020F0702030404030204"/>
              </a:rPr>
              <a:t>worker</a:t>
            </a:r>
            <a:r>
              <a:rPr lang="en-US" sz="1030" b="1">
                <a:solidFill>
                  <a:srgbClr val="FFFFFF"/>
                </a:solidFill>
                <a:latin typeface="Calibri (MS) Bold" panose="020F0702030404030204"/>
                <a:ea typeface="Calibri (MS) Bold" panose="020F0702030404030204"/>
                <a:cs typeface="Calibri (MS) Bold" panose="020F0702030404030204"/>
                <a:sym typeface="Calibri (MS) Bold" panose="020F0702030404030204"/>
              </a:rPr>
              <a:t> </a:t>
            </a:r>
            <a:r>
              <a:rPr lang="en-US" sz="1030" b="1">
                <a:solidFill>
                  <a:srgbClr val="000000"/>
                </a:solidFill>
                <a:latin typeface="Calibri (MS) Bold" panose="020F0702030404030204"/>
                <a:ea typeface="Calibri (MS) Bold" panose="020F0702030404030204"/>
                <a:cs typeface="Calibri (MS) Bold" panose="020F0702030404030204"/>
                <a:sym typeface="Calibri (MS) Bold" panose="020F0702030404030204"/>
              </a:rPr>
              <a:t>two</a:t>
            </a:r>
          </a:p>
        </p:txBody>
      </p:sp>
      <p:sp>
        <p:nvSpPr>
          <p:cNvPr id="49" name="TextBox 49"/>
          <p:cNvSpPr txBox="1"/>
          <p:nvPr/>
        </p:nvSpPr>
        <p:spPr>
          <a:xfrm>
            <a:off x="7116926" y="3131942"/>
            <a:ext cx="499042" cy="488637"/>
          </a:xfrm>
          <a:prstGeom prst="rect">
            <a:avLst/>
          </a:prstGeom>
        </p:spPr>
        <p:txBody>
          <a:bodyPr lIns="0" tIns="0" rIns="0" bIns="0" rtlCol="0" anchor="t">
            <a:spAutoFit/>
          </a:bodyPr>
          <a:lstStyle/>
          <a:p>
            <a:pPr algn="ctr">
              <a:lnSpc>
                <a:spcPts val="1210"/>
              </a:lnSpc>
            </a:pPr>
            <a:r>
              <a:rPr lang="en-US" sz="1030">
                <a:solidFill>
                  <a:srgbClr val="326CE5"/>
                </a:solidFill>
                <a:latin typeface="Calibri (MS)" panose="020F0502020204030204"/>
                <a:ea typeface="Calibri (MS)" panose="020F0502020204030204"/>
                <a:cs typeface="Calibri (MS)" panose="020F0502020204030204"/>
                <a:sym typeface="Calibri (MS)" panose="020F0502020204030204"/>
              </a:rPr>
              <a:t>ku</a:t>
            </a:r>
            <a:r>
              <a:rPr lang="en-US" sz="1030">
                <a:solidFill>
                  <a:srgbClr val="FFFFFF"/>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b</a:t>
            </a:r>
            <a:r>
              <a:rPr lang="en-US" sz="1030">
                <a:solidFill>
                  <a:srgbClr val="FFFFFF"/>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el</a:t>
            </a:r>
            <a:r>
              <a:rPr lang="en-US" sz="1030">
                <a:solidFill>
                  <a:srgbClr val="FFFFFF"/>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et kubeadm kubectl</a:t>
            </a:r>
          </a:p>
        </p:txBody>
      </p:sp>
      <p:sp>
        <p:nvSpPr>
          <p:cNvPr id="50" name="TextBox 50"/>
          <p:cNvSpPr txBox="1"/>
          <p:nvPr/>
        </p:nvSpPr>
        <p:spPr>
          <a:xfrm>
            <a:off x="6766130" y="3563665"/>
            <a:ext cx="679123" cy="274222"/>
          </a:xfrm>
          <a:prstGeom prst="rect">
            <a:avLst/>
          </a:prstGeom>
        </p:spPr>
        <p:txBody>
          <a:bodyPr lIns="0" tIns="0" rIns="0" bIns="0" rtlCol="0" anchor="t">
            <a:spAutoFit/>
          </a:bodyPr>
          <a:lstStyle/>
          <a:p>
            <a:pPr algn="l">
              <a:lnSpc>
                <a:spcPts val="2285"/>
              </a:lnSpc>
            </a:pPr>
            <a:r>
              <a:rPr lang="en-US" sz="1030" b="1">
                <a:solidFill>
                  <a:srgbClr val="000000"/>
                </a:solidFill>
                <a:latin typeface="Calibri (MS) Bold" panose="020F0702030404030204"/>
                <a:ea typeface="Calibri (MS) Bold" panose="020F0702030404030204"/>
                <a:cs typeface="Calibri (MS) Bold" panose="020F0702030404030204"/>
                <a:sym typeface="Calibri (MS) Bold" panose="020F0702030404030204"/>
              </a:rPr>
              <a:t>worker</a:t>
            </a:r>
            <a:r>
              <a:rPr lang="en-US" sz="1030" b="1">
                <a:solidFill>
                  <a:srgbClr val="FFFFFF"/>
                </a:solidFill>
                <a:latin typeface="Calibri (MS) Bold" panose="020F0702030404030204"/>
                <a:ea typeface="Calibri (MS) Bold" panose="020F0702030404030204"/>
                <a:cs typeface="Calibri (MS) Bold" panose="020F0702030404030204"/>
                <a:sym typeface="Calibri (MS) Bold" panose="020F0702030404030204"/>
              </a:rPr>
              <a:t> </a:t>
            </a:r>
            <a:r>
              <a:rPr lang="en-US" sz="1030" b="1">
                <a:solidFill>
                  <a:srgbClr val="000000"/>
                </a:solidFill>
                <a:latin typeface="Calibri (MS) Bold" panose="020F0702030404030204"/>
                <a:ea typeface="Calibri (MS) Bold" panose="020F0702030404030204"/>
                <a:cs typeface="Calibri (MS) Bold" panose="020F0702030404030204"/>
                <a:sym typeface="Calibri (MS) Bold" panose="020F0702030404030204"/>
              </a:rPr>
              <a:t>thr</a:t>
            </a:r>
            <a:r>
              <a:rPr lang="en-US" sz="1030" b="1">
                <a:solidFill>
                  <a:srgbClr val="FFFFFF"/>
                </a:solidFill>
                <a:latin typeface="Calibri (MS) Bold" panose="020F0702030404030204"/>
                <a:ea typeface="Calibri (MS) Bold" panose="020F0702030404030204"/>
                <a:cs typeface="Calibri (MS) Bold" panose="020F0702030404030204"/>
                <a:sym typeface="Calibri (MS) Bold" panose="020F0702030404030204"/>
              </a:rPr>
              <a:t> </a:t>
            </a:r>
            <a:r>
              <a:rPr lang="en-US" sz="1030" b="1">
                <a:solidFill>
                  <a:srgbClr val="000000"/>
                </a:solidFill>
                <a:latin typeface="Calibri (MS) Bold" panose="020F0702030404030204"/>
                <a:ea typeface="Calibri (MS) Bold" panose="020F0702030404030204"/>
                <a:cs typeface="Calibri (MS) Bold" panose="020F0702030404030204"/>
                <a:sym typeface="Calibri (MS) Bold" panose="020F0702030404030204"/>
              </a:rPr>
              <a:t>ee</a:t>
            </a:r>
          </a:p>
        </p:txBody>
      </p:sp>
      <p:sp>
        <p:nvSpPr>
          <p:cNvPr id="51" name="TextBox 51"/>
          <p:cNvSpPr txBox="1"/>
          <p:nvPr/>
        </p:nvSpPr>
        <p:spPr>
          <a:xfrm>
            <a:off x="1834160" y="3161815"/>
            <a:ext cx="402955" cy="197761"/>
          </a:xfrm>
          <a:prstGeom prst="rect">
            <a:avLst/>
          </a:prstGeom>
        </p:spPr>
        <p:txBody>
          <a:bodyPr lIns="0" tIns="0" rIns="0" bIns="0" rtlCol="0" anchor="t">
            <a:spAutoFit/>
          </a:bodyPr>
          <a:lstStyle/>
          <a:p>
            <a:pPr algn="ctr">
              <a:lnSpc>
                <a:spcPts val="1440"/>
              </a:lnSpc>
            </a:pPr>
            <a:r>
              <a:rPr lang="en-US" sz="1025">
                <a:solidFill>
                  <a:srgbClr val="326CE5"/>
                </a:solidFill>
                <a:latin typeface="Calibri (MS)" panose="020F0502020204030204"/>
                <a:ea typeface="Calibri (MS)" panose="020F0502020204030204"/>
                <a:cs typeface="Calibri (MS)" panose="020F0502020204030204"/>
                <a:sym typeface="Calibri (MS)" panose="020F0502020204030204"/>
              </a:rPr>
              <a:t>ku</a:t>
            </a:r>
            <a:r>
              <a:rPr lang="en-US" sz="1025">
                <a:solidFill>
                  <a:srgbClr val="FFFFFF"/>
                </a:solidFill>
                <a:latin typeface="Calibri (MS)" panose="020F0502020204030204"/>
                <a:ea typeface="Calibri (MS)" panose="020F0502020204030204"/>
                <a:cs typeface="Calibri (MS)" panose="020F0502020204030204"/>
                <a:sym typeface="Calibri (MS)" panose="020F0502020204030204"/>
              </a:rPr>
              <a:t> </a:t>
            </a:r>
            <a:r>
              <a:rPr lang="en-US" sz="1025">
                <a:solidFill>
                  <a:srgbClr val="326CE5"/>
                </a:solidFill>
                <a:latin typeface="Calibri (MS)" panose="020F0502020204030204"/>
                <a:ea typeface="Calibri (MS)" panose="020F0502020204030204"/>
                <a:cs typeface="Calibri (MS)" panose="020F0502020204030204"/>
                <a:sym typeface="Calibri (MS)" panose="020F0502020204030204"/>
              </a:rPr>
              <a:t>b</a:t>
            </a:r>
            <a:r>
              <a:rPr lang="en-US" sz="1025">
                <a:solidFill>
                  <a:srgbClr val="FFFFFF"/>
                </a:solidFill>
                <a:latin typeface="Calibri (MS)" panose="020F0502020204030204"/>
                <a:ea typeface="Calibri (MS)" panose="020F0502020204030204"/>
                <a:cs typeface="Calibri (MS)" panose="020F0502020204030204"/>
                <a:sym typeface="Calibri (MS)" panose="020F0502020204030204"/>
              </a:rPr>
              <a:t> </a:t>
            </a:r>
            <a:r>
              <a:rPr lang="en-US" sz="1025">
                <a:solidFill>
                  <a:srgbClr val="326CE5"/>
                </a:solidFill>
                <a:latin typeface="Calibri (MS)" panose="020F0502020204030204"/>
                <a:ea typeface="Calibri (MS)" panose="020F0502020204030204"/>
                <a:cs typeface="Calibri (MS)" panose="020F0502020204030204"/>
                <a:sym typeface="Calibri (MS)" panose="020F0502020204030204"/>
              </a:rPr>
              <a:t>el</a:t>
            </a:r>
            <a:r>
              <a:rPr lang="en-US" sz="1025">
                <a:solidFill>
                  <a:srgbClr val="FFFFFF"/>
                </a:solidFill>
                <a:latin typeface="Calibri (MS)" panose="020F0502020204030204"/>
                <a:ea typeface="Calibri (MS)" panose="020F0502020204030204"/>
                <a:cs typeface="Calibri (MS)" panose="020F0502020204030204"/>
                <a:sym typeface="Calibri (MS)" panose="020F0502020204030204"/>
              </a:rPr>
              <a:t> </a:t>
            </a:r>
            <a:r>
              <a:rPr lang="en-US" sz="1025">
                <a:solidFill>
                  <a:srgbClr val="326CE5"/>
                </a:solidFill>
                <a:latin typeface="Calibri (MS)" panose="020F0502020204030204"/>
                <a:ea typeface="Calibri (MS)" panose="020F0502020204030204"/>
                <a:cs typeface="Calibri (MS)" panose="020F0502020204030204"/>
                <a:sym typeface="Calibri (MS)" panose="020F0502020204030204"/>
              </a:rPr>
              <a:t>et</a:t>
            </a:r>
          </a:p>
        </p:txBody>
      </p:sp>
      <p:sp>
        <p:nvSpPr>
          <p:cNvPr id="52" name="TextBox 52"/>
          <p:cNvSpPr txBox="1"/>
          <p:nvPr/>
        </p:nvSpPr>
        <p:spPr>
          <a:xfrm>
            <a:off x="3584024" y="3127733"/>
            <a:ext cx="401890" cy="197761"/>
          </a:xfrm>
          <a:prstGeom prst="rect">
            <a:avLst/>
          </a:prstGeom>
        </p:spPr>
        <p:txBody>
          <a:bodyPr lIns="0" tIns="0" rIns="0" bIns="0" rtlCol="0" anchor="t">
            <a:spAutoFit/>
          </a:bodyPr>
          <a:lstStyle/>
          <a:p>
            <a:pPr algn="ctr">
              <a:lnSpc>
                <a:spcPts val="1440"/>
              </a:lnSpc>
            </a:pPr>
            <a:r>
              <a:rPr lang="en-US" sz="1025">
                <a:solidFill>
                  <a:srgbClr val="326CE5"/>
                </a:solidFill>
                <a:latin typeface="Calibri (MS)" panose="020F0502020204030204"/>
                <a:ea typeface="Calibri (MS)" panose="020F0502020204030204"/>
                <a:cs typeface="Calibri (MS)" panose="020F0502020204030204"/>
                <a:sym typeface="Calibri (MS)" panose="020F0502020204030204"/>
              </a:rPr>
              <a:t>ku</a:t>
            </a:r>
            <a:r>
              <a:rPr lang="en-US" sz="1025">
                <a:solidFill>
                  <a:srgbClr val="FFFFFF"/>
                </a:solidFill>
                <a:latin typeface="Calibri (MS)" panose="020F0502020204030204"/>
                <a:ea typeface="Calibri (MS)" panose="020F0502020204030204"/>
                <a:cs typeface="Calibri (MS)" panose="020F0502020204030204"/>
                <a:sym typeface="Calibri (MS)" panose="020F0502020204030204"/>
              </a:rPr>
              <a:t> </a:t>
            </a:r>
            <a:r>
              <a:rPr lang="en-US" sz="1025">
                <a:solidFill>
                  <a:srgbClr val="326CE5"/>
                </a:solidFill>
                <a:latin typeface="Calibri (MS)" panose="020F0502020204030204"/>
                <a:ea typeface="Calibri (MS)" panose="020F0502020204030204"/>
                <a:cs typeface="Calibri (MS)" panose="020F0502020204030204"/>
                <a:sym typeface="Calibri (MS)" panose="020F0502020204030204"/>
              </a:rPr>
              <a:t>b</a:t>
            </a:r>
            <a:r>
              <a:rPr lang="en-US" sz="1025">
                <a:solidFill>
                  <a:srgbClr val="FFFFFF"/>
                </a:solidFill>
                <a:latin typeface="Calibri (MS)" panose="020F0502020204030204"/>
                <a:ea typeface="Calibri (MS)" panose="020F0502020204030204"/>
                <a:cs typeface="Calibri (MS)" panose="020F0502020204030204"/>
                <a:sym typeface="Calibri (MS)" panose="020F0502020204030204"/>
              </a:rPr>
              <a:t> </a:t>
            </a:r>
            <a:r>
              <a:rPr lang="en-US" sz="1025">
                <a:solidFill>
                  <a:srgbClr val="326CE5"/>
                </a:solidFill>
                <a:latin typeface="Calibri (MS)" panose="020F0502020204030204"/>
                <a:ea typeface="Calibri (MS)" panose="020F0502020204030204"/>
                <a:cs typeface="Calibri (MS)" panose="020F0502020204030204"/>
                <a:sym typeface="Calibri (MS)" panose="020F0502020204030204"/>
              </a:rPr>
              <a:t>el</a:t>
            </a:r>
            <a:r>
              <a:rPr lang="en-US" sz="1025">
                <a:solidFill>
                  <a:srgbClr val="FFFFFF"/>
                </a:solidFill>
                <a:latin typeface="Calibri (MS)" panose="020F0502020204030204"/>
                <a:ea typeface="Calibri (MS)" panose="020F0502020204030204"/>
                <a:cs typeface="Calibri (MS)" panose="020F0502020204030204"/>
                <a:sym typeface="Calibri (MS)" panose="020F0502020204030204"/>
              </a:rPr>
              <a:t> </a:t>
            </a:r>
            <a:r>
              <a:rPr lang="en-US" sz="1025">
                <a:solidFill>
                  <a:srgbClr val="326CE5"/>
                </a:solidFill>
                <a:latin typeface="Calibri (MS)" panose="020F0502020204030204"/>
                <a:ea typeface="Calibri (MS)" panose="020F0502020204030204"/>
                <a:cs typeface="Calibri (MS)" panose="020F0502020204030204"/>
                <a:sym typeface="Calibri (MS)" panose="020F0502020204030204"/>
              </a:rPr>
              <a:t>et</a:t>
            </a:r>
          </a:p>
        </p:txBody>
      </p:sp>
      <p:sp>
        <p:nvSpPr>
          <p:cNvPr id="53" name="TextBox 53"/>
          <p:cNvSpPr txBox="1"/>
          <p:nvPr/>
        </p:nvSpPr>
        <p:spPr>
          <a:xfrm>
            <a:off x="5353134" y="3127733"/>
            <a:ext cx="401890" cy="197761"/>
          </a:xfrm>
          <a:prstGeom prst="rect">
            <a:avLst/>
          </a:prstGeom>
        </p:spPr>
        <p:txBody>
          <a:bodyPr lIns="0" tIns="0" rIns="0" bIns="0" rtlCol="0" anchor="t">
            <a:spAutoFit/>
          </a:bodyPr>
          <a:lstStyle/>
          <a:p>
            <a:pPr algn="ctr">
              <a:lnSpc>
                <a:spcPts val="1440"/>
              </a:lnSpc>
            </a:pPr>
            <a:r>
              <a:rPr lang="en-US" sz="1025">
                <a:solidFill>
                  <a:srgbClr val="326CE5"/>
                </a:solidFill>
                <a:latin typeface="Calibri (MS)" panose="020F0502020204030204"/>
                <a:ea typeface="Calibri (MS)" panose="020F0502020204030204"/>
                <a:cs typeface="Calibri (MS)" panose="020F0502020204030204"/>
                <a:sym typeface="Calibri (MS)" panose="020F0502020204030204"/>
              </a:rPr>
              <a:t>ku</a:t>
            </a:r>
            <a:r>
              <a:rPr lang="en-US" sz="1025">
                <a:solidFill>
                  <a:srgbClr val="FFFFFF"/>
                </a:solidFill>
                <a:latin typeface="Calibri (MS)" panose="020F0502020204030204"/>
                <a:ea typeface="Calibri (MS)" panose="020F0502020204030204"/>
                <a:cs typeface="Calibri (MS)" panose="020F0502020204030204"/>
                <a:sym typeface="Calibri (MS)" panose="020F0502020204030204"/>
              </a:rPr>
              <a:t> </a:t>
            </a:r>
            <a:r>
              <a:rPr lang="en-US" sz="1025">
                <a:solidFill>
                  <a:srgbClr val="326CE5"/>
                </a:solidFill>
                <a:latin typeface="Calibri (MS)" panose="020F0502020204030204"/>
                <a:ea typeface="Calibri (MS)" panose="020F0502020204030204"/>
                <a:cs typeface="Calibri (MS)" panose="020F0502020204030204"/>
                <a:sym typeface="Calibri (MS)" panose="020F0502020204030204"/>
              </a:rPr>
              <a:t>b</a:t>
            </a:r>
            <a:r>
              <a:rPr lang="en-US" sz="1025">
                <a:solidFill>
                  <a:srgbClr val="FFFFFF"/>
                </a:solidFill>
                <a:latin typeface="Calibri (MS)" panose="020F0502020204030204"/>
                <a:ea typeface="Calibri (MS)" panose="020F0502020204030204"/>
                <a:cs typeface="Calibri (MS)" panose="020F0502020204030204"/>
                <a:sym typeface="Calibri (MS)" panose="020F0502020204030204"/>
              </a:rPr>
              <a:t> </a:t>
            </a:r>
            <a:r>
              <a:rPr lang="en-US" sz="1025">
                <a:solidFill>
                  <a:srgbClr val="326CE5"/>
                </a:solidFill>
                <a:latin typeface="Calibri (MS)" panose="020F0502020204030204"/>
                <a:ea typeface="Calibri (MS)" panose="020F0502020204030204"/>
                <a:cs typeface="Calibri (MS)" panose="020F0502020204030204"/>
                <a:sym typeface="Calibri (MS)" panose="020F0502020204030204"/>
              </a:rPr>
              <a:t>el</a:t>
            </a:r>
            <a:r>
              <a:rPr lang="en-US" sz="1025">
                <a:solidFill>
                  <a:srgbClr val="FFFFFF"/>
                </a:solidFill>
                <a:latin typeface="Calibri (MS)" panose="020F0502020204030204"/>
                <a:ea typeface="Calibri (MS)" panose="020F0502020204030204"/>
                <a:cs typeface="Calibri (MS)" panose="020F0502020204030204"/>
                <a:sym typeface="Calibri (MS)" panose="020F0502020204030204"/>
              </a:rPr>
              <a:t> </a:t>
            </a:r>
            <a:r>
              <a:rPr lang="en-US" sz="1025">
                <a:solidFill>
                  <a:srgbClr val="326CE5"/>
                </a:solidFill>
                <a:latin typeface="Calibri (MS)" panose="020F0502020204030204"/>
                <a:ea typeface="Calibri (MS)" panose="020F0502020204030204"/>
                <a:cs typeface="Calibri (MS)" panose="020F0502020204030204"/>
                <a:sym typeface="Calibri (MS)" panose="020F0502020204030204"/>
              </a:rPr>
              <a:t>et</a:t>
            </a:r>
          </a:p>
        </p:txBody>
      </p:sp>
      <p:sp>
        <p:nvSpPr>
          <p:cNvPr id="54" name="TextBox 54"/>
          <p:cNvSpPr txBox="1"/>
          <p:nvPr/>
        </p:nvSpPr>
        <p:spPr>
          <a:xfrm>
            <a:off x="4762945" y="1348565"/>
            <a:ext cx="1233101" cy="204301"/>
          </a:xfrm>
          <a:prstGeom prst="rect">
            <a:avLst/>
          </a:prstGeom>
        </p:spPr>
        <p:txBody>
          <a:bodyPr lIns="0" tIns="0" rIns="0" bIns="0" rtlCol="0" anchor="t">
            <a:spAutoFit/>
          </a:bodyPr>
          <a:lstStyle/>
          <a:p>
            <a:pPr algn="l">
              <a:lnSpc>
                <a:spcPts val="1410"/>
              </a:lnSpc>
            </a:pPr>
            <a:r>
              <a:rPr lang="en-US" sz="1135" spc="5">
                <a:solidFill>
                  <a:srgbClr val="FF605C"/>
                </a:solidFill>
                <a:latin typeface="Calibri (MS)" panose="020F0502020204030204"/>
                <a:ea typeface="Calibri (MS)" panose="020F0502020204030204"/>
                <a:cs typeface="Calibri (MS)" panose="020F0502020204030204"/>
                <a:sym typeface="Calibri (MS)" panose="020F0502020204030204"/>
              </a:rPr>
              <a:t>Marking workertwo </a:t>
            </a:r>
          </a:p>
        </p:txBody>
      </p:sp>
      <p:sp>
        <p:nvSpPr>
          <p:cNvPr id="55" name="TextBox 55"/>
          <p:cNvSpPr txBox="1"/>
          <p:nvPr/>
        </p:nvSpPr>
        <p:spPr>
          <a:xfrm>
            <a:off x="4911088" y="1527492"/>
            <a:ext cx="892742" cy="211260"/>
          </a:xfrm>
          <a:prstGeom prst="rect">
            <a:avLst/>
          </a:prstGeom>
        </p:spPr>
        <p:txBody>
          <a:bodyPr lIns="0" tIns="0" rIns="0" bIns="0" rtlCol="0" anchor="t">
            <a:spAutoFit/>
          </a:bodyPr>
          <a:lstStyle/>
          <a:p>
            <a:pPr algn="l">
              <a:lnSpc>
                <a:spcPts val="1410"/>
              </a:lnSpc>
            </a:pPr>
            <a:r>
              <a:rPr lang="en-US" sz="1135">
                <a:solidFill>
                  <a:srgbClr val="FF605C"/>
                </a:solidFill>
                <a:latin typeface="Calibri (MS)" panose="020F0502020204030204"/>
                <a:ea typeface="Calibri (MS)" panose="020F0502020204030204"/>
                <a:cs typeface="Calibri (MS)" panose="020F0502020204030204"/>
                <a:sym typeface="Calibri (MS)" panose="020F0502020204030204"/>
              </a:rPr>
              <a:t>Unschedulable</a:t>
            </a:r>
          </a:p>
        </p:txBody>
      </p:sp>
      <p:sp>
        <p:nvSpPr>
          <p:cNvPr id="56" name="TextBox 56"/>
          <p:cNvSpPr txBox="1"/>
          <p:nvPr/>
        </p:nvSpPr>
        <p:spPr>
          <a:xfrm>
            <a:off x="855466" y="790814"/>
            <a:ext cx="3928821" cy="213826"/>
          </a:xfrm>
          <a:prstGeom prst="rect">
            <a:avLst/>
          </a:prstGeom>
        </p:spPr>
        <p:txBody>
          <a:bodyPr lIns="0" tIns="0" rIns="0" bIns="0" rtlCol="0" anchor="t">
            <a:spAutoFit/>
          </a:bodyPr>
          <a:lstStyle/>
          <a:p>
            <a:pPr algn="l">
              <a:lnSpc>
                <a:spcPts val="1595"/>
              </a:lnSpc>
            </a:pPr>
            <a:r>
              <a:rPr lang="en-US" sz="1135" spc="5">
                <a:solidFill>
                  <a:srgbClr val="FFFFFF"/>
                </a:solidFill>
                <a:latin typeface="Consolas" panose="020B0609020204030204"/>
                <a:ea typeface="Consolas" panose="020B0609020204030204"/>
                <a:cs typeface="Consolas" panose="020B0609020204030204"/>
                <a:sym typeface="Consolas" panose="020B0609020204030204"/>
              </a:rPr>
              <a:t>kubectl drain workertwo --ignore-daemonsets=true</a:t>
            </a:r>
          </a:p>
        </p:txBody>
      </p:sp>
      <p:sp>
        <p:nvSpPr>
          <p:cNvPr id="57" name="TextBox 57"/>
          <p:cNvSpPr txBox="1"/>
          <p:nvPr/>
        </p:nvSpPr>
        <p:spPr>
          <a:xfrm>
            <a:off x="4920247" y="2781656"/>
            <a:ext cx="877199" cy="192205"/>
          </a:xfrm>
          <a:prstGeom prst="rect">
            <a:avLst/>
          </a:prstGeom>
        </p:spPr>
        <p:txBody>
          <a:bodyPr lIns="0" tIns="0" rIns="0" bIns="0" rtlCol="0" anchor="t">
            <a:spAutoFit/>
          </a:bodyPr>
          <a:lstStyle/>
          <a:p>
            <a:pPr algn="l">
              <a:lnSpc>
                <a:spcPts val="1590"/>
              </a:lnSpc>
            </a:pPr>
            <a:r>
              <a:rPr lang="en-US" sz="1135" spc="10">
                <a:solidFill>
                  <a:srgbClr val="FF0000"/>
                </a:solidFill>
                <a:latin typeface="Barlow" panose="00000500000000000000"/>
                <a:ea typeface="Barlow" panose="00000500000000000000"/>
                <a:cs typeface="Barlow" panose="00000500000000000000"/>
                <a:sym typeface="Barlow" panose="00000500000000000000"/>
              </a:rPr>
              <a:t>Pods eviction</a:t>
            </a: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73471" y="485775"/>
            <a:ext cx="5880561" cy="1257206"/>
          </a:xfrm>
          <a:prstGeom prst="rect">
            <a:avLst/>
          </a:prstGeom>
        </p:spPr>
        <p:txBody>
          <a:bodyPr lIns="0" tIns="0" rIns="0" bIns="0" rtlCol="0" anchor="t">
            <a:spAutoFit/>
          </a:bodyPr>
          <a:lstStyle/>
          <a:p>
            <a:pPr marL="297815" lvl="1" indent="-148590" algn="l">
              <a:lnSpc>
                <a:spcPts val="1620"/>
              </a:lnSpc>
              <a:buFont typeface="Arial" panose="020B0604020202020204"/>
              <a:buChar char="•"/>
            </a:pPr>
            <a:r>
              <a:rPr lang="en-US" sz="1380">
                <a:solidFill>
                  <a:srgbClr val="000000"/>
                </a:solidFill>
                <a:latin typeface="Calibri (MS)" panose="020F0502020204030204"/>
                <a:ea typeface="Calibri (MS)" panose="020F0502020204030204"/>
                <a:cs typeface="Calibri (MS)" panose="020F0502020204030204"/>
                <a:sym typeface="Calibri (MS)" panose="020F0502020204030204"/>
              </a:rPr>
              <a:t>Create a pod and verify its scheduling on a worker node.</a:t>
            </a:r>
          </a:p>
          <a:p>
            <a:pPr marL="297815" lvl="1" indent="-148590" algn="l">
              <a:lnSpc>
                <a:spcPts val="1620"/>
              </a:lnSpc>
              <a:buFont typeface="Arial" panose="020B0604020202020204"/>
              <a:buChar char="•"/>
            </a:pPr>
            <a:r>
              <a:rPr lang="en-US" sz="1380">
                <a:solidFill>
                  <a:srgbClr val="000000"/>
                </a:solidFill>
                <a:latin typeface="Calibri (MS)" panose="020F0502020204030204"/>
                <a:ea typeface="Calibri (MS)" panose="020F0502020204030204"/>
                <a:cs typeface="Calibri (MS)" panose="020F0502020204030204"/>
                <a:sym typeface="Calibri (MS)" panose="020F0502020204030204"/>
              </a:rPr>
              <a:t>Cordon the node (mark it unschedulable).</a:t>
            </a:r>
          </a:p>
          <a:p>
            <a:pPr marL="297815" lvl="1" indent="-148590" algn="l">
              <a:lnSpc>
                <a:spcPts val="1620"/>
              </a:lnSpc>
              <a:buFont typeface="Arial" panose="020B0604020202020204"/>
              <a:buChar char="•"/>
            </a:pPr>
            <a:r>
              <a:rPr lang="en-US" sz="1380">
                <a:solidFill>
                  <a:srgbClr val="000000"/>
                </a:solidFill>
                <a:latin typeface="Calibri (MS)" panose="020F0502020204030204"/>
                <a:ea typeface="Calibri (MS)" panose="020F0502020204030204"/>
                <a:cs typeface="Calibri (MS)" panose="020F0502020204030204"/>
                <a:sym typeface="Calibri (MS)" panose="020F0502020204030204"/>
              </a:rPr>
              <a:t>Try deploying another pod (it should not be scheduled on the cordoned node).</a:t>
            </a:r>
          </a:p>
          <a:p>
            <a:pPr marL="297815" lvl="1" indent="-148590" algn="l">
              <a:lnSpc>
                <a:spcPts val="1620"/>
              </a:lnSpc>
              <a:buFont typeface="Arial" panose="020B0604020202020204"/>
              <a:buChar char="•"/>
            </a:pPr>
            <a:r>
              <a:rPr lang="en-US" sz="1380">
                <a:solidFill>
                  <a:srgbClr val="000000"/>
                </a:solidFill>
                <a:latin typeface="Calibri (MS)" panose="020F0502020204030204"/>
                <a:ea typeface="Calibri (MS)" panose="020F0502020204030204"/>
                <a:cs typeface="Calibri (MS)" panose="020F0502020204030204"/>
                <a:sym typeface="Calibri (MS)" panose="020F0502020204030204"/>
              </a:rPr>
              <a:t>Drain the node (evict running pods).</a:t>
            </a:r>
          </a:p>
          <a:p>
            <a:pPr marL="297815" lvl="1" indent="-148590" algn="l">
              <a:lnSpc>
                <a:spcPts val="1620"/>
              </a:lnSpc>
              <a:buFont typeface="Arial" panose="020B0604020202020204"/>
              <a:buChar char="•"/>
            </a:pPr>
            <a:r>
              <a:rPr lang="en-US" sz="1380">
                <a:solidFill>
                  <a:srgbClr val="000000"/>
                </a:solidFill>
                <a:latin typeface="Calibri (MS)" panose="020F0502020204030204"/>
                <a:ea typeface="Calibri (MS)" panose="020F0502020204030204"/>
                <a:cs typeface="Calibri (MS)" panose="020F0502020204030204"/>
                <a:sym typeface="Calibri (MS)" panose="020F0502020204030204"/>
              </a:rPr>
              <a:t>Uncordon the node (bring it back to normal operation).</a:t>
            </a:r>
          </a:p>
          <a:p>
            <a:pPr marL="297815" lvl="1" indent="-148590" algn="l">
              <a:lnSpc>
                <a:spcPts val="1620"/>
              </a:lnSpc>
              <a:buFont typeface="Arial" panose="020B0604020202020204"/>
              <a:buChar char="•"/>
            </a:pPr>
            <a:r>
              <a:rPr lang="en-US" sz="1380">
                <a:solidFill>
                  <a:srgbClr val="000000"/>
                </a:solidFill>
                <a:latin typeface="Calibri (MS)" panose="020F0502020204030204"/>
                <a:ea typeface="Calibri (MS)" panose="020F0502020204030204"/>
                <a:cs typeface="Calibri (MS)" panose="020F0502020204030204"/>
                <a:sym typeface="Calibri (MS)" panose="020F0502020204030204"/>
              </a:rPr>
              <a:t>Deploy a new pod and check if it gets scheduled again.</a:t>
            </a:r>
          </a:p>
        </p:txBody>
      </p:sp>
      <p:sp>
        <p:nvSpPr>
          <p:cNvPr id="3" name="TextBox 3"/>
          <p:cNvSpPr txBox="1"/>
          <p:nvPr/>
        </p:nvSpPr>
        <p:spPr>
          <a:xfrm>
            <a:off x="724912" y="2006095"/>
            <a:ext cx="1401555" cy="259875"/>
          </a:xfrm>
          <a:prstGeom prst="rect">
            <a:avLst/>
          </a:prstGeom>
        </p:spPr>
        <p:txBody>
          <a:bodyPr lIns="0" tIns="0" rIns="0" bIns="0" rtlCol="0" anchor="t">
            <a:spAutoFit/>
          </a:bodyPr>
          <a:lstStyle/>
          <a:p>
            <a:pPr algn="ctr">
              <a:lnSpc>
                <a:spcPts val="1795"/>
              </a:lnSpc>
              <a:spcBef>
                <a:spcPct val="0"/>
              </a:spcBef>
            </a:pPr>
            <a:r>
              <a:rPr lang="en-US" sz="1530">
                <a:solidFill>
                  <a:srgbClr val="000000"/>
                </a:solidFill>
                <a:latin typeface="Calibri (MS)" panose="020F0502020204030204"/>
                <a:ea typeface="Calibri (MS)" panose="020F0502020204030204"/>
                <a:cs typeface="Calibri (MS)" panose="020F0502020204030204"/>
                <a:sym typeface="Calibri (MS)" panose="020F0502020204030204"/>
              </a:rPr>
              <a:t>kubectl get nodes</a:t>
            </a:r>
          </a:p>
        </p:txBody>
      </p:sp>
      <p:sp>
        <p:nvSpPr>
          <p:cNvPr id="4" name="TextBox 4"/>
          <p:cNvSpPr txBox="1"/>
          <p:nvPr/>
        </p:nvSpPr>
        <p:spPr>
          <a:xfrm>
            <a:off x="681529" y="2465340"/>
            <a:ext cx="4677786" cy="197689"/>
          </a:xfrm>
          <a:prstGeom prst="rect">
            <a:avLst/>
          </a:prstGeom>
        </p:spPr>
        <p:txBody>
          <a:bodyPr lIns="0" tIns="0" rIns="0" bIns="0" rtlCol="0" anchor="t">
            <a:spAutoFit/>
          </a:bodyPr>
          <a:lstStyle/>
          <a:p>
            <a:pPr algn="ctr">
              <a:lnSpc>
                <a:spcPts val="1315"/>
              </a:lnSpc>
              <a:spcBef>
                <a:spcPct val="0"/>
              </a:spcBef>
            </a:pPr>
            <a:r>
              <a:rPr lang="en-US" sz="1120" b="1">
                <a:solidFill>
                  <a:srgbClr val="000000"/>
                </a:solidFill>
                <a:latin typeface="Calibri (MS) Bold" panose="020F0702030404030204"/>
                <a:ea typeface="Calibri (MS) Bold" panose="020F0702030404030204"/>
                <a:cs typeface="Calibri (MS) Bold" panose="020F0702030404030204"/>
                <a:sym typeface="Calibri (MS) Bold" panose="020F0702030404030204"/>
              </a:rPr>
              <a:t>We’ll create a simple Nginx pod and force it to be scheduled on worker-node-1.</a:t>
            </a:r>
          </a:p>
        </p:txBody>
      </p:sp>
      <p:sp>
        <p:nvSpPr>
          <p:cNvPr id="5" name="TextBox 5"/>
          <p:cNvSpPr txBox="1"/>
          <p:nvPr/>
        </p:nvSpPr>
        <p:spPr>
          <a:xfrm>
            <a:off x="724912" y="2687913"/>
            <a:ext cx="2496693" cy="2351955"/>
          </a:xfrm>
          <a:prstGeom prst="rect">
            <a:avLst/>
          </a:prstGeom>
        </p:spPr>
        <p:txBody>
          <a:bodyPr lIns="0" tIns="0" rIns="0" bIns="0" rtlCol="0" anchor="t">
            <a:spAutoFit/>
          </a:bodyPr>
          <a:lstStyle/>
          <a:p>
            <a:pPr algn="l">
              <a:lnSpc>
                <a:spcPts val="1315"/>
              </a:lnSpc>
              <a:spcBef>
                <a:spcPct val="0"/>
              </a:spcBef>
            </a:pPr>
            <a:r>
              <a:rPr lang="en-US" sz="1120">
                <a:solidFill>
                  <a:srgbClr val="000000"/>
                </a:solidFill>
                <a:latin typeface="Calibri (MS)" panose="020F0502020204030204"/>
                <a:ea typeface="Calibri (MS)" panose="020F0502020204030204"/>
                <a:cs typeface="Calibri (MS)" panose="020F0502020204030204"/>
                <a:sym typeface="Calibri (MS)" panose="020F0502020204030204"/>
              </a:rPr>
              <a:t>cat &lt;&lt;EOF | kubectl apply -f -</a:t>
            </a:r>
          </a:p>
          <a:p>
            <a:pPr algn="l">
              <a:lnSpc>
                <a:spcPts val="1315"/>
              </a:lnSpc>
              <a:spcBef>
                <a:spcPct val="0"/>
              </a:spcBef>
            </a:pPr>
            <a:r>
              <a:rPr lang="en-US" sz="1120">
                <a:solidFill>
                  <a:srgbClr val="000000"/>
                </a:solidFill>
                <a:latin typeface="Calibri (MS)" panose="020F0502020204030204"/>
                <a:ea typeface="Calibri (MS)" panose="020F0502020204030204"/>
                <a:cs typeface="Calibri (MS)" panose="020F0502020204030204"/>
                <a:sym typeface="Calibri (MS)" panose="020F0502020204030204"/>
              </a:rPr>
              <a:t>apiVersion: v1</a:t>
            </a:r>
          </a:p>
          <a:p>
            <a:pPr algn="l">
              <a:lnSpc>
                <a:spcPts val="1315"/>
              </a:lnSpc>
              <a:spcBef>
                <a:spcPct val="0"/>
              </a:spcBef>
            </a:pPr>
            <a:r>
              <a:rPr lang="en-US" sz="1120">
                <a:solidFill>
                  <a:srgbClr val="000000"/>
                </a:solidFill>
                <a:latin typeface="Calibri (MS)" panose="020F0502020204030204"/>
                <a:ea typeface="Calibri (MS)" panose="020F0502020204030204"/>
                <a:cs typeface="Calibri (MS)" panose="020F0502020204030204"/>
                <a:sym typeface="Calibri (MS)" panose="020F0502020204030204"/>
              </a:rPr>
              <a:t>kind: Pod</a:t>
            </a:r>
          </a:p>
          <a:p>
            <a:pPr algn="l">
              <a:lnSpc>
                <a:spcPts val="1315"/>
              </a:lnSpc>
              <a:spcBef>
                <a:spcPct val="0"/>
              </a:spcBef>
            </a:pPr>
            <a:r>
              <a:rPr lang="en-US" sz="1120">
                <a:solidFill>
                  <a:srgbClr val="000000"/>
                </a:solidFill>
                <a:latin typeface="Calibri (MS)" panose="020F0502020204030204"/>
                <a:ea typeface="Calibri (MS)" panose="020F0502020204030204"/>
                <a:cs typeface="Calibri (MS)" panose="020F0502020204030204"/>
                <a:sym typeface="Calibri (MS)" panose="020F0502020204030204"/>
              </a:rPr>
              <a:t>metadata:</a:t>
            </a:r>
          </a:p>
          <a:p>
            <a:pPr algn="l">
              <a:lnSpc>
                <a:spcPts val="1315"/>
              </a:lnSpc>
              <a:spcBef>
                <a:spcPct val="0"/>
              </a:spcBef>
            </a:pPr>
            <a:r>
              <a:rPr lang="en-US" sz="1120">
                <a:solidFill>
                  <a:srgbClr val="000000"/>
                </a:solidFill>
                <a:latin typeface="Calibri (MS)" panose="020F0502020204030204"/>
                <a:ea typeface="Calibri (MS)" panose="020F0502020204030204"/>
                <a:cs typeface="Calibri (MS)" panose="020F0502020204030204"/>
                <a:sym typeface="Calibri (MS)" panose="020F0502020204030204"/>
              </a:rPr>
              <a:t>  name: test-pod</a:t>
            </a:r>
          </a:p>
          <a:p>
            <a:pPr algn="l">
              <a:lnSpc>
                <a:spcPts val="1315"/>
              </a:lnSpc>
              <a:spcBef>
                <a:spcPct val="0"/>
              </a:spcBef>
            </a:pPr>
            <a:r>
              <a:rPr lang="en-US" sz="1120">
                <a:solidFill>
                  <a:srgbClr val="000000"/>
                </a:solidFill>
                <a:latin typeface="Calibri (MS)" panose="020F0502020204030204"/>
                <a:ea typeface="Calibri (MS)" panose="020F0502020204030204"/>
                <a:cs typeface="Calibri (MS)" panose="020F0502020204030204"/>
                <a:sym typeface="Calibri (MS)" panose="020F0502020204030204"/>
              </a:rPr>
              <a:t>spec:</a:t>
            </a:r>
          </a:p>
          <a:p>
            <a:pPr algn="l">
              <a:lnSpc>
                <a:spcPts val="1315"/>
              </a:lnSpc>
              <a:spcBef>
                <a:spcPct val="0"/>
              </a:spcBef>
            </a:pPr>
            <a:r>
              <a:rPr lang="en-US" sz="1120">
                <a:solidFill>
                  <a:srgbClr val="000000"/>
                </a:solidFill>
                <a:latin typeface="Calibri (MS)" panose="020F0502020204030204"/>
                <a:ea typeface="Calibri (MS)" panose="020F0502020204030204"/>
                <a:cs typeface="Calibri (MS)" panose="020F0502020204030204"/>
                <a:sym typeface="Calibri (MS)" panose="020F0502020204030204"/>
              </a:rPr>
              <a:t>  nodeSelector:</a:t>
            </a:r>
          </a:p>
          <a:p>
            <a:pPr algn="l">
              <a:lnSpc>
                <a:spcPts val="1315"/>
              </a:lnSpc>
              <a:spcBef>
                <a:spcPct val="0"/>
              </a:spcBef>
            </a:pPr>
            <a:r>
              <a:rPr lang="en-US" sz="1120">
                <a:solidFill>
                  <a:srgbClr val="000000"/>
                </a:solidFill>
                <a:latin typeface="Calibri (MS)" panose="020F0502020204030204"/>
                <a:ea typeface="Calibri (MS)" panose="020F0502020204030204"/>
                <a:cs typeface="Calibri (MS)" panose="020F0502020204030204"/>
                <a:sym typeface="Calibri (MS)" panose="020F0502020204030204"/>
              </a:rPr>
              <a:t>    kubernetes.io/hostname: worker-node-1</a:t>
            </a:r>
          </a:p>
          <a:p>
            <a:pPr algn="l">
              <a:lnSpc>
                <a:spcPts val="1315"/>
              </a:lnSpc>
              <a:spcBef>
                <a:spcPct val="0"/>
              </a:spcBef>
            </a:pPr>
            <a:r>
              <a:rPr lang="en-US" sz="1120">
                <a:solidFill>
                  <a:srgbClr val="000000"/>
                </a:solidFill>
                <a:latin typeface="Calibri (MS)" panose="020F0502020204030204"/>
                <a:ea typeface="Calibri (MS)" panose="020F0502020204030204"/>
                <a:cs typeface="Calibri (MS)" panose="020F0502020204030204"/>
                <a:sym typeface="Calibri (MS)" panose="020F0502020204030204"/>
              </a:rPr>
              <a:t>  containers:</a:t>
            </a:r>
          </a:p>
          <a:p>
            <a:pPr algn="l">
              <a:lnSpc>
                <a:spcPts val="1315"/>
              </a:lnSpc>
              <a:spcBef>
                <a:spcPct val="0"/>
              </a:spcBef>
            </a:pPr>
            <a:r>
              <a:rPr lang="en-US" sz="1120">
                <a:solidFill>
                  <a:srgbClr val="000000"/>
                </a:solidFill>
                <a:latin typeface="Calibri (MS)" panose="020F0502020204030204"/>
                <a:ea typeface="Calibri (MS)" panose="020F0502020204030204"/>
                <a:cs typeface="Calibri (MS)" panose="020F0502020204030204"/>
                <a:sym typeface="Calibri (MS)" panose="020F0502020204030204"/>
              </a:rPr>
              <a:t>  - name: nginx</a:t>
            </a:r>
          </a:p>
          <a:p>
            <a:pPr algn="l">
              <a:lnSpc>
                <a:spcPts val="1315"/>
              </a:lnSpc>
              <a:spcBef>
                <a:spcPct val="0"/>
              </a:spcBef>
            </a:pPr>
            <a:r>
              <a:rPr lang="en-US" sz="1120">
                <a:solidFill>
                  <a:srgbClr val="000000"/>
                </a:solidFill>
                <a:latin typeface="Calibri (MS)" panose="020F0502020204030204"/>
                <a:ea typeface="Calibri (MS)" panose="020F0502020204030204"/>
                <a:cs typeface="Calibri (MS)" panose="020F0502020204030204"/>
                <a:sym typeface="Calibri (MS)" panose="020F0502020204030204"/>
              </a:rPr>
              <a:t>    image: nginx</a:t>
            </a:r>
          </a:p>
          <a:p>
            <a:pPr algn="l">
              <a:lnSpc>
                <a:spcPts val="1315"/>
              </a:lnSpc>
              <a:spcBef>
                <a:spcPct val="0"/>
              </a:spcBef>
            </a:pPr>
            <a:r>
              <a:rPr lang="en-US" sz="1120">
                <a:solidFill>
                  <a:srgbClr val="000000"/>
                </a:solidFill>
                <a:latin typeface="Calibri (MS)" panose="020F0502020204030204"/>
                <a:ea typeface="Calibri (MS)" panose="020F0502020204030204"/>
                <a:cs typeface="Calibri (MS)" panose="020F0502020204030204"/>
                <a:sym typeface="Calibri (MS)" panose="020F0502020204030204"/>
              </a:rPr>
              <a:t>    ports:</a:t>
            </a:r>
          </a:p>
          <a:p>
            <a:pPr algn="l">
              <a:lnSpc>
                <a:spcPts val="1315"/>
              </a:lnSpc>
              <a:spcBef>
                <a:spcPct val="0"/>
              </a:spcBef>
            </a:pPr>
            <a:r>
              <a:rPr lang="en-US" sz="1120">
                <a:solidFill>
                  <a:srgbClr val="000000"/>
                </a:solidFill>
                <a:latin typeface="Calibri (MS)" panose="020F0502020204030204"/>
                <a:ea typeface="Calibri (MS)" panose="020F0502020204030204"/>
                <a:cs typeface="Calibri (MS)" panose="020F0502020204030204"/>
                <a:sym typeface="Calibri (MS)" panose="020F0502020204030204"/>
              </a:rPr>
              <a:t>    - containerPort: 80</a:t>
            </a:r>
          </a:p>
          <a:p>
            <a:pPr algn="l">
              <a:lnSpc>
                <a:spcPts val="1315"/>
              </a:lnSpc>
              <a:spcBef>
                <a:spcPct val="0"/>
              </a:spcBef>
            </a:pPr>
            <a:r>
              <a:rPr lang="en-US" sz="1120">
                <a:solidFill>
                  <a:srgbClr val="000000"/>
                </a:solidFill>
                <a:latin typeface="Calibri (MS)" panose="020F0502020204030204"/>
                <a:ea typeface="Calibri (MS)" panose="020F0502020204030204"/>
                <a:cs typeface="Calibri (MS)" panose="020F0502020204030204"/>
                <a:sym typeface="Calibri (MS)" panose="020F0502020204030204"/>
              </a:rPr>
              <a:t>EOF</a:t>
            </a:r>
          </a:p>
        </p:txBody>
      </p:sp>
      <p:sp>
        <p:nvSpPr>
          <p:cNvPr id="6" name="TextBox 6"/>
          <p:cNvSpPr txBox="1"/>
          <p:nvPr/>
        </p:nvSpPr>
        <p:spPr>
          <a:xfrm>
            <a:off x="4425377" y="3386930"/>
            <a:ext cx="1754124" cy="238046"/>
          </a:xfrm>
          <a:prstGeom prst="rect">
            <a:avLst/>
          </a:prstGeom>
        </p:spPr>
        <p:txBody>
          <a:bodyPr lIns="0" tIns="0" rIns="0" bIns="0" rtlCol="0" anchor="t">
            <a:spAutoFit/>
          </a:bodyPr>
          <a:lstStyle/>
          <a:p>
            <a:pPr algn="ctr">
              <a:lnSpc>
                <a:spcPts val="1630"/>
              </a:lnSpc>
              <a:spcBef>
                <a:spcPct val="0"/>
              </a:spcBef>
            </a:pPr>
            <a:r>
              <a:rPr lang="en-US" sz="1385">
                <a:solidFill>
                  <a:srgbClr val="000000"/>
                </a:solidFill>
                <a:latin typeface="Calibri (MS)" panose="020F0502020204030204"/>
                <a:ea typeface="Calibri (MS)" panose="020F0502020204030204"/>
                <a:cs typeface="Calibri (MS)" panose="020F0502020204030204"/>
                <a:sym typeface="Calibri (MS)" panose="020F0502020204030204"/>
              </a:rPr>
              <a:t>kubectl get pods -o wide</a:t>
            </a: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495300"/>
            <a:ext cx="4675684" cy="390187"/>
          </a:xfrm>
          <a:prstGeom prst="rect">
            <a:avLst/>
          </a:prstGeom>
        </p:spPr>
        <p:txBody>
          <a:bodyPr lIns="0" tIns="0" rIns="0" bIns="0" rtlCol="0" anchor="t">
            <a:spAutoFit/>
          </a:bodyPr>
          <a:lstStyle/>
          <a:p>
            <a:pPr algn="l">
              <a:lnSpc>
                <a:spcPts val="1455"/>
              </a:lnSpc>
              <a:spcBef>
                <a:spcPct val="0"/>
              </a:spcBef>
            </a:pPr>
            <a:r>
              <a:rPr lang="en-US" sz="1240" b="1">
                <a:solidFill>
                  <a:srgbClr val="000000"/>
                </a:solidFill>
                <a:latin typeface="Calibri (MS) Bold" panose="020F0702030404030204"/>
                <a:ea typeface="Calibri (MS) Bold" panose="020F0702030404030204"/>
                <a:cs typeface="Calibri (MS) Bold" panose="020F0702030404030204"/>
                <a:sym typeface="Calibri (MS) Bold" panose="020F0702030404030204"/>
              </a:rPr>
              <a:t>Cordon the Node (Mark it Unschedulable)</a:t>
            </a:r>
          </a:p>
          <a:p>
            <a:pPr algn="l">
              <a:lnSpc>
                <a:spcPts val="1455"/>
              </a:lnSpc>
              <a:spcBef>
                <a:spcPct val="0"/>
              </a:spcBef>
            </a:pPr>
            <a:r>
              <a:rPr lang="en-US" sz="1240">
                <a:solidFill>
                  <a:srgbClr val="000000"/>
                </a:solidFill>
                <a:latin typeface="Calibri (MS)" panose="020F0502020204030204"/>
                <a:ea typeface="Calibri (MS)" panose="020F0502020204030204"/>
                <a:cs typeface="Calibri (MS)" panose="020F0502020204030204"/>
                <a:sym typeface="Calibri (MS)" panose="020F0502020204030204"/>
              </a:rPr>
              <a:t>Now, we will prevent new pods from being scheduled on worker-node-1:</a:t>
            </a:r>
          </a:p>
        </p:txBody>
      </p:sp>
      <p:sp>
        <p:nvSpPr>
          <p:cNvPr id="3" name="TextBox 3"/>
          <p:cNvSpPr txBox="1"/>
          <p:nvPr/>
        </p:nvSpPr>
        <p:spPr>
          <a:xfrm>
            <a:off x="514350" y="1097238"/>
            <a:ext cx="2301583" cy="258920"/>
          </a:xfrm>
          <a:prstGeom prst="rect">
            <a:avLst/>
          </a:prstGeom>
        </p:spPr>
        <p:txBody>
          <a:bodyPr lIns="0" tIns="0" rIns="0" bIns="0" rtlCol="0" anchor="t">
            <a:spAutoFit/>
          </a:bodyPr>
          <a:lstStyle/>
          <a:p>
            <a:pPr algn="ctr">
              <a:lnSpc>
                <a:spcPts val="1715"/>
              </a:lnSpc>
              <a:spcBef>
                <a:spcPct val="0"/>
              </a:spcBef>
            </a:pPr>
            <a:r>
              <a:rPr lang="en-US" sz="1460">
                <a:solidFill>
                  <a:srgbClr val="000000"/>
                </a:solidFill>
                <a:latin typeface="Calibri (MS)" panose="020F0502020204030204"/>
                <a:ea typeface="Calibri (MS)" panose="020F0502020204030204"/>
                <a:cs typeface="Calibri (MS)" panose="020F0502020204030204"/>
                <a:sym typeface="Calibri (MS)" panose="020F0502020204030204"/>
              </a:rPr>
              <a:t>kubectl cordon worker-node-1</a:t>
            </a:r>
          </a:p>
        </p:txBody>
      </p:sp>
      <p:sp>
        <p:nvSpPr>
          <p:cNvPr id="4" name="TextBox 4"/>
          <p:cNvSpPr txBox="1"/>
          <p:nvPr/>
        </p:nvSpPr>
        <p:spPr>
          <a:xfrm>
            <a:off x="514350" y="1382310"/>
            <a:ext cx="1298395" cy="242851"/>
          </a:xfrm>
          <a:prstGeom prst="rect">
            <a:avLst/>
          </a:prstGeom>
        </p:spPr>
        <p:txBody>
          <a:bodyPr lIns="0" tIns="0" rIns="0" bIns="0" rtlCol="0" anchor="t">
            <a:spAutoFit/>
          </a:bodyPr>
          <a:lstStyle/>
          <a:p>
            <a:pPr algn="ctr">
              <a:lnSpc>
                <a:spcPts val="1665"/>
              </a:lnSpc>
              <a:spcBef>
                <a:spcPct val="0"/>
              </a:spcBef>
            </a:pPr>
            <a:r>
              <a:rPr lang="en-US" sz="1415">
                <a:solidFill>
                  <a:srgbClr val="000000"/>
                </a:solidFill>
                <a:latin typeface="Calibri (MS)" panose="020F0502020204030204"/>
                <a:ea typeface="Calibri (MS)" panose="020F0502020204030204"/>
                <a:cs typeface="Calibri (MS)" panose="020F0502020204030204"/>
                <a:sym typeface="Calibri (MS)" panose="020F0502020204030204"/>
              </a:rPr>
              <a:t>kubectl get nodes</a:t>
            </a:r>
          </a:p>
        </p:txBody>
      </p:sp>
      <p:sp>
        <p:nvSpPr>
          <p:cNvPr id="5" name="TextBox 5"/>
          <p:cNvSpPr txBox="1"/>
          <p:nvPr/>
        </p:nvSpPr>
        <p:spPr>
          <a:xfrm>
            <a:off x="3165746" y="1382310"/>
            <a:ext cx="4470677" cy="207755"/>
          </a:xfrm>
          <a:prstGeom prst="rect">
            <a:avLst/>
          </a:prstGeom>
        </p:spPr>
        <p:txBody>
          <a:bodyPr lIns="0" tIns="0" rIns="0" bIns="0" rtlCol="0" anchor="t">
            <a:spAutoFit/>
          </a:bodyPr>
          <a:lstStyle/>
          <a:p>
            <a:pPr algn="ctr">
              <a:lnSpc>
                <a:spcPts val="1390"/>
              </a:lnSpc>
              <a:spcBef>
                <a:spcPct val="0"/>
              </a:spcBef>
            </a:pPr>
            <a:r>
              <a:rPr lang="en-US" sz="1185">
                <a:solidFill>
                  <a:srgbClr val="000000"/>
                </a:solidFill>
                <a:latin typeface="Calibri (MS)" panose="020F0502020204030204"/>
                <a:ea typeface="Calibri (MS)" panose="020F0502020204030204"/>
                <a:cs typeface="Calibri (MS)" panose="020F0502020204030204"/>
                <a:sym typeface="Calibri (MS)" panose="020F0502020204030204"/>
              </a:rPr>
              <a:t>worker-node-1 Ready,SchedulingDisabled worker 1d v1.26.0</a:t>
            </a:r>
          </a:p>
        </p:txBody>
      </p:sp>
      <p:sp>
        <p:nvSpPr>
          <p:cNvPr id="6" name="TextBox 6"/>
          <p:cNvSpPr txBox="1"/>
          <p:nvPr/>
        </p:nvSpPr>
        <p:spPr>
          <a:xfrm>
            <a:off x="514350" y="1834711"/>
            <a:ext cx="4262607" cy="395455"/>
          </a:xfrm>
          <a:prstGeom prst="rect">
            <a:avLst/>
          </a:prstGeom>
        </p:spPr>
        <p:txBody>
          <a:bodyPr lIns="0" tIns="0" rIns="0" bIns="0" rtlCol="0" anchor="t">
            <a:spAutoFit/>
          </a:bodyPr>
          <a:lstStyle/>
          <a:p>
            <a:pPr algn="l">
              <a:lnSpc>
                <a:spcPts val="1405"/>
              </a:lnSpc>
              <a:spcBef>
                <a:spcPct val="0"/>
              </a:spcBef>
            </a:pPr>
            <a:r>
              <a:rPr lang="en-US" sz="1195" b="1">
                <a:solidFill>
                  <a:srgbClr val="000000"/>
                </a:solidFill>
                <a:latin typeface="Calibri (MS) Bold" panose="020F0702030404030204"/>
                <a:ea typeface="Calibri (MS) Bold" panose="020F0702030404030204"/>
                <a:cs typeface="Calibri (MS) Bold" panose="020F0702030404030204"/>
                <a:sym typeface="Calibri (MS) Bold" panose="020F0702030404030204"/>
              </a:rPr>
              <a:t>Try Deploying Another Pod</a:t>
            </a:r>
          </a:p>
          <a:p>
            <a:pPr algn="l">
              <a:lnSpc>
                <a:spcPts val="1405"/>
              </a:lnSpc>
              <a:spcBef>
                <a:spcPct val="0"/>
              </a:spcBef>
            </a:pPr>
            <a:r>
              <a:rPr lang="en-US" sz="1195">
                <a:solidFill>
                  <a:srgbClr val="000000"/>
                </a:solidFill>
                <a:latin typeface="Calibri (MS)" panose="020F0502020204030204"/>
                <a:ea typeface="Calibri (MS)" panose="020F0502020204030204"/>
                <a:cs typeface="Calibri (MS)" panose="020F0502020204030204"/>
                <a:sym typeface="Calibri (MS)" panose="020F0502020204030204"/>
              </a:rPr>
              <a:t>Let’s create another pod to see if it gets scheduled on worker-node-1</a:t>
            </a:r>
          </a:p>
        </p:txBody>
      </p:sp>
      <p:sp>
        <p:nvSpPr>
          <p:cNvPr id="7" name="TextBox 7"/>
          <p:cNvSpPr txBox="1"/>
          <p:nvPr/>
        </p:nvSpPr>
        <p:spPr>
          <a:xfrm>
            <a:off x="547855" y="2268266"/>
            <a:ext cx="2529780" cy="2393950"/>
          </a:xfrm>
          <a:prstGeom prst="rect">
            <a:avLst/>
          </a:prstGeom>
        </p:spPr>
        <p:txBody>
          <a:bodyPr lIns="0" tIns="0" rIns="0" bIns="0" rtlCol="0" anchor="t">
            <a:spAutoFit/>
          </a:bodyPr>
          <a:lstStyle/>
          <a:p>
            <a:pPr algn="l">
              <a:lnSpc>
                <a:spcPts val="1400"/>
              </a:lnSpc>
              <a:spcBef>
                <a:spcPct val="0"/>
              </a:spcBef>
            </a:pPr>
            <a:r>
              <a:rPr lang="en-US" sz="1000">
                <a:solidFill>
                  <a:srgbClr val="000000"/>
                </a:solidFill>
                <a:latin typeface="Open Sans"/>
                <a:ea typeface="Open Sans"/>
                <a:cs typeface="Open Sans"/>
                <a:sym typeface="Open Sans"/>
              </a:rPr>
              <a:t>cat &lt;&lt;EOF | kubectl apply -f -</a:t>
            </a:r>
          </a:p>
          <a:p>
            <a:pPr algn="l">
              <a:lnSpc>
                <a:spcPts val="1400"/>
              </a:lnSpc>
              <a:spcBef>
                <a:spcPct val="0"/>
              </a:spcBef>
            </a:pPr>
            <a:r>
              <a:rPr lang="en-US" sz="1000">
                <a:solidFill>
                  <a:srgbClr val="000000"/>
                </a:solidFill>
                <a:latin typeface="Open Sans"/>
                <a:ea typeface="Open Sans"/>
                <a:cs typeface="Open Sans"/>
                <a:sym typeface="Open Sans"/>
              </a:rPr>
              <a:t>apiVersion: v1</a:t>
            </a:r>
          </a:p>
          <a:p>
            <a:pPr algn="l">
              <a:lnSpc>
                <a:spcPts val="1400"/>
              </a:lnSpc>
              <a:spcBef>
                <a:spcPct val="0"/>
              </a:spcBef>
            </a:pPr>
            <a:r>
              <a:rPr lang="en-US" sz="1000">
                <a:solidFill>
                  <a:srgbClr val="000000"/>
                </a:solidFill>
                <a:latin typeface="Open Sans"/>
                <a:ea typeface="Open Sans"/>
                <a:cs typeface="Open Sans"/>
                <a:sym typeface="Open Sans"/>
              </a:rPr>
              <a:t>kind: Pod</a:t>
            </a:r>
          </a:p>
          <a:p>
            <a:pPr algn="l">
              <a:lnSpc>
                <a:spcPts val="1400"/>
              </a:lnSpc>
              <a:spcBef>
                <a:spcPct val="0"/>
              </a:spcBef>
            </a:pPr>
            <a:r>
              <a:rPr lang="en-US" sz="1000">
                <a:solidFill>
                  <a:srgbClr val="000000"/>
                </a:solidFill>
                <a:latin typeface="Open Sans"/>
                <a:ea typeface="Open Sans"/>
                <a:cs typeface="Open Sans"/>
                <a:sym typeface="Open Sans"/>
              </a:rPr>
              <a:t>metadata:</a:t>
            </a:r>
          </a:p>
          <a:p>
            <a:pPr algn="l">
              <a:lnSpc>
                <a:spcPts val="1400"/>
              </a:lnSpc>
              <a:spcBef>
                <a:spcPct val="0"/>
              </a:spcBef>
            </a:pPr>
            <a:r>
              <a:rPr lang="en-US" sz="1000">
                <a:solidFill>
                  <a:srgbClr val="000000"/>
                </a:solidFill>
                <a:latin typeface="Open Sans"/>
                <a:ea typeface="Open Sans"/>
                <a:cs typeface="Open Sans"/>
                <a:sym typeface="Open Sans"/>
              </a:rPr>
              <a:t>  name: test-pod-2</a:t>
            </a:r>
          </a:p>
          <a:p>
            <a:pPr algn="l">
              <a:lnSpc>
                <a:spcPts val="1400"/>
              </a:lnSpc>
              <a:spcBef>
                <a:spcPct val="0"/>
              </a:spcBef>
            </a:pPr>
            <a:r>
              <a:rPr lang="en-US" sz="1000">
                <a:solidFill>
                  <a:srgbClr val="000000"/>
                </a:solidFill>
                <a:latin typeface="Open Sans"/>
                <a:ea typeface="Open Sans"/>
                <a:cs typeface="Open Sans"/>
                <a:sym typeface="Open Sans"/>
              </a:rPr>
              <a:t>spec:</a:t>
            </a:r>
          </a:p>
          <a:p>
            <a:pPr algn="l">
              <a:lnSpc>
                <a:spcPts val="1400"/>
              </a:lnSpc>
              <a:spcBef>
                <a:spcPct val="0"/>
              </a:spcBef>
            </a:pPr>
            <a:r>
              <a:rPr lang="en-US" sz="1000">
                <a:solidFill>
                  <a:srgbClr val="000000"/>
                </a:solidFill>
                <a:latin typeface="Open Sans"/>
                <a:ea typeface="Open Sans"/>
                <a:cs typeface="Open Sans"/>
                <a:sym typeface="Open Sans"/>
              </a:rPr>
              <a:t>  nodeSelector:</a:t>
            </a:r>
          </a:p>
          <a:p>
            <a:pPr algn="l">
              <a:lnSpc>
                <a:spcPts val="1400"/>
              </a:lnSpc>
              <a:spcBef>
                <a:spcPct val="0"/>
              </a:spcBef>
            </a:pPr>
            <a:r>
              <a:rPr lang="en-US" sz="1000">
                <a:solidFill>
                  <a:srgbClr val="000000"/>
                </a:solidFill>
                <a:latin typeface="Open Sans"/>
                <a:ea typeface="Open Sans"/>
                <a:cs typeface="Open Sans"/>
                <a:sym typeface="Open Sans"/>
              </a:rPr>
              <a:t>    kubernetes.io/hostname: worker-node-1</a:t>
            </a:r>
          </a:p>
          <a:p>
            <a:pPr algn="l">
              <a:lnSpc>
                <a:spcPts val="1400"/>
              </a:lnSpc>
              <a:spcBef>
                <a:spcPct val="0"/>
              </a:spcBef>
            </a:pPr>
            <a:r>
              <a:rPr lang="en-US" sz="1000">
                <a:solidFill>
                  <a:srgbClr val="000000"/>
                </a:solidFill>
                <a:latin typeface="Open Sans"/>
                <a:ea typeface="Open Sans"/>
                <a:cs typeface="Open Sans"/>
                <a:sym typeface="Open Sans"/>
              </a:rPr>
              <a:t>  containers:</a:t>
            </a:r>
          </a:p>
          <a:p>
            <a:pPr algn="l">
              <a:lnSpc>
                <a:spcPts val="1400"/>
              </a:lnSpc>
              <a:spcBef>
                <a:spcPct val="0"/>
              </a:spcBef>
            </a:pPr>
            <a:r>
              <a:rPr lang="en-US" sz="1000">
                <a:solidFill>
                  <a:srgbClr val="000000"/>
                </a:solidFill>
                <a:latin typeface="Open Sans"/>
                <a:ea typeface="Open Sans"/>
                <a:cs typeface="Open Sans"/>
                <a:sym typeface="Open Sans"/>
              </a:rPr>
              <a:t>  - name: nginx</a:t>
            </a:r>
          </a:p>
          <a:p>
            <a:pPr algn="l">
              <a:lnSpc>
                <a:spcPts val="1400"/>
              </a:lnSpc>
              <a:spcBef>
                <a:spcPct val="0"/>
              </a:spcBef>
            </a:pPr>
            <a:r>
              <a:rPr lang="en-US" sz="1000">
                <a:solidFill>
                  <a:srgbClr val="000000"/>
                </a:solidFill>
                <a:latin typeface="Open Sans"/>
                <a:ea typeface="Open Sans"/>
                <a:cs typeface="Open Sans"/>
                <a:sym typeface="Open Sans"/>
              </a:rPr>
              <a:t>    image: nginx</a:t>
            </a:r>
          </a:p>
          <a:p>
            <a:pPr algn="l">
              <a:lnSpc>
                <a:spcPts val="1400"/>
              </a:lnSpc>
              <a:spcBef>
                <a:spcPct val="0"/>
              </a:spcBef>
            </a:pPr>
            <a:r>
              <a:rPr lang="en-US" sz="1000">
                <a:solidFill>
                  <a:srgbClr val="000000"/>
                </a:solidFill>
                <a:latin typeface="Open Sans"/>
                <a:ea typeface="Open Sans"/>
                <a:cs typeface="Open Sans"/>
                <a:sym typeface="Open Sans"/>
              </a:rPr>
              <a:t>    ports:</a:t>
            </a:r>
          </a:p>
          <a:p>
            <a:pPr algn="l">
              <a:lnSpc>
                <a:spcPts val="1400"/>
              </a:lnSpc>
              <a:spcBef>
                <a:spcPct val="0"/>
              </a:spcBef>
            </a:pPr>
            <a:r>
              <a:rPr lang="en-US" sz="1000">
                <a:solidFill>
                  <a:srgbClr val="000000"/>
                </a:solidFill>
                <a:latin typeface="Open Sans"/>
                <a:ea typeface="Open Sans"/>
                <a:cs typeface="Open Sans"/>
                <a:sym typeface="Open Sans"/>
              </a:rPr>
              <a:t>    - containerPort: 80</a:t>
            </a:r>
          </a:p>
          <a:p>
            <a:pPr algn="l">
              <a:lnSpc>
                <a:spcPts val="1400"/>
              </a:lnSpc>
              <a:spcBef>
                <a:spcPct val="0"/>
              </a:spcBef>
            </a:pPr>
            <a:r>
              <a:rPr lang="en-US" sz="1000">
                <a:solidFill>
                  <a:srgbClr val="000000"/>
                </a:solidFill>
                <a:latin typeface="Open Sans"/>
                <a:ea typeface="Open Sans"/>
                <a:cs typeface="Open Sans"/>
                <a:sym typeface="Open Sans"/>
              </a:rPr>
              <a:t>EOF</a:t>
            </a:r>
          </a:p>
        </p:txBody>
      </p:sp>
      <p:sp>
        <p:nvSpPr>
          <p:cNvPr id="8" name="TextBox 8"/>
          <p:cNvSpPr txBox="1"/>
          <p:nvPr/>
        </p:nvSpPr>
        <p:spPr>
          <a:xfrm>
            <a:off x="3892938" y="2665329"/>
            <a:ext cx="1589252" cy="266534"/>
          </a:xfrm>
          <a:prstGeom prst="rect">
            <a:avLst/>
          </a:prstGeom>
        </p:spPr>
        <p:txBody>
          <a:bodyPr lIns="0" tIns="0" rIns="0" bIns="0" rtlCol="0" anchor="t">
            <a:spAutoFit/>
          </a:bodyPr>
          <a:lstStyle/>
          <a:p>
            <a:pPr algn="ctr">
              <a:lnSpc>
                <a:spcPts val="2280"/>
              </a:lnSpc>
              <a:spcBef>
                <a:spcPct val="0"/>
              </a:spcBef>
            </a:pPr>
            <a:r>
              <a:rPr lang="en-US" sz="1630">
                <a:solidFill>
                  <a:srgbClr val="000000"/>
                </a:solidFill>
                <a:latin typeface="Open Sans"/>
                <a:ea typeface="Open Sans"/>
                <a:cs typeface="Open Sans"/>
                <a:sym typeface="Open Sans"/>
              </a:rPr>
              <a:t>kubectl get pods</a:t>
            </a:r>
          </a:p>
        </p:txBody>
      </p:sp>
      <p:sp>
        <p:nvSpPr>
          <p:cNvPr id="9" name="TextBox 9"/>
          <p:cNvSpPr txBox="1"/>
          <p:nvPr/>
        </p:nvSpPr>
        <p:spPr>
          <a:xfrm>
            <a:off x="2735382" y="2969964"/>
            <a:ext cx="5605216" cy="180150"/>
          </a:xfrm>
          <a:prstGeom prst="rect">
            <a:avLst/>
          </a:prstGeom>
        </p:spPr>
        <p:txBody>
          <a:bodyPr lIns="0" tIns="0" rIns="0" bIns="0" rtlCol="0" anchor="t">
            <a:spAutoFit/>
          </a:bodyPr>
          <a:lstStyle/>
          <a:p>
            <a:pPr algn="ctr">
              <a:lnSpc>
                <a:spcPts val="1545"/>
              </a:lnSpc>
              <a:spcBef>
                <a:spcPct val="0"/>
              </a:spcBef>
            </a:pPr>
            <a:r>
              <a:rPr lang="en-US" sz="1105">
                <a:solidFill>
                  <a:srgbClr val="000000"/>
                </a:solidFill>
                <a:latin typeface="Open Sans"/>
                <a:ea typeface="Open Sans"/>
                <a:cs typeface="Open Sans"/>
                <a:sym typeface="Open Sans"/>
              </a:rPr>
              <a:t>Since the node is cordoned, test-pod-2 is in the Pending state and won’t be scheduled.</a:t>
            </a: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313538"/>
            <a:ext cx="5087003" cy="382574"/>
          </a:xfrm>
          <a:prstGeom prst="rect">
            <a:avLst/>
          </a:prstGeom>
        </p:spPr>
        <p:txBody>
          <a:bodyPr lIns="0" tIns="0" rIns="0" bIns="0" rtlCol="0" anchor="t">
            <a:spAutoFit/>
          </a:bodyPr>
          <a:lstStyle/>
          <a:p>
            <a:pPr algn="l">
              <a:lnSpc>
                <a:spcPts val="1600"/>
              </a:lnSpc>
              <a:spcBef>
                <a:spcPct val="0"/>
              </a:spcBef>
            </a:pPr>
            <a:r>
              <a:rPr lang="en-US" sz="1145" b="1">
                <a:solidFill>
                  <a:srgbClr val="000000"/>
                </a:solidFill>
                <a:latin typeface="Open Sans Bold"/>
                <a:ea typeface="Open Sans Bold"/>
                <a:cs typeface="Open Sans Bold"/>
                <a:sym typeface="Open Sans Bold"/>
              </a:rPr>
              <a:t>Drain the Node (Evict Pods)</a:t>
            </a:r>
          </a:p>
          <a:p>
            <a:pPr algn="ctr">
              <a:lnSpc>
                <a:spcPts val="1600"/>
              </a:lnSpc>
              <a:spcBef>
                <a:spcPct val="0"/>
              </a:spcBef>
            </a:pPr>
            <a:r>
              <a:rPr lang="en-US" sz="1145">
                <a:solidFill>
                  <a:srgbClr val="000000"/>
                </a:solidFill>
                <a:latin typeface="Open Sans"/>
                <a:ea typeface="Open Sans"/>
                <a:cs typeface="Open Sans"/>
                <a:sym typeface="Open Sans"/>
              </a:rPr>
              <a:t>Now, let’s drain worker-node-1 to move all running workloads away from it.</a:t>
            </a:r>
          </a:p>
        </p:txBody>
      </p:sp>
      <p:sp>
        <p:nvSpPr>
          <p:cNvPr id="3" name="TextBox 3"/>
          <p:cNvSpPr txBox="1"/>
          <p:nvPr/>
        </p:nvSpPr>
        <p:spPr>
          <a:xfrm>
            <a:off x="514350" y="960362"/>
            <a:ext cx="5342290" cy="193849"/>
          </a:xfrm>
          <a:prstGeom prst="rect">
            <a:avLst/>
          </a:prstGeom>
        </p:spPr>
        <p:txBody>
          <a:bodyPr lIns="0" tIns="0" rIns="0" bIns="0" rtlCol="0" anchor="t">
            <a:spAutoFit/>
          </a:bodyPr>
          <a:lstStyle/>
          <a:p>
            <a:pPr algn="ctr">
              <a:lnSpc>
                <a:spcPts val="1675"/>
              </a:lnSpc>
              <a:spcBef>
                <a:spcPct val="0"/>
              </a:spcBef>
            </a:pPr>
            <a:r>
              <a:rPr lang="en-US" sz="1195">
                <a:solidFill>
                  <a:srgbClr val="000000"/>
                </a:solidFill>
                <a:latin typeface="Open Sans"/>
                <a:ea typeface="Open Sans"/>
                <a:cs typeface="Open Sans"/>
                <a:sym typeface="Open Sans"/>
              </a:rPr>
              <a:t>kubectl drain worker-node-1 --ignore-daemonsets --delete-local-data --force</a:t>
            </a:r>
          </a:p>
        </p:txBody>
      </p:sp>
      <p:sp>
        <p:nvSpPr>
          <p:cNvPr id="4" name="TextBox 4"/>
          <p:cNvSpPr txBox="1"/>
          <p:nvPr/>
        </p:nvSpPr>
        <p:spPr>
          <a:xfrm>
            <a:off x="1483165" y="1240503"/>
            <a:ext cx="5612755" cy="508000"/>
          </a:xfrm>
          <a:prstGeom prst="rect">
            <a:avLst/>
          </a:prstGeom>
        </p:spPr>
        <p:txBody>
          <a:bodyPr lIns="0" tIns="0" rIns="0" bIns="0" rtlCol="0" anchor="t">
            <a:spAutoFit/>
          </a:bodyPr>
          <a:lstStyle/>
          <a:p>
            <a:pPr marL="215900" lvl="1" indent="-107950" algn="l">
              <a:lnSpc>
                <a:spcPts val="1400"/>
              </a:lnSpc>
              <a:buFont typeface="Arial" panose="020B0604020202020204"/>
              <a:buChar char="•"/>
            </a:pPr>
            <a:r>
              <a:rPr lang="en-US" sz="1000">
                <a:solidFill>
                  <a:srgbClr val="000000"/>
                </a:solidFill>
                <a:latin typeface="Open Sans"/>
                <a:ea typeface="Open Sans"/>
                <a:cs typeface="Open Sans"/>
                <a:sym typeface="Open Sans"/>
              </a:rPr>
              <a:t>--ignore-daemonsets: Ensures daemonset pods (e.g., logging or monitoring) are not evicted.</a:t>
            </a:r>
          </a:p>
          <a:p>
            <a:pPr marL="215900" lvl="1" indent="-107950" algn="l">
              <a:lnSpc>
                <a:spcPts val="1400"/>
              </a:lnSpc>
              <a:buFont typeface="Arial" panose="020B0604020202020204"/>
              <a:buChar char="•"/>
            </a:pPr>
            <a:r>
              <a:rPr lang="en-US" sz="1000">
                <a:solidFill>
                  <a:srgbClr val="000000"/>
                </a:solidFill>
                <a:latin typeface="Open Sans"/>
                <a:ea typeface="Open Sans"/>
                <a:cs typeface="Open Sans"/>
                <a:sym typeface="Open Sans"/>
              </a:rPr>
              <a:t>--delete-local-data: Forces the deletion of pods using local storage.</a:t>
            </a:r>
          </a:p>
          <a:p>
            <a:pPr marL="215900" lvl="1" indent="-107950" algn="l">
              <a:lnSpc>
                <a:spcPts val="1400"/>
              </a:lnSpc>
              <a:buFont typeface="Arial" panose="020B0604020202020204"/>
              <a:buChar char="•"/>
            </a:pPr>
            <a:r>
              <a:rPr lang="en-US" sz="1000">
                <a:solidFill>
                  <a:srgbClr val="000000"/>
                </a:solidFill>
                <a:latin typeface="Open Sans"/>
                <a:ea typeface="Open Sans"/>
                <a:cs typeface="Open Sans"/>
                <a:sym typeface="Open Sans"/>
              </a:rPr>
              <a:t>--force: Ensures pods without controllers (e.g., standalone pods) are also evicted.</a:t>
            </a:r>
          </a:p>
        </p:txBody>
      </p:sp>
      <p:sp>
        <p:nvSpPr>
          <p:cNvPr id="5" name="TextBox 5"/>
          <p:cNvSpPr txBox="1"/>
          <p:nvPr/>
        </p:nvSpPr>
        <p:spPr>
          <a:xfrm>
            <a:off x="514350" y="1909468"/>
            <a:ext cx="1438126" cy="165100"/>
          </a:xfrm>
          <a:prstGeom prst="rect">
            <a:avLst/>
          </a:prstGeom>
        </p:spPr>
        <p:txBody>
          <a:bodyPr lIns="0" tIns="0" rIns="0" bIns="0" rtlCol="0" anchor="t">
            <a:spAutoFit/>
          </a:bodyPr>
          <a:lstStyle/>
          <a:p>
            <a:pPr algn="ctr">
              <a:lnSpc>
                <a:spcPts val="1400"/>
              </a:lnSpc>
              <a:spcBef>
                <a:spcPct val="0"/>
              </a:spcBef>
            </a:pPr>
            <a:r>
              <a:rPr lang="en-US" sz="1000">
                <a:solidFill>
                  <a:srgbClr val="000000"/>
                </a:solidFill>
                <a:latin typeface="Open Sans"/>
                <a:ea typeface="Open Sans"/>
                <a:cs typeface="Open Sans"/>
                <a:sym typeface="Open Sans"/>
              </a:rPr>
              <a:t>kubectl get pods -o wide</a:t>
            </a:r>
          </a:p>
        </p:txBody>
      </p:sp>
      <p:sp>
        <p:nvSpPr>
          <p:cNvPr id="6" name="TextBox 6"/>
          <p:cNvSpPr txBox="1"/>
          <p:nvPr/>
        </p:nvSpPr>
        <p:spPr>
          <a:xfrm>
            <a:off x="1402629" y="2160293"/>
            <a:ext cx="3430191" cy="508000"/>
          </a:xfrm>
          <a:prstGeom prst="rect">
            <a:avLst/>
          </a:prstGeom>
        </p:spPr>
        <p:txBody>
          <a:bodyPr lIns="0" tIns="0" rIns="0" bIns="0" rtlCol="0" anchor="t">
            <a:spAutoFit/>
          </a:bodyPr>
          <a:lstStyle/>
          <a:p>
            <a:pPr algn="l">
              <a:lnSpc>
                <a:spcPts val="1400"/>
              </a:lnSpc>
              <a:spcBef>
                <a:spcPct val="0"/>
              </a:spcBef>
            </a:pPr>
            <a:r>
              <a:rPr lang="en-US" sz="1000">
                <a:solidFill>
                  <a:srgbClr val="000000"/>
                </a:solidFill>
                <a:latin typeface="Open Sans"/>
                <a:ea typeface="Open Sans"/>
                <a:cs typeface="Open Sans"/>
                <a:sym typeface="Open Sans"/>
              </a:rPr>
              <a:t>NAME         READY   STATUS        RESTARTS   AGE   NODE</a:t>
            </a:r>
          </a:p>
          <a:p>
            <a:pPr algn="l">
              <a:lnSpc>
                <a:spcPts val="1400"/>
              </a:lnSpc>
              <a:spcBef>
                <a:spcPct val="0"/>
              </a:spcBef>
            </a:pPr>
            <a:r>
              <a:rPr lang="en-US" sz="1000">
                <a:solidFill>
                  <a:srgbClr val="000000"/>
                </a:solidFill>
                <a:latin typeface="Open Sans"/>
                <a:ea typeface="Open Sans"/>
                <a:cs typeface="Open Sans"/>
                <a:sym typeface="Open Sans"/>
              </a:rPr>
              <a:t>test-pod     0/1     Terminating   0          6m    worker-node-1</a:t>
            </a:r>
          </a:p>
          <a:p>
            <a:pPr algn="l">
              <a:lnSpc>
                <a:spcPts val="1400"/>
              </a:lnSpc>
              <a:spcBef>
                <a:spcPct val="0"/>
              </a:spcBef>
            </a:pPr>
            <a:r>
              <a:rPr lang="en-US" sz="1000">
                <a:solidFill>
                  <a:srgbClr val="000000"/>
                </a:solidFill>
                <a:latin typeface="Open Sans"/>
                <a:ea typeface="Open Sans"/>
                <a:cs typeface="Open Sans"/>
                <a:sym typeface="Open Sans"/>
              </a:rPr>
              <a:t>test-pod-2   0/1     Pending       0          1m    &lt;none&gt;</a:t>
            </a:r>
          </a:p>
        </p:txBody>
      </p:sp>
      <p:sp>
        <p:nvSpPr>
          <p:cNvPr id="7" name="TextBox 7"/>
          <p:cNvSpPr txBox="1"/>
          <p:nvPr/>
        </p:nvSpPr>
        <p:spPr>
          <a:xfrm>
            <a:off x="5000476" y="2235200"/>
            <a:ext cx="3629174" cy="336550"/>
          </a:xfrm>
          <a:prstGeom prst="rect">
            <a:avLst/>
          </a:prstGeom>
        </p:spPr>
        <p:txBody>
          <a:bodyPr lIns="0" tIns="0" rIns="0" bIns="0" rtlCol="0" anchor="t">
            <a:spAutoFit/>
          </a:bodyPr>
          <a:lstStyle/>
          <a:p>
            <a:pPr algn="l">
              <a:lnSpc>
                <a:spcPts val="1400"/>
              </a:lnSpc>
              <a:spcBef>
                <a:spcPct val="0"/>
              </a:spcBef>
            </a:pPr>
            <a:r>
              <a:rPr lang="en-US" sz="1000">
                <a:solidFill>
                  <a:srgbClr val="000000"/>
                </a:solidFill>
                <a:latin typeface="Open Sans"/>
                <a:ea typeface="Open Sans"/>
                <a:cs typeface="Open Sans"/>
                <a:sym typeface="Open Sans"/>
              </a:rPr>
              <a:t>test-pod is being terminated.</a:t>
            </a:r>
          </a:p>
          <a:p>
            <a:pPr algn="l">
              <a:lnSpc>
                <a:spcPts val="1400"/>
              </a:lnSpc>
              <a:spcBef>
                <a:spcPct val="0"/>
              </a:spcBef>
            </a:pPr>
            <a:r>
              <a:rPr lang="en-US" sz="1000">
                <a:solidFill>
                  <a:srgbClr val="000000"/>
                </a:solidFill>
                <a:latin typeface="Open Sans"/>
                <a:ea typeface="Open Sans"/>
                <a:cs typeface="Open Sans"/>
                <a:sym typeface="Open Sans"/>
              </a:rPr>
              <a:t>test-pod-2 is still pending because the node is unschedulable.</a:t>
            </a:r>
          </a:p>
        </p:txBody>
      </p:sp>
      <p:sp>
        <p:nvSpPr>
          <p:cNvPr id="8" name="TextBox 8"/>
          <p:cNvSpPr txBox="1"/>
          <p:nvPr/>
        </p:nvSpPr>
        <p:spPr>
          <a:xfrm>
            <a:off x="514350" y="3017758"/>
            <a:ext cx="4157811" cy="336550"/>
          </a:xfrm>
          <a:prstGeom prst="rect">
            <a:avLst/>
          </a:prstGeom>
        </p:spPr>
        <p:txBody>
          <a:bodyPr lIns="0" tIns="0" rIns="0" bIns="0" rtlCol="0" anchor="t">
            <a:spAutoFit/>
          </a:bodyPr>
          <a:lstStyle/>
          <a:p>
            <a:pPr algn="l">
              <a:lnSpc>
                <a:spcPts val="1400"/>
              </a:lnSpc>
              <a:spcBef>
                <a:spcPct val="0"/>
              </a:spcBef>
            </a:pPr>
            <a:r>
              <a:rPr lang="en-US" sz="1000" b="1">
                <a:solidFill>
                  <a:srgbClr val="000000"/>
                </a:solidFill>
                <a:latin typeface="Open Sans Bold"/>
                <a:ea typeface="Open Sans Bold"/>
                <a:cs typeface="Open Sans Bold"/>
                <a:sym typeface="Open Sans Bold"/>
              </a:rPr>
              <a:t>Uncordon the Node (Bring it Back Online)</a:t>
            </a:r>
          </a:p>
          <a:p>
            <a:pPr algn="l">
              <a:lnSpc>
                <a:spcPts val="1400"/>
              </a:lnSpc>
              <a:spcBef>
                <a:spcPct val="0"/>
              </a:spcBef>
            </a:pPr>
            <a:r>
              <a:rPr lang="en-US" sz="1000">
                <a:solidFill>
                  <a:srgbClr val="000000"/>
                </a:solidFill>
                <a:latin typeface="Open Sans"/>
                <a:ea typeface="Open Sans"/>
                <a:cs typeface="Open Sans"/>
                <a:sym typeface="Open Sans"/>
              </a:rPr>
              <a:t>Once maintenance is complete, bring worker-node-1 back into service:</a:t>
            </a:r>
          </a:p>
        </p:txBody>
      </p:sp>
      <p:sp>
        <p:nvSpPr>
          <p:cNvPr id="9" name="TextBox 9"/>
          <p:cNvSpPr txBox="1"/>
          <p:nvPr/>
        </p:nvSpPr>
        <p:spPr>
          <a:xfrm>
            <a:off x="514350" y="3430508"/>
            <a:ext cx="2431543" cy="210822"/>
          </a:xfrm>
          <a:prstGeom prst="rect">
            <a:avLst/>
          </a:prstGeom>
        </p:spPr>
        <p:txBody>
          <a:bodyPr lIns="0" tIns="0" rIns="0" bIns="0" rtlCol="0" anchor="t">
            <a:spAutoFit/>
          </a:bodyPr>
          <a:lstStyle/>
          <a:p>
            <a:pPr algn="ctr">
              <a:lnSpc>
                <a:spcPts val="1745"/>
              </a:lnSpc>
              <a:spcBef>
                <a:spcPct val="0"/>
              </a:spcBef>
            </a:pPr>
            <a:r>
              <a:rPr lang="en-US" sz="1245">
                <a:solidFill>
                  <a:srgbClr val="000000"/>
                </a:solidFill>
                <a:latin typeface="Open Sans"/>
                <a:ea typeface="Open Sans"/>
                <a:cs typeface="Open Sans"/>
                <a:sym typeface="Open Sans"/>
              </a:rPr>
              <a:t>kubectl uncordon worker-node-1</a:t>
            </a:r>
          </a:p>
        </p:txBody>
      </p:sp>
      <p:sp>
        <p:nvSpPr>
          <p:cNvPr id="10" name="TextBox 10"/>
          <p:cNvSpPr txBox="1"/>
          <p:nvPr/>
        </p:nvSpPr>
        <p:spPr>
          <a:xfrm>
            <a:off x="514350" y="3859045"/>
            <a:ext cx="2853784" cy="165664"/>
          </a:xfrm>
          <a:prstGeom prst="rect">
            <a:avLst/>
          </a:prstGeom>
        </p:spPr>
        <p:txBody>
          <a:bodyPr lIns="0" tIns="0" rIns="0" bIns="0" rtlCol="0" anchor="t">
            <a:spAutoFit/>
          </a:bodyPr>
          <a:lstStyle/>
          <a:p>
            <a:pPr algn="ctr">
              <a:lnSpc>
                <a:spcPts val="1495"/>
              </a:lnSpc>
              <a:spcBef>
                <a:spcPct val="0"/>
              </a:spcBef>
            </a:pPr>
            <a:r>
              <a:rPr lang="en-US" sz="1070" b="1">
                <a:solidFill>
                  <a:srgbClr val="000000"/>
                </a:solidFill>
                <a:latin typeface="Open Sans Bold"/>
                <a:ea typeface="Open Sans Bold"/>
                <a:cs typeface="Open Sans Bold"/>
                <a:sym typeface="Open Sans Bold"/>
              </a:rPr>
              <a:t>Deploy Another Pod and Verify Scheduling</a:t>
            </a:r>
          </a:p>
        </p:txBody>
      </p:sp>
      <p:sp>
        <p:nvSpPr>
          <p:cNvPr id="11" name="TextBox 11"/>
          <p:cNvSpPr txBox="1"/>
          <p:nvPr/>
        </p:nvSpPr>
        <p:spPr>
          <a:xfrm>
            <a:off x="525584" y="4119959"/>
            <a:ext cx="3050366" cy="348896"/>
          </a:xfrm>
          <a:prstGeom prst="rect">
            <a:avLst/>
          </a:prstGeom>
        </p:spPr>
        <p:txBody>
          <a:bodyPr lIns="0" tIns="0" rIns="0" bIns="0" rtlCol="0" anchor="t">
            <a:spAutoFit/>
          </a:bodyPr>
          <a:lstStyle/>
          <a:p>
            <a:pPr algn="l">
              <a:lnSpc>
                <a:spcPts val="1495"/>
              </a:lnSpc>
              <a:spcBef>
                <a:spcPct val="0"/>
              </a:spcBef>
            </a:pPr>
            <a:r>
              <a:rPr lang="en-US" sz="1070">
                <a:solidFill>
                  <a:srgbClr val="000000"/>
                </a:solidFill>
                <a:latin typeface="Open Sans"/>
                <a:ea typeface="Open Sans"/>
                <a:cs typeface="Open Sans"/>
                <a:sym typeface="Open Sans"/>
              </a:rPr>
              <a:t>kubectl delete pod test-pod-2</a:t>
            </a:r>
          </a:p>
          <a:p>
            <a:pPr algn="l">
              <a:lnSpc>
                <a:spcPts val="1495"/>
              </a:lnSpc>
              <a:spcBef>
                <a:spcPct val="0"/>
              </a:spcBef>
            </a:pPr>
            <a:r>
              <a:rPr lang="en-US" sz="1070">
                <a:solidFill>
                  <a:srgbClr val="000000"/>
                </a:solidFill>
                <a:latin typeface="Open Sans"/>
                <a:ea typeface="Open Sans"/>
                <a:cs typeface="Open Sans"/>
                <a:sym typeface="Open Sans"/>
              </a:rPr>
              <a:t>kubectl apply -f test-pod-2.yaml</a:t>
            </a:r>
          </a:p>
        </p:txBody>
      </p:sp>
      <p:sp>
        <p:nvSpPr>
          <p:cNvPr id="12" name="TextBox 12"/>
          <p:cNvSpPr txBox="1"/>
          <p:nvPr/>
        </p:nvSpPr>
        <p:spPr>
          <a:xfrm>
            <a:off x="4146996" y="3514432"/>
            <a:ext cx="4334881" cy="1424018"/>
          </a:xfrm>
          <a:prstGeom prst="rect">
            <a:avLst/>
          </a:prstGeom>
        </p:spPr>
        <p:txBody>
          <a:bodyPr lIns="0" tIns="0" rIns="0" bIns="0" rtlCol="0" anchor="t">
            <a:spAutoFit/>
          </a:bodyPr>
          <a:lstStyle/>
          <a:p>
            <a:pPr algn="l">
              <a:lnSpc>
                <a:spcPts val="1675"/>
              </a:lnSpc>
              <a:spcBef>
                <a:spcPct val="0"/>
              </a:spcBef>
            </a:pPr>
            <a:r>
              <a:rPr lang="en-US" sz="1195">
                <a:solidFill>
                  <a:srgbClr val="000000"/>
                </a:solidFill>
                <a:latin typeface="Open Sans"/>
                <a:ea typeface="Open Sans"/>
                <a:cs typeface="Open Sans"/>
                <a:sym typeface="Open Sans"/>
              </a:rPr>
              <a:t>✔ Cordon prevents new workloads from scheduling.</a:t>
            </a:r>
          </a:p>
          <a:p>
            <a:pPr algn="l">
              <a:lnSpc>
                <a:spcPts val="1675"/>
              </a:lnSpc>
              <a:spcBef>
                <a:spcPct val="0"/>
              </a:spcBef>
            </a:pPr>
            <a:r>
              <a:rPr lang="en-US" sz="1195">
                <a:solidFill>
                  <a:srgbClr val="000000"/>
                </a:solidFill>
                <a:latin typeface="Open Sans"/>
                <a:ea typeface="Open Sans"/>
                <a:cs typeface="Open Sans"/>
                <a:sym typeface="Open Sans"/>
              </a:rPr>
              <a:t>✔ Drain safely removes existing workloads.</a:t>
            </a:r>
          </a:p>
          <a:p>
            <a:pPr algn="l">
              <a:lnSpc>
                <a:spcPts val="1675"/>
              </a:lnSpc>
              <a:spcBef>
                <a:spcPct val="0"/>
              </a:spcBef>
            </a:pPr>
            <a:r>
              <a:rPr lang="en-US" sz="1195">
                <a:solidFill>
                  <a:srgbClr val="000000"/>
                </a:solidFill>
                <a:latin typeface="Open Sans"/>
                <a:ea typeface="Open Sans"/>
                <a:cs typeface="Open Sans"/>
                <a:sym typeface="Open Sans"/>
              </a:rPr>
              <a:t>✔ Uncordon restores scheduling to the node.</a:t>
            </a:r>
          </a:p>
          <a:p>
            <a:pPr algn="l">
              <a:lnSpc>
                <a:spcPts val="1675"/>
              </a:lnSpc>
              <a:spcBef>
                <a:spcPct val="0"/>
              </a:spcBef>
            </a:pPr>
            <a:r>
              <a:rPr lang="en-US" sz="1195">
                <a:solidFill>
                  <a:srgbClr val="000000"/>
                </a:solidFill>
                <a:latin typeface="Open Sans"/>
                <a:ea typeface="Open Sans"/>
                <a:cs typeface="Open Sans"/>
                <a:sym typeface="Open Sans"/>
              </a:rPr>
              <a:t>✔ Testing with a pod confirms behavior at each step.</a:t>
            </a:r>
          </a:p>
          <a:p>
            <a:pPr algn="l">
              <a:lnSpc>
                <a:spcPts val="1675"/>
              </a:lnSpc>
              <a:spcBef>
                <a:spcPct val="0"/>
              </a:spcBef>
            </a:pPr>
            <a:endParaRPr lang="en-US" sz="1195">
              <a:solidFill>
                <a:srgbClr val="000000"/>
              </a:solidFill>
              <a:latin typeface="Open Sans"/>
              <a:ea typeface="Open Sans"/>
              <a:cs typeface="Open Sans"/>
              <a:sym typeface="Open Sans"/>
            </a:endParaRPr>
          </a:p>
          <a:p>
            <a:pPr algn="l">
              <a:lnSpc>
                <a:spcPts val="1675"/>
              </a:lnSpc>
              <a:spcBef>
                <a:spcPct val="0"/>
              </a:spcBef>
            </a:pPr>
            <a:r>
              <a:rPr lang="en-US" sz="1195">
                <a:solidFill>
                  <a:srgbClr val="000000"/>
                </a:solidFill>
                <a:latin typeface="Open Sans"/>
                <a:ea typeface="Open Sans"/>
                <a:cs typeface="Open Sans"/>
                <a:sym typeface="Open Sans"/>
              </a:rPr>
              <a:t>Using this process, you can perform maintenance safely in Kubernetes while ensuring minimal disruption to workloads. </a:t>
            </a: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640508" y="2260520"/>
            <a:ext cx="3862983" cy="565310"/>
          </a:xfrm>
          <a:prstGeom prst="rect">
            <a:avLst/>
          </a:prstGeom>
        </p:spPr>
        <p:txBody>
          <a:bodyPr lIns="0" tIns="0" rIns="0" bIns="0" rtlCol="0" anchor="t">
            <a:spAutoFit/>
          </a:bodyPr>
          <a:lstStyle/>
          <a:p>
            <a:pPr algn="ctr">
              <a:lnSpc>
                <a:spcPts val="4870"/>
              </a:lnSpc>
              <a:spcBef>
                <a:spcPct val="0"/>
              </a:spcBef>
            </a:pPr>
            <a:r>
              <a:rPr lang="en-US" sz="3480">
                <a:solidFill>
                  <a:srgbClr val="000000"/>
                </a:solidFill>
                <a:latin typeface="Open Sans"/>
                <a:ea typeface="Open Sans"/>
                <a:cs typeface="Open Sans"/>
                <a:sym typeface="Open Sans"/>
              </a:rPr>
              <a:t>Scaling in a Cluster</a:t>
            </a: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8994635" cy="5143500"/>
          </a:xfrm>
          <a:custGeom>
            <a:avLst/>
            <a:gdLst/>
            <a:ahLst/>
            <a:cxnLst/>
            <a:rect l="l" t="t" r="r" b="b"/>
            <a:pathLst>
              <a:path w="8994635" h="5143500">
                <a:moveTo>
                  <a:pt x="0" y="0"/>
                </a:moveTo>
                <a:lnTo>
                  <a:pt x="8994635" y="0"/>
                </a:lnTo>
                <a:lnTo>
                  <a:pt x="8994635"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94772" y="1200174"/>
            <a:ext cx="7314452" cy="2779453"/>
          </a:xfrm>
          <a:custGeom>
            <a:avLst/>
            <a:gdLst/>
            <a:ahLst/>
            <a:cxnLst/>
            <a:rect l="l" t="t" r="r" b="b"/>
            <a:pathLst>
              <a:path w="7314452" h="2779453">
                <a:moveTo>
                  <a:pt x="0" y="0"/>
                </a:moveTo>
                <a:lnTo>
                  <a:pt x="7314453" y="0"/>
                </a:lnTo>
                <a:lnTo>
                  <a:pt x="7314453" y="2779453"/>
                </a:lnTo>
                <a:lnTo>
                  <a:pt x="0" y="2779453"/>
                </a:lnTo>
                <a:lnTo>
                  <a:pt x="0" y="0"/>
                </a:lnTo>
                <a:close/>
              </a:path>
            </a:pathLst>
          </a:custGeom>
          <a:blipFill>
            <a:blip r:embed="rId4"/>
            <a:stretch>
              <a:fillRect/>
            </a:stretch>
          </a:blipFill>
        </p:spPr>
      </p:sp>
      <p:sp>
        <p:nvSpPr>
          <p:cNvPr id="4" name="Freeform 4"/>
          <p:cNvSpPr/>
          <p:nvPr/>
        </p:nvSpPr>
        <p:spPr>
          <a:xfrm>
            <a:off x="793625" y="1199074"/>
            <a:ext cx="7313305" cy="2778257"/>
          </a:xfrm>
          <a:custGeom>
            <a:avLst/>
            <a:gdLst/>
            <a:ahLst/>
            <a:cxnLst/>
            <a:rect l="l" t="t" r="r" b="b"/>
            <a:pathLst>
              <a:path w="7313305" h="2778257">
                <a:moveTo>
                  <a:pt x="0" y="0"/>
                </a:moveTo>
                <a:lnTo>
                  <a:pt x="7313305" y="0"/>
                </a:lnTo>
                <a:lnTo>
                  <a:pt x="7313305" y="2778258"/>
                </a:lnTo>
                <a:lnTo>
                  <a:pt x="0" y="277825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a:grpSpLocks noChangeAspect="1"/>
          </p:cNvGrpSpPr>
          <p:nvPr/>
        </p:nvGrpSpPr>
        <p:grpSpPr>
          <a:xfrm>
            <a:off x="980295" y="1584872"/>
            <a:ext cx="1625090" cy="2009877"/>
            <a:chOff x="0" y="0"/>
            <a:chExt cx="3003639" cy="3714839"/>
          </a:xfrm>
        </p:grpSpPr>
        <p:sp>
          <p:nvSpPr>
            <p:cNvPr id="6" name="Freeform 6"/>
            <p:cNvSpPr/>
            <p:nvPr/>
          </p:nvSpPr>
          <p:spPr>
            <a:xfrm>
              <a:off x="0" y="0"/>
              <a:ext cx="3003677" cy="3714877"/>
            </a:xfrm>
            <a:custGeom>
              <a:avLst/>
              <a:gdLst/>
              <a:ahLst/>
              <a:cxnLst/>
              <a:rect l="l" t="t" r="r" b="b"/>
              <a:pathLst>
                <a:path w="3003677" h="3714877">
                  <a:moveTo>
                    <a:pt x="2726309" y="146304"/>
                  </a:moveTo>
                  <a:cubicBezTo>
                    <a:pt x="2809240" y="146304"/>
                    <a:pt x="2876677" y="213487"/>
                    <a:pt x="2876677" y="296545"/>
                  </a:cubicBezTo>
                  <a:lnTo>
                    <a:pt x="2876677" y="3424936"/>
                  </a:lnTo>
                  <a:cubicBezTo>
                    <a:pt x="2876677" y="3507867"/>
                    <a:pt x="2809240" y="3575304"/>
                    <a:pt x="2726309" y="3575304"/>
                  </a:cubicBezTo>
                  <a:lnTo>
                    <a:pt x="283591" y="3575304"/>
                  </a:lnTo>
                  <a:cubicBezTo>
                    <a:pt x="200660" y="3575304"/>
                    <a:pt x="133350" y="3507867"/>
                    <a:pt x="133350" y="3424936"/>
                  </a:cubicBezTo>
                  <a:lnTo>
                    <a:pt x="133350" y="296545"/>
                  </a:lnTo>
                  <a:cubicBezTo>
                    <a:pt x="133350" y="213614"/>
                    <a:pt x="200533" y="146304"/>
                    <a:pt x="283591" y="146304"/>
                  </a:cubicBezTo>
                  <a:close/>
                  <a:moveTo>
                    <a:pt x="0" y="0"/>
                  </a:moveTo>
                  <a:lnTo>
                    <a:pt x="0" y="3714877"/>
                  </a:lnTo>
                  <a:lnTo>
                    <a:pt x="3003677" y="3714877"/>
                  </a:lnTo>
                  <a:lnTo>
                    <a:pt x="3003677" y="0"/>
                  </a:lnTo>
                  <a:close/>
                </a:path>
              </a:pathLst>
            </a:custGeom>
            <a:blipFill>
              <a:blip r:embed="rId7"/>
              <a:stretch>
                <a:fillRect r="1" b="1"/>
              </a:stretch>
            </a:blipFill>
          </p:spPr>
        </p:sp>
      </p:grpSp>
      <p:sp>
        <p:nvSpPr>
          <p:cNvPr id="7" name="Freeform 7"/>
          <p:cNvSpPr/>
          <p:nvPr/>
        </p:nvSpPr>
        <p:spPr>
          <a:xfrm>
            <a:off x="1002097" y="1613635"/>
            <a:ext cx="1584962" cy="1955911"/>
          </a:xfrm>
          <a:custGeom>
            <a:avLst/>
            <a:gdLst/>
            <a:ahLst/>
            <a:cxnLst/>
            <a:rect l="l" t="t" r="r" b="b"/>
            <a:pathLst>
              <a:path w="1584962" h="1955911">
                <a:moveTo>
                  <a:pt x="0" y="0"/>
                </a:moveTo>
                <a:lnTo>
                  <a:pt x="1584962" y="0"/>
                </a:lnTo>
                <a:lnTo>
                  <a:pt x="1584962" y="1955911"/>
                </a:lnTo>
                <a:lnTo>
                  <a:pt x="0" y="195591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8" name="Group 8"/>
          <p:cNvGrpSpPr>
            <a:grpSpLocks noChangeAspect="1"/>
          </p:cNvGrpSpPr>
          <p:nvPr/>
        </p:nvGrpSpPr>
        <p:grpSpPr>
          <a:xfrm>
            <a:off x="2732454" y="1584872"/>
            <a:ext cx="1625090" cy="2009877"/>
            <a:chOff x="0" y="0"/>
            <a:chExt cx="3003639" cy="3714839"/>
          </a:xfrm>
        </p:grpSpPr>
        <p:sp>
          <p:nvSpPr>
            <p:cNvPr id="9" name="Freeform 9"/>
            <p:cNvSpPr/>
            <p:nvPr/>
          </p:nvSpPr>
          <p:spPr>
            <a:xfrm>
              <a:off x="0" y="0"/>
              <a:ext cx="3003677" cy="3714877"/>
            </a:xfrm>
            <a:custGeom>
              <a:avLst/>
              <a:gdLst/>
              <a:ahLst/>
              <a:cxnLst/>
              <a:rect l="l" t="t" r="r" b="b"/>
              <a:pathLst>
                <a:path w="3003677" h="3714877">
                  <a:moveTo>
                    <a:pt x="2726309" y="146304"/>
                  </a:moveTo>
                  <a:cubicBezTo>
                    <a:pt x="2809240" y="146304"/>
                    <a:pt x="2876677" y="213487"/>
                    <a:pt x="2876677" y="296545"/>
                  </a:cubicBezTo>
                  <a:lnTo>
                    <a:pt x="2876677" y="3424936"/>
                  </a:lnTo>
                  <a:cubicBezTo>
                    <a:pt x="2876677" y="3507867"/>
                    <a:pt x="2809240" y="3575304"/>
                    <a:pt x="2726309" y="3575304"/>
                  </a:cubicBezTo>
                  <a:lnTo>
                    <a:pt x="283591" y="3575304"/>
                  </a:lnTo>
                  <a:cubicBezTo>
                    <a:pt x="200660" y="3575304"/>
                    <a:pt x="133350" y="3507867"/>
                    <a:pt x="133350" y="3424936"/>
                  </a:cubicBezTo>
                  <a:lnTo>
                    <a:pt x="133350" y="296545"/>
                  </a:lnTo>
                  <a:cubicBezTo>
                    <a:pt x="133350" y="213614"/>
                    <a:pt x="200533" y="146304"/>
                    <a:pt x="283591" y="146304"/>
                  </a:cubicBezTo>
                  <a:close/>
                  <a:moveTo>
                    <a:pt x="0" y="0"/>
                  </a:moveTo>
                  <a:lnTo>
                    <a:pt x="0" y="3714877"/>
                  </a:lnTo>
                  <a:lnTo>
                    <a:pt x="3003677" y="3714877"/>
                  </a:lnTo>
                  <a:lnTo>
                    <a:pt x="3003677" y="0"/>
                  </a:lnTo>
                  <a:close/>
                </a:path>
              </a:pathLst>
            </a:custGeom>
            <a:blipFill>
              <a:blip r:embed="rId7"/>
              <a:stretch>
                <a:fillRect r="1" b="1"/>
              </a:stretch>
            </a:blipFill>
          </p:spPr>
        </p:sp>
      </p:grpSp>
      <p:sp>
        <p:nvSpPr>
          <p:cNvPr id="10" name="Freeform 10"/>
          <p:cNvSpPr/>
          <p:nvPr/>
        </p:nvSpPr>
        <p:spPr>
          <a:xfrm>
            <a:off x="2754256" y="1401727"/>
            <a:ext cx="1584962" cy="2167819"/>
          </a:xfrm>
          <a:custGeom>
            <a:avLst/>
            <a:gdLst/>
            <a:ahLst/>
            <a:cxnLst/>
            <a:rect l="l" t="t" r="r" b="b"/>
            <a:pathLst>
              <a:path w="1584962" h="2167819">
                <a:moveTo>
                  <a:pt x="0" y="0"/>
                </a:moveTo>
                <a:lnTo>
                  <a:pt x="1584962" y="0"/>
                </a:lnTo>
                <a:lnTo>
                  <a:pt x="1584962" y="2167819"/>
                </a:lnTo>
                <a:lnTo>
                  <a:pt x="0" y="216781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1584962" y="1447537"/>
            <a:ext cx="412273" cy="426015"/>
          </a:xfrm>
          <a:custGeom>
            <a:avLst/>
            <a:gdLst/>
            <a:ahLst/>
            <a:cxnLst/>
            <a:rect l="l" t="t" r="r" b="b"/>
            <a:pathLst>
              <a:path w="412273" h="426015">
                <a:moveTo>
                  <a:pt x="0" y="0"/>
                </a:moveTo>
                <a:lnTo>
                  <a:pt x="412272" y="0"/>
                </a:lnTo>
                <a:lnTo>
                  <a:pt x="412272" y="426016"/>
                </a:lnTo>
                <a:lnTo>
                  <a:pt x="0" y="42601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a:off x="1337598" y="2265212"/>
            <a:ext cx="872644" cy="529083"/>
          </a:xfrm>
          <a:custGeom>
            <a:avLst/>
            <a:gdLst/>
            <a:ahLst/>
            <a:cxnLst/>
            <a:rect l="l" t="t" r="r" b="b"/>
            <a:pathLst>
              <a:path w="872644" h="529083">
                <a:moveTo>
                  <a:pt x="0" y="0"/>
                </a:moveTo>
                <a:lnTo>
                  <a:pt x="872644" y="0"/>
                </a:lnTo>
                <a:lnTo>
                  <a:pt x="872644" y="529083"/>
                </a:lnTo>
                <a:lnTo>
                  <a:pt x="0" y="52908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Freeform 13"/>
          <p:cNvSpPr/>
          <p:nvPr/>
        </p:nvSpPr>
        <p:spPr>
          <a:xfrm>
            <a:off x="1133750" y="2845286"/>
            <a:ext cx="1273462" cy="702554"/>
          </a:xfrm>
          <a:custGeom>
            <a:avLst/>
            <a:gdLst/>
            <a:ahLst/>
            <a:cxnLst/>
            <a:rect l="l" t="t" r="r" b="b"/>
            <a:pathLst>
              <a:path w="1273462" h="702554">
                <a:moveTo>
                  <a:pt x="0" y="0"/>
                </a:moveTo>
                <a:lnTo>
                  <a:pt x="1273462" y="0"/>
                </a:lnTo>
                <a:lnTo>
                  <a:pt x="1273462" y="702554"/>
                </a:lnTo>
                <a:lnTo>
                  <a:pt x="0" y="70255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4" name="Freeform 14"/>
          <p:cNvSpPr/>
          <p:nvPr/>
        </p:nvSpPr>
        <p:spPr>
          <a:xfrm>
            <a:off x="3089757" y="2265212"/>
            <a:ext cx="872644" cy="529083"/>
          </a:xfrm>
          <a:custGeom>
            <a:avLst/>
            <a:gdLst/>
            <a:ahLst/>
            <a:cxnLst/>
            <a:rect l="l" t="t" r="r" b="b"/>
            <a:pathLst>
              <a:path w="872644" h="529083">
                <a:moveTo>
                  <a:pt x="0" y="0"/>
                </a:moveTo>
                <a:lnTo>
                  <a:pt x="872644" y="0"/>
                </a:lnTo>
                <a:lnTo>
                  <a:pt x="872644" y="529083"/>
                </a:lnTo>
                <a:lnTo>
                  <a:pt x="0" y="529083"/>
                </a:lnTo>
                <a:lnTo>
                  <a:pt x="0" y="0"/>
                </a:lnTo>
                <a:close/>
              </a:path>
            </a:pathLst>
          </a:custGeom>
          <a:blipFill>
            <a:blip r:embed="rId14">
              <a:extLst>
                <a:ext uri="{96DAC541-7B7A-43D3-8B79-37D633B846F1}">
                  <asvg:svgBlip xmlns:asvg="http://schemas.microsoft.com/office/drawing/2016/SVG/main" r:embed="rId18"/>
                </a:ext>
              </a:extLst>
            </a:blip>
            <a:stretch>
              <a:fillRect/>
            </a:stretch>
          </a:blipFill>
        </p:spPr>
      </p:sp>
      <p:sp>
        <p:nvSpPr>
          <p:cNvPr id="15" name="Freeform 15"/>
          <p:cNvSpPr/>
          <p:nvPr/>
        </p:nvSpPr>
        <p:spPr>
          <a:xfrm>
            <a:off x="2885909" y="2845286"/>
            <a:ext cx="1280333" cy="702554"/>
          </a:xfrm>
          <a:custGeom>
            <a:avLst/>
            <a:gdLst/>
            <a:ahLst/>
            <a:cxnLst/>
            <a:rect l="l" t="t" r="r" b="b"/>
            <a:pathLst>
              <a:path w="1280333" h="702554">
                <a:moveTo>
                  <a:pt x="0" y="0"/>
                </a:moveTo>
                <a:lnTo>
                  <a:pt x="1280333" y="0"/>
                </a:lnTo>
                <a:lnTo>
                  <a:pt x="1280333" y="702554"/>
                </a:lnTo>
                <a:lnTo>
                  <a:pt x="0" y="70255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6" name="Freeform 16"/>
          <p:cNvSpPr/>
          <p:nvPr/>
        </p:nvSpPr>
        <p:spPr>
          <a:xfrm>
            <a:off x="3337120" y="1447537"/>
            <a:ext cx="412273" cy="426015"/>
          </a:xfrm>
          <a:custGeom>
            <a:avLst/>
            <a:gdLst/>
            <a:ahLst/>
            <a:cxnLst/>
            <a:rect l="l" t="t" r="r" b="b"/>
            <a:pathLst>
              <a:path w="412273" h="426015">
                <a:moveTo>
                  <a:pt x="0" y="0"/>
                </a:moveTo>
                <a:lnTo>
                  <a:pt x="412273" y="0"/>
                </a:lnTo>
                <a:lnTo>
                  <a:pt x="412273" y="426016"/>
                </a:lnTo>
                <a:lnTo>
                  <a:pt x="0" y="426016"/>
                </a:lnTo>
                <a:lnTo>
                  <a:pt x="0" y="0"/>
                </a:lnTo>
                <a:close/>
              </a:path>
            </a:pathLst>
          </a:custGeom>
          <a:blipFill>
            <a:blip r:embed="rId21"/>
            <a:stretch>
              <a:fillRect/>
            </a:stretch>
          </a:blipFill>
        </p:spPr>
      </p:sp>
      <p:sp>
        <p:nvSpPr>
          <p:cNvPr id="17" name="Freeform 17"/>
          <p:cNvSpPr/>
          <p:nvPr/>
        </p:nvSpPr>
        <p:spPr>
          <a:xfrm>
            <a:off x="1584962" y="1447537"/>
            <a:ext cx="412273" cy="426015"/>
          </a:xfrm>
          <a:custGeom>
            <a:avLst/>
            <a:gdLst/>
            <a:ahLst/>
            <a:cxnLst/>
            <a:rect l="l" t="t" r="r" b="b"/>
            <a:pathLst>
              <a:path w="412273" h="426015">
                <a:moveTo>
                  <a:pt x="0" y="0"/>
                </a:moveTo>
                <a:lnTo>
                  <a:pt x="412272" y="0"/>
                </a:lnTo>
                <a:lnTo>
                  <a:pt x="412272" y="426016"/>
                </a:lnTo>
                <a:lnTo>
                  <a:pt x="0" y="426016"/>
                </a:lnTo>
                <a:lnTo>
                  <a:pt x="0" y="0"/>
                </a:lnTo>
                <a:close/>
              </a:path>
            </a:pathLst>
          </a:custGeom>
          <a:blipFill>
            <a:blip r:embed="rId22"/>
            <a:stretch>
              <a:fillRect/>
            </a:stretch>
          </a:blipFill>
        </p:spPr>
      </p:sp>
      <p:sp>
        <p:nvSpPr>
          <p:cNvPr id="18" name="Freeform 18"/>
          <p:cNvSpPr/>
          <p:nvPr/>
        </p:nvSpPr>
        <p:spPr>
          <a:xfrm>
            <a:off x="1502507" y="1880424"/>
            <a:ext cx="357303" cy="350432"/>
          </a:xfrm>
          <a:custGeom>
            <a:avLst/>
            <a:gdLst/>
            <a:ahLst/>
            <a:cxnLst/>
            <a:rect l="l" t="t" r="r" b="b"/>
            <a:pathLst>
              <a:path w="357303" h="350432">
                <a:moveTo>
                  <a:pt x="0" y="0"/>
                </a:moveTo>
                <a:lnTo>
                  <a:pt x="357303" y="0"/>
                </a:lnTo>
                <a:lnTo>
                  <a:pt x="357303" y="350431"/>
                </a:lnTo>
                <a:lnTo>
                  <a:pt x="0" y="350431"/>
                </a:lnTo>
                <a:lnTo>
                  <a:pt x="0" y="0"/>
                </a:lnTo>
                <a:close/>
              </a:path>
            </a:pathLst>
          </a:custGeom>
          <a:blipFill>
            <a:blip r:embed="rId23"/>
            <a:stretch>
              <a:fillRect/>
            </a:stretch>
          </a:blipFill>
        </p:spPr>
      </p:sp>
      <p:sp>
        <p:nvSpPr>
          <p:cNvPr id="19" name="Freeform 19"/>
          <p:cNvSpPr/>
          <p:nvPr/>
        </p:nvSpPr>
        <p:spPr>
          <a:xfrm>
            <a:off x="3247795" y="1880424"/>
            <a:ext cx="364174" cy="350432"/>
          </a:xfrm>
          <a:custGeom>
            <a:avLst/>
            <a:gdLst/>
            <a:ahLst/>
            <a:cxnLst/>
            <a:rect l="l" t="t" r="r" b="b"/>
            <a:pathLst>
              <a:path w="364174" h="350432">
                <a:moveTo>
                  <a:pt x="0" y="0"/>
                </a:moveTo>
                <a:lnTo>
                  <a:pt x="364174" y="0"/>
                </a:lnTo>
                <a:lnTo>
                  <a:pt x="364174" y="350431"/>
                </a:lnTo>
                <a:lnTo>
                  <a:pt x="0" y="350431"/>
                </a:lnTo>
                <a:lnTo>
                  <a:pt x="0" y="0"/>
                </a:lnTo>
                <a:close/>
              </a:path>
            </a:pathLst>
          </a:custGeom>
          <a:blipFill>
            <a:blip r:embed="rId23"/>
            <a:stretch>
              <a:fillRect/>
            </a:stretch>
          </a:blipFill>
        </p:spPr>
      </p:sp>
      <p:sp>
        <p:nvSpPr>
          <p:cNvPr id="20" name="Freeform 20"/>
          <p:cNvSpPr/>
          <p:nvPr/>
        </p:nvSpPr>
        <p:spPr>
          <a:xfrm>
            <a:off x="1887295" y="1976621"/>
            <a:ext cx="508470" cy="199265"/>
          </a:xfrm>
          <a:custGeom>
            <a:avLst/>
            <a:gdLst/>
            <a:ahLst/>
            <a:cxnLst/>
            <a:rect l="l" t="t" r="r" b="b"/>
            <a:pathLst>
              <a:path w="508470" h="199265">
                <a:moveTo>
                  <a:pt x="0" y="0"/>
                </a:moveTo>
                <a:lnTo>
                  <a:pt x="508470" y="0"/>
                </a:lnTo>
                <a:lnTo>
                  <a:pt x="508470" y="199265"/>
                </a:lnTo>
                <a:lnTo>
                  <a:pt x="0" y="199265"/>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21" name="Freeform 21"/>
          <p:cNvSpPr/>
          <p:nvPr/>
        </p:nvSpPr>
        <p:spPr>
          <a:xfrm>
            <a:off x="1887295" y="2966075"/>
            <a:ext cx="508470" cy="199265"/>
          </a:xfrm>
          <a:custGeom>
            <a:avLst/>
            <a:gdLst/>
            <a:ahLst/>
            <a:cxnLst/>
            <a:rect l="l" t="t" r="r" b="b"/>
            <a:pathLst>
              <a:path w="508470" h="199265">
                <a:moveTo>
                  <a:pt x="0" y="0"/>
                </a:moveTo>
                <a:lnTo>
                  <a:pt x="508470" y="0"/>
                </a:lnTo>
                <a:lnTo>
                  <a:pt x="508470" y="199265"/>
                </a:lnTo>
                <a:lnTo>
                  <a:pt x="0" y="199265"/>
                </a:lnTo>
                <a:lnTo>
                  <a:pt x="0" y="0"/>
                </a:lnTo>
                <a:close/>
              </a:path>
            </a:pathLst>
          </a:custGeom>
          <a:blipFill>
            <a:blip r:embed="rId24">
              <a:extLst>
                <a:ext uri="{96DAC541-7B7A-43D3-8B79-37D633B846F1}">
                  <asvg:svgBlip xmlns:asvg="http://schemas.microsoft.com/office/drawing/2016/SVG/main" r:embed="rId26"/>
                </a:ext>
              </a:extLst>
            </a:blip>
            <a:stretch>
              <a:fillRect/>
            </a:stretch>
          </a:blipFill>
        </p:spPr>
      </p:sp>
      <p:sp>
        <p:nvSpPr>
          <p:cNvPr id="22" name="Freeform 22"/>
          <p:cNvSpPr/>
          <p:nvPr/>
        </p:nvSpPr>
        <p:spPr>
          <a:xfrm>
            <a:off x="3618840" y="1976621"/>
            <a:ext cx="515341" cy="199265"/>
          </a:xfrm>
          <a:custGeom>
            <a:avLst/>
            <a:gdLst/>
            <a:ahLst/>
            <a:cxnLst/>
            <a:rect l="l" t="t" r="r" b="b"/>
            <a:pathLst>
              <a:path w="515341" h="199265">
                <a:moveTo>
                  <a:pt x="0" y="0"/>
                </a:moveTo>
                <a:lnTo>
                  <a:pt x="515341" y="0"/>
                </a:lnTo>
                <a:lnTo>
                  <a:pt x="515341" y="199265"/>
                </a:lnTo>
                <a:lnTo>
                  <a:pt x="0" y="199265"/>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23" name="Freeform 23"/>
          <p:cNvSpPr/>
          <p:nvPr/>
        </p:nvSpPr>
        <p:spPr>
          <a:xfrm>
            <a:off x="3618840" y="2966075"/>
            <a:ext cx="515341" cy="199265"/>
          </a:xfrm>
          <a:custGeom>
            <a:avLst/>
            <a:gdLst/>
            <a:ahLst/>
            <a:cxnLst/>
            <a:rect l="l" t="t" r="r" b="b"/>
            <a:pathLst>
              <a:path w="515341" h="199265">
                <a:moveTo>
                  <a:pt x="0" y="0"/>
                </a:moveTo>
                <a:lnTo>
                  <a:pt x="515341" y="0"/>
                </a:lnTo>
                <a:lnTo>
                  <a:pt x="515341" y="199265"/>
                </a:lnTo>
                <a:lnTo>
                  <a:pt x="0" y="199265"/>
                </a:lnTo>
                <a:lnTo>
                  <a:pt x="0" y="0"/>
                </a:lnTo>
                <a:close/>
              </a:path>
            </a:pathLst>
          </a:custGeom>
          <a:blipFill>
            <a:blip r:embed="rId27">
              <a:extLst>
                <a:ext uri="{96DAC541-7B7A-43D3-8B79-37D633B846F1}">
                  <asvg:svgBlip xmlns:asvg="http://schemas.microsoft.com/office/drawing/2016/SVG/main" r:embed="rId29"/>
                </a:ext>
              </a:extLst>
            </a:blip>
            <a:stretch>
              <a:fillRect/>
            </a:stretch>
          </a:blipFill>
        </p:spPr>
      </p:sp>
      <p:grpSp>
        <p:nvGrpSpPr>
          <p:cNvPr id="24" name="Group 24"/>
          <p:cNvGrpSpPr>
            <a:grpSpLocks noChangeAspect="1"/>
          </p:cNvGrpSpPr>
          <p:nvPr/>
        </p:nvGrpSpPr>
        <p:grpSpPr>
          <a:xfrm>
            <a:off x="4505226" y="1584872"/>
            <a:ext cx="1625090" cy="2009877"/>
            <a:chOff x="0" y="0"/>
            <a:chExt cx="3003639" cy="3714839"/>
          </a:xfrm>
        </p:grpSpPr>
        <p:sp>
          <p:nvSpPr>
            <p:cNvPr id="25" name="Freeform 25"/>
            <p:cNvSpPr/>
            <p:nvPr/>
          </p:nvSpPr>
          <p:spPr>
            <a:xfrm>
              <a:off x="0" y="0"/>
              <a:ext cx="3003677" cy="3714877"/>
            </a:xfrm>
            <a:custGeom>
              <a:avLst/>
              <a:gdLst/>
              <a:ahLst/>
              <a:cxnLst/>
              <a:rect l="l" t="t" r="r" b="b"/>
              <a:pathLst>
                <a:path w="3003677" h="3714877">
                  <a:moveTo>
                    <a:pt x="2726309" y="146304"/>
                  </a:moveTo>
                  <a:cubicBezTo>
                    <a:pt x="2809240" y="146304"/>
                    <a:pt x="2876677" y="213487"/>
                    <a:pt x="2876677" y="296545"/>
                  </a:cubicBezTo>
                  <a:lnTo>
                    <a:pt x="2876677" y="3424936"/>
                  </a:lnTo>
                  <a:cubicBezTo>
                    <a:pt x="2876677" y="3507867"/>
                    <a:pt x="2809240" y="3575304"/>
                    <a:pt x="2726309" y="3575304"/>
                  </a:cubicBezTo>
                  <a:lnTo>
                    <a:pt x="283591" y="3575304"/>
                  </a:lnTo>
                  <a:cubicBezTo>
                    <a:pt x="200660" y="3575304"/>
                    <a:pt x="133350" y="3507867"/>
                    <a:pt x="133350" y="3424936"/>
                  </a:cubicBezTo>
                  <a:lnTo>
                    <a:pt x="133350" y="296545"/>
                  </a:lnTo>
                  <a:cubicBezTo>
                    <a:pt x="133350" y="213614"/>
                    <a:pt x="200533" y="146304"/>
                    <a:pt x="283591" y="146304"/>
                  </a:cubicBezTo>
                  <a:close/>
                  <a:moveTo>
                    <a:pt x="0" y="0"/>
                  </a:moveTo>
                  <a:lnTo>
                    <a:pt x="0" y="3714877"/>
                  </a:lnTo>
                  <a:lnTo>
                    <a:pt x="3003677" y="3714877"/>
                  </a:lnTo>
                  <a:lnTo>
                    <a:pt x="3003677" y="0"/>
                  </a:lnTo>
                  <a:close/>
                </a:path>
              </a:pathLst>
            </a:custGeom>
            <a:blipFill>
              <a:blip r:embed="rId7"/>
              <a:stretch>
                <a:fillRect r="1" b="1"/>
              </a:stretch>
            </a:blipFill>
          </p:spPr>
        </p:sp>
      </p:grpSp>
      <p:sp>
        <p:nvSpPr>
          <p:cNvPr id="26" name="Freeform 26"/>
          <p:cNvSpPr/>
          <p:nvPr/>
        </p:nvSpPr>
        <p:spPr>
          <a:xfrm>
            <a:off x="4527029" y="1401727"/>
            <a:ext cx="1584962" cy="2167819"/>
          </a:xfrm>
          <a:custGeom>
            <a:avLst/>
            <a:gdLst/>
            <a:ahLst/>
            <a:cxnLst/>
            <a:rect l="l" t="t" r="r" b="b"/>
            <a:pathLst>
              <a:path w="1584962" h="2167819">
                <a:moveTo>
                  <a:pt x="0" y="0"/>
                </a:moveTo>
                <a:lnTo>
                  <a:pt x="1584961" y="0"/>
                </a:lnTo>
                <a:lnTo>
                  <a:pt x="1584961" y="2167819"/>
                </a:lnTo>
                <a:lnTo>
                  <a:pt x="0" y="2167819"/>
                </a:lnTo>
                <a:lnTo>
                  <a:pt x="0" y="0"/>
                </a:lnTo>
                <a:close/>
              </a:path>
            </a:pathLst>
          </a:custGeom>
          <a:blipFill>
            <a:blip r:embed="rId10">
              <a:extLst>
                <a:ext uri="{96DAC541-7B7A-43D3-8B79-37D633B846F1}">
                  <asvg:svgBlip xmlns:asvg="http://schemas.microsoft.com/office/drawing/2016/SVG/main" r:embed="rId30"/>
                </a:ext>
              </a:extLst>
            </a:blip>
            <a:stretch>
              <a:fillRect/>
            </a:stretch>
          </a:blipFill>
        </p:spPr>
      </p:sp>
      <p:sp>
        <p:nvSpPr>
          <p:cNvPr id="27" name="Freeform 27"/>
          <p:cNvSpPr/>
          <p:nvPr/>
        </p:nvSpPr>
        <p:spPr>
          <a:xfrm>
            <a:off x="4679295" y="2219401"/>
            <a:ext cx="1273462" cy="1314689"/>
          </a:xfrm>
          <a:custGeom>
            <a:avLst/>
            <a:gdLst/>
            <a:ahLst/>
            <a:cxnLst/>
            <a:rect l="l" t="t" r="r" b="b"/>
            <a:pathLst>
              <a:path w="1273462" h="1314689">
                <a:moveTo>
                  <a:pt x="0" y="0"/>
                </a:moveTo>
                <a:lnTo>
                  <a:pt x="1273462" y="0"/>
                </a:lnTo>
                <a:lnTo>
                  <a:pt x="1273462" y="1314690"/>
                </a:lnTo>
                <a:lnTo>
                  <a:pt x="0" y="1314690"/>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28" name="Freeform 28"/>
          <p:cNvSpPr/>
          <p:nvPr/>
        </p:nvSpPr>
        <p:spPr>
          <a:xfrm>
            <a:off x="5109893" y="1447537"/>
            <a:ext cx="412273" cy="426015"/>
          </a:xfrm>
          <a:custGeom>
            <a:avLst/>
            <a:gdLst/>
            <a:ahLst/>
            <a:cxnLst/>
            <a:rect l="l" t="t" r="r" b="b"/>
            <a:pathLst>
              <a:path w="412273" h="426015">
                <a:moveTo>
                  <a:pt x="0" y="0"/>
                </a:moveTo>
                <a:lnTo>
                  <a:pt x="412273" y="0"/>
                </a:lnTo>
                <a:lnTo>
                  <a:pt x="412273" y="426016"/>
                </a:lnTo>
                <a:lnTo>
                  <a:pt x="0" y="426016"/>
                </a:lnTo>
                <a:lnTo>
                  <a:pt x="0" y="0"/>
                </a:lnTo>
                <a:close/>
              </a:path>
            </a:pathLst>
          </a:custGeom>
          <a:blipFill>
            <a:blip r:embed="rId21"/>
            <a:stretch>
              <a:fillRect/>
            </a:stretch>
          </a:blipFill>
        </p:spPr>
      </p:sp>
      <p:sp>
        <p:nvSpPr>
          <p:cNvPr id="29" name="Freeform 29"/>
          <p:cNvSpPr/>
          <p:nvPr/>
        </p:nvSpPr>
        <p:spPr>
          <a:xfrm>
            <a:off x="4917499" y="1880424"/>
            <a:ext cx="357303" cy="343561"/>
          </a:xfrm>
          <a:custGeom>
            <a:avLst/>
            <a:gdLst/>
            <a:ahLst/>
            <a:cxnLst/>
            <a:rect l="l" t="t" r="r" b="b"/>
            <a:pathLst>
              <a:path w="357303" h="343561">
                <a:moveTo>
                  <a:pt x="0" y="0"/>
                </a:moveTo>
                <a:lnTo>
                  <a:pt x="357303" y="0"/>
                </a:lnTo>
                <a:lnTo>
                  <a:pt x="357303" y="343560"/>
                </a:lnTo>
                <a:lnTo>
                  <a:pt x="0" y="343560"/>
                </a:lnTo>
                <a:lnTo>
                  <a:pt x="0" y="0"/>
                </a:lnTo>
                <a:close/>
              </a:path>
            </a:pathLst>
          </a:custGeom>
          <a:blipFill>
            <a:blip r:embed="rId23"/>
            <a:stretch>
              <a:fillRect/>
            </a:stretch>
          </a:blipFill>
        </p:spPr>
      </p:sp>
      <p:sp>
        <p:nvSpPr>
          <p:cNvPr id="30" name="Freeform 30"/>
          <p:cNvSpPr/>
          <p:nvPr/>
        </p:nvSpPr>
        <p:spPr>
          <a:xfrm>
            <a:off x="5316029" y="1969749"/>
            <a:ext cx="508470" cy="206136"/>
          </a:xfrm>
          <a:custGeom>
            <a:avLst/>
            <a:gdLst/>
            <a:ahLst/>
            <a:cxnLst/>
            <a:rect l="l" t="t" r="r" b="b"/>
            <a:pathLst>
              <a:path w="508470" h="206136">
                <a:moveTo>
                  <a:pt x="0" y="0"/>
                </a:moveTo>
                <a:lnTo>
                  <a:pt x="508470" y="0"/>
                </a:lnTo>
                <a:lnTo>
                  <a:pt x="508470" y="206137"/>
                </a:lnTo>
                <a:lnTo>
                  <a:pt x="0" y="206137"/>
                </a:lnTo>
                <a:lnTo>
                  <a:pt x="0" y="0"/>
                </a:lnTo>
                <a:close/>
              </a:path>
            </a:pathLst>
          </a:custGeom>
          <a:blipFill>
            <a:blip r:embed="rId33">
              <a:extLst>
                <a:ext uri="{96DAC541-7B7A-43D3-8B79-37D633B846F1}">
                  <asvg:svgBlip xmlns:asvg="http://schemas.microsoft.com/office/drawing/2016/SVG/main" r:embed="rId34"/>
                </a:ext>
              </a:extLst>
            </a:blip>
            <a:stretch>
              <a:fillRect/>
            </a:stretch>
          </a:blipFill>
        </p:spPr>
      </p:sp>
      <p:grpSp>
        <p:nvGrpSpPr>
          <p:cNvPr id="31" name="Group 31"/>
          <p:cNvGrpSpPr>
            <a:grpSpLocks noChangeAspect="1"/>
          </p:cNvGrpSpPr>
          <p:nvPr/>
        </p:nvGrpSpPr>
        <p:grpSpPr>
          <a:xfrm>
            <a:off x="6284870" y="1578001"/>
            <a:ext cx="1625090" cy="2009877"/>
            <a:chOff x="0" y="0"/>
            <a:chExt cx="3003639" cy="3714839"/>
          </a:xfrm>
        </p:grpSpPr>
        <p:sp>
          <p:nvSpPr>
            <p:cNvPr id="32" name="Freeform 32"/>
            <p:cNvSpPr/>
            <p:nvPr/>
          </p:nvSpPr>
          <p:spPr>
            <a:xfrm>
              <a:off x="0" y="0"/>
              <a:ext cx="3003677" cy="3714877"/>
            </a:xfrm>
            <a:custGeom>
              <a:avLst/>
              <a:gdLst/>
              <a:ahLst/>
              <a:cxnLst/>
              <a:rect l="l" t="t" r="r" b="b"/>
              <a:pathLst>
                <a:path w="3003677" h="3714877">
                  <a:moveTo>
                    <a:pt x="2726309" y="146304"/>
                  </a:moveTo>
                  <a:cubicBezTo>
                    <a:pt x="2809240" y="146304"/>
                    <a:pt x="2876677" y="213487"/>
                    <a:pt x="2876677" y="296545"/>
                  </a:cubicBezTo>
                  <a:lnTo>
                    <a:pt x="2876677" y="3424936"/>
                  </a:lnTo>
                  <a:cubicBezTo>
                    <a:pt x="2876677" y="3507867"/>
                    <a:pt x="2809240" y="3575304"/>
                    <a:pt x="2726309" y="3575304"/>
                  </a:cubicBezTo>
                  <a:lnTo>
                    <a:pt x="283591" y="3575304"/>
                  </a:lnTo>
                  <a:cubicBezTo>
                    <a:pt x="200660" y="3575304"/>
                    <a:pt x="133350" y="3507867"/>
                    <a:pt x="133350" y="3424936"/>
                  </a:cubicBezTo>
                  <a:lnTo>
                    <a:pt x="133350" y="296545"/>
                  </a:lnTo>
                  <a:cubicBezTo>
                    <a:pt x="133350" y="213614"/>
                    <a:pt x="200533" y="146304"/>
                    <a:pt x="283591" y="146304"/>
                  </a:cubicBezTo>
                  <a:close/>
                  <a:moveTo>
                    <a:pt x="0" y="0"/>
                  </a:moveTo>
                  <a:lnTo>
                    <a:pt x="0" y="3714877"/>
                  </a:lnTo>
                  <a:lnTo>
                    <a:pt x="3003677" y="3714877"/>
                  </a:lnTo>
                  <a:lnTo>
                    <a:pt x="3003677" y="0"/>
                  </a:lnTo>
                  <a:close/>
                </a:path>
              </a:pathLst>
            </a:custGeom>
            <a:blipFill>
              <a:blip r:embed="rId7"/>
              <a:stretch>
                <a:fillRect r="1" b="1"/>
              </a:stretch>
            </a:blipFill>
          </p:spPr>
        </p:sp>
      </p:grpSp>
      <p:sp>
        <p:nvSpPr>
          <p:cNvPr id="33" name="Freeform 33"/>
          <p:cNvSpPr/>
          <p:nvPr/>
        </p:nvSpPr>
        <p:spPr>
          <a:xfrm>
            <a:off x="6306672" y="1394856"/>
            <a:ext cx="1584962" cy="2167819"/>
          </a:xfrm>
          <a:custGeom>
            <a:avLst/>
            <a:gdLst/>
            <a:ahLst/>
            <a:cxnLst/>
            <a:rect l="l" t="t" r="r" b="b"/>
            <a:pathLst>
              <a:path w="1584962" h="2167819">
                <a:moveTo>
                  <a:pt x="0" y="0"/>
                </a:moveTo>
                <a:lnTo>
                  <a:pt x="1584962" y="0"/>
                </a:lnTo>
                <a:lnTo>
                  <a:pt x="1584962" y="2167819"/>
                </a:lnTo>
                <a:lnTo>
                  <a:pt x="0" y="2167819"/>
                </a:lnTo>
                <a:lnTo>
                  <a:pt x="0" y="0"/>
                </a:lnTo>
                <a:close/>
              </a:path>
            </a:pathLst>
          </a:custGeom>
          <a:blipFill>
            <a:blip r:embed="rId10">
              <a:extLst>
                <a:ext uri="{96DAC541-7B7A-43D3-8B79-37D633B846F1}">
                  <asvg:svgBlip xmlns:asvg="http://schemas.microsoft.com/office/drawing/2016/SVG/main" r:embed="rId35"/>
                </a:ext>
              </a:extLst>
            </a:blip>
            <a:stretch>
              <a:fillRect/>
            </a:stretch>
          </a:blipFill>
        </p:spPr>
      </p:sp>
      <p:sp>
        <p:nvSpPr>
          <p:cNvPr id="34" name="Freeform 34"/>
          <p:cNvSpPr/>
          <p:nvPr/>
        </p:nvSpPr>
        <p:spPr>
          <a:xfrm>
            <a:off x="6458938" y="2205659"/>
            <a:ext cx="1273462" cy="1321561"/>
          </a:xfrm>
          <a:custGeom>
            <a:avLst/>
            <a:gdLst/>
            <a:ahLst/>
            <a:cxnLst/>
            <a:rect l="l" t="t" r="r" b="b"/>
            <a:pathLst>
              <a:path w="1273462" h="1321561">
                <a:moveTo>
                  <a:pt x="0" y="0"/>
                </a:moveTo>
                <a:lnTo>
                  <a:pt x="1273463" y="0"/>
                </a:lnTo>
                <a:lnTo>
                  <a:pt x="1273463" y="1321560"/>
                </a:lnTo>
                <a:lnTo>
                  <a:pt x="0" y="1321560"/>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sp>
      <p:sp>
        <p:nvSpPr>
          <p:cNvPr id="35" name="Freeform 35"/>
          <p:cNvSpPr/>
          <p:nvPr/>
        </p:nvSpPr>
        <p:spPr>
          <a:xfrm>
            <a:off x="6889537" y="1440666"/>
            <a:ext cx="412273" cy="426015"/>
          </a:xfrm>
          <a:custGeom>
            <a:avLst/>
            <a:gdLst/>
            <a:ahLst/>
            <a:cxnLst/>
            <a:rect l="l" t="t" r="r" b="b"/>
            <a:pathLst>
              <a:path w="412273" h="426015">
                <a:moveTo>
                  <a:pt x="0" y="0"/>
                </a:moveTo>
                <a:lnTo>
                  <a:pt x="412272" y="0"/>
                </a:lnTo>
                <a:lnTo>
                  <a:pt x="412272" y="426015"/>
                </a:lnTo>
                <a:lnTo>
                  <a:pt x="0" y="426015"/>
                </a:lnTo>
                <a:lnTo>
                  <a:pt x="0" y="0"/>
                </a:lnTo>
                <a:close/>
              </a:path>
            </a:pathLst>
          </a:custGeom>
          <a:blipFill>
            <a:blip r:embed="rId21"/>
            <a:stretch>
              <a:fillRect/>
            </a:stretch>
          </a:blipFill>
        </p:spPr>
      </p:sp>
      <p:sp>
        <p:nvSpPr>
          <p:cNvPr id="36" name="Freeform 36"/>
          <p:cNvSpPr/>
          <p:nvPr/>
        </p:nvSpPr>
        <p:spPr>
          <a:xfrm>
            <a:off x="6697143" y="1873553"/>
            <a:ext cx="357303" cy="343561"/>
          </a:xfrm>
          <a:custGeom>
            <a:avLst/>
            <a:gdLst/>
            <a:ahLst/>
            <a:cxnLst/>
            <a:rect l="l" t="t" r="r" b="b"/>
            <a:pathLst>
              <a:path w="357303" h="343561">
                <a:moveTo>
                  <a:pt x="0" y="0"/>
                </a:moveTo>
                <a:lnTo>
                  <a:pt x="357303" y="0"/>
                </a:lnTo>
                <a:lnTo>
                  <a:pt x="357303" y="343560"/>
                </a:lnTo>
                <a:lnTo>
                  <a:pt x="0" y="343560"/>
                </a:lnTo>
                <a:lnTo>
                  <a:pt x="0" y="0"/>
                </a:lnTo>
                <a:close/>
              </a:path>
            </a:pathLst>
          </a:custGeom>
          <a:blipFill>
            <a:blip r:embed="rId23"/>
            <a:stretch>
              <a:fillRect/>
            </a:stretch>
          </a:blipFill>
        </p:spPr>
      </p:sp>
      <p:sp>
        <p:nvSpPr>
          <p:cNvPr id="37" name="Freeform 37"/>
          <p:cNvSpPr/>
          <p:nvPr/>
        </p:nvSpPr>
        <p:spPr>
          <a:xfrm>
            <a:off x="7088802" y="1969749"/>
            <a:ext cx="515341" cy="199265"/>
          </a:xfrm>
          <a:custGeom>
            <a:avLst/>
            <a:gdLst/>
            <a:ahLst/>
            <a:cxnLst/>
            <a:rect l="l" t="t" r="r" b="b"/>
            <a:pathLst>
              <a:path w="515341" h="199265">
                <a:moveTo>
                  <a:pt x="0" y="0"/>
                </a:moveTo>
                <a:lnTo>
                  <a:pt x="515341" y="0"/>
                </a:lnTo>
                <a:lnTo>
                  <a:pt x="515341" y="199266"/>
                </a:lnTo>
                <a:lnTo>
                  <a:pt x="0" y="199266"/>
                </a:lnTo>
                <a:lnTo>
                  <a:pt x="0" y="0"/>
                </a:lnTo>
                <a:close/>
              </a:path>
            </a:pathLst>
          </a:custGeom>
          <a:blipFill>
            <a:blip r:embed="rId27">
              <a:extLst>
                <a:ext uri="{96DAC541-7B7A-43D3-8B79-37D633B846F1}">
                  <asvg:svgBlip xmlns:asvg="http://schemas.microsoft.com/office/drawing/2016/SVG/main" r:embed="rId38"/>
                </a:ext>
              </a:extLst>
            </a:blip>
            <a:stretch>
              <a:fillRect/>
            </a:stretch>
          </a:blipFill>
        </p:spPr>
      </p:sp>
      <p:sp>
        <p:nvSpPr>
          <p:cNvPr id="38" name="TextBox 38"/>
          <p:cNvSpPr txBox="1"/>
          <p:nvPr/>
        </p:nvSpPr>
        <p:spPr>
          <a:xfrm>
            <a:off x="2943627" y="82616"/>
            <a:ext cx="3064354" cy="504509"/>
          </a:xfrm>
          <a:prstGeom prst="rect">
            <a:avLst/>
          </a:prstGeom>
        </p:spPr>
        <p:txBody>
          <a:bodyPr lIns="0" tIns="0" rIns="0" bIns="0" rtlCol="0" anchor="t">
            <a:spAutoFit/>
          </a:bodyPr>
          <a:lstStyle/>
          <a:p>
            <a:pPr algn="l">
              <a:lnSpc>
                <a:spcPts val="4020"/>
              </a:lnSpc>
            </a:pPr>
            <a:r>
              <a:rPr lang="en-US" sz="2870" spc="5">
                <a:solidFill>
                  <a:srgbClr val="326CE5"/>
                </a:solidFill>
                <a:latin typeface="Barlow" panose="00000500000000000000"/>
                <a:ea typeface="Barlow" panose="00000500000000000000"/>
                <a:cs typeface="Barlow" panose="00000500000000000000"/>
                <a:sym typeface="Barlow" panose="00000500000000000000"/>
              </a:rPr>
              <a:t>Scaling in a Cluster</a:t>
            </a:r>
          </a:p>
        </p:txBody>
      </p:sp>
      <p:sp>
        <p:nvSpPr>
          <p:cNvPr id="39" name="TextBox 39"/>
          <p:cNvSpPr txBox="1"/>
          <p:nvPr/>
        </p:nvSpPr>
        <p:spPr>
          <a:xfrm>
            <a:off x="4030013" y="1218180"/>
            <a:ext cx="858661" cy="280287"/>
          </a:xfrm>
          <a:prstGeom prst="rect">
            <a:avLst/>
          </a:prstGeom>
        </p:spPr>
        <p:txBody>
          <a:bodyPr lIns="0" tIns="0" rIns="0" bIns="0" rtlCol="0" anchor="t">
            <a:spAutoFit/>
          </a:bodyPr>
          <a:lstStyle/>
          <a:p>
            <a:pPr algn="l">
              <a:lnSpc>
                <a:spcPts val="2045"/>
              </a:lnSpc>
            </a:pPr>
            <a:r>
              <a:rPr lang="en-US" sz="1460" b="1">
                <a:solidFill>
                  <a:srgbClr val="0075FF"/>
                </a:solidFill>
                <a:latin typeface="Calibri (MS) Bold" panose="020F0702030404030204"/>
                <a:ea typeface="Calibri (MS) Bold" panose="020F0702030404030204"/>
                <a:cs typeface="Calibri (MS) Bold" panose="020F0702030404030204"/>
                <a:sym typeface="Calibri (MS) Bold" panose="020F0702030404030204"/>
              </a:rPr>
              <a:t>K8s Cluster</a:t>
            </a:r>
          </a:p>
        </p:txBody>
      </p:sp>
      <p:sp>
        <p:nvSpPr>
          <p:cNvPr id="40" name="TextBox 40"/>
          <p:cNvSpPr txBox="1"/>
          <p:nvPr/>
        </p:nvSpPr>
        <p:spPr>
          <a:xfrm>
            <a:off x="1431960" y="3201140"/>
            <a:ext cx="696603" cy="563088"/>
          </a:xfrm>
          <a:prstGeom prst="rect">
            <a:avLst/>
          </a:prstGeom>
        </p:spPr>
        <p:txBody>
          <a:bodyPr lIns="0" tIns="0" rIns="0" bIns="0" rtlCol="0" anchor="t">
            <a:spAutoFit/>
          </a:bodyPr>
          <a:lstStyle/>
          <a:p>
            <a:pPr algn="ctr">
              <a:lnSpc>
                <a:spcPts val="2275"/>
              </a:lnSpc>
            </a:pPr>
            <a:r>
              <a:rPr lang="en-US" sz="1030">
                <a:solidFill>
                  <a:srgbClr val="326CE5"/>
                </a:solidFill>
                <a:latin typeface="Calibri (MS)" panose="020F0502020204030204"/>
                <a:ea typeface="Calibri (MS)" panose="020F0502020204030204"/>
                <a:cs typeface="Calibri (MS)" panose="020F0502020204030204"/>
                <a:sym typeface="Calibri (MS)" panose="020F0502020204030204"/>
              </a:rPr>
              <a:t>P</a:t>
            </a:r>
            <a:r>
              <a:rPr lang="en-US" sz="1030">
                <a:solidFill>
                  <a:srgbClr val="000000"/>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rer</a:t>
            </a:r>
            <a:r>
              <a:rPr lang="en-US" sz="1030">
                <a:solidFill>
                  <a:srgbClr val="000000"/>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eq</a:t>
            </a:r>
            <a:r>
              <a:rPr lang="en-US" sz="1030">
                <a:solidFill>
                  <a:srgbClr val="000000"/>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u</a:t>
            </a:r>
            <a:r>
              <a:rPr lang="en-US" sz="1030">
                <a:solidFill>
                  <a:srgbClr val="000000"/>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isi</a:t>
            </a:r>
            <a:r>
              <a:rPr lang="en-US" sz="1030">
                <a:solidFill>
                  <a:srgbClr val="000000"/>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tes </a:t>
            </a:r>
            <a:r>
              <a:rPr lang="en-US" sz="1030" b="1">
                <a:solidFill>
                  <a:srgbClr val="000000"/>
                </a:solidFill>
                <a:latin typeface="Calibri (MS) Bold" panose="020F0702030404030204"/>
                <a:ea typeface="Calibri (MS) Bold" panose="020F0702030404030204"/>
                <a:cs typeface="Calibri (MS) Bold" panose="020F0702030404030204"/>
                <a:sym typeface="Calibri (MS) Bold" panose="020F0702030404030204"/>
              </a:rPr>
              <a:t>mas ter node</a:t>
            </a:r>
          </a:p>
        </p:txBody>
      </p:sp>
      <p:sp>
        <p:nvSpPr>
          <p:cNvPr id="41" name="TextBox 41"/>
          <p:cNvSpPr txBox="1"/>
          <p:nvPr/>
        </p:nvSpPr>
        <p:spPr>
          <a:xfrm>
            <a:off x="1406125" y="2280090"/>
            <a:ext cx="747354" cy="488726"/>
          </a:xfrm>
          <a:prstGeom prst="rect">
            <a:avLst/>
          </a:prstGeom>
        </p:spPr>
        <p:txBody>
          <a:bodyPr lIns="0" tIns="0" rIns="0" bIns="0" rtlCol="0" anchor="t">
            <a:spAutoFit/>
          </a:bodyPr>
          <a:lstStyle/>
          <a:p>
            <a:pPr algn="ctr">
              <a:lnSpc>
                <a:spcPts val="1210"/>
              </a:lnSpc>
            </a:pPr>
            <a:r>
              <a:rPr lang="en-US" sz="1030">
                <a:solidFill>
                  <a:srgbClr val="326CE5"/>
                </a:solidFill>
                <a:latin typeface="Calibri (MS)" panose="020F0502020204030204"/>
                <a:ea typeface="Calibri (MS)" panose="020F0502020204030204"/>
                <a:cs typeface="Calibri (MS)" panose="020F0502020204030204"/>
                <a:sym typeface="Calibri (MS)" panose="020F0502020204030204"/>
              </a:rPr>
              <a:t>kubelet </a:t>
            </a:r>
            <a:r>
              <a:rPr lang="en-US" sz="1030" i="1">
                <a:solidFill>
                  <a:srgbClr val="326CE5"/>
                </a:solidFill>
                <a:latin typeface="Calibri (MS) Italics" panose="020F05020202040A0204"/>
                <a:ea typeface="Calibri (MS) Italics" panose="020F05020202040A0204"/>
                <a:cs typeface="Calibri (MS) Italics" panose="020F05020202040A0204"/>
                <a:sym typeface="Calibri (MS) Italics" panose="020F05020202040A0204"/>
              </a:rPr>
              <a:t>x.y.z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kubeadm </a:t>
            </a:r>
            <a:r>
              <a:rPr lang="en-US" sz="1030" i="1">
                <a:solidFill>
                  <a:srgbClr val="326CE5"/>
                </a:solidFill>
                <a:latin typeface="Calibri (MS) Italics" panose="020F05020202040A0204"/>
                <a:ea typeface="Calibri (MS) Italics" panose="020F05020202040A0204"/>
                <a:cs typeface="Calibri (MS) Italics" panose="020F05020202040A0204"/>
                <a:sym typeface="Calibri (MS) Italics" panose="020F05020202040A0204"/>
              </a:rPr>
              <a:t>x.y.z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kubectl </a:t>
            </a:r>
            <a:r>
              <a:rPr lang="en-US" sz="1030" i="1">
                <a:solidFill>
                  <a:srgbClr val="326CE5"/>
                </a:solidFill>
                <a:latin typeface="Calibri (MS) Italics" panose="020F05020202040A0204"/>
                <a:ea typeface="Calibri (MS) Italics" panose="020F05020202040A0204"/>
                <a:cs typeface="Calibri (MS) Italics" panose="020F05020202040A0204"/>
                <a:sym typeface="Calibri (MS) Italics" panose="020F05020202040A0204"/>
              </a:rPr>
              <a:t>x.y.z</a:t>
            </a:r>
          </a:p>
        </p:txBody>
      </p:sp>
      <p:sp>
        <p:nvSpPr>
          <p:cNvPr id="42" name="TextBox 42"/>
          <p:cNvSpPr txBox="1"/>
          <p:nvPr/>
        </p:nvSpPr>
        <p:spPr>
          <a:xfrm>
            <a:off x="3187143" y="3201140"/>
            <a:ext cx="696603" cy="274222"/>
          </a:xfrm>
          <a:prstGeom prst="rect">
            <a:avLst/>
          </a:prstGeom>
        </p:spPr>
        <p:txBody>
          <a:bodyPr lIns="0" tIns="0" rIns="0" bIns="0" rtlCol="0" anchor="t">
            <a:spAutoFit/>
          </a:bodyPr>
          <a:lstStyle/>
          <a:p>
            <a:pPr algn="l">
              <a:lnSpc>
                <a:spcPts val="2275"/>
              </a:lnSpc>
            </a:pPr>
            <a:r>
              <a:rPr lang="en-US" sz="1030">
                <a:solidFill>
                  <a:srgbClr val="326CE5"/>
                </a:solidFill>
                <a:latin typeface="Calibri (MS)" panose="020F0502020204030204"/>
                <a:ea typeface="Calibri (MS)" panose="020F0502020204030204"/>
                <a:cs typeface="Calibri (MS)" panose="020F0502020204030204"/>
                <a:sym typeface="Calibri (MS)" panose="020F0502020204030204"/>
              </a:rPr>
              <a:t>P</a:t>
            </a:r>
            <a:r>
              <a:rPr lang="en-US" sz="1030">
                <a:solidFill>
                  <a:srgbClr val="000000"/>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rer</a:t>
            </a:r>
            <a:r>
              <a:rPr lang="en-US" sz="1030">
                <a:solidFill>
                  <a:srgbClr val="000000"/>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eq</a:t>
            </a:r>
            <a:r>
              <a:rPr lang="en-US" sz="1030">
                <a:solidFill>
                  <a:srgbClr val="000000"/>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u</a:t>
            </a:r>
            <a:r>
              <a:rPr lang="en-US" sz="1030">
                <a:solidFill>
                  <a:srgbClr val="000000"/>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isi</a:t>
            </a:r>
            <a:r>
              <a:rPr lang="en-US" sz="1030">
                <a:solidFill>
                  <a:srgbClr val="000000"/>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tes</a:t>
            </a:r>
          </a:p>
        </p:txBody>
      </p:sp>
      <p:sp>
        <p:nvSpPr>
          <p:cNvPr id="43" name="TextBox 43"/>
          <p:cNvSpPr txBox="1"/>
          <p:nvPr/>
        </p:nvSpPr>
        <p:spPr>
          <a:xfrm>
            <a:off x="3266395" y="3490006"/>
            <a:ext cx="592553" cy="274222"/>
          </a:xfrm>
          <a:prstGeom prst="rect">
            <a:avLst/>
          </a:prstGeom>
        </p:spPr>
        <p:txBody>
          <a:bodyPr lIns="0" tIns="0" rIns="0" bIns="0" rtlCol="0" anchor="t">
            <a:spAutoFit/>
          </a:bodyPr>
          <a:lstStyle/>
          <a:p>
            <a:pPr algn="l">
              <a:lnSpc>
                <a:spcPts val="2275"/>
              </a:lnSpc>
            </a:pPr>
            <a:r>
              <a:rPr lang="en-US" sz="1030" b="1">
                <a:solidFill>
                  <a:srgbClr val="000000"/>
                </a:solidFill>
                <a:latin typeface="Calibri (MS) Bold" panose="020F0702030404030204"/>
                <a:ea typeface="Calibri (MS) Bold" panose="020F0702030404030204"/>
                <a:cs typeface="Calibri (MS) Bold" panose="020F0702030404030204"/>
                <a:sym typeface="Calibri (MS) Bold" panose="020F0702030404030204"/>
              </a:rPr>
              <a:t>worker one</a:t>
            </a:r>
          </a:p>
        </p:txBody>
      </p:sp>
      <p:sp>
        <p:nvSpPr>
          <p:cNvPr id="44" name="TextBox 44"/>
          <p:cNvSpPr txBox="1"/>
          <p:nvPr/>
        </p:nvSpPr>
        <p:spPr>
          <a:xfrm>
            <a:off x="3161217" y="2280090"/>
            <a:ext cx="748419" cy="488726"/>
          </a:xfrm>
          <a:prstGeom prst="rect">
            <a:avLst/>
          </a:prstGeom>
        </p:spPr>
        <p:txBody>
          <a:bodyPr lIns="0" tIns="0" rIns="0" bIns="0" rtlCol="0" anchor="t">
            <a:spAutoFit/>
          </a:bodyPr>
          <a:lstStyle/>
          <a:p>
            <a:pPr algn="ctr">
              <a:lnSpc>
                <a:spcPts val="1210"/>
              </a:lnSpc>
            </a:pPr>
            <a:r>
              <a:rPr lang="en-US" sz="1030">
                <a:solidFill>
                  <a:srgbClr val="326CE5"/>
                </a:solidFill>
                <a:latin typeface="Calibri (MS)" panose="020F0502020204030204"/>
                <a:ea typeface="Calibri (MS)" panose="020F0502020204030204"/>
                <a:cs typeface="Calibri (MS)" panose="020F0502020204030204"/>
                <a:sym typeface="Calibri (MS)" panose="020F0502020204030204"/>
              </a:rPr>
              <a:t>kubelet </a:t>
            </a:r>
            <a:r>
              <a:rPr lang="en-US" sz="1030" i="1">
                <a:solidFill>
                  <a:srgbClr val="326CE5"/>
                </a:solidFill>
                <a:latin typeface="Calibri (MS) Italics" panose="020F05020202040A0204"/>
                <a:ea typeface="Calibri (MS) Italics" panose="020F05020202040A0204"/>
                <a:cs typeface="Calibri (MS) Italics" panose="020F05020202040A0204"/>
                <a:sym typeface="Calibri (MS) Italics" panose="020F05020202040A0204"/>
              </a:rPr>
              <a:t>x.y.z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kubeadm </a:t>
            </a:r>
            <a:r>
              <a:rPr lang="en-US" sz="1030" i="1">
                <a:solidFill>
                  <a:srgbClr val="326CE5"/>
                </a:solidFill>
                <a:latin typeface="Calibri (MS) Italics" panose="020F05020202040A0204"/>
                <a:ea typeface="Calibri (MS) Italics" panose="020F05020202040A0204"/>
                <a:cs typeface="Calibri (MS) Italics" panose="020F05020202040A0204"/>
                <a:sym typeface="Calibri (MS) Italics" panose="020F05020202040A0204"/>
              </a:rPr>
              <a:t>x.y.z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kubectl </a:t>
            </a:r>
            <a:r>
              <a:rPr lang="en-US" sz="1030" i="1">
                <a:solidFill>
                  <a:srgbClr val="326CE5"/>
                </a:solidFill>
                <a:latin typeface="Calibri (MS) Italics" panose="020F05020202040A0204"/>
                <a:ea typeface="Calibri (MS) Italics" panose="020F05020202040A0204"/>
                <a:cs typeface="Calibri (MS) Italics" panose="020F05020202040A0204"/>
                <a:sym typeface="Calibri (MS) Italics" panose="020F05020202040A0204"/>
              </a:rPr>
              <a:t>x.y.z</a:t>
            </a:r>
          </a:p>
        </p:txBody>
      </p:sp>
      <p:sp>
        <p:nvSpPr>
          <p:cNvPr id="45" name="TextBox 45"/>
          <p:cNvSpPr txBox="1"/>
          <p:nvPr/>
        </p:nvSpPr>
        <p:spPr>
          <a:xfrm>
            <a:off x="4938573" y="2260861"/>
            <a:ext cx="747691" cy="507632"/>
          </a:xfrm>
          <a:prstGeom prst="rect">
            <a:avLst/>
          </a:prstGeom>
        </p:spPr>
        <p:txBody>
          <a:bodyPr lIns="0" tIns="0" rIns="0" bIns="0" rtlCol="0" anchor="t">
            <a:spAutoFit/>
          </a:bodyPr>
          <a:lstStyle/>
          <a:p>
            <a:pPr algn="ctr">
              <a:lnSpc>
                <a:spcPts val="1440"/>
              </a:lnSpc>
            </a:pPr>
            <a:r>
              <a:rPr lang="en-US" sz="1030">
                <a:solidFill>
                  <a:srgbClr val="326CE5"/>
                </a:solidFill>
                <a:latin typeface="Calibri (MS)" panose="020F0502020204030204"/>
                <a:ea typeface="Calibri (MS)" panose="020F0502020204030204"/>
                <a:cs typeface="Calibri (MS)" panose="020F0502020204030204"/>
                <a:sym typeface="Calibri (MS)" panose="020F0502020204030204"/>
              </a:rPr>
              <a:t>kubelet </a:t>
            </a:r>
            <a:r>
              <a:rPr lang="en-US" sz="1030" i="1">
                <a:solidFill>
                  <a:srgbClr val="326CE5"/>
                </a:solidFill>
                <a:latin typeface="Calibri (MS) Italics" panose="020F05020202040A0204"/>
                <a:ea typeface="Calibri (MS) Italics" panose="020F05020202040A0204"/>
                <a:cs typeface="Calibri (MS) Italics" panose="020F05020202040A0204"/>
                <a:sym typeface="Calibri (MS) Italics" panose="020F05020202040A0204"/>
              </a:rPr>
              <a:t>x.y.z</a:t>
            </a:r>
          </a:p>
          <a:p>
            <a:pPr algn="ctr">
              <a:lnSpc>
                <a:spcPts val="1190"/>
              </a:lnSpc>
            </a:pPr>
            <a:r>
              <a:rPr lang="en-US" sz="1025">
                <a:solidFill>
                  <a:srgbClr val="326CE5"/>
                </a:solidFill>
                <a:latin typeface="Calibri (MS)" panose="020F0502020204030204"/>
                <a:ea typeface="Calibri (MS)" panose="020F0502020204030204"/>
                <a:cs typeface="Calibri (MS)" panose="020F0502020204030204"/>
                <a:sym typeface="Calibri (MS)" panose="020F0502020204030204"/>
              </a:rPr>
              <a:t>kubeadm </a:t>
            </a:r>
            <a:r>
              <a:rPr lang="en-US" sz="1025" i="1">
                <a:solidFill>
                  <a:srgbClr val="326CE5"/>
                </a:solidFill>
                <a:latin typeface="Calibri (MS) Italics" panose="020F05020202040A0204"/>
                <a:ea typeface="Calibri (MS) Italics" panose="020F05020202040A0204"/>
                <a:cs typeface="Calibri (MS) Italics" panose="020F05020202040A0204"/>
                <a:sym typeface="Calibri (MS) Italics" panose="020F05020202040A0204"/>
              </a:rPr>
              <a:t>x.y.z </a:t>
            </a:r>
            <a:r>
              <a:rPr lang="en-US" sz="1025">
                <a:solidFill>
                  <a:srgbClr val="326CE5"/>
                </a:solidFill>
                <a:latin typeface="Calibri (MS)" panose="020F0502020204030204"/>
                <a:ea typeface="Calibri (MS)" panose="020F0502020204030204"/>
                <a:cs typeface="Calibri (MS)" panose="020F0502020204030204"/>
                <a:sym typeface="Calibri (MS)" panose="020F0502020204030204"/>
              </a:rPr>
              <a:t>kubectl </a:t>
            </a:r>
            <a:r>
              <a:rPr lang="en-US" sz="1025" i="1">
                <a:solidFill>
                  <a:srgbClr val="326CE5"/>
                </a:solidFill>
                <a:latin typeface="Calibri (MS) Italics" panose="020F05020202040A0204"/>
                <a:ea typeface="Calibri (MS) Italics" panose="020F05020202040A0204"/>
                <a:cs typeface="Calibri (MS) Italics" panose="020F05020202040A0204"/>
                <a:sym typeface="Calibri (MS) Italics" panose="020F05020202040A0204"/>
              </a:rPr>
              <a:t>x.y.z</a:t>
            </a:r>
          </a:p>
        </p:txBody>
      </p:sp>
      <p:sp>
        <p:nvSpPr>
          <p:cNvPr id="46" name="TextBox 46"/>
          <p:cNvSpPr txBox="1"/>
          <p:nvPr/>
        </p:nvSpPr>
        <p:spPr>
          <a:xfrm>
            <a:off x="4979340" y="3177138"/>
            <a:ext cx="699407" cy="283747"/>
          </a:xfrm>
          <a:prstGeom prst="rect">
            <a:avLst/>
          </a:prstGeom>
        </p:spPr>
        <p:txBody>
          <a:bodyPr lIns="0" tIns="0" rIns="0" bIns="0" rtlCol="0" anchor="t">
            <a:spAutoFit/>
          </a:bodyPr>
          <a:lstStyle/>
          <a:p>
            <a:pPr algn="l">
              <a:lnSpc>
                <a:spcPts val="2335"/>
              </a:lnSpc>
            </a:pPr>
            <a:r>
              <a:rPr lang="en-US" sz="1030">
                <a:solidFill>
                  <a:srgbClr val="326CE5"/>
                </a:solidFill>
                <a:latin typeface="Calibri (MS)" panose="020F0502020204030204"/>
                <a:ea typeface="Calibri (MS)" panose="020F0502020204030204"/>
                <a:cs typeface="Calibri (MS)" panose="020F0502020204030204"/>
                <a:sym typeface="Calibri (MS)" panose="020F0502020204030204"/>
              </a:rPr>
              <a:t>P</a:t>
            </a:r>
            <a:r>
              <a:rPr lang="en-US" sz="1030">
                <a:solidFill>
                  <a:srgbClr val="000000"/>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rer</a:t>
            </a:r>
            <a:r>
              <a:rPr lang="en-US" sz="1030">
                <a:solidFill>
                  <a:srgbClr val="000000"/>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eq</a:t>
            </a:r>
            <a:r>
              <a:rPr lang="en-US" sz="1030">
                <a:solidFill>
                  <a:srgbClr val="000000"/>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u</a:t>
            </a:r>
            <a:r>
              <a:rPr lang="en-US" sz="1030">
                <a:solidFill>
                  <a:srgbClr val="000000"/>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isi</a:t>
            </a:r>
            <a:r>
              <a:rPr lang="en-US" sz="1030">
                <a:solidFill>
                  <a:srgbClr val="000000"/>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tes</a:t>
            </a:r>
          </a:p>
        </p:txBody>
      </p:sp>
      <p:sp>
        <p:nvSpPr>
          <p:cNvPr id="47" name="TextBox 47"/>
          <p:cNvSpPr txBox="1"/>
          <p:nvPr/>
        </p:nvSpPr>
        <p:spPr>
          <a:xfrm>
            <a:off x="5013696" y="3473974"/>
            <a:ext cx="597356" cy="283747"/>
          </a:xfrm>
          <a:prstGeom prst="rect">
            <a:avLst/>
          </a:prstGeom>
        </p:spPr>
        <p:txBody>
          <a:bodyPr lIns="0" tIns="0" rIns="0" bIns="0" rtlCol="0" anchor="t">
            <a:spAutoFit/>
          </a:bodyPr>
          <a:lstStyle/>
          <a:p>
            <a:pPr algn="l">
              <a:lnSpc>
                <a:spcPts val="2335"/>
              </a:lnSpc>
            </a:pPr>
            <a:r>
              <a:rPr lang="en-US" sz="1030" b="1">
                <a:solidFill>
                  <a:srgbClr val="000000"/>
                </a:solidFill>
                <a:latin typeface="Calibri (MS) Bold" panose="020F0702030404030204"/>
                <a:ea typeface="Calibri (MS) Bold" panose="020F0702030404030204"/>
                <a:cs typeface="Calibri (MS) Bold" panose="020F0702030404030204"/>
                <a:sym typeface="Calibri (MS) Bold" panose="020F0702030404030204"/>
              </a:rPr>
              <a:t>worker two</a:t>
            </a:r>
          </a:p>
        </p:txBody>
      </p:sp>
      <p:sp>
        <p:nvSpPr>
          <p:cNvPr id="48" name="TextBox 48"/>
          <p:cNvSpPr txBox="1"/>
          <p:nvPr/>
        </p:nvSpPr>
        <p:spPr>
          <a:xfrm>
            <a:off x="6712898" y="2250781"/>
            <a:ext cx="747595" cy="507632"/>
          </a:xfrm>
          <a:prstGeom prst="rect">
            <a:avLst/>
          </a:prstGeom>
        </p:spPr>
        <p:txBody>
          <a:bodyPr lIns="0" tIns="0" rIns="0" bIns="0" rtlCol="0" anchor="t">
            <a:spAutoFit/>
          </a:bodyPr>
          <a:lstStyle/>
          <a:p>
            <a:pPr algn="ctr">
              <a:lnSpc>
                <a:spcPts val="1440"/>
              </a:lnSpc>
            </a:pPr>
            <a:r>
              <a:rPr lang="en-US" sz="1030">
                <a:solidFill>
                  <a:srgbClr val="326CE5"/>
                </a:solidFill>
                <a:latin typeface="Calibri (MS)" panose="020F0502020204030204"/>
                <a:ea typeface="Calibri (MS)" panose="020F0502020204030204"/>
                <a:cs typeface="Calibri (MS)" panose="020F0502020204030204"/>
                <a:sym typeface="Calibri (MS)" panose="020F0502020204030204"/>
              </a:rPr>
              <a:t>kubelet </a:t>
            </a:r>
            <a:r>
              <a:rPr lang="en-US" sz="1030" i="1">
                <a:solidFill>
                  <a:srgbClr val="326CE5"/>
                </a:solidFill>
                <a:latin typeface="Calibri (MS) Italics" panose="020F05020202040A0204"/>
                <a:ea typeface="Calibri (MS) Italics" panose="020F05020202040A0204"/>
                <a:cs typeface="Calibri (MS) Italics" panose="020F05020202040A0204"/>
                <a:sym typeface="Calibri (MS) Italics" panose="020F05020202040A0204"/>
              </a:rPr>
              <a:t>x.y.z</a:t>
            </a:r>
          </a:p>
          <a:p>
            <a:pPr algn="ctr">
              <a:lnSpc>
                <a:spcPts val="1190"/>
              </a:lnSpc>
            </a:pPr>
            <a:r>
              <a:rPr lang="en-US" sz="1025">
                <a:solidFill>
                  <a:srgbClr val="326CE5"/>
                </a:solidFill>
                <a:latin typeface="Calibri (MS)" panose="020F0502020204030204"/>
                <a:ea typeface="Calibri (MS)" panose="020F0502020204030204"/>
                <a:cs typeface="Calibri (MS)" panose="020F0502020204030204"/>
                <a:sym typeface="Calibri (MS)" panose="020F0502020204030204"/>
              </a:rPr>
              <a:t>kubeadm </a:t>
            </a:r>
            <a:r>
              <a:rPr lang="en-US" sz="1025" i="1">
                <a:solidFill>
                  <a:srgbClr val="326CE5"/>
                </a:solidFill>
                <a:latin typeface="Calibri (MS) Italics" panose="020F05020202040A0204"/>
                <a:ea typeface="Calibri (MS) Italics" panose="020F05020202040A0204"/>
                <a:cs typeface="Calibri (MS) Italics" panose="020F05020202040A0204"/>
                <a:sym typeface="Calibri (MS) Italics" panose="020F05020202040A0204"/>
              </a:rPr>
              <a:t>x.y.z </a:t>
            </a:r>
            <a:r>
              <a:rPr lang="en-US" sz="1025">
                <a:solidFill>
                  <a:srgbClr val="326CE5"/>
                </a:solidFill>
                <a:latin typeface="Calibri (MS)" panose="020F0502020204030204"/>
                <a:ea typeface="Calibri (MS)" panose="020F0502020204030204"/>
                <a:cs typeface="Calibri (MS)" panose="020F0502020204030204"/>
                <a:sym typeface="Calibri (MS)" panose="020F0502020204030204"/>
              </a:rPr>
              <a:t>kubectl </a:t>
            </a:r>
            <a:r>
              <a:rPr lang="en-US" sz="1025" i="1">
                <a:solidFill>
                  <a:srgbClr val="326CE5"/>
                </a:solidFill>
                <a:latin typeface="Calibri (MS) Italics" panose="020F05020202040A0204"/>
                <a:ea typeface="Calibri (MS) Italics" panose="020F05020202040A0204"/>
                <a:cs typeface="Calibri (MS) Italics" panose="020F05020202040A0204"/>
                <a:sym typeface="Calibri (MS) Italics" panose="020F05020202040A0204"/>
              </a:rPr>
              <a:t>x.y.z</a:t>
            </a:r>
          </a:p>
        </p:txBody>
      </p:sp>
      <p:sp>
        <p:nvSpPr>
          <p:cNvPr id="49" name="TextBox 49"/>
          <p:cNvSpPr txBox="1"/>
          <p:nvPr/>
        </p:nvSpPr>
        <p:spPr>
          <a:xfrm>
            <a:off x="6759169" y="3161016"/>
            <a:ext cx="696603" cy="601377"/>
          </a:xfrm>
          <a:prstGeom prst="rect">
            <a:avLst/>
          </a:prstGeom>
        </p:spPr>
        <p:txBody>
          <a:bodyPr lIns="0" tIns="0" rIns="0" bIns="0" rtlCol="0" anchor="t">
            <a:spAutoFit/>
          </a:bodyPr>
          <a:lstStyle/>
          <a:p>
            <a:pPr algn="l">
              <a:lnSpc>
                <a:spcPts val="2425"/>
              </a:lnSpc>
            </a:pPr>
            <a:r>
              <a:rPr lang="en-US" sz="1030">
                <a:solidFill>
                  <a:srgbClr val="326CE5"/>
                </a:solidFill>
                <a:latin typeface="Calibri (MS)" panose="020F0502020204030204"/>
                <a:ea typeface="Calibri (MS)" panose="020F0502020204030204"/>
                <a:cs typeface="Calibri (MS)" panose="020F0502020204030204"/>
                <a:sym typeface="Calibri (MS)" panose="020F0502020204030204"/>
              </a:rPr>
              <a:t>P</a:t>
            </a:r>
            <a:r>
              <a:rPr lang="en-US" sz="1030">
                <a:solidFill>
                  <a:srgbClr val="000000"/>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rer</a:t>
            </a:r>
            <a:r>
              <a:rPr lang="en-US" sz="1030">
                <a:solidFill>
                  <a:srgbClr val="000000"/>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eq</a:t>
            </a:r>
            <a:r>
              <a:rPr lang="en-US" sz="1030">
                <a:solidFill>
                  <a:srgbClr val="000000"/>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u</a:t>
            </a:r>
            <a:r>
              <a:rPr lang="en-US" sz="1030">
                <a:solidFill>
                  <a:srgbClr val="000000"/>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isi</a:t>
            </a:r>
            <a:r>
              <a:rPr lang="en-US" sz="1030">
                <a:solidFill>
                  <a:srgbClr val="000000"/>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tes </a:t>
            </a:r>
            <a:r>
              <a:rPr lang="en-US" sz="1030" b="1">
                <a:solidFill>
                  <a:srgbClr val="000000"/>
                </a:solidFill>
                <a:latin typeface="Calibri (MS) Bold" panose="020F0702030404030204"/>
                <a:ea typeface="Calibri (MS) Bold" panose="020F0702030404030204"/>
                <a:cs typeface="Calibri (MS) Bold" panose="020F0702030404030204"/>
                <a:sym typeface="Calibri (MS) Bold" panose="020F0702030404030204"/>
              </a:rPr>
              <a:t>worker thr ee</a:t>
            </a:r>
          </a:p>
        </p:txBody>
      </p:sp>
      <p:sp>
        <p:nvSpPr>
          <p:cNvPr id="50" name="TextBox 50"/>
          <p:cNvSpPr txBox="1"/>
          <p:nvPr/>
        </p:nvSpPr>
        <p:spPr>
          <a:xfrm>
            <a:off x="1982578" y="1986612"/>
            <a:ext cx="320892" cy="164791"/>
          </a:xfrm>
          <a:prstGeom prst="rect">
            <a:avLst/>
          </a:prstGeom>
        </p:spPr>
        <p:txBody>
          <a:bodyPr lIns="0" tIns="0" rIns="0" bIns="0" rtlCol="0" anchor="t">
            <a:spAutoFit/>
          </a:bodyPr>
          <a:lstStyle/>
          <a:p>
            <a:pPr algn="l">
              <a:lnSpc>
                <a:spcPts val="1215"/>
              </a:lnSpc>
            </a:pPr>
            <a:r>
              <a:rPr lang="en-US" sz="865">
                <a:solidFill>
                  <a:srgbClr val="326CE5"/>
                </a:solidFill>
                <a:latin typeface="Calibri (MS)" panose="020F0502020204030204"/>
                <a:ea typeface="Calibri (MS)" panose="020F0502020204030204"/>
                <a:cs typeface="Calibri (MS)" panose="020F0502020204030204"/>
                <a:sym typeface="Calibri (MS)" panose="020F0502020204030204"/>
              </a:rPr>
              <a:t>ver: x.y</a:t>
            </a:r>
          </a:p>
        </p:txBody>
      </p:sp>
      <p:sp>
        <p:nvSpPr>
          <p:cNvPr id="51" name="TextBox 51"/>
          <p:cNvSpPr txBox="1"/>
          <p:nvPr/>
        </p:nvSpPr>
        <p:spPr>
          <a:xfrm>
            <a:off x="3721908" y="1986612"/>
            <a:ext cx="321119" cy="164791"/>
          </a:xfrm>
          <a:prstGeom prst="rect">
            <a:avLst/>
          </a:prstGeom>
        </p:spPr>
        <p:txBody>
          <a:bodyPr lIns="0" tIns="0" rIns="0" bIns="0" rtlCol="0" anchor="t">
            <a:spAutoFit/>
          </a:bodyPr>
          <a:lstStyle/>
          <a:p>
            <a:pPr algn="l">
              <a:lnSpc>
                <a:spcPts val="1215"/>
              </a:lnSpc>
            </a:pPr>
            <a:r>
              <a:rPr lang="en-US" sz="865">
                <a:solidFill>
                  <a:srgbClr val="326CE5"/>
                </a:solidFill>
                <a:latin typeface="Calibri (MS)" panose="020F0502020204030204"/>
                <a:ea typeface="Calibri (MS)" panose="020F0502020204030204"/>
                <a:cs typeface="Calibri (MS)" panose="020F0502020204030204"/>
                <a:sym typeface="Calibri (MS)" panose="020F0502020204030204"/>
              </a:rPr>
              <a:t>ver: x.y</a:t>
            </a:r>
          </a:p>
        </p:txBody>
      </p:sp>
      <p:sp>
        <p:nvSpPr>
          <p:cNvPr id="52" name="TextBox 52"/>
          <p:cNvSpPr txBox="1"/>
          <p:nvPr/>
        </p:nvSpPr>
        <p:spPr>
          <a:xfrm>
            <a:off x="5417998" y="1982764"/>
            <a:ext cx="320892" cy="164791"/>
          </a:xfrm>
          <a:prstGeom prst="rect">
            <a:avLst/>
          </a:prstGeom>
        </p:spPr>
        <p:txBody>
          <a:bodyPr lIns="0" tIns="0" rIns="0" bIns="0" rtlCol="0" anchor="t">
            <a:spAutoFit/>
          </a:bodyPr>
          <a:lstStyle/>
          <a:p>
            <a:pPr algn="l">
              <a:lnSpc>
                <a:spcPts val="1215"/>
              </a:lnSpc>
            </a:pPr>
            <a:r>
              <a:rPr lang="en-US" sz="865">
                <a:solidFill>
                  <a:srgbClr val="326CE5"/>
                </a:solidFill>
                <a:latin typeface="Calibri (MS)" panose="020F0502020204030204"/>
                <a:ea typeface="Calibri (MS)" panose="020F0502020204030204"/>
                <a:cs typeface="Calibri (MS)" panose="020F0502020204030204"/>
                <a:sym typeface="Calibri (MS)" panose="020F0502020204030204"/>
              </a:rPr>
              <a:t>ver: x.y</a:t>
            </a:r>
          </a:p>
        </p:txBody>
      </p:sp>
      <p:sp>
        <p:nvSpPr>
          <p:cNvPr id="53" name="TextBox 53"/>
          <p:cNvSpPr txBox="1"/>
          <p:nvPr/>
        </p:nvSpPr>
        <p:spPr>
          <a:xfrm>
            <a:off x="5421571" y="2969931"/>
            <a:ext cx="314708" cy="164791"/>
          </a:xfrm>
          <a:prstGeom prst="rect">
            <a:avLst/>
          </a:prstGeom>
        </p:spPr>
        <p:txBody>
          <a:bodyPr lIns="0" tIns="0" rIns="0" bIns="0" rtlCol="0" anchor="t">
            <a:spAutoFit/>
          </a:bodyPr>
          <a:lstStyle/>
          <a:p>
            <a:pPr algn="l">
              <a:lnSpc>
                <a:spcPts val="1215"/>
              </a:lnSpc>
            </a:pPr>
            <a:r>
              <a:rPr lang="en-US" sz="865">
                <a:solidFill>
                  <a:srgbClr val="326CE5"/>
                </a:solidFill>
                <a:latin typeface="Calibri (MS)" panose="020F0502020204030204"/>
                <a:ea typeface="Calibri (MS)" panose="020F0502020204030204"/>
                <a:cs typeface="Calibri (MS)" panose="020F0502020204030204"/>
                <a:sym typeface="Calibri (MS)" panose="020F0502020204030204"/>
              </a:rPr>
              <a:t>ver: y.z</a:t>
            </a:r>
          </a:p>
        </p:txBody>
      </p:sp>
      <p:sp>
        <p:nvSpPr>
          <p:cNvPr id="54" name="TextBox 54"/>
          <p:cNvSpPr txBox="1"/>
          <p:nvPr/>
        </p:nvSpPr>
        <p:spPr>
          <a:xfrm>
            <a:off x="7180876" y="2945833"/>
            <a:ext cx="314708" cy="164791"/>
          </a:xfrm>
          <a:prstGeom prst="rect">
            <a:avLst/>
          </a:prstGeom>
        </p:spPr>
        <p:txBody>
          <a:bodyPr lIns="0" tIns="0" rIns="0" bIns="0" rtlCol="0" anchor="t">
            <a:spAutoFit/>
          </a:bodyPr>
          <a:lstStyle/>
          <a:p>
            <a:pPr algn="l">
              <a:lnSpc>
                <a:spcPts val="1215"/>
              </a:lnSpc>
            </a:pPr>
            <a:r>
              <a:rPr lang="en-US" sz="865">
                <a:solidFill>
                  <a:srgbClr val="326CE5"/>
                </a:solidFill>
                <a:latin typeface="Calibri (MS)" panose="020F0502020204030204"/>
                <a:ea typeface="Calibri (MS)" panose="020F0502020204030204"/>
                <a:cs typeface="Calibri (MS)" panose="020F0502020204030204"/>
                <a:sym typeface="Calibri (MS)" panose="020F0502020204030204"/>
              </a:rPr>
              <a:t>ver: y.z</a:t>
            </a:r>
          </a:p>
        </p:txBody>
      </p:sp>
      <p:sp>
        <p:nvSpPr>
          <p:cNvPr id="55" name="TextBox 55"/>
          <p:cNvSpPr txBox="1"/>
          <p:nvPr/>
        </p:nvSpPr>
        <p:spPr>
          <a:xfrm>
            <a:off x="1986240" y="2977908"/>
            <a:ext cx="314585" cy="164530"/>
          </a:xfrm>
          <a:prstGeom prst="rect">
            <a:avLst/>
          </a:prstGeom>
        </p:spPr>
        <p:txBody>
          <a:bodyPr lIns="0" tIns="0" rIns="0" bIns="0" rtlCol="0" anchor="t">
            <a:spAutoFit/>
          </a:bodyPr>
          <a:lstStyle/>
          <a:p>
            <a:pPr algn="l">
              <a:lnSpc>
                <a:spcPts val="1210"/>
              </a:lnSpc>
            </a:pPr>
            <a:r>
              <a:rPr lang="en-US" sz="865">
                <a:solidFill>
                  <a:srgbClr val="326CE5"/>
                </a:solidFill>
                <a:latin typeface="Calibri (MS)" panose="020F0502020204030204"/>
                <a:ea typeface="Calibri (MS)" panose="020F0502020204030204"/>
                <a:cs typeface="Calibri (MS)" panose="020F0502020204030204"/>
                <a:sym typeface="Calibri (MS)" panose="020F0502020204030204"/>
              </a:rPr>
              <a:t>ver: y.z</a:t>
            </a:r>
          </a:p>
        </p:txBody>
      </p:sp>
      <p:sp>
        <p:nvSpPr>
          <p:cNvPr id="56" name="TextBox 56"/>
          <p:cNvSpPr txBox="1"/>
          <p:nvPr/>
        </p:nvSpPr>
        <p:spPr>
          <a:xfrm>
            <a:off x="3725571" y="2977908"/>
            <a:ext cx="314585" cy="164530"/>
          </a:xfrm>
          <a:prstGeom prst="rect">
            <a:avLst/>
          </a:prstGeom>
        </p:spPr>
        <p:txBody>
          <a:bodyPr lIns="0" tIns="0" rIns="0" bIns="0" rtlCol="0" anchor="t">
            <a:spAutoFit/>
          </a:bodyPr>
          <a:lstStyle/>
          <a:p>
            <a:pPr algn="l">
              <a:lnSpc>
                <a:spcPts val="1210"/>
              </a:lnSpc>
            </a:pPr>
            <a:r>
              <a:rPr lang="en-US" sz="865">
                <a:solidFill>
                  <a:srgbClr val="326CE5"/>
                </a:solidFill>
                <a:latin typeface="Calibri (MS)" panose="020F0502020204030204"/>
                <a:ea typeface="Calibri (MS)" panose="020F0502020204030204"/>
                <a:cs typeface="Calibri (MS)" panose="020F0502020204030204"/>
                <a:sym typeface="Calibri (MS)" panose="020F0502020204030204"/>
              </a:rPr>
              <a:t>ver: y.z</a:t>
            </a:r>
          </a:p>
        </p:txBody>
      </p:sp>
      <p:sp>
        <p:nvSpPr>
          <p:cNvPr id="57" name="TextBox 57"/>
          <p:cNvSpPr txBox="1"/>
          <p:nvPr/>
        </p:nvSpPr>
        <p:spPr>
          <a:xfrm>
            <a:off x="7193430" y="1976539"/>
            <a:ext cx="320844" cy="164530"/>
          </a:xfrm>
          <a:prstGeom prst="rect">
            <a:avLst/>
          </a:prstGeom>
        </p:spPr>
        <p:txBody>
          <a:bodyPr lIns="0" tIns="0" rIns="0" bIns="0" rtlCol="0" anchor="t">
            <a:spAutoFit/>
          </a:bodyPr>
          <a:lstStyle/>
          <a:p>
            <a:pPr algn="l">
              <a:lnSpc>
                <a:spcPts val="1210"/>
              </a:lnSpc>
            </a:pPr>
            <a:r>
              <a:rPr lang="en-US" sz="865">
                <a:solidFill>
                  <a:srgbClr val="326CE5"/>
                </a:solidFill>
                <a:latin typeface="Calibri (MS)" panose="020F0502020204030204"/>
                <a:ea typeface="Calibri (MS)" panose="020F0502020204030204"/>
                <a:cs typeface="Calibri (MS)" panose="020F0502020204030204"/>
                <a:sym typeface="Calibri (MS)" panose="020F0502020204030204"/>
              </a:rPr>
              <a:t>ver: x.y</a:t>
            </a: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8994635" cy="5143500"/>
          </a:xfrm>
          <a:custGeom>
            <a:avLst/>
            <a:gdLst/>
            <a:ahLst/>
            <a:cxnLst/>
            <a:rect l="l" t="t" r="r" b="b"/>
            <a:pathLst>
              <a:path w="8994635" h="5143500">
                <a:moveTo>
                  <a:pt x="0" y="0"/>
                </a:moveTo>
                <a:lnTo>
                  <a:pt x="8994635" y="0"/>
                </a:lnTo>
                <a:lnTo>
                  <a:pt x="8994635"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65083" y="1241353"/>
            <a:ext cx="6166960" cy="2855036"/>
          </a:xfrm>
          <a:custGeom>
            <a:avLst/>
            <a:gdLst/>
            <a:ahLst/>
            <a:cxnLst/>
            <a:rect l="l" t="t" r="r" b="b"/>
            <a:pathLst>
              <a:path w="6166960" h="2855036">
                <a:moveTo>
                  <a:pt x="0" y="0"/>
                </a:moveTo>
                <a:lnTo>
                  <a:pt x="6166960" y="0"/>
                </a:lnTo>
                <a:lnTo>
                  <a:pt x="6166960" y="2855036"/>
                </a:lnTo>
                <a:lnTo>
                  <a:pt x="0" y="2855036"/>
                </a:lnTo>
                <a:lnTo>
                  <a:pt x="0" y="0"/>
                </a:lnTo>
                <a:close/>
              </a:path>
            </a:pathLst>
          </a:custGeom>
          <a:blipFill>
            <a:blip r:embed="rId4"/>
            <a:stretch>
              <a:fillRect/>
            </a:stretch>
          </a:blipFill>
        </p:spPr>
      </p:sp>
      <p:sp>
        <p:nvSpPr>
          <p:cNvPr id="4" name="Freeform 4"/>
          <p:cNvSpPr/>
          <p:nvPr/>
        </p:nvSpPr>
        <p:spPr>
          <a:xfrm>
            <a:off x="1363983" y="1240302"/>
            <a:ext cx="6165764" cy="2853799"/>
          </a:xfrm>
          <a:custGeom>
            <a:avLst/>
            <a:gdLst/>
            <a:ahLst/>
            <a:cxnLst/>
            <a:rect l="l" t="t" r="r" b="b"/>
            <a:pathLst>
              <a:path w="6165764" h="2853799">
                <a:moveTo>
                  <a:pt x="0" y="0"/>
                </a:moveTo>
                <a:lnTo>
                  <a:pt x="6165765" y="0"/>
                </a:lnTo>
                <a:lnTo>
                  <a:pt x="6165765" y="2853799"/>
                </a:lnTo>
                <a:lnTo>
                  <a:pt x="0" y="28537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a:grpSpLocks noChangeAspect="1"/>
          </p:cNvGrpSpPr>
          <p:nvPr/>
        </p:nvGrpSpPr>
        <p:grpSpPr>
          <a:xfrm>
            <a:off x="1873553" y="1674198"/>
            <a:ext cx="1625090" cy="2009877"/>
            <a:chOff x="0" y="0"/>
            <a:chExt cx="3003639" cy="3714839"/>
          </a:xfrm>
        </p:grpSpPr>
        <p:sp>
          <p:nvSpPr>
            <p:cNvPr id="6" name="Freeform 6"/>
            <p:cNvSpPr/>
            <p:nvPr/>
          </p:nvSpPr>
          <p:spPr>
            <a:xfrm>
              <a:off x="0" y="0"/>
              <a:ext cx="3003677" cy="3714877"/>
            </a:xfrm>
            <a:custGeom>
              <a:avLst/>
              <a:gdLst/>
              <a:ahLst/>
              <a:cxnLst/>
              <a:rect l="l" t="t" r="r" b="b"/>
              <a:pathLst>
                <a:path w="3003677" h="3714877">
                  <a:moveTo>
                    <a:pt x="2726309" y="146304"/>
                  </a:moveTo>
                  <a:cubicBezTo>
                    <a:pt x="2809240" y="146304"/>
                    <a:pt x="2876677" y="213487"/>
                    <a:pt x="2876677" y="296545"/>
                  </a:cubicBezTo>
                  <a:lnTo>
                    <a:pt x="2876677" y="3424936"/>
                  </a:lnTo>
                  <a:cubicBezTo>
                    <a:pt x="2876677" y="3507867"/>
                    <a:pt x="2809240" y="3575304"/>
                    <a:pt x="2726309" y="3575304"/>
                  </a:cubicBezTo>
                  <a:lnTo>
                    <a:pt x="283591" y="3575304"/>
                  </a:lnTo>
                  <a:cubicBezTo>
                    <a:pt x="200660" y="3575304"/>
                    <a:pt x="133350" y="3507867"/>
                    <a:pt x="133350" y="3424936"/>
                  </a:cubicBezTo>
                  <a:lnTo>
                    <a:pt x="133350" y="296545"/>
                  </a:lnTo>
                  <a:cubicBezTo>
                    <a:pt x="133350" y="213614"/>
                    <a:pt x="200533" y="146304"/>
                    <a:pt x="283591" y="146304"/>
                  </a:cubicBezTo>
                  <a:close/>
                  <a:moveTo>
                    <a:pt x="0" y="0"/>
                  </a:moveTo>
                  <a:lnTo>
                    <a:pt x="0" y="3714877"/>
                  </a:lnTo>
                  <a:lnTo>
                    <a:pt x="3003677" y="3714877"/>
                  </a:lnTo>
                  <a:lnTo>
                    <a:pt x="3003677" y="0"/>
                  </a:lnTo>
                  <a:close/>
                </a:path>
              </a:pathLst>
            </a:custGeom>
            <a:blipFill>
              <a:blip r:embed="rId7"/>
              <a:stretch>
                <a:fillRect r="1" b="1"/>
              </a:stretch>
            </a:blipFill>
          </p:spPr>
        </p:sp>
      </p:grpSp>
      <p:sp>
        <p:nvSpPr>
          <p:cNvPr id="7" name="Freeform 7"/>
          <p:cNvSpPr/>
          <p:nvPr/>
        </p:nvSpPr>
        <p:spPr>
          <a:xfrm>
            <a:off x="1895355" y="1702961"/>
            <a:ext cx="1584962" cy="1955911"/>
          </a:xfrm>
          <a:custGeom>
            <a:avLst/>
            <a:gdLst/>
            <a:ahLst/>
            <a:cxnLst/>
            <a:rect l="l" t="t" r="r" b="b"/>
            <a:pathLst>
              <a:path w="1584962" h="1955911">
                <a:moveTo>
                  <a:pt x="0" y="0"/>
                </a:moveTo>
                <a:lnTo>
                  <a:pt x="1584961" y="0"/>
                </a:lnTo>
                <a:lnTo>
                  <a:pt x="1584961" y="1955911"/>
                </a:lnTo>
                <a:lnTo>
                  <a:pt x="0" y="195591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8" name="Group 8"/>
          <p:cNvGrpSpPr>
            <a:grpSpLocks noChangeAspect="1"/>
          </p:cNvGrpSpPr>
          <p:nvPr/>
        </p:nvGrpSpPr>
        <p:grpSpPr>
          <a:xfrm>
            <a:off x="3625711" y="1674198"/>
            <a:ext cx="1618218" cy="2009877"/>
            <a:chOff x="0" y="0"/>
            <a:chExt cx="2990939" cy="3714839"/>
          </a:xfrm>
        </p:grpSpPr>
        <p:sp>
          <p:nvSpPr>
            <p:cNvPr id="9" name="Freeform 9"/>
            <p:cNvSpPr/>
            <p:nvPr/>
          </p:nvSpPr>
          <p:spPr>
            <a:xfrm>
              <a:off x="0" y="0"/>
              <a:ext cx="2990977" cy="3714877"/>
            </a:xfrm>
            <a:custGeom>
              <a:avLst/>
              <a:gdLst/>
              <a:ahLst/>
              <a:cxnLst/>
              <a:rect l="l" t="t" r="r" b="b"/>
              <a:pathLst>
                <a:path w="2990977" h="3714877">
                  <a:moveTo>
                    <a:pt x="2714244" y="146304"/>
                  </a:moveTo>
                  <a:cubicBezTo>
                    <a:pt x="2796921" y="146304"/>
                    <a:pt x="2863977" y="213233"/>
                    <a:pt x="2863977" y="295783"/>
                  </a:cubicBezTo>
                  <a:lnTo>
                    <a:pt x="2863977" y="3425571"/>
                  </a:lnTo>
                  <a:cubicBezTo>
                    <a:pt x="2863977" y="3508248"/>
                    <a:pt x="2796921" y="3575304"/>
                    <a:pt x="2714244" y="3575304"/>
                  </a:cubicBezTo>
                  <a:lnTo>
                    <a:pt x="282956" y="3575304"/>
                  </a:lnTo>
                  <a:cubicBezTo>
                    <a:pt x="200279" y="3575304"/>
                    <a:pt x="133477" y="3508248"/>
                    <a:pt x="133477" y="3425571"/>
                  </a:cubicBezTo>
                  <a:lnTo>
                    <a:pt x="133477" y="295783"/>
                  </a:lnTo>
                  <a:cubicBezTo>
                    <a:pt x="133477" y="213106"/>
                    <a:pt x="200406" y="146304"/>
                    <a:pt x="282956" y="146304"/>
                  </a:cubicBezTo>
                  <a:close/>
                  <a:moveTo>
                    <a:pt x="0" y="0"/>
                  </a:moveTo>
                  <a:lnTo>
                    <a:pt x="0" y="3714877"/>
                  </a:lnTo>
                  <a:lnTo>
                    <a:pt x="2990977" y="3714877"/>
                  </a:lnTo>
                  <a:lnTo>
                    <a:pt x="2990977" y="0"/>
                  </a:lnTo>
                  <a:close/>
                </a:path>
              </a:pathLst>
            </a:custGeom>
            <a:blipFill>
              <a:blip r:embed="rId10"/>
              <a:stretch>
                <a:fillRect r="1" b="1"/>
              </a:stretch>
            </a:blipFill>
          </p:spPr>
        </p:sp>
      </p:grpSp>
      <p:sp>
        <p:nvSpPr>
          <p:cNvPr id="10" name="Freeform 10"/>
          <p:cNvSpPr/>
          <p:nvPr/>
        </p:nvSpPr>
        <p:spPr>
          <a:xfrm>
            <a:off x="3647514" y="1491053"/>
            <a:ext cx="1578090" cy="2167819"/>
          </a:xfrm>
          <a:custGeom>
            <a:avLst/>
            <a:gdLst/>
            <a:ahLst/>
            <a:cxnLst/>
            <a:rect l="l" t="t" r="r" b="b"/>
            <a:pathLst>
              <a:path w="1578090" h="2167819">
                <a:moveTo>
                  <a:pt x="0" y="0"/>
                </a:moveTo>
                <a:lnTo>
                  <a:pt x="1578090" y="0"/>
                </a:lnTo>
                <a:lnTo>
                  <a:pt x="1578090" y="2167819"/>
                </a:lnTo>
                <a:lnTo>
                  <a:pt x="0" y="216781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1" name="Freeform 11"/>
          <p:cNvSpPr/>
          <p:nvPr/>
        </p:nvSpPr>
        <p:spPr>
          <a:xfrm>
            <a:off x="2471348" y="1536863"/>
            <a:ext cx="419144" cy="419144"/>
          </a:xfrm>
          <a:custGeom>
            <a:avLst/>
            <a:gdLst/>
            <a:ahLst/>
            <a:cxnLst/>
            <a:rect l="l" t="t" r="r" b="b"/>
            <a:pathLst>
              <a:path w="419144" h="419144">
                <a:moveTo>
                  <a:pt x="0" y="0"/>
                </a:moveTo>
                <a:lnTo>
                  <a:pt x="419144" y="0"/>
                </a:lnTo>
                <a:lnTo>
                  <a:pt x="419144" y="419144"/>
                </a:lnTo>
                <a:lnTo>
                  <a:pt x="0" y="41914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2" name="Freeform 12"/>
          <p:cNvSpPr/>
          <p:nvPr/>
        </p:nvSpPr>
        <p:spPr>
          <a:xfrm>
            <a:off x="2223984" y="2347666"/>
            <a:ext cx="872644" cy="535954"/>
          </a:xfrm>
          <a:custGeom>
            <a:avLst/>
            <a:gdLst/>
            <a:ahLst/>
            <a:cxnLst/>
            <a:rect l="l" t="t" r="r" b="b"/>
            <a:pathLst>
              <a:path w="872644" h="535954">
                <a:moveTo>
                  <a:pt x="0" y="0"/>
                </a:moveTo>
                <a:lnTo>
                  <a:pt x="872644" y="0"/>
                </a:lnTo>
                <a:lnTo>
                  <a:pt x="872644" y="535955"/>
                </a:lnTo>
                <a:lnTo>
                  <a:pt x="0" y="53595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3" name="Freeform 13"/>
          <p:cNvSpPr/>
          <p:nvPr/>
        </p:nvSpPr>
        <p:spPr>
          <a:xfrm>
            <a:off x="2027007" y="2934612"/>
            <a:ext cx="1273462" cy="695683"/>
          </a:xfrm>
          <a:custGeom>
            <a:avLst/>
            <a:gdLst/>
            <a:ahLst/>
            <a:cxnLst/>
            <a:rect l="l" t="t" r="r" b="b"/>
            <a:pathLst>
              <a:path w="1273462" h="695683">
                <a:moveTo>
                  <a:pt x="0" y="0"/>
                </a:moveTo>
                <a:lnTo>
                  <a:pt x="1273462" y="0"/>
                </a:lnTo>
                <a:lnTo>
                  <a:pt x="1273462" y="695682"/>
                </a:lnTo>
                <a:lnTo>
                  <a:pt x="0" y="69568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4" name="Freeform 14"/>
          <p:cNvSpPr/>
          <p:nvPr/>
        </p:nvSpPr>
        <p:spPr>
          <a:xfrm>
            <a:off x="3983014" y="2347666"/>
            <a:ext cx="865773" cy="535954"/>
          </a:xfrm>
          <a:custGeom>
            <a:avLst/>
            <a:gdLst/>
            <a:ahLst/>
            <a:cxnLst/>
            <a:rect l="l" t="t" r="r" b="b"/>
            <a:pathLst>
              <a:path w="865773" h="535954">
                <a:moveTo>
                  <a:pt x="0" y="0"/>
                </a:moveTo>
                <a:lnTo>
                  <a:pt x="865773" y="0"/>
                </a:lnTo>
                <a:lnTo>
                  <a:pt x="865773" y="535955"/>
                </a:lnTo>
                <a:lnTo>
                  <a:pt x="0" y="535955"/>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5" name="Freeform 15"/>
          <p:cNvSpPr/>
          <p:nvPr/>
        </p:nvSpPr>
        <p:spPr>
          <a:xfrm>
            <a:off x="3779166" y="2934612"/>
            <a:ext cx="1273462" cy="695683"/>
          </a:xfrm>
          <a:custGeom>
            <a:avLst/>
            <a:gdLst/>
            <a:ahLst/>
            <a:cxnLst/>
            <a:rect l="l" t="t" r="r" b="b"/>
            <a:pathLst>
              <a:path w="1273462" h="695683">
                <a:moveTo>
                  <a:pt x="0" y="0"/>
                </a:moveTo>
                <a:lnTo>
                  <a:pt x="1273462" y="0"/>
                </a:lnTo>
                <a:lnTo>
                  <a:pt x="1273462" y="695682"/>
                </a:lnTo>
                <a:lnTo>
                  <a:pt x="0" y="695682"/>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16" name="Freeform 16"/>
          <p:cNvSpPr/>
          <p:nvPr/>
        </p:nvSpPr>
        <p:spPr>
          <a:xfrm>
            <a:off x="4223507" y="1536863"/>
            <a:ext cx="419144" cy="419144"/>
          </a:xfrm>
          <a:custGeom>
            <a:avLst/>
            <a:gdLst/>
            <a:ahLst/>
            <a:cxnLst/>
            <a:rect l="l" t="t" r="r" b="b"/>
            <a:pathLst>
              <a:path w="419144" h="419144">
                <a:moveTo>
                  <a:pt x="0" y="0"/>
                </a:moveTo>
                <a:lnTo>
                  <a:pt x="419144" y="0"/>
                </a:lnTo>
                <a:lnTo>
                  <a:pt x="419144" y="419144"/>
                </a:lnTo>
                <a:lnTo>
                  <a:pt x="0" y="419144"/>
                </a:lnTo>
                <a:lnTo>
                  <a:pt x="0" y="0"/>
                </a:lnTo>
                <a:close/>
              </a:path>
            </a:pathLst>
          </a:custGeom>
          <a:blipFill>
            <a:blip r:embed="rId23"/>
            <a:stretch>
              <a:fillRect/>
            </a:stretch>
          </a:blipFill>
        </p:spPr>
      </p:sp>
      <p:sp>
        <p:nvSpPr>
          <p:cNvPr id="17" name="Freeform 17"/>
          <p:cNvSpPr/>
          <p:nvPr/>
        </p:nvSpPr>
        <p:spPr>
          <a:xfrm>
            <a:off x="2471348" y="1536863"/>
            <a:ext cx="419144" cy="419144"/>
          </a:xfrm>
          <a:custGeom>
            <a:avLst/>
            <a:gdLst/>
            <a:ahLst/>
            <a:cxnLst/>
            <a:rect l="l" t="t" r="r" b="b"/>
            <a:pathLst>
              <a:path w="419144" h="419144">
                <a:moveTo>
                  <a:pt x="0" y="0"/>
                </a:moveTo>
                <a:lnTo>
                  <a:pt x="419144" y="0"/>
                </a:lnTo>
                <a:lnTo>
                  <a:pt x="419144" y="419144"/>
                </a:lnTo>
                <a:lnTo>
                  <a:pt x="0" y="419144"/>
                </a:lnTo>
                <a:lnTo>
                  <a:pt x="0" y="0"/>
                </a:lnTo>
                <a:close/>
              </a:path>
            </a:pathLst>
          </a:custGeom>
          <a:blipFill>
            <a:blip r:embed="rId24"/>
            <a:stretch>
              <a:fillRect/>
            </a:stretch>
          </a:blipFill>
        </p:spPr>
      </p:sp>
      <p:sp>
        <p:nvSpPr>
          <p:cNvPr id="18" name="Freeform 18"/>
          <p:cNvSpPr/>
          <p:nvPr/>
        </p:nvSpPr>
        <p:spPr>
          <a:xfrm>
            <a:off x="2388893" y="1969749"/>
            <a:ext cx="364174" cy="343561"/>
          </a:xfrm>
          <a:custGeom>
            <a:avLst/>
            <a:gdLst/>
            <a:ahLst/>
            <a:cxnLst/>
            <a:rect l="l" t="t" r="r" b="b"/>
            <a:pathLst>
              <a:path w="364174" h="343561">
                <a:moveTo>
                  <a:pt x="0" y="0"/>
                </a:moveTo>
                <a:lnTo>
                  <a:pt x="364175" y="0"/>
                </a:lnTo>
                <a:lnTo>
                  <a:pt x="364175" y="343561"/>
                </a:lnTo>
                <a:lnTo>
                  <a:pt x="0" y="343561"/>
                </a:lnTo>
                <a:lnTo>
                  <a:pt x="0" y="0"/>
                </a:lnTo>
                <a:close/>
              </a:path>
            </a:pathLst>
          </a:custGeom>
          <a:blipFill>
            <a:blip r:embed="rId25"/>
            <a:stretch>
              <a:fillRect/>
            </a:stretch>
          </a:blipFill>
        </p:spPr>
      </p:sp>
      <p:sp>
        <p:nvSpPr>
          <p:cNvPr id="19" name="Freeform 19"/>
          <p:cNvSpPr/>
          <p:nvPr/>
        </p:nvSpPr>
        <p:spPr>
          <a:xfrm>
            <a:off x="4141052" y="1969749"/>
            <a:ext cx="357303" cy="343561"/>
          </a:xfrm>
          <a:custGeom>
            <a:avLst/>
            <a:gdLst/>
            <a:ahLst/>
            <a:cxnLst/>
            <a:rect l="l" t="t" r="r" b="b"/>
            <a:pathLst>
              <a:path w="357303" h="343561">
                <a:moveTo>
                  <a:pt x="0" y="0"/>
                </a:moveTo>
                <a:lnTo>
                  <a:pt x="357303" y="0"/>
                </a:lnTo>
                <a:lnTo>
                  <a:pt x="357303" y="343561"/>
                </a:lnTo>
                <a:lnTo>
                  <a:pt x="0" y="343561"/>
                </a:lnTo>
                <a:lnTo>
                  <a:pt x="0" y="0"/>
                </a:lnTo>
                <a:close/>
              </a:path>
            </a:pathLst>
          </a:custGeom>
          <a:blipFill>
            <a:blip r:embed="rId25"/>
            <a:stretch>
              <a:fillRect/>
            </a:stretch>
          </a:blipFill>
        </p:spPr>
      </p:sp>
      <p:sp>
        <p:nvSpPr>
          <p:cNvPr id="20" name="Freeform 20"/>
          <p:cNvSpPr/>
          <p:nvPr/>
        </p:nvSpPr>
        <p:spPr>
          <a:xfrm>
            <a:off x="2773681" y="2065946"/>
            <a:ext cx="508470" cy="199265"/>
          </a:xfrm>
          <a:custGeom>
            <a:avLst/>
            <a:gdLst/>
            <a:ahLst/>
            <a:cxnLst/>
            <a:rect l="l" t="t" r="r" b="b"/>
            <a:pathLst>
              <a:path w="508470" h="199265">
                <a:moveTo>
                  <a:pt x="0" y="0"/>
                </a:moveTo>
                <a:lnTo>
                  <a:pt x="508470" y="0"/>
                </a:lnTo>
                <a:lnTo>
                  <a:pt x="508470" y="199266"/>
                </a:lnTo>
                <a:lnTo>
                  <a:pt x="0" y="199266"/>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21" name="Freeform 21"/>
          <p:cNvSpPr/>
          <p:nvPr/>
        </p:nvSpPr>
        <p:spPr>
          <a:xfrm>
            <a:off x="2773681" y="3055401"/>
            <a:ext cx="508470" cy="199265"/>
          </a:xfrm>
          <a:custGeom>
            <a:avLst/>
            <a:gdLst/>
            <a:ahLst/>
            <a:cxnLst/>
            <a:rect l="l" t="t" r="r" b="b"/>
            <a:pathLst>
              <a:path w="508470" h="199265">
                <a:moveTo>
                  <a:pt x="0" y="0"/>
                </a:moveTo>
                <a:lnTo>
                  <a:pt x="508470" y="0"/>
                </a:lnTo>
                <a:lnTo>
                  <a:pt x="508470" y="199265"/>
                </a:lnTo>
                <a:lnTo>
                  <a:pt x="0" y="199265"/>
                </a:lnTo>
                <a:lnTo>
                  <a:pt x="0" y="0"/>
                </a:lnTo>
                <a:close/>
              </a:path>
            </a:pathLst>
          </a:custGeom>
          <a:blipFill>
            <a:blip r:embed="rId26">
              <a:extLst>
                <a:ext uri="{96DAC541-7B7A-43D3-8B79-37D633B846F1}">
                  <asvg:svgBlip xmlns:asvg="http://schemas.microsoft.com/office/drawing/2016/SVG/main" r:embed="rId28"/>
                </a:ext>
              </a:extLst>
            </a:blip>
            <a:stretch>
              <a:fillRect/>
            </a:stretch>
          </a:blipFill>
        </p:spPr>
      </p:sp>
      <p:sp>
        <p:nvSpPr>
          <p:cNvPr id="22" name="Freeform 22"/>
          <p:cNvSpPr/>
          <p:nvPr/>
        </p:nvSpPr>
        <p:spPr>
          <a:xfrm>
            <a:off x="4512098" y="2065946"/>
            <a:ext cx="508470" cy="199265"/>
          </a:xfrm>
          <a:custGeom>
            <a:avLst/>
            <a:gdLst/>
            <a:ahLst/>
            <a:cxnLst/>
            <a:rect l="l" t="t" r="r" b="b"/>
            <a:pathLst>
              <a:path w="508470" h="199265">
                <a:moveTo>
                  <a:pt x="0" y="0"/>
                </a:moveTo>
                <a:lnTo>
                  <a:pt x="508469" y="0"/>
                </a:lnTo>
                <a:lnTo>
                  <a:pt x="508469" y="199266"/>
                </a:lnTo>
                <a:lnTo>
                  <a:pt x="0" y="199266"/>
                </a:lnTo>
                <a:lnTo>
                  <a:pt x="0" y="0"/>
                </a:lnTo>
                <a:close/>
              </a:path>
            </a:pathLst>
          </a:custGeom>
          <a:blipFill>
            <a:blip r:embed="rId26">
              <a:extLst>
                <a:ext uri="{96DAC541-7B7A-43D3-8B79-37D633B846F1}">
                  <asvg:svgBlip xmlns:asvg="http://schemas.microsoft.com/office/drawing/2016/SVG/main" r:embed="rId29"/>
                </a:ext>
              </a:extLst>
            </a:blip>
            <a:stretch>
              <a:fillRect/>
            </a:stretch>
          </a:blipFill>
        </p:spPr>
      </p:sp>
      <p:sp>
        <p:nvSpPr>
          <p:cNvPr id="23" name="Freeform 23"/>
          <p:cNvSpPr/>
          <p:nvPr/>
        </p:nvSpPr>
        <p:spPr>
          <a:xfrm>
            <a:off x="4512098" y="3055401"/>
            <a:ext cx="508470" cy="199265"/>
          </a:xfrm>
          <a:custGeom>
            <a:avLst/>
            <a:gdLst/>
            <a:ahLst/>
            <a:cxnLst/>
            <a:rect l="l" t="t" r="r" b="b"/>
            <a:pathLst>
              <a:path w="508470" h="199265">
                <a:moveTo>
                  <a:pt x="0" y="0"/>
                </a:moveTo>
                <a:lnTo>
                  <a:pt x="508469" y="0"/>
                </a:lnTo>
                <a:lnTo>
                  <a:pt x="508469" y="199265"/>
                </a:lnTo>
                <a:lnTo>
                  <a:pt x="0" y="199265"/>
                </a:lnTo>
                <a:lnTo>
                  <a:pt x="0" y="0"/>
                </a:lnTo>
                <a:close/>
              </a:path>
            </a:pathLst>
          </a:custGeom>
          <a:blipFill>
            <a:blip r:embed="rId26">
              <a:extLst>
                <a:ext uri="{96DAC541-7B7A-43D3-8B79-37D633B846F1}">
                  <asvg:svgBlip xmlns:asvg="http://schemas.microsoft.com/office/drawing/2016/SVG/main" r:embed="rId30"/>
                </a:ext>
              </a:extLst>
            </a:blip>
            <a:stretch>
              <a:fillRect/>
            </a:stretch>
          </a:blipFill>
        </p:spPr>
      </p:sp>
      <p:grpSp>
        <p:nvGrpSpPr>
          <p:cNvPr id="24" name="Group 24"/>
          <p:cNvGrpSpPr>
            <a:grpSpLocks noChangeAspect="1"/>
          </p:cNvGrpSpPr>
          <p:nvPr/>
        </p:nvGrpSpPr>
        <p:grpSpPr>
          <a:xfrm>
            <a:off x="5391613" y="1674198"/>
            <a:ext cx="1625090" cy="2009877"/>
            <a:chOff x="0" y="0"/>
            <a:chExt cx="3003639" cy="3714839"/>
          </a:xfrm>
        </p:grpSpPr>
        <p:sp>
          <p:nvSpPr>
            <p:cNvPr id="25" name="Freeform 25"/>
            <p:cNvSpPr/>
            <p:nvPr/>
          </p:nvSpPr>
          <p:spPr>
            <a:xfrm>
              <a:off x="0" y="0"/>
              <a:ext cx="3003677" cy="3714877"/>
            </a:xfrm>
            <a:custGeom>
              <a:avLst/>
              <a:gdLst/>
              <a:ahLst/>
              <a:cxnLst/>
              <a:rect l="l" t="t" r="r" b="b"/>
              <a:pathLst>
                <a:path w="3003677" h="3714877">
                  <a:moveTo>
                    <a:pt x="2726309" y="146304"/>
                  </a:moveTo>
                  <a:cubicBezTo>
                    <a:pt x="2809240" y="146304"/>
                    <a:pt x="2876677" y="213487"/>
                    <a:pt x="2876677" y="296545"/>
                  </a:cubicBezTo>
                  <a:lnTo>
                    <a:pt x="2876677" y="3424936"/>
                  </a:lnTo>
                  <a:cubicBezTo>
                    <a:pt x="2876677" y="3507867"/>
                    <a:pt x="2809240" y="3575304"/>
                    <a:pt x="2726309" y="3575304"/>
                  </a:cubicBezTo>
                  <a:lnTo>
                    <a:pt x="283591" y="3575304"/>
                  </a:lnTo>
                  <a:cubicBezTo>
                    <a:pt x="200660" y="3575304"/>
                    <a:pt x="133350" y="3507867"/>
                    <a:pt x="133350" y="3424936"/>
                  </a:cubicBezTo>
                  <a:lnTo>
                    <a:pt x="133350" y="296545"/>
                  </a:lnTo>
                  <a:cubicBezTo>
                    <a:pt x="133350" y="213614"/>
                    <a:pt x="200533" y="146304"/>
                    <a:pt x="283591" y="146304"/>
                  </a:cubicBezTo>
                  <a:close/>
                  <a:moveTo>
                    <a:pt x="0" y="0"/>
                  </a:moveTo>
                  <a:lnTo>
                    <a:pt x="0" y="3714877"/>
                  </a:lnTo>
                  <a:lnTo>
                    <a:pt x="3003677" y="3714877"/>
                  </a:lnTo>
                  <a:lnTo>
                    <a:pt x="3003677" y="0"/>
                  </a:lnTo>
                  <a:close/>
                </a:path>
              </a:pathLst>
            </a:custGeom>
            <a:blipFill>
              <a:blip r:embed="rId7"/>
              <a:stretch>
                <a:fillRect r="1" b="1"/>
              </a:stretch>
            </a:blipFill>
          </p:spPr>
        </p:sp>
      </p:grpSp>
      <p:sp>
        <p:nvSpPr>
          <p:cNvPr id="26" name="Freeform 26"/>
          <p:cNvSpPr/>
          <p:nvPr/>
        </p:nvSpPr>
        <p:spPr>
          <a:xfrm>
            <a:off x="5413415" y="1491053"/>
            <a:ext cx="1584962" cy="2167819"/>
          </a:xfrm>
          <a:custGeom>
            <a:avLst/>
            <a:gdLst/>
            <a:ahLst/>
            <a:cxnLst/>
            <a:rect l="l" t="t" r="r" b="b"/>
            <a:pathLst>
              <a:path w="1584962" h="2167819">
                <a:moveTo>
                  <a:pt x="0" y="0"/>
                </a:moveTo>
                <a:lnTo>
                  <a:pt x="1584962" y="0"/>
                </a:lnTo>
                <a:lnTo>
                  <a:pt x="1584962" y="2167819"/>
                </a:lnTo>
                <a:lnTo>
                  <a:pt x="0" y="2167819"/>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27" name="Freeform 27"/>
          <p:cNvSpPr/>
          <p:nvPr/>
        </p:nvSpPr>
        <p:spPr>
          <a:xfrm>
            <a:off x="5565681" y="2301856"/>
            <a:ext cx="1280333" cy="1314689"/>
          </a:xfrm>
          <a:custGeom>
            <a:avLst/>
            <a:gdLst/>
            <a:ahLst/>
            <a:cxnLst/>
            <a:rect l="l" t="t" r="r" b="b"/>
            <a:pathLst>
              <a:path w="1280333" h="1314689">
                <a:moveTo>
                  <a:pt x="0" y="0"/>
                </a:moveTo>
                <a:lnTo>
                  <a:pt x="1280333" y="0"/>
                </a:lnTo>
                <a:lnTo>
                  <a:pt x="1280333" y="1314689"/>
                </a:lnTo>
                <a:lnTo>
                  <a:pt x="0" y="1314689"/>
                </a:lnTo>
                <a:lnTo>
                  <a:pt x="0" y="0"/>
                </a:lnTo>
                <a:close/>
              </a:path>
            </a:pathLst>
          </a:custGeom>
          <a:blipFill>
            <a:blip r:embed="rId33">
              <a:extLst>
                <a:ext uri="{96DAC541-7B7A-43D3-8B79-37D633B846F1}">
                  <asvg:svgBlip xmlns:asvg="http://schemas.microsoft.com/office/drawing/2016/SVG/main" r:embed="rId34"/>
                </a:ext>
              </a:extLst>
            </a:blip>
            <a:stretch>
              <a:fillRect/>
            </a:stretch>
          </a:blipFill>
        </p:spPr>
      </p:sp>
      <p:sp>
        <p:nvSpPr>
          <p:cNvPr id="28" name="Freeform 28"/>
          <p:cNvSpPr/>
          <p:nvPr/>
        </p:nvSpPr>
        <p:spPr>
          <a:xfrm>
            <a:off x="5996279" y="1536863"/>
            <a:ext cx="419144" cy="419144"/>
          </a:xfrm>
          <a:custGeom>
            <a:avLst/>
            <a:gdLst/>
            <a:ahLst/>
            <a:cxnLst/>
            <a:rect l="l" t="t" r="r" b="b"/>
            <a:pathLst>
              <a:path w="419144" h="419144">
                <a:moveTo>
                  <a:pt x="0" y="0"/>
                </a:moveTo>
                <a:lnTo>
                  <a:pt x="419144" y="0"/>
                </a:lnTo>
                <a:lnTo>
                  <a:pt x="419144" y="419144"/>
                </a:lnTo>
                <a:lnTo>
                  <a:pt x="0" y="419144"/>
                </a:lnTo>
                <a:lnTo>
                  <a:pt x="0" y="0"/>
                </a:lnTo>
                <a:close/>
              </a:path>
            </a:pathLst>
          </a:custGeom>
          <a:blipFill>
            <a:blip r:embed="rId23"/>
            <a:stretch>
              <a:fillRect/>
            </a:stretch>
          </a:blipFill>
        </p:spPr>
      </p:sp>
      <p:sp>
        <p:nvSpPr>
          <p:cNvPr id="29" name="Freeform 29"/>
          <p:cNvSpPr/>
          <p:nvPr/>
        </p:nvSpPr>
        <p:spPr>
          <a:xfrm>
            <a:off x="5803885" y="1962878"/>
            <a:ext cx="364174" cy="350432"/>
          </a:xfrm>
          <a:custGeom>
            <a:avLst/>
            <a:gdLst/>
            <a:ahLst/>
            <a:cxnLst/>
            <a:rect l="l" t="t" r="r" b="b"/>
            <a:pathLst>
              <a:path w="364174" h="350432">
                <a:moveTo>
                  <a:pt x="0" y="0"/>
                </a:moveTo>
                <a:lnTo>
                  <a:pt x="364174" y="0"/>
                </a:lnTo>
                <a:lnTo>
                  <a:pt x="364174" y="350432"/>
                </a:lnTo>
                <a:lnTo>
                  <a:pt x="0" y="350432"/>
                </a:lnTo>
                <a:lnTo>
                  <a:pt x="0" y="0"/>
                </a:lnTo>
                <a:close/>
              </a:path>
            </a:pathLst>
          </a:custGeom>
          <a:blipFill>
            <a:blip r:embed="rId25"/>
            <a:stretch>
              <a:fillRect/>
            </a:stretch>
          </a:blipFill>
        </p:spPr>
      </p:sp>
      <p:sp>
        <p:nvSpPr>
          <p:cNvPr id="30" name="Freeform 30"/>
          <p:cNvSpPr/>
          <p:nvPr/>
        </p:nvSpPr>
        <p:spPr>
          <a:xfrm>
            <a:off x="6202415" y="2059075"/>
            <a:ext cx="508470" cy="199265"/>
          </a:xfrm>
          <a:custGeom>
            <a:avLst/>
            <a:gdLst/>
            <a:ahLst/>
            <a:cxnLst/>
            <a:rect l="l" t="t" r="r" b="b"/>
            <a:pathLst>
              <a:path w="508470" h="199265">
                <a:moveTo>
                  <a:pt x="0" y="0"/>
                </a:moveTo>
                <a:lnTo>
                  <a:pt x="508470" y="0"/>
                </a:lnTo>
                <a:lnTo>
                  <a:pt x="508470" y="199265"/>
                </a:lnTo>
                <a:lnTo>
                  <a:pt x="0" y="199265"/>
                </a:lnTo>
                <a:lnTo>
                  <a:pt x="0" y="0"/>
                </a:lnTo>
                <a:close/>
              </a:path>
            </a:pathLst>
          </a:custGeom>
          <a:blipFill>
            <a:blip r:embed="rId26">
              <a:extLst>
                <a:ext uri="{96DAC541-7B7A-43D3-8B79-37D633B846F1}">
                  <asvg:svgBlip xmlns:asvg="http://schemas.microsoft.com/office/drawing/2016/SVG/main" r:embed="rId35"/>
                </a:ext>
              </a:extLst>
            </a:blip>
            <a:stretch>
              <a:fillRect/>
            </a:stretch>
          </a:blipFill>
        </p:spPr>
      </p:sp>
      <p:sp>
        <p:nvSpPr>
          <p:cNvPr id="31" name="TextBox 31"/>
          <p:cNvSpPr txBox="1"/>
          <p:nvPr/>
        </p:nvSpPr>
        <p:spPr>
          <a:xfrm>
            <a:off x="2943627" y="82616"/>
            <a:ext cx="3064354" cy="504509"/>
          </a:xfrm>
          <a:prstGeom prst="rect">
            <a:avLst/>
          </a:prstGeom>
        </p:spPr>
        <p:txBody>
          <a:bodyPr lIns="0" tIns="0" rIns="0" bIns="0" rtlCol="0" anchor="t">
            <a:spAutoFit/>
          </a:bodyPr>
          <a:lstStyle/>
          <a:p>
            <a:pPr algn="l">
              <a:lnSpc>
                <a:spcPts val="4020"/>
              </a:lnSpc>
            </a:pPr>
            <a:r>
              <a:rPr lang="en-US" sz="2870" spc="5">
                <a:solidFill>
                  <a:srgbClr val="326CE5"/>
                </a:solidFill>
                <a:latin typeface="Barlow" panose="00000500000000000000"/>
                <a:ea typeface="Barlow" panose="00000500000000000000"/>
                <a:cs typeface="Barlow" panose="00000500000000000000"/>
                <a:sym typeface="Barlow" panose="00000500000000000000"/>
              </a:rPr>
              <a:t>Scaling in a Cluster</a:t>
            </a:r>
          </a:p>
        </p:txBody>
      </p:sp>
      <p:sp>
        <p:nvSpPr>
          <p:cNvPr id="32" name="TextBox 32"/>
          <p:cNvSpPr txBox="1"/>
          <p:nvPr/>
        </p:nvSpPr>
        <p:spPr>
          <a:xfrm>
            <a:off x="4027176" y="1257668"/>
            <a:ext cx="858661" cy="280287"/>
          </a:xfrm>
          <a:prstGeom prst="rect">
            <a:avLst/>
          </a:prstGeom>
        </p:spPr>
        <p:txBody>
          <a:bodyPr lIns="0" tIns="0" rIns="0" bIns="0" rtlCol="0" anchor="t">
            <a:spAutoFit/>
          </a:bodyPr>
          <a:lstStyle/>
          <a:p>
            <a:pPr algn="l">
              <a:lnSpc>
                <a:spcPts val="2045"/>
              </a:lnSpc>
            </a:pPr>
            <a:r>
              <a:rPr lang="en-US" sz="1460" b="1">
                <a:solidFill>
                  <a:srgbClr val="0075FF"/>
                </a:solidFill>
                <a:latin typeface="Calibri (MS) Bold" panose="020F0702030404030204"/>
                <a:ea typeface="Calibri (MS) Bold" panose="020F0702030404030204"/>
                <a:cs typeface="Calibri (MS) Bold" panose="020F0702030404030204"/>
                <a:sym typeface="Calibri (MS) Bold" panose="020F0702030404030204"/>
              </a:rPr>
              <a:t>K8s Cluster</a:t>
            </a:r>
          </a:p>
        </p:txBody>
      </p:sp>
      <p:sp>
        <p:nvSpPr>
          <p:cNvPr id="33" name="TextBox 33"/>
          <p:cNvSpPr txBox="1"/>
          <p:nvPr/>
        </p:nvSpPr>
        <p:spPr>
          <a:xfrm>
            <a:off x="2322291" y="3297421"/>
            <a:ext cx="697139" cy="540281"/>
          </a:xfrm>
          <a:prstGeom prst="rect">
            <a:avLst/>
          </a:prstGeom>
        </p:spPr>
        <p:txBody>
          <a:bodyPr lIns="0" tIns="0" rIns="0" bIns="0" rtlCol="0" anchor="t">
            <a:spAutoFit/>
          </a:bodyPr>
          <a:lstStyle/>
          <a:p>
            <a:pPr algn="r">
              <a:lnSpc>
                <a:spcPts val="2170"/>
              </a:lnSpc>
            </a:pPr>
            <a:r>
              <a:rPr lang="en-US" sz="1030">
                <a:solidFill>
                  <a:srgbClr val="326CE5"/>
                </a:solidFill>
                <a:latin typeface="Calibri (MS)" panose="020F0502020204030204"/>
                <a:ea typeface="Calibri (MS)" panose="020F0502020204030204"/>
                <a:cs typeface="Calibri (MS)" panose="020F0502020204030204"/>
                <a:sym typeface="Calibri (MS)" panose="020F0502020204030204"/>
              </a:rPr>
              <a:t>P</a:t>
            </a:r>
            <a:r>
              <a:rPr lang="en-US" sz="1030">
                <a:solidFill>
                  <a:srgbClr val="000000"/>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rer</a:t>
            </a:r>
            <a:r>
              <a:rPr lang="en-US" sz="1030">
                <a:solidFill>
                  <a:srgbClr val="000000"/>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eq</a:t>
            </a:r>
            <a:r>
              <a:rPr lang="en-US" sz="1030">
                <a:solidFill>
                  <a:srgbClr val="000000"/>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u</a:t>
            </a:r>
            <a:r>
              <a:rPr lang="en-US" sz="1030">
                <a:solidFill>
                  <a:srgbClr val="000000"/>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isi</a:t>
            </a:r>
            <a:r>
              <a:rPr lang="en-US" sz="1030">
                <a:solidFill>
                  <a:srgbClr val="000000"/>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tes </a:t>
            </a:r>
            <a:r>
              <a:rPr lang="en-US" sz="1030" b="1">
                <a:solidFill>
                  <a:srgbClr val="000000"/>
                </a:solidFill>
                <a:latin typeface="Calibri (MS) Bold" panose="020F0702030404030204"/>
                <a:ea typeface="Calibri (MS) Bold" panose="020F0702030404030204"/>
                <a:cs typeface="Calibri (MS) Bold" panose="020F0702030404030204"/>
                <a:sym typeface="Calibri (MS) Bold" panose="020F0702030404030204"/>
              </a:rPr>
              <a:t>mas ter node</a:t>
            </a:r>
          </a:p>
        </p:txBody>
      </p:sp>
      <p:sp>
        <p:nvSpPr>
          <p:cNvPr id="34" name="TextBox 34"/>
          <p:cNvSpPr txBox="1"/>
          <p:nvPr/>
        </p:nvSpPr>
        <p:spPr>
          <a:xfrm>
            <a:off x="2296359" y="2366942"/>
            <a:ext cx="747636" cy="488582"/>
          </a:xfrm>
          <a:prstGeom prst="rect">
            <a:avLst/>
          </a:prstGeom>
        </p:spPr>
        <p:txBody>
          <a:bodyPr lIns="0" tIns="0" rIns="0" bIns="0" rtlCol="0" anchor="t">
            <a:spAutoFit/>
          </a:bodyPr>
          <a:lstStyle/>
          <a:p>
            <a:pPr algn="ctr">
              <a:lnSpc>
                <a:spcPts val="1245"/>
              </a:lnSpc>
            </a:pPr>
            <a:r>
              <a:rPr lang="en-US" sz="1030">
                <a:solidFill>
                  <a:srgbClr val="326CE5"/>
                </a:solidFill>
                <a:latin typeface="Calibri (MS)" panose="020F0502020204030204"/>
                <a:ea typeface="Calibri (MS)" panose="020F0502020204030204"/>
                <a:cs typeface="Calibri (MS)" panose="020F0502020204030204"/>
                <a:sym typeface="Calibri (MS)" panose="020F0502020204030204"/>
              </a:rPr>
              <a:t>kubelet </a:t>
            </a:r>
            <a:r>
              <a:rPr lang="en-US" sz="1030" i="1">
                <a:solidFill>
                  <a:srgbClr val="326CE5"/>
                </a:solidFill>
                <a:latin typeface="Calibri (MS) Italics" panose="020F05020202040A0204"/>
                <a:ea typeface="Calibri (MS) Italics" panose="020F05020202040A0204"/>
                <a:cs typeface="Calibri (MS) Italics" panose="020F05020202040A0204"/>
                <a:sym typeface="Calibri (MS) Italics" panose="020F05020202040A0204"/>
              </a:rPr>
              <a:t>x.y.z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kubeadm </a:t>
            </a:r>
            <a:r>
              <a:rPr lang="en-US" sz="1030" i="1">
                <a:solidFill>
                  <a:srgbClr val="326CE5"/>
                </a:solidFill>
                <a:latin typeface="Calibri (MS) Italics" panose="020F05020202040A0204"/>
                <a:ea typeface="Calibri (MS) Italics" panose="020F05020202040A0204"/>
                <a:cs typeface="Calibri (MS) Italics" panose="020F05020202040A0204"/>
                <a:sym typeface="Calibri (MS) Italics" panose="020F05020202040A0204"/>
              </a:rPr>
              <a:t>x.y.z</a:t>
            </a:r>
          </a:p>
          <a:p>
            <a:pPr algn="ctr">
              <a:lnSpc>
                <a:spcPts val="1440"/>
              </a:lnSpc>
            </a:pPr>
            <a:r>
              <a:rPr lang="en-US" sz="1025">
                <a:solidFill>
                  <a:srgbClr val="326CE5"/>
                </a:solidFill>
                <a:latin typeface="Calibri (MS)" panose="020F0502020204030204"/>
                <a:ea typeface="Calibri (MS)" panose="020F0502020204030204"/>
                <a:cs typeface="Calibri (MS)" panose="020F0502020204030204"/>
                <a:sym typeface="Calibri (MS)" panose="020F0502020204030204"/>
              </a:rPr>
              <a:t>kubectl </a:t>
            </a:r>
            <a:r>
              <a:rPr lang="en-US" sz="1025" i="1">
                <a:solidFill>
                  <a:srgbClr val="326CE5"/>
                </a:solidFill>
                <a:latin typeface="Calibri (MS) Italics" panose="020F05020202040A0204"/>
                <a:ea typeface="Calibri (MS) Italics" panose="020F05020202040A0204"/>
                <a:cs typeface="Calibri (MS) Italics" panose="020F05020202040A0204"/>
                <a:sym typeface="Calibri (MS) Italics" panose="020F05020202040A0204"/>
              </a:rPr>
              <a:t>x.y.z</a:t>
            </a:r>
          </a:p>
        </p:txBody>
      </p:sp>
      <p:sp>
        <p:nvSpPr>
          <p:cNvPr id="35" name="TextBox 35"/>
          <p:cNvSpPr txBox="1"/>
          <p:nvPr/>
        </p:nvSpPr>
        <p:spPr>
          <a:xfrm>
            <a:off x="4077377" y="3297421"/>
            <a:ext cx="699407" cy="264697"/>
          </a:xfrm>
          <a:prstGeom prst="rect">
            <a:avLst/>
          </a:prstGeom>
        </p:spPr>
        <p:txBody>
          <a:bodyPr lIns="0" tIns="0" rIns="0" bIns="0" rtlCol="0" anchor="t">
            <a:spAutoFit/>
          </a:bodyPr>
          <a:lstStyle/>
          <a:p>
            <a:pPr algn="l">
              <a:lnSpc>
                <a:spcPts val="2170"/>
              </a:lnSpc>
            </a:pPr>
            <a:r>
              <a:rPr lang="en-US" sz="1030">
                <a:solidFill>
                  <a:srgbClr val="326CE5"/>
                </a:solidFill>
                <a:latin typeface="Calibri (MS)" panose="020F0502020204030204"/>
                <a:ea typeface="Calibri (MS)" panose="020F0502020204030204"/>
                <a:cs typeface="Calibri (MS)" panose="020F0502020204030204"/>
                <a:sym typeface="Calibri (MS)" panose="020F0502020204030204"/>
              </a:rPr>
              <a:t>P</a:t>
            </a:r>
            <a:r>
              <a:rPr lang="en-US" sz="1030">
                <a:solidFill>
                  <a:srgbClr val="000000"/>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rer</a:t>
            </a:r>
            <a:r>
              <a:rPr lang="en-US" sz="1030">
                <a:solidFill>
                  <a:srgbClr val="000000"/>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eq</a:t>
            </a:r>
            <a:r>
              <a:rPr lang="en-US" sz="1030">
                <a:solidFill>
                  <a:srgbClr val="000000"/>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u</a:t>
            </a:r>
            <a:r>
              <a:rPr lang="en-US" sz="1030">
                <a:solidFill>
                  <a:srgbClr val="000000"/>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isi</a:t>
            </a:r>
            <a:r>
              <a:rPr lang="en-US" sz="1030">
                <a:solidFill>
                  <a:srgbClr val="000000"/>
                </a:solidFill>
                <a:latin typeface="Calibri (MS)" panose="020F0502020204030204"/>
                <a:ea typeface="Calibri (MS)" panose="020F0502020204030204"/>
                <a:cs typeface="Calibri (MS)" panose="020F0502020204030204"/>
                <a:sym typeface="Calibri (MS)" panose="020F0502020204030204"/>
              </a:rPr>
              <a:t>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tes</a:t>
            </a:r>
          </a:p>
        </p:txBody>
      </p:sp>
      <p:sp>
        <p:nvSpPr>
          <p:cNvPr id="36" name="TextBox 36"/>
          <p:cNvSpPr txBox="1"/>
          <p:nvPr/>
        </p:nvSpPr>
        <p:spPr>
          <a:xfrm>
            <a:off x="4170646" y="3573005"/>
            <a:ext cx="592553" cy="264697"/>
          </a:xfrm>
          <a:prstGeom prst="rect">
            <a:avLst/>
          </a:prstGeom>
        </p:spPr>
        <p:txBody>
          <a:bodyPr lIns="0" tIns="0" rIns="0" bIns="0" rtlCol="0" anchor="t">
            <a:spAutoFit/>
          </a:bodyPr>
          <a:lstStyle/>
          <a:p>
            <a:pPr algn="l">
              <a:lnSpc>
                <a:spcPts val="2170"/>
              </a:lnSpc>
            </a:pPr>
            <a:r>
              <a:rPr lang="en-US" sz="1030" b="1">
                <a:solidFill>
                  <a:srgbClr val="000000"/>
                </a:solidFill>
                <a:latin typeface="Calibri (MS) Bold" panose="020F0702030404030204"/>
                <a:ea typeface="Calibri (MS) Bold" panose="020F0702030404030204"/>
                <a:cs typeface="Calibri (MS) Bold" panose="020F0702030404030204"/>
                <a:sym typeface="Calibri (MS) Bold" panose="020F0702030404030204"/>
              </a:rPr>
              <a:t>worker one</a:t>
            </a:r>
          </a:p>
        </p:txBody>
      </p:sp>
      <p:sp>
        <p:nvSpPr>
          <p:cNvPr id="37" name="TextBox 37"/>
          <p:cNvSpPr txBox="1"/>
          <p:nvPr/>
        </p:nvSpPr>
        <p:spPr>
          <a:xfrm>
            <a:off x="4051541" y="2366942"/>
            <a:ext cx="747540" cy="488582"/>
          </a:xfrm>
          <a:prstGeom prst="rect">
            <a:avLst/>
          </a:prstGeom>
        </p:spPr>
        <p:txBody>
          <a:bodyPr lIns="0" tIns="0" rIns="0" bIns="0" rtlCol="0" anchor="t">
            <a:spAutoFit/>
          </a:bodyPr>
          <a:lstStyle/>
          <a:p>
            <a:pPr algn="ctr">
              <a:lnSpc>
                <a:spcPts val="1245"/>
              </a:lnSpc>
            </a:pPr>
            <a:r>
              <a:rPr lang="en-US" sz="1030">
                <a:solidFill>
                  <a:srgbClr val="326CE5"/>
                </a:solidFill>
                <a:latin typeface="Calibri (MS)" panose="020F0502020204030204"/>
                <a:ea typeface="Calibri (MS)" panose="020F0502020204030204"/>
                <a:cs typeface="Calibri (MS)" panose="020F0502020204030204"/>
                <a:sym typeface="Calibri (MS)" panose="020F0502020204030204"/>
              </a:rPr>
              <a:t>kubelet </a:t>
            </a:r>
            <a:r>
              <a:rPr lang="en-US" sz="1030" i="1">
                <a:solidFill>
                  <a:srgbClr val="326CE5"/>
                </a:solidFill>
                <a:latin typeface="Calibri (MS) Italics" panose="020F05020202040A0204"/>
                <a:ea typeface="Calibri (MS) Italics" panose="020F05020202040A0204"/>
                <a:cs typeface="Calibri (MS) Italics" panose="020F05020202040A0204"/>
                <a:sym typeface="Calibri (MS) Italics" panose="020F05020202040A0204"/>
              </a:rPr>
              <a:t>x.y.z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kubeadm </a:t>
            </a:r>
            <a:r>
              <a:rPr lang="en-US" sz="1030" i="1">
                <a:solidFill>
                  <a:srgbClr val="326CE5"/>
                </a:solidFill>
                <a:latin typeface="Calibri (MS) Italics" panose="020F05020202040A0204"/>
                <a:ea typeface="Calibri (MS) Italics" panose="020F05020202040A0204"/>
                <a:cs typeface="Calibri (MS) Italics" panose="020F05020202040A0204"/>
                <a:sym typeface="Calibri (MS) Italics" panose="020F05020202040A0204"/>
              </a:rPr>
              <a:t>x.y.z</a:t>
            </a:r>
          </a:p>
          <a:p>
            <a:pPr algn="ctr">
              <a:lnSpc>
                <a:spcPts val="1440"/>
              </a:lnSpc>
            </a:pPr>
            <a:r>
              <a:rPr lang="en-US" sz="1025">
                <a:solidFill>
                  <a:srgbClr val="326CE5"/>
                </a:solidFill>
                <a:latin typeface="Calibri (MS)" panose="020F0502020204030204"/>
                <a:ea typeface="Calibri (MS)" panose="020F0502020204030204"/>
                <a:cs typeface="Calibri (MS)" panose="020F0502020204030204"/>
                <a:sym typeface="Calibri (MS)" panose="020F0502020204030204"/>
              </a:rPr>
              <a:t>kubectl </a:t>
            </a:r>
            <a:r>
              <a:rPr lang="en-US" sz="1025" i="1">
                <a:solidFill>
                  <a:srgbClr val="326CE5"/>
                </a:solidFill>
                <a:latin typeface="Calibri (MS) Italics" panose="020F05020202040A0204"/>
                <a:ea typeface="Calibri (MS) Italics" panose="020F05020202040A0204"/>
                <a:cs typeface="Calibri (MS) Italics" panose="020F05020202040A0204"/>
                <a:sym typeface="Calibri (MS) Italics" panose="020F05020202040A0204"/>
              </a:rPr>
              <a:t>x.y.z</a:t>
            </a:r>
          </a:p>
        </p:txBody>
      </p:sp>
      <p:sp>
        <p:nvSpPr>
          <p:cNvPr id="38" name="TextBox 38"/>
          <p:cNvSpPr txBox="1"/>
          <p:nvPr/>
        </p:nvSpPr>
        <p:spPr>
          <a:xfrm>
            <a:off x="5917947" y="3633269"/>
            <a:ext cx="597356" cy="198022"/>
          </a:xfrm>
          <a:prstGeom prst="rect">
            <a:avLst/>
          </a:prstGeom>
        </p:spPr>
        <p:txBody>
          <a:bodyPr lIns="0" tIns="0" rIns="0" bIns="0" rtlCol="0" anchor="t">
            <a:spAutoFit/>
          </a:bodyPr>
          <a:lstStyle/>
          <a:p>
            <a:pPr algn="l">
              <a:lnSpc>
                <a:spcPts val="1440"/>
              </a:lnSpc>
            </a:pPr>
            <a:r>
              <a:rPr lang="en-US" sz="1030" b="1">
                <a:solidFill>
                  <a:srgbClr val="000000"/>
                </a:solidFill>
                <a:latin typeface="Calibri (MS) Bold" panose="020F0702030404030204"/>
                <a:ea typeface="Calibri (MS) Bold" panose="020F0702030404030204"/>
                <a:cs typeface="Calibri (MS) Bold" panose="020F0702030404030204"/>
                <a:sym typeface="Calibri (MS) Bold" panose="020F0702030404030204"/>
              </a:rPr>
              <a:t>worker two</a:t>
            </a:r>
          </a:p>
        </p:txBody>
      </p:sp>
      <p:sp>
        <p:nvSpPr>
          <p:cNvPr id="39" name="TextBox 39"/>
          <p:cNvSpPr txBox="1"/>
          <p:nvPr/>
        </p:nvSpPr>
        <p:spPr>
          <a:xfrm>
            <a:off x="5822486" y="2363094"/>
            <a:ext cx="747540" cy="488548"/>
          </a:xfrm>
          <a:prstGeom prst="rect">
            <a:avLst/>
          </a:prstGeom>
        </p:spPr>
        <p:txBody>
          <a:bodyPr lIns="0" tIns="0" rIns="0" bIns="0" rtlCol="0" anchor="t">
            <a:spAutoFit/>
          </a:bodyPr>
          <a:lstStyle/>
          <a:p>
            <a:pPr algn="ctr">
              <a:lnSpc>
                <a:spcPts val="1210"/>
              </a:lnSpc>
            </a:pPr>
            <a:r>
              <a:rPr lang="en-US" sz="1030">
                <a:solidFill>
                  <a:srgbClr val="326CE5"/>
                </a:solidFill>
                <a:latin typeface="Calibri (MS)" panose="020F0502020204030204"/>
                <a:ea typeface="Calibri (MS)" panose="020F0502020204030204"/>
                <a:cs typeface="Calibri (MS)" panose="020F0502020204030204"/>
                <a:sym typeface="Calibri (MS)" panose="020F0502020204030204"/>
              </a:rPr>
              <a:t>kubelet </a:t>
            </a:r>
            <a:r>
              <a:rPr lang="en-US" sz="1030" i="1">
                <a:solidFill>
                  <a:srgbClr val="326CE5"/>
                </a:solidFill>
                <a:latin typeface="Calibri (MS) Italics" panose="020F05020202040A0204"/>
                <a:ea typeface="Calibri (MS) Italics" panose="020F05020202040A0204"/>
                <a:cs typeface="Calibri (MS) Italics" panose="020F05020202040A0204"/>
                <a:sym typeface="Calibri (MS) Italics" panose="020F05020202040A0204"/>
              </a:rPr>
              <a:t>x.y.z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kubeadm </a:t>
            </a:r>
            <a:r>
              <a:rPr lang="en-US" sz="1030" i="1">
                <a:solidFill>
                  <a:srgbClr val="326CE5"/>
                </a:solidFill>
                <a:latin typeface="Calibri (MS) Italics" panose="020F05020202040A0204"/>
                <a:ea typeface="Calibri (MS) Italics" panose="020F05020202040A0204"/>
                <a:cs typeface="Calibri (MS) Italics" panose="020F05020202040A0204"/>
                <a:sym typeface="Calibri (MS) Italics" panose="020F05020202040A0204"/>
              </a:rPr>
              <a:t>x.y.z </a:t>
            </a:r>
            <a:r>
              <a:rPr lang="en-US" sz="1030">
                <a:solidFill>
                  <a:srgbClr val="326CE5"/>
                </a:solidFill>
                <a:latin typeface="Calibri (MS)" panose="020F0502020204030204"/>
                <a:ea typeface="Calibri (MS)" panose="020F0502020204030204"/>
                <a:cs typeface="Calibri (MS)" panose="020F0502020204030204"/>
                <a:sym typeface="Calibri (MS)" panose="020F0502020204030204"/>
              </a:rPr>
              <a:t>kubectl </a:t>
            </a:r>
            <a:r>
              <a:rPr lang="en-US" sz="1030" i="1">
                <a:solidFill>
                  <a:srgbClr val="326CE5"/>
                </a:solidFill>
                <a:latin typeface="Calibri (MS) Italics" panose="020F05020202040A0204"/>
                <a:ea typeface="Calibri (MS) Italics" panose="020F05020202040A0204"/>
                <a:cs typeface="Calibri (MS) Italics" panose="020F05020202040A0204"/>
                <a:sym typeface="Calibri (MS) Italics" panose="020F05020202040A0204"/>
              </a:rPr>
              <a:t>x.y.z</a:t>
            </a:r>
          </a:p>
        </p:txBody>
      </p:sp>
      <p:sp>
        <p:nvSpPr>
          <p:cNvPr id="40" name="TextBox 40"/>
          <p:cNvSpPr txBox="1"/>
          <p:nvPr/>
        </p:nvSpPr>
        <p:spPr>
          <a:xfrm>
            <a:off x="5868749" y="3349907"/>
            <a:ext cx="696452" cy="197761"/>
          </a:xfrm>
          <a:prstGeom prst="rect">
            <a:avLst/>
          </a:prstGeom>
        </p:spPr>
        <p:txBody>
          <a:bodyPr lIns="0" tIns="0" rIns="0" bIns="0" rtlCol="0" anchor="t">
            <a:spAutoFit/>
          </a:bodyPr>
          <a:lstStyle/>
          <a:p>
            <a:pPr algn="ctr">
              <a:lnSpc>
                <a:spcPts val="1440"/>
              </a:lnSpc>
            </a:pPr>
            <a:r>
              <a:rPr lang="en-US" sz="1025">
                <a:solidFill>
                  <a:srgbClr val="326CE5"/>
                </a:solidFill>
                <a:latin typeface="Calibri (MS)" panose="020F0502020204030204"/>
                <a:ea typeface="Calibri (MS)" panose="020F0502020204030204"/>
                <a:cs typeface="Calibri (MS)" panose="020F0502020204030204"/>
                <a:sym typeface="Calibri (MS)" panose="020F0502020204030204"/>
              </a:rPr>
              <a:t>P</a:t>
            </a:r>
            <a:r>
              <a:rPr lang="en-US" sz="1025">
                <a:solidFill>
                  <a:srgbClr val="000000"/>
                </a:solidFill>
                <a:latin typeface="Calibri (MS)" panose="020F0502020204030204"/>
                <a:ea typeface="Calibri (MS)" panose="020F0502020204030204"/>
                <a:cs typeface="Calibri (MS)" panose="020F0502020204030204"/>
                <a:sym typeface="Calibri (MS)" panose="020F0502020204030204"/>
              </a:rPr>
              <a:t> </a:t>
            </a:r>
            <a:r>
              <a:rPr lang="en-US" sz="1025">
                <a:solidFill>
                  <a:srgbClr val="326CE5"/>
                </a:solidFill>
                <a:latin typeface="Calibri (MS)" panose="020F0502020204030204"/>
                <a:ea typeface="Calibri (MS)" panose="020F0502020204030204"/>
                <a:cs typeface="Calibri (MS)" panose="020F0502020204030204"/>
                <a:sym typeface="Calibri (MS)" panose="020F0502020204030204"/>
              </a:rPr>
              <a:t>rer</a:t>
            </a:r>
            <a:r>
              <a:rPr lang="en-US" sz="1025">
                <a:solidFill>
                  <a:srgbClr val="000000"/>
                </a:solidFill>
                <a:latin typeface="Calibri (MS)" panose="020F0502020204030204"/>
                <a:ea typeface="Calibri (MS)" panose="020F0502020204030204"/>
                <a:cs typeface="Calibri (MS)" panose="020F0502020204030204"/>
                <a:sym typeface="Calibri (MS)" panose="020F0502020204030204"/>
              </a:rPr>
              <a:t> </a:t>
            </a:r>
            <a:r>
              <a:rPr lang="en-US" sz="1025">
                <a:solidFill>
                  <a:srgbClr val="326CE5"/>
                </a:solidFill>
                <a:latin typeface="Calibri (MS)" panose="020F0502020204030204"/>
                <a:ea typeface="Calibri (MS)" panose="020F0502020204030204"/>
                <a:cs typeface="Calibri (MS)" panose="020F0502020204030204"/>
                <a:sym typeface="Calibri (MS)" panose="020F0502020204030204"/>
              </a:rPr>
              <a:t>eq</a:t>
            </a:r>
            <a:r>
              <a:rPr lang="en-US" sz="1025">
                <a:solidFill>
                  <a:srgbClr val="000000"/>
                </a:solidFill>
                <a:latin typeface="Calibri (MS)" panose="020F0502020204030204"/>
                <a:ea typeface="Calibri (MS)" panose="020F0502020204030204"/>
                <a:cs typeface="Calibri (MS)" panose="020F0502020204030204"/>
                <a:sym typeface="Calibri (MS)" panose="020F0502020204030204"/>
              </a:rPr>
              <a:t> </a:t>
            </a:r>
            <a:r>
              <a:rPr lang="en-US" sz="1025">
                <a:solidFill>
                  <a:srgbClr val="326CE5"/>
                </a:solidFill>
                <a:latin typeface="Calibri (MS)" panose="020F0502020204030204"/>
                <a:ea typeface="Calibri (MS)" panose="020F0502020204030204"/>
                <a:cs typeface="Calibri (MS)" panose="020F0502020204030204"/>
                <a:sym typeface="Calibri (MS)" panose="020F0502020204030204"/>
              </a:rPr>
              <a:t>u</a:t>
            </a:r>
            <a:r>
              <a:rPr lang="en-US" sz="1025">
                <a:solidFill>
                  <a:srgbClr val="000000"/>
                </a:solidFill>
                <a:latin typeface="Calibri (MS)" panose="020F0502020204030204"/>
                <a:ea typeface="Calibri (MS)" panose="020F0502020204030204"/>
                <a:cs typeface="Calibri (MS)" panose="020F0502020204030204"/>
                <a:sym typeface="Calibri (MS)" panose="020F0502020204030204"/>
              </a:rPr>
              <a:t> </a:t>
            </a:r>
            <a:r>
              <a:rPr lang="en-US" sz="1025">
                <a:solidFill>
                  <a:srgbClr val="326CE5"/>
                </a:solidFill>
                <a:latin typeface="Calibri (MS)" panose="020F0502020204030204"/>
                <a:ea typeface="Calibri (MS)" panose="020F0502020204030204"/>
                <a:cs typeface="Calibri (MS)" panose="020F0502020204030204"/>
                <a:sym typeface="Calibri (MS)" panose="020F0502020204030204"/>
              </a:rPr>
              <a:t>isi</a:t>
            </a:r>
            <a:r>
              <a:rPr lang="en-US" sz="1025">
                <a:solidFill>
                  <a:srgbClr val="000000"/>
                </a:solidFill>
                <a:latin typeface="Calibri (MS)" panose="020F0502020204030204"/>
                <a:ea typeface="Calibri (MS)" panose="020F0502020204030204"/>
                <a:cs typeface="Calibri (MS)" panose="020F0502020204030204"/>
                <a:sym typeface="Calibri (MS)" panose="020F0502020204030204"/>
              </a:rPr>
              <a:t> </a:t>
            </a:r>
            <a:r>
              <a:rPr lang="en-US" sz="1025">
                <a:solidFill>
                  <a:srgbClr val="326CE5"/>
                </a:solidFill>
                <a:latin typeface="Calibri (MS)" panose="020F0502020204030204"/>
                <a:ea typeface="Calibri (MS)" panose="020F0502020204030204"/>
                <a:cs typeface="Calibri (MS)" panose="020F0502020204030204"/>
                <a:sym typeface="Calibri (MS)" panose="020F0502020204030204"/>
              </a:rPr>
              <a:t>tes</a:t>
            </a:r>
          </a:p>
        </p:txBody>
      </p:sp>
      <p:sp>
        <p:nvSpPr>
          <p:cNvPr id="41" name="TextBox 41"/>
          <p:cNvSpPr txBox="1"/>
          <p:nvPr/>
        </p:nvSpPr>
        <p:spPr>
          <a:xfrm>
            <a:off x="2872812" y="2073657"/>
            <a:ext cx="321030" cy="164530"/>
          </a:xfrm>
          <a:prstGeom prst="rect">
            <a:avLst/>
          </a:prstGeom>
        </p:spPr>
        <p:txBody>
          <a:bodyPr lIns="0" tIns="0" rIns="0" bIns="0" rtlCol="0" anchor="t">
            <a:spAutoFit/>
          </a:bodyPr>
          <a:lstStyle/>
          <a:p>
            <a:pPr algn="l">
              <a:lnSpc>
                <a:spcPts val="1210"/>
              </a:lnSpc>
            </a:pPr>
            <a:r>
              <a:rPr lang="en-US" sz="865">
                <a:solidFill>
                  <a:srgbClr val="326CE5"/>
                </a:solidFill>
                <a:latin typeface="Calibri (MS)" panose="020F0502020204030204"/>
                <a:ea typeface="Calibri (MS)" panose="020F0502020204030204"/>
                <a:cs typeface="Calibri (MS)" panose="020F0502020204030204"/>
                <a:sym typeface="Calibri (MS)" panose="020F0502020204030204"/>
              </a:rPr>
              <a:t>ver: x.y</a:t>
            </a:r>
          </a:p>
        </p:txBody>
      </p:sp>
      <p:sp>
        <p:nvSpPr>
          <p:cNvPr id="42" name="TextBox 42"/>
          <p:cNvSpPr txBox="1"/>
          <p:nvPr/>
        </p:nvSpPr>
        <p:spPr>
          <a:xfrm>
            <a:off x="4612417" y="2073657"/>
            <a:ext cx="320748" cy="164530"/>
          </a:xfrm>
          <a:prstGeom prst="rect">
            <a:avLst/>
          </a:prstGeom>
        </p:spPr>
        <p:txBody>
          <a:bodyPr lIns="0" tIns="0" rIns="0" bIns="0" rtlCol="0" anchor="t">
            <a:spAutoFit/>
          </a:bodyPr>
          <a:lstStyle/>
          <a:p>
            <a:pPr algn="l">
              <a:lnSpc>
                <a:spcPts val="1210"/>
              </a:lnSpc>
            </a:pPr>
            <a:r>
              <a:rPr lang="en-US" sz="865">
                <a:solidFill>
                  <a:srgbClr val="326CE5"/>
                </a:solidFill>
                <a:latin typeface="Calibri (MS)" panose="020F0502020204030204"/>
                <a:ea typeface="Calibri (MS)" panose="020F0502020204030204"/>
                <a:cs typeface="Calibri (MS)" panose="020F0502020204030204"/>
                <a:sym typeface="Calibri (MS)" panose="020F0502020204030204"/>
              </a:rPr>
              <a:t>ver: x.y</a:t>
            </a:r>
          </a:p>
        </p:txBody>
      </p:sp>
      <p:sp>
        <p:nvSpPr>
          <p:cNvPr id="43" name="TextBox 43"/>
          <p:cNvSpPr txBox="1"/>
          <p:nvPr/>
        </p:nvSpPr>
        <p:spPr>
          <a:xfrm>
            <a:off x="6290367" y="3039564"/>
            <a:ext cx="314585" cy="164530"/>
          </a:xfrm>
          <a:prstGeom prst="rect">
            <a:avLst/>
          </a:prstGeom>
        </p:spPr>
        <p:txBody>
          <a:bodyPr lIns="0" tIns="0" rIns="0" bIns="0" rtlCol="0" anchor="t">
            <a:spAutoFit/>
          </a:bodyPr>
          <a:lstStyle/>
          <a:p>
            <a:pPr algn="l">
              <a:lnSpc>
                <a:spcPts val="1210"/>
              </a:lnSpc>
            </a:pPr>
            <a:r>
              <a:rPr lang="en-US" sz="865">
                <a:solidFill>
                  <a:srgbClr val="326CE5"/>
                </a:solidFill>
                <a:latin typeface="Calibri (MS)" panose="020F0502020204030204"/>
                <a:ea typeface="Calibri (MS)" panose="020F0502020204030204"/>
                <a:cs typeface="Calibri (MS)" panose="020F0502020204030204"/>
                <a:sym typeface="Calibri (MS)" panose="020F0502020204030204"/>
              </a:rPr>
              <a:t>ver: y.z</a:t>
            </a:r>
          </a:p>
        </p:txBody>
      </p:sp>
      <p:sp>
        <p:nvSpPr>
          <p:cNvPr id="44" name="TextBox 44"/>
          <p:cNvSpPr txBox="1"/>
          <p:nvPr/>
        </p:nvSpPr>
        <p:spPr>
          <a:xfrm>
            <a:off x="2876564" y="3064293"/>
            <a:ext cx="314708" cy="164791"/>
          </a:xfrm>
          <a:prstGeom prst="rect">
            <a:avLst/>
          </a:prstGeom>
        </p:spPr>
        <p:txBody>
          <a:bodyPr lIns="0" tIns="0" rIns="0" bIns="0" rtlCol="0" anchor="t">
            <a:spAutoFit/>
          </a:bodyPr>
          <a:lstStyle/>
          <a:p>
            <a:pPr algn="l">
              <a:lnSpc>
                <a:spcPts val="1215"/>
              </a:lnSpc>
            </a:pPr>
            <a:r>
              <a:rPr lang="en-US" sz="865">
                <a:solidFill>
                  <a:srgbClr val="326CE5"/>
                </a:solidFill>
                <a:latin typeface="Calibri (MS)" panose="020F0502020204030204"/>
                <a:ea typeface="Calibri (MS)" panose="020F0502020204030204"/>
                <a:cs typeface="Calibri (MS)" panose="020F0502020204030204"/>
                <a:sym typeface="Calibri (MS)" panose="020F0502020204030204"/>
              </a:rPr>
              <a:t>ver: y.z</a:t>
            </a:r>
          </a:p>
        </p:txBody>
      </p:sp>
      <p:sp>
        <p:nvSpPr>
          <p:cNvPr id="45" name="TextBox 45"/>
          <p:cNvSpPr txBox="1"/>
          <p:nvPr/>
        </p:nvSpPr>
        <p:spPr>
          <a:xfrm>
            <a:off x="4615805" y="3064293"/>
            <a:ext cx="314990" cy="164791"/>
          </a:xfrm>
          <a:prstGeom prst="rect">
            <a:avLst/>
          </a:prstGeom>
        </p:spPr>
        <p:txBody>
          <a:bodyPr lIns="0" tIns="0" rIns="0" bIns="0" rtlCol="0" anchor="t">
            <a:spAutoFit/>
          </a:bodyPr>
          <a:lstStyle/>
          <a:p>
            <a:pPr algn="l">
              <a:lnSpc>
                <a:spcPts val="1215"/>
              </a:lnSpc>
            </a:pPr>
            <a:r>
              <a:rPr lang="en-US" sz="865">
                <a:solidFill>
                  <a:srgbClr val="326CE5"/>
                </a:solidFill>
                <a:latin typeface="Calibri (MS)" panose="020F0502020204030204"/>
                <a:ea typeface="Calibri (MS)" panose="020F0502020204030204"/>
                <a:cs typeface="Calibri (MS)" panose="020F0502020204030204"/>
                <a:sym typeface="Calibri (MS)" panose="020F0502020204030204"/>
              </a:rPr>
              <a:t>ver: y.z</a:t>
            </a:r>
          </a:p>
        </p:txBody>
      </p:sp>
      <p:sp>
        <p:nvSpPr>
          <p:cNvPr id="46" name="TextBox 46"/>
          <p:cNvSpPr txBox="1"/>
          <p:nvPr/>
        </p:nvSpPr>
        <p:spPr>
          <a:xfrm>
            <a:off x="6302921" y="2069617"/>
            <a:ext cx="320989" cy="164791"/>
          </a:xfrm>
          <a:prstGeom prst="rect">
            <a:avLst/>
          </a:prstGeom>
        </p:spPr>
        <p:txBody>
          <a:bodyPr lIns="0" tIns="0" rIns="0" bIns="0" rtlCol="0" anchor="t">
            <a:spAutoFit/>
          </a:bodyPr>
          <a:lstStyle/>
          <a:p>
            <a:pPr algn="l">
              <a:lnSpc>
                <a:spcPts val="1215"/>
              </a:lnSpc>
            </a:pPr>
            <a:r>
              <a:rPr lang="en-US" sz="865">
                <a:solidFill>
                  <a:srgbClr val="326CE5"/>
                </a:solidFill>
                <a:latin typeface="Calibri (MS)" panose="020F0502020204030204"/>
                <a:ea typeface="Calibri (MS)" panose="020F0502020204030204"/>
                <a:cs typeface="Calibri (MS)" panose="020F0502020204030204"/>
                <a:sym typeface="Calibri (MS)" panose="020F0502020204030204"/>
              </a:rPr>
              <a:t>ver: x.y</a:t>
            </a: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8994635" cy="5143500"/>
          </a:xfrm>
          <a:custGeom>
            <a:avLst/>
            <a:gdLst/>
            <a:ahLst/>
            <a:cxnLst/>
            <a:rect l="l" t="t" r="r" b="b"/>
            <a:pathLst>
              <a:path w="8994635" h="5143500">
                <a:moveTo>
                  <a:pt x="0" y="0"/>
                </a:moveTo>
                <a:lnTo>
                  <a:pt x="8994635" y="0"/>
                </a:lnTo>
                <a:lnTo>
                  <a:pt x="8994635"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943627" y="82616"/>
            <a:ext cx="3064354" cy="504509"/>
          </a:xfrm>
          <a:prstGeom prst="rect">
            <a:avLst/>
          </a:prstGeom>
        </p:spPr>
        <p:txBody>
          <a:bodyPr lIns="0" tIns="0" rIns="0" bIns="0" rtlCol="0" anchor="t">
            <a:spAutoFit/>
          </a:bodyPr>
          <a:lstStyle/>
          <a:p>
            <a:pPr algn="l">
              <a:lnSpc>
                <a:spcPts val="4020"/>
              </a:lnSpc>
            </a:pPr>
            <a:r>
              <a:rPr lang="en-US" sz="2870" spc="5">
                <a:solidFill>
                  <a:srgbClr val="326CE5"/>
                </a:solidFill>
                <a:latin typeface="Barlow" panose="00000500000000000000"/>
                <a:ea typeface="Barlow" panose="00000500000000000000"/>
                <a:cs typeface="Barlow" panose="00000500000000000000"/>
                <a:sym typeface="Barlow" panose="00000500000000000000"/>
              </a:rPr>
              <a:t>Scaling in a Cluster</a:t>
            </a:r>
          </a:p>
        </p:txBody>
      </p:sp>
      <p:sp>
        <p:nvSpPr>
          <p:cNvPr id="4" name="TextBox 4"/>
          <p:cNvSpPr txBox="1"/>
          <p:nvPr/>
        </p:nvSpPr>
        <p:spPr>
          <a:xfrm>
            <a:off x="639943" y="867938"/>
            <a:ext cx="5257514" cy="261002"/>
          </a:xfrm>
          <a:prstGeom prst="rect">
            <a:avLst/>
          </a:prstGeom>
        </p:spPr>
        <p:txBody>
          <a:bodyPr lIns="0" tIns="0" rIns="0" bIns="0" rtlCol="0" anchor="t">
            <a:spAutoFit/>
          </a:bodyPr>
          <a:lstStyle/>
          <a:p>
            <a:pPr algn="l">
              <a:lnSpc>
                <a:spcPts val="2045"/>
              </a:lnSpc>
            </a:pPr>
            <a:r>
              <a:rPr lang="en-US" sz="1460">
                <a:solidFill>
                  <a:srgbClr val="326CE5"/>
                </a:solidFill>
                <a:latin typeface="Barlow" panose="00000500000000000000"/>
                <a:ea typeface="Barlow" panose="00000500000000000000"/>
                <a:cs typeface="Barlow" panose="00000500000000000000"/>
                <a:sym typeface="Barlow" panose="00000500000000000000"/>
              </a:rPr>
              <a:t>Step 1: Drain a node (run below command from your master node) </a:t>
            </a:r>
          </a:p>
        </p:txBody>
      </p:sp>
      <p:sp>
        <p:nvSpPr>
          <p:cNvPr id="5" name="TextBox 5"/>
          <p:cNvSpPr txBox="1"/>
          <p:nvPr/>
        </p:nvSpPr>
        <p:spPr>
          <a:xfrm>
            <a:off x="639943" y="1763765"/>
            <a:ext cx="5327429" cy="261002"/>
          </a:xfrm>
          <a:prstGeom prst="rect">
            <a:avLst/>
          </a:prstGeom>
        </p:spPr>
        <p:txBody>
          <a:bodyPr lIns="0" tIns="0" rIns="0" bIns="0" rtlCol="0" anchor="t">
            <a:spAutoFit/>
          </a:bodyPr>
          <a:lstStyle/>
          <a:p>
            <a:pPr algn="l">
              <a:lnSpc>
                <a:spcPts val="2045"/>
              </a:lnSpc>
            </a:pPr>
            <a:r>
              <a:rPr lang="en-US" sz="1460">
                <a:solidFill>
                  <a:srgbClr val="326CE5"/>
                </a:solidFill>
                <a:latin typeface="Barlow" panose="00000500000000000000"/>
                <a:ea typeface="Barlow" panose="00000500000000000000"/>
                <a:cs typeface="Barlow" panose="00000500000000000000"/>
                <a:sym typeface="Barlow" panose="00000500000000000000"/>
              </a:rPr>
              <a:t>Step 2: Reset a node (run below command from your worker node) </a:t>
            </a:r>
          </a:p>
        </p:txBody>
      </p:sp>
      <p:sp>
        <p:nvSpPr>
          <p:cNvPr id="6" name="TextBox 6"/>
          <p:cNvSpPr txBox="1"/>
          <p:nvPr/>
        </p:nvSpPr>
        <p:spPr>
          <a:xfrm>
            <a:off x="639943" y="2659496"/>
            <a:ext cx="5384075" cy="261002"/>
          </a:xfrm>
          <a:prstGeom prst="rect">
            <a:avLst/>
          </a:prstGeom>
        </p:spPr>
        <p:txBody>
          <a:bodyPr lIns="0" tIns="0" rIns="0" bIns="0" rtlCol="0" anchor="t">
            <a:spAutoFit/>
          </a:bodyPr>
          <a:lstStyle/>
          <a:p>
            <a:pPr algn="l">
              <a:lnSpc>
                <a:spcPts val="2045"/>
              </a:lnSpc>
            </a:pPr>
            <a:r>
              <a:rPr lang="en-US" sz="1460">
                <a:solidFill>
                  <a:srgbClr val="326CE5"/>
                </a:solidFill>
                <a:latin typeface="Barlow" panose="00000500000000000000"/>
                <a:ea typeface="Barlow" panose="00000500000000000000"/>
                <a:cs typeface="Barlow" panose="00000500000000000000"/>
                <a:sym typeface="Barlow" panose="00000500000000000000"/>
              </a:rPr>
              <a:t>Step 3: Delete a node (run below command from your master node) </a:t>
            </a:r>
          </a:p>
        </p:txBody>
      </p:sp>
      <p:sp>
        <p:nvSpPr>
          <p:cNvPr id="7" name="TextBox 7"/>
          <p:cNvSpPr txBox="1"/>
          <p:nvPr/>
        </p:nvSpPr>
        <p:spPr>
          <a:xfrm>
            <a:off x="702698" y="2182550"/>
            <a:ext cx="1061685" cy="213826"/>
          </a:xfrm>
          <a:prstGeom prst="rect">
            <a:avLst/>
          </a:prstGeom>
        </p:spPr>
        <p:txBody>
          <a:bodyPr lIns="0" tIns="0" rIns="0" bIns="0" rtlCol="0" anchor="t">
            <a:spAutoFit/>
          </a:bodyPr>
          <a:lstStyle/>
          <a:p>
            <a:pPr algn="l">
              <a:lnSpc>
                <a:spcPts val="1595"/>
              </a:lnSpc>
            </a:pPr>
            <a:r>
              <a:rPr lang="en-US" sz="1135" spc="4">
                <a:solidFill>
                  <a:srgbClr val="FFFFFF"/>
                </a:solidFill>
                <a:latin typeface="Consolas" panose="020B0609020204030204"/>
                <a:ea typeface="Consolas" panose="020B0609020204030204"/>
                <a:cs typeface="Consolas" panose="020B0609020204030204"/>
                <a:sym typeface="Consolas" panose="020B0609020204030204"/>
              </a:rPr>
              <a:t>kubeadm reset</a:t>
            </a:r>
          </a:p>
        </p:txBody>
      </p:sp>
      <p:sp>
        <p:nvSpPr>
          <p:cNvPr id="8" name="TextBox 8"/>
          <p:cNvSpPr txBox="1"/>
          <p:nvPr/>
        </p:nvSpPr>
        <p:spPr>
          <a:xfrm>
            <a:off x="702698" y="3078467"/>
            <a:ext cx="2454204" cy="213826"/>
          </a:xfrm>
          <a:prstGeom prst="rect">
            <a:avLst/>
          </a:prstGeom>
        </p:spPr>
        <p:txBody>
          <a:bodyPr lIns="0" tIns="0" rIns="0" bIns="0" rtlCol="0" anchor="t">
            <a:spAutoFit/>
          </a:bodyPr>
          <a:lstStyle/>
          <a:p>
            <a:pPr algn="l">
              <a:lnSpc>
                <a:spcPts val="1595"/>
              </a:lnSpc>
            </a:pPr>
            <a:r>
              <a:rPr lang="en-US" sz="1135" spc="5">
                <a:solidFill>
                  <a:srgbClr val="FFFFFF"/>
                </a:solidFill>
                <a:latin typeface="Consolas" panose="020B0609020204030204"/>
                <a:ea typeface="Consolas" panose="020B0609020204030204"/>
                <a:cs typeface="Consolas" panose="020B0609020204030204"/>
                <a:sym typeface="Consolas" panose="020B0609020204030204"/>
              </a:rPr>
              <a:t>kubectl delete node &lt;nodename&gt;</a:t>
            </a:r>
          </a:p>
        </p:txBody>
      </p:sp>
      <p:sp>
        <p:nvSpPr>
          <p:cNvPr id="9" name="TextBox 9"/>
          <p:cNvSpPr txBox="1"/>
          <p:nvPr/>
        </p:nvSpPr>
        <p:spPr>
          <a:xfrm>
            <a:off x="702698" y="1286730"/>
            <a:ext cx="4092589" cy="213826"/>
          </a:xfrm>
          <a:prstGeom prst="rect">
            <a:avLst/>
          </a:prstGeom>
        </p:spPr>
        <p:txBody>
          <a:bodyPr lIns="0" tIns="0" rIns="0" bIns="0" rtlCol="0" anchor="t">
            <a:spAutoFit/>
          </a:bodyPr>
          <a:lstStyle/>
          <a:p>
            <a:pPr algn="l">
              <a:lnSpc>
                <a:spcPts val="1595"/>
              </a:lnSpc>
            </a:pPr>
            <a:r>
              <a:rPr lang="en-US" sz="1135" spc="5">
                <a:solidFill>
                  <a:srgbClr val="FFFFFF"/>
                </a:solidFill>
                <a:latin typeface="Consolas" panose="020B0609020204030204"/>
                <a:ea typeface="Consolas" panose="020B0609020204030204"/>
                <a:cs typeface="Consolas" panose="020B0609020204030204"/>
                <a:sym typeface="Consolas" panose="020B0609020204030204"/>
              </a:rPr>
              <a:t>kubectl drain &lt;node-name&gt; --ignore-daemonsets=true</a:t>
            </a: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410540" y="1014471"/>
            <a:ext cx="4322920" cy="449237"/>
          </a:xfrm>
          <a:prstGeom prst="rect">
            <a:avLst/>
          </a:prstGeom>
        </p:spPr>
        <p:txBody>
          <a:bodyPr lIns="0" tIns="0" rIns="0" bIns="0" rtlCol="0" anchor="t">
            <a:spAutoFit/>
          </a:bodyPr>
          <a:lstStyle/>
          <a:p>
            <a:pPr algn="ctr">
              <a:lnSpc>
                <a:spcPts val="3850"/>
              </a:lnSpc>
              <a:spcBef>
                <a:spcPct val="0"/>
              </a:spcBef>
            </a:pPr>
            <a:r>
              <a:rPr lang="en-US" sz="2750">
                <a:solidFill>
                  <a:srgbClr val="000000"/>
                </a:solidFill>
                <a:latin typeface="Open Sans"/>
                <a:ea typeface="Open Sans"/>
                <a:cs typeface="Open Sans"/>
                <a:sym typeface="Open Sans"/>
              </a:rPr>
              <a:t>Useful Kubernetes Objects</a:t>
            </a:r>
          </a:p>
        </p:txBody>
      </p:sp>
      <p:sp>
        <p:nvSpPr>
          <p:cNvPr id="3" name="TextBox 3"/>
          <p:cNvSpPr txBox="1"/>
          <p:nvPr/>
        </p:nvSpPr>
        <p:spPr>
          <a:xfrm>
            <a:off x="3393605" y="1584541"/>
            <a:ext cx="2356790" cy="1822018"/>
          </a:xfrm>
          <a:prstGeom prst="rect">
            <a:avLst/>
          </a:prstGeom>
        </p:spPr>
        <p:txBody>
          <a:bodyPr lIns="0" tIns="0" rIns="0" bIns="0" rtlCol="0" anchor="t">
            <a:spAutoFit/>
          </a:bodyPr>
          <a:lstStyle/>
          <a:p>
            <a:pPr algn="l">
              <a:lnSpc>
                <a:spcPts val="3605"/>
              </a:lnSpc>
            </a:pPr>
            <a:r>
              <a:rPr lang="en-US" sz="2025" b="1">
                <a:solidFill>
                  <a:srgbClr val="000000"/>
                </a:solidFill>
                <a:latin typeface="Calibri (MS) Bold" panose="020F0702030404030204"/>
                <a:ea typeface="Calibri (MS) Bold" panose="020F0702030404030204"/>
                <a:cs typeface="Calibri (MS) Bold" panose="020F0702030404030204"/>
                <a:sym typeface="Calibri (MS) Bold" panose="020F0702030404030204"/>
              </a:rPr>
              <a:t>DaemonSet Jobs &amp; CronJob Static Pods ConfigMaps &amp; Secrets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8202" y="1424178"/>
            <a:ext cx="8647595" cy="1903047"/>
          </a:xfrm>
          <a:custGeom>
            <a:avLst/>
            <a:gdLst/>
            <a:ahLst/>
            <a:cxnLst/>
            <a:rect l="l" t="t" r="r" b="b"/>
            <a:pathLst>
              <a:path w="8647595" h="1903047">
                <a:moveTo>
                  <a:pt x="0" y="0"/>
                </a:moveTo>
                <a:lnTo>
                  <a:pt x="8647596" y="0"/>
                </a:lnTo>
                <a:lnTo>
                  <a:pt x="8647596" y="1903047"/>
                </a:lnTo>
                <a:lnTo>
                  <a:pt x="0" y="19030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087956" y="1728949"/>
            <a:ext cx="5069081" cy="1452458"/>
          </a:xfrm>
          <a:prstGeom prst="rect">
            <a:avLst/>
          </a:prstGeom>
        </p:spPr>
        <p:txBody>
          <a:bodyPr lIns="0" tIns="0" rIns="0" bIns="0" rtlCol="0" anchor="t">
            <a:spAutoFit/>
          </a:bodyPr>
          <a:lstStyle/>
          <a:p>
            <a:pPr algn="ctr">
              <a:lnSpc>
                <a:spcPts val="5040"/>
              </a:lnSpc>
            </a:pPr>
            <a:r>
              <a:rPr lang="en-US" sz="3600" b="1">
                <a:solidFill>
                  <a:srgbClr val="595959"/>
                </a:solidFill>
                <a:latin typeface="Ubuntu Bold" panose="020B0804030602030204"/>
                <a:ea typeface="Ubuntu Bold" panose="020B0804030602030204"/>
                <a:cs typeface="Ubuntu Bold" panose="020B0804030602030204"/>
                <a:sym typeface="Ubuntu Bold" panose="020B0804030602030204"/>
              </a:rPr>
              <a:t>Docker</a:t>
            </a:r>
          </a:p>
          <a:p>
            <a:pPr algn="ctr">
              <a:lnSpc>
                <a:spcPts val="5880"/>
              </a:lnSpc>
            </a:pPr>
            <a:r>
              <a:rPr lang="en-US" sz="4200" b="1">
                <a:solidFill>
                  <a:srgbClr val="000000"/>
                </a:solidFill>
                <a:latin typeface="Ubuntu Bold" panose="020B0804030602030204"/>
                <a:ea typeface="Ubuntu Bold" panose="020B0804030602030204"/>
                <a:cs typeface="Ubuntu Bold" panose="020B0804030602030204"/>
                <a:sym typeface="Ubuntu Bold" panose="020B0804030602030204"/>
              </a:rPr>
              <a:t>Running Containers</a:t>
            </a: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06315" y="2093421"/>
            <a:ext cx="2531370" cy="794733"/>
          </a:xfrm>
          <a:prstGeom prst="rect">
            <a:avLst/>
          </a:prstGeom>
        </p:spPr>
        <p:txBody>
          <a:bodyPr lIns="0" tIns="0" rIns="0" bIns="0" rtlCol="0" anchor="t">
            <a:spAutoFit/>
          </a:bodyPr>
          <a:lstStyle/>
          <a:p>
            <a:pPr algn="ctr">
              <a:lnSpc>
                <a:spcPts val="5895"/>
              </a:lnSpc>
              <a:spcBef>
                <a:spcPct val="0"/>
              </a:spcBef>
            </a:pPr>
            <a:r>
              <a:rPr lang="en-US" sz="4210">
                <a:solidFill>
                  <a:srgbClr val="000000"/>
                </a:solidFill>
                <a:latin typeface="Calibri (MS)" panose="020F0502020204030204"/>
                <a:ea typeface="Calibri (MS)" panose="020F0502020204030204"/>
                <a:cs typeface="Calibri (MS)" panose="020F0502020204030204"/>
                <a:sym typeface="Calibri (MS)" panose="020F0502020204030204"/>
              </a:rPr>
              <a:t>DaemonSet</a:t>
            </a: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8994635" cy="5143500"/>
          </a:xfrm>
          <a:custGeom>
            <a:avLst/>
            <a:gdLst/>
            <a:ahLst/>
            <a:cxnLst/>
            <a:rect l="l" t="t" r="r" b="b"/>
            <a:pathLst>
              <a:path w="8994635" h="5143500">
                <a:moveTo>
                  <a:pt x="0" y="0"/>
                </a:moveTo>
                <a:lnTo>
                  <a:pt x="8994635" y="0"/>
                </a:lnTo>
                <a:lnTo>
                  <a:pt x="8994635"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a:off x="547409" y="2382022"/>
            <a:ext cx="1377726" cy="1446438"/>
            <a:chOff x="0" y="0"/>
            <a:chExt cx="2546439" cy="2673439"/>
          </a:xfrm>
        </p:grpSpPr>
        <p:sp>
          <p:nvSpPr>
            <p:cNvPr id="4" name="Freeform 4"/>
            <p:cNvSpPr/>
            <p:nvPr/>
          </p:nvSpPr>
          <p:spPr>
            <a:xfrm>
              <a:off x="0" y="0"/>
              <a:ext cx="2546477" cy="2673477"/>
            </a:xfrm>
            <a:custGeom>
              <a:avLst/>
              <a:gdLst/>
              <a:ahLst/>
              <a:cxnLst/>
              <a:rect l="l" t="t" r="r" b="b"/>
              <a:pathLst>
                <a:path w="2546477" h="2673477">
                  <a:moveTo>
                    <a:pt x="2294128" y="133477"/>
                  </a:moveTo>
                  <a:cubicBezTo>
                    <a:pt x="2363216" y="133477"/>
                    <a:pt x="2419477" y="189484"/>
                    <a:pt x="2419477" y="258572"/>
                  </a:cubicBezTo>
                  <a:lnTo>
                    <a:pt x="2419477" y="2421128"/>
                  </a:lnTo>
                  <a:cubicBezTo>
                    <a:pt x="2419477" y="2490216"/>
                    <a:pt x="2363216" y="2546477"/>
                    <a:pt x="2294128" y="2546477"/>
                  </a:cubicBezTo>
                  <a:lnTo>
                    <a:pt x="258572" y="2546477"/>
                  </a:lnTo>
                  <a:cubicBezTo>
                    <a:pt x="189357" y="2546477"/>
                    <a:pt x="133350" y="2490216"/>
                    <a:pt x="133350" y="2421128"/>
                  </a:cubicBezTo>
                  <a:lnTo>
                    <a:pt x="133350" y="258572"/>
                  </a:lnTo>
                  <a:cubicBezTo>
                    <a:pt x="133350" y="189484"/>
                    <a:pt x="189357" y="133477"/>
                    <a:pt x="258572" y="133477"/>
                  </a:cubicBezTo>
                  <a:close/>
                  <a:moveTo>
                    <a:pt x="0" y="0"/>
                  </a:moveTo>
                  <a:lnTo>
                    <a:pt x="0" y="2673477"/>
                  </a:lnTo>
                  <a:lnTo>
                    <a:pt x="2546477" y="2673477"/>
                  </a:lnTo>
                  <a:lnTo>
                    <a:pt x="2546477" y="0"/>
                  </a:lnTo>
                  <a:close/>
                </a:path>
              </a:pathLst>
            </a:custGeom>
            <a:blipFill>
              <a:blip r:embed="rId4"/>
              <a:stretch>
                <a:fillRect r="1" b="1"/>
              </a:stretch>
            </a:blipFill>
          </p:spPr>
        </p:sp>
      </p:grpSp>
      <p:sp>
        <p:nvSpPr>
          <p:cNvPr id="5" name="Freeform 5"/>
          <p:cNvSpPr/>
          <p:nvPr/>
        </p:nvSpPr>
        <p:spPr>
          <a:xfrm>
            <a:off x="569170" y="2191916"/>
            <a:ext cx="1337639" cy="1618122"/>
          </a:xfrm>
          <a:custGeom>
            <a:avLst/>
            <a:gdLst/>
            <a:ahLst/>
            <a:cxnLst/>
            <a:rect l="l" t="t" r="r" b="b"/>
            <a:pathLst>
              <a:path w="1337639" h="1618122">
                <a:moveTo>
                  <a:pt x="0" y="0"/>
                </a:moveTo>
                <a:lnTo>
                  <a:pt x="1337639" y="0"/>
                </a:lnTo>
                <a:lnTo>
                  <a:pt x="1337639" y="1618122"/>
                </a:lnTo>
                <a:lnTo>
                  <a:pt x="0" y="16181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028394" y="2237727"/>
            <a:ext cx="412273" cy="426015"/>
          </a:xfrm>
          <a:custGeom>
            <a:avLst/>
            <a:gdLst/>
            <a:ahLst/>
            <a:cxnLst/>
            <a:rect l="l" t="t" r="r" b="b"/>
            <a:pathLst>
              <a:path w="412273" h="426015">
                <a:moveTo>
                  <a:pt x="0" y="0"/>
                </a:moveTo>
                <a:lnTo>
                  <a:pt x="412272" y="0"/>
                </a:lnTo>
                <a:lnTo>
                  <a:pt x="412272" y="426015"/>
                </a:lnTo>
                <a:lnTo>
                  <a:pt x="0" y="426015"/>
                </a:lnTo>
                <a:lnTo>
                  <a:pt x="0" y="0"/>
                </a:lnTo>
                <a:close/>
              </a:path>
            </a:pathLst>
          </a:custGeom>
          <a:blipFill>
            <a:blip r:embed="rId7"/>
            <a:stretch>
              <a:fillRect/>
            </a:stretch>
          </a:blipFill>
        </p:spPr>
      </p:sp>
      <p:grpSp>
        <p:nvGrpSpPr>
          <p:cNvPr id="7" name="Group 7"/>
          <p:cNvGrpSpPr>
            <a:grpSpLocks noChangeAspect="1"/>
          </p:cNvGrpSpPr>
          <p:nvPr/>
        </p:nvGrpSpPr>
        <p:grpSpPr>
          <a:xfrm>
            <a:off x="2155272" y="2382022"/>
            <a:ext cx="1370855" cy="1446438"/>
            <a:chOff x="0" y="0"/>
            <a:chExt cx="2533739" cy="2673439"/>
          </a:xfrm>
        </p:grpSpPr>
        <p:sp>
          <p:nvSpPr>
            <p:cNvPr id="8" name="Freeform 8"/>
            <p:cNvSpPr/>
            <p:nvPr/>
          </p:nvSpPr>
          <p:spPr>
            <a:xfrm>
              <a:off x="0" y="0"/>
              <a:ext cx="2533777" cy="2673477"/>
            </a:xfrm>
            <a:custGeom>
              <a:avLst/>
              <a:gdLst/>
              <a:ahLst/>
              <a:cxnLst/>
              <a:rect l="l" t="t" r="r" b="b"/>
              <a:pathLst>
                <a:path w="2533777" h="2673477">
                  <a:moveTo>
                    <a:pt x="2282063" y="133477"/>
                  </a:moveTo>
                  <a:cubicBezTo>
                    <a:pt x="2350770" y="133477"/>
                    <a:pt x="2406650" y="189230"/>
                    <a:pt x="2406650" y="257937"/>
                  </a:cubicBezTo>
                  <a:lnTo>
                    <a:pt x="2406650" y="2421763"/>
                  </a:lnTo>
                  <a:cubicBezTo>
                    <a:pt x="2406650" y="2490470"/>
                    <a:pt x="2350770" y="2546350"/>
                    <a:pt x="2282063" y="2546350"/>
                  </a:cubicBezTo>
                  <a:lnTo>
                    <a:pt x="257937" y="2546350"/>
                  </a:lnTo>
                  <a:cubicBezTo>
                    <a:pt x="189230" y="2546350"/>
                    <a:pt x="133477" y="2490470"/>
                    <a:pt x="133477" y="2421763"/>
                  </a:cubicBezTo>
                  <a:lnTo>
                    <a:pt x="133477" y="257937"/>
                  </a:lnTo>
                  <a:cubicBezTo>
                    <a:pt x="133477" y="189230"/>
                    <a:pt x="189230" y="133477"/>
                    <a:pt x="257937" y="133477"/>
                  </a:cubicBezTo>
                  <a:close/>
                  <a:moveTo>
                    <a:pt x="0" y="0"/>
                  </a:moveTo>
                  <a:lnTo>
                    <a:pt x="0" y="2673477"/>
                  </a:lnTo>
                  <a:lnTo>
                    <a:pt x="2533777" y="2673477"/>
                  </a:lnTo>
                  <a:lnTo>
                    <a:pt x="2533777" y="0"/>
                  </a:lnTo>
                  <a:close/>
                </a:path>
              </a:pathLst>
            </a:custGeom>
            <a:blipFill>
              <a:blip r:embed="rId8"/>
              <a:stretch>
                <a:fillRect r="1" b="1"/>
              </a:stretch>
            </a:blipFill>
          </p:spPr>
        </p:sp>
      </p:grpSp>
      <p:sp>
        <p:nvSpPr>
          <p:cNvPr id="9" name="Freeform 9"/>
          <p:cNvSpPr/>
          <p:nvPr/>
        </p:nvSpPr>
        <p:spPr>
          <a:xfrm>
            <a:off x="2177075" y="2191916"/>
            <a:ext cx="1330727" cy="1618122"/>
          </a:xfrm>
          <a:custGeom>
            <a:avLst/>
            <a:gdLst/>
            <a:ahLst/>
            <a:cxnLst/>
            <a:rect l="l" t="t" r="r" b="b"/>
            <a:pathLst>
              <a:path w="1330727" h="1618122">
                <a:moveTo>
                  <a:pt x="0" y="0"/>
                </a:moveTo>
                <a:lnTo>
                  <a:pt x="1330726" y="0"/>
                </a:lnTo>
                <a:lnTo>
                  <a:pt x="1330726" y="1618122"/>
                </a:lnTo>
                <a:lnTo>
                  <a:pt x="0" y="161812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0" name="Freeform 10"/>
          <p:cNvSpPr/>
          <p:nvPr/>
        </p:nvSpPr>
        <p:spPr>
          <a:xfrm>
            <a:off x="2629386" y="2237727"/>
            <a:ext cx="412273" cy="426015"/>
          </a:xfrm>
          <a:custGeom>
            <a:avLst/>
            <a:gdLst/>
            <a:ahLst/>
            <a:cxnLst/>
            <a:rect l="l" t="t" r="r" b="b"/>
            <a:pathLst>
              <a:path w="412273" h="426015">
                <a:moveTo>
                  <a:pt x="0" y="0"/>
                </a:moveTo>
                <a:lnTo>
                  <a:pt x="412272" y="0"/>
                </a:lnTo>
                <a:lnTo>
                  <a:pt x="412272" y="426015"/>
                </a:lnTo>
                <a:lnTo>
                  <a:pt x="0" y="426015"/>
                </a:lnTo>
                <a:lnTo>
                  <a:pt x="0" y="0"/>
                </a:lnTo>
                <a:close/>
              </a:path>
            </a:pathLst>
          </a:custGeom>
          <a:blipFill>
            <a:blip r:embed="rId11"/>
            <a:stretch>
              <a:fillRect/>
            </a:stretch>
          </a:blipFill>
        </p:spPr>
      </p:sp>
      <p:grpSp>
        <p:nvGrpSpPr>
          <p:cNvPr id="11" name="Group 11"/>
          <p:cNvGrpSpPr>
            <a:grpSpLocks noChangeAspect="1"/>
          </p:cNvGrpSpPr>
          <p:nvPr/>
        </p:nvGrpSpPr>
        <p:grpSpPr>
          <a:xfrm>
            <a:off x="3756264" y="2382022"/>
            <a:ext cx="1377726" cy="1446438"/>
            <a:chOff x="0" y="0"/>
            <a:chExt cx="2546439" cy="2673439"/>
          </a:xfrm>
        </p:grpSpPr>
        <p:sp>
          <p:nvSpPr>
            <p:cNvPr id="12" name="Freeform 12"/>
            <p:cNvSpPr/>
            <p:nvPr/>
          </p:nvSpPr>
          <p:spPr>
            <a:xfrm>
              <a:off x="0" y="0"/>
              <a:ext cx="2546477" cy="2673477"/>
            </a:xfrm>
            <a:custGeom>
              <a:avLst/>
              <a:gdLst/>
              <a:ahLst/>
              <a:cxnLst/>
              <a:rect l="l" t="t" r="r" b="b"/>
              <a:pathLst>
                <a:path w="2546477" h="2673477">
                  <a:moveTo>
                    <a:pt x="2294128" y="133477"/>
                  </a:moveTo>
                  <a:cubicBezTo>
                    <a:pt x="2363216" y="133477"/>
                    <a:pt x="2419477" y="189484"/>
                    <a:pt x="2419477" y="258572"/>
                  </a:cubicBezTo>
                  <a:lnTo>
                    <a:pt x="2419477" y="2421128"/>
                  </a:lnTo>
                  <a:cubicBezTo>
                    <a:pt x="2419477" y="2490216"/>
                    <a:pt x="2363216" y="2546477"/>
                    <a:pt x="2294128" y="2546477"/>
                  </a:cubicBezTo>
                  <a:lnTo>
                    <a:pt x="258572" y="2546477"/>
                  </a:lnTo>
                  <a:cubicBezTo>
                    <a:pt x="189484" y="2546477"/>
                    <a:pt x="133477" y="2490216"/>
                    <a:pt x="133477" y="2421128"/>
                  </a:cubicBezTo>
                  <a:lnTo>
                    <a:pt x="133477" y="258572"/>
                  </a:lnTo>
                  <a:cubicBezTo>
                    <a:pt x="133477" y="189484"/>
                    <a:pt x="189484" y="133477"/>
                    <a:pt x="258572" y="133477"/>
                  </a:cubicBezTo>
                  <a:close/>
                  <a:moveTo>
                    <a:pt x="0" y="0"/>
                  </a:moveTo>
                  <a:lnTo>
                    <a:pt x="0" y="2673477"/>
                  </a:lnTo>
                  <a:lnTo>
                    <a:pt x="2546477" y="2673477"/>
                  </a:lnTo>
                  <a:lnTo>
                    <a:pt x="2546477" y="0"/>
                  </a:lnTo>
                  <a:close/>
                </a:path>
              </a:pathLst>
            </a:custGeom>
            <a:blipFill>
              <a:blip r:embed="rId4"/>
              <a:stretch>
                <a:fillRect r="1" b="1"/>
              </a:stretch>
            </a:blipFill>
          </p:spPr>
        </p:sp>
      </p:grpSp>
      <p:sp>
        <p:nvSpPr>
          <p:cNvPr id="13" name="Freeform 13"/>
          <p:cNvSpPr/>
          <p:nvPr/>
        </p:nvSpPr>
        <p:spPr>
          <a:xfrm>
            <a:off x="3778067" y="2191916"/>
            <a:ext cx="1337598" cy="1618122"/>
          </a:xfrm>
          <a:custGeom>
            <a:avLst/>
            <a:gdLst/>
            <a:ahLst/>
            <a:cxnLst/>
            <a:rect l="l" t="t" r="r" b="b"/>
            <a:pathLst>
              <a:path w="1337598" h="1618122">
                <a:moveTo>
                  <a:pt x="0" y="0"/>
                </a:moveTo>
                <a:lnTo>
                  <a:pt x="1337598" y="0"/>
                </a:lnTo>
                <a:lnTo>
                  <a:pt x="1337598" y="1618122"/>
                </a:lnTo>
                <a:lnTo>
                  <a:pt x="0" y="161812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4" name="Freeform 14"/>
          <p:cNvSpPr/>
          <p:nvPr/>
        </p:nvSpPr>
        <p:spPr>
          <a:xfrm>
            <a:off x="4237249" y="2237727"/>
            <a:ext cx="412273" cy="426015"/>
          </a:xfrm>
          <a:custGeom>
            <a:avLst/>
            <a:gdLst/>
            <a:ahLst/>
            <a:cxnLst/>
            <a:rect l="l" t="t" r="r" b="b"/>
            <a:pathLst>
              <a:path w="412273" h="426015">
                <a:moveTo>
                  <a:pt x="0" y="0"/>
                </a:moveTo>
                <a:lnTo>
                  <a:pt x="412273" y="0"/>
                </a:lnTo>
                <a:lnTo>
                  <a:pt x="412273" y="426015"/>
                </a:lnTo>
                <a:lnTo>
                  <a:pt x="0" y="426015"/>
                </a:lnTo>
                <a:lnTo>
                  <a:pt x="0" y="0"/>
                </a:lnTo>
                <a:close/>
              </a:path>
            </a:pathLst>
          </a:custGeom>
          <a:blipFill>
            <a:blip r:embed="rId11"/>
            <a:stretch>
              <a:fillRect/>
            </a:stretch>
          </a:blipFill>
        </p:spPr>
      </p:sp>
      <p:grpSp>
        <p:nvGrpSpPr>
          <p:cNvPr id="15" name="Group 15"/>
          <p:cNvGrpSpPr>
            <a:grpSpLocks noChangeAspect="1"/>
          </p:cNvGrpSpPr>
          <p:nvPr/>
        </p:nvGrpSpPr>
        <p:grpSpPr>
          <a:xfrm>
            <a:off x="5364128" y="2382022"/>
            <a:ext cx="1370855" cy="1446438"/>
            <a:chOff x="0" y="0"/>
            <a:chExt cx="2533739" cy="2673439"/>
          </a:xfrm>
        </p:grpSpPr>
        <p:sp>
          <p:nvSpPr>
            <p:cNvPr id="16" name="Freeform 16"/>
            <p:cNvSpPr/>
            <p:nvPr/>
          </p:nvSpPr>
          <p:spPr>
            <a:xfrm>
              <a:off x="0" y="0"/>
              <a:ext cx="2533777" cy="2673477"/>
            </a:xfrm>
            <a:custGeom>
              <a:avLst/>
              <a:gdLst/>
              <a:ahLst/>
              <a:cxnLst/>
              <a:rect l="l" t="t" r="r" b="b"/>
              <a:pathLst>
                <a:path w="2533777" h="2673477">
                  <a:moveTo>
                    <a:pt x="2282063" y="133477"/>
                  </a:moveTo>
                  <a:cubicBezTo>
                    <a:pt x="2350770" y="133477"/>
                    <a:pt x="2406650" y="189230"/>
                    <a:pt x="2406650" y="257937"/>
                  </a:cubicBezTo>
                  <a:lnTo>
                    <a:pt x="2406650" y="2421763"/>
                  </a:lnTo>
                  <a:cubicBezTo>
                    <a:pt x="2406650" y="2490470"/>
                    <a:pt x="2350770" y="2546350"/>
                    <a:pt x="2282063" y="2546350"/>
                  </a:cubicBezTo>
                  <a:lnTo>
                    <a:pt x="257937" y="2546350"/>
                  </a:lnTo>
                  <a:cubicBezTo>
                    <a:pt x="189230" y="2546350"/>
                    <a:pt x="133477" y="2490470"/>
                    <a:pt x="133477" y="2421763"/>
                  </a:cubicBezTo>
                  <a:lnTo>
                    <a:pt x="133477" y="257937"/>
                  </a:lnTo>
                  <a:cubicBezTo>
                    <a:pt x="133477" y="189230"/>
                    <a:pt x="189230" y="133477"/>
                    <a:pt x="257937" y="133477"/>
                  </a:cubicBezTo>
                  <a:close/>
                  <a:moveTo>
                    <a:pt x="0" y="0"/>
                  </a:moveTo>
                  <a:lnTo>
                    <a:pt x="0" y="2673477"/>
                  </a:lnTo>
                  <a:lnTo>
                    <a:pt x="2533777" y="2673477"/>
                  </a:lnTo>
                  <a:lnTo>
                    <a:pt x="2533777" y="0"/>
                  </a:lnTo>
                  <a:close/>
                </a:path>
              </a:pathLst>
            </a:custGeom>
            <a:blipFill>
              <a:blip r:embed="rId8"/>
              <a:stretch>
                <a:fillRect r="1" b="1"/>
              </a:stretch>
            </a:blipFill>
          </p:spPr>
        </p:sp>
      </p:grpSp>
      <p:sp>
        <p:nvSpPr>
          <p:cNvPr id="17" name="Freeform 17"/>
          <p:cNvSpPr/>
          <p:nvPr/>
        </p:nvSpPr>
        <p:spPr>
          <a:xfrm>
            <a:off x="5385930" y="2191916"/>
            <a:ext cx="1330727" cy="1618122"/>
          </a:xfrm>
          <a:custGeom>
            <a:avLst/>
            <a:gdLst/>
            <a:ahLst/>
            <a:cxnLst/>
            <a:rect l="l" t="t" r="r" b="b"/>
            <a:pathLst>
              <a:path w="1330727" h="1618122">
                <a:moveTo>
                  <a:pt x="0" y="0"/>
                </a:moveTo>
                <a:lnTo>
                  <a:pt x="1330727" y="0"/>
                </a:lnTo>
                <a:lnTo>
                  <a:pt x="1330727" y="1618122"/>
                </a:lnTo>
                <a:lnTo>
                  <a:pt x="0" y="161812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8" name="Freeform 18"/>
          <p:cNvSpPr/>
          <p:nvPr/>
        </p:nvSpPr>
        <p:spPr>
          <a:xfrm>
            <a:off x="5838241" y="2237727"/>
            <a:ext cx="419144" cy="426015"/>
          </a:xfrm>
          <a:custGeom>
            <a:avLst/>
            <a:gdLst/>
            <a:ahLst/>
            <a:cxnLst/>
            <a:rect l="l" t="t" r="r" b="b"/>
            <a:pathLst>
              <a:path w="419144" h="426015">
                <a:moveTo>
                  <a:pt x="0" y="0"/>
                </a:moveTo>
                <a:lnTo>
                  <a:pt x="419144" y="0"/>
                </a:lnTo>
                <a:lnTo>
                  <a:pt x="419144" y="426015"/>
                </a:lnTo>
                <a:lnTo>
                  <a:pt x="0" y="426015"/>
                </a:lnTo>
                <a:lnTo>
                  <a:pt x="0" y="0"/>
                </a:lnTo>
                <a:close/>
              </a:path>
            </a:pathLst>
          </a:custGeom>
          <a:blipFill>
            <a:blip r:embed="rId11"/>
            <a:stretch>
              <a:fillRect/>
            </a:stretch>
          </a:blipFill>
        </p:spPr>
      </p:sp>
      <p:grpSp>
        <p:nvGrpSpPr>
          <p:cNvPr id="19" name="Group 19"/>
          <p:cNvGrpSpPr>
            <a:grpSpLocks noChangeAspect="1"/>
          </p:cNvGrpSpPr>
          <p:nvPr/>
        </p:nvGrpSpPr>
        <p:grpSpPr>
          <a:xfrm>
            <a:off x="6965120" y="2382022"/>
            <a:ext cx="1377726" cy="1446438"/>
            <a:chOff x="0" y="0"/>
            <a:chExt cx="2546439" cy="2673439"/>
          </a:xfrm>
        </p:grpSpPr>
        <p:sp>
          <p:nvSpPr>
            <p:cNvPr id="20" name="Freeform 20"/>
            <p:cNvSpPr/>
            <p:nvPr/>
          </p:nvSpPr>
          <p:spPr>
            <a:xfrm>
              <a:off x="0" y="0"/>
              <a:ext cx="2546477" cy="2673477"/>
            </a:xfrm>
            <a:custGeom>
              <a:avLst/>
              <a:gdLst/>
              <a:ahLst/>
              <a:cxnLst/>
              <a:rect l="l" t="t" r="r" b="b"/>
              <a:pathLst>
                <a:path w="2546477" h="2673477">
                  <a:moveTo>
                    <a:pt x="2294128" y="133477"/>
                  </a:moveTo>
                  <a:cubicBezTo>
                    <a:pt x="2363216" y="133477"/>
                    <a:pt x="2419477" y="189484"/>
                    <a:pt x="2419477" y="258572"/>
                  </a:cubicBezTo>
                  <a:lnTo>
                    <a:pt x="2419477" y="2421128"/>
                  </a:lnTo>
                  <a:cubicBezTo>
                    <a:pt x="2419477" y="2490216"/>
                    <a:pt x="2363216" y="2546477"/>
                    <a:pt x="2294128" y="2546477"/>
                  </a:cubicBezTo>
                  <a:lnTo>
                    <a:pt x="258572" y="2546477"/>
                  </a:lnTo>
                  <a:cubicBezTo>
                    <a:pt x="189484" y="2546477"/>
                    <a:pt x="133477" y="2490216"/>
                    <a:pt x="133477" y="2421128"/>
                  </a:cubicBezTo>
                  <a:lnTo>
                    <a:pt x="133477" y="258572"/>
                  </a:lnTo>
                  <a:cubicBezTo>
                    <a:pt x="133477" y="189484"/>
                    <a:pt x="189484" y="133477"/>
                    <a:pt x="258572" y="133477"/>
                  </a:cubicBezTo>
                  <a:close/>
                  <a:moveTo>
                    <a:pt x="0" y="0"/>
                  </a:moveTo>
                  <a:lnTo>
                    <a:pt x="0" y="2673477"/>
                  </a:lnTo>
                  <a:lnTo>
                    <a:pt x="2546477" y="2673477"/>
                  </a:lnTo>
                  <a:lnTo>
                    <a:pt x="2546477" y="0"/>
                  </a:lnTo>
                  <a:close/>
                </a:path>
              </a:pathLst>
            </a:custGeom>
            <a:blipFill>
              <a:blip r:embed="rId4"/>
              <a:stretch>
                <a:fillRect r="1" b="1"/>
              </a:stretch>
            </a:blipFill>
          </p:spPr>
        </p:sp>
      </p:grpSp>
      <p:sp>
        <p:nvSpPr>
          <p:cNvPr id="21" name="Freeform 21"/>
          <p:cNvSpPr/>
          <p:nvPr/>
        </p:nvSpPr>
        <p:spPr>
          <a:xfrm>
            <a:off x="6986922" y="2191916"/>
            <a:ext cx="1337598" cy="1618122"/>
          </a:xfrm>
          <a:custGeom>
            <a:avLst/>
            <a:gdLst/>
            <a:ahLst/>
            <a:cxnLst/>
            <a:rect l="l" t="t" r="r" b="b"/>
            <a:pathLst>
              <a:path w="1337598" h="1618122">
                <a:moveTo>
                  <a:pt x="0" y="0"/>
                </a:moveTo>
                <a:lnTo>
                  <a:pt x="1337598" y="0"/>
                </a:lnTo>
                <a:lnTo>
                  <a:pt x="1337598" y="1618122"/>
                </a:lnTo>
                <a:lnTo>
                  <a:pt x="0" y="1618122"/>
                </a:lnTo>
                <a:lnTo>
                  <a:pt x="0" y="0"/>
                </a:lnTo>
                <a:close/>
              </a:path>
            </a:pathLst>
          </a:custGeom>
          <a:blipFill>
            <a:blip r:embed="rId12">
              <a:extLst>
                <a:ext uri="{96DAC541-7B7A-43D3-8B79-37D633B846F1}">
                  <asvg:svgBlip xmlns:asvg="http://schemas.microsoft.com/office/drawing/2016/SVG/main" r:embed="rId16"/>
                </a:ext>
              </a:extLst>
            </a:blip>
            <a:stretch>
              <a:fillRect/>
            </a:stretch>
          </a:blipFill>
        </p:spPr>
      </p:sp>
      <p:sp>
        <p:nvSpPr>
          <p:cNvPr id="22" name="Freeform 22"/>
          <p:cNvSpPr/>
          <p:nvPr/>
        </p:nvSpPr>
        <p:spPr>
          <a:xfrm>
            <a:off x="7446105" y="2237727"/>
            <a:ext cx="412273" cy="426015"/>
          </a:xfrm>
          <a:custGeom>
            <a:avLst/>
            <a:gdLst/>
            <a:ahLst/>
            <a:cxnLst/>
            <a:rect l="l" t="t" r="r" b="b"/>
            <a:pathLst>
              <a:path w="412273" h="426015">
                <a:moveTo>
                  <a:pt x="0" y="0"/>
                </a:moveTo>
                <a:lnTo>
                  <a:pt x="412272" y="0"/>
                </a:lnTo>
                <a:lnTo>
                  <a:pt x="412272" y="426015"/>
                </a:lnTo>
                <a:lnTo>
                  <a:pt x="0" y="426015"/>
                </a:lnTo>
                <a:lnTo>
                  <a:pt x="0" y="0"/>
                </a:lnTo>
                <a:close/>
              </a:path>
            </a:pathLst>
          </a:custGeom>
          <a:blipFill>
            <a:blip r:embed="rId11"/>
            <a:stretch>
              <a:fillRect/>
            </a:stretch>
          </a:blipFill>
        </p:spPr>
      </p:sp>
      <p:sp>
        <p:nvSpPr>
          <p:cNvPr id="23" name="Freeform 23"/>
          <p:cNvSpPr/>
          <p:nvPr/>
        </p:nvSpPr>
        <p:spPr>
          <a:xfrm>
            <a:off x="959681" y="2725583"/>
            <a:ext cx="542826" cy="522212"/>
          </a:xfrm>
          <a:custGeom>
            <a:avLst/>
            <a:gdLst/>
            <a:ahLst/>
            <a:cxnLst/>
            <a:rect l="l" t="t" r="r" b="b"/>
            <a:pathLst>
              <a:path w="542826" h="522212">
                <a:moveTo>
                  <a:pt x="0" y="0"/>
                </a:moveTo>
                <a:lnTo>
                  <a:pt x="542826" y="0"/>
                </a:lnTo>
                <a:lnTo>
                  <a:pt x="542826" y="522212"/>
                </a:lnTo>
                <a:lnTo>
                  <a:pt x="0" y="522212"/>
                </a:lnTo>
                <a:lnTo>
                  <a:pt x="0" y="0"/>
                </a:lnTo>
                <a:close/>
              </a:path>
            </a:pathLst>
          </a:custGeom>
          <a:blipFill>
            <a:blip r:embed="rId17"/>
            <a:stretch>
              <a:fillRect/>
            </a:stretch>
          </a:blipFill>
        </p:spPr>
      </p:sp>
      <p:sp>
        <p:nvSpPr>
          <p:cNvPr id="24" name="Freeform 24"/>
          <p:cNvSpPr/>
          <p:nvPr/>
        </p:nvSpPr>
        <p:spPr>
          <a:xfrm>
            <a:off x="2567545" y="2732454"/>
            <a:ext cx="535954" cy="522212"/>
          </a:xfrm>
          <a:custGeom>
            <a:avLst/>
            <a:gdLst/>
            <a:ahLst/>
            <a:cxnLst/>
            <a:rect l="l" t="t" r="r" b="b"/>
            <a:pathLst>
              <a:path w="535954" h="522212">
                <a:moveTo>
                  <a:pt x="0" y="0"/>
                </a:moveTo>
                <a:lnTo>
                  <a:pt x="535954" y="0"/>
                </a:lnTo>
                <a:lnTo>
                  <a:pt x="535954" y="522212"/>
                </a:lnTo>
                <a:lnTo>
                  <a:pt x="0" y="522212"/>
                </a:lnTo>
                <a:lnTo>
                  <a:pt x="0" y="0"/>
                </a:lnTo>
                <a:close/>
              </a:path>
            </a:pathLst>
          </a:custGeom>
          <a:blipFill>
            <a:blip r:embed="rId17"/>
            <a:stretch>
              <a:fillRect/>
            </a:stretch>
          </a:blipFill>
        </p:spPr>
      </p:sp>
      <p:sp>
        <p:nvSpPr>
          <p:cNvPr id="25" name="Freeform 25"/>
          <p:cNvSpPr/>
          <p:nvPr/>
        </p:nvSpPr>
        <p:spPr>
          <a:xfrm>
            <a:off x="4175408" y="2732454"/>
            <a:ext cx="535954" cy="522212"/>
          </a:xfrm>
          <a:custGeom>
            <a:avLst/>
            <a:gdLst/>
            <a:ahLst/>
            <a:cxnLst/>
            <a:rect l="l" t="t" r="r" b="b"/>
            <a:pathLst>
              <a:path w="535954" h="522212">
                <a:moveTo>
                  <a:pt x="0" y="0"/>
                </a:moveTo>
                <a:lnTo>
                  <a:pt x="535955" y="0"/>
                </a:lnTo>
                <a:lnTo>
                  <a:pt x="535955" y="522212"/>
                </a:lnTo>
                <a:lnTo>
                  <a:pt x="0" y="522212"/>
                </a:lnTo>
                <a:lnTo>
                  <a:pt x="0" y="0"/>
                </a:lnTo>
                <a:close/>
              </a:path>
            </a:pathLst>
          </a:custGeom>
          <a:blipFill>
            <a:blip r:embed="rId17"/>
            <a:stretch>
              <a:fillRect/>
            </a:stretch>
          </a:blipFill>
        </p:spPr>
      </p:sp>
      <p:sp>
        <p:nvSpPr>
          <p:cNvPr id="26" name="Freeform 26"/>
          <p:cNvSpPr/>
          <p:nvPr/>
        </p:nvSpPr>
        <p:spPr>
          <a:xfrm>
            <a:off x="5783272" y="2732454"/>
            <a:ext cx="535954" cy="522212"/>
          </a:xfrm>
          <a:custGeom>
            <a:avLst/>
            <a:gdLst/>
            <a:ahLst/>
            <a:cxnLst/>
            <a:rect l="l" t="t" r="r" b="b"/>
            <a:pathLst>
              <a:path w="535954" h="522212">
                <a:moveTo>
                  <a:pt x="0" y="0"/>
                </a:moveTo>
                <a:lnTo>
                  <a:pt x="535954" y="0"/>
                </a:lnTo>
                <a:lnTo>
                  <a:pt x="535954" y="522212"/>
                </a:lnTo>
                <a:lnTo>
                  <a:pt x="0" y="522212"/>
                </a:lnTo>
                <a:lnTo>
                  <a:pt x="0" y="0"/>
                </a:lnTo>
                <a:close/>
              </a:path>
            </a:pathLst>
          </a:custGeom>
          <a:blipFill>
            <a:blip r:embed="rId17"/>
            <a:stretch>
              <a:fillRect/>
            </a:stretch>
          </a:blipFill>
        </p:spPr>
      </p:sp>
      <p:sp>
        <p:nvSpPr>
          <p:cNvPr id="27" name="Freeform 27"/>
          <p:cNvSpPr/>
          <p:nvPr/>
        </p:nvSpPr>
        <p:spPr>
          <a:xfrm>
            <a:off x="7391135" y="2732454"/>
            <a:ext cx="535954" cy="522212"/>
          </a:xfrm>
          <a:custGeom>
            <a:avLst/>
            <a:gdLst/>
            <a:ahLst/>
            <a:cxnLst/>
            <a:rect l="l" t="t" r="r" b="b"/>
            <a:pathLst>
              <a:path w="535954" h="522212">
                <a:moveTo>
                  <a:pt x="0" y="0"/>
                </a:moveTo>
                <a:lnTo>
                  <a:pt x="535954" y="0"/>
                </a:lnTo>
                <a:lnTo>
                  <a:pt x="535954" y="522212"/>
                </a:lnTo>
                <a:lnTo>
                  <a:pt x="0" y="522212"/>
                </a:lnTo>
                <a:lnTo>
                  <a:pt x="0" y="0"/>
                </a:lnTo>
                <a:close/>
              </a:path>
            </a:pathLst>
          </a:custGeom>
          <a:blipFill>
            <a:blip r:embed="rId17"/>
            <a:stretch>
              <a:fillRect/>
            </a:stretch>
          </a:blipFill>
        </p:spPr>
      </p:sp>
      <p:sp>
        <p:nvSpPr>
          <p:cNvPr id="28" name="TextBox 28"/>
          <p:cNvSpPr txBox="1"/>
          <p:nvPr/>
        </p:nvSpPr>
        <p:spPr>
          <a:xfrm>
            <a:off x="3519620" y="82616"/>
            <a:ext cx="1886099" cy="504509"/>
          </a:xfrm>
          <a:prstGeom prst="rect">
            <a:avLst/>
          </a:prstGeom>
        </p:spPr>
        <p:txBody>
          <a:bodyPr lIns="0" tIns="0" rIns="0" bIns="0" rtlCol="0" anchor="t">
            <a:spAutoFit/>
          </a:bodyPr>
          <a:lstStyle/>
          <a:p>
            <a:pPr algn="l">
              <a:lnSpc>
                <a:spcPts val="4020"/>
              </a:lnSpc>
            </a:pPr>
            <a:r>
              <a:rPr lang="en-US" sz="2870" spc="5">
                <a:solidFill>
                  <a:srgbClr val="326CE5"/>
                </a:solidFill>
                <a:latin typeface="Barlow" panose="00000500000000000000"/>
                <a:ea typeface="Barlow" panose="00000500000000000000"/>
                <a:cs typeface="Barlow" panose="00000500000000000000"/>
                <a:sym typeface="Barlow" panose="00000500000000000000"/>
              </a:rPr>
              <a:t>DaemonSet</a:t>
            </a:r>
          </a:p>
        </p:txBody>
      </p:sp>
      <p:sp>
        <p:nvSpPr>
          <p:cNvPr id="29" name="TextBox 29"/>
          <p:cNvSpPr txBox="1"/>
          <p:nvPr/>
        </p:nvSpPr>
        <p:spPr>
          <a:xfrm>
            <a:off x="529317" y="969000"/>
            <a:ext cx="86777" cy="256818"/>
          </a:xfrm>
          <a:prstGeom prst="rect">
            <a:avLst/>
          </a:prstGeom>
        </p:spPr>
        <p:txBody>
          <a:bodyPr lIns="0" tIns="0" rIns="0" bIns="0" rtlCol="0" anchor="t">
            <a:spAutoFit/>
          </a:bodyPr>
          <a:lstStyle/>
          <a:p>
            <a:pPr algn="l">
              <a:lnSpc>
                <a:spcPts val="2045"/>
              </a:lnSpc>
            </a:pPr>
            <a:r>
              <a:rPr lang="en-US" sz="1460">
                <a:solidFill>
                  <a:srgbClr val="000000"/>
                </a:solidFill>
                <a:latin typeface="Arimo" panose="020B0604020202020204"/>
                <a:ea typeface="Arimo" panose="020B0604020202020204"/>
                <a:cs typeface="Arimo" panose="020B0604020202020204"/>
                <a:sym typeface="Arimo" panose="020B0604020202020204"/>
              </a:rPr>
              <a:t>▪</a:t>
            </a:r>
          </a:p>
        </p:txBody>
      </p:sp>
      <p:sp>
        <p:nvSpPr>
          <p:cNvPr id="30" name="TextBox 30"/>
          <p:cNvSpPr txBox="1"/>
          <p:nvPr/>
        </p:nvSpPr>
        <p:spPr>
          <a:xfrm>
            <a:off x="776680" y="1066269"/>
            <a:ext cx="7579688" cy="472141"/>
          </a:xfrm>
          <a:prstGeom prst="rect">
            <a:avLst/>
          </a:prstGeom>
        </p:spPr>
        <p:txBody>
          <a:bodyPr lIns="0" tIns="0" rIns="0" bIns="0" rtlCol="0" anchor="t">
            <a:spAutoFit/>
          </a:bodyPr>
          <a:lstStyle/>
          <a:p>
            <a:pPr algn="l">
              <a:lnSpc>
                <a:spcPts val="1735"/>
              </a:lnSpc>
            </a:pPr>
            <a:r>
              <a:rPr lang="en-US" sz="1460">
                <a:solidFill>
                  <a:srgbClr val="000000"/>
                </a:solidFill>
                <a:latin typeface="Calibri (MS)" panose="020F0502020204030204"/>
                <a:ea typeface="Calibri (MS)" panose="020F0502020204030204"/>
                <a:cs typeface="Calibri (MS)" panose="020F0502020204030204"/>
                <a:sym typeface="Calibri (MS)" panose="020F0502020204030204"/>
              </a:rPr>
              <a:t>DaemonSet in Kubernetes ensures a specified pod runs on every node in the cluster, making it ideal for system-level tasks like log collection, monitoring, or networking</a:t>
            </a:r>
          </a:p>
        </p:txBody>
      </p:sp>
      <p:sp>
        <p:nvSpPr>
          <p:cNvPr id="31" name="TextBox 31"/>
          <p:cNvSpPr txBox="1"/>
          <p:nvPr/>
        </p:nvSpPr>
        <p:spPr>
          <a:xfrm>
            <a:off x="914331" y="3535608"/>
            <a:ext cx="656366" cy="197761"/>
          </a:xfrm>
          <a:prstGeom prst="rect">
            <a:avLst/>
          </a:prstGeom>
        </p:spPr>
        <p:txBody>
          <a:bodyPr lIns="0" tIns="0" rIns="0" bIns="0" rtlCol="0" anchor="t">
            <a:spAutoFit/>
          </a:bodyPr>
          <a:lstStyle/>
          <a:p>
            <a:pPr algn="l">
              <a:lnSpc>
                <a:spcPts val="1440"/>
              </a:lnSpc>
            </a:pPr>
            <a:r>
              <a:rPr lang="en-US" sz="1025" b="1">
                <a:solidFill>
                  <a:srgbClr val="000000"/>
                </a:solidFill>
                <a:latin typeface="Calibri (MS) Bold" panose="020F0702030404030204"/>
                <a:ea typeface="Calibri (MS) Bold" panose="020F0702030404030204"/>
                <a:cs typeface="Calibri (MS) Bold" panose="020F0702030404030204"/>
                <a:sym typeface="Calibri (MS) Bold" panose="020F0702030404030204"/>
              </a:rPr>
              <a:t>masternode</a:t>
            </a:r>
          </a:p>
        </p:txBody>
      </p:sp>
      <p:sp>
        <p:nvSpPr>
          <p:cNvPr id="32" name="TextBox 32"/>
          <p:cNvSpPr txBox="1"/>
          <p:nvPr/>
        </p:nvSpPr>
        <p:spPr>
          <a:xfrm>
            <a:off x="2549405" y="3535608"/>
            <a:ext cx="592450" cy="197761"/>
          </a:xfrm>
          <a:prstGeom prst="rect">
            <a:avLst/>
          </a:prstGeom>
        </p:spPr>
        <p:txBody>
          <a:bodyPr lIns="0" tIns="0" rIns="0" bIns="0" rtlCol="0" anchor="t">
            <a:spAutoFit/>
          </a:bodyPr>
          <a:lstStyle/>
          <a:p>
            <a:pPr algn="l">
              <a:lnSpc>
                <a:spcPts val="1440"/>
              </a:lnSpc>
            </a:pPr>
            <a:r>
              <a:rPr lang="en-US" sz="1025" b="1">
                <a:solidFill>
                  <a:srgbClr val="000000"/>
                </a:solidFill>
                <a:latin typeface="Calibri (MS) Bold" panose="020F0702030404030204"/>
                <a:ea typeface="Calibri (MS) Bold" panose="020F0702030404030204"/>
                <a:cs typeface="Calibri (MS) Bold" panose="020F0702030404030204"/>
                <a:sym typeface="Calibri (MS) Bold" panose="020F0702030404030204"/>
              </a:rPr>
              <a:t>worker one</a:t>
            </a:r>
          </a:p>
        </p:txBody>
      </p:sp>
      <p:sp>
        <p:nvSpPr>
          <p:cNvPr id="33" name="TextBox 33"/>
          <p:cNvSpPr txBox="1"/>
          <p:nvPr/>
        </p:nvSpPr>
        <p:spPr>
          <a:xfrm>
            <a:off x="4148837" y="3535608"/>
            <a:ext cx="599108" cy="197761"/>
          </a:xfrm>
          <a:prstGeom prst="rect">
            <a:avLst/>
          </a:prstGeom>
        </p:spPr>
        <p:txBody>
          <a:bodyPr lIns="0" tIns="0" rIns="0" bIns="0" rtlCol="0" anchor="t">
            <a:spAutoFit/>
          </a:bodyPr>
          <a:lstStyle/>
          <a:p>
            <a:pPr algn="l">
              <a:lnSpc>
                <a:spcPts val="1440"/>
              </a:lnSpc>
            </a:pPr>
            <a:r>
              <a:rPr lang="en-US" sz="1025" b="1">
                <a:solidFill>
                  <a:srgbClr val="000000"/>
                </a:solidFill>
                <a:latin typeface="Calibri (MS) Bold" panose="020F0702030404030204"/>
                <a:ea typeface="Calibri (MS) Bold" panose="020F0702030404030204"/>
                <a:cs typeface="Calibri (MS) Bold" panose="020F0702030404030204"/>
                <a:sym typeface="Calibri (MS) Bold" panose="020F0702030404030204"/>
              </a:rPr>
              <a:t>worker two</a:t>
            </a:r>
          </a:p>
        </p:txBody>
      </p:sp>
      <p:sp>
        <p:nvSpPr>
          <p:cNvPr id="34" name="TextBox 34"/>
          <p:cNvSpPr txBox="1"/>
          <p:nvPr/>
        </p:nvSpPr>
        <p:spPr>
          <a:xfrm>
            <a:off x="5712725" y="3535608"/>
            <a:ext cx="676471" cy="197761"/>
          </a:xfrm>
          <a:prstGeom prst="rect">
            <a:avLst/>
          </a:prstGeom>
        </p:spPr>
        <p:txBody>
          <a:bodyPr lIns="0" tIns="0" rIns="0" bIns="0" rtlCol="0" anchor="t">
            <a:spAutoFit/>
          </a:bodyPr>
          <a:lstStyle/>
          <a:p>
            <a:pPr algn="l">
              <a:lnSpc>
                <a:spcPts val="1440"/>
              </a:lnSpc>
            </a:pPr>
            <a:r>
              <a:rPr lang="en-US" sz="1025" b="1">
                <a:solidFill>
                  <a:srgbClr val="000000"/>
                </a:solidFill>
                <a:latin typeface="Calibri (MS) Bold" panose="020F0702030404030204"/>
                <a:ea typeface="Calibri (MS) Bold" panose="020F0702030404030204"/>
                <a:cs typeface="Calibri (MS) Bold" panose="020F0702030404030204"/>
                <a:sym typeface="Calibri (MS) Bold" panose="020F0702030404030204"/>
              </a:rPr>
              <a:t>worker thr ee</a:t>
            </a:r>
          </a:p>
        </p:txBody>
      </p:sp>
      <p:sp>
        <p:nvSpPr>
          <p:cNvPr id="35" name="TextBox 35"/>
          <p:cNvSpPr txBox="1"/>
          <p:nvPr/>
        </p:nvSpPr>
        <p:spPr>
          <a:xfrm>
            <a:off x="7348348" y="3535608"/>
            <a:ext cx="607759" cy="197761"/>
          </a:xfrm>
          <a:prstGeom prst="rect">
            <a:avLst/>
          </a:prstGeom>
        </p:spPr>
        <p:txBody>
          <a:bodyPr lIns="0" tIns="0" rIns="0" bIns="0" rtlCol="0" anchor="t">
            <a:spAutoFit/>
          </a:bodyPr>
          <a:lstStyle/>
          <a:p>
            <a:pPr algn="l">
              <a:lnSpc>
                <a:spcPts val="1440"/>
              </a:lnSpc>
            </a:pPr>
            <a:r>
              <a:rPr lang="en-US" sz="1025" b="1">
                <a:solidFill>
                  <a:srgbClr val="000000"/>
                </a:solidFill>
                <a:latin typeface="Calibri (MS) Bold" panose="020F0702030404030204"/>
                <a:ea typeface="Calibri (MS) Bold" panose="020F0702030404030204"/>
                <a:cs typeface="Calibri (MS) Bold" panose="020F0702030404030204"/>
                <a:sym typeface="Calibri (MS) Bold" panose="020F0702030404030204"/>
              </a:rPr>
              <a:t>workerfour</a:t>
            </a:r>
          </a:p>
        </p:txBody>
      </p:sp>
      <p:sp>
        <p:nvSpPr>
          <p:cNvPr id="36" name="TextBox 36"/>
          <p:cNvSpPr txBox="1"/>
          <p:nvPr/>
        </p:nvSpPr>
        <p:spPr>
          <a:xfrm>
            <a:off x="1079426" y="3248756"/>
            <a:ext cx="309747" cy="198022"/>
          </a:xfrm>
          <a:prstGeom prst="rect">
            <a:avLst/>
          </a:prstGeom>
        </p:spPr>
        <p:txBody>
          <a:bodyPr lIns="0" tIns="0" rIns="0" bIns="0" rtlCol="0" anchor="t">
            <a:spAutoFit/>
          </a:bodyPr>
          <a:lstStyle/>
          <a:p>
            <a:pPr algn="ctr">
              <a:lnSpc>
                <a:spcPts val="1440"/>
              </a:lnSpc>
            </a:pPr>
            <a:r>
              <a:rPr lang="en-US" sz="1030" b="1">
                <a:solidFill>
                  <a:srgbClr val="000000"/>
                </a:solidFill>
                <a:latin typeface="Calibri (MS) Bold" panose="020F0702030404030204"/>
                <a:ea typeface="Calibri (MS) Bold" panose="020F0702030404030204"/>
                <a:cs typeface="Calibri (MS) Bold" panose="020F0702030404030204"/>
                <a:sym typeface="Calibri (MS) Bold" panose="020F0702030404030204"/>
              </a:rPr>
              <a:t>X Pod</a:t>
            </a:r>
          </a:p>
        </p:txBody>
      </p:sp>
      <p:sp>
        <p:nvSpPr>
          <p:cNvPr id="37" name="TextBox 37"/>
          <p:cNvSpPr txBox="1"/>
          <p:nvPr/>
        </p:nvSpPr>
        <p:spPr>
          <a:xfrm>
            <a:off x="2686190" y="3254157"/>
            <a:ext cx="309747" cy="198022"/>
          </a:xfrm>
          <a:prstGeom prst="rect">
            <a:avLst/>
          </a:prstGeom>
        </p:spPr>
        <p:txBody>
          <a:bodyPr lIns="0" tIns="0" rIns="0" bIns="0" rtlCol="0" anchor="t">
            <a:spAutoFit/>
          </a:bodyPr>
          <a:lstStyle/>
          <a:p>
            <a:pPr algn="ctr">
              <a:lnSpc>
                <a:spcPts val="1440"/>
              </a:lnSpc>
            </a:pPr>
            <a:r>
              <a:rPr lang="en-US" sz="1030" b="1">
                <a:solidFill>
                  <a:srgbClr val="000000"/>
                </a:solidFill>
                <a:latin typeface="Calibri (MS) Bold" panose="020F0702030404030204"/>
                <a:ea typeface="Calibri (MS) Bold" panose="020F0702030404030204"/>
                <a:cs typeface="Calibri (MS) Bold" panose="020F0702030404030204"/>
                <a:sym typeface="Calibri (MS) Bold" panose="020F0702030404030204"/>
              </a:rPr>
              <a:t>X Pod</a:t>
            </a:r>
          </a:p>
        </p:txBody>
      </p:sp>
      <p:sp>
        <p:nvSpPr>
          <p:cNvPr id="38" name="TextBox 38"/>
          <p:cNvSpPr txBox="1"/>
          <p:nvPr/>
        </p:nvSpPr>
        <p:spPr>
          <a:xfrm>
            <a:off x="4294692" y="3254157"/>
            <a:ext cx="310283" cy="198022"/>
          </a:xfrm>
          <a:prstGeom prst="rect">
            <a:avLst/>
          </a:prstGeom>
        </p:spPr>
        <p:txBody>
          <a:bodyPr lIns="0" tIns="0" rIns="0" bIns="0" rtlCol="0" anchor="t">
            <a:spAutoFit/>
          </a:bodyPr>
          <a:lstStyle/>
          <a:p>
            <a:pPr algn="ctr">
              <a:lnSpc>
                <a:spcPts val="1440"/>
              </a:lnSpc>
            </a:pPr>
            <a:r>
              <a:rPr lang="en-US" sz="1030" b="1">
                <a:solidFill>
                  <a:srgbClr val="000000"/>
                </a:solidFill>
                <a:latin typeface="Calibri (MS) Bold" panose="020F0702030404030204"/>
                <a:ea typeface="Calibri (MS) Bold" panose="020F0702030404030204"/>
                <a:cs typeface="Calibri (MS) Bold" panose="020F0702030404030204"/>
                <a:sym typeface="Calibri (MS) Bold" panose="020F0702030404030204"/>
              </a:rPr>
              <a:t>X Pod</a:t>
            </a:r>
          </a:p>
        </p:txBody>
      </p:sp>
      <p:sp>
        <p:nvSpPr>
          <p:cNvPr id="39" name="TextBox 39"/>
          <p:cNvSpPr txBox="1"/>
          <p:nvPr/>
        </p:nvSpPr>
        <p:spPr>
          <a:xfrm>
            <a:off x="5903566" y="3254157"/>
            <a:ext cx="309747" cy="198022"/>
          </a:xfrm>
          <a:prstGeom prst="rect">
            <a:avLst/>
          </a:prstGeom>
        </p:spPr>
        <p:txBody>
          <a:bodyPr lIns="0" tIns="0" rIns="0" bIns="0" rtlCol="0" anchor="t">
            <a:spAutoFit/>
          </a:bodyPr>
          <a:lstStyle/>
          <a:p>
            <a:pPr algn="l">
              <a:lnSpc>
                <a:spcPts val="1440"/>
              </a:lnSpc>
            </a:pPr>
            <a:r>
              <a:rPr lang="en-US" sz="1030" b="1">
                <a:solidFill>
                  <a:srgbClr val="000000"/>
                </a:solidFill>
                <a:latin typeface="Calibri (MS) Bold" panose="020F0702030404030204"/>
                <a:ea typeface="Calibri (MS) Bold" panose="020F0702030404030204"/>
                <a:cs typeface="Calibri (MS) Bold" panose="020F0702030404030204"/>
                <a:sym typeface="Calibri (MS) Bold" panose="020F0702030404030204"/>
              </a:rPr>
              <a:t>X Pod</a:t>
            </a:r>
          </a:p>
        </p:txBody>
      </p:sp>
      <p:sp>
        <p:nvSpPr>
          <p:cNvPr id="40" name="TextBox 40"/>
          <p:cNvSpPr txBox="1"/>
          <p:nvPr/>
        </p:nvSpPr>
        <p:spPr>
          <a:xfrm>
            <a:off x="7512068" y="3254157"/>
            <a:ext cx="310283" cy="198022"/>
          </a:xfrm>
          <a:prstGeom prst="rect">
            <a:avLst/>
          </a:prstGeom>
        </p:spPr>
        <p:txBody>
          <a:bodyPr lIns="0" tIns="0" rIns="0" bIns="0" rtlCol="0" anchor="t">
            <a:spAutoFit/>
          </a:bodyPr>
          <a:lstStyle/>
          <a:p>
            <a:pPr algn="l">
              <a:lnSpc>
                <a:spcPts val="1440"/>
              </a:lnSpc>
            </a:pPr>
            <a:r>
              <a:rPr lang="en-US" sz="1030" b="1">
                <a:solidFill>
                  <a:srgbClr val="000000"/>
                </a:solidFill>
                <a:latin typeface="Calibri (MS) Bold" panose="020F0702030404030204"/>
                <a:ea typeface="Calibri (MS) Bold" panose="020F0702030404030204"/>
                <a:cs typeface="Calibri (MS) Bold" panose="020F0702030404030204"/>
                <a:sym typeface="Calibri (MS) Bold" panose="020F0702030404030204"/>
              </a:rPr>
              <a:t>X Pod</a:t>
            </a: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8994635" cy="5143500"/>
          </a:xfrm>
          <a:custGeom>
            <a:avLst/>
            <a:gdLst/>
            <a:ahLst/>
            <a:cxnLst/>
            <a:rect l="l" t="t" r="r" b="b"/>
            <a:pathLst>
              <a:path w="8994635" h="5143500">
                <a:moveTo>
                  <a:pt x="0" y="0"/>
                </a:moveTo>
                <a:lnTo>
                  <a:pt x="8994635" y="0"/>
                </a:lnTo>
                <a:lnTo>
                  <a:pt x="8994635"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742522" y="2244550"/>
            <a:ext cx="1391468" cy="601231"/>
          </a:xfrm>
          <a:custGeom>
            <a:avLst/>
            <a:gdLst/>
            <a:ahLst/>
            <a:cxnLst/>
            <a:rect l="l" t="t" r="r" b="b"/>
            <a:pathLst>
              <a:path w="1391468" h="601231">
                <a:moveTo>
                  <a:pt x="0" y="0"/>
                </a:moveTo>
                <a:lnTo>
                  <a:pt x="1391468" y="0"/>
                </a:lnTo>
                <a:lnTo>
                  <a:pt x="1391468" y="601231"/>
                </a:lnTo>
                <a:lnTo>
                  <a:pt x="0" y="601231"/>
                </a:lnTo>
                <a:lnTo>
                  <a:pt x="0" y="0"/>
                </a:lnTo>
                <a:close/>
              </a:path>
            </a:pathLst>
          </a:custGeom>
          <a:blipFill>
            <a:blip r:embed="rId4"/>
            <a:stretch>
              <a:fillRect/>
            </a:stretch>
          </a:blipFill>
        </p:spPr>
      </p:sp>
      <p:sp>
        <p:nvSpPr>
          <p:cNvPr id="4" name="Freeform 4"/>
          <p:cNvSpPr/>
          <p:nvPr/>
        </p:nvSpPr>
        <p:spPr>
          <a:xfrm>
            <a:off x="3811234" y="2333876"/>
            <a:ext cx="1260915" cy="477549"/>
          </a:xfrm>
          <a:custGeom>
            <a:avLst/>
            <a:gdLst/>
            <a:ahLst/>
            <a:cxnLst/>
            <a:rect l="l" t="t" r="r" b="b"/>
            <a:pathLst>
              <a:path w="1260915" h="477549">
                <a:moveTo>
                  <a:pt x="0" y="0"/>
                </a:moveTo>
                <a:lnTo>
                  <a:pt x="1260915" y="0"/>
                </a:lnTo>
                <a:lnTo>
                  <a:pt x="1260915" y="477549"/>
                </a:lnTo>
                <a:lnTo>
                  <a:pt x="0" y="477549"/>
                </a:lnTo>
                <a:lnTo>
                  <a:pt x="0" y="0"/>
                </a:lnTo>
                <a:close/>
              </a:path>
            </a:pathLst>
          </a:custGeom>
          <a:blipFill>
            <a:blip r:embed="rId5"/>
            <a:stretch>
              <a:fillRect/>
            </a:stretch>
          </a:blipFill>
        </p:spPr>
      </p:sp>
      <p:sp>
        <p:nvSpPr>
          <p:cNvPr id="5" name="Freeform 5"/>
          <p:cNvSpPr/>
          <p:nvPr/>
        </p:nvSpPr>
        <p:spPr>
          <a:xfrm>
            <a:off x="848595" y="3645226"/>
            <a:ext cx="1259768" cy="524459"/>
          </a:xfrm>
          <a:custGeom>
            <a:avLst/>
            <a:gdLst/>
            <a:ahLst/>
            <a:cxnLst/>
            <a:rect l="l" t="t" r="r" b="b"/>
            <a:pathLst>
              <a:path w="1259768" h="524459">
                <a:moveTo>
                  <a:pt x="0" y="0"/>
                </a:moveTo>
                <a:lnTo>
                  <a:pt x="1259767" y="0"/>
                </a:lnTo>
                <a:lnTo>
                  <a:pt x="1259767" y="524458"/>
                </a:lnTo>
                <a:lnTo>
                  <a:pt x="0" y="5244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2305339" y="3645226"/>
            <a:ext cx="1252849" cy="524459"/>
          </a:xfrm>
          <a:custGeom>
            <a:avLst/>
            <a:gdLst/>
            <a:ahLst/>
            <a:cxnLst/>
            <a:rect l="l" t="t" r="r" b="b"/>
            <a:pathLst>
              <a:path w="1252849" h="524459">
                <a:moveTo>
                  <a:pt x="0" y="0"/>
                </a:moveTo>
                <a:lnTo>
                  <a:pt x="1252849" y="0"/>
                </a:lnTo>
                <a:lnTo>
                  <a:pt x="1252849" y="524458"/>
                </a:lnTo>
                <a:lnTo>
                  <a:pt x="0" y="52445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3762036" y="3645226"/>
            <a:ext cx="1369659" cy="524459"/>
          </a:xfrm>
          <a:custGeom>
            <a:avLst/>
            <a:gdLst/>
            <a:ahLst/>
            <a:cxnLst/>
            <a:rect l="l" t="t" r="r" b="b"/>
            <a:pathLst>
              <a:path w="1369659" h="524459">
                <a:moveTo>
                  <a:pt x="0" y="0"/>
                </a:moveTo>
                <a:lnTo>
                  <a:pt x="1369659" y="0"/>
                </a:lnTo>
                <a:lnTo>
                  <a:pt x="1369659" y="524458"/>
                </a:lnTo>
                <a:lnTo>
                  <a:pt x="0" y="52445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3790620" y="2265212"/>
            <a:ext cx="1298659" cy="508470"/>
          </a:xfrm>
          <a:custGeom>
            <a:avLst/>
            <a:gdLst/>
            <a:ahLst/>
            <a:cxnLst/>
            <a:rect l="l" t="t" r="r" b="b"/>
            <a:pathLst>
              <a:path w="1298659" h="508470">
                <a:moveTo>
                  <a:pt x="0" y="0"/>
                </a:moveTo>
                <a:lnTo>
                  <a:pt x="1298659" y="0"/>
                </a:lnTo>
                <a:lnTo>
                  <a:pt x="1298659" y="508469"/>
                </a:lnTo>
                <a:lnTo>
                  <a:pt x="0" y="50846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Freeform 9"/>
          <p:cNvSpPr/>
          <p:nvPr/>
        </p:nvSpPr>
        <p:spPr>
          <a:xfrm>
            <a:off x="5335543" y="3645226"/>
            <a:ext cx="1252849" cy="524459"/>
          </a:xfrm>
          <a:custGeom>
            <a:avLst/>
            <a:gdLst/>
            <a:ahLst/>
            <a:cxnLst/>
            <a:rect l="l" t="t" r="r" b="b"/>
            <a:pathLst>
              <a:path w="1252849" h="524459">
                <a:moveTo>
                  <a:pt x="0" y="0"/>
                </a:moveTo>
                <a:lnTo>
                  <a:pt x="1252849" y="0"/>
                </a:lnTo>
                <a:lnTo>
                  <a:pt x="1252849" y="524458"/>
                </a:lnTo>
                <a:lnTo>
                  <a:pt x="0" y="524458"/>
                </a:lnTo>
                <a:lnTo>
                  <a:pt x="0" y="0"/>
                </a:lnTo>
                <a:close/>
              </a:path>
            </a:pathLst>
          </a:custGeom>
          <a:blipFill>
            <a:blip r:embed="rId8">
              <a:extLst>
                <a:ext uri="{96DAC541-7B7A-43D3-8B79-37D633B846F1}">
                  <asvg:svgBlip xmlns:asvg="http://schemas.microsoft.com/office/drawing/2016/SVG/main" r:embed="rId14"/>
                </a:ext>
              </a:extLst>
            </a:blip>
            <a:stretch>
              <a:fillRect/>
            </a:stretch>
          </a:blipFill>
        </p:spPr>
      </p:sp>
      <p:sp>
        <p:nvSpPr>
          <p:cNvPr id="10" name="Freeform 10"/>
          <p:cNvSpPr/>
          <p:nvPr/>
        </p:nvSpPr>
        <p:spPr>
          <a:xfrm>
            <a:off x="6785369" y="3645226"/>
            <a:ext cx="1259720" cy="524459"/>
          </a:xfrm>
          <a:custGeom>
            <a:avLst/>
            <a:gdLst/>
            <a:ahLst/>
            <a:cxnLst/>
            <a:rect l="l" t="t" r="r" b="b"/>
            <a:pathLst>
              <a:path w="1259720" h="524459">
                <a:moveTo>
                  <a:pt x="0" y="0"/>
                </a:moveTo>
                <a:lnTo>
                  <a:pt x="1259720" y="0"/>
                </a:lnTo>
                <a:lnTo>
                  <a:pt x="1259720" y="524458"/>
                </a:lnTo>
                <a:lnTo>
                  <a:pt x="0" y="52445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1" name="TextBox 11"/>
          <p:cNvSpPr txBox="1"/>
          <p:nvPr/>
        </p:nvSpPr>
        <p:spPr>
          <a:xfrm>
            <a:off x="3519620" y="82616"/>
            <a:ext cx="1886099" cy="504509"/>
          </a:xfrm>
          <a:prstGeom prst="rect">
            <a:avLst/>
          </a:prstGeom>
        </p:spPr>
        <p:txBody>
          <a:bodyPr lIns="0" tIns="0" rIns="0" bIns="0" rtlCol="0" anchor="t">
            <a:spAutoFit/>
          </a:bodyPr>
          <a:lstStyle/>
          <a:p>
            <a:pPr algn="l">
              <a:lnSpc>
                <a:spcPts val="4020"/>
              </a:lnSpc>
            </a:pPr>
            <a:r>
              <a:rPr lang="en-US" sz="2870" spc="5">
                <a:solidFill>
                  <a:srgbClr val="326CE5"/>
                </a:solidFill>
                <a:latin typeface="Barlow" panose="00000500000000000000"/>
                <a:ea typeface="Barlow" panose="00000500000000000000"/>
                <a:cs typeface="Barlow" panose="00000500000000000000"/>
                <a:sym typeface="Barlow" panose="00000500000000000000"/>
              </a:rPr>
              <a:t>DaemonSet</a:t>
            </a:r>
          </a:p>
        </p:txBody>
      </p:sp>
      <p:sp>
        <p:nvSpPr>
          <p:cNvPr id="12" name="TextBox 12"/>
          <p:cNvSpPr txBox="1"/>
          <p:nvPr/>
        </p:nvSpPr>
        <p:spPr>
          <a:xfrm>
            <a:off x="529317" y="969000"/>
            <a:ext cx="86777" cy="256818"/>
          </a:xfrm>
          <a:prstGeom prst="rect">
            <a:avLst/>
          </a:prstGeom>
        </p:spPr>
        <p:txBody>
          <a:bodyPr lIns="0" tIns="0" rIns="0" bIns="0" rtlCol="0" anchor="t">
            <a:spAutoFit/>
          </a:bodyPr>
          <a:lstStyle/>
          <a:p>
            <a:pPr algn="l">
              <a:lnSpc>
                <a:spcPts val="2045"/>
              </a:lnSpc>
            </a:pPr>
            <a:r>
              <a:rPr lang="en-US" sz="1460">
                <a:solidFill>
                  <a:srgbClr val="000000"/>
                </a:solidFill>
                <a:latin typeface="Arimo" panose="020B0604020202020204"/>
                <a:ea typeface="Arimo" panose="020B0604020202020204"/>
                <a:cs typeface="Arimo" panose="020B0604020202020204"/>
                <a:sym typeface="Arimo" panose="020B0604020202020204"/>
              </a:rPr>
              <a:t>▪</a:t>
            </a:r>
          </a:p>
        </p:txBody>
      </p:sp>
      <p:sp>
        <p:nvSpPr>
          <p:cNvPr id="13" name="TextBox 13"/>
          <p:cNvSpPr txBox="1"/>
          <p:nvPr/>
        </p:nvSpPr>
        <p:spPr>
          <a:xfrm>
            <a:off x="3971560" y="2364758"/>
            <a:ext cx="972345" cy="280287"/>
          </a:xfrm>
          <a:prstGeom prst="rect">
            <a:avLst/>
          </a:prstGeom>
        </p:spPr>
        <p:txBody>
          <a:bodyPr lIns="0" tIns="0" rIns="0" bIns="0" rtlCol="0" anchor="t">
            <a:spAutoFit/>
          </a:bodyPr>
          <a:lstStyle/>
          <a:p>
            <a:pPr algn="l">
              <a:lnSpc>
                <a:spcPts val="2045"/>
              </a:lnSpc>
            </a:pPr>
            <a:r>
              <a:rPr lang="en-US" sz="1460">
                <a:solidFill>
                  <a:srgbClr val="FFFFFF"/>
                </a:solidFill>
                <a:latin typeface="Calibri (MS)" panose="020F0502020204030204"/>
                <a:ea typeface="Calibri (MS)" panose="020F0502020204030204"/>
                <a:cs typeface="Calibri (MS)" panose="020F0502020204030204"/>
                <a:sym typeface="Calibri (MS)" panose="020F0502020204030204"/>
              </a:rPr>
              <a:t>Key Features</a:t>
            </a:r>
          </a:p>
        </p:txBody>
      </p:sp>
      <p:sp>
        <p:nvSpPr>
          <p:cNvPr id="14" name="TextBox 14"/>
          <p:cNvSpPr txBox="1"/>
          <p:nvPr/>
        </p:nvSpPr>
        <p:spPr>
          <a:xfrm>
            <a:off x="776680" y="1066269"/>
            <a:ext cx="7579688" cy="472141"/>
          </a:xfrm>
          <a:prstGeom prst="rect">
            <a:avLst/>
          </a:prstGeom>
        </p:spPr>
        <p:txBody>
          <a:bodyPr lIns="0" tIns="0" rIns="0" bIns="0" rtlCol="0" anchor="t">
            <a:spAutoFit/>
          </a:bodyPr>
          <a:lstStyle/>
          <a:p>
            <a:pPr algn="l">
              <a:lnSpc>
                <a:spcPts val="1735"/>
              </a:lnSpc>
            </a:pPr>
            <a:r>
              <a:rPr lang="en-US" sz="1460">
                <a:solidFill>
                  <a:srgbClr val="000000"/>
                </a:solidFill>
                <a:latin typeface="Calibri (MS)" panose="020F0502020204030204"/>
                <a:ea typeface="Calibri (MS)" panose="020F0502020204030204"/>
                <a:cs typeface="Calibri (MS)" panose="020F0502020204030204"/>
                <a:sym typeface="Calibri (MS)" panose="020F0502020204030204"/>
              </a:rPr>
              <a:t>DaemonSet in Kubernetes ensures a specified pod runs on every node in the cluster, making it ideal for system-level tasks like log collection, monitoring, or networking</a:t>
            </a:r>
          </a:p>
        </p:txBody>
      </p:sp>
      <p:sp>
        <p:nvSpPr>
          <p:cNvPr id="15" name="TextBox 15"/>
          <p:cNvSpPr txBox="1"/>
          <p:nvPr/>
        </p:nvSpPr>
        <p:spPr>
          <a:xfrm>
            <a:off x="1063663" y="3696625"/>
            <a:ext cx="878759" cy="418207"/>
          </a:xfrm>
          <a:prstGeom prst="rect">
            <a:avLst/>
          </a:prstGeom>
        </p:spPr>
        <p:txBody>
          <a:bodyPr lIns="0" tIns="0" rIns="0" bIns="0" rtlCol="0" anchor="t">
            <a:spAutoFit/>
          </a:bodyPr>
          <a:lstStyle/>
          <a:p>
            <a:pPr algn="ctr">
              <a:lnSpc>
                <a:spcPts val="1570"/>
              </a:lnSpc>
            </a:pPr>
            <a:r>
              <a:rPr lang="en-US" sz="1300">
                <a:solidFill>
                  <a:srgbClr val="326CE5"/>
                </a:solidFill>
                <a:latin typeface="Calibri (MS)" panose="020F0502020204030204"/>
                <a:ea typeface="Calibri (MS)" panose="020F0502020204030204"/>
                <a:cs typeface="Calibri (MS)" panose="020F0502020204030204"/>
                <a:sym typeface="Calibri (MS)" panose="020F0502020204030204"/>
              </a:rPr>
              <a:t>Uniform Deployment </a:t>
            </a:r>
          </a:p>
        </p:txBody>
      </p:sp>
      <p:sp>
        <p:nvSpPr>
          <p:cNvPr id="16" name="TextBox 16"/>
          <p:cNvSpPr txBox="1"/>
          <p:nvPr/>
        </p:nvSpPr>
        <p:spPr>
          <a:xfrm>
            <a:off x="2584311" y="3696625"/>
            <a:ext cx="746193" cy="218482"/>
          </a:xfrm>
          <a:prstGeom prst="rect">
            <a:avLst/>
          </a:prstGeom>
        </p:spPr>
        <p:txBody>
          <a:bodyPr lIns="0" tIns="0" rIns="0" bIns="0" rtlCol="0" anchor="t">
            <a:spAutoFit/>
          </a:bodyPr>
          <a:lstStyle/>
          <a:p>
            <a:pPr algn="l">
              <a:lnSpc>
                <a:spcPts val="1570"/>
              </a:lnSpc>
            </a:pPr>
            <a:r>
              <a:rPr lang="en-US" sz="1300">
                <a:solidFill>
                  <a:srgbClr val="326CE5"/>
                </a:solidFill>
                <a:latin typeface="Calibri (MS)" panose="020F0502020204030204"/>
                <a:ea typeface="Calibri (MS)" panose="020F0502020204030204"/>
                <a:cs typeface="Calibri (MS)" panose="020F0502020204030204"/>
                <a:sym typeface="Calibri (MS)" panose="020F0502020204030204"/>
              </a:rPr>
              <a:t>Automatic </a:t>
            </a:r>
          </a:p>
        </p:txBody>
      </p:sp>
      <p:sp>
        <p:nvSpPr>
          <p:cNvPr id="17" name="TextBox 17"/>
          <p:cNvSpPr txBox="1"/>
          <p:nvPr/>
        </p:nvSpPr>
        <p:spPr>
          <a:xfrm>
            <a:off x="2653208" y="3896350"/>
            <a:ext cx="570338" cy="218482"/>
          </a:xfrm>
          <a:prstGeom prst="rect">
            <a:avLst/>
          </a:prstGeom>
        </p:spPr>
        <p:txBody>
          <a:bodyPr lIns="0" tIns="0" rIns="0" bIns="0" rtlCol="0" anchor="t">
            <a:spAutoFit/>
          </a:bodyPr>
          <a:lstStyle/>
          <a:p>
            <a:pPr algn="l">
              <a:lnSpc>
                <a:spcPts val="1570"/>
              </a:lnSpc>
            </a:pPr>
            <a:r>
              <a:rPr lang="en-US" sz="1300">
                <a:solidFill>
                  <a:srgbClr val="326CE5"/>
                </a:solidFill>
                <a:latin typeface="Calibri (MS)" panose="020F0502020204030204"/>
                <a:ea typeface="Calibri (MS)" panose="020F0502020204030204"/>
                <a:cs typeface="Calibri (MS)" panose="020F0502020204030204"/>
                <a:sym typeface="Calibri (MS)" panose="020F0502020204030204"/>
              </a:rPr>
              <a:t>Updates</a:t>
            </a:r>
          </a:p>
        </p:txBody>
      </p:sp>
      <p:sp>
        <p:nvSpPr>
          <p:cNvPr id="18" name="TextBox 18"/>
          <p:cNvSpPr txBox="1"/>
          <p:nvPr/>
        </p:nvSpPr>
        <p:spPr>
          <a:xfrm>
            <a:off x="3867578" y="3696625"/>
            <a:ext cx="1179588" cy="418207"/>
          </a:xfrm>
          <a:prstGeom prst="rect">
            <a:avLst/>
          </a:prstGeom>
        </p:spPr>
        <p:txBody>
          <a:bodyPr lIns="0" tIns="0" rIns="0" bIns="0" rtlCol="0" anchor="t">
            <a:spAutoFit/>
          </a:bodyPr>
          <a:lstStyle/>
          <a:p>
            <a:pPr algn="ctr">
              <a:lnSpc>
                <a:spcPts val="1570"/>
              </a:lnSpc>
            </a:pPr>
            <a:r>
              <a:rPr lang="en-US" sz="1300" spc="2">
                <a:solidFill>
                  <a:srgbClr val="326CE5"/>
                </a:solidFill>
                <a:latin typeface="Calibri (MS)" panose="020F0502020204030204"/>
                <a:ea typeface="Calibri (MS)" panose="020F0502020204030204"/>
                <a:cs typeface="Calibri (MS)" panose="020F0502020204030204"/>
                <a:sym typeface="Calibri (MS)" panose="020F0502020204030204"/>
              </a:rPr>
              <a:t>Node Affinity/Selectors</a:t>
            </a:r>
          </a:p>
        </p:txBody>
      </p:sp>
      <p:sp>
        <p:nvSpPr>
          <p:cNvPr id="19" name="TextBox 19"/>
          <p:cNvSpPr txBox="1"/>
          <p:nvPr/>
        </p:nvSpPr>
        <p:spPr>
          <a:xfrm>
            <a:off x="5626608" y="3767181"/>
            <a:ext cx="687073" cy="250872"/>
          </a:xfrm>
          <a:prstGeom prst="rect">
            <a:avLst/>
          </a:prstGeom>
        </p:spPr>
        <p:txBody>
          <a:bodyPr lIns="0" tIns="0" rIns="0" bIns="0" rtlCol="0" anchor="t">
            <a:spAutoFit/>
          </a:bodyPr>
          <a:lstStyle/>
          <a:p>
            <a:pPr algn="l">
              <a:lnSpc>
                <a:spcPts val="1820"/>
              </a:lnSpc>
            </a:pPr>
            <a:r>
              <a:rPr lang="en-US" sz="1300">
                <a:solidFill>
                  <a:srgbClr val="326CE5"/>
                </a:solidFill>
                <a:latin typeface="Calibri (MS)" panose="020F0502020204030204"/>
                <a:ea typeface="Calibri (MS)" panose="020F0502020204030204"/>
                <a:cs typeface="Calibri (MS)" panose="020F0502020204030204"/>
                <a:sym typeface="Calibri (MS)" panose="020F0502020204030204"/>
              </a:rPr>
              <a:t>Scalability</a:t>
            </a:r>
          </a:p>
        </p:txBody>
      </p:sp>
      <p:sp>
        <p:nvSpPr>
          <p:cNvPr id="20" name="TextBox 20"/>
          <p:cNvSpPr txBox="1"/>
          <p:nvPr/>
        </p:nvSpPr>
        <p:spPr>
          <a:xfrm>
            <a:off x="7110151" y="3696625"/>
            <a:ext cx="661471" cy="218482"/>
          </a:xfrm>
          <a:prstGeom prst="rect">
            <a:avLst/>
          </a:prstGeom>
        </p:spPr>
        <p:txBody>
          <a:bodyPr lIns="0" tIns="0" rIns="0" bIns="0" rtlCol="0" anchor="t">
            <a:spAutoFit/>
          </a:bodyPr>
          <a:lstStyle/>
          <a:p>
            <a:pPr algn="l">
              <a:lnSpc>
                <a:spcPts val="1570"/>
              </a:lnSpc>
            </a:pPr>
            <a:r>
              <a:rPr lang="en-US" sz="1300">
                <a:solidFill>
                  <a:srgbClr val="326CE5"/>
                </a:solidFill>
                <a:latin typeface="Calibri (MS)" panose="020F0502020204030204"/>
                <a:ea typeface="Calibri (MS)" panose="020F0502020204030204"/>
                <a:cs typeface="Calibri (MS)" panose="020F0502020204030204"/>
                <a:sym typeface="Calibri (MS)" panose="020F0502020204030204"/>
              </a:rPr>
              <a:t>Resource </a:t>
            </a:r>
          </a:p>
        </p:txBody>
      </p:sp>
      <p:sp>
        <p:nvSpPr>
          <p:cNvPr id="21" name="TextBox 21"/>
          <p:cNvSpPr txBox="1"/>
          <p:nvPr/>
        </p:nvSpPr>
        <p:spPr>
          <a:xfrm>
            <a:off x="7100531" y="3896350"/>
            <a:ext cx="643778" cy="218482"/>
          </a:xfrm>
          <a:prstGeom prst="rect">
            <a:avLst/>
          </a:prstGeom>
        </p:spPr>
        <p:txBody>
          <a:bodyPr lIns="0" tIns="0" rIns="0" bIns="0" rtlCol="0" anchor="t">
            <a:spAutoFit/>
          </a:bodyPr>
          <a:lstStyle/>
          <a:p>
            <a:pPr algn="l">
              <a:lnSpc>
                <a:spcPts val="1570"/>
              </a:lnSpc>
            </a:pPr>
            <a:r>
              <a:rPr lang="en-US" sz="1300">
                <a:solidFill>
                  <a:srgbClr val="326CE5"/>
                </a:solidFill>
                <a:latin typeface="Calibri (MS)" panose="020F0502020204030204"/>
                <a:ea typeface="Calibri (MS)" panose="020F0502020204030204"/>
                <a:cs typeface="Calibri (MS)" panose="020F0502020204030204"/>
                <a:sym typeface="Calibri (MS)" panose="020F0502020204030204"/>
              </a:rPr>
              <a:t>Efficiency</a:t>
            </a: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8994635" cy="5143500"/>
          </a:xfrm>
          <a:custGeom>
            <a:avLst/>
            <a:gdLst/>
            <a:ahLst/>
            <a:cxnLst/>
            <a:rect l="l" t="t" r="r" b="b"/>
            <a:pathLst>
              <a:path w="8994635" h="5143500">
                <a:moveTo>
                  <a:pt x="0" y="0"/>
                </a:moveTo>
                <a:lnTo>
                  <a:pt x="8994635" y="0"/>
                </a:lnTo>
                <a:lnTo>
                  <a:pt x="8994635"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525840" y="1021522"/>
            <a:ext cx="1415469" cy="1415469"/>
          </a:xfrm>
          <a:custGeom>
            <a:avLst/>
            <a:gdLst/>
            <a:ahLst/>
            <a:cxnLst/>
            <a:rect l="l" t="t" r="r" b="b"/>
            <a:pathLst>
              <a:path w="1415469" h="1415469">
                <a:moveTo>
                  <a:pt x="0" y="0"/>
                </a:moveTo>
                <a:lnTo>
                  <a:pt x="1415469" y="0"/>
                </a:lnTo>
                <a:lnTo>
                  <a:pt x="1415469" y="1415470"/>
                </a:lnTo>
                <a:lnTo>
                  <a:pt x="0" y="14154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350863" y="1323856"/>
            <a:ext cx="604667" cy="604667"/>
          </a:xfrm>
          <a:custGeom>
            <a:avLst/>
            <a:gdLst/>
            <a:ahLst/>
            <a:cxnLst/>
            <a:rect l="l" t="t" r="r" b="b"/>
            <a:pathLst>
              <a:path w="604667" h="604667">
                <a:moveTo>
                  <a:pt x="0" y="0"/>
                </a:moveTo>
                <a:lnTo>
                  <a:pt x="604666" y="0"/>
                </a:lnTo>
                <a:lnTo>
                  <a:pt x="604666" y="604666"/>
                </a:lnTo>
                <a:lnTo>
                  <a:pt x="0" y="604666"/>
                </a:lnTo>
                <a:lnTo>
                  <a:pt x="0" y="0"/>
                </a:lnTo>
                <a:close/>
              </a:path>
            </a:pathLst>
          </a:custGeom>
          <a:blipFill>
            <a:blip r:embed="rId6"/>
            <a:stretch>
              <a:fillRect/>
            </a:stretch>
          </a:blipFill>
        </p:spPr>
      </p:sp>
      <p:sp>
        <p:nvSpPr>
          <p:cNvPr id="5" name="Freeform 5"/>
          <p:cNvSpPr/>
          <p:nvPr/>
        </p:nvSpPr>
        <p:spPr>
          <a:xfrm>
            <a:off x="4890014" y="1323856"/>
            <a:ext cx="645894" cy="645894"/>
          </a:xfrm>
          <a:custGeom>
            <a:avLst/>
            <a:gdLst/>
            <a:ahLst/>
            <a:cxnLst/>
            <a:rect l="l" t="t" r="r" b="b"/>
            <a:pathLst>
              <a:path w="645894" h="645894">
                <a:moveTo>
                  <a:pt x="0" y="0"/>
                </a:moveTo>
                <a:lnTo>
                  <a:pt x="645894" y="0"/>
                </a:lnTo>
                <a:lnTo>
                  <a:pt x="645894" y="645893"/>
                </a:lnTo>
                <a:lnTo>
                  <a:pt x="0" y="645893"/>
                </a:lnTo>
                <a:lnTo>
                  <a:pt x="0" y="0"/>
                </a:lnTo>
                <a:close/>
              </a:path>
            </a:pathLst>
          </a:custGeom>
          <a:blipFill>
            <a:blip r:embed="rId7"/>
            <a:stretch>
              <a:fillRect/>
            </a:stretch>
          </a:blipFill>
        </p:spPr>
      </p:sp>
      <p:sp>
        <p:nvSpPr>
          <p:cNvPr id="6" name="Freeform 6"/>
          <p:cNvSpPr/>
          <p:nvPr/>
        </p:nvSpPr>
        <p:spPr>
          <a:xfrm>
            <a:off x="2945461" y="2601901"/>
            <a:ext cx="1415469" cy="1415469"/>
          </a:xfrm>
          <a:custGeom>
            <a:avLst/>
            <a:gdLst/>
            <a:ahLst/>
            <a:cxnLst/>
            <a:rect l="l" t="t" r="r" b="b"/>
            <a:pathLst>
              <a:path w="1415469" h="1415469">
                <a:moveTo>
                  <a:pt x="0" y="0"/>
                </a:moveTo>
                <a:lnTo>
                  <a:pt x="1415470" y="0"/>
                </a:lnTo>
                <a:lnTo>
                  <a:pt x="1415470" y="1415469"/>
                </a:lnTo>
                <a:lnTo>
                  <a:pt x="0" y="1415469"/>
                </a:lnTo>
                <a:lnTo>
                  <a:pt x="0" y="0"/>
                </a:lnTo>
                <a:close/>
              </a:path>
            </a:pathLst>
          </a:custGeom>
          <a:blipFill>
            <a:blip r:embed="rId4">
              <a:extLst>
                <a:ext uri="{96DAC541-7B7A-43D3-8B79-37D633B846F1}">
                  <asvg:svgBlip xmlns:asvg="http://schemas.microsoft.com/office/drawing/2016/SVG/main" r:embed="rId8"/>
                </a:ext>
              </a:extLst>
            </a:blip>
            <a:stretch>
              <a:fillRect/>
            </a:stretch>
          </a:blipFill>
        </p:spPr>
      </p:sp>
      <p:sp>
        <p:nvSpPr>
          <p:cNvPr id="7" name="Freeform 7"/>
          <p:cNvSpPr/>
          <p:nvPr/>
        </p:nvSpPr>
        <p:spPr>
          <a:xfrm>
            <a:off x="3309636" y="2828651"/>
            <a:ext cx="687121" cy="687121"/>
          </a:xfrm>
          <a:custGeom>
            <a:avLst/>
            <a:gdLst/>
            <a:ahLst/>
            <a:cxnLst/>
            <a:rect l="l" t="t" r="r" b="b"/>
            <a:pathLst>
              <a:path w="687121" h="687121">
                <a:moveTo>
                  <a:pt x="0" y="0"/>
                </a:moveTo>
                <a:lnTo>
                  <a:pt x="687121" y="0"/>
                </a:lnTo>
                <a:lnTo>
                  <a:pt x="687121" y="687121"/>
                </a:lnTo>
                <a:lnTo>
                  <a:pt x="0" y="687121"/>
                </a:lnTo>
                <a:lnTo>
                  <a:pt x="0" y="0"/>
                </a:lnTo>
                <a:close/>
              </a:path>
            </a:pathLst>
          </a:custGeom>
          <a:blipFill>
            <a:blip r:embed="rId9"/>
            <a:stretch>
              <a:fillRect/>
            </a:stretch>
          </a:blipFill>
        </p:spPr>
      </p:sp>
      <p:sp>
        <p:nvSpPr>
          <p:cNvPr id="8" name="Freeform 8"/>
          <p:cNvSpPr/>
          <p:nvPr/>
        </p:nvSpPr>
        <p:spPr>
          <a:xfrm>
            <a:off x="4525840" y="2601901"/>
            <a:ext cx="1415469" cy="1415469"/>
          </a:xfrm>
          <a:custGeom>
            <a:avLst/>
            <a:gdLst/>
            <a:ahLst/>
            <a:cxnLst/>
            <a:rect l="l" t="t" r="r" b="b"/>
            <a:pathLst>
              <a:path w="1415469" h="1415469">
                <a:moveTo>
                  <a:pt x="0" y="0"/>
                </a:moveTo>
                <a:lnTo>
                  <a:pt x="1415469" y="0"/>
                </a:lnTo>
                <a:lnTo>
                  <a:pt x="1415469" y="1415469"/>
                </a:lnTo>
                <a:lnTo>
                  <a:pt x="0" y="1415469"/>
                </a:lnTo>
                <a:lnTo>
                  <a:pt x="0" y="0"/>
                </a:lnTo>
                <a:close/>
              </a:path>
            </a:pathLst>
          </a:custGeom>
          <a:blipFill>
            <a:blip r:embed="rId4">
              <a:extLst>
                <a:ext uri="{96DAC541-7B7A-43D3-8B79-37D633B846F1}">
                  <asvg:svgBlip xmlns:asvg="http://schemas.microsoft.com/office/drawing/2016/SVG/main" r:embed="rId10"/>
                </a:ext>
              </a:extLst>
            </a:blip>
            <a:stretch>
              <a:fillRect/>
            </a:stretch>
          </a:blipFill>
        </p:spPr>
      </p:sp>
      <p:sp>
        <p:nvSpPr>
          <p:cNvPr id="9" name="Freeform 9"/>
          <p:cNvSpPr/>
          <p:nvPr/>
        </p:nvSpPr>
        <p:spPr>
          <a:xfrm>
            <a:off x="4890014" y="2828651"/>
            <a:ext cx="687121" cy="687121"/>
          </a:xfrm>
          <a:custGeom>
            <a:avLst/>
            <a:gdLst/>
            <a:ahLst/>
            <a:cxnLst/>
            <a:rect l="l" t="t" r="r" b="b"/>
            <a:pathLst>
              <a:path w="687121" h="687121">
                <a:moveTo>
                  <a:pt x="0" y="0"/>
                </a:moveTo>
                <a:lnTo>
                  <a:pt x="687121" y="0"/>
                </a:lnTo>
                <a:lnTo>
                  <a:pt x="687121" y="687121"/>
                </a:lnTo>
                <a:lnTo>
                  <a:pt x="0" y="687121"/>
                </a:lnTo>
                <a:lnTo>
                  <a:pt x="0" y="0"/>
                </a:lnTo>
                <a:close/>
              </a:path>
            </a:pathLst>
          </a:custGeom>
          <a:blipFill>
            <a:blip r:embed="rId11"/>
            <a:stretch>
              <a:fillRect/>
            </a:stretch>
          </a:blipFill>
        </p:spPr>
      </p:sp>
      <p:sp>
        <p:nvSpPr>
          <p:cNvPr id="10" name="TextBox 10"/>
          <p:cNvSpPr txBox="1"/>
          <p:nvPr/>
        </p:nvSpPr>
        <p:spPr>
          <a:xfrm>
            <a:off x="3519620" y="82616"/>
            <a:ext cx="1886099" cy="504509"/>
          </a:xfrm>
          <a:prstGeom prst="rect">
            <a:avLst/>
          </a:prstGeom>
        </p:spPr>
        <p:txBody>
          <a:bodyPr lIns="0" tIns="0" rIns="0" bIns="0" rtlCol="0" anchor="t">
            <a:spAutoFit/>
          </a:bodyPr>
          <a:lstStyle/>
          <a:p>
            <a:pPr algn="l">
              <a:lnSpc>
                <a:spcPts val="4020"/>
              </a:lnSpc>
            </a:pPr>
            <a:r>
              <a:rPr lang="en-US" sz="2870" spc="5">
                <a:solidFill>
                  <a:srgbClr val="326CE5"/>
                </a:solidFill>
                <a:latin typeface="Barlow" panose="00000500000000000000"/>
                <a:ea typeface="Barlow" panose="00000500000000000000"/>
                <a:cs typeface="Barlow" panose="00000500000000000000"/>
                <a:sym typeface="Barlow" panose="00000500000000000000"/>
              </a:rPr>
              <a:t>DaemonSet</a:t>
            </a:r>
          </a:p>
        </p:txBody>
      </p:sp>
      <p:sp>
        <p:nvSpPr>
          <p:cNvPr id="11" name="TextBox 11"/>
          <p:cNvSpPr txBox="1"/>
          <p:nvPr/>
        </p:nvSpPr>
        <p:spPr>
          <a:xfrm>
            <a:off x="3333458" y="2016901"/>
            <a:ext cx="661615" cy="261002"/>
          </a:xfrm>
          <a:prstGeom prst="rect">
            <a:avLst/>
          </a:prstGeom>
        </p:spPr>
        <p:txBody>
          <a:bodyPr lIns="0" tIns="0" rIns="0" bIns="0" rtlCol="0" anchor="t">
            <a:spAutoFit/>
          </a:bodyPr>
          <a:lstStyle/>
          <a:p>
            <a:pPr algn="l">
              <a:lnSpc>
                <a:spcPts val="2045"/>
              </a:lnSpc>
            </a:pPr>
            <a:r>
              <a:rPr lang="en-US" sz="1460">
                <a:solidFill>
                  <a:srgbClr val="FFFFFF"/>
                </a:solidFill>
                <a:latin typeface="Barlow" panose="00000500000000000000"/>
                <a:ea typeface="Barlow" panose="00000500000000000000"/>
                <a:cs typeface="Barlow" panose="00000500000000000000"/>
                <a:sym typeface="Barlow" panose="00000500000000000000"/>
              </a:rPr>
              <a:t>Logging</a:t>
            </a:r>
          </a:p>
        </p:txBody>
      </p:sp>
      <p:sp>
        <p:nvSpPr>
          <p:cNvPr id="12" name="TextBox 12"/>
          <p:cNvSpPr txBox="1"/>
          <p:nvPr/>
        </p:nvSpPr>
        <p:spPr>
          <a:xfrm>
            <a:off x="3195388" y="3599567"/>
            <a:ext cx="941837" cy="261002"/>
          </a:xfrm>
          <a:prstGeom prst="rect">
            <a:avLst/>
          </a:prstGeom>
        </p:spPr>
        <p:txBody>
          <a:bodyPr lIns="0" tIns="0" rIns="0" bIns="0" rtlCol="0" anchor="t">
            <a:spAutoFit/>
          </a:bodyPr>
          <a:lstStyle/>
          <a:p>
            <a:pPr algn="l">
              <a:lnSpc>
                <a:spcPts val="2045"/>
              </a:lnSpc>
            </a:pPr>
            <a:r>
              <a:rPr lang="en-US" sz="1460">
                <a:solidFill>
                  <a:srgbClr val="FFFFFF"/>
                </a:solidFill>
                <a:latin typeface="Barlow" panose="00000500000000000000"/>
                <a:ea typeface="Barlow" panose="00000500000000000000"/>
                <a:cs typeface="Barlow" panose="00000500000000000000"/>
                <a:sym typeface="Barlow" panose="00000500000000000000"/>
              </a:rPr>
              <a:t>Net wo rk in g</a:t>
            </a:r>
          </a:p>
        </p:txBody>
      </p:sp>
      <p:sp>
        <p:nvSpPr>
          <p:cNvPr id="13" name="TextBox 13"/>
          <p:cNvSpPr txBox="1"/>
          <p:nvPr/>
        </p:nvSpPr>
        <p:spPr>
          <a:xfrm>
            <a:off x="4906320" y="3599567"/>
            <a:ext cx="676773" cy="261002"/>
          </a:xfrm>
          <a:prstGeom prst="rect">
            <a:avLst/>
          </a:prstGeom>
        </p:spPr>
        <p:txBody>
          <a:bodyPr lIns="0" tIns="0" rIns="0" bIns="0" rtlCol="0" anchor="t">
            <a:spAutoFit/>
          </a:bodyPr>
          <a:lstStyle/>
          <a:p>
            <a:pPr algn="l">
              <a:lnSpc>
                <a:spcPts val="2045"/>
              </a:lnSpc>
            </a:pPr>
            <a:r>
              <a:rPr lang="en-US" sz="1460">
                <a:solidFill>
                  <a:srgbClr val="FFFFFF"/>
                </a:solidFill>
                <a:latin typeface="Barlow" panose="00000500000000000000"/>
                <a:ea typeface="Barlow" panose="00000500000000000000"/>
                <a:cs typeface="Barlow" panose="00000500000000000000"/>
                <a:sym typeface="Barlow" panose="00000500000000000000"/>
              </a:rPr>
              <a:t>Security</a:t>
            </a:r>
          </a:p>
        </p:txBody>
      </p:sp>
      <p:sp>
        <p:nvSpPr>
          <p:cNvPr id="14" name="TextBox 14"/>
          <p:cNvSpPr txBox="1"/>
          <p:nvPr/>
        </p:nvSpPr>
        <p:spPr>
          <a:xfrm>
            <a:off x="4811222" y="2016901"/>
            <a:ext cx="871551" cy="261002"/>
          </a:xfrm>
          <a:prstGeom prst="rect">
            <a:avLst/>
          </a:prstGeom>
        </p:spPr>
        <p:txBody>
          <a:bodyPr lIns="0" tIns="0" rIns="0" bIns="0" rtlCol="0" anchor="t">
            <a:spAutoFit/>
          </a:bodyPr>
          <a:lstStyle/>
          <a:p>
            <a:pPr algn="l">
              <a:lnSpc>
                <a:spcPts val="2045"/>
              </a:lnSpc>
            </a:pPr>
            <a:r>
              <a:rPr lang="en-US" sz="1460">
                <a:solidFill>
                  <a:srgbClr val="FFFFFF"/>
                </a:solidFill>
                <a:latin typeface="Barlow" panose="00000500000000000000"/>
                <a:ea typeface="Barlow" panose="00000500000000000000"/>
                <a:cs typeface="Barlow" panose="00000500000000000000"/>
                <a:sym typeface="Barlow" panose="00000500000000000000"/>
              </a:rPr>
              <a:t>Monitoring</a:t>
            </a: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2016062" y="1049450"/>
          <a:ext cx="5662971" cy="3219450"/>
        </p:xfrm>
        <a:graphic>
          <a:graphicData uri="http://schemas.openxmlformats.org/drawingml/2006/table">
            <a:tbl>
              <a:tblPr/>
              <a:tblGrid>
                <a:gridCol w="1825416">
                  <a:extLst>
                    <a:ext uri="{9D8B030D-6E8A-4147-A177-3AD203B41FA5}">
                      <a16:colId xmlns:a16="http://schemas.microsoft.com/office/drawing/2014/main" val="20000"/>
                    </a:ext>
                  </a:extLst>
                </a:gridCol>
                <a:gridCol w="3837555">
                  <a:extLst>
                    <a:ext uri="{9D8B030D-6E8A-4147-A177-3AD203B41FA5}">
                      <a16:colId xmlns:a16="http://schemas.microsoft.com/office/drawing/2014/main" val="20001"/>
                    </a:ext>
                  </a:extLst>
                </a:gridCol>
              </a:tblGrid>
              <a:tr h="364104">
                <a:tc>
                  <a:txBody>
                    <a:bodyPr/>
                    <a:lstStyle/>
                    <a:p>
                      <a:pPr algn="l">
                        <a:lnSpc>
                          <a:spcPts val="1400"/>
                        </a:lnSpc>
                        <a:defRPr/>
                      </a:pPr>
                      <a:r>
                        <a:rPr lang="en-US" sz="1000">
                          <a:solidFill>
                            <a:srgbClr val="000000"/>
                          </a:solidFill>
                          <a:latin typeface="Open Sans"/>
                          <a:ea typeface="Open Sans"/>
                          <a:cs typeface="Open Sans"/>
                          <a:sym typeface="Open Sans"/>
                        </a:rPr>
                        <a:t>Feature</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Explanation</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36575">
                <a:tc>
                  <a:txBody>
                    <a:bodyPr/>
                    <a:lstStyle/>
                    <a:p>
                      <a:pPr algn="l">
                        <a:lnSpc>
                          <a:spcPts val="1400"/>
                        </a:lnSpc>
                        <a:defRPr/>
                      </a:pPr>
                      <a:r>
                        <a:rPr lang="en-US" sz="1000">
                          <a:solidFill>
                            <a:srgbClr val="000000"/>
                          </a:solidFill>
                          <a:latin typeface="Open Sans"/>
                          <a:ea typeface="Open Sans"/>
                          <a:cs typeface="Open Sans"/>
                          <a:sym typeface="Open Sans"/>
                        </a:rPr>
                        <a:t>Ensures 1 Pod per Node</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A DaemonSet ensures that a specific Pod runs on every node in the cluster.</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36575">
                <a:tc>
                  <a:txBody>
                    <a:bodyPr/>
                    <a:lstStyle/>
                    <a:p>
                      <a:pPr algn="l">
                        <a:lnSpc>
                          <a:spcPts val="1400"/>
                        </a:lnSpc>
                        <a:defRPr/>
                      </a:pPr>
                      <a:r>
                        <a:rPr lang="en-US" sz="1000">
                          <a:solidFill>
                            <a:srgbClr val="000000"/>
                          </a:solidFill>
                          <a:latin typeface="Open Sans"/>
                          <a:ea typeface="Open Sans"/>
                          <a:cs typeface="Open Sans"/>
                          <a:sym typeface="Open Sans"/>
                        </a:rPr>
                        <a:t>Automatic Pod Scheduling</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When a new node joins the cluster, a DaemonSet Pod is automatically created on it.</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36575">
                <a:tc>
                  <a:txBody>
                    <a:bodyPr/>
                    <a:lstStyle/>
                    <a:p>
                      <a:pPr algn="l">
                        <a:lnSpc>
                          <a:spcPts val="1400"/>
                        </a:lnSpc>
                        <a:defRPr/>
                      </a:pPr>
                      <a:r>
                        <a:rPr lang="en-US" sz="1000">
                          <a:solidFill>
                            <a:srgbClr val="000000"/>
                          </a:solidFill>
                          <a:latin typeface="Open Sans"/>
                          <a:ea typeface="Open Sans"/>
                          <a:cs typeface="Open Sans"/>
                          <a:sym typeface="Open Sans"/>
                        </a:rPr>
                        <a:t>Pod Lifecycle Management</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If a node is removed, the corresponding DaemonSet Pod is also removed.</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36575">
                <a:tc>
                  <a:txBody>
                    <a:bodyPr/>
                    <a:lstStyle/>
                    <a:p>
                      <a:pPr algn="l">
                        <a:lnSpc>
                          <a:spcPts val="1400"/>
                        </a:lnSpc>
                        <a:defRPr/>
                      </a:pPr>
                      <a:r>
                        <a:rPr lang="en-US" sz="1000">
                          <a:solidFill>
                            <a:srgbClr val="000000"/>
                          </a:solidFill>
                          <a:latin typeface="Open Sans"/>
                          <a:ea typeface="Open Sans"/>
                          <a:cs typeface="Open Sans"/>
                          <a:sym typeface="Open Sans"/>
                        </a:rPr>
                        <a:t>Runs on All Nodes (or Select Nodes)</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By default, runs on all nodes, but can be restricted using node selectors or taints and tolerations.</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709046">
                <a:tc>
                  <a:txBody>
                    <a:bodyPr/>
                    <a:lstStyle/>
                    <a:p>
                      <a:pPr algn="l">
                        <a:lnSpc>
                          <a:spcPts val="1400"/>
                        </a:lnSpc>
                        <a:defRPr/>
                      </a:pPr>
                      <a:r>
                        <a:rPr lang="en-US" sz="1000">
                          <a:solidFill>
                            <a:srgbClr val="000000"/>
                          </a:solidFill>
                          <a:latin typeface="Open Sans"/>
                          <a:ea typeface="Open Sans"/>
                          <a:cs typeface="Open Sans"/>
                          <a:sym typeface="Open Sans"/>
                        </a:rPr>
                        <a:t>Common Use Cases</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 Log collection (e.g., Fluentd, Filebeat)  - Monitoring (e.g., Prometheus node exporter)  - Networking (e.g., CNI plugins like Calico, Cilium)</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3" name="TextBox 3"/>
          <p:cNvSpPr txBox="1"/>
          <p:nvPr/>
        </p:nvSpPr>
        <p:spPr>
          <a:xfrm>
            <a:off x="514350" y="409608"/>
            <a:ext cx="8037702" cy="567413"/>
          </a:xfrm>
          <a:prstGeom prst="rect">
            <a:avLst/>
          </a:prstGeom>
        </p:spPr>
        <p:txBody>
          <a:bodyPr lIns="0" tIns="0" rIns="0" bIns="0" rtlCol="0" anchor="t">
            <a:spAutoFit/>
          </a:bodyPr>
          <a:lstStyle/>
          <a:p>
            <a:pPr algn="l">
              <a:lnSpc>
                <a:spcPts val="1595"/>
              </a:lnSpc>
              <a:spcBef>
                <a:spcPct val="0"/>
              </a:spcBef>
            </a:pPr>
            <a:r>
              <a:rPr lang="en-US" sz="1140">
                <a:solidFill>
                  <a:srgbClr val="000000"/>
                </a:solidFill>
                <a:latin typeface="Open Sans"/>
                <a:ea typeface="Open Sans"/>
                <a:cs typeface="Open Sans"/>
                <a:sym typeface="Open Sans"/>
              </a:rPr>
              <a:t>A DaemonSet ensures that a copy of a Pod is automatically deployed on all (or specific) nodes in a Kubernetes cluster. It is commonly used for running cluster-wide system services such as log collection, monitoring, networking, and security tools.</a:t>
            </a: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52526" y="238562"/>
            <a:ext cx="4627011" cy="999150"/>
          </a:xfrm>
          <a:prstGeom prst="rect">
            <a:avLst/>
          </a:prstGeom>
        </p:spPr>
        <p:txBody>
          <a:bodyPr lIns="0" tIns="0" rIns="0" bIns="0" rtlCol="0" anchor="t">
            <a:spAutoFit/>
          </a:bodyPr>
          <a:lstStyle/>
          <a:p>
            <a:pPr marL="254635" lvl="1" indent="-127000" algn="l">
              <a:lnSpc>
                <a:spcPts val="1650"/>
              </a:lnSpc>
              <a:buFont typeface="Arial" panose="020B0604020202020204"/>
              <a:buChar char="•"/>
            </a:pPr>
            <a:r>
              <a:rPr lang="en-US" sz="1180">
                <a:solidFill>
                  <a:srgbClr val="000000"/>
                </a:solidFill>
                <a:latin typeface="Open Sans"/>
                <a:ea typeface="Open Sans"/>
                <a:cs typeface="Open Sans"/>
                <a:sym typeface="Open Sans"/>
              </a:rPr>
              <a:t>Create a DaemonSet that runs an nginx container on all nodes.</a:t>
            </a:r>
          </a:p>
          <a:p>
            <a:pPr marL="254635" lvl="1" indent="-127000" algn="l">
              <a:lnSpc>
                <a:spcPts val="1650"/>
              </a:lnSpc>
              <a:buFont typeface="Arial" panose="020B0604020202020204"/>
              <a:buChar char="•"/>
            </a:pPr>
            <a:r>
              <a:rPr lang="en-US" sz="1180">
                <a:solidFill>
                  <a:srgbClr val="000000"/>
                </a:solidFill>
                <a:latin typeface="Open Sans"/>
                <a:ea typeface="Open Sans"/>
                <a:cs typeface="Open Sans"/>
                <a:sym typeface="Open Sans"/>
              </a:rPr>
              <a:t>Check how Pods are deployed across nodes.</a:t>
            </a:r>
          </a:p>
          <a:p>
            <a:pPr marL="254635" lvl="1" indent="-127000" algn="l">
              <a:lnSpc>
                <a:spcPts val="1650"/>
              </a:lnSpc>
              <a:buFont typeface="Arial" panose="020B0604020202020204"/>
              <a:buChar char="•"/>
            </a:pPr>
            <a:r>
              <a:rPr lang="en-US" sz="1180">
                <a:solidFill>
                  <a:srgbClr val="000000"/>
                </a:solidFill>
                <a:latin typeface="Open Sans"/>
                <a:ea typeface="Open Sans"/>
                <a:cs typeface="Open Sans"/>
                <a:sym typeface="Open Sans"/>
              </a:rPr>
              <a:t>Test behavior when new nodes are added or removed.</a:t>
            </a:r>
          </a:p>
          <a:p>
            <a:pPr marL="254635" lvl="1" indent="-127000" algn="l">
              <a:lnSpc>
                <a:spcPts val="1650"/>
              </a:lnSpc>
              <a:buFont typeface="Arial" panose="020B0604020202020204"/>
              <a:buChar char="•"/>
            </a:pPr>
            <a:r>
              <a:rPr lang="en-US" sz="1180">
                <a:solidFill>
                  <a:srgbClr val="000000"/>
                </a:solidFill>
                <a:latin typeface="Open Sans"/>
                <a:ea typeface="Open Sans"/>
                <a:cs typeface="Open Sans"/>
                <a:sym typeface="Open Sans"/>
              </a:rPr>
              <a:t>Apply node-specific scheduling.</a:t>
            </a:r>
          </a:p>
          <a:p>
            <a:pPr marL="254635" lvl="1" indent="-127000" algn="l">
              <a:lnSpc>
                <a:spcPts val="1650"/>
              </a:lnSpc>
              <a:buFont typeface="Arial" panose="020B0604020202020204"/>
              <a:buChar char="•"/>
            </a:pPr>
            <a:r>
              <a:rPr lang="en-US" sz="1180">
                <a:solidFill>
                  <a:srgbClr val="000000"/>
                </a:solidFill>
                <a:latin typeface="Open Sans"/>
                <a:ea typeface="Open Sans"/>
                <a:cs typeface="Open Sans"/>
                <a:sym typeface="Open Sans"/>
              </a:rPr>
              <a:t>Demonstrate cordon, drain, and uncordon with DaemonSets.</a:t>
            </a:r>
          </a:p>
        </p:txBody>
      </p:sp>
      <p:sp>
        <p:nvSpPr>
          <p:cNvPr id="3" name="TextBox 3"/>
          <p:cNvSpPr txBox="1"/>
          <p:nvPr/>
        </p:nvSpPr>
        <p:spPr>
          <a:xfrm>
            <a:off x="652526" y="1484644"/>
            <a:ext cx="1265255" cy="195544"/>
          </a:xfrm>
          <a:prstGeom prst="rect">
            <a:avLst/>
          </a:prstGeom>
        </p:spPr>
        <p:txBody>
          <a:bodyPr lIns="0" tIns="0" rIns="0" bIns="0" rtlCol="0" anchor="t">
            <a:spAutoFit/>
          </a:bodyPr>
          <a:lstStyle/>
          <a:p>
            <a:pPr algn="ctr">
              <a:lnSpc>
                <a:spcPts val="1690"/>
              </a:lnSpc>
              <a:spcBef>
                <a:spcPct val="0"/>
              </a:spcBef>
            </a:pPr>
            <a:r>
              <a:rPr lang="en-US" sz="1210">
                <a:solidFill>
                  <a:srgbClr val="000000"/>
                </a:solidFill>
                <a:latin typeface="Open Sans"/>
                <a:ea typeface="Open Sans"/>
                <a:cs typeface="Open Sans"/>
                <a:sym typeface="Open Sans"/>
              </a:rPr>
              <a:t>kubectl get nodes</a:t>
            </a:r>
          </a:p>
        </p:txBody>
      </p:sp>
      <p:sp>
        <p:nvSpPr>
          <p:cNvPr id="4" name="TextBox 4"/>
          <p:cNvSpPr txBox="1"/>
          <p:nvPr/>
        </p:nvSpPr>
        <p:spPr>
          <a:xfrm>
            <a:off x="652526" y="1829078"/>
            <a:ext cx="5269557" cy="165100"/>
          </a:xfrm>
          <a:prstGeom prst="rect">
            <a:avLst/>
          </a:prstGeom>
        </p:spPr>
        <p:txBody>
          <a:bodyPr lIns="0" tIns="0" rIns="0" bIns="0" rtlCol="0" anchor="t">
            <a:spAutoFit/>
          </a:bodyPr>
          <a:lstStyle/>
          <a:p>
            <a:pPr algn="ctr">
              <a:lnSpc>
                <a:spcPts val="1400"/>
              </a:lnSpc>
              <a:spcBef>
                <a:spcPct val="0"/>
              </a:spcBef>
            </a:pPr>
            <a:r>
              <a:rPr lang="en-US" sz="1000" b="1">
                <a:solidFill>
                  <a:srgbClr val="000000"/>
                </a:solidFill>
                <a:latin typeface="Open Sans Bold"/>
                <a:ea typeface="Open Sans Bold"/>
                <a:cs typeface="Open Sans Bold"/>
                <a:sym typeface="Open Sans Bold"/>
              </a:rPr>
              <a:t>We will deploy an Nginx DaemonSet that ensures an Nginx pod runs on every node.</a:t>
            </a:r>
          </a:p>
        </p:txBody>
      </p:sp>
      <p:sp>
        <p:nvSpPr>
          <p:cNvPr id="5" name="TextBox 5"/>
          <p:cNvSpPr txBox="1"/>
          <p:nvPr/>
        </p:nvSpPr>
        <p:spPr>
          <a:xfrm>
            <a:off x="6208578" y="993267"/>
            <a:ext cx="1839774" cy="4068827"/>
          </a:xfrm>
          <a:prstGeom prst="rect">
            <a:avLst/>
          </a:prstGeom>
        </p:spPr>
        <p:txBody>
          <a:bodyPr lIns="0" tIns="0" rIns="0" bIns="0" rtlCol="0" anchor="t">
            <a:spAutoFit/>
          </a:bodyPr>
          <a:lstStyle/>
          <a:p>
            <a:pPr algn="l">
              <a:lnSpc>
                <a:spcPts val="1515"/>
              </a:lnSpc>
              <a:spcBef>
                <a:spcPct val="0"/>
              </a:spcBef>
            </a:pPr>
            <a:r>
              <a:rPr lang="en-US" sz="1080">
                <a:solidFill>
                  <a:srgbClr val="000000"/>
                </a:solidFill>
                <a:latin typeface="Open Sans"/>
                <a:ea typeface="Open Sans"/>
                <a:cs typeface="Open Sans"/>
                <a:sym typeface="Open Sans"/>
              </a:rPr>
              <a:t>cat &lt;&lt;EOF | kubectl apply -f -</a:t>
            </a:r>
          </a:p>
          <a:p>
            <a:pPr algn="l">
              <a:lnSpc>
                <a:spcPts val="1515"/>
              </a:lnSpc>
              <a:spcBef>
                <a:spcPct val="0"/>
              </a:spcBef>
            </a:pPr>
            <a:r>
              <a:rPr lang="en-US" sz="1080">
                <a:solidFill>
                  <a:srgbClr val="000000"/>
                </a:solidFill>
                <a:latin typeface="Open Sans"/>
                <a:ea typeface="Open Sans"/>
                <a:cs typeface="Open Sans"/>
                <a:sym typeface="Open Sans"/>
              </a:rPr>
              <a:t>apiVersion: apps/v1</a:t>
            </a:r>
          </a:p>
          <a:p>
            <a:pPr algn="l">
              <a:lnSpc>
                <a:spcPts val="1515"/>
              </a:lnSpc>
              <a:spcBef>
                <a:spcPct val="0"/>
              </a:spcBef>
            </a:pPr>
            <a:r>
              <a:rPr lang="en-US" sz="1080">
                <a:solidFill>
                  <a:srgbClr val="000000"/>
                </a:solidFill>
                <a:latin typeface="Open Sans"/>
                <a:ea typeface="Open Sans"/>
                <a:cs typeface="Open Sans"/>
                <a:sym typeface="Open Sans"/>
              </a:rPr>
              <a:t>kind: DaemonSet</a:t>
            </a:r>
          </a:p>
          <a:p>
            <a:pPr algn="l">
              <a:lnSpc>
                <a:spcPts val="1515"/>
              </a:lnSpc>
              <a:spcBef>
                <a:spcPct val="0"/>
              </a:spcBef>
            </a:pPr>
            <a:r>
              <a:rPr lang="en-US" sz="1080">
                <a:solidFill>
                  <a:srgbClr val="000000"/>
                </a:solidFill>
                <a:latin typeface="Open Sans"/>
                <a:ea typeface="Open Sans"/>
                <a:cs typeface="Open Sans"/>
                <a:sym typeface="Open Sans"/>
              </a:rPr>
              <a:t>metadata:</a:t>
            </a:r>
          </a:p>
          <a:p>
            <a:pPr algn="l">
              <a:lnSpc>
                <a:spcPts val="1515"/>
              </a:lnSpc>
              <a:spcBef>
                <a:spcPct val="0"/>
              </a:spcBef>
            </a:pPr>
            <a:r>
              <a:rPr lang="en-US" sz="1080">
                <a:solidFill>
                  <a:srgbClr val="000000"/>
                </a:solidFill>
                <a:latin typeface="Open Sans"/>
                <a:ea typeface="Open Sans"/>
                <a:cs typeface="Open Sans"/>
                <a:sym typeface="Open Sans"/>
              </a:rPr>
              <a:t>  name: nginx-daemonset</a:t>
            </a:r>
          </a:p>
          <a:p>
            <a:pPr algn="l">
              <a:lnSpc>
                <a:spcPts val="1515"/>
              </a:lnSpc>
              <a:spcBef>
                <a:spcPct val="0"/>
              </a:spcBef>
            </a:pPr>
            <a:r>
              <a:rPr lang="en-US" sz="1080">
                <a:solidFill>
                  <a:srgbClr val="000000"/>
                </a:solidFill>
                <a:latin typeface="Open Sans"/>
                <a:ea typeface="Open Sans"/>
                <a:cs typeface="Open Sans"/>
                <a:sym typeface="Open Sans"/>
              </a:rPr>
              <a:t>  labels:</a:t>
            </a:r>
          </a:p>
          <a:p>
            <a:pPr algn="l">
              <a:lnSpc>
                <a:spcPts val="1515"/>
              </a:lnSpc>
              <a:spcBef>
                <a:spcPct val="0"/>
              </a:spcBef>
            </a:pPr>
            <a:r>
              <a:rPr lang="en-US" sz="1080">
                <a:solidFill>
                  <a:srgbClr val="000000"/>
                </a:solidFill>
                <a:latin typeface="Open Sans"/>
                <a:ea typeface="Open Sans"/>
                <a:cs typeface="Open Sans"/>
                <a:sym typeface="Open Sans"/>
              </a:rPr>
              <a:t>    app: nginx</a:t>
            </a:r>
          </a:p>
          <a:p>
            <a:pPr algn="l">
              <a:lnSpc>
                <a:spcPts val="1515"/>
              </a:lnSpc>
              <a:spcBef>
                <a:spcPct val="0"/>
              </a:spcBef>
            </a:pPr>
            <a:r>
              <a:rPr lang="en-US" sz="1080">
                <a:solidFill>
                  <a:srgbClr val="000000"/>
                </a:solidFill>
                <a:latin typeface="Open Sans"/>
                <a:ea typeface="Open Sans"/>
                <a:cs typeface="Open Sans"/>
                <a:sym typeface="Open Sans"/>
              </a:rPr>
              <a:t>spec:</a:t>
            </a:r>
          </a:p>
          <a:p>
            <a:pPr algn="l">
              <a:lnSpc>
                <a:spcPts val="1515"/>
              </a:lnSpc>
              <a:spcBef>
                <a:spcPct val="0"/>
              </a:spcBef>
            </a:pPr>
            <a:r>
              <a:rPr lang="en-US" sz="1080">
                <a:solidFill>
                  <a:srgbClr val="000000"/>
                </a:solidFill>
                <a:latin typeface="Open Sans"/>
                <a:ea typeface="Open Sans"/>
                <a:cs typeface="Open Sans"/>
                <a:sym typeface="Open Sans"/>
              </a:rPr>
              <a:t>  selector:</a:t>
            </a:r>
          </a:p>
          <a:p>
            <a:pPr algn="l">
              <a:lnSpc>
                <a:spcPts val="1515"/>
              </a:lnSpc>
              <a:spcBef>
                <a:spcPct val="0"/>
              </a:spcBef>
            </a:pPr>
            <a:r>
              <a:rPr lang="en-US" sz="1080">
                <a:solidFill>
                  <a:srgbClr val="000000"/>
                </a:solidFill>
                <a:latin typeface="Open Sans"/>
                <a:ea typeface="Open Sans"/>
                <a:cs typeface="Open Sans"/>
                <a:sym typeface="Open Sans"/>
              </a:rPr>
              <a:t>    matchLabels:</a:t>
            </a:r>
          </a:p>
          <a:p>
            <a:pPr algn="l">
              <a:lnSpc>
                <a:spcPts val="1515"/>
              </a:lnSpc>
              <a:spcBef>
                <a:spcPct val="0"/>
              </a:spcBef>
            </a:pPr>
            <a:r>
              <a:rPr lang="en-US" sz="1080">
                <a:solidFill>
                  <a:srgbClr val="000000"/>
                </a:solidFill>
                <a:latin typeface="Open Sans"/>
                <a:ea typeface="Open Sans"/>
                <a:cs typeface="Open Sans"/>
                <a:sym typeface="Open Sans"/>
              </a:rPr>
              <a:t>      name: nginx</a:t>
            </a:r>
          </a:p>
          <a:p>
            <a:pPr algn="l">
              <a:lnSpc>
                <a:spcPts val="1515"/>
              </a:lnSpc>
              <a:spcBef>
                <a:spcPct val="0"/>
              </a:spcBef>
            </a:pPr>
            <a:r>
              <a:rPr lang="en-US" sz="1080">
                <a:solidFill>
                  <a:srgbClr val="000000"/>
                </a:solidFill>
                <a:latin typeface="Open Sans"/>
                <a:ea typeface="Open Sans"/>
                <a:cs typeface="Open Sans"/>
                <a:sym typeface="Open Sans"/>
              </a:rPr>
              <a:t>  template:</a:t>
            </a:r>
          </a:p>
          <a:p>
            <a:pPr algn="l">
              <a:lnSpc>
                <a:spcPts val="1515"/>
              </a:lnSpc>
              <a:spcBef>
                <a:spcPct val="0"/>
              </a:spcBef>
            </a:pPr>
            <a:r>
              <a:rPr lang="en-US" sz="1080">
                <a:solidFill>
                  <a:srgbClr val="000000"/>
                </a:solidFill>
                <a:latin typeface="Open Sans"/>
                <a:ea typeface="Open Sans"/>
                <a:cs typeface="Open Sans"/>
                <a:sym typeface="Open Sans"/>
              </a:rPr>
              <a:t>    metadata:</a:t>
            </a:r>
          </a:p>
          <a:p>
            <a:pPr algn="l">
              <a:lnSpc>
                <a:spcPts val="1515"/>
              </a:lnSpc>
              <a:spcBef>
                <a:spcPct val="0"/>
              </a:spcBef>
            </a:pPr>
            <a:r>
              <a:rPr lang="en-US" sz="1080">
                <a:solidFill>
                  <a:srgbClr val="000000"/>
                </a:solidFill>
                <a:latin typeface="Open Sans"/>
                <a:ea typeface="Open Sans"/>
                <a:cs typeface="Open Sans"/>
                <a:sym typeface="Open Sans"/>
              </a:rPr>
              <a:t>      labels:</a:t>
            </a:r>
          </a:p>
          <a:p>
            <a:pPr algn="l">
              <a:lnSpc>
                <a:spcPts val="1515"/>
              </a:lnSpc>
              <a:spcBef>
                <a:spcPct val="0"/>
              </a:spcBef>
            </a:pPr>
            <a:r>
              <a:rPr lang="en-US" sz="1080">
                <a:solidFill>
                  <a:srgbClr val="000000"/>
                </a:solidFill>
                <a:latin typeface="Open Sans"/>
                <a:ea typeface="Open Sans"/>
                <a:cs typeface="Open Sans"/>
                <a:sym typeface="Open Sans"/>
              </a:rPr>
              <a:t>        name: nginx</a:t>
            </a:r>
          </a:p>
          <a:p>
            <a:pPr algn="l">
              <a:lnSpc>
                <a:spcPts val="1515"/>
              </a:lnSpc>
              <a:spcBef>
                <a:spcPct val="0"/>
              </a:spcBef>
            </a:pPr>
            <a:r>
              <a:rPr lang="en-US" sz="1080">
                <a:solidFill>
                  <a:srgbClr val="000000"/>
                </a:solidFill>
                <a:latin typeface="Open Sans"/>
                <a:ea typeface="Open Sans"/>
                <a:cs typeface="Open Sans"/>
                <a:sym typeface="Open Sans"/>
              </a:rPr>
              <a:t>    spec:</a:t>
            </a:r>
          </a:p>
          <a:p>
            <a:pPr algn="l">
              <a:lnSpc>
                <a:spcPts val="1515"/>
              </a:lnSpc>
              <a:spcBef>
                <a:spcPct val="0"/>
              </a:spcBef>
            </a:pPr>
            <a:r>
              <a:rPr lang="en-US" sz="1080">
                <a:solidFill>
                  <a:srgbClr val="000000"/>
                </a:solidFill>
                <a:latin typeface="Open Sans"/>
                <a:ea typeface="Open Sans"/>
                <a:cs typeface="Open Sans"/>
                <a:sym typeface="Open Sans"/>
              </a:rPr>
              <a:t>      containers:</a:t>
            </a:r>
          </a:p>
          <a:p>
            <a:pPr algn="l">
              <a:lnSpc>
                <a:spcPts val="1515"/>
              </a:lnSpc>
              <a:spcBef>
                <a:spcPct val="0"/>
              </a:spcBef>
            </a:pPr>
            <a:r>
              <a:rPr lang="en-US" sz="1080">
                <a:solidFill>
                  <a:srgbClr val="000000"/>
                </a:solidFill>
                <a:latin typeface="Open Sans"/>
                <a:ea typeface="Open Sans"/>
                <a:cs typeface="Open Sans"/>
                <a:sym typeface="Open Sans"/>
              </a:rPr>
              <a:t>      - name: nginx</a:t>
            </a:r>
          </a:p>
          <a:p>
            <a:pPr algn="l">
              <a:lnSpc>
                <a:spcPts val="1515"/>
              </a:lnSpc>
              <a:spcBef>
                <a:spcPct val="0"/>
              </a:spcBef>
            </a:pPr>
            <a:r>
              <a:rPr lang="en-US" sz="1080">
                <a:solidFill>
                  <a:srgbClr val="000000"/>
                </a:solidFill>
                <a:latin typeface="Open Sans"/>
                <a:ea typeface="Open Sans"/>
                <a:cs typeface="Open Sans"/>
                <a:sym typeface="Open Sans"/>
              </a:rPr>
              <a:t>        image: nginx:latest</a:t>
            </a:r>
          </a:p>
          <a:p>
            <a:pPr algn="l">
              <a:lnSpc>
                <a:spcPts val="1515"/>
              </a:lnSpc>
              <a:spcBef>
                <a:spcPct val="0"/>
              </a:spcBef>
            </a:pPr>
            <a:r>
              <a:rPr lang="en-US" sz="1080">
                <a:solidFill>
                  <a:srgbClr val="000000"/>
                </a:solidFill>
                <a:latin typeface="Open Sans"/>
                <a:ea typeface="Open Sans"/>
                <a:cs typeface="Open Sans"/>
                <a:sym typeface="Open Sans"/>
              </a:rPr>
              <a:t>        ports:</a:t>
            </a:r>
          </a:p>
          <a:p>
            <a:pPr algn="l">
              <a:lnSpc>
                <a:spcPts val="1515"/>
              </a:lnSpc>
              <a:spcBef>
                <a:spcPct val="0"/>
              </a:spcBef>
            </a:pPr>
            <a:r>
              <a:rPr lang="en-US" sz="1080">
                <a:solidFill>
                  <a:srgbClr val="000000"/>
                </a:solidFill>
                <a:latin typeface="Open Sans"/>
                <a:ea typeface="Open Sans"/>
                <a:cs typeface="Open Sans"/>
                <a:sym typeface="Open Sans"/>
              </a:rPr>
              <a:t>        - containerPort: 80</a:t>
            </a:r>
          </a:p>
          <a:p>
            <a:pPr algn="l">
              <a:lnSpc>
                <a:spcPts val="1515"/>
              </a:lnSpc>
              <a:spcBef>
                <a:spcPct val="0"/>
              </a:spcBef>
            </a:pPr>
            <a:r>
              <a:rPr lang="en-US" sz="1080">
                <a:solidFill>
                  <a:srgbClr val="000000"/>
                </a:solidFill>
                <a:latin typeface="Open Sans"/>
                <a:ea typeface="Open Sans"/>
                <a:cs typeface="Open Sans"/>
                <a:sym typeface="Open Sans"/>
              </a:rPr>
              <a:t>EOF</a:t>
            </a:r>
          </a:p>
        </p:txBody>
      </p:sp>
      <p:sp>
        <p:nvSpPr>
          <p:cNvPr id="6" name="TextBox 6"/>
          <p:cNvSpPr txBox="1"/>
          <p:nvPr/>
        </p:nvSpPr>
        <p:spPr>
          <a:xfrm>
            <a:off x="3842997" y="3910989"/>
            <a:ext cx="2235462" cy="186569"/>
          </a:xfrm>
          <a:prstGeom prst="rect">
            <a:avLst/>
          </a:prstGeom>
        </p:spPr>
        <p:txBody>
          <a:bodyPr lIns="0" tIns="0" rIns="0" bIns="0" rtlCol="0" anchor="t">
            <a:spAutoFit/>
          </a:bodyPr>
          <a:lstStyle/>
          <a:p>
            <a:pPr algn="ctr">
              <a:lnSpc>
                <a:spcPts val="1605"/>
              </a:lnSpc>
              <a:spcBef>
                <a:spcPct val="0"/>
              </a:spcBef>
            </a:pPr>
            <a:r>
              <a:rPr lang="en-US" sz="1145">
                <a:solidFill>
                  <a:srgbClr val="000000"/>
                </a:solidFill>
                <a:latin typeface="Open Sans"/>
                <a:ea typeface="Open Sans"/>
                <a:cs typeface="Open Sans"/>
                <a:sym typeface="Open Sans"/>
              </a:rPr>
              <a:t>kubectl get daemonsets</a:t>
            </a: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86536" y="364087"/>
            <a:ext cx="4082653" cy="508000"/>
          </a:xfrm>
          <a:prstGeom prst="rect">
            <a:avLst/>
          </a:prstGeom>
        </p:spPr>
        <p:txBody>
          <a:bodyPr lIns="0" tIns="0" rIns="0" bIns="0" rtlCol="0" anchor="t">
            <a:spAutoFit/>
          </a:bodyPr>
          <a:lstStyle/>
          <a:p>
            <a:pPr algn="l">
              <a:lnSpc>
                <a:spcPts val="1400"/>
              </a:lnSpc>
              <a:spcBef>
                <a:spcPct val="0"/>
              </a:spcBef>
            </a:pPr>
            <a:r>
              <a:rPr lang="en-US" sz="1000" b="1">
                <a:solidFill>
                  <a:srgbClr val="000000"/>
                </a:solidFill>
                <a:latin typeface="Open Sans Bold"/>
                <a:ea typeface="Open Sans Bold"/>
                <a:cs typeface="Open Sans Bold"/>
                <a:sym typeface="Open Sans Bold"/>
              </a:rPr>
              <a:t>Restrict DaemonSet to Specific Nodes</a:t>
            </a:r>
          </a:p>
          <a:p>
            <a:pPr algn="l">
              <a:lnSpc>
                <a:spcPts val="1400"/>
              </a:lnSpc>
              <a:spcBef>
                <a:spcPct val="0"/>
              </a:spcBef>
            </a:pPr>
            <a:r>
              <a:rPr lang="en-US" sz="1000">
                <a:solidFill>
                  <a:srgbClr val="000000"/>
                </a:solidFill>
                <a:latin typeface="Open Sans"/>
                <a:ea typeface="Open Sans"/>
                <a:cs typeface="Open Sans"/>
                <a:sym typeface="Open Sans"/>
              </a:rPr>
              <a:t>DaemonSets can be restricted to specific nodes using node selectors.</a:t>
            </a:r>
          </a:p>
          <a:p>
            <a:pPr algn="l">
              <a:lnSpc>
                <a:spcPts val="1400"/>
              </a:lnSpc>
              <a:spcBef>
                <a:spcPct val="0"/>
              </a:spcBef>
            </a:pPr>
            <a:r>
              <a:rPr lang="en-US" sz="1000">
                <a:solidFill>
                  <a:srgbClr val="000000"/>
                </a:solidFill>
                <a:latin typeface="Open Sans"/>
                <a:ea typeface="Open Sans"/>
                <a:cs typeface="Open Sans"/>
                <a:sym typeface="Open Sans"/>
              </a:rPr>
              <a:t>Modify the existing DaemonSet:</a:t>
            </a:r>
          </a:p>
        </p:txBody>
      </p:sp>
      <p:sp>
        <p:nvSpPr>
          <p:cNvPr id="3" name="TextBox 3"/>
          <p:cNvSpPr txBox="1"/>
          <p:nvPr/>
        </p:nvSpPr>
        <p:spPr>
          <a:xfrm>
            <a:off x="586536" y="1045301"/>
            <a:ext cx="7414953" cy="555327"/>
          </a:xfrm>
          <a:prstGeom prst="rect">
            <a:avLst/>
          </a:prstGeom>
        </p:spPr>
        <p:txBody>
          <a:bodyPr lIns="0" tIns="0" rIns="0" bIns="0" rtlCol="0" anchor="t">
            <a:spAutoFit/>
          </a:bodyPr>
          <a:lstStyle/>
          <a:p>
            <a:pPr algn="l">
              <a:lnSpc>
                <a:spcPts val="1535"/>
              </a:lnSpc>
              <a:spcBef>
                <a:spcPct val="0"/>
              </a:spcBef>
            </a:pPr>
            <a:r>
              <a:rPr lang="en-US" sz="1095">
                <a:solidFill>
                  <a:srgbClr val="000000"/>
                </a:solidFill>
                <a:latin typeface="Open Sans"/>
                <a:ea typeface="Open Sans"/>
                <a:cs typeface="Open Sans"/>
                <a:sym typeface="Open Sans"/>
              </a:rPr>
              <a:t>kubectl patch daemonset nginx-daemonset --type='json' -p='[</a:t>
            </a:r>
          </a:p>
          <a:p>
            <a:pPr algn="l">
              <a:lnSpc>
                <a:spcPts val="1535"/>
              </a:lnSpc>
              <a:spcBef>
                <a:spcPct val="0"/>
              </a:spcBef>
            </a:pPr>
            <a:r>
              <a:rPr lang="en-US" sz="1095">
                <a:solidFill>
                  <a:srgbClr val="000000"/>
                </a:solidFill>
                <a:latin typeface="Open Sans"/>
                <a:ea typeface="Open Sans"/>
                <a:cs typeface="Open Sans"/>
                <a:sym typeface="Open Sans"/>
              </a:rPr>
              <a:t>  {"op": "add", "path": "/spec/template/spec/nodeSelector", "value": {"kubernetes.io/hostname": "worker-node-1"}}</a:t>
            </a:r>
          </a:p>
          <a:p>
            <a:pPr algn="l">
              <a:lnSpc>
                <a:spcPts val="1535"/>
              </a:lnSpc>
              <a:spcBef>
                <a:spcPct val="0"/>
              </a:spcBef>
            </a:pPr>
            <a:r>
              <a:rPr lang="en-US" sz="1095">
                <a:solidFill>
                  <a:srgbClr val="000000"/>
                </a:solidFill>
                <a:latin typeface="Open Sans"/>
                <a:ea typeface="Open Sans"/>
                <a:cs typeface="Open Sans"/>
                <a:sym typeface="Open Sans"/>
              </a:rPr>
              <a:t>]'</a:t>
            </a:r>
          </a:p>
        </p:txBody>
      </p:sp>
      <p:sp>
        <p:nvSpPr>
          <p:cNvPr id="4" name="TextBox 4"/>
          <p:cNvSpPr txBox="1"/>
          <p:nvPr/>
        </p:nvSpPr>
        <p:spPr>
          <a:xfrm>
            <a:off x="514350" y="1887250"/>
            <a:ext cx="4404717" cy="508000"/>
          </a:xfrm>
          <a:prstGeom prst="rect">
            <a:avLst/>
          </a:prstGeom>
        </p:spPr>
        <p:txBody>
          <a:bodyPr lIns="0" tIns="0" rIns="0" bIns="0" rtlCol="0" anchor="t">
            <a:spAutoFit/>
          </a:bodyPr>
          <a:lstStyle/>
          <a:p>
            <a:pPr algn="l">
              <a:lnSpc>
                <a:spcPts val="1400"/>
              </a:lnSpc>
              <a:spcBef>
                <a:spcPct val="0"/>
              </a:spcBef>
            </a:pPr>
            <a:r>
              <a:rPr lang="en-US" sz="1000" b="1">
                <a:solidFill>
                  <a:srgbClr val="000000"/>
                </a:solidFill>
                <a:latin typeface="Open Sans Bold"/>
                <a:ea typeface="Open Sans Bold"/>
                <a:cs typeface="Open Sans Bold"/>
                <a:sym typeface="Open Sans Bold"/>
              </a:rPr>
              <a:t>How DaemonSets Behave with Cordon, Drain, and Uncordon</a:t>
            </a:r>
          </a:p>
          <a:p>
            <a:pPr algn="l">
              <a:lnSpc>
                <a:spcPts val="1400"/>
              </a:lnSpc>
              <a:spcBef>
                <a:spcPct val="0"/>
              </a:spcBef>
            </a:pPr>
            <a:r>
              <a:rPr lang="en-US" sz="1000">
                <a:solidFill>
                  <a:srgbClr val="000000"/>
                </a:solidFill>
                <a:latin typeface="Open Sans"/>
                <a:ea typeface="Open Sans"/>
                <a:cs typeface="Open Sans"/>
                <a:sym typeface="Open Sans"/>
              </a:rPr>
              <a:t>DaemonSets do not get evicted when a node is drained unless you force it.</a:t>
            </a:r>
          </a:p>
          <a:p>
            <a:pPr algn="l">
              <a:lnSpc>
                <a:spcPts val="1400"/>
              </a:lnSpc>
              <a:spcBef>
                <a:spcPct val="0"/>
              </a:spcBef>
            </a:pPr>
            <a:r>
              <a:rPr lang="en-US" sz="1000" b="1">
                <a:solidFill>
                  <a:srgbClr val="000000"/>
                </a:solidFill>
                <a:latin typeface="Open Sans Bold"/>
                <a:ea typeface="Open Sans Bold"/>
                <a:cs typeface="Open Sans Bold"/>
                <a:sym typeface="Open Sans Bold"/>
              </a:rPr>
              <a:t>Cordon the Node</a:t>
            </a:r>
          </a:p>
        </p:txBody>
      </p:sp>
      <p:sp>
        <p:nvSpPr>
          <p:cNvPr id="5" name="TextBox 5"/>
          <p:cNvSpPr txBox="1"/>
          <p:nvPr/>
        </p:nvSpPr>
        <p:spPr>
          <a:xfrm>
            <a:off x="946887" y="2385085"/>
            <a:ext cx="2057501" cy="186665"/>
          </a:xfrm>
          <a:prstGeom prst="rect">
            <a:avLst/>
          </a:prstGeom>
        </p:spPr>
        <p:txBody>
          <a:bodyPr lIns="0" tIns="0" rIns="0" bIns="0" rtlCol="0" anchor="t">
            <a:spAutoFit/>
          </a:bodyPr>
          <a:lstStyle/>
          <a:p>
            <a:pPr algn="ctr">
              <a:lnSpc>
                <a:spcPts val="1605"/>
              </a:lnSpc>
              <a:spcBef>
                <a:spcPct val="0"/>
              </a:spcBef>
            </a:pPr>
            <a:r>
              <a:rPr lang="en-US" sz="1145">
                <a:solidFill>
                  <a:srgbClr val="000000"/>
                </a:solidFill>
                <a:latin typeface="Open Sans"/>
                <a:ea typeface="Open Sans"/>
                <a:cs typeface="Open Sans"/>
                <a:sym typeface="Open Sans"/>
              </a:rPr>
              <a:t>kubectl cordon worker-node-1</a:t>
            </a:r>
          </a:p>
        </p:txBody>
      </p:sp>
      <p:sp>
        <p:nvSpPr>
          <p:cNvPr id="6" name="TextBox 6"/>
          <p:cNvSpPr txBox="1"/>
          <p:nvPr/>
        </p:nvSpPr>
        <p:spPr>
          <a:xfrm>
            <a:off x="632607" y="2562225"/>
            <a:ext cx="5919341" cy="165100"/>
          </a:xfrm>
          <a:prstGeom prst="rect">
            <a:avLst/>
          </a:prstGeom>
        </p:spPr>
        <p:txBody>
          <a:bodyPr lIns="0" tIns="0" rIns="0" bIns="0" rtlCol="0" anchor="t">
            <a:spAutoFit/>
          </a:bodyPr>
          <a:lstStyle/>
          <a:p>
            <a:pPr algn="ctr">
              <a:lnSpc>
                <a:spcPts val="1400"/>
              </a:lnSpc>
              <a:spcBef>
                <a:spcPct val="0"/>
              </a:spcBef>
            </a:pPr>
            <a:r>
              <a:rPr lang="en-US" sz="1000">
                <a:solidFill>
                  <a:srgbClr val="000000"/>
                </a:solidFill>
                <a:latin typeface="Open Sans"/>
                <a:ea typeface="Open Sans"/>
                <a:cs typeface="Open Sans"/>
                <a:sym typeface="Open Sans"/>
              </a:rPr>
              <a:t>Now, new Pods cannot be scheduled on worker-node-1, but existing DaemonSet Pods keep running.</a:t>
            </a:r>
          </a:p>
        </p:txBody>
      </p:sp>
      <p:sp>
        <p:nvSpPr>
          <p:cNvPr id="7" name="TextBox 7"/>
          <p:cNvSpPr txBox="1"/>
          <p:nvPr/>
        </p:nvSpPr>
        <p:spPr>
          <a:xfrm>
            <a:off x="514350" y="2898775"/>
            <a:ext cx="967383" cy="165100"/>
          </a:xfrm>
          <a:prstGeom prst="rect">
            <a:avLst/>
          </a:prstGeom>
        </p:spPr>
        <p:txBody>
          <a:bodyPr lIns="0" tIns="0" rIns="0" bIns="0" rtlCol="0" anchor="t">
            <a:spAutoFit/>
          </a:bodyPr>
          <a:lstStyle/>
          <a:p>
            <a:pPr algn="ctr">
              <a:lnSpc>
                <a:spcPts val="1400"/>
              </a:lnSpc>
              <a:spcBef>
                <a:spcPct val="0"/>
              </a:spcBef>
            </a:pPr>
            <a:r>
              <a:rPr lang="en-US" sz="1000" b="1">
                <a:solidFill>
                  <a:srgbClr val="000000"/>
                </a:solidFill>
                <a:latin typeface="Open Sans Bold"/>
                <a:ea typeface="Open Sans Bold"/>
                <a:cs typeface="Open Sans Bold"/>
                <a:sym typeface="Open Sans Bold"/>
              </a:rPr>
              <a:t>Drain the Node</a:t>
            </a:r>
          </a:p>
        </p:txBody>
      </p:sp>
      <p:sp>
        <p:nvSpPr>
          <p:cNvPr id="8" name="TextBox 8"/>
          <p:cNvSpPr txBox="1"/>
          <p:nvPr/>
        </p:nvSpPr>
        <p:spPr>
          <a:xfrm>
            <a:off x="946887" y="3153234"/>
            <a:ext cx="4893325" cy="179159"/>
          </a:xfrm>
          <a:prstGeom prst="rect">
            <a:avLst/>
          </a:prstGeom>
        </p:spPr>
        <p:txBody>
          <a:bodyPr lIns="0" tIns="0" rIns="0" bIns="0" rtlCol="0" anchor="t">
            <a:spAutoFit/>
          </a:bodyPr>
          <a:lstStyle/>
          <a:p>
            <a:pPr algn="ctr">
              <a:lnSpc>
                <a:spcPts val="1535"/>
              </a:lnSpc>
              <a:spcBef>
                <a:spcPct val="0"/>
              </a:spcBef>
            </a:pPr>
            <a:r>
              <a:rPr lang="en-US" sz="1095">
                <a:solidFill>
                  <a:srgbClr val="000000"/>
                </a:solidFill>
                <a:latin typeface="Open Sans"/>
                <a:ea typeface="Open Sans"/>
                <a:cs typeface="Open Sans"/>
                <a:sym typeface="Open Sans"/>
              </a:rPr>
              <a:t>kubectl drain worker-node-1 --ignore-daemonsets --delete-local-data --force</a:t>
            </a:r>
          </a:p>
        </p:txBody>
      </p:sp>
      <p:sp>
        <p:nvSpPr>
          <p:cNvPr id="9" name="TextBox 9"/>
          <p:cNvSpPr txBox="1"/>
          <p:nvPr/>
        </p:nvSpPr>
        <p:spPr>
          <a:xfrm>
            <a:off x="632607" y="3418118"/>
            <a:ext cx="4420344" cy="165100"/>
          </a:xfrm>
          <a:prstGeom prst="rect">
            <a:avLst/>
          </a:prstGeom>
        </p:spPr>
        <p:txBody>
          <a:bodyPr lIns="0" tIns="0" rIns="0" bIns="0" rtlCol="0" anchor="t">
            <a:spAutoFit/>
          </a:bodyPr>
          <a:lstStyle/>
          <a:p>
            <a:pPr algn="ctr">
              <a:lnSpc>
                <a:spcPts val="1400"/>
              </a:lnSpc>
              <a:spcBef>
                <a:spcPct val="0"/>
              </a:spcBef>
            </a:pPr>
            <a:r>
              <a:rPr lang="en-US" sz="1000">
                <a:solidFill>
                  <a:srgbClr val="000000"/>
                </a:solidFill>
                <a:latin typeface="Open Sans"/>
                <a:ea typeface="Open Sans"/>
                <a:cs typeface="Open Sans"/>
                <a:sym typeface="Open Sans"/>
              </a:rPr>
              <a:t>DaemonSet Pods remain because they are ignored by default during drain.</a:t>
            </a:r>
          </a:p>
        </p:txBody>
      </p:sp>
      <p:sp>
        <p:nvSpPr>
          <p:cNvPr id="10" name="TextBox 10"/>
          <p:cNvSpPr txBox="1"/>
          <p:nvPr/>
        </p:nvSpPr>
        <p:spPr>
          <a:xfrm>
            <a:off x="480715" y="3868968"/>
            <a:ext cx="1240185" cy="165100"/>
          </a:xfrm>
          <a:prstGeom prst="rect">
            <a:avLst/>
          </a:prstGeom>
        </p:spPr>
        <p:txBody>
          <a:bodyPr lIns="0" tIns="0" rIns="0" bIns="0" rtlCol="0" anchor="t">
            <a:spAutoFit/>
          </a:bodyPr>
          <a:lstStyle/>
          <a:p>
            <a:pPr algn="ctr">
              <a:lnSpc>
                <a:spcPts val="1400"/>
              </a:lnSpc>
              <a:spcBef>
                <a:spcPct val="0"/>
              </a:spcBef>
            </a:pPr>
            <a:r>
              <a:rPr lang="en-US" sz="1000" b="1">
                <a:solidFill>
                  <a:srgbClr val="000000"/>
                </a:solidFill>
                <a:latin typeface="Open Sans Bold"/>
                <a:ea typeface="Open Sans Bold"/>
                <a:cs typeface="Open Sans Bold"/>
                <a:sym typeface="Open Sans Bold"/>
              </a:rPr>
              <a:t>Uncordon the Node</a:t>
            </a:r>
          </a:p>
        </p:txBody>
      </p:sp>
      <p:sp>
        <p:nvSpPr>
          <p:cNvPr id="11" name="TextBox 11"/>
          <p:cNvSpPr txBox="1"/>
          <p:nvPr/>
        </p:nvSpPr>
        <p:spPr>
          <a:xfrm>
            <a:off x="894172" y="4024543"/>
            <a:ext cx="1948607" cy="165100"/>
          </a:xfrm>
          <a:prstGeom prst="rect">
            <a:avLst/>
          </a:prstGeom>
        </p:spPr>
        <p:txBody>
          <a:bodyPr lIns="0" tIns="0" rIns="0" bIns="0" rtlCol="0" anchor="t">
            <a:spAutoFit/>
          </a:bodyPr>
          <a:lstStyle/>
          <a:p>
            <a:pPr algn="ctr">
              <a:lnSpc>
                <a:spcPts val="1400"/>
              </a:lnSpc>
              <a:spcBef>
                <a:spcPct val="0"/>
              </a:spcBef>
            </a:pPr>
            <a:r>
              <a:rPr lang="en-US" sz="1000">
                <a:solidFill>
                  <a:srgbClr val="000000"/>
                </a:solidFill>
                <a:latin typeface="Open Sans"/>
                <a:ea typeface="Open Sans"/>
                <a:cs typeface="Open Sans"/>
                <a:sym typeface="Open Sans"/>
              </a:rPr>
              <a:t>kubectl uncordon worker-node-1</a:t>
            </a:r>
          </a:p>
        </p:txBody>
      </p:sp>
      <p:sp>
        <p:nvSpPr>
          <p:cNvPr id="12" name="TextBox 12"/>
          <p:cNvSpPr txBox="1"/>
          <p:nvPr/>
        </p:nvSpPr>
        <p:spPr>
          <a:xfrm>
            <a:off x="514350" y="4275368"/>
            <a:ext cx="4329051" cy="177336"/>
          </a:xfrm>
          <a:prstGeom prst="rect">
            <a:avLst/>
          </a:prstGeom>
        </p:spPr>
        <p:txBody>
          <a:bodyPr lIns="0" tIns="0" rIns="0" bIns="0" rtlCol="0" anchor="t">
            <a:spAutoFit/>
          </a:bodyPr>
          <a:lstStyle/>
          <a:p>
            <a:pPr algn="ctr">
              <a:lnSpc>
                <a:spcPts val="1515"/>
              </a:lnSpc>
              <a:spcBef>
                <a:spcPct val="0"/>
              </a:spcBef>
            </a:pPr>
            <a:r>
              <a:rPr lang="en-US" sz="1085">
                <a:solidFill>
                  <a:srgbClr val="000000"/>
                </a:solidFill>
                <a:latin typeface="Open Sans"/>
                <a:ea typeface="Open Sans"/>
                <a:cs typeface="Open Sans"/>
                <a:sym typeface="Open Sans"/>
              </a:rPr>
              <a:t>Now, the node is schedulable again, and new Pods can be assigned.</a:t>
            </a:r>
          </a:p>
        </p:txBody>
      </p:sp>
      <p:sp>
        <p:nvSpPr>
          <p:cNvPr id="13" name="TextBox 13"/>
          <p:cNvSpPr txBox="1"/>
          <p:nvPr/>
        </p:nvSpPr>
        <p:spPr>
          <a:xfrm>
            <a:off x="5334554" y="3938587"/>
            <a:ext cx="3603129" cy="850900"/>
          </a:xfrm>
          <a:prstGeom prst="rect">
            <a:avLst/>
          </a:prstGeom>
        </p:spPr>
        <p:txBody>
          <a:bodyPr lIns="0" tIns="0" rIns="0" bIns="0" rtlCol="0" anchor="t">
            <a:spAutoFit/>
          </a:bodyPr>
          <a:lstStyle/>
          <a:p>
            <a:pPr algn="l">
              <a:lnSpc>
                <a:spcPts val="1400"/>
              </a:lnSpc>
              <a:spcBef>
                <a:spcPct val="0"/>
              </a:spcBef>
            </a:pPr>
            <a:r>
              <a:rPr lang="en-US" sz="1000">
                <a:solidFill>
                  <a:srgbClr val="000000"/>
                </a:solidFill>
                <a:latin typeface="Open Sans"/>
                <a:ea typeface="Open Sans"/>
                <a:cs typeface="Open Sans"/>
                <a:sym typeface="Open Sans"/>
              </a:rPr>
              <a:t>✔ DaemonSets ensure 1 Pod per node.</a:t>
            </a:r>
          </a:p>
          <a:p>
            <a:pPr algn="l">
              <a:lnSpc>
                <a:spcPts val="1400"/>
              </a:lnSpc>
              <a:spcBef>
                <a:spcPct val="0"/>
              </a:spcBef>
            </a:pPr>
            <a:r>
              <a:rPr lang="en-US" sz="1000">
                <a:solidFill>
                  <a:srgbClr val="000000"/>
                </a:solidFill>
                <a:latin typeface="Open Sans"/>
                <a:ea typeface="Open Sans"/>
                <a:cs typeface="Open Sans"/>
                <a:sym typeface="Open Sans"/>
              </a:rPr>
              <a:t>✔ Automatically schedules Pods on new nodes.</a:t>
            </a:r>
          </a:p>
          <a:p>
            <a:pPr algn="l">
              <a:lnSpc>
                <a:spcPts val="1400"/>
              </a:lnSpc>
              <a:spcBef>
                <a:spcPct val="0"/>
              </a:spcBef>
            </a:pPr>
            <a:r>
              <a:rPr lang="en-US" sz="1000">
                <a:solidFill>
                  <a:srgbClr val="000000"/>
                </a:solidFill>
                <a:latin typeface="Open Sans"/>
                <a:ea typeface="Open Sans"/>
                <a:cs typeface="Open Sans"/>
                <a:sym typeface="Open Sans"/>
              </a:rPr>
              <a:t>✔ DaemonSet Pods are NOT evicted by default during drain.</a:t>
            </a:r>
          </a:p>
          <a:p>
            <a:pPr algn="l">
              <a:lnSpc>
                <a:spcPts val="1400"/>
              </a:lnSpc>
              <a:spcBef>
                <a:spcPct val="0"/>
              </a:spcBef>
            </a:pPr>
            <a:r>
              <a:rPr lang="en-US" sz="1000">
                <a:solidFill>
                  <a:srgbClr val="000000"/>
                </a:solidFill>
                <a:latin typeface="Open Sans"/>
                <a:ea typeface="Open Sans"/>
                <a:cs typeface="Open Sans"/>
                <a:sym typeface="Open Sans"/>
              </a:rPr>
              <a:t>✔ Can be restricted to specific nodes using node selectors.</a:t>
            </a:r>
          </a:p>
          <a:p>
            <a:pPr algn="l">
              <a:lnSpc>
                <a:spcPts val="1400"/>
              </a:lnSpc>
              <a:spcBef>
                <a:spcPct val="0"/>
              </a:spcBef>
            </a:pPr>
            <a:r>
              <a:rPr lang="en-US" sz="1000">
                <a:solidFill>
                  <a:srgbClr val="000000"/>
                </a:solidFill>
                <a:latin typeface="Open Sans"/>
                <a:ea typeface="Open Sans"/>
                <a:cs typeface="Open Sans"/>
                <a:sym typeface="Open Sans"/>
              </a:rPr>
              <a:t>✔ Ideal for system services (logging, monitoring, networking).</a:t>
            </a: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074516" y="2193866"/>
            <a:ext cx="994968" cy="670043"/>
          </a:xfrm>
          <a:prstGeom prst="rect">
            <a:avLst/>
          </a:prstGeom>
        </p:spPr>
        <p:txBody>
          <a:bodyPr lIns="0" tIns="0" rIns="0" bIns="0" rtlCol="0" anchor="t">
            <a:spAutoFit/>
          </a:bodyPr>
          <a:lstStyle/>
          <a:p>
            <a:pPr algn="ctr">
              <a:lnSpc>
                <a:spcPts val="5600"/>
              </a:lnSpc>
              <a:spcBef>
                <a:spcPct val="0"/>
              </a:spcBef>
            </a:pPr>
            <a:r>
              <a:rPr lang="en-US" sz="4000">
                <a:solidFill>
                  <a:srgbClr val="000000"/>
                </a:solidFill>
                <a:latin typeface="Open Sans"/>
                <a:ea typeface="Open Sans"/>
                <a:cs typeface="Open Sans"/>
                <a:sym typeface="Open Sans"/>
              </a:rPr>
              <a:t>Jobs</a:t>
            </a: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8994635" cy="5143500"/>
          </a:xfrm>
          <a:custGeom>
            <a:avLst/>
            <a:gdLst/>
            <a:ahLst/>
            <a:cxnLst/>
            <a:rect l="l" t="t" r="r" b="b"/>
            <a:pathLst>
              <a:path w="8994635" h="5143500">
                <a:moveTo>
                  <a:pt x="0" y="0"/>
                </a:moveTo>
                <a:lnTo>
                  <a:pt x="8994635" y="0"/>
                </a:lnTo>
                <a:lnTo>
                  <a:pt x="8994635"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a:off x="4367802" y="2327004"/>
            <a:ext cx="1831226" cy="1927423"/>
            <a:chOff x="0" y="0"/>
            <a:chExt cx="3384639" cy="3562439"/>
          </a:xfrm>
        </p:grpSpPr>
        <p:sp>
          <p:nvSpPr>
            <p:cNvPr id="4" name="Freeform 4"/>
            <p:cNvSpPr/>
            <p:nvPr/>
          </p:nvSpPr>
          <p:spPr>
            <a:xfrm>
              <a:off x="0" y="0"/>
              <a:ext cx="3384677" cy="3562477"/>
            </a:xfrm>
            <a:custGeom>
              <a:avLst/>
              <a:gdLst/>
              <a:ahLst/>
              <a:cxnLst/>
              <a:rect l="l" t="t" r="r" b="b"/>
              <a:pathLst>
                <a:path w="3384677" h="3562477">
                  <a:moveTo>
                    <a:pt x="3075051" y="146177"/>
                  </a:moveTo>
                  <a:cubicBezTo>
                    <a:pt x="3168904" y="146177"/>
                    <a:pt x="3244850" y="221996"/>
                    <a:pt x="3244850" y="315849"/>
                  </a:cubicBezTo>
                  <a:lnTo>
                    <a:pt x="3244850" y="3252978"/>
                  </a:lnTo>
                  <a:cubicBezTo>
                    <a:pt x="3244850" y="3346704"/>
                    <a:pt x="3168777" y="3422777"/>
                    <a:pt x="3075051" y="3422777"/>
                  </a:cubicBezTo>
                  <a:lnTo>
                    <a:pt x="315849" y="3422777"/>
                  </a:lnTo>
                  <a:cubicBezTo>
                    <a:pt x="221996" y="3422777"/>
                    <a:pt x="146177" y="3346831"/>
                    <a:pt x="146177" y="3252978"/>
                  </a:cubicBezTo>
                  <a:lnTo>
                    <a:pt x="146177" y="315849"/>
                  </a:lnTo>
                  <a:cubicBezTo>
                    <a:pt x="146177" y="221996"/>
                    <a:pt x="221996" y="146177"/>
                    <a:pt x="315849" y="146177"/>
                  </a:cubicBezTo>
                  <a:close/>
                  <a:moveTo>
                    <a:pt x="0" y="0"/>
                  </a:moveTo>
                  <a:lnTo>
                    <a:pt x="0" y="3562477"/>
                  </a:lnTo>
                  <a:lnTo>
                    <a:pt x="3384677" y="3562477"/>
                  </a:lnTo>
                  <a:lnTo>
                    <a:pt x="3384677" y="0"/>
                  </a:lnTo>
                  <a:close/>
                </a:path>
              </a:pathLst>
            </a:custGeom>
            <a:blipFill>
              <a:blip r:embed="rId4"/>
              <a:stretch>
                <a:fillRect r="1" b="1"/>
              </a:stretch>
            </a:blipFill>
          </p:spPr>
        </p:sp>
      </p:grpSp>
      <p:sp>
        <p:nvSpPr>
          <p:cNvPr id="5" name="Freeform 5"/>
          <p:cNvSpPr/>
          <p:nvPr/>
        </p:nvSpPr>
        <p:spPr>
          <a:xfrm>
            <a:off x="4396476" y="2068235"/>
            <a:ext cx="1777356" cy="2160996"/>
          </a:xfrm>
          <a:custGeom>
            <a:avLst/>
            <a:gdLst/>
            <a:ahLst/>
            <a:cxnLst/>
            <a:rect l="l" t="t" r="r" b="b"/>
            <a:pathLst>
              <a:path w="1777356" h="2160996">
                <a:moveTo>
                  <a:pt x="0" y="0"/>
                </a:moveTo>
                <a:lnTo>
                  <a:pt x="1777355" y="0"/>
                </a:lnTo>
                <a:lnTo>
                  <a:pt x="1777355" y="2160995"/>
                </a:lnTo>
                <a:lnTo>
                  <a:pt x="0" y="21609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4999954" y="2114045"/>
            <a:ext cx="563439" cy="570311"/>
          </a:xfrm>
          <a:custGeom>
            <a:avLst/>
            <a:gdLst/>
            <a:ahLst/>
            <a:cxnLst/>
            <a:rect l="l" t="t" r="r" b="b"/>
            <a:pathLst>
              <a:path w="563439" h="570311">
                <a:moveTo>
                  <a:pt x="0" y="0"/>
                </a:moveTo>
                <a:lnTo>
                  <a:pt x="563439" y="0"/>
                </a:lnTo>
                <a:lnTo>
                  <a:pt x="563439" y="570310"/>
                </a:lnTo>
                <a:lnTo>
                  <a:pt x="0" y="570310"/>
                </a:lnTo>
                <a:lnTo>
                  <a:pt x="0" y="0"/>
                </a:lnTo>
                <a:close/>
              </a:path>
            </a:pathLst>
          </a:custGeom>
          <a:blipFill>
            <a:blip r:embed="rId7"/>
            <a:stretch>
              <a:fillRect/>
            </a:stretch>
          </a:blipFill>
        </p:spPr>
      </p:sp>
      <p:sp>
        <p:nvSpPr>
          <p:cNvPr id="7" name="Freeform 7"/>
          <p:cNvSpPr/>
          <p:nvPr/>
        </p:nvSpPr>
        <p:spPr>
          <a:xfrm>
            <a:off x="5006825" y="2917977"/>
            <a:ext cx="542826" cy="522212"/>
          </a:xfrm>
          <a:custGeom>
            <a:avLst/>
            <a:gdLst/>
            <a:ahLst/>
            <a:cxnLst/>
            <a:rect l="l" t="t" r="r" b="b"/>
            <a:pathLst>
              <a:path w="542826" h="522212">
                <a:moveTo>
                  <a:pt x="0" y="0"/>
                </a:moveTo>
                <a:lnTo>
                  <a:pt x="542825" y="0"/>
                </a:lnTo>
                <a:lnTo>
                  <a:pt x="542825" y="522212"/>
                </a:lnTo>
                <a:lnTo>
                  <a:pt x="0" y="522212"/>
                </a:lnTo>
                <a:lnTo>
                  <a:pt x="0" y="0"/>
                </a:lnTo>
                <a:close/>
              </a:path>
            </a:pathLst>
          </a:custGeom>
          <a:blipFill>
            <a:blip r:embed="rId8"/>
            <a:stretch>
              <a:fillRect/>
            </a:stretch>
          </a:blipFill>
        </p:spPr>
      </p:sp>
      <p:sp>
        <p:nvSpPr>
          <p:cNvPr id="8" name="Freeform 8"/>
          <p:cNvSpPr/>
          <p:nvPr/>
        </p:nvSpPr>
        <p:spPr>
          <a:xfrm>
            <a:off x="2128976" y="2912294"/>
            <a:ext cx="2141530" cy="760416"/>
          </a:xfrm>
          <a:custGeom>
            <a:avLst/>
            <a:gdLst/>
            <a:ahLst/>
            <a:cxnLst/>
            <a:rect l="l" t="t" r="r" b="b"/>
            <a:pathLst>
              <a:path w="2141530" h="760416">
                <a:moveTo>
                  <a:pt x="0" y="0"/>
                </a:moveTo>
                <a:lnTo>
                  <a:pt x="2141530" y="0"/>
                </a:lnTo>
                <a:lnTo>
                  <a:pt x="2141530" y="760416"/>
                </a:lnTo>
                <a:lnTo>
                  <a:pt x="0" y="76041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9" name="Group 9"/>
          <p:cNvGrpSpPr>
            <a:grpSpLocks noChangeAspect="1"/>
          </p:cNvGrpSpPr>
          <p:nvPr/>
        </p:nvGrpSpPr>
        <p:grpSpPr>
          <a:xfrm>
            <a:off x="5684223" y="2619656"/>
            <a:ext cx="308696" cy="308229"/>
            <a:chOff x="0" y="0"/>
            <a:chExt cx="427914" cy="427266"/>
          </a:xfrm>
        </p:grpSpPr>
        <p:sp>
          <p:nvSpPr>
            <p:cNvPr id="10" name="Freeform 10"/>
            <p:cNvSpPr/>
            <p:nvPr/>
          </p:nvSpPr>
          <p:spPr>
            <a:xfrm>
              <a:off x="0" y="0"/>
              <a:ext cx="427863" cy="427228"/>
            </a:xfrm>
            <a:custGeom>
              <a:avLst/>
              <a:gdLst/>
              <a:ahLst/>
              <a:cxnLst/>
              <a:rect l="l" t="t" r="r" b="b"/>
              <a:pathLst>
                <a:path w="427863" h="427228">
                  <a:moveTo>
                    <a:pt x="213614" y="289052"/>
                  </a:moveTo>
                  <a:cubicBezTo>
                    <a:pt x="172085" y="289052"/>
                    <a:pt x="138176" y="255143"/>
                    <a:pt x="138176" y="213614"/>
                  </a:cubicBezTo>
                  <a:cubicBezTo>
                    <a:pt x="138176" y="172085"/>
                    <a:pt x="172085" y="138176"/>
                    <a:pt x="213614" y="138176"/>
                  </a:cubicBezTo>
                  <a:cubicBezTo>
                    <a:pt x="255143" y="138176"/>
                    <a:pt x="289052" y="172085"/>
                    <a:pt x="289052" y="213614"/>
                  </a:cubicBezTo>
                  <a:cubicBezTo>
                    <a:pt x="289052" y="255143"/>
                    <a:pt x="255143" y="289052"/>
                    <a:pt x="213614" y="289052"/>
                  </a:cubicBezTo>
                  <a:close/>
                  <a:moveTo>
                    <a:pt x="383286" y="166497"/>
                  </a:moveTo>
                  <a:cubicBezTo>
                    <a:pt x="379476" y="152654"/>
                    <a:pt x="373888" y="139446"/>
                    <a:pt x="366903" y="127508"/>
                  </a:cubicBezTo>
                  <a:lnTo>
                    <a:pt x="382651" y="80391"/>
                  </a:lnTo>
                  <a:lnTo>
                    <a:pt x="346837" y="44577"/>
                  </a:lnTo>
                  <a:lnTo>
                    <a:pt x="299720" y="60325"/>
                  </a:lnTo>
                  <a:cubicBezTo>
                    <a:pt x="287147" y="53467"/>
                    <a:pt x="273939" y="47752"/>
                    <a:pt x="260096" y="43942"/>
                  </a:cubicBezTo>
                  <a:lnTo>
                    <a:pt x="238760" y="0"/>
                  </a:lnTo>
                  <a:lnTo>
                    <a:pt x="188468" y="0"/>
                  </a:lnTo>
                  <a:lnTo>
                    <a:pt x="166497" y="43942"/>
                  </a:lnTo>
                  <a:cubicBezTo>
                    <a:pt x="152654" y="47752"/>
                    <a:pt x="139446" y="53340"/>
                    <a:pt x="127508" y="60325"/>
                  </a:cubicBezTo>
                  <a:lnTo>
                    <a:pt x="80391" y="44577"/>
                  </a:lnTo>
                  <a:lnTo>
                    <a:pt x="44577" y="80391"/>
                  </a:lnTo>
                  <a:lnTo>
                    <a:pt x="60325" y="127508"/>
                  </a:lnTo>
                  <a:cubicBezTo>
                    <a:pt x="53467" y="140081"/>
                    <a:pt x="47752" y="153289"/>
                    <a:pt x="43942" y="167132"/>
                  </a:cubicBezTo>
                  <a:lnTo>
                    <a:pt x="0" y="188468"/>
                  </a:lnTo>
                  <a:lnTo>
                    <a:pt x="0" y="238760"/>
                  </a:lnTo>
                  <a:lnTo>
                    <a:pt x="43942" y="260731"/>
                  </a:lnTo>
                  <a:cubicBezTo>
                    <a:pt x="47752" y="274574"/>
                    <a:pt x="53340" y="287782"/>
                    <a:pt x="60325" y="299720"/>
                  </a:cubicBezTo>
                  <a:lnTo>
                    <a:pt x="44577" y="346837"/>
                  </a:lnTo>
                  <a:lnTo>
                    <a:pt x="80391" y="382651"/>
                  </a:lnTo>
                  <a:lnTo>
                    <a:pt x="127508" y="366903"/>
                  </a:lnTo>
                  <a:cubicBezTo>
                    <a:pt x="140081" y="373761"/>
                    <a:pt x="153289" y="379476"/>
                    <a:pt x="167132" y="383286"/>
                  </a:cubicBezTo>
                  <a:lnTo>
                    <a:pt x="189103" y="427228"/>
                  </a:lnTo>
                  <a:lnTo>
                    <a:pt x="239395" y="427228"/>
                  </a:lnTo>
                  <a:lnTo>
                    <a:pt x="261366" y="383286"/>
                  </a:lnTo>
                  <a:cubicBezTo>
                    <a:pt x="275209" y="379476"/>
                    <a:pt x="288417" y="373888"/>
                    <a:pt x="300355" y="366903"/>
                  </a:cubicBezTo>
                  <a:lnTo>
                    <a:pt x="347472" y="382651"/>
                  </a:lnTo>
                  <a:lnTo>
                    <a:pt x="383286" y="346837"/>
                  </a:lnTo>
                  <a:lnTo>
                    <a:pt x="367538" y="299720"/>
                  </a:lnTo>
                  <a:cubicBezTo>
                    <a:pt x="374396" y="287147"/>
                    <a:pt x="380111" y="273939"/>
                    <a:pt x="383921" y="260096"/>
                  </a:cubicBezTo>
                  <a:lnTo>
                    <a:pt x="427863" y="238125"/>
                  </a:lnTo>
                  <a:lnTo>
                    <a:pt x="427863" y="187833"/>
                  </a:lnTo>
                  <a:lnTo>
                    <a:pt x="383286" y="166497"/>
                  </a:lnTo>
                  <a:close/>
                </a:path>
              </a:pathLst>
            </a:custGeom>
            <a:solidFill>
              <a:srgbClr val="326CE5"/>
            </a:solidFill>
          </p:spPr>
        </p:sp>
      </p:grpSp>
      <p:sp>
        <p:nvSpPr>
          <p:cNvPr id="11" name="TextBox 11"/>
          <p:cNvSpPr txBox="1"/>
          <p:nvPr/>
        </p:nvSpPr>
        <p:spPr>
          <a:xfrm>
            <a:off x="4052462" y="82616"/>
            <a:ext cx="802001" cy="504509"/>
          </a:xfrm>
          <a:prstGeom prst="rect">
            <a:avLst/>
          </a:prstGeom>
        </p:spPr>
        <p:txBody>
          <a:bodyPr lIns="0" tIns="0" rIns="0" bIns="0" rtlCol="0" anchor="t">
            <a:spAutoFit/>
          </a:bodyPr>
          <a:lstStyle/>
          <a:p>
            <a:pPr algn="l">
              <a:lnSpc>
                <a:spcPts val="4020"/>
              </a:lnSpc>
            </a:pPr>
            <a:r>
              <a:rPr lang="en-US" sz="2870" spc="5">
                <a:solidFill>
                  <a:srgbClr val="326CE5"/>
                </a:solidFill>
                <a:latin typeface="Barlow" panose="00000500000000000000"/>
                <a:ea typeface="Barlow" panose="00000500000000000000"/>
                <a:cs typeface="Barlow" panose="00000500000000000000"/>
                <a:sym typeface="Barlow" panose="00000500000000000000"/>
              </a:rPr>
              <a:t>Jobs</a:t>
            </a:r>
          </a:p>
        </p:txBody>
      </p:sp>
      <p:sp>
        <p:nvSpPr>
          <p:cNvPr id="12" name="TextBox 12"/>
          <p:cNvSpPr txBox="1"/>
          <p:nvPr/>
        </p:nvSpPr>
        <p:spPr>
          <a:xfrm>
            <a:off x="529317" y="645365"/>
            <a:ext cx="86777" cy="830379"/>
          </a:xfrm>
          <a:prstGeom prst="rect">
            <a:avLst/>
          </a:prstGeom>
        </p:spPr>
        <p:txBody>
          <a:bodyPr lIns="0" tIns="0" rIns="0" bIns="0" rtlCol="0" anchor="t">
            <a:spAutoFit/>
          </a:bodyPr>
          <a:lstStyle/>
          <a:p>
            <a:pPr algn="just">
              <a:lnSpc>
                <a:spcPts val="3465"/>
              </a:lnSpc>
            </a:pPr>
            <a:r>
              <a:rPr lang="en-US" sz="1460">
                <a:solidFill>
                  <a:srgbClr val="000000"/>
                </a:solidFill>
                <a:latin typeface="Arimo" panose="020B0604020202020204"/>
                <a:ea typeface="Arimo" panose="020B0604020202020204"/>
                <a:cs typeface="Arimo" panose="020B0604020202020204"/>
                <a:sym typeface="Arimo" panose="020B0604020202020204"/>
              </a:rPr>
              <a:t>▪ ▪</a:t>
            </a:r>
          </a:p>
        </p:txBody>
      </p:sp>
      <p:sp>
        <p:nvSpPr>
          <p:cNvPr id="13" name="TextBox 13"/>
          <p:cNvSpPr txBox="1"/>
          <p:nvPr/>
        </p:nvSpPr>
        <p:spPr>
          <a:xfrm>
            <a:off x="776680" y="875984"/>
            <a:ext cx="7653512" cy="691930"/>
          </a:xfrm>
          <a:prstGeom prst="rect">
            <a:avLst/>
          </a:prstGeom>
        </p:spPr>
        <p:txBody>
          <a:bodyPr lIns="0" tIns="0" rIns="0" bIns="0" rtlCol="0" anchor="t">
            <a:spAutoFit/>
          </a:bodyPr>
          <a:lstStyle/>
          <a:p>
            <a:pPr algn="l">
              <a:lnSpc>
                <a:spcPts val="1735"/>
              </a:lnSpc>
            </a:pPr>
            <a:r>
              <a:rPr lang="en-US" sz="1460">
                <a:solidFill>
                  <a:srgbClr val="000000"/>
                </a:solidFill>
                <a:latin typeface="Calibri (MS)" panose="020F0502020204030204"/>
                <a:ea typeface="Calibri (MS)" panose="020F0502020204030204"/>
                <a:cs typeface="Calibri (MS)" panose="020F0502020204030204"/>
                <a:sym typeface="Calibri (MS)" panose="020F0502020204030204"/>
              </a:rPr>
              <a:t>In Kubernetes, Jobs manage batch processing tasks by ensuring a set number of pods complete their work, ideal for one-time or finite tasks Typically used for tasks like data processing, backups, or sending emails</a:t>
            </a:r>
          </a:p>
        </p:txBody>
      </p:sp>
      <p:sp>
        <p:nvSpPr>
          <p:cNvPr id="14" name="TextBox 14"/>
          <p:cNvSpPr txBox="1"/>
          <p:nvPr/>
        </p:nvSpPr>
        <p:spPr>
          <a:xfrm>
            <a:off x="5131420" y="3438958"/>
            <a:ext cx="309610" cy="197761"/>
          </a:xfrm>
          <a:prstGeom prst="rect">
            <a:avLst/>
          </a:prstGeom>
        </p:spPr>
        <p:txBody>
          <a:bodyPr lIns="0" tIns="0" rIns="0" bIns="0" rtlCol="0" anchor="t">
            <a:spAutoFit/>
          </a:bodyPr>
          <a:lstStyle/>
          <a:p>
            <a:pPr algn="l">
              <a:lnSpc>
                <a:spcPts val="1440"/>
              </a:lnSpc>
            </a:pPr>
            <a:r>
              <a:rPr lang="en-US" sz="1025" b="1">
                <a:solidFill>
                  <a:srgbClr val="000000"/>
                </a:solidFill>
                <a:latin typeface="Calibri (MS) Bold" panose="020F0702030404030204"/>
                <a:ea typeface="Calibri (MS) Bold" panose="020F0702030404030204"/>
                <a:cs typeface="Calibri (MS) Bold" panose="020F0702030404030204"/>
                <a:sym typeface="Calibri (MS) Bold" panose="020F0702030404030204"/>
              </a:rPr>
              <a:t>X Pod</a:t>
            </a:r>
          </a:p>
        </p:txBody>
      </p:sp>
      <p:sp>
        <p:nvSpPr>
          <p:cNvPr id="15" name="TextBox 15"/>
          <p:cNvSpPr txBox="1"/>
          <p:nvPr/>
        </p:nvSpPr>
        <p:spPr>
          <a:xfrm>
            <a:off x="2337586" y="3081789"/>
            <a:ext cx="1789009" cy="218482"/>
          </a:xfrm>
          <a:prstGeom prst="rect">
            <a:avLst/>
          </a:prstGeom>
        </p:spPr>
        <p:txBody>
          <a:bodyPr lIns="0" tIns="0" rIns="0" bIns="0" rtlCol="0" anchor="t">
            <a:spAutoFit/>
          </a:bodyPr>
          <a:lstStyle/>
          <a:p>
            <a:pPr algn="l">
              <a:lnSpc>
                <a:spcPts val="1570"/>
              </a:lnSpc>
            </a:pPr>
            <a:r>
              <a:rPr lang="en-US" sz="1300">
                <a:solidFill>
                  <a:srgbClr val="FFFFFF"/>
                </a:solidFill>
                <a:latin typeface="Calibri (MS)" panose="020F0502020204030204"/>
                <a:ea typeface="Calibri (MS)" panose="020F0502020204030204"/>
                <a:cs typeface="Calibri (MS)" panose="020F0502020204030204"/>
                <a:sym typeface="Calibri (MS)" panose="020F0502020204030204"/>
              </a:rPr>
              <a:t>Remove “X Pod” after the </a:t>
            </a:r>
          </a:p>
        </p:txBody>
      </p:sp>
      <p:sp>
        <p:nvSpPr>
          <p:cNvPr id="16" name="TextBox 16"/>
          <p:cNvSpPr txBox="1"/>
          <p:nvPr/>
        </p:nvSpPr>
        <p:spPr>
          <a:xfrm>
            <a:off x="2614544" y="3281514"/>
            <a:ext cx="1190877" cy="218482"/>
          </a:xfrm>
          <a:prstGeom prst="rect">
            <a:avLst/>
          </a:prstGeom>
        </p:spPr>
        <p:txBody>
          <a:bodyPr lIns="0" tIns="0" rIns="0" bIns="0" rtlCol="0" anchor="t">
            <a:spAutoFit/>
          </a:bodyPr>
          <a:lstStyle/>
          <a:p>
            <a:pPr algn="l">
              <a:lnSpc>
                <a:spcPts val="1570"/>
              </a:lnSpc>
            </a:pPr>
            <a:r>
              <a:rPr lang="en-US" sz="1300">
                <a:solidFill>
                  <a:srgbClr val="FFFFFF"/>
                </a:solidFill>
                <a:latin typeface="Calibri (MS)" panose="020F0502020204030204"/>
                <a:ea typeface="Calibri (MS)" panose="020F0502020204030204"/>
                <a:cs typeface="Calibri (MS)" panose="020F0502020204030204"/>
                <a:sym typeface="Calibri (MS)" panose="020F0502020204030204"/>
              </a:rPr>
              <a:t>task is completed</a:t>
            </a: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8994635" cy="5143500"/>
          </a:xfrm>
          <a:custGeom>
            <a:avLst/>
            <a:gdLst/>
            <a:ahLst/>
            <a:cxnLst/>
            <a:rect l="l" t="t" r="r" b="b"/>
            <a:pathLst>
              <a:path w="8994635" h="5143500">
                <a:moveTo>
                  <a:pt x="0" y="0"/>
                </a:moveTo>
                <a:lnTo>
                  <a:pt x="8994635" y="0"/>
                </a:lnTo>
                <a:lnTo>
                  <a:pt x="8994635"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742522" y="2244550"/>
            <a:ext cx="1391468" cy="601231"/>
          </a:xfrm>
          <a:custGeom>
            <a:avLst/>
            <a:gdLst/>
            <a:ahLst/>
            <a:cxnLst/>
            <a:rect l="l" t="t" r="r" b="b"/>
            <a:pathLst>
              <a:path w="1391468" h="601231">
                <a:moveTo>
                  <a:pt x="0" y="0"/>
                </a:moveTo>
                <a:lnTo>
                  <a:pt x="1391468" y="0"/>
                </a:lnTo>
                <a:lnTo>
                  <a:pt x="1391468" y="601231"/>
                </a:lnTo>
                <a:lnTo>
                  <a:pt x="0" y="601231"/>
                </a:lnTo>
                <a:lnTo>
                  <a:pt x="0" y="0"/>
                </a:lnTo>
                <a:close/>
              </a:path>
            </a:pathLst>
          </a:custGeom>
          <a:blipFill>
            <a:blip r:embed="rId4"/>
            <a:stretch>
              <a:fillRect/>
            </a:stretch>
          </a:blipFill>
        </p:spPr>
      </p:sp>
      <p:sp>
        <p:nvSpPr>
          <p:cNvPr id="4" name="Freeform 4"/>
          <p:cNvSpPr/>
          <p:nvPr/>
        </p:nvSpPr>
        <p:spPr>
          <a:xfrm>
            <a:off x="3811234" y="2333876"/>
            <a:ext cx="1260915" cy="477549"/>
          </a:xfrm>
          <a:custGeom>
            <a:avLst/>
            <a:gdLst/>
            <a:ahLst/>
            <a:cxnLst/>
            <a:rect l="l" t="t" r="r" b="b"/>
            <a:pathLst>
              <a:path w="1260915" h="477549">
                <a:moveTo>
                  <a:pt x="0" y="0"/>
                </a:moveTo>
                <a:lnTo>
                  <a:pt x="1260915" y="0"/>
                </a:lnTo>
                <a:lnTo>
                  <a:pt x="1260915" y="477549"/>
                </a:lnTo>
                <a:lnTo>
                  <a:pt x="0" y="477549"/>
                </a:lnTo>
                <a:lnTo>
                  <a:pt x="0" y="0"/>
                </a:lnTo>
                <a:close/>
              </a:path>
            </a:pathLst>
          </a:custGeom>
          <a:blipFill>
            <a:blip r:embed="rId5"/>
            <a:stretch>
              <a:fillRect/>
            </a:stretch>
          </a:blipFill>
        </p:spPr>
      </p:sp>
      <p:sp>
        <p:nvSpPr>
          <p:cNvPr id="5" name="Freeform 5"/>
          <p:cNvSpPr/>
          <p:nvPr/>
        </p:nvSpPr>
        <p:spPr>
          <a:xfrm>
            <a:off x="848595" y="3645226"/>
            <a:ext cx="1259768" cy="524459"/>
          </a:xfrm>
          <a:custGeom>
            <a:avLst/>
            <a:gdLst/>
            <a:ahLst/>
            <a:cxnLst/>
            <a:rect l="l" t="t" r="r" b="b"/>
            <a:pathLst>
              <a:path w="1259768" h="524459">
                <a:moveTo>
                  <a:pt x="0" y="0"/>
                </a:moveTo>
                <a:lnTo>
                  <a:pt x="1259767" y="0"/>
                </a:lnTo>
                <a:lnTo>
                  <a:pt x="1259767" y="524458"/>
                </a:lnTo>
                <a:lnTo>
                  <a:pt x="0" y="5244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2827551" y="3645226"/>
            <a:ext cx="1259720" cy="524459"/>
          </a:xfrm>
          <a:custGeom>
            <a:avLst/>
            <a:gdLst/>
            <a:ahLst/>
            <a:cxnLst/>
            <a:rect l="l" t="t" r="r" b="b"/>
            <a:pathLst>
              <a:path w="1259720" h="524459">
                <a:moveTo>
                  <a:pt x="0" y="0"/>
                </a:moveTo>
                <a:lnTo>
                  <a:pt x="1259720" y="0"/>
                </a:lnTo>
                <a:lnTo>
                  <a:pt x="1259720" y="524458"/>
                </a:lnTo>
                <a:lnTo>
                  <a:pt x="0" y="52445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3790620" y="2265212"/>
            <a:ext cx="1298659" cy="508470"/>
          </a:xfrm>
          <a:custGeom>
            <a:avLst/>
            <a:gdLst/>
            <a:ahLst/>
            <a:cxnLst/>
            <a:rect l="l" t="t" r="r" b="b"/>
            <a:pathLst>
              <a:path w="1298659" h="508470">
                <a:moveTo>
                  <a:pt x="0" y="0"/>
                </a:moveTo>
                <a:lnTo>
                  <a:pt x="1298659" y="0"/>
                </a:lnTo>
                <a:lnTo>
                  <a:pt x="1298659" y="508469"/>
                </a:lnTo>
                <a:lnTo>
                  <a:pt x="0" y="5084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4806460" y="3645226"/>
            <a:ext cx="1259720" cy="524459"/>
          </a:xfrm>
          <a:custGeom>
            <a:avLst/>
            <a:gdLst/>
            <a:ahLst/>
            <a:cxnLst/>
            <a:rect l="l" t="t" r="r" b="b"/>
            <a:pathLst>
              <a:path w="1259720" h="524459">
                <a:moveTo>
                  <a:pt x="0" y="0"/>
                </a:moveTo>
                <a:lnTo>
                  <a:pt x="1259720" y="0"/>
                </a:lnTo>
                <a:lnTo>
                  <a:pt x="1259720" y="524458"/>
                </a:lnTo>
                <a:lnTo>
                  <a:pt x="0" y="524458"/>
                </a:lnTo>
                <a:lnTo>
                  <a:pt x="0" y="0"/>
                </a:lnTo>
                <a:close/>
              </a:path>
            </a:pathLst>
          </a:custGeom>
          <a:blipFill>
            <a:blip r:embed="rId8">
              <a:extLst>
                <a:ext uri="{96DAC541-7B7A-43D3-8B79-37D633B846F1}">
                  <asvg:svgBlip xmlns:asvg="http://schemas.microsoft.com/office/drawing/2016/SVG/main" r:embed="rId12"/>
                </a:ext>
              </a:extLst>
            </a:blip>
            <a:stretch>
              <a:fillRect/>
            </a:stretch>
          </a:blipFill>
        </p:spPr>
      </p:sp>
      <p:sp>
        <p:nvSpPr>
          <p:cNvPr id="9" name="Freeform 9"/>
          <p:cNvSpPr/>
          <p:nvPr/>
        </p:nvSpPr>
        <p:spPr>
          <a:xfrm>
            <a:off x="6785369" y="3645226"/>
            <a:ext cx="1259720" cy="524459"/>
          </a:xfrm>
          <a:custGeom>
            <a:avLst/>
            <a:gdLst/>
            <a:ahLst/>
            <a:cxnLst/>
            <a:rect l="l" t="t" r="r" b="b"/>
            <a:pathLst>
              <a:path w="1259720" h="524459">
                <a:moveTo>
                  <a:pt x="0" y="0"/>
                </a:moveTo>
                <a:lnTo>
                  <a:pt x="1259720" y="0"/>
                </a:lnTo>
                <a:lnTo>
                  <a:pt x="1259720" y="524458"/>
                </a:lnTo>
                <a:lnTo>
                  <a:pt x="0" y="524458"/>
                </a:lnTo>
                <a:lnTo>
                  <a:pt x="0" y="0"/>
                </a:lnTo>
                <a:close/>
              </a:path>
            </a:pathLst>
          </a:custGeom>
          <a:blipFill>
            <a:blip r:embed="rId8">
              <a:extLst>
                <a:ext uri="{96DAC541-7B7A-43D3-8B79-37D633B846F1}">
                  <asvg:svgBlip xmlns:asvg="http://schemas.microsoft.com/office/drawing/2016/SVG/main" r:embed="rId13"/>
                </a:ext>
              </a:extLst>
            </a:blip>
            <a:stretch>
              <a:fillRect/>
            </a:stretch>
          </a:blipFill>
        </p:spPr>
      </p:sp>
      <p:sp>
        <p:nvSpPr>
          <p:cNvPr id="10" name="TextBox 10"/>
          <p:cNvSpPr txBox="1"/>
          <p:nvPr/>
        </p:nvSpPr>
        <p:spPr>
          <a:xfrm>
            <a:off x="4052462" y="82616"/>
            <a:ext cx="802001" cy="504509"/>
          </a:xfrm>
          <a:prstGeom prst="rect">
            <a:avLst/>
          </a:prstGeom>
        </p:spPr>
        <p:txBody>
          <a:bodyPr lIns="0" tIns="0" rIns="0" bIns="0" rtlCol="0" anchor="t">
            <a:spAutoFit/>
          </a:bodyPr>
          <a:lstStyle/>
          <a:p>
            <a:pPr algn="l">
              <a:lnSpc>
                <a:spcPts val="4020"/>
              </a:lnSpc>
            </a:pPr>
            <a:r>
              <a:rPr lang="en-US" sz="2870" spc="5">
                <a:solidFill>
                  <a:srgbClr val="326CE5"/>
                </a:solidFill>
                <a:latin typeface="Barlow" panose="00000500000000000000"/>
                <a:ea typeface="Barlow" panose="00000500000000000000"/>
                <a:cs typeface="Barlow" panose="00000500000000000000"/>
                <a:sym typeface="Barlow" panose="00000500000000000000"/>
              </a:rPr>
              <a:t>Jobs</a:t>
            </a:r>
          </a:p>
        </p:txBody>
      </p:sp>
      <p:sp>
        <p:nvSpPr>
          <p:cNvPr id="11" name="TextBox 11"/>
          <p:cNvSpPr txBox="1"/>
          <p:nvPr/>
        </p:nvSpPr>
        <p:spPr>
          <a:xfrm>
            <a:off x="529317" y="645365"/>
            <a:ext cx="86777" cy="830379"/>
          </a:xfrm>
          <a:prstGeom prst="rect">
            <a:avLst/>
          </a:prstGeom>
        </p:spPr>
        <p:txBody>
          <a:bodyPr lIns="0" tIns="0" rIns="0" bIns="0" rtlCol="0" anchor="t">
            <a:spAutoFit/>
          </a:bodyPr>
          <a:lstStyle/>
          <a:p>
            <a:pPr algn="just">
              <a:lnSpc>
                <a:spcPts val="3465"/>
              </a:lnSpc>
            </a:pPr>
            <a:r>
              <a:rPr lang="en-US" sz="1460">
                <a:solidFill>
                  <a:srgbClr val="000000"/>
                </a:solidFill>
                <a:latin typeface="Arimo" panose="020B0604020202020204"/>
                <a:ea typeface="Arimo" panose="020B0604020202020204"/>
                <a:cs typeface="Arimo" panose="020B0604020202020204"/>
                <a:sym typeface="Arimo" panose="020B0604020202020204"/>
              </a:rPr>
              <a:t>▪ ▪</a:t>
            </a:r>
          </a:p>
        </p:txBody>
      </p:sp>
      <p:sp>
        <p:nvSpPr>
          <p:cNvPr id="12" name="TextBox 12"/>
          <p:cNvSpPr txBox="1"/>
          <p:nvPr/>
        </p:nvSpPr>
        <p:spPr>
          <a:xfrm>
            <a:off x="3971560" y="2364758"/>
            <a:ext cx="972345" cy="280287"/>
          </a:xfrm>
          <a:prstGeom prst="rect">
            <a:avLst/>
          </a:prstGeom>
        </p:spPr>
        <p:txBody>
          <a:bodyPr lIns="0" tIns="0" rIns="0" bIns="0" rtlCol="0" anchor="t">
            <a:spAutoFit/>
          </a:bodyPr>
          <a:lstStyle/>
          <a:p>
            <a:pPr algn="l">
              <a:lnSpc>
                <a:spcPts val="2045"/>
              </a:lnSpc>
            </a:pPr>
            <a:r>
              <a:rPr lang="en-US" sz="1460">
                <a:solidFill>
                  <a:srgbClr val="FFFFFF"/>
                </a:solidFill>
                <a:latin typeface="Calibri (MS)" panose="020F0502020204030204"/>
                <a:ea typeface="Calibri (MS)" panose="020F0502020204030204"/>
                <a:cs typeface="Calibri (MS)" panose="020F0502020204030204"/>
                <a:sym typeface="Calibri (MS)" panose="020F0502020204030204"/>
              </a:rPr>
              <a:t>Key Features</a:t>
            </a:r>
          </a:p>
        </p:txBody>
      </p:sp>
      <p:sp>
        <p:nvSpPr>
          <p:cNvPr id="13" name="TextBox 13"/>
          <p:cNvSpPr txBox="1"/>
          <p:nvPr/>
        </p:nvSpPr>
        <p:spPr>
          <a:xfrm>
            <a:off x="776680" y="875984"/>
            <a:ext cx="7653512" cy="691930"/>
          </a:xfrm>
          <a:prstGeom prst="rect">
            <a:avLst/>
          </a:prstGeom>
        </p:spPr>
        <p:txBody>
          <a:bodyPr lIns="0" tIns="0" rIns="0" bIns="0" rtlCol="0" anchor="t">
            <a:spAutoFit/>
          </a:bodyPr>
          <a:lstStyle/>
          <a:p>
            <a:pPr algn="l">
              <a:lnSpc>
                <a:spcPts val="1735"/>
              </a:lnSpc>
            </a:pPr>
            <a:r>
              <a:rPr lang="en-US" sz="1460">
                <a:solidFill>
                  <a:srgbClr val="000000"/>
                </a:solidFill>
                <a:latin typeface="Calibri (MS)" panose="020F0502020204030204"/>
                <a:ea typeface="Calibri (MS)" panose="020F0502020204030204"/>
                <a:cs typeface="Calibri (MS)" panose="020F0502020204030204"/>
                <a:sym typeface="Calibri (MS)" panose="020F0502020204030204"/>
              </a:rPr>
              <a:t>In Kubernetes, Jobs manage batch processing tasks by ensuring a set number of pods complete their work, ideal for one-time or finite tasks Typically used for tasks like data processing, backups, or sending emails</a:t>
            </a:r>
          </a:p>
        </p:txBody>
      </p:sp>
      <p:sp>
        <p:nvSpPr>
          <p:cNvPr id="14" name="TextBox 14"/>
          <p:cNvSpPr txBox="1"/>
          <p:nvPr/>
        </p:nvSpPr>
        <p:spPr>
          <a:xfrm>
            <a:off x="1149327" y="3696625"/>
            <a:ext cx="662481" cy="418207"/>
          </a:xfrm>
          <a:prstGeom prst="rect">
            <a:avLst/>
          </a:prstGeom>
        </p:spPr>
        <p:txBody>
          <a:bodyPr lIns="0" tIns="0" rIns="0" bIns="0" rtlCol="0" anchor="t">
            <a:spAutoFit/>
          </a:bodyPr>
          <a:lstStyle/>
          <a:p>
            <a:pPr algn="ctr">
              <a:lnSpc>
                <a:spcPts val="1570"/>
              </a:lnSpc>
            </a:pPr>
            <a:r>
              <a:rPr lang="en-US" sz="1300">
                <a:solidFill>
                  <a:srgbClr val="326CE5"/>
                </a:solidFill>
                <a:latin typeface="Calibri (MS)" panose="020F0502020204030204"/>
                <a:ea typeface="Calibri (MS)" panose="020F0502020204030204"/>
                <a:cs typeface="Calibri (MS)" panose="020F0502020204030204"/>
                <a:sym typeface="Calibri (MS)" panose="020F0502020204030204"/>
              </a:rPr>
              <a:t>Finite Execution</a:t>
            </a:r>
          </a:p>
        </p:txBody>
      </p:sp>
      <p:sp>
        <p:nvSpPr>
          <p:cNvPr id="15" name="TextBox 15"/>
          <p:cNvSpPr txBox="1"/>
          <p:nvPr/>
        </p:nvSpPr>
        <p:spPr>
          <a:xfrm>
            <a:off x="3328689" y="3696625"/>
            <a:ext cx="297132" cy="218482"/>
          </a:xfrm>
          <a:prstGeom prst="rect">
            <a:avLst/>
          </a:prstGeom>
        </p:spPr>
        <p:txBody>
          <a:bodyPr lIns="0" tIns="0" rIns="0" bIns="0" rtlCol="0" anchor="t">
            <a:spAutoFit/>
          </a:bodyPr>
          <a:lstStyle/>
          <a:p>
            <a:pPr algn="l">
              <a:lnSpc>
                <a:spcPts val="1570"/>
              </a:lnSpc>
            </a:pPr>
            <a:r>
              <a:rPr lang="en-US" sz="1300">
                <a:solidFill>
                  <a:srgbClr val="326CE5"/>
                </a:solidFill>
                <a:latin typeface="Calibri (MS)" panose="020F0502020204030204"/>
                <a:ea typeface="Calibri (MS)" panose="020F0502020204030204"/>
                <a:cs typeface="Calibri (MS)" panose="020F0502020204030204"/>
                <a:sym typeface="Calibri (MS)" panose="020F0502020204030204"/>
              </a:rPr>
              <a:t>Pod </a:t>
            </a:r>
          </a:p>
        </p:txBody>
      </p:sp>
      <p:sp>
        <p:nvSpPr>
          <p:cNvPr id="16" name="TextBox 16"/>
          <p:cNvSpPr txBox="1"/>
          <p:nvPr/>
        </p:nvSpPr>
        <p:spPr>
          <a:xfrm>
            <a:off x="3006388" y="3896350"/>
            <a:ext cx="920021" cy="226354"/>
          </a:xfrm>
          <a:prstGeom prst="rect">
            <a:avLst/>
          </a:prstGeom>
        </p:spPr>
        <p:txBody>
          <a:bodyPr lIns="0" tIns="0" rIns="0" bIns="0" rtlCol="0" anchor="t">
            <a:spAutoFit/>
          </a:bodyPr>
          <a:lstStyle/>
          <a:p>
            <a:pPr algn="l">
              <a:lnSpc>
                <a:spcPts val="1570"/>
              </a:lnSpc>
            </a:pPr>
            <a:r>
              <a:rPr lang="en-US" sz="1300">
                <a:solidFill>
                  <a:srgbClr val="326CE5"/>
                </a:solidFill>
                <a:latin typeface="Calibri (MS)" panose="020F0502020204030204"/>
                <a:ea typeface="Calibri (MS)" panose="020F0502020204030204"/>
                <a:cs typeface="Calibri (MS)" panose="020F0502020204030204"/>
                <a:sym typeface="Calibri (MS)" panose="020F0502020204030204"/>
              </a:rPr>
              <a:t>Managemen</a:t>
            </a:r>
            <a:r>
              <a:rPr lang="en-US" sz="1300">
                <a:solidFill>
                  <a:srgbClr val="FFFFFF"/>
                </a:solidFill>
                <a:latin typeface="Calibri (MS)" panose="020F0502020204030204"/>
                <a:ea typeface="Calibri (MS)" panose="020F0502020204030204"/>
                <a:cs typeface="Calibri (MS)" panose="020F0502020204030204"/>
                <a:sym typeface="Calibri (MS)" panose="020F0502020204030204"/>
              </a:rPr>
              <a:t> </a:t>
            </a:r>
          </a:p>
        </p:txBody>
      </p:sp>
      <p:sp>
        <p:nvSpPr>
          <p:cNvPr id="17" name="TextBox 17"/>
          <p:cNvSpPr txBox="1"/>
          <p:nvPr/>
        </p:nvSpPr>
        <p:spPr>
          <a:xfrm>
            <a:off x="5075262" y="3767181"/>
            <a:ext cx="739116" cy="250872"/>
          </a:xfrm>
          <a:prstGeom prst="rect">
            <a:avLst/>
          </a:prstGeom>
        </p:spPr>
        <p:txBody>
          <a:bodyPr lIns="0" tIns="0" rIns="0" bIns="0" rtlCol="0" anchor="t">
            <a:spAutoFit/>
          </a:bodyPr>
          <a:lstStyle/>
          <a:p>
            <a:pPr algn="l">
              <a:lnSpc>
                <a:spcPts val="1820"/>
              </a:lnSpc>
            </a:pPr>
            <a:r>
              <a:rPr lang="en-US" sz="1300">
                <a:solidFill>
                  <a:srgbClr val="326CE5"/>
                </a:solidFill>
                <a:latin typeface="Calibri (MS)" panose="020F0502020204030204"/>
                <a:ea typeface="Calibri (MS)" panose="020F0502020204030204"/>
                <a:cs typeface="Calibri (MS)" panose="020F0502020204030204"/>
                <a:sym typeface="Calibri (MS)" panose="020F0502020204030204"/>
              </a:rPr>
              <a:t>Parallelism</a:t>
            </a:r>
          </a:p>
        </p:txBody>
      </p:sp>
      <p:sp>
        <p:nvSpPr>
          <p:cNvPr id="18" name="TextBox 18"/>
          <p:cNvSpPr txBox="1"/>
          <p:nvPr/>
        </p:nvSpPr>
        <p:spPr>
          <a:xfrm>
            <a:off x="7026961" y="3696625"/>
            <a:ext cx="837992" cy="218482"/>
          </a:xfrm>
          <a:prstGeom prst="rect">
            <a:avLst/>
          </a:prstGeom>
        </p:spPr>
        <p:txBody>
          <a:bodyPr lIns="0" tIns="0" rIns="0" bIns="0" rtlCol="0" anchor="t">
            <a:spAutoFit/>
          </a:bodyPr>
          <a:lstStyle/>
          <a:p>
            <a:pPr algn="l">
              <a:lnSpc>
                <a:spcPts val="1570"/>
              </a:lnSpc>
            </a:pPr>
            <a:r>
              <a:rPr lang="en-US" sz="1300" spc="2">
                <a:solidFill>
                  <a:srgbClr val="326CE5"/>
                </a:solidFill>
                <a:latin typeface="Calibri (MS)" panose="020F0502020204030204"/>
                <a:ea typeface="Calibri (MS)" panose="020F0502020204030204"/>
                <a:cs typeface="Calibri (MS)" panose="020F0502020204030204"/>
                <a:sym typeface="Calibri (MS)" panose="020F0502020204030204"/>
              </a:rPr>
              <a:t>Completion </a:t>
            </a:r>
          </a:p>
        </p:txBody>
      </p:sp>
      <p:sp>
        <p:nvSpPr>
          <p:cNvPr id="19" name="TextBox 19"/>
          <p:cNvSpPr txBox="1"/>
          <p:nvPr/>
        </p:nvSpPr>
        <p:spPr>
          <a:xfrm>
            <a:off x="7142397" y="3896350"/>
            <a:ext cx="562594" cy="218482"/>
          </a:xfrm>
          <a:prstGeom prst="rect">
            <a:avLst/>
          </a:prstGeom>
        </p:spPr>
        <p:txBody>
          <a:bodyPr lIns="0" tIns="0" rIns="0" bIns="0" rtlCol="0" anchor="t">
            <a:spAutoFit/>
          </a:bodyPr>
          <a:lstStyle/>
          <a:p>
            <a:pPr algn="l">
              <a:lnSpc>
                <a:spcPts val="1570"/>
              </a:lnSpc>
            </a:pPr>
            <a:r>
              <a:rPr lang="en-US" sz="1300">
                <a:solidFill>
                  <a:srgbClr val="326CE5"/>
                </a:solidFill>
                <a:latin typeface="Calibri (MS)" panose="020F0502020204030204"/>
                <a:ea typeface="Calibri (MS)" panose="020F0502020204030204"/>
                <a:cs typeface="Calibri (MS)" panose="020F0502020204030204"/>
                <a:sym typeface="Calibri (MS)" panose="020F0502020204030204"/>
              </a:rPr>
              <a:t>Tracking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2376" y="182651"/>
            <a:ext cx="7726004" cy="1116511"/>
          </a:xfrm>
          <a:custGeom>
            <a:avLst/>
            <a:gdLst/>
            <a:ahLst/>
            <a:cxnLst/>
            <a:rect l="l" t="t" r="r" b="b"/>
            <a:pathLst>
              <a:path w="7726004" h="1116511">
                <a:moveTo>
                  <a:pt x="0" y="0"/>
                </a:moveTo>
                <a:lnTo>
                  <a:pt x="7726003" y="0"/>
                </a:lnTo>
                <a:lnTo>
                  <a:pt x="7726003" y="1116511"/>
                </a:lnTo>
                <a:lnTo>
                  <a:pt x="0" y="11165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62366" y="3990261"/>
            <a:ext cx="8132807" cy="1029386"/>
          </a:xfrm>
          <a:custGeom>
            <a:avLst/>
            <a:gdLst/>
            <a:ahLst/>
            <a:cxnLst/>
            <a:rect l="l" t="t" r="r" b="b"/>
            <a:pathLst>
              <a:path w="8132807" h="1029386">
                <a:moveTo>
                  <a:pt x="0" y="0"/>
                </a:moveTo>
                <a:lnTo>
                  <a:pt x="8132807" y="0"/>
                </a:lnTo>
                <a:lnTo>
                  <a:pt x="8132807" y="1029385"/>
                </a:lnTo>
                <a:lnTo>
                  <a:pt x="0" y="10293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262366" y="1150725"/>
            <a:ext cx="8132807" cy="2562120"/>
          </a:xfrm>
          <a:custGeom>
            <a:avLst/>
            <a:gdLst/>
            <a:ahLst/>
            <a:cxnLst/>
            <a:rect l="l" t="t" r="r" b="b"/>
            <a:pathLst>
              <a:path w="8132807" h="2562120">
                <a:moveTo>
                  <a:pt x="0" y="0"/>
                </a:moveTo>
                <a:lnTo>
                  <a:pt x="8132807" y="0"/>
                </a:lnTo>
                <a:lnTo>
                  <a:pt x="8132807" y="2562120"/>
                </a:lnTo>
                <a:lnTo>
                  <a:pt x="0" y="256212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TextBox 6"/>
          <p:cNvSpPr txBox="1"/>
          <p:nvPr/>
        </p:nvSpPr>
        <p:spPr>
          <a:xfrm>
            <a:off x="325879" y="282445"/>
            <a:ext cx="2413330" cy="806834"/>
          </a:xfrm>
          <a:prstGeom prst="rect">
            <a:avLst/>
          </a:prstGeom>
        </p:spPr>
        <p:txBody>
          <a:bodyPr lIns="0" tIns="0" rIns="0" bIns="0" rtlCol="0" anchor="t">
            <a:spAutoFit/>
          </a:bodyPr>
          <a:lstStyle/>
          <a:p>
            <a:pPr algn="l">
              <a:lnSpc>
                <a:spcPts val="2800"/>
              </a:lnSpc>
            </a:pPr>
            <a:r>
              <a:rPr lang="en-US" sz="2000" b="1">
                <a:solidFill>
                  <a:srgbClr val="000000"/>
                </a:solidFill>
                <a:latin typeface="Ubuntu Bold" panose="020B0804030602030204"/>
                <a:ea typeface="Ubuntu Bold" panose="020B0804030602030204"/>
                <a:cs typeface="Ubuntu Bold" panose="020B0804030602030204"/>
                <a:sym typeface="Ubuntu Bold" panose="020B0804030602030204"/>
              </a:rPr>
              <a:t>Running Containers</a:t>
            </a:r>
          </a:p>
          <a:p>
            <a:pPr algn="l">
              <a:lnSpc>
                <a:spcPts val="3500"/>
              </a:lnSpc>
            </a:pPr>
            <a:r>
              <a:rPr lang="en-US" sz="1400" b="1">
                <a:solidFill>
                  <a:srgbClr val="000000"/>
                </a:solidFill>
                <a:latin typeface="Open Sans Bold"/>
                <a:ea typeface="Open Sans Bold"/>
                <a:cs typeface="Open Sans Bold"/>
                <a:sym typeface="Open Sans Bold"/>
              </a:rPr>
              <a:t>Section overview</a:t>
            </a:r>
          </a:p>
        </p:txBody>
      </p:sp>
      <p:sp>
        <p:nvSpPr>
          <p:cNvPr id="7" name="TextBox 7"/>
          <p:cNvSpPr txBox="1"/>
          <p:nvPr/>
        </p:nvSpPr>
        <p:spPr>
          <a:xfrm>
            <a:off x="506359" y="2776995"/>
            <a:ext cx="103556" cy="249126"/>
          </a:xfrm>
          <a:prstGeom prst="rect">
            <a:avLst/>
          </a:prstGeom>
        </p:spPr>
        <p:txBody>
          <a:bodyPr lIns="0" tIns="0" rIns="0" bIns="0" rtlCol="0" anchor="t">
            <a:spAutoFit/>
          </a:bodyPr>
          <a:lstStyle/>
          <a:p>
            <a:pPr algn="l">
              <a:lnSpc>
                <a:spcPts val="1960"/>
              </a:lnSpc>
            </a:pPr>
            <a:r>
              <a:rPr lang="en-US" sz="1400" b="1">
                <a:solidFill>
                  <a:srgbClr val="000000"/>
                </a:solidFill>
                <a:latin typeface="Open Sans Bold"/>
                <a:ea typeface="Open Sans Bold"/>
                <a:cs typeface="Open Sans Bold"/>
                <a:sym typeface="Open Sans Bold"/>
              </a:rPr>
              <a:t>3</a:t>
            </a:r>
          </a:p>
        </p:txBody>
      </p:sp>
      <p:sp>
        <p:nvSpPr>
          <p:cNvPr id="8" name="TextBox 8"/>
          <p:cNvSpPr txBox="1"/>
          <p:nvPr/>
        </p:nvSpPr>
        <p:spPr>
          <a:xfrm>
            <a:off x="506359" y="4143327"/>
            <a:ext cx="103556" cy="249126"/>
          </a:xfrm>
          <a:prstGeom prst="rect">
            <a:avLst/>
          </a:prstGeom>
        </p:spPr>
        <p:txBody>
          <a:bodyPr lIns="0" tIns="0" rIns="0" bIns="0" rtlCol="0" anchor="t">
            <a:spAutoFit/>
          </a:bodyPr>
          <a:lstStyle/>
          <a:p>
            <a:pPr algn="l">
              <a:lnSpc>
                <a:spcPts val="1960"/>
              </a:lnSpc>
            </a:pPr>
            <a:r>
              <a:rPr lang="en-US" sz="1400" b="1">
                <a:solidFill>
                  <a:srgbClr val="000000"/>
                </a:solidFill>
                <a:latin typeface="Open Sans Bold"/>
                <a:ea typeface="Open Sans Bold"/>
                <a:cs typeface="Open Sans Bold"/>
                <a:sym typeface="Open Sans Bold"/>
              </a:rPr>
              <a:t>4</a:t>
            </a:r>
          </a:p>
        </p:txBody>
      </p:sp>
      <p:sp>
        <p:nvSpPr>
          <p:cNvPr id="9" name="TextBox 9"/>
          <p:cNvSpPr txBox="1"/>
          <p:nvPr/>
        </p:nvSpPr>
        <p:spPr>
          <a:xfrm>
            <a:off x="506359" y="1160917"/>
            <a:ext cx="103556" cy="392001"/>
          </a:xfrm>
          <a:prstGeom prst="rect">
            <a:avLst/>
          </a:prstGeom>
        </p:spPr>
        <p:txBody>
          <a:bodyPr lIns="0" tIns="0" rIns="0" bIns="0" rtlCol="0" anchor="t">
            <a:spAutoFit/>
          </a:bodyPr>
          <a:lstStyle/>
          <a:p>
            <a:pPr algn="l">
              <a:lnSpc>
                <a:spcPts val="3500"/>
              </a:lnSpc>
            </a:pPr>
            <a:r>
              <a:rPr lang="en-US" sz="1400" b="1">
                <a:solidFill>
                  <a:srgbClr val="000000"/>
                </a:solidFill>
                <a:latin typeface="Open Sans Bold"/>
                <a:ea typeface="Open Sans Bold"/>
                <a:cs typeface="Open Sans Bold"/>
                <a:sym typeface="Open Sans Bold"/>
              </a:rPr>
              <a:t>1</a:t>
            </a:r>
          </a:p>
        </p:txBody>
      </p:sp>
      <p:sp>
        <p:nvSpPr>
          <p:cNvPr id="10" name="TextBox 10"/>
          <p:cNvSpPr txBox="1"/>
          <p:nvPr/>
        </p:nvSpPr>
        <p:spPr>
          <a:xfrm>
            <a:off x="506359" y="1676943"/>
            <a:ext cx="103556" cy="392001"/>
          </a:xfrm>
          <a:prstGeom prst="rect">
            <a:avLst/>
          </a:prstGeom>
        </p:spPr>
        <p:txBody>
          <a:bodyPr lIns="0" tIns="0" rIns="0" bIns="0" rtlCol="0" anchor="t">
            <a:spAutoFit/>
          </a:bodyPr>
          <a:lstStyle/>
          <a:p>
            <a:pPr algn="l">
              <a:lnSpc>
                <a:spcPts val="3500"/>
              </a:lnSpc>
            </a:pPr>
            <a:r>
              <a:rPr lang="en-US" sz="1400" b="1">
                <a:solidFill>
                  <a:srgbClr val="000000"/>
                </a:solidFill>
                <a:latin typeface="Open Sans Bold"/>
                <a:ea typeface="Open Sans Bold"/>
                <a:cs typeface="Open Sans Bold"/>
                <a:sym typeface="Open Sans Bold"/>
              </a:rPr>
              <a:t>2</a:t>
            </a:r>
          </a:p>
        </p:txBody>
      </p:sp>
      <p:sp>
        <p:nvSpPr>
          <p:cNvPr id="11" name="TextBox 11"/>
          <p:cNvSpPr txBox="1"/>
          <p:nvPr/>
        </p:nvSpPr>
        <p:spPr>
          <a:xfrm>
            <a:off x="325879" y="4622825"/>
            <a:ext cx="527437" cy="208445"/>
          </a:xfrm>
          <a:prstGeom prst="rect">
            <a:avLst/>
          </a:prstGeom>
        </p:spPr>
        <p:txBody>
          <a:bodyPr lIns="0" tIns="0" rIns="0" bIns="0" rtlCol="0" anchor="t">
            <a:spAutoFit/>
          </a:bodyPr>
          <a:lstStyle/>
          <a:p>
            <a:pPr algn="l">
              <a:lnSpc>
                <a:spcPts val="1680"/>
              </a:lnSpc>
            </a:pPr>
            <a:r>
              <a:rPr lang="en-US" sz="1200" b="1">
                <a:solidFill>
                  <a:srgbClr val="000000"/>
                </a:solidFill>
                <a:latin typeface="Ubuntu Bold" panose="020B0804030602030204"/>
                <a:ea typeface="Ubuntu Bold" panose="020B0804030602030204"/>
                <a:cs typeface="Ubuntu Bold" panose="020B0804030602030204"/>
                <a:sym typeface="Ubuntu Bold" panose="020B0804030602030204"/>
              </a:rPr>
              <a:t>Docker</a:t>
            </a:r>
          </a:p>
        </p:txBody>
      </p:sp>
      <p:sp>
        <p:nvSpPr>
          <p:cNvPr id="12" name="TextBox 12"/>
          <p:cNvSpPr txBox="1"/>
          <p:nvPr/>
        </p:nvSpPr>
        <p:spPr>
          <a:xfrm>
            <a:off x="847677" y="1336015"/>
            <a:ext cx="1425978"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Run your ﬁrst container</a:t>
            </a:r>
          </a:p>
        </p:txBody>
      </p:sp>
      <p:sp>
        <p:nvSpPr>
          <p:cNvPr id="13" name="TextBox 13"/>
          <p:cNvSpPr txBox="1"/>
          <p:nvPr/>
        </p:nvSpPr>
        <p:spPr>
          <a:xfrm>
            <a:off x="847677" y="1747266"/>
            <a:ext cx="2066163" cy="290884"/>
          </a:xfrm>
          <a:prstGeom prst="rect">
            <a:avLst/>
          </a:prstGeom>
        </p:spPr>
        <p:txBody>
          <a:bodyPr lIns="0" tIns="0" rIns="0" bIns="0" rtlCol="0" anchor="t">
            <a:spAutoFit/>
          </a:bodyPr>
          <a:lstStyle/>
          <a:p>
            <a:pPr algn="l">
              <a:lnSpc>
                <a:spcPts val="2500"/>
              </a:lnSpc>
            </a:pPr>
            <a:r>
              <a:rPr lang="en-US" sz="1000">
                <a:solidFill>
                  <a:srgbClr val="000000"/>
                </a:solidFill>
                <a:latin typeface="Open Sans"/>
                <a:ea typeface="Open Sans"/>
                <a:cs typeface="Open Sans"/>
                <a:sym typeface="Open Sans"/>
              </a:rPr>
              <a:t>Understand the container lifecycle</a:t>
            </a:r>
          </a:p>
        </p:txBody>
      </p:sp>
      <p:sp>
        <p:nvSpPr>
          <p:cNvPr id="14" name="TextBox 14"/>
          <p:cNvSpPr txBox="1"/>
          <p:nvPr/>
        </p:nvSpPr>
        <p:spPr>
          <a:xfrm>
            <a:off x="878062" y="2075450"/>
            <a:ext cx="3488141" cy="519484"/>
          </a:xfrm>
          <a:prstGeom prst="rect">
            <a:avLst/>
          </a:prstGeom>
        </p:spPr>
        <p:txBody>
          <a:bodyPr lIns="0" tIns="0" rIns="0" bIns="0" rtlCol="0" anchor="t">
            <a:spAutoFit/>
          </a:bodyPr>
          <a:lstStyle/>
          <a:p>
            <a:pPr algn="l">
              <a:lnSpc>
                <a:spcPts val="2500"/>
              </a:lnSpc>
            </a:pPr>
            <a:r>
              <a:rPr lang="en-US" sz="1000">
                <a:solidFill>
                  <a:srgbClr val="000000"/>
                </a:solidFill>
                <a:latin typeface="Open Sans"/>
                <a:ea typeface="Open Sans"/>
                <a:cs typeface="Open Sans"/>
                <a:sym typeface="Open Sans"/>
              </a:rPr>
              <a:t>1.Discuss the diﬀerent states a container can be in</a:t>
            </a:r>
          </a:p>
          <a:p>
            <a:pPr algn="l">
              <a:lnSpc>
                <a:spcPts val="1100"/>
              </a:lnSpc>
            </a:pPr>
            <a:r>
              <a:rPr lang="en-US" sz="1000">
                <a:solidFill>
                  <a:srgbClr val="000000"/>
                </a:solidFill>
                <a:latin typeface="Open Sans"/>
                <a:ea typeface="Open Sans"/>
                <a:cs typeface="Open Sans"/>
                <a:sym typeface="Open Sans"/>
              </a:rPr>
              <a:t>2.Understand which CLI commands result in which states</a:t>
            </a:r>
          </a:p>
        </p:txBody>
      </p:sp>
      <p:sp>
        <p:nvSpPr>
          <p:cNvPr id="15" name="TextBox 15"/>
          <p:cNvSpPr txBox="1"/>
          <p:nvPr/>
        </p:nvSpPr>
        <p:spPr>
          <a:xfrm>
            <a:off x="847677" y="2704443"/>
            <a:ext cx="1366133" cy="290884"/>
          </a:xfrm>
          <a:prstGeom prst="rect">
            <a:avLst/>
          </a:prstGeom>
        </p:spPr>
        <p:txBody>
          <a:bodyPr lIns="0" tIns="0" rIns="0" bIns="0" rtlCol="0" anchor="t">
            <a:spAutoFit/>
          </a:bodyPr>
          <a:lstStyle/>
          <a:p>
            <a:pPr algn="l">
              <a:lnSpc>
                <a:spcPts val="2500"/>
              </a:lnSpc>
            </a:pPr>
            <a:r>
              <a:rPr lang="en-US" sz="1000">
                <a:solidFill>
                  <a:srgbClr val="000000"/>
                </a:solidFill>
                <a:latin typeface="Open Sans"/>
                <a:ea typeface="Open Sans"/>
                <a:cs typeface="Open Sans"/>
                <a:sym typeface="Open Sans"/>
              </a:rPr>
              <a:t>Explore the Docker CLI</a:t>
            </a:r>
          </a:p>
        </p:txBody>
      </p:sp>
      <p:sp>
        <p:nvSpPr>
          <p:cNvPr id="16" name="TextBox 16"/>
          <p:cNvSpPr txBox="1"/>
          <p:nvPr/>
        </p:nvSpPr>
        <p:spPr>
          <a:xfrm>
            <a:off x="878062" y="3048010"/>
            <a:ext cx="6414192" cy="976684"/>
          </a:xfrm>
          <a:prstGeom prst="rect">
            <a:avLst/>
          </a:prstGeom>
        </p:spPr>
        <p:txBody>
          <a:bodyPr lIns="0" tIns="0" rIns="0" bIns="0" rtlCol="0" anchor="t">
            <a:spAutoFit/>
          </a:bodyPr>
          <a:lstStyle/>
          <a:p>
            <a:pPr algn="l">
              <a:lnSpc>
                <a:spcPts val="2500"/>
              </a:lnSpc>
            </a:pPr>
            <a:r>
              <a:rPr lang="en-US" sz="1000">
                <a:solidFill>
                  <a:srgbClr val="000000"/>
                </a:solidFill>
                <a:latin typeface="Open Sans"/>
                <a:ea typeface="Open Sans"/>
                <a:cs typeface="Open Sans"/>
                <a:sym typeface="Open Sans"/>
              </a:rPr>
              <a:t>1.Demonstrate essential Docker CLI commands for managing containers and images.</a:t>
            </a:r>
          </a:p>
          <a:p>
            <a:pPr algn="l">
              <a:lnSpc>
                <a:spcPts val="1100"/>
              </a:lnSpc>
            </a:pPr>
            <a:r>
              <a:rPr lang="en-US" sz="1000">
                <a:solidFill>
                  <a:srgbClr val="000000"/>
                </a:solidFill>
                <a:latin typeface="Open Sans"/>
                <a:ea typeface="Open Sans"/>
                <a:cs typeface="Open Sans"/>
                <a:sym typeface="Open Sans"/>
              </a:rPr>
              <a:t>2.Explain container behavior and Docker's management of short-lived vs. persistent containers.</a:t>
            </a:r>
          </a:p>
          <a:p>
            <a:pPr algn="l">
              <a:lnSpc>
                <a:spcPts val="2500"/>
              </a:lnSpc>
            </a:pPr>
            <a:r>
              <a:rPr lang="en-US" sz="1000">
                <a:solidFill>
                  <a:srgbClr val="000000"/>
                </a:solidFill>
                <a:latin typeface="Open Sans"/>
                <a:ea typeface="Open Sans"/>
                <a:cs typeface="Open Sans"/>
                <a:sym typeface="Open Sans"/>
              </a:rPr>
              <a:t>3.Demonstrate commands for logging, running commands within containers, and executing shells.</a:t>
            </a:r>
          </a:p>
          <a:p>
            <a:pPr algn="l">
              <a:lnSpc>
                <a:spcPts val="1100"/>
              </a:lnSpc>
            </a:pPr>
            <a:r>
              <a:rPr lang="en-US" sz="1000">
                <a:solidFill>
                  <a:srgbClr val="000000"/>
                </a:solidFill>
                <a:latin typeface="Open Sans"/>
                <a:ea typeface="Open Sans"/>
                <a:cs typeface="Open Sans"/>
                <a:sym typeface="Open Sans"/>
              </a:rPr>
              <a:t>4.Introduce the Docker build process by creating a simple Dockerﬁle and building a custom Docker image.</a:t>
            </a:r>
          </a:p>
        </p:txBody>
      </p:sp>
      <p:sp>
        <p:nvSpPr>
          <p:cNvPr id="17" name="TextBox 17"/>
          <p:cNvSpPr txBox="1"/>
          <p:nvPr/>
        </p:nvSpPr>
        <p:spPr>
          <a:xfrm>
            <a:off x="847677" y="4070785"/>
            <a:ext cx="1252785" cy="290884"/>
          </a:xfrm>
          <a:prstGeom prst="rect">
            <a:avLst/>
          </a:prstGeom>
        </p:spPr>
        <p:txBody>
          <a:bodyPr lIns="0" tIns="0" rIns="0" bIns="0" rtlCol="0" anchor="t">
            <a:spAutoFit/>
          </a:bodyPr>
          <a:lstStyle/>
          <a:p>
            <a:pPr algn="l">
              <a:lnSpc>
                <a:spcPts val="2500"/>
              </a:lnSpc>
            </a:pPr>
            <a:r>
              <a:rPr lang="en-US" sz="1000">
                <a:solidFill>
                  <a:srgbClr val="000000"/>
                </a:solidFill>
                <a:latin typeface="Open Sans"/>
                <a:ea typeface="Open Sans"/>
                <a:cs typeface="Open Sans"/>
                <a:sym typeface="Open Sans"/>
              </a:rPr>
              <a:t>Get help with the CLI</a:t>
            </a: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8994635" cy="5143500"/>
          </a:xfrm>
          <a:custGeom>
            <a:avLst/>
            <a:gdLst/>
            <a:ahLst/>
            <a:cxnLst/>
            <a:rect l="l" t="t" r="r" b="b"/>
            <a:pathLst>
              <a:path w="8994635" h="5143500">
                <a:moveTo>
                  <a:pt x="0" y="0"/>
                </a:moveTo>
                <a:lnTo>
                  <a:pt x="8994635" y="0"/>
                </a:lnTo>
                <a:lnTo>
                  <a:pt x="8994635"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4052462" y="82616"/>
            <a:ext cx="802001" cy="504509"/>
          </a:xfrm>
          <a:prstGeom prst="rect">
            <a:avLst/>
          </a:prstGeom>
        </p:spPr>
        <p:txBody>
          <a:bodyPr lIns="0" tIns="0" rIns="0" bIns="0" rtlCol="0" anchor="t">
            <a:spAutoFit/>
          </a:bodyPr>
          <a:lstStyle/>
          <a:p>
            <a:pPr algn="l">
              <a:lnSpc>
                <a:spcPts val="4020"/>
              </a:lnSpc>
            </a:pPr>
            <a:r>
              <a:rPr lang="en-US" sz="2870" spc="5">
                <a:solidFill>
                  <a:srgbClr val="326CE5"/>
                </a:solidFill>
                <a:latin typeface="Barlow" panose="00000500000000000000"/>
                <a:ea typeface="Barlow" panose="00000500000000000000"/>
                <a:cs typeface="Barlow" panose="00000500000000000000"/>
                <a:sym typeface="Barlow" panose="00000500000000000000"/>
              </a:rPr>
              <a:t>Jobs</a:t>
            </a:r>
          </a:p>
        </p:txBody>
      </p:sp>
      <p:sp>
        <p:nvSpPr>
          <p:cNvPr id="4" name="TextBox 4"/>
          <p:cNvSpPr txBox="1"/>
          <p:nvPr/>
        </p:nvSpPr>
        <p:spPr>
          <a:xfrm>
            <a:off x="1394677" y="1157758"/>
            <a:ext cx="1166306" cy="355104"/>
          </a:xfrm>
          <a:prstGeom prst="rect">
            <a:avLst/>
          </a:prstGeom>
        </p:spPr>
        <p:txBody>
          <a:bodyPr lIns="0" tIns="0" rIns="0" bIns="0" rtlCol="0" anchor="t">
            <a:spAutoFit/>
          </a:bodyPr>
          <a:lstStyle/>
          <a:p>
            <a:pPr algn="l">
              <a:lnSpc>
                <a:spcPts val="2765"/>
              </a:lnSpc>
            </a:pPr>
            <a:r>
              <a:rPr lang="en-US" sz="2330">
                <a:solidFill>
                  <a:srgbClr val="326CE5"/>
                </a:solidFill>
                <a:latin typeface="Barlow" panose="00000500000000000000"/>
                <a:ea typeface="Barlow" panose="00000500000000000000"/>
                <a:cs typeface="Barlow" panose="00000500000000000000"/>
                <a:sym typeface="Barlow" panose="00000500000000000000"/>
              </a:rPr>
              <a:t>Types of </a:t>
            </a:r>
          </a:p>
        </p:txBody>
      </p:sp>
      <p:sp>
        <p:nvSpPr>
          <p:cNvPr id="5" name="TextBox 5"/>
          <p:cNvSpPr txBox="1"/>
          <p:nvPr/>
        </p:nvSpPr>
        <p:spPr>
          <a:xfrm>
            <a:off x="1847256" y="1508643"/>
            <a:ext cx="643221" cy="355104"/>
          </a:xfrm>
          <a:prstGeom prst="rect">
            <a:avLst/>
          </a:prstGeom>
        </p:spPr>
        <p:txBody>
          <a:bodyPr lIns="0" tIns="0" rIns="0" bIns="0" rtlCol="0" anchor="t">
            <a:spAutoFit/>
          </a:bodyPr>
          <a:lstStyle/>
          <a:p>
            <a:pPr algn="l">
              <a:lnSpc>
                <a:spcPts val="2765"/>
              </a:lnSpc>
            </a:pPr>
            <a:r>
              <a:rPr lang="en-US" sz="2330">
                <a:solidFill>
                  <a:srgbClr val="326CE5"/>
                </a:solidFill>
                <a:latin typeface="Barlow" panose="00000500000000000000"/>
                <a:ea typeface="Barlow" panose="00000500000000000000"/>
                <a:cs typeface="Barlow" panose="00000500000000000000"/>
                <a:sym typeface="Barlow" panose="00000500000000000000"/>
              </a:rPr>
              <a:t>Jobs</a:t>
            </a:r>
          </a:p>
        </p:txBody>
      </p:sp>
      <p:sp>
        <p:nvSpPr>
          <p:cNvPr id="6" name="TextBox 6"/>
          <p:cNvSpPr txBox="1"/>
          <p:nvPr/>
        </p:nvSpPr>
        <p:spPr>
          <a:xfrm>
            <a:off x="2895075" y="1040555"/>
            <a:ext cx="148920" cy="800002"/>
          </a:xfrm>
          <a:prstGeom prst="rect">
            <a:avLst/>
          </a:prstGeom>
        </p:spPr>
        <p:txBody>
          <a:bodyPr lIns="0" tIns="0" rIns="0" bIns="0" rtlCol="0" anchor="t">
            <a:spAutoFit/>
          </a:bodyPr>
          <a:lstStyle/>
          <a:p>
            <a:pPr algn="just">
              <a:lnSpc>
                <a:spcPts val="2100"/>
              </a:lnSpc>
            </a:pPr>
            <a:r>
              <a:rPr lang="en-US" sz="1460">
                <a:solidFill>
                  <a:srgbClr val="000000"/>
                </a:solidFill>
                <a:latin typeface="Arimo" panose="020B0604020202020204"/>
                <a:ea typeface="Arimo" panose="020B0604020202020204"/>
                <a:cs typeface="Arimo" panose="020B0604020202020204"/>
                <a:sym typeface="Arimo" panose="020B0604020202020204"/>
              </a:rPr>
              <a:t>✓ ✓ ✓</a:t>
            </a:r>
          </a:p>
        </p:txBody>
      </p:sp>
      <p:sp>
        <p:nvSpPr>
          <p:cNvPr id="7" name="TextBox 7"/>
          <p:cNvSpPr txBox="1"/>
          <p:nvPr/>
        </p:nvSpPr>
        <p:spPr>
          <a:xfrm>
            <a:off x="3142438" y="1105323"/>
            <a:ext cx="4145463" cy="804193"/>
          </a:xfrm>
          <a:prstGeom prst="rect">
            <a:avLst/>
          </a:prstGeom>
        </p:spPr>
        <p:txBody>
          <a:bodyPr lIns="0" tIns="0" rIns="0" bIns="0" rtlCol="0" anchor="t">
            <a:spAutoFit/>
          </a:bodyPr>
          <a:lstStyle/>
          <a:p>
            <a:pPr algn="l">
              <a:lnSpc>
                <a:spcPts val="2100"/>
              </a:lnSpc>
            </a:pPr>
            <a:r>
              <a:rPr lang="en-US" sz="1460">
                <a:solidFill>
                  <a:srgbClr val="000000"/>
                </a:solidFill>
                <a:latin typeface="Barlow" panose="00000500000000000000"/>
                <a:ea typeface="Barlow" panose="00000500000000000000"/>
                <a:cs typeface="Barlow" panose="00000500000000000000"/>
                <a:sym typeface="Barlow" panose="00000500000000000000"/>
              </a:rPr>
              <a:t>Simple Jobs Parallel Jobs with a Fixed Completion Count Parallel Jobs with a Work Queue (Non-Parallel Jobs)</a:t>
            </a: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8994635" cy="5143500"/>
          </a:xfrm>
          <a:custGeom>
            <a:avLst/>
            <a:gdLst/>
            <a:ahLst/>
            <a:cxnLst/>
            <a:rect l="l" t="t" r="r" b="b"/>
            <a:pathLst>
              <a:path w="8994635" h="5143500">
                <a:moveTo>
                  <a:pt x="0" y="0"/>
                </a:moveTo>
                <a:lnTo>
                  <a:pt x="8994635" y="0"/>
                </a:lnTo>
                <a:lnTo>
                  <a:pt x="8994635"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230855" y="2272035"/>
            <a:ext cx="1391468" cy="601231"/>
          </a:xfrm>
          <a:custGeom>
            <a:avLst/>
            <a:gdLst/>
            <a:ahLst/>
            <a:cxnLst/>
            <a:rect l="l" t="t" r="r" b="b"/>
            <a:pathLst>
              <a:path w="1391468" h="601231">
                <a:moveTo>
                  <a:pt x="0" y="0"/>
                </a:moveTo>
                <a:lnTo>
                  <a:pt x="1391469" y="0"/>
                </a:lnTo>
                <a:lnTo>
                  <a:pt x="1391469" y="601231"/>
                </a:lnTo>
                <a:lnTo>
                  <a:pt x="0" y="601231"/>
                </a:lnTo>
                <a:lnTo>
                  <a:pt x="0" y="0"/>
                </a:lnTo>
                <a:close/>
              </a:path>
            </a:pathLst>
          </a:custGeom>
          <a:blipFill>
            <a:blip r:embed="rId4"/>
            <a:stretch>
              <a:fillRect/>
            </a:stretch>
          </a:blipFill>
        </p:spPr>
      </p:sp>
      <p:sp>
        <p:nvSpPr>
          <p:cNvPr id="4" name="Freeform 4"/>
          <p:cNvSpPr/>
          <p:nvPr/>
        </p:nvSpPr>
        <p:spPr>
          <a:xfrm>
            <a:off x="2395765" y="2361360"/>
            <a:ext cx="1054683" cy="477549"/>
          </a:xfrm>
          <a:custGeom>
            <a:avLst/>
            <a:gdLst/>
            <a:ahLst/>
            <a:cxnLst/>
            <a:rect l="l" t="t" r="r" b="b"/>
            <a:pathLst>
              <a:path w="1054683" h="477549">
                <a:moveTo>
                  <a:pt x="0" y="0"/>
                </a:moveTo>
                <a:lnTo>
                  <a:pt x="1054682" y="0"/>
                </a:lnTo>
                <a:lnTo>
                  <a:pt x="1054682" y="477550"/>
                </a:lnTo>
                <a:lnTo>
                  <a:pt x="0" y="477550"/>
                </a:lnTo>
                <a:lnTo>
                  <a:pt x="0" y="0"/>
                </a:lnTo>
                <a:close/>
              </a:path>
            </a:pathLst>
          </a:custGeom>
          <a:blipFill>
            <a:blip r:embed="rId5"/>
            <a:stretch>
              <a:fillRect/>
            </a:stretch>
          </a:blipFill>
        </p:spPr>
      </p:sp>
      <p:sp>
        <p:nvSpPr>
          <p:cNvPr id="5" name="Freeform 5"/>
          <p:cNvSpPr/>
          <p:nvPr/>
        </p:nvSpPr>
        <p:spPr>
          <a:xfrm>
            <a:off x="2278954" y="2292696"/>
            <a:ext cx="1298659" cy="508470"/>
          </a:xfrm>
          <a:custGeom>
            <a:avLst/>
            <a:gdLst/>
            <a:ahLst/>
            <a:cxnLst/>
            <a:rect l="l" t="t" r="r" b="b"/>
            <a:pathLst>
              <a:path w="1298659" h="508470">
                <a:moveTo>
                  <a:pt x="0" y="0"/>
                </a:moveTo>
                <a:lnTo>
                  <a:pt x="1298659" y="0"/>
                </a:lnTo>
                <a:lnTo>
                  <a:pt x="1298659" y="508470"/>
                </a:lnTo>
                <a:lnTo>
                  <a:pt x="0" y="5084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5356157" y="2621415"/>
            <a:ext cx="1259720" cy="517629"/>
          </a:xfrm>
          <a:custGeom>
            <a:avLst/>
            <a:gdLst/>
            <a:ahLst/>
            <a:cxnLst/>
            <a:rect l="l" t="t" r="r" b="b"/>
            <a:pathLst>
              <a:path w="1259720" h="517629">
                <a:moveTo>
                  <a:pt x="0" y="0"/>
                </a:moveTo>
                <a:lnTo>
                  <a:pt x="1259720" y="0"/>
                </a:lnTo>
                <a:lnTo>
                  <a:pt x="1259720" y="517629"/>
                </a:lnTo>
                <a:lnTo>
                  <a:pt x="0" y="51762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5356157" y="3329150"/>
            <a:ext cx="1259720" cy="524500"/>
          </a:xfrm>
          <a:custGeom>
            <a:avLst/>
            <a:gdLst/>
            <a:ahLst/>
            <a:cxnLst/>
            <a:rect l="l" t="t" r="r" b="b"/>
            <a:pathLst>
              <a:path w="1259720" h="524500">
                <a:moveTo>
                  <a:pt x="0" y="0"/>
                </a:moveTo>
                <a:lnTo>
                  <a:pt x="1259720" y="0"/>
                </a:lnTo>
                <a:lnTo>
                  <a:pt x="1259720" y="524500"/>
                </a:lnTo>
                <a:lnTo>
                  <a:pt x="0" y="5245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5363028" y="1192203"/>
            <a:ext cx="1252849" cy="524500"/>
          </a:xfrm>
          <a:custGeom>
            <a:avLst/>
            <a:gdLst/>
            <a:ahLst/>
            <a:cxnLst/>
            <a:rect l="l" t="t" r="r" b="b"/>
            <a:pathLst>
              <a:path w="1252849" h="524500">
                <a:moveTo>
                  <a:pt x="0" y="0"/>
                </a:moveTo>
                <a:lnTo>
                  <a:pt x="1252849" y="0"/>
                </a:lnTo>
                <a:lnTo>
                  <a:pt x="1252849" y="524500"/>
                </a:lnTo>
                <a:lnTo>
                  <a:pt x="0" y="5245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Freeform 9"/>
          <p:cNvSpPr/>
          <p:nvPr/>
        </p:nvSpPr>
        <p:spPr>
          <a:xfrm>
            <a:off x="5363028" y="1906809"/>
            <a:ext cx="1252849" cy="517629"/>
          </a:xfrm>
          <a:custGeom>
            <a:avLst/>
            <a:gdLst/>
            <a:ahLst/>
            <a:cxnLst/>
            <a:rect l="l" t="t" r="r" b="b"/>
            <a:pathLst>
              <a:path w="1252849" h="517629">
                <a:moveTo>
                  <a:pt x="0" y="0"/>
                </a:moveTo>
                <a:lnTo>
                  <a:pt x="1252849" y="0"/>
                </a:lnTo>
                <a:lnTo>
                  <a:pt x="1252849" y="517629"/>
                </a:lnTo>
                <a:lnTo>
                  <a:pt x="0" y="51762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0" name="TextBox 10"/>
          <p:cNvSpPr txBox="1"/>
          <p:nvPr/>
        </p:nvSpPr>
        <p:spPr>
          <a:xfrm>
            <a:off x="4052462" y="82616"/>
            <a:ext cx="802001" cy="504509"/>
          </a:xfrm>
          <a:prstGeom prst="rect">
            <a:avLst/>
          </a:prstGeom>
        </p:spPr>
        <p:txBody>
          <a:bodyPr lIns="0" tIns="0" rIns="0" bIns="0" rtlCol="0" anchor="t">
            <a:spAutoFit/>
          </a:bodyPr>
          <a:lstStyle/>
          <a:p>
            <a:pPr algn="l">
              <a:lnSpc>
                <a:spcPts val="4020"/>
              </a:lnSpc>
            </a:pPr>
            <a:r>
              <a:rPr lang="en-US" sz="2870" spc="5">
                <a:solidFill>
                  <a:srgbClr val="326CE5"/>
                </a:solidFill>
                <a:latin typeface="Barlow" panose="00000500000000000000"/>
                <a:ea typeface="Barlow" panose="00000500000000000000"/>
                <a:cs typeface="Barlow" panose="00000500000000000000"/>
                <a:sym typeface="Barlow" panose="00000500000000000000"/>
              </a:rPr>
              <a:t>Jobs</a:t>
            </a:r>
          </a:p>
        </p:txBody>
      </p:sp>
      <p:sp>
        <p:nvSpPr>
          <p:cNvPr id="11" name="TextBox 11"/>
          <p:cNvSpPr txBox="1"/>
          <p:nvPr/>
        </p:nvSpPr>
        <p:spPr>
          <a:xfrm>
            <a:off x="2556276" y="2390408"/>
            <a:ext cx="760712" cy="280287"/>
          </a:xfrm>
          <a:prstGeom prst="rect">
            <a:avLst/>
          </a:prstGeom>
        </p:spPr>
        <p:txBody>
          <a:bodyPr lIns="0" tIns="0" rIns="0" bIns="0" rtlCol="0" anchor="t">
            <a:spAutoFit/>
          </a:bodyPr>
          <a:lstStyle/>
          <a:p>
            <a:pPr algn="l">
              <a:lnSpc>
                <a:spcPts val="2045"/>
              </a:lnSpc>
            </a:pPr>
            <a:r>
              <a:rPr lang="en-US" sz="1460">
                <a:solidFill>
                  <a:srgbClr val="FFFFFF"/>
                </a:solidFill>
                <a:latin typeface="Calibri (MS)" panose="020F0502020204030204"/>
                <a:ea typeface="Calibri (MS)" panose="020F0502020204030204"/>
                <a:cs typeface="Calibri (MS)" panose="020F0502020204030204"/>
                <a:sym typeface="Calibri (MS)" panose="020F0502020204030204"/>
              </a:rPr>
              <a:t>Use Cases</a:t>
            </a:r>
          </a:p>
        </p:txBody>
      </p:sp>
      <p:sp>
        <p:nvSpPr>
          <p:cNvPr id="12" name="TextBox 12"/>
          <p:cNvSpPr txBox="1"/>
          <p:nvPr/>
        </p:nvSpPr>
        <p:spPr>
          <a:xfrm>
            <a:off x="5460785" y="1311224"/>
            <a:ext cx="1080883" cy="247057"/>
          </a:xfrm>
          <a:prstGeom prst="rect">
            <a:avLst/>
          </a:prstGeom>
        </p:spPr>
        <p:txBody>
          <a:bodyPr lIns="0" tIns="0" rIns="0" bIns="0" rtlCol="0" anchor="t">
            <a:spAutoFit/>
          </a:bodyPr>
          <a:lstStyle/>
          <a:p>
            <a:pPr algn="l">
              <a:lnSpc>
                <a:spcPts val="1820"/>
              </a:lnSpc>
            </a:pPr>
            <a:r>
              <a:rPr lang="en-US" sz="1300">
                <a:solidFill>
                  <a:srgbClr val="326CE5"/>
                </a:solidFill>
                <a:latin typeface="Calibri (MS)" panose="020F0502020204030204"/>
                <a:ea typeface="Calibri (MS)" panose="020F0502020204030204"/>
                <a:cs typeface="Calibri (MS)" panose="020F0502020204030204"/>
                <a:sym typeface="Calibri (MS)" panose="020F0502020204030204"/>
              </a:rPr>
              <a:t>Data Processing</a:t>
            </a:r>
          </a:p>
        </p:txBody>
      </p:sp>
      <p:sp>
        <p:nvSpPr>
          <p:cNvPr id="13" name="TextBox 13"/>
          <p:cNvSpPr txBox="1"/>
          <p:nvPr/>
        </p:nvSpPr>
        <p:spPr>
          <a:xfrm>
            <a:off x="5630731" y="1954271"/>
            <a:ext cx="733055" cy="425619"/>
          </a:xfrm>
          <a:prstGeom prst="rect">
            <a:avLst/>
          </a:prstGeom>
        </p:spPr>
        <p:txBody>
          <a:bodyPr lIns="0" tIns="0" rIns="0" bIns="0" rtlCol="0" anchor="t">
            <a:spAutoFit/>
          </a:bodyPr>
          <a:lstStyle/>
          <a:p>
            <a:pPr algn="r">
              <a:lnSpc>
                <a:spcPts val="1570"/>
              </a:lnSpc>
            </a:pPr>
            <a:r>
              <a:rPr lang="en-US" sz="1300">
                <a:solidFill>
                  <a:srgbClr val="326CE5"/>
                </a:solidFill>
                <a:latin typeface="Calibri (MS)" panose="020F0502020204030204"/>
                <a:ea typeface="Calibri (MS)" panose="020F0502020204030204"/>
                <a:cs typeface="Calibri (MS)" panose="020F0502020204030204"/>
                <a:sym typeface="Calibri (MS)" panose="020F0502020204030204"/>
              </a:rPr>
              <a:t>Database Migrations</a:t>
            </a:r>
          </a:p>
        </p:txBody>
      </p:sp>
      <p:sp>
        <p:nvSpPr>
          <p:cNvPr id="14" name="TextBox 14"/>
          <p:cNvSpPr txBox="1"/>
          <p:nvPr/>
        </p:nvSpPr>
        <p:spPr>
          <a:xfrm>
            <a:off x="5640350" y="2506217"/>
            <a:ext cx="745520" cy="380407"/>
          </a:xfrm>
          <a:prstGeom prst="rect">
            <a:avLst/>
          </a:prstGeom>
        </p:spPr>
        <p:txBody>
          <a:bodyPr lIns="0" tIns="0" rIns="0" bIns="0" rtlCol="0" anchor="t">
            <a:spAutoFit/>
          </a:bodyPr>
          <a:lstStyle/>
          <a:p>
            <a:pPr algn="l">
              <a:lnSpc>
                <a:spcPts val="3250"/>
              </a:lnSpc>
            </a:pPr>
            <a:r>
              <a:rPr lang="en-US" sz="1300">
                <a:solidFill>
                  <a:srgbClr val="326CE5"/>
                </a:solidFill>
                <a:latin typeface="Calibri (MS)" panose="020F0502020204030204"/>
                <a:ea typeface="Calibri (MS)" panose="020F0502020204030204"/>
                <a:cs typeface="Calibri (MS)" panose="020F0502020204030204"/>
                <a:sym typeface="Calibri (MS)" panose="020F0502020204030204"/>
              </a:rPr>
              <a:t>Scheduled </a:t>
            </a:r>
          </a:p>
        </p:txBody>
      </p:sp>
      <p:sp>
        <p:nvSpPr>
          <p:cNvPr id="15" name="TextBox 15"/>
          <p:cNvSpPr txBox="1"/>
          <p:nvPr/>
        </p:nvSpPr>
        <p:spPr>
          <a:xfrm>
            <a:off x="5546442" y="2953407"/>
            <a:ext cx="903179" cy="140901"/>
          </a:xfrm>
          <a:prstGeom prst="rect">
            <a:avLst/>
          </a:prstGeom>
        </p:spPr>
        <p:txBody>
          <a:bodyPr lIns="0" tIns="0" rIns="0" bIns="0" rtlCol="0" anchor="t">
            <a:spAutoFit/>
          </a:bodyPr>
          <a:lstStyle/>
          <a:p>
            <a:pPr algn="l">
              <a:lnSpc>
                <a:spcPts val="650"/>
              </a:lnSpc>
            </a:pPr>
            <a:r>
              <a:rPr lang="en-US" sz="1300">
                <a:solidFill>
                  <a:srgbClr val="326CE5"/>
                </a:solidFill>
                <a:latin typeface="Calibri (MS)" panose="020F0502020204030204"/>
                <a:ea typeface="Calibri (MS)" panose="020F0502020204030204"/>
                <a:cs typeface="Calibri (MS)" panose="020F0502020204030204"/>
                <a:sym typeface="Calibri (MS)" panose="020F0502020204030204"/>
              </a:rPr>
              <a:t>Maintenance</a:t>
            </a:r>
          </a:p>
        </p:txBody>
      </p:sp>
      <p:sp>
        <p:nvSpPr>
          <p:cNvPr id="16" name="TextBox 16"/>
          <p:cNvSpPr txBox="1"/>
          <p:nvPr/>
        </p:nvSpPr>
        <p:spPr>
          <a:xfrm>
            <a:off x="5557710" y="3219909"/>
            <a:ext cx="917293" cy="380407"/>
          </a:xfrm>
          <a:prstGeom prst="rect">
            <a:avLst/>
          </a:prstGeom>
        </p:spPr>
        <p:txBody>
          <a:bodyPr lIns="0" tIns="0" rIns="0" bIns="0" rtlCol="0" anchor="t">
            <a:spAutoFit/>
          </a:bodyPr>
          <a:lstStyle/>
          <a:p>
            <a:pPr algn="l">
              <a:lnSpc>
                <a:spcPts val="3250"/>
              </a:lnSpc>
            </a:pPr>
            <a:r>
              <a:rPr lang="en-US" sz="1300">
                <a:solidFill>
                  <a:srgbClr val="326CE5"/>
                </a:solidFill>
                <a:latin typeface="Calibri (MS)" panose="020F0502020204030204"/>
                <a:ea typeface="Calibri (MS)" panose="020F0502020204030204"/>
                <a:cs typeface="Calibri (MS)" panose="020F0502020204030204"/>
                <a:sym typeface="Calibri (MS)" panose="020F0502020204030204"/>
              </a:rPr>
              <a:t>Event-Driven </a:t>
            </a:r>
          </a:p>
        </p:txBody>
      </p:sp>
      <p:sp>
        <p:nvSpPr>
          <p:cNvPr id="17" name="TextBox 17"/>
          <p:cNvSpPr txBox="1"/>
          <p:nvPr/>
        </p:nvSpPr>
        <p:spPr>
          <a:xfrm>
            <a:off x="5814879" y="3667277"/>
            <a:ext cx="353050" cy="132757"/>
          </a:xfrm>
          <a:prstGeom prst="rect">
            <a:avLst/>
          </a:prstGeom>
        </p:spPr>
        <p:txBody>
          <a:bodyPr lIns="0" tIns="0" rIns="0" bIns="0" rtlCol="0" anchor="t">
            <a:spAutoFit/>
          </a:bodyPr>
          <a:lstStyle/>
          <a:p>
            <a:pPr algn="l">
              <a:lnSpc>
                <a:spcPts val="650"/>
              </a:lnSpc>
            </a:pPr>
            <a:r>
              <a:rPr lang="en-US" sz="1300">
                <a:solidFill>
                  <a:srgbClr val="326CE5"/>
                </a:solidFill>
                <a:latin typeface="Calibri (MS)" panose="020F0502020204030204"/>
                <a:ea typeface="Calibri (MS)" panose="020F0502020204030204"/>
                <a:cs typeface="Calibri (MS)" panose="020F0502020204030204"/>
                <a:sym typeface="Calibri (MS)" panose="020F0502020204030204"/>
              </a:rPr>
              <a:t>Tasks</a:t>
            </a: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959798" y="1466850"/>
          <a:ext cx="7331561" cy="3162300"/>
        </p:xfrm>
        <a:graphic>
          <a:graphicData uri="http://schemas.openxmlformats.org/drawingml/2006/table">
            <a:tbl>
              <a:tblPr/>
              <a:tblGrid>
                <a:gridCol w="1824014">
                  <a:extLst>
                    <a:ext uri="{9D8B030D-6E8A-4147-A177-3AD203B41FA5}">
                      <a16:colId xmlns:a16="http://schemas.microsoft.com/office/drawing/2014/main" val="20000"/>
                    </a:ext>
                  </a:extLst>
                </a:gridCol>
                <a:gridCol w="5507546">
                  <a:extLst>
                    <a:ext uri="{9D8B030D-6E8A-4147-A177-3AD203B41FA5}">
                      <a16:colId xmlns:a16="http://schemas.microsoft.com/office/drawing/2014/main" val="20001"/>
                    </a:ext>
                  </a:extLst>
                </a:gridCol>
              </a:tblGrid>
              <a:tr h="421640">
                <a:tc>
                  <a:txBody>
                    <a:bodyPr/>
                    <a:lstStyle/>
                    <a:p>
                      <a:pPr algn="l">
                        <a:lnSpc>
                          <a:spcPts val="1680"/>
                        </a:lnSpc>
                        <a:defRPr/>
                      </a:pPr>
                      <a:r>
                        <a:rPr lang="en-US" sz="1200">
                          <a:solidFill>
                            <a:srgbClr val="000000"/>
                          </a:solidFill>
                          <a:latin typeface="Calibri (MS)" panose="020F0502020204030204"/>
                          <a:ea typeface="Calibri (MS)" panose="020F0502020204030204"/>
                          <a:cs typeface="Calibri (MS)" panose="020F0502020204030204"/>
                          <a:sym typeface="Calibri (MS)" panose="020F0502020204030204"/>
                        </a:rPr>
                        <a:t>Feature</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680"/>
                        </a:lnSpc>
                        <a:defRPr/>
                      </a:pPr>
                      <a:r>
                        <a:rPr lang="en-US" sz="1200">
                          <a:solidFill>
                            <a:srgbClr val="000000"/>
                          </a:solidFill>
                          <a:latin typeface="Calibri (MS)" panose="020F0502020204030204"/>
                          <a:ea typeface="Calibri (MS)" panose="020F0502020204030204"/>
                          <a:cs typeface="Calibri (MS)" panose="020F0502020204030204"/>
                          <a:sym typeface="Calibri (MS)" panose="020F0502020204030204"/>
                        </a:rPr>
                        <a:t>Explanation</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21640">
                <a:tc>
                  <a:txBody>
                    <a:bodyPr/>
                    <a:lstStyle/>
                    <a:p>
                      <a:pPr algn="l">
                        <a:lnSpc>
                          <a:spcPts val="1680"/>
                        </a:lnSpc>
                        <a:defRPr/>
                      </a:pPr>
                      <a:r>
                        <a:rPr lang="en-US" sz="1200">
                          <a:solidFill>
                            <a:srgbClr val="000000"/>
                          </a:solidFill>
                          <a:latin typeface="Calibri (MS)" panose="020F0502020204030204"/>
                          <a:ea typeface="Calibri (MS)" panose="020F0502020204030204"/>
                          <a:cs typeface="Calibri (MS)" panose="020F0502020204030204"/>
                          <a:sym typeface="Calibri (MS)" panose="020F0502020204030204"/>
                        </a:rPr>
                        <a:t>Run-to-Completion</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680"/>
                        </a:lnSpc>
                        <a:defRPr/>
                      </a:pPr>
                      <a:r>
                        <a:rPr lang="en-US" sz="1200">
                          <a:solidFill>
                            <a:srgbClr val="000000"/>
                          </a:solidFill>
                          <a:latin typeface="Calibri (MS)" panose="020F0502020204030204"/>
                          <a:ea typeface="Calibri (MS)" panose="020F0502020204030204"/>
                          <a:cs typeface="Calibri (MS)" panose="020F0502020204030204"/>
                          <a:sym typeface="Calibri (MS)" panose="020F0502020204030204"/>
                        </a:rPr>
                        <a:t>Jobs run a Pod, complete execution, and exit when finished.</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32460">
                <a:tc>
                  <a:txBody>
                    <a:bodyPr/>
                    <a:lstStyle/>
                    <a:p>
                      <a:pPr algn="l">
                        <a:lnSpc>
                          <a:spcPts val="1680"/>
                        </a:lnSpc>
                        <a:defRPr/>
                      </a:pPr>
                      <a:r>
                        <a:rPr lang="en-US" sz="1200">
                          <a:solidFill>
                            <a:srgbClr val="000000"/>
                          </a:solidFill>
                          <a:latin typeface="Calibri (MS)" panose="020F0502020204030204"/>
                          <a:ea typeface="Calibri (MS)" panose="020F0502020204030204"/>
                          <a:cs typeface="Calibri (MS)" panose="020F0502020204030204"/>
                          <a:sym typeface="Calibri (MS)" panose="020F0502020204030204"/>
                        </a:rPr>
                        <a:t>Automatic Retry on Failure</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680"/>
                        </a:lnSpc>
                        <a:defRPr/>
                      </a:pPr>
                      <a:r>
                        <a:rPr lang="en-US" sz="1200">
                          <a:solidFill>
                            <a:srgbClr val="000000"/>
                          </a:solidFill>
                          <a:latin typeface="Calibri (MS)" panose="020F0502020204030204"/>
                          <a:ea typeface="Calibri (MS)" panose="020F0502020204030204"/>
                          <a:cs typeface="Calibri (MS)" panose="020F0502020204030204"/>
                          <a:sym typeface="Calibri (MS)" panose="020F0502020204030204"/>
                        </a:rPr>
                        <a:t>If a Job’s Pod fails, Kubernetes will automatically restart it based on restartPolicy.</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32460">
                <a:tc>
                  <a:txBody>
                    <a:bodyPr/>
                    <a:lstStyle/>
                    <a:p>
                      <a:pPr algn="l">
                        <a:lnSpc>
                          <a:spcPts val="1680"/>
                        </a:lnSpc>
                        <a:defRPr/>
                      </a:pPr>
                      <a:r>
                        <a:rPr lang="en-US" sz="1200">
                          <a:solidFill>
                            <a:srgbClr val="000000"/>
                          </a:solidFill>
                          <a:latin typeface="Calibri (MS)" panose="020F0502020204030204"/>
                          <a:ea typeface="Calibri (MS)" panose="020F0502020204030204"/>
                          <a:cs typeface="Calibri (MS)" panose="020F0502020204030204"/>
                          <a:sym typeface="Calibri (MS)" panose="020F0502020204030204"/>
                        </a:rPr>
                        <a:t>Parallel Execution</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680"/>
                        </a:lnSpc>
                        <a:defRPr/>
                      </a:pPr>
                      <a:r>
                        <a:rPr lang="en-US" sz="1200">
                          <a:solidFill>
                            <a:srgbClr val="000000"/>
                          </a:solidFill>
                          <a:latin typeface="Calibri (MS)" panose="020F0502020204030204"/>
                          <a:ea typeface="Calibri (MS)" panose="020F0502020204030204"/>
                          <a:cs typeface="Calibri (MS)" panose="020F0502020204030204"/>
                          <a:sym typeface="Calibri (MS)" panose="020F0502020204030204"/>
                        </a:rPr>
                        <a:t>Jobs can run multiple Pods in parallel to speed up execution (controlled via completions and parallelism).</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21640">
                <a:tc>
                  <a:txBody>
                    <a:bodyPr/>
                    <a:lstStyle/>
                    <a:p>
                      <a:pPr algn="l">
                        <a:lnSpc>
                          <a:spcPts val="1680"/>
                        </a:lnSpc>
                        <a:defRPr/>
                      </a:pPr>
                      <a:r>
                        <a:rPr lang="en-US" sz="1200">
                          <a:solidFill>
                            <a:srgbClr val="000000"/>
                          </a:solidFill>
                          <a:latin typeface="Calibri (MS)" panose="020F0502020204030204"/>
                          <a:ea typeface="Calibri (MS)" panose="020F0502020204030204"/>
                          <a:cs typeface="Calibri (MS)" panose="020F0502020204030204"/>
                          <a:sym typeface="Calibri (MS)" panose="020F0502020204030204"/>
                        </a:rPr>
                        <a:t>Pod Re-Creation</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680"/>
                        </a:lnSpc>
                        <a:defRPr/>
                      </a:pPr>
                      <a:r>
                        <a:rPr lang="en-US" sz="1200">
                          <a:solidFill>
                            <a:srgbClr val="000000"/>
                          </a:solidFill>
                          <a:latin typeface="Calibri (MS)" panose="020F0502020204030204"/>
                          <a:ea typeface="Calibri (MS)" panose="020F0502020204030204"/>
                          <a:cs typeface="Calibri (MS)" panose="020F0502020204030204"/>
                          <a:sym typeface="Calibri (MS)" panose="020F0502020204030204"/>
                        </a:rPr>
                        <a:t>If a Pod is deleted before completion, Kubernetes will recreate it.</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32460">
                <a:tc>
                  <a:txBody>
                    <a:bodyPr/>
                    <a:lstStyle/>
                    <a:p>
                      <a:pPr algn="l">
                        <a:lnSpc>
                          <a:spcPts val="1680"/>
                        </a:lnSpc>
                        <a:defRPr/>
                      </a:pPr>
                      <a:r>
                        <a:rPr lang="en-US" sz="1200">
                          <a:solidFill>
                            <a:srgbClr val="000000"/>
                          </a:solidFill>
                          <a:latin typeface="Calibri (MS)" panose="020F0502020204030204"/>
                          <a:ea typeface="Calibri (MS)" panose="020F0502020204030204"/>
                          <a:cs typeface="Calibri (MS)" panose="020F0502020204030204"/>
                          <a:sym typeface="Calibri (MS)" panose="020F0502020204030204"/>
                        </a:rPr>
                        <a:t>Common Use Cases</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680"/>
                        </a:lnSpc>
                        <a:defRPr/>
                      </a:pPr>
                      <a:r>
                        <a:rPr lang="en-US" sz="1200">
                          <a:solidFill>
                            <a:srgbClr val="000000"/>
                          </a:solidFill>
                          <a:latin typeface="Calibri (MS)" panose="020F0502020204030204"/>
                          <a:ea typeface="Calibri (MS)" panose="020F0502020204030204"/>
                          <a:cs typeface="Calibri (MS)" panose="020F0502020204030204"/>
                          <a:sym typeface="Calibri (MS)" panose="020F0502020204030204"/>
                        </a:rPr>
                        <a:t>- Database migrations  - Batch data processing  - Scheduled tasks (when used with CronJobs)</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3" name="TextBox 3"/>
          <p:cNvSpPr txBox="1"/>
          <p:nvPr/>
        </p:nvSpPr>
        <p:spPr>
          <a:xfrm>
            <a:off x="514350" y="476250"/>
            <a:ext cx="8115300" cy="707043"/>
          </a:xfrm>
          <a:prstGeom prst="rect">
            <a:avLst/>
          </a:prstGeom>
        </p:spPr>
        <p:txBody>
          <a:bodyPr lIns="0" tIns="0" rIns="0" bIns="0" rtlCol="0" anchor="t">
            <a:spAutoFit/>
          </a:bodyPr>
          <a:lstStyle/>
          <a:p>
            <a:pPr algn="l">
              <a:lnSpc>
                <a:spcPts val="1845"/>
              </a:lnSpc>
              <a:spcBef>
                <a:spcPct val="0"/>
              </a:spcBef>
            </a:pPr>
            <a:r>
              <a:rPr lang="en-US" sz="1525">
                <a:solidFill>
                  <a:srgbClr val="000000"/>
                </a:solidFill>
                <a:latin typeface="Calibri (MS)" panose="020F0502020204030204"/>
                <a:ea typeface="Calibri (MS)" panose="020F0502020204030204"/>
                <a:cs typeface="Calibri (MS)" panose="020F0502020204030204"/>
                <a:sym typeface="Calibri (MS)" panose="020F0502020204030204"/>
              </a:rPr>
              <a:t>A Job in Kubernetes is used for running batch or one-time tasks. Unlike Deployments or DaemonSets, Jobs run Pods to completion and ensure the task finishes successfully. Jobs are often used for data processing, database migrations, and scheduled tasks.</a:t>
            </a: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216011"/>
            <a:ext cx="4487966" cy="1105711"/>
          </a:xfrm>
          <a:prstGeom prst="rect">
            <a:avLst/>
          </a:prstGeom>
        </p:spPr>
        <p:txBody>
          <a:bodyPr lIns="0" tIns="0" rIns="0" bIns="0" rtlCol="0" anchor="t">
            <a:spAutoFit/>
          </a:bodyPr>
          <a:lstStyle/>
          <a:p>
            <a:pPr marL="314960" lvl="1" indent="-157480" algn="l">
              <a:lnSpc>
                <a:spcPts val="1765"/>
              </a:lnSpc>
              <a:buFont typeface="Arial" panose="020B0604020202020204"/>
              <a:buChar char="•"/>
            </a:pPr>
            <a:r>
              <a:rPr lang="en-US" sz="1460">
                <a:solidFill>
                  <a:srgbClr val="000000"/>
                </a:solidFill>
                <a:latin typeface="Calibri (MS)" panose="020F0502020204030204"/>
                <a:ea typeface="Calibri (MS)" panose="020F0502020204030204"/>
                <a:cs typeface="Calibri (MS)" panose="020F0502020204030204"/>
                <a:sym typeface="Calibri (MS)" panose="020F0502020204030204"/>
              </a:rPr>
              <a:t>Create a simple Job that runs a task and exits.</a:t>
            </a:r>
          </a:p>
          <a:p>
            <a:pPr marL="314960" lvl="1" indent="-157480" algn="l">
              <a:lnSpc>
                <a:spcPts val="1765"/>
              </a:lnSpc>
              <a:buFont typeface="Arial" panose="020B0604020202020204"/>
              <a:buChar char="•"/>
            </a:pPr>
            <a:r>
              <a:rPr lang="en-US" sz="1460">
                <a:solidFill>
                  <a:srgbClr val="000000"/>
                </a:solidFill>
                <a:latin typeface="Calibri (MS)" panose="020F0502020204030204"/>
                <a:ea typeface="Calibri (MS)" panose="020F0502020204030204"/>
                <a:cs typeface="Calibri (MS)" panose="020F0502020204030204"/>
                <a:sym typeface="Calibri (MS)" panose="020F0502020204030204"/>
              </a:rPr>
              <a:t>Test automatic re-creation on failure.</a:t>
            </a:r>
          </a:p>
          <a:p>
            <a:pPr marL="314960" lvl="1" indent="-157480" algn="l">
              <a:lnSpc>
                <a:spcPts val="1765"/>
              </a:lnSpc>
              <a:buFont typeface="Arial" panose="020B0604020202020204"/>
              <a:buChar char="•"/>
            </a:pPr>
            <a:r>
              <a:rPr lang="en-US" sz="1460">
                <a:solidFill>
                  <a:srgbClr val="000000"/>
                </a:solidFill>
                <a:latin typeface="Calibri (MS)" panose="020F0502020204030204"/>
                <a:ea typeface="Calibri (MS)" panose="020F0502020204030204"/>
                <a:cs typeface="Calibri (MS)" panose="020F0502020204030204"/>
                <a:sym typeface="Calibri (MS)" panose="020F0502020204030204"/>
              </a:rPr>
              <a:t>Demonstrate a Job with parallel execution.</a:t>
            </a:r>
          </a:p>
          <a:p>
            <a:pPr marL="314960" lvl="1" indent="-157480" algn="l">
              <a:lnSpc>
                <a:spcPts val="1765"/>
              </a:lnSpc>
              <a:buFont typeface="Arial" panose="020B0604020202020204"/>
              <a:buChar char="•"/>
            </a:pPr>
            <a:r>
              <a:rPr lang="en-US" sz="1460">
                <a:solidFill>
                  <a:srgbClr val="000000"/>
                </a:solidFill>
                <a:latin typeface="Calibri (MS)" panose="020F0502020204030204"/>
                <a:ea typeface="Calibri (MS)" panose="020F0502020204030204"/>
                <a:cs typeface="Calibri (MS)" panose="020F0502020204030204"/>
                <a:sym typeface="Calibri (MS)" panose="020F0502020204030204"/>
              </a:rPr>
              <a:t>Apply cordon, drain, and uncordon to see Job behavior.</a:t>
            </a:r>
          </a:p>
          <a:p>
            <a:pPr marL="314960" lvl="1" indent="-157480" algn="l">
              <a:lnSpc>
                <a:spcPts val="1765"/>
              </a:lnSpc>
              <a:buFont typeface="Arial" panose="020B0604020202020204"/>
              <a:buChar char="•"/>
            </a:pPr>
            <a:r>
              <a:rPr lang="en-US" sz="1460">
                <a:solidFill>
                  <a:srgbClr val="000000"/>
                </a:solidFill>
                <a:latin typeface="Calibri (MS)" panose="020F0502020204030204"/>
                <a:ea typeface="Calibri (MS)" panose="020F0502020204030204"/>
                <a:cs typeface="Calibri (MS)" panose="020F0502020204030204"/>
                <a:sym typeface="Calibri (MS)" panose="020F0502020204030204"/>
              </a:rPr>
              <a:t>Delete a Job and verify its behavior.</a:t>
            </a:r>
          </a:p>
        </p:txBody>
      </p:sp>
      <p:sp>
        <p:nvSpPr>
          <p:cNvPr id="3" name="TextBox 3"/>
          <p:cNvSpPr txBox="1"/>
          <p:nvPr/>
        </p:nvSpPr>
        <p:spPr>
          <a:xfrm>
            <a:off x="657877" y="1544347"/>
            <a:ext cx="3756273" cy="336550"/>
          </a:xfrm>
          <a:prstGeom prst="rect">
            <a:avLst/>
          </a:prstGeom>
        </p:spPr>
        <p:txBody>
          <a:bodyPr lIns="0" tIns="0" rIns="0" bIns="0" rtlCol="0" anchor="t">
            <a:spAutoFit/>
          </a:bodyPr>
          <a:lstStyle/>
          <a:p>
            <a:pPr algn="l">
              <a:lnSpc>
                <a:spcPts val="1400"/>
              </a:lnSpc>
              <a:spcBef>
                <a:spcPct val="0"/>
              </a:spcBef>
            </a:pPr>
            <a:r>
              <a:rPr lang="en-US" sz="1000" b="1">
                <a:solidFill>
                  <a:srgbClr val="000000"/>
                </a:solidFill>
                <a:latin typeface="Open Sans Bold"/>
                <a:ea typeface="Open Sans Bold"/>
                <a:cs typeface="Open Sans Bold"/>
                <a:sym typeface="Open Sans Bold"/>
              </a:rPr>
              <a:t>Create a Simple Job</a:t>
            </a:r>
          </a:p>
          <a:p>
            <a:pPr algn="l">
              <a:lnSpc>
                <a:spcPts val="1400"/>
              </a:lnSpc>
              <a:spcBef>
                <a:spcPct val="0"/>
              </a:spcBef>
            </a:pPr>
            <a:r>
              <a:rPr lang="en-US" sz="1000">
                <a:solidFill>
                  <a:srgbClr val="000000"/>
                </a:solidFill>
                <a:latin typeface="Open Sans"/>
                <a:ea typeface="Open Sans"/>
                <a:cs typeface="Open Sans"/>
                <a:sym typeface="Open Sans"/>
              </a:rPr>
              <a:t>We will create a Job that runs an echo command and then exits.</a:t>
            </a:r>
          </a:p>
        </p:txBody>
      </p:sp>
      <p:sp>
        <p:nvSpPr>
          <p:cNvPr id="4" name="TextBox 4"/>
          <p:cNvSpPr txBox="1"/>
          <p:nvPr/>
        </p:nvSpPr>
        <p:spPr>
          <a:xfrm>
            <a:off x="657877" y="2015847"/>
            <a:ext cx="3681925" cy="2783020"/>
          </a:xfrm>
          <a:prstGeom prst="rect">
            <a:avLst/>
          </a:prstGeom>
        </p:spPr>
        <p:txBody>
          <a:bodyPr lIns="0" tIns="0" rIns="0" bIns="0" rtlCol="0" anchor="t">
            <a:spAutoFit/>
          </a:bodyPr>
          <a:lstStyle/>
          <a:p>
            <a:pPr algn="l">
              <a:lnSpc>
                <a:spcPts val="1630"/>
              </a:lnSpc>
              <a:spcBef>
                <a:spcPct val="0"/>
              </a:spcBef>
            </a:pPr>
            <a:r>
              <a:rPr lang="en-US" sz="1165">
                <a:solidFill>
                  <a:srgbClr val="000000"/>
                </a:solidFill>
                <a:latin typeface="Open Sans"/>
                <a:ea typeface="Open Sans"/>
                <a:cs typeface="Open Sans"/>
                <a:sym typeface="Open Sans"/>
              </a:rPr>
              <a:t>cat &lt;&lt;EOF | kubectl apply -f -</a:t>
            </a:r>
          </a:p>
          <a:p>
            <a:pPr algn="l">
              <a:lnSpc>
                <a:spcPts val="1630"/>
              </a:lnSpc>
              <a:spcBef>
                <a:spcPct val="0"/>
              </a:spcBef>
            </a:pPr>
            <a:r>
              <a:rPr lang="en-US" sz="1165">
                <a:solidFill>
                  <a:srgbClr val="000000"/>
                </a:solidFill>
                <a:latin typeface="Open Sans"/>
                <a:ea typeface="Open Sans"/>
                <a:cs typeface="Open Sans"/>
                <a:sym typeface="Open Sans"/>
              </a:rPr>
              <a:t>apiVersion: batch/v1</a:t>
            </a:r>
          </a:p>
          <a:p>
            <a:pPr algn="l">
              <a:lnSpc>
                <a:spcPts val="1630"/>
              </a:lnSpc>
              <a:spcBef>
                <a:spcPct val="0"/>
              </a:spcBef>
            </a:pPr>
            <a:r>
              <a:rPr lang="en-US" sz="1165">
                <a:solidFill>
                  <a:srgbClr val="000000"/>
                </a:solidFill>
                <a:latin typeface="Open Sans"/>
                <a:ea typeface="Open Sans"/>
                <a:cs typeface="Open Sans"/>
                <a:sym typeface="Open Sans"/>
              </a:rPr>
              <a:t>kind: Job</a:t>
            </a:r>
          </a:p>
          <a:p>
            <a:pPr algn="l">
              <a:lnSpc>
                <a:spcPts val="1630"/>
              </a:lnSpc>
              <a:spcBef>
                <a:spcPct val="0"/>
              </a:spcBef>
            </a:pPr>
            <a:r>
              <a:rPr lang="en-US" sz="1165">
                <a:solidFill>
                  <a:srgbClr val="000000"/>
                </a:solidFill>
                <a:latin typeface="Open Sans"/>
                <a:ea typeface="Open Sans"/>
                <a:cs typeface="Open Sans"/>
                <a:sym typeface="Open Sans"/>
              </a:rPr>
              <a:t>metadata:</a:t>
            </a:r>
          </a:p>
          <a:p>
            <a:pPr algn="l">
              <a:lnSpc>
                <a:spcPts val="1630"/>
              </a:lnSpc>
              <a:spcBef>
                <a:spcPct val="0"/>
              </a:spcBef>
            </a:pPr>
            <a:r>
              <a:rPr lang="en-US" sz="1165">
                <a:solidFill>
                  <a:srgbClr val="000000"/>
                </a:solidFill>
                <a:latin typeface="Open Sans"/>
                <a:ea typeface="Open Sans"/>
                <a:cs typeface="Open Sans"/>
                <a:sym typeface="Open Sans"/>
              </a:rPr>
              <a:t>  name: simple-job</a:t>
            </a:r>
          </a:p>
          <a:p>
            <a:pPr algn="l">
              <a:lnSpc>
                <a:spcPts val="1630"/>
              </a:lnSpc>
              <a:spcBef>
                <a:spcPct val="0"/>
              </a:spcBef>
            </a:pPr>
            <a:r>
              <a:rPr lang="en-US" sz="1165">
                <a:solidFill>
                  <a:srgbClr val="000000"/>
                </a:solidFill>
                <a:latin typeface="Open Sans"/>
                <a:ea typeface="Open Sans"/>
                <a:cs typeface="Open Sans"/>
                <a:sym typeface="Open Sans"/>
              </a:rPr>
              <a:t>spec:</a:t>
            </a:r>
          </a:p>
          <a:p>
            <a:pPr algn="l">
              <a:lnSpc>
                <a:spcPts val="1630"/>
              </a:lnSpc>
              <a:spcBef>
                <a:spcPct val="0"/>
              </a:spcBef>
            </a:pPr>
            <a:r>
              <a:rPr lang="en-US" sz="1165">
                <a:solidFill>
                  <a:srgbClr val="000000"/>
                </a:solidFill>
                <a:latin typeface="Open Sans"/>
                <a:ea typeface="Open Sans"/>
                <a:cs typeface="Open Sans"/>
                <a:sym typeface="Open Sans"/>
              </a:rPr>
              <a:t>  template:</a:t>
            </a:r>
          </a:p>
          <a:p>
            <a:pPr algn="l">
              <a:lnSpc>
                <a:spcPts val="1630"/>
              </a:lnSpc>
              <a:spcBef>
                <a:spcPct val="0"/>
              </a:spcBef>
            </a:pPr>
            <a:r>
              <a:rPr lang="en-US" sz="1165">
                <a:solidFill>
                  <a:srgbClr val="000000"/>
                </a:solidFill>
                <a:latin typeface="Open Sans"/>
                <a:ea typeface="Open Sans"/>
                <a:cs typeface="Open Sans"/>
                <a:sym typeface="Open Sans"/>
              </a:rPr>
              <a:t>    spec:</a:t>
            </a:r>
          </a:p>
          <a:p>
            <a:pPr algn="l">
              <a:lnSpc>
                <a:spcPts val="1630"/>
              </a:lnSpc>
              <a:spcBef>
                <a:spcPct val="0"/>
              </a:spcBef>
            </a:pPr>
            <a:r>
              <a:rPr lang="en-US" sz="1165">
                <a:solidFill>
                  <a:srgbClr val="000000"/>
                </a:solidFill>
                <a:latin typeface="Open Sans"/>
                <a:ea typeface="Open Sans"/>
                <a:cs typeface="Open Sans"/>
                <a:sym typeface="Open Sans"/>
              </a:rPr>
              <a:t>      containers:</a:t>
            </a:r>
          </a:p>
          <a:p>
            <a:pPr algn="l">
              <a:lnSpc>
                <a:spcPts val="1630"/>
              </a:lnSpc>
              <a:spcBef>
                <a:spcPct val="0"/>
              </a:spcBef>
            </a:pPr>
            <a:r>
              <a:rPr lang="en-US" sz="1165">
                <a:solidFill>
                  <a:srgbClr val="000000"/>
                </a:solidFill>
                <a:latin typeface="Open Sans"/>
                <a:ea typeface="Open Sans"/>
                <a:cs typeface="Open Sans"/>
                <a:sym typeface="Open Sans"/>
              </a:rPr>
              <a:t>      - name: job-container</a:t>
            </a:r>
          </a:p>
          <a:p>
            <a:pPr algn="l">
              <a:lnSpc>
                <a:spcPts val="1630"/>
              </a:lnSpc>
              <a:spcBef>
                <a:spcPct val="0"/>
              </a:spcBef>
            </a:pPr>
            <a:r>
              <a:rPr lang="en-US" sz="1165">
                <a:solidFill>
                  <a:srgbClr val="000000"/>
                </a:solidFill>
                <a:latin typeface="Open Sans"/>
                <a:ea typeface="Open Sans"/>
                <a:cs typeface="Open Sans"/>
                <a:sym typeface="Open Sans"/>
              </a:rPr>
              <a:t>        image: busybox</a:t>
            </a:r>
          </a:p>
          <a:p>
            <a:pPr algn="l">
              <a:lnSpc>
                <a:spcPts val="1630"/>
              </a:lnSpc>
              <a:spcBef>
                <a:spcPct val="0"/>
              </a:spcBef>
            </a:pPr>
            <a:r>
              <a:rPr lang="en-US" sz="1165">
                <a:solidFill>
                  <a:srgbClr val="000000"/>
                </a:solidFill>
                <a:latin typeface="Open Sans"/>
                <a:ea typeface="Open Sans"/>
                <a:cs typeface="Open Sans"/>
                <a:sym typeface="Open Sans"/>
              </a:rPr>
              <a:t>        command: ["echo", "Hello from Kubernetes Job!"]</a:t>
            </a:r>
          </a:p>
          <a:p>
            <a:pPr algn="l">
              <a:lnSpc>
                <a:spcPts val="1630"/>
              </a:lnSpc>
              <a:spcBef>
                <a:spcPct val="0"/>
              </a:spcBef>
            </a:pPr>
            <a:r>
              <a:rPr lang="en-US" sz="1165">
                <a:solidFill>
                  <a:srgbClr val="000000"/>
                </a:solidFill>
                <a:latin typeface="Open Sans"/>
                <a:ea typeface="Open Sans"/>
                <a:cs typeface="Open Sans"/>
                <a:sym typeface="Open Sans"/>
              </a:rPr>
              <a:t>      restartPolicy: Never</a:t>
            </a:r>
          </a:p>
          <a:p>
            <a:pPr algn="l">
              <a:lnSpc>
                <a:spcPts val="1630"/>
              </a:lnSpc>
              <a:spcBef>
                <a:spcPct val="0"/>
              </a:spcBef>
            </a:pPr>
            <a:r>
              <a:rPr lang="en-US" sz="1165">
                <a:solidFill>
                  <a:srgbClr val="000000"/>
                </a:solidFill>
                <a:latin typeface="Open Sans"/>
                <a:ea typeface="Open Sans"/>
                <a:cs typeface="Open Sans"/>
                <a:sym typeface="Open Sans"/>
              </a:rPr>
              <a:t>EOF</a:t>
            </a:r>
          </a:p>
        </p:txBody>
      </p:sp>
      <p:sp>
        <p:nvSpPr>
          <p:cNvPr id="5" name="TextBox 5"/>
          <p:cNvSpPr txBox="1"/>
          <p:nvPr/>
        </p:nvSpPr>
        <p:spPr>
          <a:xfrm>
            <a:off x="5227707" y="1861847"/>
            <a:ext cx="1851497" cy="400564"/>
          </a:xfrm>
          <a:prstGeom prst="rect">
            <a:avLst/>
          </a:prstGeom>
        </p:spPr>
        <p:txBody>
          <a:bodyPr lIns="0" tIns="0" rIns="0" bIns="0" rtlCol="0" anchor="t">
            <a:spAutoFit/>
          </a:bodyPr>
          <a:lstStyle/>
          <a:p>
            <a:pPr algn="l">
              <a:lnSpc>
                <a:spcPts val="1675"/>
              </a:lnSpc>
              <a:spcBef>
                <a:spcPct val="0"/>
              </a:spcBef>
            </a:pPr>
            <a:r>
              <a:rPr lang="en-US" sz="1195">
                <a:solidFill>
                  <a:srgbClr val="000000"/>
                </a:solidFill>
                <a:latin typeface="Open Sans"/>
                <a:ea typeface="Open Sans"/>
                <a:cs typeface="Open Sans"/>
                <a:sym typeface="Open Sans"/>
              </a:rPr>
              <a:t>Verify the Job Execution</a:t>
            </a:r>
          </a:p>
          <a:p>
            <a:pPr algn="l">
              <a:lnSpc>
                <a:spcPts val="1675"/>
              </a:lnSpc>
              <a:spcBef>
                <a:spcPct val="0"/>
              </a:spcBef>
            </a:pPr>
            <a:r>
              <a:rPr lang="en-US" sz="1195">
                <a:solidFill>
                  <a:srgbClr val="000000"/>
                </a:solidFill>
                <a:latin typeface="Open Sans"/>
                <a:ea typeface="Open Sans"/>
                <a:cs typeface="Open Sans"/>
                <a:sym typeface="Open Sans"/>
              </a:rPr>
              <a:t>Check if the Job is running</a:t>
            </a:r>
          </a:p>
        </p:txBody>
      </p:sp>
      <p:sp>
        <p:nvSpPr>
          <p:cNvPr id="6" name="TextBox 6"/>
          <p:cNvSpPr txBox="1"/>
          <p:nvPr/>
        </p:nvSpPr>
        <p:spPr>
          <a:xfrm>
            <a:off x="5931882" y="2380928"/>
            <a:ext cx="2177581" cy="190822"/>
          </a:xfrm>
          <a:prstGeom prst="rect">
            <a:avLst/>
          </a:prstGeom>
        </p:spPr>
        <p:txBody>
          <a:bodyPr lIns="0" tIns="0" rIns="0" bIns="0" rtlCol="0" anchor="t">
            <a:spAutoFit/>
          </a:bodyPr>
          <a:lstStyle/>
          <a:p>
            <a:pPr algn="l">
              <a:lnSpc>
                <a:spcPts val="1645"/>
              </a:lnSpc>
              <a:spcBef>
                <a:spcPct val="0"/>
              </a:spcBef>
            </a:pPr>
            <a:r>
              <a:rPr lang="en-US" sz="1175">
                <a:solidFill>
                  <a:srgbClr val="000000"/>
                </a:solidFill>
                <a:latin typeface="Open Sans"/>
                <a:ea typeface="Open Sans"/>
                <a:cs typeface="Open Sans"/>
                <a:sym typeface="Open Sans"/>
              </a:rPr>
              <a:t>kubectl get jobs</a:t>
            </a:r>
          </a:p>
        </p:txBody>
      </p:sp>
      <p:sp>
        <p:nvSpPr>
          <p:cNvPr id="7" name="TextBox 7"/>
          <p:cNvSpPr txBox="1"/>
          <p:nvPr/>
        </p:nvSpPr>
        <p:spPr>
          <a:xfrm>
            <a:off x="5931882" y="2695575"/>
            <a:ext cx="1540460" cy="165968"/>
          </a:xfrm>
          <a:prstGeom prst="rect">
            <a:avLst/>
          </a:prstGeom>
        </p:spPr>
        <p:txBody>
          <a:bodyPr lIns="0" tIns="0" rIns="0" bIns="0" rtlCol="0" anchor="t">
            <a:spAutoFit/>
          </a:bodyPr>
          <a:lstStyle/>
          <a:p>
            <a:pPr algn="ctr">
              <a:lnSpc>
                <a:spcPts val="1500"/>
              </a:lnSpc>
              <a:spcBef>
                <a:spcPct val="0"/>
              </a:spcBef>
            </a:pPr>
            <a:r>
              <a:rPr lang="en-US" sz="1070">
                <a:solidFill>
                  <a:srgbClr val="000000"/>
                </a:solidFill>
                <a:latin typeface="Open Sans"/>
                <a:ea typeface="Open Sans"/>
                <a:cs typeface="Open Sans"/>
                <a:sym typeface="Open Sans"/>
              </a:rPr>
              <a:t>kubectl get pods -o wide</a:t>
            </a:r>
          </a:p>
        </p:txBody>
      </p:sp>
      <p:sp>
        <p:nvSpPr>
          <p:cNvPr id="8" name="TextBox 8"/>
          <p:cNvSpPr txBox="1"/>
          <p:nvPr/>
        </p:nvSpPr>
        <p:spPr>
          <a:xfrm>
            <a:off x="5931882" y="2915958"/>
            <a:ext cx="1861550" cy="190677"/>
          </a:xfrm>
          <a:prstGeom prst="rect">
            <a:avLst/>
          </a:prstGeom>
        </p:spPr>
        <p:txBody>
          <a:bodyPr lIns="0" tIns="0" rIns="0" bIns="0" rtlCol="0" anchor="t">
            <a:spAutoFit/>
          </a:bodyPr>
          <a:lstStyle/>
          <a:p>
            <a:pPr algn="ctr">
              <a:lnSpc>
                <a:spcPts val="1645"/>
              </a:lnSpc>
              <a:spcBef>
                <a:spcPct val="0"/>
              </a:spcBef>
            </a:pPr>
            <a:r>
              <a:rPr lang="en-US" sz="1175">
                <a:solidFill>
                  <a:srgbClr val="000000"/>
                </a:solidFill>
                <a:latin typeface="Open Sans"/>
                <a:ea typeface="Open Sans"/>
                <a:cs typeface="Open Sans"/>
                <a:sym typeface="Open Sans"/>
              </a:rPr>
              <a:t>kubectl logs simple-job-xyz</a:t>
            </a: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273769"/>
            <a:ext cx="2967335" cy="336550"/>
          </a:xfrm>
          <a:prstGeom prst="rect">
            <a:avLst/>
          </a:prstGeom>
        </p:spPr>
        <p:txBody>
          <a:bodyPr lIns="0" tIns="0" rIns="0" bIns="0" rtlCol="0" anchor="t">
            <a:spAutoFit/>
          </a:bodyPr>
          <a:lstStyle/>
          <a:p>
            <a:pPr algn="l">
              <a:lnSpc>
                <a:spcPts val="1400"/>
              </a:lnSpc>
              <a:spcBef>
                <a:spcPct val="0"/>
              </a:spcBef>
            </a:pPr>
            <a:r>
              <a:rPr lang="en-US" sz="1000" b="1">
                <a:solidFill>
                  <a:srgbClr val="000000"/>
                </a:solidFill>
                <a:latin typeface="Open Sans Bold"/>
                <a:ea typeface="Open Sans Bold"/>
                <a:cs typeface="Open Sans Bold"/>
                <a:sym typeface="Open Sans Bold"/>
              </a:rPr>
              <a:t>Test Job Failure Handling</a:t>
            </a:r>
          </a:p>
          <a:p>
            <a:pPr algn="l">
              <a:lnSpc>
                <a:spcPts val="1400"/>
              </a:lnSpc>
              <a:spcBef>
                <a:spcPct val="0"/>
              </a:spcBef>
            </a:pPr>
            <a:r>
              <a:rPr lang="en-US" sz="1000">
                <a:solidFill>
                  <a:srgbClr val="000000"/>
                </a:solidFill>
                <a:latin typeface="Open Sans"/>
                <a:ea typeface="Open Sans"/>
                <a:cs typeface="Open Sans"/>
                <a:sym typeface="Open Sans"/>
              </a:rPr>
              <a:t>Modify the Job to force a failure (simulate a crash).</a:t>
            </a:r>
          </a:p>
        </p:txBody>
      </p:sp>
      <p:sp>
        <p:nvSpPr>
          <p:cNvPr id="3" name="TextBox 3"/>
          <p:cNvSpPr txBox="1"/>
          <p:nvPr/>
        </p:nvSpPr>
        <p:spPr>
          <a:xfrm>
            <a:off x="514350" y="798848"/>
            <a:ext cx="2827908" cy="2786320"/>
          </a:xfrm>
          <a:prstGeom prst="rect">
            <a:avLst/>
          </a:prstGeom>
        </p:spPr>
        <p:txBody>
          <a:bodyPr lIns="0" tIns="0" rIns="0" bIns="0" rtlCol="0" anchor="t">
            <a:spAutoFit/>
          </a:bodyPr>
          <a:lstStyle/>
          <a:p>
            <a:pPr algn="l">
              <a:lnSpc>
                <a:spcPts val="1630"/>
              </a:lnSpc>
              <a:spcBef>
                <a:spcPct val="0"/>
              </a:spcBef>
            </a:pPr>
            <a:r>
              <a:rPr lang="en-US" sz="1165">
                <a:solidFill>
                  <a:srgbClr val="000000"/>
                </a:solidFill>
                <a:latin typeface="Open Sans"/>
                <a:ea typeface="Open Sans"/>
                <a:cs typeface="Open Sans"/>
                <a:sym typeface="Open Sans"/>
              </a:rPr>
              <a:t>cat &lt;&lt;EOF | kubectl apply -f -</a:t>
            </a:r>
          </a:p>
          <a:p>
            <a:pPr algn="l">
              <a:lnSpc>
                <a:spcPts val="1630"/>
              </a:lnSpc>
              <a:spcBef>
                <a:spcPct val="0"/>
              </a:spcBef>
            </a:pPr>
            <a:r>
              <a:rPr lang="en-US" sz="1165">
                <a:solidFill>
                  <a:srgbClr val="000000"/>
                </a:solidFill>
                <a:latin typeface="Open Sans"/>
                <a:ea typeface="Open Sans"/>
                <a:cs typeface="Open Sans"/>
                <a:sym typeface="Open Sans"/>
              </a:rPr>
              <a:t>apiVersion: batch/v1</a:t>
            </a:r>
          </a:p>
          <a:p>
            <a:pPr algn="l">
              <a:lnSpc>
                <a:spcPts val="1630"/>
              </a:lnSpc>
              <a:spcBef>
                <a:spcPct val="0"/>
              </a:spcBef>
            </a:pPr>
            <a:r>
              <a:rPr lang="en-US" sz="1165">
                <a:solidFill>
                  <a:srgbClr val="000000"/>
                </a:solidFill>
                <a:latin typeface="Open Sans"/>
                <a:ea typeface="Open Sans"/>
                <a:cs typeface="Open Sans"/>
                <a:sym typeface="Open Sans"/>
              </a:rPr>
              <a:t>kind: Job</a:t>
            </a:r>
          </a:p>
          <a:p>
            <a:pPr algn="l">
              <a:lnSpc>
                <a:spcPts val="1630"/>
              </a:lnSpc>
              <a:spcBef>
                <a:spcPct val="0"/>
              </a:spcBef>
            </a:pPr>
            <a:r>
              <a:rPr lang="en-US" sz="1165">
                <a:solidFill>
                  <a:srgbClr val="000000"/>
                </a:solidFill>
                <a:latin typeface="Open Sans"/>
                <a:ea typeface="Open Sans"/>
                <a:cs typeface="Open Sans"/>
                <a:sym typeface="Open Sans"/>
              </a:rPr>
              <a:t>metadata:</a:t>
            </a:r>
          </a:p>
          <a:p>
            <a:pPr algn="l">
              <a:lnSpc>
                <a:spcPts val="1630"/>
              </a:lnSpc>
              <a:spcBef>
                <a:spcPct val="0"/>
              </a:spcBef>
            </a:pPr>
            <a:r>
              <a:rPr lang="en-US" sz="1165">
                <a:solidFill>
                  <a:srgbClr val="000000"/>
                </a:solidFill>
                <a:latin typeface="Open Sans"/>
                <a:ea typeface="Open Sans"/>
                <a:cs typeface="Open Sans"/>
                <a:sym typeface="Open Sans"/>
              </a:rPr>
              <a:t>  name: fail-job</a:t>
            </a:r>
          </a:p>
          <a:p>
            <a:pPr algn="l">
              <a:lnSpc>
                <a:spcPts val="1630"/>
              </a:lnSpc>
              <a:spcBef>
                <a:spcPct val="0"/>
              </a:spcBef>
            </a:pPr>
            <a:r>
              <a:rPr lang="en-US" sz="1165">
                <a:solidFill>
                  <a:srgbClr val="000000"/>
                </a:solidFill>
                <a:latin typeface="Open Sans"/>
                <a:ea typeface="Open Sans"/>
                <a:cs typeface="Open Sans"/>
                <a:sym typeface="Open Sans"/>
              </a:rPr>
              <a:t>spec:</a:t>
            </a:r>
          </a:p>
          <a:p>
            <a:pPr algn="l">
              <a:lnSpc>
                <a:spcPts val="1630"/>
              </a:lnSpc>
              <a:spcBef>
                <a:spcPct val="0"/>
              </a:spcBef>
            </a:pPr>
            <a:r>
              <a:rPr lang="en-US" sz="1165">
                <a:solidFill>
                  <a:srgbClr val="000000"/>
                </a:solidFill>
                <a:latin typeface="Open Sans"/>
                <a:ea typeface="Open Sans"/>
                <a:cs typeface="Open Sans"/>
                <a:sym typeface="Open Sans"/>
              </a:rPr>
              <a:t>  template:</a:t>
            </a:r>
          </a:p>
          <a:p>
            <a:pPr algn="l">
              <a:lnSpc>
                <a:spcPts val="1630"/>
              </a:lnSpc>
              <a:spcBef>
                <a:spcPct val="0"/>
              </a:spcBef>
            </a:pPr>
            <a:r>
              <a:rPr lang="en-US" sz="1165">
                <a:solidFill>
                  <a:srgbClr val="000000"/>
                </a:solidFill>
                <a:latin typeface="Open Sans"/>
                <a:ea typeface="Open Sans"/>
                <a:cs typeface="Open Sans"/>
                <a:sym typeface="Open Sans"/>
              </a:rPr>
              <a:t>    spec:</a:t>
            </a:r>
          </a:p>
          <a:p>
            <a:pPr algn="l">
              <a:lnSpc>
                <a:spcPts val="1630"/>
              </a:lnSpc>
              <a:spcBef>
                <a:spcPct val="0"/>
              </a:spcBef>
            </a:pPr>
            <a:r>
              <a:rPr lang="en-US" sz="1165">
                <a:solidFill>
                  <a:srgbClr val="000000"/>
                </a:solidFill>
                <a:latin typeface="Open Sans"/>
                <a:ea typeface="Open Sans"/>
                <a:cs typeface="Open Sans"/>
                <a:sym typeface="Open Sans"/>
              </a:rPr>
              <a:t>      containers:</a:t>
            </a:r>
          </a:p>
          <a:p>
            <a:pPr algn="l">
              <a:lnSpc>
                <a:spcPts val="1630"/>
              </a:lnSpc>
              <a:spcBef>
                <a:spcPct val="0"/>
              </a:spcBef>
            </a:pPr>
            <a:r>
              <a:rPr lang="en-US" sz="1165">
                <a:solidFill>
                  <a:srgbClr val="000000"/>
                </a:solidFill>
                <a:latin typeface="Open Sans"/>
                <a:ea typeface="Open Sans"/>
                <a:cs typeface="Open Sans"/>
                <a:sym typeface="Open Sans"/>
              </a:rPr>
              <a:t>      - name: job-container</a:t>
            </a:r>
          </a:p>
          <a:p>
            <a:pPr algn="l">
              <a:lnSpc>
                <a:spcPts val="1630"/>
              </a:lnSpc>
              <a:spcBef>
                <a:spcPct val="0"/>
              </a:spcBef>
            </a:pPr>
            <a:r>
              <a:rPr lang="en-US" sz="1165">
                <a:solidFill>
                  <a:srgbClr val="000000"/>
                </a:solidFill>
                <a:latin typeface="Open Sans"/>
                <a:ea typeface="Open Sans"/>
                <a:cs typeface="Open Sans"/>
                <a:sym typeface="Open Sans"/>
              </a:rPr>
              <a:t>        image: busybox</a:t>
            </a:r>
          </a:p>
          <a:p>
            <a:pPr algn="l">
              <a:lnSpc>
                <a:spcPts val="1630"/>
              </a:lnSpc>
              <a:spcBef>
                <a:spcPct val="0"/>
              </a:spcBef>
            </a:pPr>
            <a:r>
              <a:rPr lang="en-US" sz="1165">
                <a:solidFill>
                  <a:srgbClr val="000000"/>
                </a:solidFill>
                <a:latin typeface="Open Sans"/>
                <a:ea typeface="Open Sans"/>
                <a:cs typeface="Open Sans"/>
                <a:sym typeface="Open Sans"/>
              </a:rPr>
              <a:t>        command: ["exit", "1"]  # This will fail</a:t>
            </a:r>
          </a:p>
          <a:p>
            <a:pPr algn="l">
              <a:lnSpc>
                <a:spcPts val="1630"/>
              </a:lnSpc>
              <a:spcBef>
                <a:spcPct val="0"/>
              </a:spcBef>
            </a:pPr>
            <a:r>
              <a:rPr lang="en-US" sz="1165">
                <a:solidFill>
                  <a:srgbClr val="000000"/>
                </a:solidFill>
                <a:latin typeface="Open Sans"/>
                <a:ea typeface="Open Sans"/>
                <a:cs typeface="Open Sans"/>
                <a:sym typeface="Open Sans"/>
              </a:rPr>
              <a:t>      restartPolicy: Never</a:t>
            </a:r>
          </a:p>
          <a:p>
            <a:pPr algn="l">
              <a:lnSpc>
                <a:spcPts val="1630"/>
              </a:lnSpc>
              <a:spcBef>
                <a:spcPct val="0"/>
              </a:spcBef>
            </a:pPr>
            <a:r>
              <a:rPr lang="en-US" sz="1165">
                <a:solidFill>
                  <a:srgbClr val="000000"/>
                </a:solidFill>
                <a:latin typeface="Open Sans"/>
                <a:ea typeface="Open Sans"/>
                <a:cs typeface="Open Sans"/>
                <a:sym typeface="Open Sans"/>
              </a:rPr>
              <a:t>EOF</a:t>
            </a:r>
          </a:p>
        </p:txBody>
      </p:sp>
      <p:sp>
        <p:nvSpPr>
          <p:cNvPr id="4" name="TextBox 4"/>
          <p:cNvSpPr txBox="1"/>
          <p:nvPr/>
        </p:nvSpPr>
        <p:spPr>
          <a:xfrm>
            <a:off x="3808552" y="1329691"/>
            <a:ext cx="1387022" cy="246426"/>
          </a:xfrm>
          <a:prstGeom prst="rect">
            <a:avLst/>
          </a:prstGeom>
        </p:spPr>
        <p:txBody>
          <a:bodyPr lIns="0" tIns="0" rIns="0" bIns="0" rtlCol="0" anchor="t">
            <a:spAutoFit/>
          </a:bodyPr>
          <a:lstStyle/>
          <a:p>
            <a:pPr algn="ctr">
              <a:lnSpc>
                <a:spcPts val="2090"/>
              </a:lnSpc>
              <a:spcBef>
                <a:spcPct val="0"/>
              </a:spcBef>
            </a:pPr>
            <a:r>
              <a:rPr lang="en-US" sz="1490">
                <a:solidFill>
                  <a:srgbClr val="000000"/>
                </a:solidFill>
                <a:latin typeface="Open Sans"/>
                <a:ea typeface="Open Sans"/>
                <a:cs typeface="Open Sans"/>
                <a:sym typeface="Open Sans"/>
              </a:rPr>
              <a:t>kubectl get jobs</a:t>
            </a:r>
          </a:p>
        </p:txBody>
      </p:sp>
      <p:sp>
        <p:nvSpPr>
          <p:cNvPr id="5" name="TextBox 5"/>
          <p:cNvSpPr txBox="1"/>
          <p:nvPr/>
        </p:nvSpPr>
        <p:spPr>
          <a:xfrm>
            <a:off x="3808552" y="1656946"/>
            <a:ext cx="1870960" cy="228107"/>
          </a:xfrm>
          <a:prstGeom prst="rect">
            <a:avLst/>
          </a:prstGeom>
        </p:spPr>
        <p:txBody>
          <a:bodyPr lIns="0" tIns="0" rIns="0" bIns="0" rtlCol="0" anchor="t">
            <a:spAutoFit/>
          </a:bodyPr>
          <a:lstStyle/>
          <a:p>
            <a:pPr algn="ctr">
              <a:lnSpc>
                <a:spcPts val="1820"/>
              </a:lnSpc>
              <a:spcBef>
                <a:spcPct val="0"/>
              </a:spcBef>
            </a:pPr>
            <a:r>
              <a:rPr lang="en-US" sz="1300">
                <a:solidFill>
                  <a:srgbClr val="000000"/>
                </a:solidFill>
                <a:latin typeface="Open Sans"/>
                <a:ea typeface="Open Sans"/>
                <a:cs typeface="Open Sans"/>
                <a:sym typeface="Open Sans"/>
              </a:rPr>
              <a:t>kubectl get pods -o wide</a:t>
            </a: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64939" y="1149746"/>
            <a:ext cx="3114304" cy="3089479"/>
          </a:xfrm>
          <a:prstGeom prst="rect">
            <a:avLst/>
          </a:prstGeom>
        </p:spPr>
        <p:txBody>
          <a:bodyPr lIns="0" tIns="0" rIns="0" bIns="0" rtlCol="0" anchor="t">
            <a:spAutoFit/>
          </a:bodyPr>
          <a:lstStyle/>
          <a:p>
            <a:pPr algn="l">
              <a:lnSpc>
                <a:spcPts val="1585"/>
              </a:lnSpc>
              <a:spcBef>
                <a:spcPct val="0"/>
              </a:spcBef>
            </a:pPr>
            <a:r>
              <a:rPr lang="en-US" sz="1135">
                <a:solidFill>
                  <a:srgbClr val="000000"/>
                </a:solidFill>
                <a:latin typeface="Open Sans"/>
                <a:ea typeface="Open Sans"/>
                <a:cs typeface="Open Sans"/>
                <a:sym typeface="Open Sans"/>
              </a:rPr>
              <a:t>cat &lt;&lt;EOF | kubectl apply -f -</a:t>
            </a:r>
          </a:p>
          <a:p>
            <a:pPr algn="l">
              <a:lnSpc>
                <a:spcPts val="1585"/>
              </a:lnSpc>
              <a:spcBef>
                <a:spcPct val="0"/>
              </a:spcBef>
            </a:pPr>
            <a:r>
              <a:rPr lang="en-US" sz="1135">
                <a:solidFill>
                  <a:srgbClr val="000000"/>
                </a:solidFill>
                <a:latin typeface="Open Sans"/>
                <a:ea typeface="Open Sans"/>
                <a:cs typeface="Open Sans"/>
                <a:sym typeface="Open Sans"/>
              </a:rPr>
              <a:t>apiVersion: batch/v1</a:t>
            </a:r>
          </a:p>
          <a:p>
            <a:pPr algn="l">
              <a:lnSpc>
                <a:spcPts val="1585"/>
              </a:lnSpc>
              <a:spcBef>
                <a:spcPct val="0"/>
              </a:spcBef>
            </a:pPr>
            <a:r>
              <a:rPr lang="en-US" sz="1135">
                <a:solidFill>
                  <a:srgbClr val="000000"/>
                </a:solidFill>
                <a:latin typeface="Open Sans"/>
                <a:ea typeface="Open Sans"/>
                <a:cs typeface="Open Sans"/>
                <a:sym typeface="Open Sans"/>
              </a:rPr>
              <a:t>kind: Job</a:t>
            </a:r>
          </a:p>
          <a:p>
            <a:pPr algn="l">
              <a:lnSpc>
                <a:spcPts val="1585"/>
              </a:lnSpc>
              <a:spcBef>
                <a:spcPct val="0"/>
              </a:spcBef>
            </a:pPr>
            <a:r>
              <a:rPr lang="en-US" sz="1135">
                <a:solidFill>
                  <a:srgbClr val="000000"/>
                </a:solidFill>
                <a:latin typeface="Open Sans"/>
                <a:ea typeface="Open Sans"/>
                <a:cs typeface="Open Sans"/>
                <a:sym typeface="Open Sans"/>
              </a:rPr>
              <a:t>metadata:</a:t>
            </a:r>
          </a:p>
          <a:p>
            <a:pPr algn="l">
              <a:lnSpc>
                <a:spcPts val="1585"/>
              </a:lnSpc>
              <a:spcBef>
                <a:spcPct val="0"/>
              </a:spcBef>
            </a:pPr>
            <a:r>
              <a:rPr lang="en-US" sz="1135">
                <a:solidFill>
                  <a:srgbClr val="000000"/>
                </a:solidFill>
                <a:latin typeface="Open Sans"/>
                <a:ea typeface="Open Sans"/>
                <a:cs typeface="Open Sans"/>
                <a:sym typeface="Open Sans"/>
              </a:rPr>
              <a:t>  name: parallel-job</a:t>
            </a:r>
          </a:p>
          <a:p>
            <a:pPr algn="l">
              <a:lnSpc>
                <a:spcPts val="1585"/>
              </a:lnSpc>
              <a:spcBef>
                <a:spcPct val="0"/>
              </a:spcBef>
            </a:pPr>
            <a:r>
              <a:rPr lang="en-US" sz="1135">
                <a:solidFill>
                  <a:srgbClr val="000000"/>
                </a:solidFill>
                <a:latin typeface="Open Sans"/>
                <a:ea typeface="Open Sans"/>
                <a:cs typeface="Open Sans"/>
                <a:sym typeface="Open Sans"/>
              </a:rPr>
              <a:t>spec:</a:t>
            </a:r>
          </a:p>
          <a:p>
            <a:pPr algn="l">
              <a:lnSpc>
                <a:spcPts val="1585"/>
              </a:lnSpc>
              <a:spcBef>
                <a:spcPct val="0"/>
              </a:spcBef>
            </a:pPr>
            <a:r>
              <a:rPr lang="en-US" sz="1135">
                <a:solidFill>
                  <a:srgbClr val="000000"/>
                </a:solidFill>
                <a:latin typeface="Open Sans"/>
                <a:ea typeface="Open Sans"/>
                <a:cs typeface="Open Sans"/>
                <a:sym typeface="Open Sans"/>
              </a:rPr>
              <a:t>  completions: 3</a:t>
            </a:r>
          </a:p>
          <a:p>
            <a:pPr algn="l">
              <a:lnSpc>
                <a:spcPts val="1585"/>
              </a:lnSpc>
              <a:spcBef>
                <a:spcPct val="0"/>
              </a:spcBef>
            </a:pPr>
            <a:r>
              <a:rPr lang="en-US" sz="1135">
                <a:solidFill>
                  <a:srgbClr val="000000"/>
                </a:solidFill>
                <a:latin typeface="Open Sans"/>
                <a:ea typeface="Open Sans"/>
                <a:cs typeface="Open Sans"/>
                <a:sym typeface="Open Sans"/>
              </a:rPr>
              <a:t>  parallelism: 2</a:t>
            </a:r>
          </a:p>
          <a:p>
            <a:pPr algn="l">
              <a:lnSpc>
                <a:spcPts val="1585"/>
              </a:lnSpc>
              <a:spcBef>
                <a:spcPct val="0"/>
              </a:spcBef>
            </a:pPr>
            <a:r>
              <a:rPr lang="en-US" sz="1135">
                <a:solidFill>
                  <a:srgbClr val="000000"/>
                </a:solidFill>
                <a:latin typeface="Open Sans"/>
                <a:ea typeface="Open Sans"/>
                <a:cs typeface="Open Sans"/>
                <a:sym typeface="Open Sans"/>
              </a:rPr>
              <a:t>  template:</a:t>
            </a:r>
          </a:p>
          <a:p>
            <a:pPr algn="l">
              <a:lnSpc>
                <a:spcPts val="1585"/>
              </a:lnSpc>
              <a:spcBef>
                <a:spcPct val="0"/>
              </a:spcBef>
            </a:pPr>
            <a:r>
              <a:rPr lang="en-US" sz="1135">
                <a:solidFill>
                  <a:srgbClr val="000000"/>
                </a:solidFill>
                <a:latin typeface="Open Sans"/>
                <a:ea typeface="Open Sans"/>
                <a:cs typeface="Open Sans"/>
                <a:sym typeface="Open Sans"/>
              </a:rPr>
              <a:t>    spec:</a:t>
            </a:r>
          </a:p>
          <a:p>
            <a:pPr algn="l">
              <a:lnSpc>
                <a:spcPts val="1585"/>
              </a:lnSpc>
              <a:spcBef>
                <a:spcPct val="0"/>
              </a:spcBef>
            </a:pPr>
            <a:r>
              <a:rPr lang="en-US" sz="1135">
                <a:solidFill>
                  <a:srgbClr val="000000"/>
                </a:solidFill>
                <a:latin typeface="Open Sans"/>
                <a:ea typeface="Open Sans"/>
                <a:cs typeface="Open Sans"/>
                <a:sym typeface="Open Sans"/>
              </a:rPr>
              <a:t>      containers:</a:t>
            </a:r>
          </a:p>
          <a:p>
            <a:pPr algn="l">
              <a:lnSpc>
                <a:spcPts val="1585"/>
              </a:lnSpc>
              <a:spcBef>
                <a:spcPct val="0"/>
              </a:spcBef>
            </a:pPr>
            <a:r>
              <a:rPr lang="en-US" sz="1135">
                <a:solidFill>
                  <a:srgbClr val="000000"/>
                </a:solidFill>
                <a:latin typeface="Open Sans"/>
                <a:ea typeface="Open Sans"/>
                <a:cs typeface="Open Sans"/>
                <a:sym typeface="Open Sans"/>
              </a:rPr>
              <a:t>      - name: job-container</a:t>
            </a:r>
          </a:p>
          <a:p>
            <a:pPr algn="l">
              <a:lnSpc>
                <a:spcPts val="1585"/>
              </a:lnSpc>
              <a:spcBef>
                <a:spcPct val="0"/>
              </a:spcBef>
            </a:pPr>
            <a:r>
              <a:rPr lang="en-US" sz="1135">
                <a:solidFill>
                  <a:srgbClr val="000000"/>
                </a:solidFill>
                <a:latin typeface="Open Sans"/>
                <a:ea typeface="Open Sans"/>
                <a:cs typeface="Open Sans"/>
                <a:sym typeface="Open Sans"/>
              </a:rPr>
              <a:t>        image: busybox</a:t>
            </a:r>
          </a:p>
          <a:p>
            <a:pPr algn="l">
              <a:lnSpc>
                <a:spcPts val="1585"/>
              </a:lnSpc>
              <a:spcBef>
                <a:spcPct val="0"/>
              </a:spcBef>
            </a:pPr>
            <a:r>
              <a:rPr lang="en-US" sz="1135">
                <a:solidFill>
                  <a:srgbClr val="000000"/>
                </a:solidFill>
                <a:latin typeface="Open Sans"/>
                <a:ea typeface="Open Sans"/>
                <a:cs typeface="Open Sans"/>
                <a:sym typeface="Open Sans"/>
              </a:rPr>
              <a:t>        command: ["echo", "Running Parallel Job"]</a:t>
            </a:r>
          </a:p>
          <a:p>
            <a:pPr algn="l">
              <a:lnSpc>
                <a:spcPts val="1585"/>
              </a:lnSpc>
              <a:spcBef>
                <a:spcPct val="0"/>
              </a:spcBef>
            </a:pPr>
            <a:r>
              <a:rPr lang="en-US" sz="1135">
                <a:solidFill>
                  <a:srgbClr val="000000"/>
                </a:solidFill>
                <a:latin typeface="Open Sans"/>
                <a:ea typeface="Open Sans"/>
                <a:cs typeface="Open Sans"/>
                <a:sym typeface="Open Sans"/>
              </a:rPr>
              <a:t>      restartPolicy: Never</a:t>
            </a:r>
          </a:p>
          <a:p>
            <a:pPr algn="l">
              <a:lnSpc>
                <a:spcPts val="1585"/>
              </a:lnSpc>
              <a:spcBef>
                <a:spcPct val="0"/>
              </a:spcBef>
            </a:pPr>
            <a:r>
              <a:rPr lang="en-US" sz="1135">
                <a:solidFill>
                  <a:srgbClr val="000000"/>
                </a:solidFill>
                <a:latin typeface="Open Sans"/>
                <a:ea typeface="Open Sans"/>
                <a:cs typeface="Open Sans"/>
                <a:sym typeface="Open Sans"/>
              </a:rPr>
              <a:t>EOF</a:t>
            </a:r>
          </a:p>
        </p:txBody>
      </p:sp>
      <p:sp>
        <p:nvSpPr>
          <p:cNvPr id="3" name="TextBox 3"/>
          <p:cNvSpPr txBox="1"/>
          <p:nvPr/>
        </p:nvSpPr>
        <p:spPr>
          <a:xfrm>
            <a:off x="514350" y="495300"/>
            <a:ext cx="4807762" cy="360457"/>
          </a:xfrm>
          <a:prstGeom prst="rect">
            <a:avLst/>
          </a:prstGeom>
        </p:spPr>
        <p:txBody>
          <a:bodyPr lIns="0" tIns="0" rIns="0" bIns="0" rtlCol="0" anchor="t">
            <a:spAutoFit/>
          </a:bodyPr>
          <a:lstStyle/>
          <a:p>
            <a:pPr algn="l">
              <a:lnSpc>
                <a:spcPts val="1505"/>
              </a:lnSpc>
              <a:spcBef>
                <a:spcPct val="0"/>
              </a:spcBef>
            </a:pPr>
            <a:r>
              <a:rPr lang="en-US" sz="1075" b="1">
                <a:solidFill>
                  <a:srgbClr val="000000"/>
                </a:solidFill>
                <a:latin typeface="Open Sans Bold"/>
                <a:ea typeface="Open Sans Bold"/>
                <a:cs typeface="Open Sans Bold"/>
                <a:sym typeface="Open Sans Bold"/>
              </a:rPr>
              <a:t>Create a Parallel Job</a:t>
            </a:r>
          </a:p>
          <a:p>
            <a:pPr algn="l">
              <a:lnSpc>
                <a:spcPts val="1505"/>
              </a:lnSpc>
              <a:spcBef>
                <a:spcPct val="0"/>
              </a:spcBef>
            </a:pPr>
            <a:r>
              <a:rPr lang="en-US" sz="1075">
                <a:solidFill>
                  <a:srgbClr val="000000"/>
                </a:solidFill>
                <a:latin typeface="Open Sans"/>
                <a:ea typeface="Open Sans"/>
                <a:cs typeface="Open Sans"/>
                <a:sym typeface="Open Sans"/>
              </a:rPr>
              <a:t>We can run multiple Pods in parallel by setting completions and parallelism.</a:t>
            </a:r>
          </a:p>
        </p:txBody>
      </p:sp>
      <p:sp>
        <p:nvSpPr>
          <p:cNvPr id="4" name="TextBox 4"/>
          <p:cNvSpPr txBox="1"/>
          <p:nvPr/>
        </p:nvSpPr>
        <p:spPr>
          <a:xfrm>
            <a:off x="4572000" y="1390924"/>
            <a:ext cx="1276701" cy="229098"/>
          </a:xfrm>
          <a:prstGeom prst="rect">
            <a:avLst/>
          </a:prstGeom>
        </p:spPr>
        <p:txBody>
          <a:bodyPr lIns="0" tIns="0" rIns="0" bIns="0" rtlCol="0" anchor="t">
            <a:spAutoFit/>
          </a:bodyPr>
          <a:lstStyle/>
          <a:p>
            <a:pPr algn="ctr">
              <a:lnSpc>
                <a:spcPts val="1920"/>
              </a:lnSpc>
              <a:spcBef>
                <a:spcPct val="0"/>
              </a:spcBef>
            </a:pPr>
            <a:r>
              <a:rPr lang="en-US" sz="1370">
                <a:solidFill>
                  <a:srgbClr val="000000"/>
                </a:solidFill>
                <a:latin typeface="Open Sans"/>
                <a:ea typeface="Open Sans"/>
                <a:cs typeface="Open Sans"/>
                <a:sym typeface="Open Sans"/>
              </a:rPr>
              <a:t>kubectl get jobs</a:t>
            </a:r>
          </a:p>
        </p:txBody>
      </p:sp>
      <p:sp>
        <p:nvSpPr>
          <p:cNvPr id="5" name="TextBox 5"/>
          <p:cNvSpPr txBox="1"/>
          <p:nvPr/>
        </p:nvSpPr>
        <p:spPr>
          <a:xfrm>
            <a:off x="4521317" y="2133711"/>
            <a:ext cx="3661618" cy="336550"/>
          </a:xfrm>
          <a:prstGeom prst="rect">
            <a:avLst/>
          </a:prstGeom>
        </p:spPr>
        <p:txBody>
          <a:bodyPr lIns="0" tIns="0" rIns="0" bIns="0" rtlCol="0" anchor="t">
            <a:spAutoFit/>
          </a:bodyPr>
          <a:lstStyle/>
          <a:p>
            <a:pPr algn="l">
              <a:lnSpc>
                <a:spcPts val="1400"/>
              </a:lnSpc>
              <a:spcBef>
                <a:spcPct val="0"/>
              </a:spcBef>
            </a:pPr>
            <a:r>
              <a:rPr lang="en-US" sz="1000">
                <a:solidFill>
                  <a:srgbClr val="000000"/>
                </a:solidFill>
                <a:latin typeface="Open Sans"/>
                <a:ea typeface="Open Sans"/>
                <a:cs typeface="Open Sans"/>
                <a:sym typeface="Open Sans"/>
              </a:rPr>
              <a:t>The Job will run 3 Pods sequentially (if parallelism is not set).</a:t>
            </a:r>
          </a:p>
          <a:p>
            <a:pPr algn="l">
              <a:lnSpc>
                <a:spcPts val="1400"/>
              </a:lnSpc>
              <a:spcBef>
                <a:spcPct val="0"/>
              </a:spcBef>
            </a:pPr>
            <a:r>
              <a:rPr lang="en-US" sz="1000">
                <a:solidFill>
                  <a:srgbClr val="000000"/>
                </a:solidFill>
                <a:latin typeface="Open Sans"/>
                <a:ea typeface="Open Sans"/>
                <a:cs typeface="Open Sans"/>
                <a:sym typeface="Open Sans"/>
              </a:rPr>
              <a:t>The Job is finished only when all 3 Pods complete successfully.</a:t>
            </a:r>
          </a:p>
        </p:txBody>
      </p:sp>
      <p:sp>
        <p:nvSpPr>
          <p:cNvPr id="6" name="TextBox 6"/>
          <p:cNvSpPr txBox="1"/>
          <p:nvPr/>
        </p:nvSpPr>
        <p:spPr>
          <a:xfrm>
            <a:off x="4521317" y="1924436"/>
            <a:ext cx="866775" cy="165100"/>
          </a:xfrm>
          <a:prstGeom prst="rect">
            <a:avLst/>
          </a:prstGeom>
        </p:spPr>
        <p:txBody>
          <a:bodyPr lIns="0" tIns="0" rIns="0" bIns="0" rtlCol="0" anchor="t">
            <a:spAutoFit/>
          </a:bodyPr>
          <a:lstStyle/>
          <a:p>
            <a:pPr algn="ctr">
              <a:lnSpc>
                <a:spcPts val="1400"/>
              </a:lnSpc>
              <a:spcBef>
                <a:spcPct val="0"/>
              </a:spcBef>
            </a:pPr>
            <a:r>
              <a:rPr lang="en-US" sz="1000">
                <a:solidFill>
                  <a:srgbClr val="000000"/>
                </a:solidFill>
                <a:latin typeface="Open Sans"/>
                <a:ea typeface="Open Sans"/>
                <a:cs typeface="Open Sans"/>
                <a:sym typeface="Open Sans"/>
              </a:rPr>
              <a:t>completions: 3</a:t>
            </a:r>
          </a:p>
        </p:txBody>
      </p:sp>
      <p:sp>
        <p:nvSpPr>
          <p:cNvPr id="7" name="TextBox 7"/>
          <p:cNvSpPr txBox="1"/>
          <p:nvPr/>
        </p:nvSpPr>
        <p:spPr>
          <a:xfrm>
            <a:off x="4572000" y="3127997"/>
            <a:ext cx="3333601" cy="679450"/>
          </a:xfrm>
          <a:prstGeom prst="rect">
            <a:avLst/>
          </a:prstGeom>
        </p:spPr>
        <p:txBody>
          <a:bodyPr lIns="0" tIns="0" rIns="0" bIns="0" rtlCol="0" anchor="t">
            <a:spAutoFit/>
          </a:bodyPr>
          <a:lstStyle/>
          <a:p>
            <a:pPr algn="l">
              <a:lnSpc>
                <a:spcPts val="1400"/>
              </a:lnSpc>
              <a:spcBef>
                <a:spcPct val="0"/>
              </a:spcBef>
            </a:pPr>
            <a:r>
              <a:rPr lang="en-US" sz="1000">
                <a:solidFill>
                  <a:srgbClr val="000000"/>
                </a:solidFill>
                <a:latin typeface="Open Sans"/>
                <a:ea typeface="Open Sans"/>
                <a:cs typeface="Open Sans"/>
                <a:sym typeface="Open Sans"/>
              </a:rPr>
              <a:t>A maximum of 2 Pods will run simultaneously.</a:t>
            </a:r>
          </a:p>
          <a:p>
            <a:pPr algn="l">
              <a:lnSpc>
                <a:spcPts val="1400"/>
              </a:lnSpc>
              <a:spcBef>
                <a:spcPct val="0"/>
              </a:spcBef>
            </a:pPr>
            <a:r>
              <a:rPr lang="en-US" sz="1000">
                <a:solidFill>
                  <a:srgbClr val="000000"/>
                </a:solidFill>
                <a:latin typeface="Open Sans"/>
                <a:ea typeface="Open Sans"/>
                <a:cs typeface="Open Sans"/>
                <a:sym typeface="Open Sans"/>
              </a:rPr>
              <a:t>If completions: 3, Kubernetes will run:</a:t>
            </a:r>
          </a:p>
          <a:p>
            <a:pPr marL="215900" lvl="1" indent="-107950" algn="l">
              <a:lnSpc>
                <a:spcPts val="1400"/>
              </a:lnSpc>
              <a:buFont typeface="Arial" panose="020B0604020202020204"/>
              <a:buChar char="•"/>
            </a:pPr>
            <a:r>
              <a:rPr lang="en-US" sz="1000">
                <a:solidFill>
                  <a:srgbClr val="000000"/>
                </a:solidFill>
                <a:latin typeface="Open Sans"/>
                <a:ea typeface="Open Sans"/>
                <a:cs typeface="Open Sans"/>
                <a:sym typeface="Open Sans"/>
              </a:rPr>
              <a:t>2 Pods first, wait for them to complete.</a:t>
            </a:r>
          </a:p>
          <a:p>
            <a:pPr marL="215900" lvl="1" indent="-107950" algn="l">
              <a:lnSpc>
                <a:spcPts val="1400"/>
              </a:lnSpc>
              <a:buFont typeface="Arial" panose="020B0604020202020204"/>
              <a:buChar char="•"/>
            </a:pPr>
            <a:r>
              <a:rPr lang="en-US" sz="1000">
                <a:solidFill>
                  <a:srgbClr val="000000"/>
                </a:solidFill>
                <a:latin typeface="Open Sans"/>
                <a:ea typeface="Open Sans"/>
                <a:cs typeface="Open Sans"/>
                <a:sym typeface="Open Sans"/>
              </a:rPr>
              <a:t>Then 1 more Pod to reach the total of 3 completions.</a:t>
            </a:r>
          </a:p>
        </p:txBody>
      </p:sp>
      <p:sp>
        <p:nvSpPr>
          <p:cNvPr id="8" name="TextBox 8"/>
          <p:cNvSpPr txBox="1"/>
          <p:nvPr/>
        </p:nvSpPr>
        <p:spPr>
          <a:xfrm>
            <a:off x="4600791" y="2897752"/>
            <a:ext cx="787301" cy="165100"/>
          </a:xfrm>
          <a:prstGeom prst="rect">
            <a:avLst/>
          </a:prstGeom>
        </p:spPr>
        <p:txBody>
          <a:bodyPr lIns="0" tIns="0" rIns="0" bIns="0" rtlCol="0" anchor="t">
            <a:spAutoFit/>
          </a:bodyPr>
          <a:lstStyle/>
          <a:p>
            <a:pPr algn="ctr">
              <a:lnSpc>
                <a:spcPts val="1400"/>
              </a:lnSpc>
              <a:spcBef>
                <a:spcPct val="0"/>
              </a:spcBef>
            </a:pPr>
            <a:r>
              <a:rPr lang="en-US" sz="1000">
                <a:solidFill>
                  <a:srgbClr val="000000"/>
                </a:solidFill>
                <a:latin typeface="Open Sans"/>
                <a:ea typeface="Open Sans"/>
                <a:cs typeface="Open Sans"/>
                <a:sym typeface="Open Sans"/>
              </a:rPr>
              <a:t>parallelism: 2</a:t>
            </a:r>
          </a:p>
        </p:txBody>
      </p:sp>
      <p:sp>
        <p:nvSpPr>
          <p:cNvPr id="9" name="TextBox 9"/>
          <p:cNvSpPr txBox="1"/>
          <p:nvPr/>
        </p:nvSpPr>
        <p:spPr>
          <a:xfrm>
            <a:off x="3591371" y="4112247"/>
            <a:ext cx="5038279" cy="336550"/>
          </a:xfrm>
          <a:prstGeom prst="rect">
            <a:avLst/>
          </a:prstGeom>
        </p:spPr>
        <p:txBody>
          <a:bodyPr lIns="0" tIns="0" rIns="0" bIns="0" rtlCol="0" anchor="t">
            <a:spAutoFit/>
          </a:bodyPr>
          <a:lstStyle/>
          <a:p>
            <a:pPr algn="l">
              <a:lnSpc>
                <a:spcPts val="1400"/>
              </a:lnSpc>
              <a:spcBef>
                <a:spcPct val="0"/>
              </a:spcBef>
            </a:pPr>
            <a:r>
              <a:rPr lang="en-US" sz="1000" b="1">
                <a:solidFill>
                  <a:srgbClr val="000000"/>
                </a:solidFill>
                <a:latin typeface="Open Sans Bold"/>
                <a:ea typeface="Open Sans Bold"/>
                <a:cs typeface="Open Sans Bold"/>
                <a:sym typeface="Open Sans Bold"/>
              </a:rPr>
              <a:t>Delete a Job</a:t>
            </a:r>
          </a:p>
          <a:p>
            <a:pPr algn="l">
              <a:lnSpc>
                <a:spcPts val="1400"/>
              </a:lnSpc>
              <a:spcBef>
                <a:spcPct val="0"/>
              </a:spcBef>
            </a:pPr>
            <a:r>
              <a:rPr lang="en-US" sz="1000">
                <a:solidFill>
                  <a:srgbClr val="000000"/>
                </a:solidFill>
                <a:latin typeface="Open Sans"/>
                <a:ea typeface="Open Sans"/>
                <a:cs typeface="Open Sans"/>
                <a:sym typeface="Open Sans"/>
              </a:rPr>
              <a:t>Since Jobs create Pods that do not restart, deleting a Job removes all associated Pods.</a:t>
            </a:r>
          </a:p>
        </p:txBody>
      </p:sp>
      <p:sp>
        <p:nvSpPr>
          <p:cNvPr id="10" name="TextBox 10"/>
          <p:cNvSpPr txBox="1"/>
          <p:nvPr/>
        </p:nvSpPr>
        <p:spPr>
          <a:xfrm>
            <a:off x="3591371" y="4515473"/>
            <a:ext cx="1966818" cy="183119"/>
          </a:xfrm>
          <a:prstGeom prst="rect">
            <a:avLst/>
          </a:prstGeom>
        </p:spPr>
        <p:txBody>
          <a:bodyPr lIns="0" tIns="0" rIns="0" bIns="0" rtlCol="0" anchor="t">
            <a:spAutoFit/>
          </a:bodyPr>
          <a:lstStyle/>
          <a:p>
            <a:pPr algn="ctr">
              <a:lnSpc>
                <a:spcPts val="1570"/>
              </a:lnSpc>
              <a:spcBef>
                <a:spcPct val="0"/>
              </a:spcBef>
            </a:pPr>
            <a:r>
              <a:rPr lang="en-US" sz="1125">
                <a:solidFill>
                  <a:srgbClr val="000000"/>
                </a:solidFill>
                <a:latin typeface="Open Sans"/>
                <a:ea typeface="Open Sans"/>
                <a:cs typeface="Open Sans"/>
                <a:sym typeface="Open Sans"/>
              </a:rPr>
              <a:t>kubectl delete job parallel-job</a:t>
            </a: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905128" y="2318783"/>
            <a:ext cx="1333744" cy="458308"/>
          </a:xfrm>
          <a:prstGeom prst="rect">
            <a:avLst/>
          </a:prstGeom>
        </p:spPr>
        <p:txBody>
          <a:bodyPr lIns="0" tIns="0" rIns="0" bIns="0" rtlCol="0" anchor="t">
            <a:spAutoFit/>
          </a:bodyPr>
          <a:lstStyle/>
          <a:p>
            <a:pPr algn="ctr">
              <a:lnSpc>
                <a:spcPts val="3935"/>
              </a:lnSpc>
              <a:spcBef>
                <a:spcPct val="0"/>
              </a:spcBef>
            </a:pPr>
            <a:r>
              <a:rPr lang="en-US" sz="2810">
                <a:solidFill>
                  <a:srgbClr val="000000"/>
                </a:solidFill>
                <a:latin typeface="Open Sans"/>
                <a:ea typeface="Open Sans"/>
                <a:cs typeface="Open Sans"/>
                <a:sym typeface="Open Sans"/>
              </a:rPr>
              <a:t>CronJob</a:t>
            </a: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8994635" cy="5143500"/>
          </a:xfrm>
          <a:custGeom>
            <a:avLst/>
            <a:gdLst/>
            <a:ahLst/>
            <a:cxnLst/>
            <a:rect l="l" t="t" r="r" b="b"/>
            <a:pathLst>
              <a:path w="8994635" h="5143500">
                <a:moveTo>
                  <a:pt x="0" y="0"/>
                </a:moveTo>
                <a:lnTo>
                  <a:pt x="8994635" y="0"/>
                </a:lnTo>
                <a:lnTo>
                  <a:pt x="8994635"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a:off x="4367802" y="2327004"/>
            <a:ext cx="1831226" cy="1927423"/>
            <a:chOff x="0" y="0"/>
            <a:chExt cx="3384639" cy="3562439"/>
          </a:xfrm>
        </p:grpSpPr>
        <p:sp>
          <p:nvSpPr>
            <p:cNvPr id="4" name="Freeform 4"/>
            <p:cNvSpPr/>
            <p:nvPr/>
          </p:nvSpPr>
          <p:spPr>
            <a:xfrm>
              <a:off x="0" y="0"/>
              <a:ext cx="3384677" cy="3562477"/>
            </a:xfrm>
            <a:custGeom>
              <a:avLst/>
              <a:gdLst/>
              <a:ahLst/>
              <a:cxnLst/>
              <a:rect l="l" t="t" r="r" b="b"/>
              <a:pathLst>
                <a:path w="3384677" h="3562477">
                  <a:moveTo>
                    <a:pt x="3075051" y="146177"/>
                  </a:moveTo>
                  <a:cubicBezTo>
                    <a:pt x="3168904" y="146177"/>
                    <a:pt x="3244850" y="221996"/>
                    <a:pt x="3244850" y="315849"/>
                  </a:cubicBezTo>
                  <a:lnTo>
                    <a:pt x="3244850" y="3252978"/>
                  </a:lnTo>
                  <a:cubicBezTo>
                    <a:pt x="3244850" y="3346704"/>
                    <a:pt x="3168777" y="3422777"/>
                    <a:pt x="3075051" y="3422777"/>
                  </a:cubicBezTo>
                  <a:lnTo>
                    <a:pt x="315849" y="3422777"/>
                  </a:lnTo>
                  <a:cubicBezTo>
                    <a:pt x="221996" y="3422777"/>
                    <a:pt x="146177" y="3346831"/>
                    <a:pt x="146177" y="3252978"/>
                  </a:cubicBezTo>
                  <a:lnTo>
                    <a:pt x="146177" y="315849"/>
                  </a:lnTo>
                  <a:cubicBezTo>
                    <a:pt x="146177" y="221996"/>
                    <a:pt x="221996" y="146177"/>
                    <a:pt x="315849" y="146177"/>
                  </a:cubicBezTo>
                  <a:close/>
                  <a:moveTo>
                    <a:pt x="0" y="0"/>
                  </a:moveTo>
                  <a:lnTo>
                    <a:pt x="0" y="3562477"/>
                  </a:lnTo>
                  <a:lnTo>
                    <a:pt x="3384677" y="3562477"/>
                  </a:lnTo>
                  <a:lnTo>
                    <a:pt x="3384677" y="0"/>
                  </a:lnTo>
                  <a:close/>
                </a:path>
              </a:pathLst>
            </a:custGeom>
            <a:blipFill>
              <a:blip r:embed="rId4"/>
              <a:stretch>
                <a:fillRect r="1" b="1"/>
              </a:stretch>
            </a:blipFill>
          </p:spPr>
        </p:sp>
      </p:grpSp>
      <p:sp>
        <p:nvSpPr>
          <p:cNvPr id="5" name="Freeform 5"/>
          <p:cNvSpPr/>
          <p:nvPr/>
        </p:nvSpPr>
        <p:spPr>
          <a:xfrm>
            <a:off x="4396476" y="2068235"/>
            <a:ext cx="1777356" cy="2160996"/>
          </a:xfrm>
          <a:custGeom>
            <a:avLst/>
            <a:gdLst/>
            <a:ahLst/>
            <a:cxnLst/>
            <a:rect l="l" t="t" r="r" b="b"/>
            <a:pathLst>
              <a:path w="1777356" h="2160996">
                <a:moveTo>
                  <a:pt x="0" y="0"/>
                </a:moveTo>
                <a:lnTo>
                  <a:pt x="1777355" y="0"/>
                </a:lnTo>
                <a:lnTo>
                  <a:pt x="1777355" y="2160995"/>
                </a:lnTo>
                <a:lnTo>
                  <a:pt x="0" y="21609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4999954" y="2114045"/>
            <a:ext cx="563439" cy="570311"/>
          </a:xfrm>
          <a:custGeom>
            <a:avLst/>
            <a:gdLst/>
            <a:ahLst/>
            <a:cxnLst/>
            <a:rect l="l" t="t" r="r" b="b"/>
            <a:pathLst>
              <a:path w="563439" h="570311">
                <a:moveTo>
                  <a:pt x="0" y="0"/>
                </a:moveTo>
                <a:lnTo>
                  <a:pt x="563439" y="0"/>
                </a:lnTo>
                <a:lnTo>
                  <a:pt x="563439" y="570310"/>
                </a:lnTo>
                <a:lnTo>
                  <a:pt x="0" y="570310"/>
                </a:lnTo>
                <a:lnTo>
                  <a:pt x="0" y="0"/>
                </a:lnTo>
                <a:close/>
              </a:path>
            </a:pathLst>
          </a:custGeom>
          <a:blipFill>
            <a:blip r:embed="rId7"/>
            <a:stretch>
              <a:fillRect/>
            </a:stretch>
          </a:blipFill>
        </p:spPr>
      </p:sp>
      <p:sp>
        <p:nvSpPr>
          <p:cNvPr id="7" name="Freeform 7"/>
          <p:cNvSpPr/>
          <p:nvPr/>
        </p:nvSpPr>
        <p:spPr>
          <a:xfrm>
            <a:off x="5006825" y="2917977"/>
            <a:ext cx="542826" cy="522212"/>
          </a:xfrm>
          <a:custGeom>
            <a:avLst/>
            <a:gdLst/>
            <a:ahLst/>
            <a:cxnLst/>
            <a:rect l="l" t="t" r="r" b="b"/>
            <a:pathLst>
              <a:path w="542826" h="522212">
                <a:moveTo>
                  <a:pt x="0" y="0"/>
                </a:moveTo>
                <a:lnTo>
                  <a:pt x="542825" y="0"/>
                </a:lnTo>
                <a:lnTo>
                  <a:pt x="542825" y="522212"/>
                </a:lnTo>
                <a:lnTo>
                  <a:pt x="0" y="522212"/>
                </a:lnTo>
                <a:lnTo>
                  <a:pt x="0" y="0"/>
                </a:lnTo>
                <a:close/>
              </a:path>
            </a:pathLst>
          </a:custGeom>
          <a:blipFill>
            <a:blip r:embed="rId8"/>
            <a:stretch>
              <a:fillRect/>
            </a:stretch>
          </a:blipFill>
        </p:spPr>
      </p:sp>
      <p:sp>
        <p:nvSpPr>
          <p:cNvPr id="8" name="Freeform 8"/>
          <p:cNvSpPr/>
          <p:nvPr/>
        </p:nvSpPr>
        <p:spPr>
          <a:xfrm>
            <a:off x="2128976" y="2871067"/>
            <a:ext cx="2141530" cy="932197"/>
          </a:xfrm>
          <a:custGeom>
            <a:avLst/>
            <a:gdLst/>
            <a:ahLst/>
            <a:cxnLst/>
            <a:rect l="l" t="t" r="r" b="b"/>
            <a:pathLst>
              <a:path w="2141530" h="932197">
                <a:moveTo>
                  <a:pt x="0" y="0"/>
                </a:moveTo>
                <a:lnTo>
                  <a:pt x="2141530" y="0"/>
                </a:lnTo>
                <a:lnTo>
                  <a:pt x="2141530" y="932196"/>
                </a:lnTo>
                <a:lnTo>
                  <a:pt x="0" y="93219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9" name="Group 9"/>
          <p:cNvGrpSpPr>
            <a:grpSpLocks noChangeAspect="1"/>
          </p:cNvGrpSpPr>
          <p:nvPr/>
        </p:nvGrpSpPr>
        <p:grpSpPr>
          <a:xfrm>
            <a:off x="5684223" y="2619656"/>
            <a:ext cx="308696" cy="308229"/>
            <a:chOff x="0" y="0"/>
            <a:chExt cx="427914" cy="427266"/>
          </a:xfrm>
        </p:grpSpPr>
        <p:sp>
          <p:nvSpPr>
            <p:cNvPr id="10" name="Freeform 10"/>
            <p:cNvSpPr/>
            <p:nvPr/>
          </p:nvSpPr>
          <p:spPr>
            <a:xfrm>
              <a:off x="0" y="0"/>
              <a:ext cx="427863" cy="427228"/>
            </a:xfrm>
            <a:custGeom>
              <a:avLst/>
              <a:gdLst/>
              <a:ahLst/>
              <a:cxnLst/>
              <a:rect l="l" t="t" r="r" b="b"/>
              <a:pathLst>
                <a:path w="427863" h="427228">
                  <a:moveTo>
                    <a:pt x="213614" y="289052"/>
                  </a:moveTo>
                  <a:cubicBezTo>
                    <a:pt x="172085" y="289052"/>
                    <a:pt x="138176" y="255143"/>
                    <a:pt x="138176" y="213614"/>
                  </a:cubicBezTo>
                  <a:cubicBezTo>
                    <a:pt x="138176" y="172085"/>
                    <a:pt x="172085" y="138176"/>
                    <a:pt x="213614" y="138176"/>
                  </a:cubicBezTo>
                  <a:cubicBezTo>
                    <a:pt x="255143" y="138176"/>
                    <a:pt x="289052" y="172085"/>
                    <a:pt x="289052" y="213614"/>
                  </a:cubicBezTo>
                  <a:cubicBezTo>
                    <a:pt x="289052" y="255143"/>
                    <a:pt x="255143" y="289052"/>
                    <a:pt x="213614" y="289052"/>
                  </a:cubicBezTo>
                  <a:close/>
                  <a:moveTo>
                    <a:pt x="383286" y="166497"/>
                  </a:moveTo>
                  <a:cubicBezTo>
                    <a:pt x="379476" y="152654"/>
                    <a:pt x="373888" y="139446"/>
                    <a:pt x="366903" y="127508"/>
                  </a:cubicBezTo>
                  <a:lnTo>
                    <a:pt x="382651" y="80391"/>
                  </a:lnTo>
                  <a:lnTo>
                    <a:pt x="346837" y="44577"/>
                  </a:lnTo>
                  <a:lnTo>
                    <a:pt x="299720" y="60325"/>
                  </a:lnTo>
                  <a:cubicBezTo>
                    <a:pt x="287147" y="53467"/>
                    <a:pt x="273939" y="47752"/>
                    <a:pt x="260096" y="43942"/>
                  </a:cubicBezTo>
                  <a:lnTo>
                    <a:pt x="238760" y="0"/>
                  </a:lnTo>
                  <a:lnTo>
                    <a:pt x="188468" y="0"/>
                  </a:lnTo>
                  <a:lnTo>
                    <a:pt x="166497" y="43942"/>
                  </a:lnTo>
                  <a:cubicBezTo>
                    <a:pt x="152654" y="47752"/>
                    <a:pt x="139446" y="53340"/>
                    <a:pt x="127508" y="60325"/>
                  </a:cubicBezTo>
                  <a:lnTo>
                    <a:pt x="80391" y="44577"/>
                  </a:lnTo>
                  <a:lnTo>
                    <a:pt x="44577" y="80391"/>
                  </a:lnTo>
                  <a:lnTo>
                    <a:pt x="60325" y="127508"/>
                  </a:lnTo>
                  <a:cubicBezTo>
                    <a:pt x="53467" y="140081"/>
                    <a:pt x="47752" y="153289"/>
                    <a:pt x="43942" y="167132"/>
                  </a:cubicBezTo>
                  <a:lnTo>
                    <a:pt x="0" y="188468"/>
                  </a:lnTo>
                  <a:lnTo>
                    <a:pt x="0" y="238760"/>
                  </a:lnTo>
                  <a:lnTo>
                    <a:pt x="43942" y="260731"/>
                  </a:lnTo>
                  <a:cubicBezTo>
                    <a:pt x="47752" y="274574"/>
                    <a:pt x="53340" y="287782"/>
                    <a:pt x="60325" y="299720"/>
                  </a:cubicBezTo>
                  <a:lnTo>
                    <a:pt x="44577" y="346837"/>
                  </a:lnTo>
                  <a:lnTo>
                    <a:pt x="80391" y="382651"/>
                  </a:lnTo>
                  <a:lnTo>
                    <a:pt x="127508" y="366903"/>
                  </a:lnTo>
                  <a:cubicBezTo>
                    <a:pt x="140081" y="373761"/>
                    <a:pt x="153289" y="379476"/>
                    <a:pt x="167132" y="383286"/>
                  </a:cubicBezTo>
                  <a:lnTo>
                    <a:pt x="189103" y="427228"/>
                  </a:lnTo>
                  <a:lnTo>
                    <a:pt x="239395" y="427228"/>
                  </a:lnTo>
                  <a:lnTo>
                    <a:pt x="261366" y="383286"/>
                  </a:lnTo>
                  <a:cubicBezTo>
                    <a:pt x="275209" y="379476"/>
                    <a:pt x="288417" y="373888"/>
                    <a:pt x="300355" y="366903"/>
                  </a:cubicBezTo>
                  <a:lnTo>
                    <a:pt x="347472" y="382651"/>
                  </a:lnTo>
                  <a:lnTo>
                    <a:pt x="383286" y="346837"/>
                  </a:lnTo>
                  <a:lnTo>
                    <a:pt x="367538" y="299720"/>
                  </a:lnTo>
                  <a:cubicBezTo>
                    <a:pt x="374396" y="287147"/>
                    <a:pt x="380111" y="273939"/>
                    <a:pt x="383921" y="260096"/>
                  </a:cubicBezTo>
                  <a:lnTo>
                    <a:pt x="427863" y="238125"/>
                  </a:lnTo>
                  <a:lnTo>
                    <a:pt x="427863" y="187833"/>
                  </a:lnTo>
                  <a:lnTo>
                    <a:pt x="383286" y="166497"/>
                  </a:lnTo>
                  <a:close/>
                </a:path>
              </a:pathLst>
            </a:custGeom>
            <a:solidFill>
              <a:srgbClr val="326CE5"/>
            </a:solidFill>
          </p:spPr>
        </p:sp>
      </p:grpSp>
      <p:sp>
        <p:nvSpPr>
          <p:cNvPr id="11" name="Freeform 11"/>
          <p:cNvSpPr/>
          <p:nvPr/>
        </p:nvSpPr>
        <p:spPr>
          <a:xfrm>
            <a:off x="6334157" y="2506893"/>
            <a:ext cx="1784227" cy="829128"/>
          </a:xfrm>
          <a:custGeom>
            <a:avLst/>
            <a:gdLst/>
            <a:ahLst/>
            <a:cxnLst/>
            <a:rect l="l" t="t" r="r" b="b"/>
            <a:pathLst>
              <a:path w="1784227" h="829128">
                <a:moveTo>
                  <a:pt x="0" y="0"/>
                </a:moveTo>
                <a:lnTo>
                  <a:pt x="1784227" y="0"/>
                </a:lnTo>
                <a:lnTo>
                  <a:pt x="1784227" y="829128"/>
                </a:lnTo>
                <a:lnTo>
                  <a:pt x="0" y="82912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2" name="TextBox 12"/>
          <p:cNvSpPr txBox="1"/>
          <p:nvPr/>
        </p:nvSpPr>
        <p:spPr>
          <a:xfrm>
            <a:off x="3764785" y="82616"/>
            <a:ext cx="1387407" cy="504509"/>
          </a:xfrm>
          <a:prstGeom prst="rect">
            <a:avLst/>
          </a:prstGeom>
        </p:spPr>
        <p:txBody>
          <a:bodyPr lIns="0" tIns="0" rIns="0" bIns="0" rtlCol="0" anchor="t">
            <a:spAutoFit/>
          </a:bodyPr>
          <a:lstStyle/>
          <a:p>
            <a:pPr algn="l">
              <a:lnSpc>
                <a:spcPts val="4020"/>
              </a:lnSpc>
            </a:pPr>
            <a:r>
              <a:rPr lang="en-US" sz="2870" spc="2">
                <a:solidFill>
                  <a:srgbClr val="326CE5"/>
                </a:solidFill>
                <a:latin typeface="Barlow" panose="00000500000000000000"/>
                <a:ea typeface="Barlow" panose="00000500000000000000"/>
                <a:cs typeface="Barlow" panose="00000500000000000000"/>
                <a:sym typeface="Barlow" panose="00000500000000000000"/>
              </a:rPr>
              <a:t>CronJob</a:t>
            </a:r>
          </a:p>
        </p:txBody>
      </p:sp>
      <p:sp>
        <p:nvSpPr>
          <p:cNvPr id="13" name="TextBox 13"/>
          <p:cNvSpPr txBox="1"/>
          <p:nvPr/>
        </p:nvSpPr>
        <p:spPr>
          <a:xfrm>
            <a:off x="529317" y="645365"/>
            <a:ext cx="86777" cy="830379"/>
          </a:xfrm>
          <a:prstGeom prst="rect">
            <a:avLst/>
          </a:prstGeom>
        </p:spPr>
        <p:txBody>
          <a:bodyPr lIns="0" tIns="0" rIns="0" bIns="0" rtlCol="0" anchor="t">
            <a:spAutoFit/>
          </a:bodyPr>
          <a:lstStyle/>
          <a:p>
            <a:pPr algn="just">
              <a:lnSpc>
                <a:spcPts val="3465"/>
              </a:lnSpc>
            </a:pPr>
            <a:r>
              <a:rPr lang="en-US" sz="1460">
                <a:solidFill>
                  <a:srgbClr val="000000"/>
                </a:solidFill>
                <a:latin typeface="Arimo" panose="020B0604020202020204"/>
                <a:ea typeface="Arimo" panose="020B0604020202020204"/>
                <a:cs typeface="Arimo" panose="020B0604020202020204"/>
                <a:sym typeface="Arimo" panose="020B0604020202020204"/>
              </a:rPr>
              <a:t>▪ ▪</a:t>
            </a:r>
          </a:p>
        </p:txBody>
      </p:sp>
      <p:sp>
        <p:nvSpPr>
          <p:cNvPr id="14" name="TextBox 14"/>
          <p:cNvSpPr txBox="1"/>
          <p:nvPr/>
        </p:nvSpPr>
        <p:spPr>
          <a:xfrm>
            <a:off x="776680" y="875984"/>
            <a:ext cx="7768949" cy="691930"/>
          </a:xfrm>
          <a:prstGeom prst="rect">
            <a:avLst/>
          </a:prstGeom>
        </p:spPr>
        <p:txBody>
          <a:bodyPr lIns="0" tIns="0" rIns="0" bIns="0" rtlCol="0" anchor="t">
            <a:spAutoFit/>
          </a:bodyPr>
          <a:lstStyle/>
          <a:p>
            <a:pPr algn="l">
              <a:lnSpc>
                <a:spcPts val="1735"/>
              </a:lnSpc>
            </a:pPr>
            <a:r>
              <a:rPr lang="en-US" sz="1460">
                <a:solidFill>
                  <a:srgbClr val="000000"/>
                </a:solidFill>
                <a:latin typeface="Calibri (MS)" panose="020F0502020204030204"/>
                <a:ea typeface="Calibri (MS)" panose="020F0502020204030204"/>
                <a:cs typeface="Calibri (MS)" panose="020F0502020204030204"/>
                <a:sym typeface="Calibri (MS)" panose="020F0502020204030204"/>
              </a:rPr>
              <a:t>CronJob in Kubernetes schedules recurring tasks at specified intervals, similar to Unix cron, for regular operations like backups and report generation Ideal for regularly scheduled tasks like backups, report generation, or periodic data processing</a:t>
            </a:r>
          </a:p>
        </p:txBody>
      </p:sp>
      <p:sp>
        <p:nvSpPr>
          <p:cNvPr id="15" name="TextBox 15"/>
          <p:cNvSpPr txBox="1"/>
          <p:nvPr/>
        </p:nvSpPr>
        <p:spPr>
          <a:xfrm>
            <a:off x="4952769" y="3884872"/>
            <a:ext cx="669558" cy="213826"/>
          </a:xfrm>
          <a:prstGeom prst="rect">
            <a:avLst/>
          </a:prstGeom>
        </p:spPr>
        <p:txBody>
          <a:bodyPr lIns="0" tIns="0" rIns="0" bIns="0" rtlCol="0" anchor="t">
            <a:spAutoFit/>
          </a:bodyPr>
          <a:lstStyle/>
          <a:p>
            <a:pPr algn="l">
              <a:lnSpc>
                <a:spcPts val="1595"/>
              </a:lnSpc>
            </a:pPr>
            <a:r>
              <a:rPr lang="en-US" sz="1135" b="1">
                <a:solidFill>
                  <a:srgbClr val="000000"/>
                </a:solidFill>
                <a:latin typeface="Calibri (MS) Bold" panose="020F0702030404030204"/>
                <a:ea typeface="Calibri (MS) Bold" panose="020F0702030404030204"/>
                <a:cs typeface="Calibri (MS) Bold" panose="020F0702030404030204"/>
                <a:sym typeface="Calibri (MS) Bold" panose="020F0702030404030204"/>
              </a:rPr>
              <a:t>w</a:t>
            </a:r>
            <a:r>
              <a:rPr lang="en-US" sz="1135" b="1">
                <a:solidFill>
                  <a:srgbClr val="FFFFFF"/>
                </a:solidFill>
                <a:latin typeface="Calibri (MS) Bold" panose="020F0702030404030204"/>
                <a:ea typeface="Calibri (MS) Bold" panose="020F0702030404030204"/>
                <a:cs typeface="Calibri (MS) Bold" panose="020F0702030404030204"/>
                <a:sym typeface="Calibri (MS) Bold" panose="020F0702030404030204"/>
              </a:rPr>
              <a:t> </a:t>
            </a:r>
            <a:r>
              <a:rPr lang="en-US" sz="1135" b="1">
                <a:solidFill>
                  <a:srgbClr val="000000"/>
                </a:solidFill>
                <a:latin typeface="Calibri (MS) Bold" panose="020F0702030404030204"/>
                <a:ea typeface="Calibri (MS) Bold" panose="020F0702030404030204"/>
                <a:cs typeface="Calibri (MS) Bold" panose="020F0702030404030204"/>
                <a:sym typeface="Calibri (MS) Bold" panose="020F0702030404030204"/>
              </a:rPr>
              <a:t>or</a:t>
            </a:r>
            <a:r>
              <a:rPr lang="en-US" sz="1135" b="1">
                <a:solidFill>
                  <a:srgbClr val="FFFFFF"/>
                </a:solidFill>
                <a:latin typeface="Calibri (MS) Bold" panose="020F0702030404030204"/>
                <a:ea typeface="Calibri (MS) Bold" panose="020F0702030404030204"/>
                <a:cs typeface="Calibri (MS) Bold" panose="020F0702030404030204"/>
                <a:sym typeface="Calibri (MS) Bold" panose="020F0702030404030204"/>
              </a:rPr>
              <a:t> </a:t>
            </a:r>
            <a:r>
              <a:rPr lang="en-US" sz="1135" b="1">
                <a:solidFill>
                  <a:srgbClr val="000000"/>
                </a:solidFill>
                <a:latin typeface="Calibri (MS) Bold" panose="020F0702030404030204"/>
                <a:ea typeface="Calibri (MS) Bold" panose="020F0702030404030204"/>
                <a:cs typeface="Calibri (MS) Bold" panose="020F0702030404030204"/>
                <a:sym typeface="Calibri (MS) Bold" panose="020F0702030404030204"/>
              </a:rPr>
              <a:t>ke</a:t>
            </a:r>
            <a:r>
              <a:rPr lang="en-US" sz="1135" b="1">
                <a:solidFill>
                  <a:srgbClr val="FFFFFF"/>
                </a:solidFill>
                <a:latin typeface="Calibri (MS) Bold" panose="020F0702030404030204"/>
                <a:ea typeface="Calibri (MS) Bold" panose="020F0702030404030204"/>
                <a:cs typeface="Calibri (MS) Bold" panose="020F0702030404030204"/>
                <a:sym typeface="Calibri (MS) Bold" panose="020F0702030404030204"/>
              </a:rPr>
              <a:t> </a:t>
            </a:r>
            <a:r>
              <a:rPr lang="en-US" sz="1135" b="1">
                <a:solidFill>
                  <a:srgbClr val="000000"/>
                </a:solidFill>
                <a:latin typeface="Calibri (MS) Bold" panose="020F0702030404030204"/>
                <a:ea typeface="Calibri (MS) Bold" panose="020F0702030404030204"/>
                <a:cs typeface="Calibri (MS) Bold" panose="020F0702030404030204"/>
                <a:sym typeface="Calibri (MS) Bold" panose="020F0702030404030204"/>
              </a:rPr>
              <a:t>ro</a:t>
            </a:r>
            <a:r>
              <a:rPr lang="en-US" sz="1135" b="1">
                <a:solidFill>
                  <a:srgbClr val="FFFFFF"/>
                </a:solidFill>
                <a:latin typeface="Calibri (MS) Bold" panose="020F0702030404030204"/>
                <a:ea typeface="Calibri (MS) Bold" panose="020F0702030404030204"/>
                <a:cs typeface="Calibri (MS) Bold" panose="020F0702030404030204"/>
                <a:sym typeface="Calibri (MS) Bold" panose="020F0702030404030204"/>
              </a:rPr>
              <a:t> </a:t>
            </a:r>
            <a:r>
              <a:rPr lang="en-US" sz="1135" b="1">
                <a:solidFill>
                  <a:srgbClr val="000000"/>
                </a:solidFill>
                <a:latin typeface="Calibri (MS) Bold" panose="020F0702030404030204"/>
                <a:ea typeface="Calibri (MS) Bold" panose="020F0702030404030204"/>
                <a:cs typeface="Calibri (MS) Bold" panose="020F0702030404030204"/>
                <a:sym typeface="Calibri (MS) Bold" panose="020F0702030404030204"/>
              </a:rPr>
              <a:t>ne</a:t>
            </a:r>
          </a:p>
        </p:txBody>
      </p:sp>
      <p:sp>
        <p:nvSpPr>
          <p:cNvPr id="16" name="TextBox 16"/>
          <p:cNvSpPr txBox="1"/>
          <p:nvPr/>
        </p:nvSpPr>
        <p:spPr>
          <a:xfrm>
            <a:off x="5131420" y="3438958"/>
            <a:ext cx="309610" cy="197761"/>
          </a:xfrm>
          <a:prstGeom prst="rect">
            <a:avLst/>
          </a:prstGeom>
        </p:spPr>
        <p:txBody>
          <a:bodyPr lIns="0" tIns="0" rIns="0" bIns="0" rtlCol="0" anchor="t">
            <a:spAutoFit/>
          </a:bodyPr>
          <a:lstStyle/>
          <a:p>
            <a:pPr algn="l">
              <a:lnSpc>
                <a:spcPts val="1440"/>
              </a:lnSpc>
            </a:pPr>
            <a:r>
              <a:rPr lang="en-US" sz="1025" b="1">
                <a:solidFill>
                  <a:srgbClr val="000000"/>
                </a:solidFill>
                <a:latin typeface="Calibri (MS) Bold" panose="020F0702030404030204"/>
                <a:ea typeface="Calibri (MS) Bold" panose="020F0702030404030204"/>
                <a:cs typeface="Calibri (MS) Bold" panose="020F0702030404030204"/>
                <a:sym typeface="Calibri (MS) Bold" panose="020F0702030404030204"/>
              </a:rPr>
              <a:t>X Pod</a:t>
            </a:r>
          </a:p>
        </p:txBody>
      </p:sp>
      <p:sp>
        <p:nvSpPr>
          <p:cNvPr id="17" name="TextBox 17"/>
          <p:cNvSpPr txBox="1"/>
          <p:nvPr/>
        </p:nvSpPr>
        <p:spPr>
          <a:xfrm>
            <a:off x="2360309" y="2926499"/>
            <a:ext cx="1745047" cy="617747"/>
          </a:xfrm>
          <a:prstGeom prst="rect">
            <a:avLst/>
          </a:prstGeom>
        </p:spPr>
        <p:txBody>
          <a:bodyPr lIns="0" tIns="0" rIns="0" bIns="0" rtlCol="0" anchor="t">
            <a:spAutoFit/>
          </a:bodyPr>
          <a:lstStyle/>
          <a:p>
            <a:pPr algn="ctr">
              <a:lnSpc>
                <a:spcPts val="1570"/>
              </a:lnSpc>
            </a:pPr>
            <a:r>
              <a:rPr lang="en-US" sz="1300">
                <a:solidFill>
                  <a:srgbClr val="FFFFFF"/>
                </a:solidFill>
                <a:latin typeface="Calibri (MS)" panose="020F0502020204030204"/>
                <a:ea typeface="Calibri (MS)" panose="020F0502020204030204"/>
                <a:cs typeface="Calibri (MS)" panose="020F0502020204030204"/>
                <a:sym typeface="Calibri (MS)" panose="020F0502020204030204"/>
              </a:rPr>
              <a:t>Schedule and Remove “X Pod” after the task is completed to run </a:t>
            </a:r>
          </a:p>
        </p:txBody>
      </p:sp>
      <p:sp>
        <p:nvSpPr>
          <p:cNvPr id="18" name="TextBox 18"/>
          <p:cNvSpPr txBox="1"/>
          <p:nvPr/>
        </p:nvSpPr>
        <p:spPr>
          <a:xfrm>
            <a:off x="2338960" y="3525305"/>
            <a:ext cx="1746394" cy="218482"/>
          </a:xfrm>
          <a:prstGeom prst="rect">
            <a:avLst/>
          </a:prstGeom>
        </p:spPr>
        <p:txBody>
          <a:bodyPr lIns="0" tIns="0" rIns="0" bIns="0" rtlCol="0" anchor="t">
            <a:spAutoFit/>
          </a:bodyPr>
          <a:lstStyle/>
          <a:p>
            <a:pPr algn="l">
              <a:lnSpc>
                <a:spcPts val="1570"/>
              </a:lnSpc>
            </a:pPr>
            <a:r>
              <a:rPr lang="en-US" sz="1300">
                <a:solidFill>
                  <a:srgbClr val="FFFFFF"/>
                </a:solidFill>
                <a:latin typeface="Calibri (MS)" panose="020F0502020204030204"/>
                <a:ea typeface="Calibri (MS)" panose="020F0502020204030204"/>
                <a:cs typeface="Calibri (MS)" panose="020F0502020204030204"/>
                <a:sym typeface="Calibri (MS)" panose="020F0502020204030204"/>
              </a:rPr>
              <a:t>periodically at fixed times</a:t>
            </a:r>
          </a:p>
        </p:txBody>
      </p:sp>
      <p:sp>
        <p:nvSpPr>
          <p:cNvPr id="19" name="TextBox 19"/>
          <p:cNvSpPr txBox="1"/>
          <p:nvPr/>
        </p:nvSpPr>
        <p:spPr>
          <a:xfrm>
            <a:off x="6489172" y="2500772"/>
            <a:ext cx="1503978" cy="785295"/>
          </a:xfrm>
          <a:prstGeom prst="rect">
            <a:avLst/>
          </a:prstGeom>
        </p:spPr>
        <p:txBody>
          <a:bodyPr lIns="0" tIns="0" rIns="0" bIns="0" rtlCol="0" anchor="t">
            <a:spAutoFit/>
          </a:bodyPr>
          <a:lstStyle/>
          <a:p>
            <a:pPr algn="ctr">
              <a:lnSpc>
                <a:spcPts val="2045"/>
              </a:lnSpc>
            </a:pPr>
            <a:r>
              <a:rPr lang="en-US" sz="1300">
                <a:solidFill>
                  <a:srgbClr val="FFFFFF"/>
                </a:solidFill>
                <a:latin typeface="Calibri (MS)" panose="020F0502020204030204"/>
                <a:ea typeface="Calibri (MS)" panose="020F0502020204030204"/>
                <a:cs typeface="Calibri (MS)" panose="020F0502020204030204"/>
                <a:sym typeface="Calibri (MS)" panose="020F0502020204030204"/>
              </a:rPr>
              <a:t>Monday - 9:00 AM Tuesday - 9:00 AM Wednesday - 9:00 AM</a:t>
            </a: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373119" y="1302203"/>
          <a:ext cx="6849353" cy="3238500"/>
        </p:xfrm>
        <a:graphic>
          <a:graphicData uri="http://schemas.openxmlformats.org/drawingml/2006/table">
            <a:tbl>
              <a:tblPr/>
              <a:tblGrid>
                <a:gridCol w="2415357">
                  <a:extLst>
                    <a:ext uri="{9D8B030D-6E8A-4147-A177-3AD203B41FA5}">
                      <a16:colId xmlns:a16="http://schemas.microsoft.com/office/drawing/2014/main" val="20000"/>
                    </a:ext>
                  </a:extLst>
                </a:gridCol>
                <a:gridCol w="4433996">
                  <a:extLst>
                    <a:ext uri="{9D8B030D-6E8A-4147-A177-3AD203B41FA5}">
                      <a16:colId xmlns:a16="http://schemas.microsoft.com/office/drawing/2014/main" val="20001"/>
                    </a:ext>
                  </a:extLst>
                </a:gridCol>
              </a:tblGrid>
              <a:tr h="402417">
                <a:tc>
                  <a:txBody>
                    <a:bodyPr/>
                    <a:lstStyle/>
                    <a:p>
                      <a:pPr algn="l">
                        <a:lnSpc>
                          <a:spcPts val="1680"/>
                        </a:lnSpc>
                        <a:defRPr/>
                      </a:pPr>
                      <a:r>
                        <a:rPr lang="en-US" sz="1200">
                          <a:solidFill>
                            <a:srgbClr val="000000"/>
                          </a:solidFill>
                          <a:latin typeface="Open Sans"/>
                          <a:ea typeface="Open Sans"/>
                          <a:cs typeface="Open Sans"/>
                          <a:sym typeface="Open Sans"/>
                        </a:rPr>
                        <a:t>Feature</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680"/>
                        </a:lnSpc>
                        <a:defRPr/>
                      </a:pPr>
                      <a:r>
                        <a:rPr lang="en-US" sz="1200">
                          <a:solidFill>
                            <a:srgbClr val="000000"/>
                          </a:solidFill>
                          <a:latin typeface="Open Sans"/>
                          <a:ea typeface="Open Sans"/>
                          <a:cs typeface="Open Sans"/>
                          <a:sym typeface="Open Sans"/>
                        </a:rPr>
                        <a:t>Explanation</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02417">
                <a:tc>
                  <a:txBody>
                    <a:bodyPr/>
                    <a:lstStyle/>
                    <a:p>
                      <a:pPr algn="l">
                        <a:lnSpc>
                          <a:spcPts val="1680"/>
                        </a:lnSpc>
                        <a:defRPr/>
                      </a:pPr>
                      <a:r>
                        <a:rPr lang="en-US" sz="1200">
                          <a:solidFill>
                            <a:srgbClr val="000000"/>
                          </a:solidFill>
                          <a:latin typeface="Open Sans"/>
                          <a:ea typeface="Open Sans"/>
                          <a:cs typeface="Open Sans"/>
                          <a:sym typeface="Open Sans"/>
                        </a:rPr>
                        <a:t>Automated Scheduling</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680"/>
                        </a:lnSpc>
                        <a:defRPr/>
                      </a:pPr>
                      <a:r>
                        <a:rPr lang="en-US" sz="1200">
                          <a:solidFill>
                            <a:srgbClr val="000000"/>
                          </a:solidFill>
                          <a:latin typeface="Open Sans"/>
                          <a:ea typeface="Open Sans"/>
                          <a:cs typeface="Open Sans"/>
                          <a:sym typeface="Open Sans"/>
                        </a:rPr>
                        <a:t>Runs Jobs at specified intervals using a cron schedule.</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02417">
                <a:tc>
                  <a:txBody>
                    <a:bodyPr/>
                    <a:lstStyle/>
                    <a:p>
                      <a:pPr algn="l">
                        <a:lnSpc>
                          <a:spcPts val="1680"/>
                        </a:lnSpc>
                        <a:defRPr/>
                      </a:pPr>
                      <a:r>
                        <a:rPr lang="en-US" sz="1200">
                          <a:solidFill>
                            <a:srgbClr val="000000"/>
                          </a:solidFill>
                          <a:latin typeface="Open Sans"/>
                          <a:ea typeface="Open Sans"/>
                          <a:cs typeface="Open Sans"/>
                          <a:sym typeface="Open Sans"/>
                        </a:rPr>
                        <a:t>Handles Failures</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680"/>
                        </a:lnSpc>
                        <a:defRPr/>
                      </a:pPr>
                      <a:r>
                        <a:rPr lang="en-US" sz="1200">
                          <a:solidFill>
                            <a:srgbClr val="000000"/>
                          </a:solidFill>
                          <a:latin typeface="Open Sans"/>
                          <a:ea typeface="Open Sans"/>
                          <a:cs typeface="Open Sans"/>
                          <a:sym typeface="Open Sans"/>
                        </a:rPr>
                        <a:t>Failed Jobs can be retried automatically.</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02417">
                <a:tc>
                  <a:txBody>
                    <a:bodyPr/>
                    <a:lstStyle/>
                    <a:p>
                      <a:pPr algn="l">
                        <a:lnSpc>
                          <a:spcPts val="1680"/>
                        </a:lnSpc>
                        <a:defRPr/>
                      </a:pPr>
                      <a:r>
                        <a:rPr lang="en-US" sz="1200">
                          <a:solidFill>
                            <a:srgbClr val="000000"/>
                          </a:solidFill>
                          <a:latin typeface="Open Sans"/>
                          <a:ea typeface="Open Sans"/>
                          <a:cs typeface="Open Sans"/>
                          <a:sym typeface="Open Sans"/>
                        </a:rPr>
                        <a:t>Time-Based Execution</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680"/>
                        </a:lnSpc>
                        <a:defRPr/>
                      </a:pPr>
                      <a:r>
                        <a:rPr lang="en-US" sz="1200">
                          <a:solidFill>
                            <a:srgbClr val="000000"/>
                          </a:solidFill>
                          <a:latin typeface="Open Sans"/>
                          <a:ea typeface="Open Sans"/>
                          <a:cs typeface="Open Sans"/>
                          <a:sym typeface="Open Sans"/>
                        </a:rPr>
                        <a:t>Uses standard cron syntax to define schedules.</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13207">
                <a:tc>
                  <a:txBody>
                    <a:bodyPr/>
                    <a:lstStyle/>
                    <a:p>
                      <a:pPr algn="l">
                        <a:lnSpc>
                          <a:spcPts val="1680"/>
                        </a:lnSpc>
                        <a:defRPr/>
                      </a:pPr>
                      <a:r>
                        <a:rPr lang="en-US" sz="1200">
                          <a:solidFill>
                            <a:srgbClr val="000000"/>
                          </a:solidFill>
                          <a:latin typeface="Open Sans"/>
                          <a:ea typeface="Open Sans"/>
                          <a:cs typeface="Open Sans"/>
                          <a:sym typeface="Open Sans"/>
                        </a:rPr>
                        <a:t>Pod Lifecycle Management</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680"/>
                        </a:lnSpc>
                        <a:defRPr/>
                      </a:pPr>
                      <a:r>
                        <a:rPr lang="en-US" sz="1200">
                          <a:solidFill>
                            <a:srgbClr val="000000"/>
                          </a:solidFill>
                          <a:latin typeface="Open Sans"/>
                          <a:ea typeface="Open Sans"/>
                          <a:cs typeface="Open Sans"/>
                          <a:sym typeface="Open Sans"/>
                        </a:rPr>
                        <a:t>Creates a new Pod per scheduled Job and deletes old ones based on history settings.</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02417">
                <a:tc>
                  <a:txBody>
                    <a:bodyPr/>
                    <a:lstStyle/>
                    <a:p>
                      <a:pPr algn="l">
                        <a:lnSpc>
                          <a:spcPts val="1680"/>
                        </a:lnSpc>
                        <a:defRPr/>
                      </a:pPr>
                      <a:r>
                        <a:rPr lang="en-US" sz="1200">
                          <a:solidFill>
                            <a:srgbClr val="000000"/>
                          </a:solidFill>
                          <a:latin typeface="Open Sans"/>
                          <a:ea typeface="Open Sans"/>
                          <a:cs typeface="Open Sans"/>
                          <a:sym typeface="Open Sans"/>
                        </a:rPr>
                        <a:t>Parallel Execution Support</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680"/>
                        </a:lnSpc>
                        <a:defRPr/>
                      </a:pPr>
                      <a:r>
                        <a:rPr lang="en-US" sz="1200">
                          <a:solidFill>
                            <a:srgbClr val="000000"/>
                          </a:solidFill>
                          <a:latin typeface="Open Sans"/>
                          <a:ea typeface="Open Sans"/>
                          <a:cs typeface="Open Sans"/>
                          <a:sym typeface="Open Sans"/>
                        </a:rPr>
                        <a:t>Can run multiple Jobs at the same time.</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613207">
                <a:tc>
                  <a:txBody>
                    <a:bodyPr/>
                    <a:lstStyle/>
                    <a:p>
                      <a:pPr algn="l">
                        <a:lnSpc>
                          <a:spcPts val="1680"/>
                        </a:lnSpc>
                        <a:defRPr/>
                      </a:pPr>
                      <a:r>
                        <a:rPr lang="en-US" sz="1200">
                          <a:solidFill>
                            <a:srgbClr val="000000"/>
                          </a:solidFill>
                          <a:latin typeface="Open Sans"/>
                          <a:ea typeface="Open Sans"/>
                          <a:cs typeface="Open Sans"/>
                          <a:sym typeface="Open Sans"/>
                        </a:rPr>
                        <a:t>Common Use Cases</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680"/>
                        </a:lnSpc>
                        <a:defRPr/>
                      </a:pPr>
                      <a:r>
                        <a:rPr lang="en-US" sz="1200">
                          <a:solidFill>
                            <a:srgbClr val="000000"/>
                          </a:solidFill>
                          <a:latin typeface="Open Sans"/>
                          <a:ea typeface="Open Sans"/>
                          <a:cs typeface="Open Sans"/>
                          <a:sym typeface="Open Sans"/>
                        </a:rPr>
                        <a:t>- Automated backups  - Data processing  - Log rotation  - Database cleanups</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3" name="TextBox 3"/>
          <p:cNvSpPr txBox="1"/>
          <p:nvPr/>
        </p:nvSpPr>
        <p:spPr>
          <a:xfrm>
            <a:off x="460771" y="485775"/>
            <a:ext cx="8234888" cy="428764"/>
          </a:xfrm>
          <a:prstGeom prst="rect">
            <a:avLst/>
          </a:prstGeom>
        </p:spPr>
        <p:txBody>
          <a:bodyPr lIns="0" tIns="0" rIns="0" bIns="0" rtlCol="0" anchor="t">
            <a:spAutoFit/>
          </a:bodyPr>
          <a:lstStyle/>
          <a:p>
            <a:pPr algn="l">
              <a:lnSpc>
                <a:spcPts val="1765"/>
              </a:lnSpc>
              <a:spcBef>
                <a:spcPct val="0"/>
              </a:spcBef>
            </a:pPr>
            <a:r>
              <a:rPr lang="en-US" sz="1260">
                <a:solidFill>
                  <a:srgbClr val="000000"/>
                </a:solidFill>
                <a:latin typeface="Open Sans"/>
                <a:ea typeface="Open Sans"/>
                <a:cs typeface="Open Sans"/>
                <a:sym typeface="Open Sans"/>
              </a:rPr>
              <a:t>A CronJob in Kubernetes is used to schedule Jobs to run at specific times (similar to Linux cron). It is useful for recurring tasks, such as backups, report generation, or log rotation.</a:t>
            </a: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53749" y="375146"/>
            <a:ext cx="3700750" cy="1336525"/>
          </a:xfrm>
          <a:prstGeom prst="rect">
            <a:avLst/>
          </a:prstGeom>
        </p:spPr>
        <p:txBody>
          <a:bodyPr lIns="0" tIns="0" rIns="0" bIns="0" rtlCol="0" anchor="t">
            <a:spAutoFit/>
          </a:bodyPr>
          <a:lstStyle/>
          <a:p>
            <a:pPr marL="243840" lvl="1" indent="-121920" algn="l">
              <a:lnSpc>
                <a:spcPts val="1580"/>
              </a:lnSpc>
              <a:buFont typeface="Arial" panose="020B0604020202020204"/>
              <a:buChar char="•"/>
            </a:pPr>
            <a:r>
              <a:rPr lang="en-US" sz="1130">
                <a:solidFill>
                  <a:srgbClr val="000000"/>
                </a:solidFill>
                <a:latin typeface="Open Sans"/>
                <a:ea typeface="Open Sans"/>
                <a:cs typeface="Open Sans"/>
                <a:sym typeface="Open Sans"/>
              </a:rPr>
              <a:t>Create a simple CronJob that runs every minute.</a:t>
            </a:r>
          </a:p>
          <a:p>
            <a:pPr marL="243840" lvl="1" indent="-121920" algn="l">
              <a:lnSpc>
                <a:spcPts val="1580"/>
              </a:lnSpc>
              <a:buFont typeface="Arial" panose="020B0604020202020204"/>
              <a:buChar char="•"/>
            </a:pPr>
            <a:r>
              <a:rPr lang="en-US" sz="1130">
                <a:solidFill>
                  <a:srgbClr val="000000"/>
                </a:solidFill>
                <a:latin typeface="Open Sans"/>
                <a:ea typeface="Open Sans"/>
                <a:cs typeface="Open Sans"/>
                <a:sym typeface="Open Sans"/>
              </a:rPr>
              <a:t>Check scheduled Jobs and their execution.</a:t>
            </a:r>
          </a:p>
          <a:p>
            <a:pPr marL="243840" lvl="1" indent="-121920" algn="l">
              <a:lnSpc>
                <a:spcPts val="1580"/>
              </a:lnSpc>
              <a:buFont typeface="Arial" panose="020B0604020202020204"/>
              <a:buChar char="•"/>
            </a:pPr>
            <a:r>
              <a:rPr lang="en-US" sz="1130">
                <a:solidFill>
                  <a:srgbClr val="000000"/>
                </a:solidFill>
                <a:latin typeface="Open Sans"/>
                <a:ea typeface="Open Sans"/>
                <a:cs typeface="Open Sans"/>
                <a:sym typeface="Open Sans"/>
              </a:rPr>
              <a:t>Demonstrate automatic retries on failure.</a:t>
            </a:r>
          </a:p>
          <a:p>
            <a:pPr marL="243840" lvl="1" indent="-121920" algn="l">
              <a:lnSpc>
                <a:spcPts val="1580"/>
              </a:lnSpc>
              <a:buFont typeface="Arial" panose="020B0604020202020204"/>
              <a:buChar char="•"/>
            </a:pPr>
            <a:r>
              <a:rPr lang="en-US" sz="1130">
                <a:solidFill>
                  <a:srgbClr val="000000"/>
                </a:solidFill>
                <a:latin typeface="Open Sans"/>
                <a:ea typeface="Open Sans"/>
                <a:cs typeface="Open Sans"/>
                <a:sym typeface="Open Sans"/>
              </a:rPr>
              <a:t>Test parallel execution with concurrency policy.</a:t>
            </a:r>
          </a:p>
          <a:p>
            <a:pPr marL="243840" lvl="1" indent="-121920" algn="l">
              <a:lnSpc>
                <a:spcPts val="1580"/>
              </a:lnSpc>
              <a:buFont typeface="Arial" panose="020B0604020202020204"/>
              <a:buChar char="•"/>
            </a:pPr>
            <a:r>
              <a:rPr lang="en-US" sz="1130">
                <a:solidFill>
                  <a:srgbClr val="000000"/>
                </a:solidFill>
                <a:latin typeface="Open Sans"/>
                <a:ea typeface="Open Sans"/>
                <a:cs typeface="Open Sans"/>
                <a:sym typeface="Open Sans"/>
              </a:rPr>
              <a:t>Use completions and parallelism in CronJobs.</a:t>
            </a:r>
          </a:p>
          <a:p>
            <a:pPr marL="243840" lvl="1" indent="-121920" algn="l">
              <a:lnSpc>
                <a:spcPts val="1580"/>
              </a:lnSpc>
              <a:buFont typeface="Arial" panose="020B0604020202020204"/>
              <a:buChar char="•"/>
            </a:pPr>
            <a:r>
              <a:rPr lang="en-US" sz="1130">
                <a:solidFill>
                  <a:srgbClr val="000000"/>
                </a:solidFill>
                <a:latin typeface="Open Sans"/>
                <a:ea typeface="Open Sans"/>
                <a:cs typeface="Open Sans"/>
                <a:sym typeface="Open Sans"/>
              </a:rPr>
              <a:t>Apply cordon, drain, and uncordon to test behavior.</a:t>
            </a:r>
          </a:p>
          <a:p>
            <a:pPr marL="243840" lvl="1" indent="-121920" algn="l">
              <a:lnSpc>
                <a:spcPts val="1580"/>
              </a:lnSpc>
              <a:buFont typeface="Arial" panose="020B0604020202020204"/>
              <a:buChar char="•"/>
            </a:pPr>
            <a:r>
              <a:rPr lang="en-US" sz="1130">
                <a:solidFill>
                  <a:srgbClr val="000000"/>
                </a:solidFill>
                <a:latin typeface="Open Sans"/>
                <a:ea typeface="Open Sans"/>
                <a:cs typeface="Open Sans"/>
                <a:sym typeface="Open Sans"/>
              </a:rPr>
              <a:t>Delete a CronJob and verify cleanup.</a:t>
            </a:r>
          </a:p>
        </p:txBody>
      </p:sp>
      <p:sp>
        <p:nvSpPr>
          <p:cNvPr id="3" name="TextBox 3"/>
          <p:cNvSpPr txBox="1"/>
          <p:nvPr/>
        </p:nvSpPr>
        <p:spPr>
          <a:xfrm>
            <a:off x="709096" y="2028425"/>
            <a:ext cx="2554823" cy="715843"/>
          </a:xfrm>
          <a:prstGeom prst="rect">
            <a:avLst/>
          </a:prstGeom>
        </p:spPr>
        <p:txBody>
          <a:bodyPr lIns="0" tIns="0" rIns="0" bIns="0" rtlCol="0" anchor="t">
            <a:spAutoFit/>
          </a:bodyPr>
          <a:lstStyle/>
          <a:p>
            <a:pPr algn="l">
              <a:lnSpc>
                <a:spcPts val="1495"/>
              </a:lnSpc>
              <a:spcBef>
                <a:spcPct val="0"/>
              </a:spcBef>
            </a:pPr>
            <a:r>
              <a:rPr lang="en-US" sz="1070" b="1">
                <a:solidFill>
                  <a:srgbClr val="000000"/>
                </a:solidFill>
                <a:latin typeface="Open Sans Bold"/>
                <a:ea typeface="Open Sans Bold"/>
                <a:cs typeface="Open Sans Bold"/>
                <a:sym typeface="Open Sans Bold"/>
              </a:rPr>
              <a:t>Create a Simple CronJob</a:t>
            </a:r>
          </a:p>
          <a:p>
            <a:pPr algn="l">
              <a:lnSpc>
                <a:spcPts val="1495"/>
              </a:lnSpc>
              <a:spcBef>
                <a:spcPct val="0"/>
              </a:spcBef>
            </a:pPr>
            <a:r>
              <a:rPr lang="en-US" sz="1070">
                <a:solidFill>
                  <a:srgbClr val="000000"/>
                </a:solidFill>
                <a:latin typeface="Open Sans"/>
                <a:ea typeface="Open Sans"/>
                <a:cs typeface="Open Sans"/>
                <a:sym typeface="Open Sans"/>
              </a:rPr>
              <a:t>We will create a CronJob that runs every minute (*/1 * * * *) and prints "Hello from Kubernetes CronJob!".</a:t>
            </a:r>
          </a:p>
        </p:txBody>
      </p:sp>
      <p:sp>
        <p:nvSpPr>
          <p:cNvPr id="4" name="TextBox 4"/>
          <p:cNvSpPr txBox="1"/>
          <p:nvPr/>
        </p:nvSpPr>
        <p:spPr>
          <a:xfrm>
            <a:off x="4308575" y="1859562"/>
            <a:ext cx="3883400" cy="3151675"/>
          </a:xfrm>
          <a:prstGeom prst="rect">
            <a:avLst/>
          </a:prstGeom>
        </p:spPr>
        <p:txBody>
          <a:bodyPr lIns="0" tIns="0" rIns="0" bIns="0" rtlCol="0" anchor="t">
            <a:spAutoFit/>
          </a:bodyPr>
          <a:lstStyle/>
          <a:p>
            <a:pPr algn="l">
              <a:lnSpc>
                <a:spcPts val="1515"/>
              </a:lnSpc>
              <a:spcBef>
                <a:spcPct val="0"/>
              </a:spcBef>
            </a:pPr>
            <a:r>
              <a:rPr lang="en-US" sz="1085">
                <a:solidFill>
                  <a:srgbClr val="000000"/>
                </a:solidFill>
                <a:latin typeface="Open Sans"/>
                <a:ea typeface="Open Sans"/>
                <a:cs typeface="Open Sans"/>
                <a:sym typeface="Open Sans"/>
              </a:rPr>
              <a:t>cat &lt;&lt;EOF | kubectl apply -f -</a:t>
            </a:r>
          </a:p>
          <a:p>
            <a:pPr algn="l">
              <a:lnSpc>
                <a:spcPts val="1515"/>
              </a:lnSpc>
              <a:spcBef>
                <a:spcPct val="0"/>
              </a:spcBef>
            </a:pPr>
            <a:r>
              <a:rPr lang="en-US" sz="1085">
                <a:solidFill>
                  <a:srgbClr val="000000"/>
                </a:solidFill>
                <a:latin typeface="Open Sans"/>
                <a:ea typeface="Open Sans"/>
                <a:cs typeface="Open Sans"/>
                <a:sym typeface="Open Sans"/>
              </a:rPr>
              <a:t>apiVersion: batch/v1</a:t>
            </a:r>
          </a:p>
          <a:p>
            <a:pPr algn="l">
              <a:lnSpc>
                <a:spcPts val="1515"/>
              </a:lnSpc>
              <a:spcBef>
                <a:spcPct val="0"/>
              </a:spcBef>
            </a:pPr>
            <a:r>
              <a:rPr lang="en-US" sz="1085">
                <a:solidFill>
                  <a:srgbClr val="000000"/>
                </a:solidFill>
                <a:latin typeface="Open Sans"/>
                <a:ea typeface="Open Sans"/>
                <a:cs typeface="Open Sans"/>
                <a:sym typeface="Open Sans"/>
              </a:rPr>
              <a:t>kind: CronJob</a:t>
            </a:r>
          </a:p>
          <a:p>
            <a:pPr algn="l">
              <a:lnSpc>
                <a:spcPts val="1515"/>
              </a:lnSpc>
              <a:spcBef>
                <a:spcPct val="0"/>
              </a:spcBef>
            </a:pPr>
            <a:r>
              <a:rPr lang="en-US" sz="1085">
                <a:solidFill>
                  <a:srgbClr val="000000"/>
                </a:solidFill>
                <a:latin typeface="Open Sans"/>
                <a:ea typeface="Open Sans"/>
                <a:cs typeface="Open Sans"/>
                <a:sym typeface="Open Sans"/>
              </a:rPr>
              <a:t>metadata:</a:t>
            </a:r>
          </a:p>
          <a:p>
            <a:pPr algn="l">
              <a:lnSpc>
                <a:spcPts val="1515"/>
              </a:lnSpc>
              <a:spcBef>
                <a:spcPct val="0"/>
              </a:spcBef>
            </a:pPr>
            <a:r>
              <a:rPr lang="en-US" sz="1085">
                <a:solidFill>
                  <a:srgbClr val="000000"/>
                </a:solidFill>
                <a:latin typeface="Open Sans"/>
                <a:ea typeface="Open Sans"/>
                <a:cs typeface="Open Sans"/>
                <a:sym typeface="Open Sans"/>
              </a:rPr>
              <a:t>  name: simple-cronjob</a:t>
            </a:r>
          </a:p>
          <a:p>
            <a:pPr algn="l">
              <a:lnSpc>
                <a:spcPts val="1515"/>
              </a:lnSpc>
              <a:spcBef>
                <a:spcPct val="0"/>
              </a:spcBef>
            </a:pPr>
            <a:r>
              <a:rPr lang="en-US" sz="1085">
                <a:solidFill>
                  <a:srgbClr val="000000"/>
                </a:solidFill>
                <a:latin typeface="Open Sans"/>
                <a:ea typeface="Open Sans"/>
                <a:cs typeface="Open Sans"/>
                <a:sym typeface="Open Sans"/>
              </a:rPr>
              <a:t>spec:</a:t>
            </a:r>
          </a:p>
          <a:p>
            <a:pPr algn="l">
              <a:lnSpc>
                <a:spcPts val="1515"/>
              </a:lnSpc>
              <a:spcBef>
                <a:spcPct val="0"/>
              </a:spcBef>
            </a:pPr>
            <a:r>
              <a:rPr lang="en-US" sz="1085">
                <a:solidFill>
                  <a:srgbClr val="000000"/>
                </a:solidFill>
                <a:latin typeface="Open Sans"/>
                <a:ea typeface="Open Sans"/>
                <a:cs typeface="Open Sans"/>
                <a:sym typeface="Open Sans"/>
              </a:rPr>
              <a:t>  schedule: "*/1 * * * *"  # Runs every minute</a:t>
            </a:r>
          </a:p>
          <a:p>
            <a:pPr algn="l">
              <a:lnSpc>
                <a:spcPts val="1515"/>
              </a:lnSpc>
              <a:spcBef>
                <a:spcPct val="0"/>
              </a:spcBef>
            </a:pPr>
            <a:r>
              <a:rPr lang="en-US" sz="1085">
                <a:solidFill>
                  <a:srgbClr val="000000"/>
                </a:solidFill>
                <a:latin typeface="Open Sans"/>
                <a:ea typeface="Open Sans"/>
                <a:cs typeface="Open Sans"/>
                <a:sym typeface="Open Sans"/>
              </a:rPr>
              <a:t>  jobTemplate:</a:t>
            </a:r>
          </a:p>
          <a:p>
            <a:pPr algn="l">
              <a:lnSpc>
                <a:spcPts val="1515"/>
              </a:lnSpc>
              <a:spcBef>
                <a:spcPct val="0"/>
              </a:spcBef>
            </a:pPr>
            <a:r>
              <a:rPr lang="en-US" sz="1085">
                <a:solidFill>
                  <a:srgbClr val="000000"/>
                </a:solidFill>
                <a:latin typeface="Open Sans"/>
                <a:ea typeface="Open Sans"/>
                <a:cs typeface="Open Sans"/>
                <a:sym typeface="Open Sans"/>
              </a:rPr>
              <a:t>    spec:</a:t>
            </a:r>
          </a:p>
          <a:p>
            <a:pPr algn="l">
              <a:lnSpc>
                <a:spcPts val="1515"/>
              </a:lnSpc>
              <a:spcBef>
                <a:spcPct val="0"/>
              </a:spcBef>
            </a:pPr>
            <a:r>
              <a:rPr lang="en-US" sz="1085">
                <a:solidFill>
                  <a:srgbClr val="000000"/>
                </a:solidFill>
                <a:latin typeface="Open Sans"/>
                <a:ea typeface="Open Sans"/>
                <a:cs typeface="Open Sans"/>
                <a:sym typeface="Open Sans"/>
              </a:rPr>
              <a:t>      template:</a:t>
            </a:r>
          </a:p>
          <a:p>
            <a:pPr algn="l">
              <a:lnSpc>
                <a:spcPts val="1515"/>
              </a:lnSpc>
              <a:spcBef>
                <a:spcPct val="0"/>
              </a:spcBef>
            </a:pPr>
            <a:r>
              <a:rPr lang="en-US" sz="1085">
                <a:solidFill>
                  <a:srgbClr val="000000"/>
                </a:solidFill>
                <a:latin typeface="Open Sans"/>
                <a:ea typeface="Open Sans"/>
                <a:cs typeface="Open Sans"/>
                <a:sym typeface="Open Sans"/>
              </a:rPr>
              <a:t>        spec:</a:t>
            </a:r>
          </a:p>
          <a:p>
            <a:pPr algn="l">
              <a:lnSpc>
                <a:spcPts val="1515"/>
              </a:lnSpc>
              <a:spcBef>
                <a:spcPct val="0"/>
              </a:spcBef>
            </a:pPr>
            <a:r>
              <a:rPr lang="en-US" sz="1085">
                <a:solidFill>
                  <a:srgbClr val="000000"/>
                </a:solidFill>
                <a:latin typeface="Open Sans"/>
                <a:ea typeface="Open Sans"/>
                <a:cs typeface="Open Sans"/>
                <a:sym typeface="Open Sans"/>
              </a:rPr>
              <a:t>          containers:</a:t>
            </a:r>
          </a:p>
          <a:p>
            <a:pPr algn="l">
              <a:lnSpc>
                <a:spcPts val="1515"/>
              </a:lnSpc>
              <a:spcBef>
                <a:spcPct val="0"/>
              </a:spcBef>
            </a:pPr>
            <a:r>
              <a:rPr lang="en-US" sz="1085">
                <a:solidFill>
                  <a:srgbClr val="000000"/>
                </a:solidFill>
                <a:latin typeface="Open Sans"/>
                <a:ea typeface="Open Sans"/>
                <a:cs typeface="Open Sans"/>
                <a:sym typeface="Open Sans"/>
              </a:rPr>
              <a:t>          - name: cron-container</a:t>
            </a:r>
          </a:p>
          <a:p>
            <a:pPr algn="l">
              <a:lnSpc>
                <a:spcPts val="1515"/>
              </a:lnSpc>
              <a:spcBef>
                <a:spcPct val="0"/>
              </a:spcBef>
            </a:pPr>
            <a:r>
              <a:rPr lang="en-US" sz="1085">
                <a:solidFill>
                  <a:srgbClr val="000000"/>
                </a:solidFill>
                <a:latin typeface="Open Sans"/>
                <a:ea typeface="Open Sans"/>
                <a:cs typeface="Open Sans"/>
                <a:sym typeface="Open Sans"/>
              </a:rPr>
              <a:t>            image: busybox</a:t>
            </a:r>
          </a:p>
          <a:p>
            <a:pPr algn="l">
              <a:lnSpc>
                <a:spcPts val="1515"/>
              </a:lnSpc>
              <a:spcBef>
                <a:spcPct val="0"/>
              </a:spcBef>
            </a:pPr>
            <a:r>
              <a:rPr lang="en-US" sz="1085">
                <a:solidFill>
                  <a:srgbClr val="000000"/>
                </a:solidFill>
                <a:latin typeface="Open Sans"/>
                <a:ea typeface="Open Sans"/>
                <a:cs typeface="Open Sans"/>
                <a:sym typeface="Open Sans"/>
              </a:rPr>
              <a:t>            command: ["echo", "Hello from Kubernetes CronJob!"]</a:t>
            </a:r>
          </a:p>
          <a:p>
            <a:pPr algn="l">
              <a:lnSpc>
                <a:spcPts val="1515"/>
              </a:lnSpc>
              <a:spcBef>
                <a:spcPct val="0"/>
              </a:spcBef>
            </a:pPr>
            <a:r>
              <a:rPr lang="en-US" sz="1085">
                <a:solidFill>
                  <a:srgbClr val="000000"/>
                </a:solidFill>
                <a:latin typeface="Open Sans"/>
                <a:ea typeface="Open Sans"/>
                <a:cs typeface="Open Sans"/>
                <a:sym typeface="Open Sans"/>
              </a:rPr>
              <a:t>          restartPolicy: Never</a:t>
            </a:r>
          </a:p>
          <a:p>
            <a:pPr algn="l">
              <a:lnSpc>
                <a:spcPts val="1515"/>
              </a:lnSpc>
              <a:spcBef>
                <a:spcPct val="0"/>
              </a:spcBef>
            </a:pPr>
            <a:r>
              <a:rPr lang="en-US" sz="1085">
                <a:solidFill>
                  <a:srgbClr val="000000"/>
                </a:solidFill>
                <a:latin typeface="Open Sans"/>
                <a:ea typeface="Open Sans"/>
                <a:cs typeface="Open Sans"/>
                <a:sym typeface="Open Sans"/>
              </a:rPr>
              <a:t>EOF</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19774" y="602457"/>
            <a:ext cx="5054707" cy="1788394"/>
          </a:xfrm>
          <a:prstGeom prst="rect">
            <a:avLst/>
          </a:prstGeom>
        </p:spPr>
        <p:txBody>
          <a:bodyPr lIns="0" tIns="0" rIns="0" bIns="0" rtlCol="0" anchor="t">
            <a:spAutoFit/>
          </a:bodyPr>
          <a:lstStyle/>
          <a:p>
            <a:pPr algn="l">
              <a:lnSpc>
                <a:spcPts val="1630"/>
              </a:lnSpc>
              <a:spcBef>
                <a:spcPct val="0"/>
              </a:spcBef>
            </a:pPr>
            <a:r>
              <a:rPr lang="en-US" sz="1165">
                <a:solidFill>
                  <a:srgbClr val="000000"/>
                </a:solidFill>
                <a:latin typeface="Open Sans"/>
                <a:ea typeface="Open Sans"/>
                <a:cs typeface="Open Sans"/>
                <a:sym typeface="Open Sans"/>
              </a:rPr>
              <a:t>Pull an image: docker pull nginx</a:t>
            </a:r>
          </a:p>
          <a:p>
            <a:pPr algn="l">
              <a:lnSpc>
                <a:spcPts val="1630"/>
              </a:lnSpc>
              <a:spcBef>
                <a:spcPct val="0"/>
              </a:spcBef>
            </a:pPr>
            <a:r>
              <a:rPr lang="en-US" sz="1165">
                <a:solidFill>
                  <a:srgbClr val="000000"/>
                </a:solidFill>
                <a:latin typeface="Open Sans"/>
                <a:ea typeface="Open Sans"/>
                <a:cs typeface="Open Sans"/>
                <a:sym typeface="Open Sans"/>
              </a:rPr>
              <a:t>Run a container: docker run nginx</a:t>
            </a:r>
          </a:p>
          <a:p>
            <a:pPr algn="l">
              <a:lnSpc>
                <a:spcPts val="1630"/>
              </a:lnSpc>
              <a:spcBef>
                <a:spcPct val="0"/>
              </a:spcBef>
            </a:pPr>
            <a:r>
              <a:rPr lang="en-US" sz="1165">
                <a:solidFill>
                  <a:srgbClr val="000000"/>
                </a:solidFill>
                <a:latin typeface="Open Sans"/>
                <a:ea typeface="Open Sans"/>
                <a:cs typeface="Open Sans"/>
                <a:sym typeface="Open Sans"/>
              </a:rPr>
              <a:t>Run in detached mode: docker run -d nginx</a:t>
            </a:r>
          </a:p>
          <a:p>
            <a:pPr algn="l">
              <a:lnSpc>
                <a:spcPts val="1630"/>
              </a:lnSpc>
              <a:spcBef>
                <a:spcPct val="0"/>
              </a:spcBef>
            </a:pPr>
            <a:r>
              <a:rPr lang="en-US" sz="1165">
                <a:solidFill>
                  <a:srgbClr val="000000"/>
                </a:solidFill>
                <a:latin typeface="Open Sans"/>
                <a:ea typeface="Open Sans"/>
                <a:cs typeface="Open Sans"/>
                <a:sym typeface="Open Sans"/>
              </a:rPr>
              <a:t>List running containers: docker ps</a:t>
            </a:r>
          </a:p>
          <a:p>
            <a:pPr algn="l">
              <a:lnSpc>
                <a:spcPts val="1630"/>
              </a:lnSpc>
              <a:spcBef>
                <a:spcPct val="0"/>
              </a:spcBef>
            </a:pPr>
            <a:r>
              <a:rPr lang="en-US" sz="1165">
                <a:solidFill>
                  <a:srgbClr val="000000"/>
                </a:solidFill>
                <a:latin typeface="Open Sans"/>
                <a:ea typeface="Open Sans"/>
                <a:cs typeface="Open Sans"/>
                <a:sym typeface="Open Sans"/>
              </a:rPr>
              <a:t>Stop a container: docker stop &lt;container_name&gt;</a:t>
            </a:r>
          </a:p>
          <a:p>
            <a:pPr algn="l">
              <a:lnSpc>
                <a:spcPts val="1630"/>
              </a:lnSpc>
              <a:spcBef>
                <a:spcPct val="0"/>
              </a:spcBef>
            </a:pPr>
            <a:r>
              <a:rPr lang="en-US" sz="1165">
                <a:solidFill>
                  <a:srgbClr val="000000"/>
                </a:solidFill>
                <a:latin typeface="Open Sans"/>
                <a:ea typeface="Open Sans"/>
                <a:cs typeface="Open Sans"/>
                <a:sym typeface="Open Sans"/>
              </a:rPr>
              <a:t>Kill a container forcefully: docker kill &lt;container_name&gt;</a:t>
            </a:r>
          </a:p>
          <a:p>
            <a:pPr algn="l">
              <a:lnSpc>
                <a:spcPts val="1630"/>
              </a:lnSpc>
              <a:spcBef>
                <a:spcPct val="0"/>
              </a:spcBef>
            </a:pPr>
            <a:r>
              <a:rPr lang="en-US" sz="1165">
                <a:solidFill>
                  <a:srgbClr val="000000"/>
                </a:solidFill>
                <a:latin typeface="Open Sans"/>
                <a:ea typeface="Open Sans"/>
                <a:cs typeface="Open Sans"/>
                <a:sym typeface="Open Sans"/>
              </a:rPr>
              <a:t>Run with port mapping: docker run -d -p 8080:80 --name webserver nginx</a:t>
            </a:r>
          </a:p>
          <a:p>
            <a:pPr algn="l">
              <a:lnSpc>
                <a:spcPts val="1630"/>
              </a:lnSpc>
              <a:spcBef>
                <a:spcPct val="0"/>
              </a:spcBef>
            </a:pPr>
            <a:r>
              <a:rPr lang="en-US" sz="1165">
                <a:solidFill>
                  <a:srgbClr val="000000"/>
                </a:solidFill>
                <a:latin typeface="Open Sans"/>
                <a:ea typeface="Open Sans"/>
                <a:cs typeface="Open Sans"/>
                <a:sym typeface="Open Sans"/>
              </a:rPr>
              <a:t>Check response via curl: curl http://localhost:8080</a:t>
            </a:r>
          </a:p>
          <a:p>
            <a:pPr algn="l">
              <a:lnSpc>
                <a:spcPts val="1630"/>
              </a:lnSpc>
              <a:spcBef>
                <a:spcPct val="0"/>
              </a:spcBef>
            </a:pPr>
            <a:r>
              <a:rPr lang="en-US" sz="1165">
                <a:solidFill>
                  <a:srgbClr val="000000"/>
                </a:solidFill>
                <a:latin typeface="Open Sans"/>
                <a:ea typeface="Open Sans"/>
                <a:cs typeface="Open Sans"/>
                <a:sym typeface="Open Sans"/>
              </a:rPr>
              <a:t>Access web page in a browser: http://localhost:8080</a:t>
            </a: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495300"/>
            <a:ext cx="1374611" cy="186809"/>
          </a:xfrm>
          <a:prstGeom prst="rect">
            <a:avLst/>
          </a:prstGeom>
        </p:spPr>
        <p:txBody>
          <a:bodyPr lIns="0" tIns="0" rIns="0" bIns="0" rtlCol="0" anchor="t">
            <a:spAutoFit/>
          </a:bodyPr>
          <a:lstStyle/>
          <a:p>
            <a:pPr algn="ctr">
              <a:lnSpc>
                <a:spcPts val="1610"/>
              </a:lnSpc>
              <a:spcBef>
                <a:spcPct val="0"/>
              </a:spcBef>
            </a:pPr>
            <a:r>
              <a:rPr lang="en-US" sz="1150">
                <a:solidFill>
                  <a:srgbClr val="000000"/>
                </a:solidFill>
                <a:latin typeface="Open Sans"/>
                <a:ea typeface="Open Sans"/>
                <a:cs typeface="Open Sans"/>
                <a:sym typeface="Open Sans"/>
              </a:rPr>
              <a:t>kubectl get cronjobs</a:t>
            </a:r>
          </a:p>
        </p:txBody>
      </p:sp>
      <p:sp>
        <p:nvSpPr>
          <p:cNvPr id="3" name="TextBox 3"/>
          <p:cNvSpPr txBox="1"/>
          <p:nvPr/>
        </p:nvSpPr>
        <p:spPr>
          <a:xfrm>
            <a:off x="514350" y="757506"/>
            <a:ext cx="1036802" cy="181894"/>
          </a:xfrm>
          <a:prstGeom prst="rect">
            <a:avLst/>
          </a:prstGeom>
        </p:spPr>
        <p:txBody>
          <a:bodyPr lIns="0" tIns="0" rIns="0" bIns="0" rtlCol="0" anchor="t">
            <a:spAutoFit/>
          </a:bodyPr>
          <a:lstStyle/>
          <a:p>
            <a:pPr algn="ctr">
              <a:lnSpc>
                <a:spcPts val="1560"/>
              </a:lnSpc>
              <a:spcBef>
                <a:spcPct val="0"/>
              </a:spcBef>
            </a:pPr>
            <a:r>
              <a:rPr lang="en-US" sz="1115">
                <a:solidFill>
                  <a:srgbClr val="000000"/>
                </a:solidFill>
                <a:latin typeface="Open Sans"/>
                <a:ea typeface="Open Sans"/>
                <a:cs typeface="Open Sans"/>
                <a:sym typeface="Open Sans"/>
              </a:rPr>
              <a:t>kubectl get jobs</a:t>
            </a:r>
          </a:p>
        </p:txBody>
      </p:sp>
      <p:sp>
        <p:nvSpPr>
          <p:cNvPr id="4" name="TextBox 4"/>
          <p:cNvSpPr txBox="1"/>
          <p:nvPr/>
        </p:nvSpPr>
        <p:spPr>
          <a:xfrm>
            <a:off x="514350" y="1015600"/>
            <a:ext cx="1612491" cy="182808"/>
          </a:xfrm>
          <a:prstGeom prst="rect">
            <a:avLst/>
          </a:prstGeom>
        </p:spPr>
        <p:txBody>
          <a:bodyPr lIns="0" tIns="0" rIns="0" bIns="0" rtlCol="0" anchor="t">
            <a:spAutoFit/>
          </a:bodyPr>
          <a:lstStyle/>
          <a:p>
            <a:pPr algn="ctr">
              <a:lnSpc>
                <a:spcPts val="1570"/>
              </a:lnSpc>
              <a:spcBef>
                <a:spcPct val="0"/>
              </a:spcBef>
            </a:pPr>
            <a:r>
              <a:rPr lang="en-US" sz="1120">
                <a:solidFill>
                  <a:srgbClr val="000000"/>
                </a:solidFill>
                <a:latin typeface="Open Sans"/>
                <a:ea typeface="Open Sans"/>
                <a:cs typeface="Open Sans"/>
                <a:sym typeface="Open Sans"/>
              </a:rPr>
              <a:t>kubectl get pods -o wide</a:t>
            </a:r>
          </a:p>
        </p:txBody>
      </p:sp>
      <p:sp>
        <p:nvSpPr>
          <p:cNvPr id="5" name="TextBox 5"/>
          <p:cNvSpPr txBox="1"/>
          <p:nvPr/>
        </p:nvSpPr>
        <p:spPr>
          <a:xfrm>
            <a:off x="514350" y="1284133"/>
            <a:ext cx="2387917" cy="164785"/>
          </a:xfrm>
          <a:prstGeom prst="rect">
            <a:avLst/>
          </a:prstGeom>
        </p:spPr>
        <p:txBody>
          <a:bodyPr lIns="0" tIns="0" rIns="0" bIns="0" rtlCol="0" anchor="t">
            <a:spAutoFit/>
          </a:bodyPr>
          <a:lstStyle/>
          <a:p>
            <a:pPr algn="ctr">
              <a:lnSpc>
                <a:spcPts val="1490"/>
              </a:lnSpc>
              <a:spcBef>
                <a:spcPct val="0"/>
              </a:spcBef>
            </a:pPr>
            <a:r>
              <a:rPr lang="en-US" sz="1065">
                <a:solidFill>
                  <a:srgbClr val="000000"/>
                </a:solidFill>
                <a:latin typeface="Open Sans"/>
                <a:ea typeface="Open Sans"/>
                <a:cs typeface="Open Sans"/>
                <a:sym typeface="Open Sans"/>
              </a:rPr>
              <a:t>kubectl logs simple-cronjob-xyz-abc12</a:t>
            </a: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687738" y="2074387"/>
            <a:ext cx="3768523" cy="889951"/>
          </a:xfrm>
          <a:prstGeom prst="rect">
            <a:avLst/>
          </a:prstGeom>
        </p:spPr>
        <p:txBody>
          <a:bodyPr lIns="0" tIns="0" rIns="0" bIns="0" rtlCol="0" anchor="t">
            <a:spAutoFit/>
          </a:bodyPr>
          <a:lstStyle/>
          <a:p>
            <a:pPr algn="ctr">
              <a:lnSpc>
                <a:spcPts val="7525"/>
              </a:lnSpc>
              <a:spcBef>
                <a:spcPct val="0"/>
              </a:spcBef>
            </a:pPr>
            <a:r>
              <a:rPr lang="en-US" sz="5375">
                <a:solidFill>
                  <a:srgbClr val="000000"/>
                </a:solidFill>
                <a:latin typeface="Open Sans"/>
                <a:ea typeface="Open Sans"/>
                <a:cs typeface="Open Sans"/>
                <a:sym typeface="Open Sans"/>
              </a:rPr>
              <a:t>ConfigMaps</a:t>
            </a: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679282" y="1047750"/>
          <a:ext cx="5946172" cy="3581400"/>
        </p:xfrm>
        <a:graphic>
          <a:graphicData uri="http://schemas.openxmlformats.org/drawingml/2006/table">
            <a:tbl>
              <a:tblPr/>
              <a:tblGrid>
                <a:gridCol w="2973086">
                  <a:extLst>
                    <a:ext uri="{9D8B030D-6E8A-4147-A177-3AD203B41FA5}">
                      <a16:colId xmlns:a16="http://schemas.microsoft.com/office/drawing/2014/main" val="20000"/>
                    </a:ext>
                  </a:extLst>
                </a:gridCol>
                <a:gridCol w="2973086">
                  <a:extLst>
                    <a:ext uri="{9D8B030D-6E8A-4147-A177-3AD203B41FA5}">
                      <a16:colId xmlns:a16="http://schemas.microsoft.com/office/drawing/2014/main" val="20001"/>
                    </a:ext>
                  </a:extLst>
                </a:gridCol>
              </a:tblGrid>
              <a:tr h="363886">
                <a:tc>
                  <a:txBody>
                    <a:bodyPr/>
                    <a:lstStyle/>
                    <a:p>
                      <a:pPr algn="l">
                        <a:lnSpc>
                          <a:spcPts val="1400"/>
                        </a:lnSpc>
                        <a:defRPr/>
                      </a:pPr>
                      <a:r>
                        <a:rPr lang="en-US" sz="1000">
                          <a:solidFill>
                            <a:srgbClr val="000000"/>
                          </a:solidFill>
                          <a:latin typeface="Open Sans"/>
                          <a:ea typeface="Open Sans"/>
                          <a:cs typeface="Open Sans"/>
                          <a:sym typeface="Open Sans"/>
                        </a:rPr>
                        <a:t>Feature</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Explanation</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36252">
                <a:tc>
                  <a:txBody>
                    <a:bodyPr/>
                    <a:lstStyle/>
                    <a:p>
                      <a:pPr algn="l">
                        <a:lnSpc>
                          <a:spcPts val="1400"/>
                        </a:lnSpc>
                        <a:defRPr/>
                      </a:pPr>
                      <a:r>
                        <a:rPr lang="en-US" sz="1000">
                          <a:solidFill>
                            <a:srgbClr val="000000"/>
                          </a:solidFill>
                          <a:latin typeface="Open Sans"/>
                          <a:ea typeface="Open Sans"/>
                          <a:cs typeface="Open Sans"/>
                          <a:sym typeface="Open Sans"/>
                        </a:rPr>
                        <a:t>Decouples Configuration</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Stores non-sensitive key-value pairs for applications.</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36252">
                <a:tc>
                  <a:txBody>
                    <a:bodyPr/>
                    <a:lstStyle/>
                    <a:p>
                      <a:pPr algn="l">
                        <a:lnSpc>
                          <a:spcPts val="1400"/>
                        </a:lnSpc>
                        <a:defRPr/>
                      </a:pPr>
                      <a:r>
                        <a:rPr lang="en-US" sz="1000">
                          <a:solidFill>
                            <a:srgbClr val="000000"/>
                          </a:solidFill>
                          <a:latin typeface="Open Sans"/>
                          <a:ea typeface="Open Sans"/>
                          <a:cs typeface="Open Sans"/>
                          <a:sym typeface="Open Sans"/>
                        </a:rPr>
                        <a:t>Can Be Mounted as Files</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ConfigMaps can be mounted as volumes inside Pods.</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36252">
                <a:tc>
                  <a:txBody>
                    <a:bodyPr/>
                    <a:lstStyle/>
                    <a:p>
                      <a:pPr algn="l">
                        <a:lnSpc>
                          <a:spcPts val="1400"/>
                        </a:lnSpc>
                        <a:defRPr/>
                      </a:pPr>
                      <a:r>
                        <a:rPr lang="en-US" sz="1000">
                          <a:solidFill>
                            <a:srgbClr val="000000"/>
                          </a:solidFill>
                          <a:latin typeface="Open Sans"/>
                          <a:ea typeface="Open Sans"/>
                          <a:cs typeface="Open Sans"/>
                          <a:sym typeface="Open Sans"/>
                        </a:rPr>
                        <a:t>Can Be Used as Environment Variables</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Allows injecting config values as env variables in containers.</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36252">
                <a:tc>
                  <a:txBody>
                    <a:bodyPr/>
                    <a:lstStyle/>
                    <a:p>
                      <a:pPr algn="l">
                        <a:lnSpc>
                          <a:spcPts val="1400"/>
                        </a:lnSpc>
                        <a:defRPr/>
                      </a:pPr>
                      <a:r>
                        <a:rPr lang="en-US" sz="1000">
                          <a:solidFill>
                            <a:srgbClr val="000000"/>
                          </a:solidFill>
                          <a:latin typeface="Open Sans"/>
                          <a:ea typeface="Open Sans"/>
                          <a:cs typeface="Open Sans"/>
                          <a:sym typeface="Open Sans"/>
                        </a:rPr>
                        <a:t>Easier Config Updates</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Allows modifying application behavior without changing container images.</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36252">
                <a:tc>
                  <a:txBody>
                    <a:bodyPr/>
                    <a:lstStyle/>
                    <a:p>
                      <a:pPr algn="l">
                        <a:lnSpc>
                          <a:spcPts val="1400"/>
                        </a:lnSpc>
                        <a:defRPr/>
                      </a:pPr>
                      <a:r>
                        <a:rPr lang="en-US" sz="1000">
                          <a:solidFill>
                            <a:srgbClr val="000000"/>
                          </a:solidFill>
                          <a:latin typeface="Open Sans"/>
                          <a:ea typeface="Open Sans"/>
                          <a:cs typeface="Open Sans"/>
                          <a:sym typeface="Open Sans"/>
                        </a:rPr>
                        <a:t>Not for Sensitive Data</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Use Secrets instead for passwords, API keys, and sensitive info.</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36252">
                <a:tc>
                  <a:txBody>
                    <a:bodyPr/>
                    <a:lstStyle/>
                    <a:p>
                      <a:pPr algn="l">
                        <a:lnSpc>
                          <a:spcPts val="1400"/>
                        </a:lnSpc>
                        <a:defRPr/>
                      </a:pPr>
                      <a:r>
                        <a:rPr lang="en-US" sz="1000">
                          <a:solidFill>
                            <a:srgbClr val="000000"/>
                          </a:solidFill>
                          <a:latin typeface="Open Sans"/>
                          <a:ea typeface="Open Sans"/>
                          <a:cs typeface="Open Sans"/>
                          <a:sym typeface="Open Sans"/>
                        </a:rPr>
                        <a:t>Common Use Cases</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 Application settings (e.g., URLs, timeouts)  - Feature flags  - Database connection details</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3" name="TextBox 3"/>
          <p:cNvSpPr txBox="1"/>
          <p:nvPr/>
        </p:nvSpPr>
        <p:spPr>
          <a:xfrm>
            <a:off x="686571" y="495300"/>
            <a:ext cx="7626766" cy="367102"/>
          </a:xfrm>
          <a:prstGeom prst="rect">
            <a:avLst/>
          </a:prstGeom>
        </p:spPr>
        <p:txBody>
          <a:bodyPr lIns="0" tIns="0" rIns="0" bIns="0" rtlCol="0" anchor="t">
            <a:spAutoFit/>
          </a:bodyPr>
          <a:lstStyle/>
          <a:p>
            <a:pPr algn="l">
              <a:lnSpc>
                <a:spcPts val="1535"/>
              </a:lnSpc>
              <a:spcBef>
                <a:spcPct val="0"/>
              </a:spcBef>
            </a:pPr>
            <a:r>
              <a:rPr lang="en-US" sz="1095">
                <a:solidFill>
                  <a:srgbClr val="000000"/>
                </a:solidFill>
                <a:latin typeface="Open Sans"/>
                <a:ea typeface="Open Sans"/>
                <a:cs typeface="Open Sans"/>
                <a:sym typeface="Open Sans"/>
              </a:rPr>
              <a:t>A ConfigMap in Kubernetes is used to store configuration data separately from application code. This allows decoupling of application logic from its configuration, making deployments more flexible and portable</a:t>
            </a: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8994635" cy="5143500"/>
          </a:xfrm>
          <a:custGeom>
            <a:avLst/>
            <a:gdLst/>
            <a:ahLst/>
            <a:cxnLst/>
            <a:rect l="l" t="t" r="r" b="b"/>
            <a:pathLst>
              <a:path w="8994635" h="5143500">
                <a:moveTo>
                  <a:pt x="0" y="0"/>
                </a:moveTo>
                <a:lnTo>
                  <a:pt x="8994635" y="0"/>
                </a:lnTo>
                <a:lnTo>
                  <a:pt x="8994635"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a:off x="5632105" y="2086560"/>
            <a:ext cx="1831226" cy="1865582"/>
            <a:chOff x="0" y="0"/>
            <a:chExt cx="3384639" cy="3448139"/>
          </a:xfrm>
        </p:grpSpPr>
        <p:sp>
          <p:nvSpPr>
            <p:cNvPr id="4" name="Freeform 4"/>
            <p:cNvSpPr/>
            <p:nvPr/>
          </p:nvSpPr>
          <p:spPr>
            <a:xfrm>
              <a:off x="0" y="0"/>
              <a:ext cx="3384677" cy="3448177"/>
            </a:xfrm>
            <a:custGeom>
              <a:avLst/>
              <a:gdLst/>
              <a:ahLst/>
              <a:cxnLst/>
              <a:rect l="l" t="t" r="r" b="b"/>
              <a:pathLst>
                <a:path w="3384677" h="3448177">
                  <a:moveTo>
                    <a:pt x="3075051" y="146177"/>
                  </a:moveTo>
                  <a:cubicBezTo>
                    <a:pt x="3168904" y="146177"/>
                    <a:pt x="3244850" y="221996"/>
                    <a:pt x="3244850" y="315849"/>
                  </a:cubicBezTo>
                  <a:lnTo>
                    <a:pt x="3244850" y="3138551"/>
                  </a:lnTo>
                  <a:cubicBezTo>
                    <a:pt x="3244850" y="3232404"/>
                    <a:pt x="3168777" y="3308350"/>
                    <a:pt x="3075051" y="3308350"/>
                  </a:cubicBezTo>
                  <a:lnTo>
                    <a:pt x="315849" y="3308350"/>
                  </a:lnTo>
                  <a:cubicBezTo>
                    <a:pt x="221996" y="3308350"/>
                    <a:pt x="146177" y="3232277"/>
                    <a:pt x="146177" y="3138551"/>
                  </a:cubicBezTo>
                  <a:lnTo>
                    <a:pt x="146177" y="315849"/>
                  </a:lnTo>
                  <a:cubicBezTo>
                    <a:pt x="146177" y="221996"/>
                    <a:pt x="221996" y="146177"/>
                    <a:pt x="315849" y="146177"/>
                  </a:cubicBezTo>
                  <a:close/>
                  <a:moveTo>
                    <a:pt x="0" y="0"/>
                  </a:moveTo>
                  <a:lnTo>
                    <a:pt x="0" y="3448177"/>
                  </a:lnTo>
                  <a:lnTo>
                    <a:pt x="3384677" y="3448177"/>
                  </a:lnTo>
                  <a:lnTo>
                    <a:pt x="3384677" y="0"/>
                  </a:lnTo>
                  <a:close/>
                </a:path>
              </a:pathLst>
            </a:custGeom>
            <a:blipFill>
              <a:blip r:embed="rId4"/>
              <a:stretch>
                <a:fillRect r="1" b="1"/>
              </a:stretch>
            </a:blipFill>
          </p:spPr>
        </p:sp>
      </p:grpSp>
      <p:sp>
        <p:nvSpPr>
          <p:cNvPr id="5" name="Freeform 5"/>
          <p:cNvSpPr/>
          <p:nvPr/>
        </p:nvSpPr>
        <p:spPr>
          <a:xfrm>
            <a:off x="5660779" y="1875841"/>
            <a:ext cx="1777356" cy="2051105"/>
          </a:xfrm>
          <a:custGeom>
            <a:avLst/>
            <a:gdLst/>
            <a:ahLst/>
            <a:cxnLst/>
            <a:rect l="l" t="t" r="r" b="b"/>
            <a:pathLst>
              <a:path w="1777356" h="2051105">
                <a:moveTo>
                  <a:pt x="0" y="0"/>
                </a:moveTo>
                <a:lnTo>
                  <a:pt x="1777355" y="0"/>
                </a:lnTo>
                <a:lnTo>
                  <a:pt x="1777355" y="2051104"/>
                </a:lnTo>
                <a:lnTo>
                  <a:pt x="0" y="20511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6229900" y="1921651"/>
            <a:ext cx="563439" cy="570311"/>
          </a:xfrm>
          <a:custGeom>
            <a:avLst/>
            <a:gdLst/>
            <a:ahLst/>
            <a:cxnLst/>
            <a:rect l="l" t="t" r="r" b="b"/>
            <a:pathLst>
              <a:path w="563439" h="570311">
                <a:moveTo>
                  <a:pt x="0" y="0"/>
                </a:moveTo>
                <a:lnTo>
                  <a:pt x="563440" y="0"/>
                </a:lnTo>
                <a:lnTo>
                  <a:pt x="563440" y="570310"/>
                </a:lnTo>
                <a:lnTo>
                  <a:pt x="0" y="570310"/>
                </a:lnTo>
                <a:lnTo>
                  <a:pt x="0" y="0"/>
                </a:lnTo>
                <a:close/>
              </a:path>
            </a:pathLst>
          </a:custGeom>
          <a:blipFill>
            <a:blip r:embed="rId7"/>
            <a:stretch>
              <a:fillRect/>
            </a:stretch>
          </a:blipFill>
        </p:spPr>
      </p:sp>
      <p:sp>
        <p:nvSpPr>
          <p:cNvPr id="7" name="Freeform 7"/>
          <p:cNvSpPr/>
          <p:nvPr/>
        </p:nvSpPr>
        <p:spPr>
          <a:xfrm>
            <a:off x="6161188" y="2656871"/>
            <a:ext cx="707735" cy="687121"/>
          </a:xfrm>
          <a:custGeom>
            <a:avLst/>
            <a:gdLst/>
            <a:ahLst/>
            <a:cxnLst/>
            <a:rect l="l" t="t" r="r" b="b"/>
            <a:pathLst>
              <a:path w="707735" h="687121">
                <a:moveTo>
                  <a:pt x="0" y="0"/>
                </a:moveTo>
                <a:lnTo>
                  <a:pt x="707735" y="0"/>
                </a:lnTo>
                <a:lnTo>
                  <a:pt x="707735" y="687121"/>
                </a:lnTo>
                <a:lnTo>
                  <a:pt x="0" y="687121"/>
                </a:lnTo>
                <a:lnTo>
                  <a:pt x="0" y="0"/>
                </a:lnTo>
                <a:close/>
              </a:path>
            </a:pathLst>
          </a:custGeom>
          <a:blipFill>
            <a:blip r:embed="rId8"/>
            <a:stretch>
              <a:fillRect/>
            </a:stretch>
          </a:blipFill>
        </p:spPr>
      </p:sp>
      <p:grpSp>
        <p:nvGrpSpPr>
          <p:cNvPr id="8" name="Group 8"/>
          <p:cNvGrpSpPr>
            <a:grpSpLocks noChangeAspect="1"/>
          </p:cNvGrpSpPr>
          <p:nvPr/>
        </p:nvGrpSpPr>
        <p:grpSpPr>
          <a:xfrm>
            <a:off x="2216014" y="2867638"/>
            <a:ext cx="1072644" cy="306916"/>
            <a:chOff x="0" y="0"/>
            <a:chExt cx="1486916" cy="425450"/>
          </a:xfrm>
        </p:grpSpPr>
        <p:sp>
          <p:nvSpPr>
            <p:cNvPr id="9" name="Freeform 9"/>
            <p:cNvSpPr/>
            <p:nvPr/>
          </p:nvSpPr>
          <p:spPr>
            <a:xfrm>
              <a:off x="63500" y="179324"/>
              <a:ext cx="1359916" cy="76200"/>
            </a:xfrm>
            <a:custGeom>
              <a:avLst/>
              <a:gdLst/>
              <a:ahLst/>
              <a:cxnLst/>
              <a:rect l="l" t="t" r="r" b="b"/>
              <a:pathLst>
                <a:path w="1359916" h="76200">
                  <a:moveTo>
                    <a:pt x="0" y="34798"/>
                  </a:moveTo>
                  <a:lnTo>
                    <a:pt x="1296416" y="34925"/>
                  </a:lnTo>
                  <a:lnTo>
                    <a:pt x="1296416" y="41275"/>
                  </a:lnTo>
                  <a:lnTo>
                    <a:pt x="0" y="41148"/>
                  </a:lnTo>
                  <a:close/>
                  <a:moveTo>
                    <a:pt x="1283716" y="0"/>
                  </a:moveTo>
                  <a:lnTo>
                    <a:pt x="1359916" y="38100"/>
                  </a:lnTo>
                  <a:lnTo>
                    <a:pt x="1283716" y="76200"/>
                  </a:lnTo>
                  <a:close/>
                </a:path>
              </a:pathLst>
            </a:custGeom>
            <a:solidFill>
              <a:srgbClr val="4472C4"/>
            </a:solidFill>
          </p:spPr>
        </p:sp>
        <p:sp>
          <p:nvSpPr>
            <p:cNvPr id="10" name="Freeform 10"/>
            <p:cNvSpPr/>
            <p:nvPr/>
          </p:nvSpPr>
          <p:spPr>
            <a:xfrm>
              <a:off x="95504" y="63500"/>
              <a:ext cx="231267" cy="298450"/>
            </a:xfrm>
            <a:custGeom>
              <a:avLst/>
              <a:gdLst/>
              <a:ahLst/>
              <a:cxnLst/>
              <a:rect l="l" t="t" r="r" b="b"/>
              <a:pathLst>
                <a:path w="231267" h="298450">
                  <a:moveTo>
                    <a:pt x="22352" y="276098"/>
                  </a:moveTo>
                  <a:lnTo>
                    <a:pt x="22352" y="22352"/>
                  </a:lnTo>
                  <a:lnTo>
                    <a:pt x="115570" y="22352"/>
                  </a:lnTo>
                  <a:lnTo>
                    <a:pt x="115570" y="100711"/>
                  </a:lnTo>
                  <a:lnTo>
                    <a:pt x="208788" y="100711"/>
                  </a:lnTo>
                  <a:lnTo>
                    <a:pt x="208788" y="276098"/>
                  </a:lnTo>
                  <a:lnTo>
                    <a:pt x="22225" y="276098"/>
                  </a:lnTo>
                  <a:close/>
                  <a:moveTo>
                    <a:pt x="138049" y="31750"/>
                  </a:moveTo>
                  <a:lnTo>
                    <a:pt x="184658" y="78359"/>
                  </a:lnTo>
                  <a:lnTo>
                    <a:pt x="138049" y="78359"/>
                  </a:lnTo>
                  <a:lnTo>
                    <a:pt x="138049" y="31750"/>
                  </a:lnTo>
                  <a:close/>
                  <a:moveTo>
                    <a:pt x="138049" y="0"/>
                  </a:moveTo>
                  <a:lnTo>
                    <a:pt x="0" y="0"/>
                  </a:lnTo>
                  <a:lnTo>
                    <a:pt x="0" y="298450"/>
                  </a:lnTo>
                  <a:lnTo>
                    <a:pt x="231267" y="298450"/>
                  </a:lnTo>
                  <a:lnTo>
                    <a:pt x="231267" y="82042"/>
                  </a:lnTo>
                  <a:lnTo>
                    <a:pt x="138049" y="0"/>
                  </a:lnTo>
                  <a:close/>
                </a:path>
              </a:pathLst>
            </a:custGeom>
            <a:solidFill>
              <a:srgbClr val="326CE5"/>
            </a:solidFill>
          </p:spPr>
        </p:sp>
        <p:sp>
          <p:nvSpPr>
            <p:cNvPr id="11" name="Freeform 11"/>
            <p:cNvSpPr/>
            <p:nvPr/>
          </p:nvSpPr>
          <p:spPr>
            <a:xfrm>
              <a:off x="140208" y="201549"/>
              <a:ext cx="141859" cy="14859"/>
            </a:xfrm>
            <a:custGeom>
              <a:avLst/>
              <a:gdLst/>
              <a:ahLst/>
              <a:cxnLst/>
              <a:rect l="l" t="t" r="r" b="b"/>
              <a:pathLst>
                <a:path w="141859" h="14859">
                  <a:moveTo>
                    <a:pt x="0" y="14859"/>
                  </a:moveTo>
                  <a:lnTo>
                    <a:pt x="141859" y="14859"/>
                  </a:lnTo>
                  <a:lnTo>
                    <a:pt x="141859" y="0"/>
                  </a:lnTo>
                  <a:lnTo>
                    <a:pt x="0" y="0"/>
                  </a:lnTo>
                  <a:close/>
                </a:path>
              </a:pathLst>
            </a:custGeom>
            <a:solidFill>
              <a:srgbClr val="326CE5"/>
            </a:solidFill>
          </p:spPr>
        </p:sp>
        <p:sp>
          <p:nvSpPr>
            <p:cNvPr id="12" name="Freeform 12"/>
            <p:cNvSpPr/>
            <p:nvPr/>
          </p:nvSpPr>
          <p:spPr>
            <a:xfrm>
              <a:off x="140208" y="171704"/>
              <a:ext cx="48514" cy="14859"/>
            </a:xfrm>
            <a:custGeom>
              <a:avLst/>
              <a:gdLst/>
              <a:ahLst/>
              <a:cxnLst/>
              <a:rect l="l" t="t" r="r" b="b"/>
              <a:pathLst>
                <a:path w="48514" h="14859">
                  <a:moveTo>
                    <a:pt x="0" y="14859"/>
                  </a:moveTo>
                  <a:lnTo>
                    <a:pt x="48514" y="14859"/>
                  </a:lnTo>
                  <a:lnTo>
                    <a:pt x="48514" y="0"/>
                  </a:lnTo>
                  <a:lnTo>
                    <a:pt x="0" y="0"/>
                  </a:lnTo>
                  <a:close/>
                </a:path>
              </a:pathLst>
            </a:custGeom>
            <a:solidFill>
              <a:srgbClr val="326CE5"/>
            </a:solidFill>
          </p:spPr>
        </p:sp>
        <p:sp>
          <p:nvSpPr>
            <p:cNvPr id="13" name="Freeform 13"/>
            <p:cNvSpPr/>
            <p:nvPr/>
          </p:nvSpPr>
          <p:spPr>
            <a:xfrm>
              <a:off x="140208" y="231394"/>
              <a:ext cx="141732" cy="14859"/>
            </a:xfrm>
            <a:custGeom>
              <a:avLst/>
              <a:gdLst/>
              <a:ahLst/>
              <a:cxnLst/>
              <a:rect l="l" t="t" r="r" b="b"/>
              <a:pathLst>
                <a:path w="141732" h="14859">
                  <a:moveTo>
                    <a:pt x="0" y="14859"/>
                  </a:moveTo>
                  <a:lnTo>
                    <a:pt x="141732" y="14859"/>
                  </a:lnTo>
                  <a:lnTo>
                    <a:pt x="141732" y="0"/>
                  </a:lnTo>
                  <a:lnTo>
                    <a:pt x="0" y="0"/>
                  </a:lnTo>
                  <a:close/>
                </a:path>
              </a:pathLst>
            </a:custGeom>
            <a:solidFill>
              <a:srgbClr val="326CE5"/>
            </a:solidFill>
          </p:spPr>
        </p:sp>
        <p:sp>
          <p:nvSpPr>
            <p:cNvPr id="14" name="Freeform 14"/>
            <p:cNvSpPr/>
            <p:nvPr/>
          </p:nvSpPr>
          <p:spPr>
            <a:xfrm>
              <a:off x="140208" y="261239"/>
              <a:ext cx="141859" cy="14859"/>
            </a:xfrm>
            <a:custGeom>
              <a:avLst/>
              <a:gdLst/>
              <a:ahLst/>
              <a:cxnLst/>
              <a:rect l="l" t="t" r="r" b="b"/>
              <a:pathLst>
                <a:path w="141859" h="14859">
                  <a:moveTo>
                    <a:pt x="0" y="14859"/>
                  </a:moveTo>
                  <a:lnTo>
                    <a:pt x="141859" y="14859"/>
                  </a:lnTo>
                  <a:lnTo>
                    <a:pt x="141859" y="0"/>
                  </a:lnTo>
                  <a:lnTo>
                    <a:pt x="0" y="0"/>
                  </a:lnTo>
                  <a:close/>
                </a:path>
              </a:pathLst>
            </a:custGeom>
            <a:solidFill>
              <a:srgbClr val="326CE5"/>
            </a:solidFill>
          </p:spPr>
        </p:sp>
        <p:sp>
          <p:nvSpPr>
            <p:cNvPr id="15" name="Freeform 15"/>
            <p:cNvSpPr/>
            <p:nvPr/>
          </p:nvSpPr>
          <p:spPr>
            <a:xfrm>
              <a:off x="140208" y="291084"/>
              <a:ext cx="141732" cy="14859"/>
            </a:xfrm>
            <a:custGeom>
              <a:avLst/>
              <a:gdLst/>
              <a:ahLst/>
              <a:cxnLst/>
              <a:rect l="l" t="t" r="r" b="b"/>
              <a:pathLst>
                <a:path w="141732" h="14859">
                  <a:moveTo>
                    <a:pt x="0" y="14859"/>
                  </a:moveTo>
                  <a:lnTo>
                    <a:pt x="141732" y="14859"/>
                  </a:lnTo>
                  <a:lnTo>
                    <a:pt x="141732" y="0"/>
                  </a:lnTo>
                  <a:lnTo>
                    <a:pt x="0" y="0"/>
                  </a:lnTo>
                  <a:close/>
                </a:path>
              </a:pathLst>
            </a:custGeom>
            <a:solidFill>
              <a:srgbClr val="326CE5"/>
            </a:solidFill>
          </p:spPr>
        </p:sp>
      </p:grpSp>
      <p:grpSp>
        <p:nvGrpSpPr>
          <p:cNvPr id="16" name="Group 16"/>
          <p:cNvGrpSpPr>
            <a:grpSpLocks noChangeAspect="1"/>
          </p:cNvGrpSpPr>
          <p:nvPr/>
        </p:nvGrpSpPr>
        <p:grpSpPr>
          <a:xfrm>
            <a:off x="4078023" y="2857750"/>
            <a:ext cx="2130536" cy="278593"/>
            <a:chOff x="0" y="0"/>
            <a:chExt cx="2953385" cy="386182"/>
          </a:xfrm>
        </p:grpSpPr>
        <p:sp>
          <p:nvSpPr>
            <p:cNvPr id="17" name="Freeform 17"/>
            <p:cNvSpPr/>
            <p:nvPr/>
          </p:nvSpPr>
          <p:spPr>
            <a:xfrm>
              <a:off x="63500" y="164338"/>
              <a:ext cx="2826385" cy="76200"/>
            </a:xfrm>
            <a:custGeom>
              <a:avLst/>
              <a:gdLst/>
              <a:ahLst/>
              <a:cxnLst/>
              <a:rect l="l" t="t" r="r" b="b"/>
              <a:pathLst>
                <a:path w="2826385" h="76200">
                  <a:moveTo>
                    <a:pt x="0" y="34925"/>
                  </a:moveTo>
                  <a:lnTo>
                    <a:pt x="2762885" y="35052"/>
                  </a:lnTo>
                  <a:lnTo>
                    <a:pt x="2762885" y="41275"/>
                  </a:lnTo>
                  <a:lnTo>
                    <a:pt x="0" y="41275"/>
                  </a:lnTo>
                  <a:close/>
                  <a:moveTo>
                    <a:pt x="2750185" y="0"/>
                  </a:moveTo>
                  <a:lnTo>
                    <a:pt x="2826385" y="38100"/>
                  </a:lnTo>
                  <a:lnTo>
                    <a:pt x="2750185" y="76200"/>
                  </a:lnTo>
                  <a:close/>
                </a:path>
              </a:pathLst>
            </a:custGeom>
            <a:solidFill>
              <a:srgbClr val="4472C4"/>
            </a:solidFill>
          </p:spPr>
        </p:sp>
        <p:sp>
          <p:nvSpPr>
            <p:cNvPr id="18" name="Freeform 18"/>
            <p:cNvSpPr/>
            <p:nvPr/>
          </p:nvSpPr>
          <p:spPr>
            <a:xfrm>
              <a:off x="86995" y="63500"/>
              <a:ext cx="200914" cy="259207"/>
            </a:xfrm>
            <a:custGeom>
              <a:avLst/>
              <a:gdLst/>
              <a:ahLst/>
              <a:cxnLst/>
              <a:rect l="l" t="t" r="r" b="b"/>
              <a:pathLst>
                <a:path w="200914" h="259207">
                  <a:moveTo>
                    <a:pt x="19431" y="19431"/>
                  </a:moveTo>
                  <a:lnTo>
                    <a:pt x="181483" y="19431"/>
                  </a:lnTo>
                  <a:lnTo>
                    <a:pt x="181483" y="239776"/>
                  </a:lnTo>
                  <a:lnTo>
                    <a:pt x="19431" y="239776"/>
                  </a:lnTo>
                  <a:lnTo>
                    <a:pt x="19431" y="19431"/>
                  </a:lnTo>
                  <a:close/>
                  <a:moveTo>
                    <a:pt x="0" y="259207"/>
                  </a:moveTo>
                  <a:lnTo>
                    <a:pt x="200914" y="259207"/>
                  </a:lnTo>
                  <a:lnTo>
                    <a:pt x="200914" y="0"/>
                  </a:lnTo>
                  <a:lnTo>
                    <a:pt x="0" y="0"/>
                  </a:lnTo>
                  <a:lnTo>
                    <a:pt x="0" y="259207"/>
                  </a:lnTo>
                  <a:close/>
                </a:path>
              </a:pathLst>
            </a:custGeom>
            <a:solidFill>
              <a:srgbClr val="FFBD44"/>
            </a:solidFill>
          </p:spPr>
        </p:sp>
        <p:sp>
          <p:nvSpPr>
            <p:cNvPr id="19" name="Freeform 19"/>
            <p:cNvSpPr/>
            <p:nvPr/>
          </p:nvSpPr>
          <p:spPr>
            <a:xfrm>
              <a:off x="129159" y="102362"/>
              <a:ext cx="25908" cy="25908"/>
            </a:xfrm>
            <a:custGeom>
              <a:avLst/>
              <a:gdLst/>
              <a:ahLst/>
              <a:cxnLst/>
              <a:rect l="l" t="t" r="r" b="b"/>
              <a:pathLst>
                <a:path w="25908" h="25908">
                  <a:moveTo>
                    <a:pt x="0" y="25908"/>
                  </a:moveTo>
                  <a:lnTo>
                    <a:pt x="25908" y="25908"/>
                  </a:lnTo>
                  <a:lnTo>
                    <a:pt x="25908" y="0"/>
                  </a:lnTo>
                  <a:lnTo>
                    <a:pt x="0" y="0"/>
                  </a:lnTo>
                  <a:close/>
                </a:path>
              </a:pathLst>
            </a:custGeom>
            <a:solidFill>
              <a:srgbClr val="FFBD44"/>
            </a:solidFill>
          </p:spPr>
        </p:sp>
        <p:sp>
          <p:nvSpPr>
            <p:cNvPr id="20" name="Freeform 20"/>
            <p:cNvSpPr/>
            <p:nvPr/>
          </p:nvSpPr>
          <p:spPr>
            <a:xfrm>
              <a:off x="180975" y="108839"/>
              <a:ext cx="64770" cy="12954"/>
            </a:xfrm>
            <a:custGeom>
              <a:avLst/>
              <a:gdLst/>
              <a:ahLst/>
              <a:cxnLst/>
              <a:rect l="l" t="t" r="r" b="b"/>
              <a:pathLst>
                <a:path w="64770" h="12954">
                  <a:moveTo>
                    <a:pt x="0" y="12954"/>
                  </a:moveTo>
                  <a:lnTo>
                    <a:pt x="64770" y="12954"/>
                  </a:lnTo>
                  <a:lnTo>
                    <a:pt x="64770" y="0"/>
                  </a:lnTo>
                  <a:lnTo>
                    <a:pt x="0" y="0"/>
                  </a:lnTo>
                  <a:close/>
                </a:path>
              </a:pathLst>
            </a:custGeom>
            <a:solidFill>
              <a:srgbClr val="FFBD44"/>
            </a:solidFill>
          </p:spPr>
        </p:sp>
        <p:sp>
          <p:nvSpPr>
            <p:cNvPr id="21" name="Freeform 21"/>
            <p:cNvSpPr/>
            <p:nvPr/>
          </p:nvSpPr>
          <p:spPr>
            <a:xfrm>
              <a:off x="129159" y="154178"/>
              <a:ext cx="25908" cy="25908"/>
            </a:xfrm>
            <a:custGeom>
              <a:avLst/>
              <a:gdLst/>
              <a:ahLst/>
              <a:cxnLst/>
              <a:rect l="l" t="t" r="r" b="b"/>
              <a:pathLst>
                <a:path w="25908" h="25908">
                  <a:moveTo>
                    <a:pt x="0" y="25908"/>
                  </a:moveTo>
                  <a:lnTo>
                    <a:pt x="25908" y="25908"/>
                  </a:lnTo>
                  <a:lnTo>
                    <a:pt x="25908" y="0"/>
                  </a:lnTo>
                  <a:lnTo>
                    <a:pt x="0" y="0"/>
                  </a:lnTo>
                  <a:close/>
                </a:path>
              </a:pathLst>
            </a:custGeom>
            <a:solidFill>
              <a:srgbClr val="FFBD44"/>
            </a:solidFill>
          </p:spPr>
        </p:sp>
        <p:sp>
          <p:nvSpPr>
            <p:cNvPr id="22" name="Freeform 22"/>
            <p:cNvSpPr/>
            <p:nvPr/>
          </p:nvSpPr>
          <p:spPr>
            <a:xfrm>
              <a:off x="180975" y="160655"/>
              <a:ext cx="64770" cy="12954"/>
            </a:xfrm>
            <a:custGeom>
              <a:avLst/>
              <a:gdLst/>
              <a:ahLst/>
              <a:cxnLst/>
              <a:rect l="l" t="t" r="r" b="b"/>
              <a:pathLst>
                <a:path w="64770" h="12954">
                  <a:moveTo>
                    <a:pt x="0" y="12954"/>
                  </a:moveTo>
                  <a:lnTo>
                    <a:pt x="64770" y="12954"/>
                  </a:lnTo>
                  <a:lnTo>
                    <a:pt x="64770" y="0"/>
                  </a:lnTo>
                  <a:lnTo>
                    <a:pt x="0" y="0"/>
                  </a:lnTo>
                  <a:close/>
                </a:path>
              </a:pathLst>
            </a:custGeom>
            <a:solidFill>
              <a:srgbClr val="FFBD44"/>
            </a:solidFill>
          </p:spPr>
        </p:sp>
        <p:sp>
          <p:nvSpPr>
            <p:cNvPr id="23" name="Freeform 23"/>
            <p:cNvSpPr/>
            <p:nvPr/>
          </p:nvSpPr>
          <p:spPr>
            <a:xfrm>
              <a:off x="129159" y="205994"/>
              <a:ext cx="25908" cy="26035"/>
            </a:xfrm>
            <a:custGeom>
              <a:avLst/>
              <a:gdLst/>
              <a:ahLst/>
              <a:cxnLst/>
              <a:rect l="l" t="t" r="r" b="b"/>
              <a:pathLst>
                <a:path w="25908" h="26035">
                  <a:moveTo>
                    <a:pt x="0" y="26035"/>
                  </a:moveTo>
                  <a:lnTo>
                    <a:pt x="25908" y="26035"/>
                  </a:lnTo>
                  <a:lnTo>
                    <a:pt x="25908" y="0"/>
                  </a:lnTo>
                  <a:lnTo>
                    <a:pt x="0" y="0"/>
                  </a:lnTo>
                  <a:close/>
                </a:path>
              </a:pathLst>
            </a:custGeom>
            <a:solidFill>
              <a:srgbClr val="FFBD44"/>
            </a:solidFill>
          </p:spPr>
        </p:sp>
        <p:sp>
          <p:nvSpPr>
            <p:cNvPr id="24" name="Freeform 24"/>
            <p:cNvSpPr/>
            <p:nvPr/>
          </p:nvSpPr>
          <p:spPr>
            <a:xfrm>
              <a:off x="180975" y="212471"/>
              <a:ext cx="64770" cy="13081"/>
            </a:xfrm>
            <a:custGeom>
              <a:avLst/>
              <a:gdLst/>
              <a:ahLst/>
              <a:cxnLst/>
              <a:rect l="l" t="t" r="r" b="b"/>
              <a:pathLst>
                <a:path w="64770" h="13081">
                  <a:moveTo>
                    <a:pt x="0" y="13081"/>
                  </a:moveTo>
                  <a:lnTo>
                    <a:pt x="64770" y="13081"/>
                  </a:lnTo>
                  <a:lnTo>
                    <a:pt x="64770" y="0"/>
                  </a:lnTo>
                  <a:lnTo>
                    <a:pt x="0" y="0"/>
                  </a:lnTo>
                  <a:close/>
                </a:path>
              </a:pathLst>
            </a:custGeom>
            <a:solidFill>
              <a:srgbClr val="FFBD44"/>
            </a:solidFill>
          </p:spPr>
        </p:sp>
        <p:sp>
          <p:nvSpPr>
            <p:cNvPr id="25" name="Freeform 25"/>
            <p:cNvSpPr/>
            <p:nvPr/>
          </p:nvSpPr>
          <p:spPr>
            <a:xfrm>
              <a:off x="129159" y="257937"/>
              <a:ext cx="25908" cy="25908"/>
            </a:xfrm>
            <a:custGeom>
              <a:avLst/>
              <a:gdLst/>
              <a:ahLst/>
              <a:cxnLst/>
              <a:rect l="l" t="t" r="r" b="b"/>
              <a:pathLst>
                <a:path w="25908" h="25908">
                  <a:moveTo>
                    <a:pt x="0" y="25908"/>
                  </a:moveTo>
                  <a:lnTo>
                    <a:pt x="25908" y="25908"/>
                  </a:lnTo>
                  <a:lnTo>
                    <a:pt x="25908" y="0"/>
                  </a:lnTo>
                  <a:lnTo>
                    <a:pt x="0" y="0"/>
                  </a:lnTo>
                  <a:close/>
                </a:path>
              </a:pathLst>
            </a:custGeom>
            <a:solidFill>
              <a:srgbClr val="FFBD44"/>
            </a:solidFill>
          </p:spPr>
        </p:sp>
        <p:sp>
          <p:nvSpPr>
            <p:cNvPr id="26" name="Freeform 26"/>
            <p:cNvSpPr/>
            <p:nvPr/>
          </p:nvSpPr>
          <p:spPr>
            <a:xfrm>
              <a:off x="180975" y="264414"/>
              <a:ext cx="64770" cy="12954"/>
            </a:xfrm>
            <a:custGeom>
              <a:avLst/>
              <a:gdLst/>
              <a:ahLst/>
              <a:cxnLst/>
              <a:rect l="l" t="t" r="r" b="b"/>
              <a:pathLst>
                <a:path w="64770" h="12954">
                  <a:moveTo>
                    <a:pt x="0" y="12954"/>
                  </a:moveTo>
                  <a:lnTo>
                    <a:pt x="64770" y="12954"/>
                  </a:lnTo>
                  <a:lnTo>
                    <a:pt x="64770" y="0"/>
                  </a:lnTo>
                  <a:lnTo>
                    <a:pt x="0" y="0"/>
                  </a:lnTo>
                  <a:close/>
                </a:path>
              </a:pathLst>
            </a:custGeom>
            <a:solidFill>
              <a:srgbClr val="FFBD44"/>
            </a:solidFill>
          </p:spPr>
        </p:sp>
      </p:grpSp>
      <p:grpSp>
        <p:nvGrpSpPr>
          <p:cNvPr id="27" name="Group 27"/>
          <p:cNvGrpSpPr>
            <a:grpSpLocks noChangeAspect="1"/>
          </p:cNvGrpSpPr>
          <p:nvPr/>
        </p:nvGrpSpPr>
        <p:grpSpPr>
          <a:xfrm>
            <a:off x="6955397" y="2550944"/>
            <a:ext cx="308696" cy="308229"/>
            <a:chOff x="0" y="0"/>
            <a:chExt cx="427914" cy="427266"/>
          </a:xfrm>
        </p:grpSpPr>
        <p:sp>
          <p:nvSpPr>
            <p:cNvPr id="28" name="Freeform 28"/>
            <p:cNvSpPr/>
            <p:nvPr/>
          </p:nvSpPr>
          <p:spPr>
            <a:xfrm>
              <a:off x="0" y="0"/>
              <a:ext cx="427863" cy="427228"/>
            </a:xfrm>
            <a:custGeom>
              <a:avLst/>
              <a:gdLst/>
              <a:ahLst/>
              <a:cxnLst/>
              <a:rect l="l" t="t" r="r" b="b"/>
              <a:pathLst>
                <a:path w="427863" h="427228">
                  <a:moveTo>
                    <a:pt x="213614" y="289052"/>
                  </a:moveTo>
                  <a:cubicBezTo>
                    <a:pt x="172085" y="289052"/>
                    <a:pt x="138176" y="255143"/>
                    <a:pt x="138176" y="213614"/>
                  </a:cubicBezTo>
                  <a:cubicBezTo>
                    <a:pt x="138176" y="172085"/>
                    <a:pt x="172085" y="138176"/>
                    <a:pt x="213614" y="138176"/>
                  </a:cubicBezTo>
                  <a:cubicBezTo>
                    <a:pt x="255143" y="138176"/>
                    <a:pt x="289052" y="172085"/>
                    <a:pt x="289052" y="213614"/>
                  </a:cubicBezTo>
                  <a:cubicBezTo>
                    <a:pt x="289052" y="255143"/>
                    <a:pt x="255143" y="289052"/>
                    <a:pt x="213614" y="289052"/>
                  </a:cubicBezTo>
                  <a:close/>
                  <a:moveTo>
                    <a:pt x="383286" y="166497"/>
                  </a:moveTo>
                  <a:cubicBezTo>
                    <a:pt x="379476" y="152654"/>
                    <a:pt x="373888" y="139446"/>
                    <a:pt x="366903" y="127508"/>
                  </a:cubicBezTo>
                  <a:lnTo>
                    <a:pt x="382651" y="80391"/>
                  </a:lnTo>
                  <a:lnTo>
                    <a:pt x="346837" y="44577"/>
                  </a:lnTo>
                  <a:lnTo>
                    <a:pt x="299720" y="60325"/>
                  </a:lnTo>
                  <a:cubicBezTo>
                    <a:pt x="287147" y="53467"/>
                    <a:pt x="273939" y="47752"/>
                    <a:pt x="260096" y="43942"/>
                  </a:cubicBezTo>
                  <a:lnTo>
                    <a:pt x="238760" y="0"/>
                  </a:lnTo>
                  <a:lnTo>
                    <a:pt x="188468" y="0"/>
                  </a:lnTo>
                  <a:lnTo>
                    <a:pt x="166497" y="43942"/>
                  </a:lnTo>
                  <a:cubicBezTo>
                    <a:pt x="152654" y="47752"/>
                    <a:pt x="139446" y="53340"/>
                    <a:pt x="127508" y="60325"/>
                  </a:cubicBezTo>
                  <a:lnTo>
                    <a:pt x="80391" y="44577"/>
                  </a:lnTo>
                  <a:lnTo>
                    <a:pt x="44577" y="80391"/>
                  </a:lnTo>
                  <a:lnTo>
                    <a:pt x="60325" y="127508"/>
                  </a:lnTo>
                  <a:cubicBezTo>
                    <a:pt x="53467" y="140081"/>
                    <a:pt x="47752" y="153289"/>
                    <a:pt x="43942" y="167132"/>
                  </a:cubicBezTo>
                  <a:lnTo>
                    <a:pt x="0" y="188468"/>
                  </a:lnTo>
                  <a:lnTo>
                    <a:pt x="0" y="238760"/>
                  </a:lnTo>
                  <a:lnTo>
                    <a:pt x="43942" y="260731"/>
                  </a:lnTo>
                  <a:cubicBezTo>
                    <a:pt x="47752" y="274574"/>
                    <a:pt x="53340" y="287782"/>
                    <a:pt x="60325" y="299720"/>
                  </a:cubicBezTo>
                  <a:lnTo>
                    <a:pt x="44577" y="346837"/>
                  </a:lnTo>
                  <a:lnTo>
                    <a:pt x="80391" y="382651"/>
                  </a:lnTo>
                  <a:lnTo>
                    <a:pt x="127508" y="366903"/>
                  </a:lnTo>
                  <a:cubicBezTo>
                    <a:pt x="140081" y="373761"/>
                    <a:pt x="153289" y="379476"/>
                    <a:pt x="167132" y="383286"/>
                  </a:cubicBezTo>
                  <a:lnTo>
                    <a:pt x="189103" y="427228"/>
                  </a:lnTo>
                  <a:lnTo>
                    <a:pt x="239395" y="427228"/>
                  </a:lnTo>
                  <a:lnTo>
                    <a:pt x="261366" y="383286"/>
                  </a:lnTo>
                  <a:cubicBezTo>
                    <a:pt x="275209" y="379476"/>
                    <a:pt x="288417" y="373888"/>
                    <a:pt x="300355" y="366903"/>
                  </a:cubicBezTo>
                  <a:lnTo>
                    <a:pt x="347472" y="382651"/>
                  </a:lnTo>
                  <a:lnTo>
                    <a:pt x="383286" y="346837"/>
                  </a:lnTo>
                  <a:lnTo>
                    <a:pt x="367538" y="299720"/>
                  </a:lnTo>
                  <a:cubicBezTo>
                    <a:pt x="374396" y="287147"/>
                    <a:pt x="380111" y="273939"/>
                    <a:pt x="383921" y="260096"/>
                  </a:cubicBezTo>
                  <a:lnTo>
                    <a:pt x="427863" y="238125"/>
                  </a:lnTo>
                  <a:lnTo>
                    <a:pt x="427863" y="187833"/>
                  </a:lnTo>
                  <a:lnTo>
                    <a:pt x="383286" y="166497"/>
                  </a:lnTo>
                  <a:close/>
                </a:path>
              </a:pathLst>
            </a:custGeom>
            <a:solidFill>
              <a:srgbClr val="326CE5"/>
            </a:solidFill>
          </p:spPr>
        </p:sp>
      </p:grpSp>
      <p:sp>
        <p:nvSpPr>
          <p:cNvPr id="29" name="TextBox 29"/>
          <p:cNvSpPr txBox="1"/>
          <p:nvPr/>
        </p:nvSpPr>
        <p:spPr>
          <a:xfrm>
            <a:off x="815083" y="267228"/>
            <a:ext cx="7513834" cy="979809"/>
          </a:xfrm>
          <a:prstGeom prst="rect">
            <a:avLst/>
          </a:prstGeom>
        </p:spPr>
        <p:txBody>
          <a:bodyPr lIns="0" tIns="0" rIns="0" bIns="0" rtlCol="0" anchor="t">
            <a:spAutoFit/>
          </a:bodyPr>
          <a:lstStyle/>
          <a:p>
            <a:pPr algn="l">
              <a:lnSpc>
                <a:spcPts val="4020"/>
              </a:lnSpc>
            </a:pPr>
            <a:r>
              <a:rPr lang="en-US" sz="2870">
                <a:solidFill>
                  <a:srgbClr val="326CE5"/>
                </a:solidFill>
                <a:latin typeface="Barlow" panose="00000500000000000000"/>
                <a:ea typeface="Barlow" panose="00000500000000000000"/>
                <a:cs typeface="Barlow" panose="00000500000000000000"/>
                <a:sym typeface="Barlow" panose="00000500000000000000"/>
              </a:rPr>
              <a:t>ConfigMaps</a:t>
            </a:r>
          </a:p>
          <a:p>
            <a:pPr algn="l">
              <a:lnSpc>
                <a:spcPts val="1735"/>
              </a:lnSpc>
            </a:pPr>
            <a:r>
              <a:rPr lang="en-US" sz="1460">
                <a:solidFill>
                  <a:srgbClr val="000000"/>
                </a:solidFill>
                <a:latin typeface="Calibri (MS)" panose="020F0502020204030204"/>
                <a:ea typeface="Calibri (MS)" panose="020F0502020204030204"/>
                <a:cs typeface="Calibri (MS)" panose="020F0502020204030204"/>
                <a:sym typeface="Calibri (MS)" panose="020F0502020204030204"/>
              </a:rPr>
              <a:t>ConfigMaps in Kubernetes store configuration data as key-value pairs, allowing you to manage and update configurations independently from container images</a:t>
            </a:r>
          </a:p>
        </p:txBody>
      </p:sp>
      <p:sp>
        <p:nvSpPr>
          <p:cNvPr id="30" name="TextBox 30"/>
          <p:cNvSpPr txBox="1"/>
          <p:nvPr/>
        </p:nvSpPr>
        <p:spPr>
          <a:xfrm>
            <a:off x="529317" y="778715"/>
            <a:ext cx="86777" cy="256818"/>
          </a:xfrm>
          <a:prstGeom prst="rect">
            <a:avLst/>
          </a:prstGeom>
        </p:spPr>
        <p:txBody>
          <a:bodyPr lIns="0" tIns="0" rIns="0" bIns="0" rtlCol="0" anchor="t">
            <a:spAutoFit/>
          </a:bodyPr>
          <a:lstStyle/>
          <a:p>
            <a:pPr algn="l">
              <a:lnSpc>
                <a:spcPts val="2045"/>
              </a:lnSpc>
            </a:pPr>
            <a:r>
              <a:rPr lang="en-US" sz="1460">
                <a:solidFill>
                  <a:srgbClr val="000000"/>
                </a:solidFill>
                <a:latin typeface="Arimo" panose="020B0604020202020204"/>
                <a:ea typeface="Arimo" panose="020B0604020202020204"/>
                <a:cs typeface="Arimo" panose="020B0604020202020204"/>
                <a:sym typeface="Arimo" panose="020B0604020202020204"/>
              </a:rPr>
              <a:t>▪</a:t>
            </a:r>
          </a:p>
        </p:txBody>
      </p:sp>
      <p:sp>
        <p:nvSpPr>
          <p:cNvPr id="31" name="TextBox 31"/>
          <p:cNvSpPr txBox="1"/>
          <p:nvPr/>
        </p:nvSpPr>
        <p:spPr>
          <a:xfrm>
            <a:off x="1062014" y="3524609"/>
            <a:ext cx="1569735" cy="251712"/>
          </a:xfrm>
          <a:prstGeom prst="rect">
            <a:avLst/>
          </a:prstGeom>
        </p:spPr>
        <p:txBody>
          <a:bodyPr lIns="0" tIns="0" rIns="0" bIns="0" rtlCol="0" anchor="t">
            <a:spAutoFit/>
          </a:bodyPr>
          <a:lstStyle/>
          <a:p>
            <a:pPr algn="l">
              <a:lnSpc>
                <a:spcPts val="1735"/>
              </a:lnSpc>
            </a:pPr>
            <a:r>
              <a:rPr lang="en-US" sz="1460" b="1">
                <a:solidFill>
                  <a:srgbClr val="000000"/>
                </a:solidFill>
                <a:latin typeface="Calibri (MS) Bold" panose="020F0702030404030204"/>
                <a:ea typeface="Calibri (MS) Bold" panose="020F0702030404030204"/>
                <a:cs typeface="Calibri (MS) Bold" panose="020F0702030404030204"/>
                <a:sym typeface="Calibri (MS) Bold" panose="020F0702030404030204"/>
              </a:rPr>
              <a:t>Configuration Files/ </a:t>
            </a:r>
          </a:p>
        </p:txBody>
      </p:sp>
      <p:sp>
        <p:nvSpPr>
          <p:cNvPr id="32" name="TextBox 32"/>
          <p:cNvSpPr txBox="1"/>
          <p:nvPr/>
        </p:nvSpPr>
        <p:spPr>
          <a:xfrm>
            <a:off x="950749" y="3744763"/>
            <a:ext cx="1750297" cy="251712"/>
          </a:xfrm>
          <a:prstGeom prst="rect">
            <a:avLst/>
          </a:prstGeom>
        </p:spPr>
        <p:txBody>
          <a:bodyPr lIns="0" tIns="0" rIns="0" bIns="0" rtlCol="0" anchor="t">
            <a:spAutoFit/>
          </a:bodyPr>
          <a:lstStyle/>
          <a:p>
            <a:pPr algn="l">
              <a:lnSpc>
                <a:spcPts val="1735"/>
              </a:lnSpc>
            </a:pPr>
            <a:r>
              <a:rPr lang="en-US" sz="1460" b="1">
                <a:solidFill>
                  <a:srgbClr val="000000"/>
                </a:solidFill>
                <a:latin typeface="Calibri (MS) Bold" panose="020F0702030404030204"/>
                <a:ea typeface="Calibri (MS) Bold" panose="020F0702030404030204"/>
                <a:cs typeface="Calibri (MS) Bold" panose="020F0702030404030204"/>
                <a:sym typeface="Calibri (MS) Bold" panose="020F0702030404030204"/>
              </a:rPr>
              <a:t>Environment Variables</a:t>
            </a:r>
          </a:p>
        </p:txBody>
      </p:sp>
      <p:sp>
        <p:nvSpPr>
          <p:cNvPr id="33" name="TextBox 33"/>
          <p:cNvSpPr txBox="1"/>
          <p:nvPr/>
        </p:nvSpPr>
        <p:spPr>
          <a:xfrm>
            <a:off x="3287648" y="3496034"/>
            <a:ext cx="888599" cy="280287"/>
          </a:xfrm>
          <a:prstGeom prst="rect">
            <a:avLst/>
          </a:prstGeom>
        </p:spPr>
        <p:txBody>
          <a:bodyPr lIns="0" tIns="0" rIns="0" bIns="0" rtlCol="0" anchor="t">
            <a:spAutoFit/>
          </a:bodyPr>
          <a:lstStyle/>
          <a:p>
            <a:pPr algn="l">
              <a:lnSpc>
                <a:spcPts val="2045"/>
              </a:lnSpc>
            </a:pPr>
            <a:r>
              <a:rPr lang="en-US" sz="1460" b="1">
                <a:solidFill>
                  <a:srgbClr val="000000"/>
                </a:solidFill>
                <a:latin typeface="Calibri (MS) Bold" panose="020F0702030404030204"/>
                <a:ea typeface="Calibri (MS) Bold" panose="020F0702030404030204"/>
                <a:cs typeface="Calibri (MS) Bold" panose="020F0702030404030204"/>
                <a:sym typeface="Calibri (MS) Bold" panose="020F0702030404030204"/>
              </a:rPr>
              <a:t>configmaps</a:t>
            </a: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8994635" cy="5143500"/>
          </a:xfrm>
          <a:custGeom>
            <a:avLst/>
            <a:gdLst/>
            <a:ahLst/>
            <a:cxnLst/>
            <a:rect l="l" t="t" r="r" b="b"/>
            <a:pathLst>
              <a:path w="8994635" h="5143500">
                <a:moveTo>
                  <a:pt x="0" y="0"/>
                </a:moveTo>
                <a:lnTo>
                  <a:pt x="8994635" y="0"/>
                </a:lnTo>
                <a:lnTo>
                  <a:pt x="8994635"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742522" y="2244550"/>
            <a:ext cx="1391468" cy="601231"/>
          </a:xfrm>
          <a:custGeom>
            <a:avLst/>
            <a:gdLst/>
            <a:ahLst/>
            <a:cxnLst/>
            <a:rect l="l" t="t" r="r" b="b"/>
            <a:pathLst>
              <a:path w="1391468" h="601231">
                <a:moveTo>
                  <a:pt x="0" y="0"/>
                </a:moveTo>
                <a:lnTo>
                  <a:pt x="1391468" y="0"/>
                </a:lnTo>
                <a:lnTo>
                  <a:pt x="1391468" y="601231"/>
                </a:lnTo>
                <a:lnTo>
                  <a:pt x="0" y="601231"/>
                </a:lnTo>
                <a:lnTo>
                  <a:pt x="0" y="0"/>
                </a:lnTo>
                <a:close/>
              </a:path>
            </a:pathLst>
          </a:custGeom>
          <a:blipFill>
            <a:blip r:embed="rId4"/>
            <a:stretch>
              <a:fillRect/>
            </a:stretch>
          </a:blipFill>
        </p:spPr>
      </p:sp>
      <p:sp>
        <p:nvSpPr>
          <p:cNvPr id="4" name="Freeform 4"/>
          <p:cNvSpPr/>
          <p:nvPr/>
        </p:nvSpPr>
        <p:spPr>
          <a:xfrm>
            <a:off x="3811234" y="2333876"/>
            <a:ext cx="1260915" cy="477549"/>
          </a:xfrm>
          <a:custGeom>
            <a:avLst/>
            <a:gdLst/>
            <a:ahLst/>
            <a:cxnLst/>
            <a:rect l="l" t="t" r="r" b="b"/>
            <a:pathLst>
              <a:path w="1260915" h="477549">
                <a:moveTo>
                  <a:pt x="0" y="0"/>
                </a:moveTo>
                <a:lnTo>
                  <a:pt x="1260915" y="0"/>
                </a:lnTo>
                <a:lnTo>
                  <a:pt x="1260915" y="477549"/>
                </a:lnTo>
                <a:lnTo>
                  <a:pt x="0" y="477549"/>
                </a:lnTo>
                <a:lnTo>
                  <a:pt x="0" y="0"/>
                </a:lnTo>
                <a:close/>
              </a:path>
            </a:pathLst>
          </a:custGeom>
          <a:blipFill>
            <a:blip r:embed="rId5"/>
            <a:stretch>
              <a:fillRect/>
            </a:stretch>
          </a:blipFill>
        </p:spPr>
      </p:sp>
      <p:sp>
        <p:nvSpPr>
          <p:cNvPr id="5" name="Freeform 5"/>
          <p:cNvSpPr/>
          <p:nvPr/>
        </p:nvSpPr>
        <p:spPr>
          <a:xfrm>
            <a:off x="848595" y="3645226"/>
            <a:ext cx="1259768" cy="524459"/>
          </a:xfrm>
          <a:custGeom>
            <a:avLst/>
            <a:gdLst/>
            <a:ahLst/>
            <a:cxnLst/>
            <a:rect l="l" t="t" r="r" b="b"/>
            <a:pathLst>
              <a:path w="1259768" h="524459">
                <a:moveTo>
                  <a:pt x="0" y="0"/>
                </a:moveTo>
                <a:lnTo>
                  <a:pt x="1259767" y="0"/>
                </a:lnTo>
                <a:lnTo>
                  <a:pt x="1259767" y="524458"/>
                </a:lnTo>
                <a:lnTo>
                  <a:pt x="0" y="5244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2827551" y="3645226"/>
            <a:ext cx="1259720" cy="524459"/>
          </a:xfrm>
          <a:custGeom>
            <a:avLst/>
            <a:gdLst/>
            <a:ahLst/>
            <a:cxnLst/>
            <a:rect l="l" t="t" r="r" b="b"/>
            <a:pathLst>
              <a:path w="1259720" h="524459">
                <a:moveTo>
                  <a:pt x="0" y="0"/>
                </a:moveTo>
                <a:lnTo>
                  <a:pt x="1259720" y="0"/>
                </a:lnTo>
                <a:lnTo>
                  <a:pt x="1259720" y="524458"/>
                </a:lnTo>
                <a:lnTo>
                  <a:pt x="0" y="52445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3790620" y="2265212"/>
            <a:ext cx="1298659" cy="508470"/>
          </a:xfrm>
          <a:custGeom>
            <a:avLst/>
            <a:gdLst/>
            <a:ahLst/>
            <a:cxnLst/>
            <a:rect l="l" t="t" r="r" b="b"/>
            <a:pathLst>
              <a:path w="1298659" h="508470">
                <a:moveTo>
                  <a:pt x="0" y="0"/>
                </a:moveTo>
                <a:lnTo>
                  <a:pt x="1298659" y="0"/>
                </a:lnTo>
                <a:lnTo>
                  <a:pt x="1298659" y="508469"/>
                </a:lnTo>
                <a:lnTo>
                  <a:pt x="0" y="5084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4806460" y="3645226"/>
            <a:ext cx="1259720" cy="524459"/>
          </a:xfrm>
          <a:custGeom>
            <a:avLst/>
            <a:gdLst/>
            <a:ahLst/>
            <a:cxnLst/>
            <a:rect l="l" t="t" r="r" b="b"/>
            <a:pathLst>
              <a:path w="1259720" h="524459">
                <a:moveTo>
                  <a:pt x="0" y="0"/>
                </a:moveTo>
                <a:lnTo>
                  <a:pt x="1259720" y="0"/>
                </a:lnTo>
                <a:lnTo>
                  <a:pt x="1259720" y="524458"/>
                </a:lnTo>
                <a:lnTo>
                  <a:pt x="0" y="524458"/>
                </a:lnTo>
                <a:lnTo>
                  <a:pt x="0" y="0"/>
                </a:lnTo>
                <a:close/>
              </a:path>
            </a:pathLst>
          </a:custGeom>
          <a:blipFill>
            <a:blip r:embed="rId8">
              <a:extLst>
                <a:ext uri="{96DAC541-7B7A-43D3-8B79-37D633B846F1}">
                  <asvg:svgBlip xmlns:asvg="http://schemas.microsoft.com/office/drawing/2016/SVG/main" r:embed="rId12"/>
                </a:ext>
              </a:extLst>
            </a:blip>
            <a:stretch>
              <a:fillRect/>
            </a:stretch>
          </a:blipFill>
        </p:spPr>
      </p:sp>
      <p:sp>
        <p:nvSpPr>
          <p:cNvPr id="9" name="Freeform 9"/>
          <p:cNvSpPr/>
          <p:nvPr/>
        </p:nvSpPr>
        <p:spPr>
          <a:xfrm>
            <a:off x="6785369" y="3645226"/>
            <a:ext cx="1259720" cy="524459"/>
          </a:xfrm>
          <a:custGeom>
            <a:avLst/>
            <a:gdLst/>
            <a:ahLst/>
            <a:cxnLst/>
            <a:rect l="l" t="t" r="r" b="b"/>
            <a:pathLst>
              <a:path w="1259720" h="524459">
                <a:moveTo>
                  <a:pt x="0" y="0"/>
                </a:moveTo>
                <a:lnTo>
                  <a:pt x="1259720" y="0"/>
                </a:lnTo>
                <a:lnTo>
                  <a:pt x="1259720" y="524458"/>
                </a:lnTo>
                <a:lnTo>
                  <a:pt x="0" y="524458"/>
                </a:lnTo>
                <a:lnTo>
                  <a:pt x="0" y="0"/>
                </a:lnTo>
                <a:close/>
              </a:path>
            </a:pathLst>
          </a:custGeom>
          <a:blipFill>
            <a:blip r:embed="rId8">
              <a:extLst>
                <a:ext uri="{96DAC541-7B7A-43D3-8B79-37D633B846F1}">
                  <asvg:svgBlip xmlns:asvg="http://schemas.microsoft.com/office/drawing/2016/SVG/main" r:embed="rId13"/>
                </a:ext>
              </a:extLst>
            </a:blip>
            <a:stretch>
              <a:fillRect/>
            </a:stretch>
          </a:blipFill>
        </p:spPr>
      </p:sp>
      <p:sp>
        <p:nvSpPr>
          <p:cNvPr id="10" name="TextBox 10"/>
          <p:cNvSpPr txBox="1"/>
          <p:nvPr/>
        </p:nvSpPr>
        <p:spPr>
          <a:xfrm>
            <a:off x="740400" y="293573"/>
            <a:ext cx="7513834" cy="979809"/>
          </a:xfrm>
          <a:prstGeom prst="rect">
            <a:avLst/>
          </a:prstGeom>
        </p:spPr>
        <p:txBody>
          <a:bodyPr lIns="0" tIns="0" rIns="0" bIns="0" rtlCol="0" anchor="t">
            <a:spAutoFit/>
          </a:bodyPr>
          <a:lstStyle/>
          <a:p>
            <a:pPr algn="l">
              <a:lnSpc>
                <a:spcPts val="4020"/>
              </a:lnSpc>
            </a:pPr>
            <a:r>
              <a:rPr lang="en-US" sz="2870">
                <a:solidFill>
                  <a:srgbClr val="326CE5"/>
                </a:solidFill>
                <a:latin typeface="Barlow" panose="00000500000000000000"/>
                <a:ea typeface="Barlow" panose="00000500000000000000"/>
                <a:cs typeface="Barlow" panose="00000500000000000000"/>
                <a:sym typeface="Barlow" panose="00000500000000000000"/>
              </a:rPr>
              <a:t>ConfigMaps</a:t>
            </a:r>
          </a:p>
          <a:p>
            <a:pPr algn="l">
              <a:lnSpc>
                <a:spcPts val="1735"/>
              </a:lnSpc>
            </a:pPr>
            <a:r>
              <a:rPr lang="en-US" sz="1460">
                <a:solidFill>
                  <a:srgbClr val="000000"/>
                </a:solidFill>
                <a:latin typeface="Calibri (MS)" panose="020F0502020204030204"/>
                <a:ea typeface="Calibri (MS)" panose="020F0502020204030204"/>
                <a:cs typeface="Calibri (MS)" panose="020F0502020204030204"/>
                <a:sym typeface="Calibri (MS)" panose="020F0502020204030204"/>
              </a:rPr>
              <a:t>ConfigMaps in Kubernetes store configuration data as key-value pairs, allowing you to manage and update configurations independently from container images</a:t>
            </a:r>
          </a:p>
        </p:txBody>
      </p:sp>
      <p:sp>
        <p:nvSpPr>
          <p:cNvPr id="11" name="TextBox 11"/>
          <p:cNvSpPr txBox="1"/>
          <p:nvPr/>
        </p:nvSpPr>
        <p:spPr>
          <a:xfrm>
            <a:off x="529317" y="778715"/>
            <a:ext cx="86777" cy="256818"/>
          </a:xfrm>
          <a:prstGeom prst="rect">
            <a:avLst/>
          </a:prstGeom>
        </p:spPr>
        <p:txBody>
          <a:bodyPr lIns="0" tIns="0" rIns="0" bIns="0" rtlCol="0" anchor="t">
            <a:spAutoFit/>
          </a:bodyPr>
          <a:lstStyle/>
          <a:p>
            <a:pPr algn="l">
              <a:lnSpc>
                <a:spcPts val="2045"/>
              </a:lnSpc>
            </a:pPr>
            <a:r>
              <a:rPr lang="en-US" sz="1460">
                <a:solidFill>
                  <a:srgbClr val="000000"/>
                </a:solidFill>
                <a:latin typeface="Arimo" panose="020B0604020202020204"/>
                <a:ea typeface="Arimo" panose="020B0604020202020204"/>
                <a:cs typeface="Arimo" panose="020B0604020202020204"/>
                <a:sym typeface="Arimo" panose="020B0604020202020204"/>
              </a:rPr>
              <a:t>▪</a:t>
            </a:r>
          </a:p>
        </p:txBody>
      </p:sp>
      <p:sp>
        <p:nvSpPr>
          <p:cNvPr id="12" name="TextBox 12"/>
          <p:cNvSpPr txBox="1"/>
          <p:nvPr/>
        </p:nvSpPr>
        <p:spPr>
          <a:xfrm>
            <a:off x="3971560" y="2364758"/>
            <a:ext cx="972345" cy="280287"/>
          </a:xfrm>
          <a:prstGeom prst="rect">
            <a:avLst/>
          </a:prstGeom>
        </p:spPr>
        <p:txBody>
          <a:bodyPr lIns="0" tIns="0" rIns="0" bIns="0" rtlCol="0" anchor="t">
            <a:spAutoFit/>
          </a:bodyPr>
          <a:lstStyle/>
          <a:p>
            <a:pPr algn="l">
              <a:lnSpc>
                <a:spcPts val="2045"/>
              </a:lnSpc>
            </a:pPr>
            <a:r>
              <a:rPr lang="en-US" sz="1460">
                <a:solidFill>
                  <a:srgbClr val="FFFFFF"/>
                </a:solidFill>
                <a:latin typeface="Calibri (MS)" panose="020F0502020204030204"/>
                <a:ea typeface="Calibri (MS)" panose="020F0502020204030204"/>
                <a:cs typeface="Calibri (MS)" panose="020F0502020204030204"/>
                <a:sym typeface="Calibri (MS)" panose="020F0502020204030204"/>
              </a:rPr>
              <a:t>Key Features</a:t>
            </a:r>
          </a:p>
        </p:txBody>
      </p:sp>
      <p:sp>
        <p:nvSpPr>
          <p:cNvPr id="13" name="TextBox 13"/>
          <p:cNvSpPr txBox="1"/>
          <p:nvPr/>
        </p:nvSpPr>
        <p:spPr>
          <a:xfrm>
            <a:off x="1100493" y="3696625"/>
            <a:ext cx="801609" cy="218482"/>
          </a:xfrm>
          <a:prstGeom prst="rect">
            <a:avLst/>
          </a:prstGeom>
        </p:spPr>
        <p:txBody>
          <a:bodyPr lIns="0" tIns="0" rIns="0" bIns="0" rtlCol="0" anchor="t">
            <a:spAutoFit/>
          </a:bodyPr>
          <a:lstStyle/>
          <a:p>
            <a:pPr algn="l">
              <a:lnSpc>
                <a:spcPts val="1570"/>
              </a:lnSpc>
            </a:pPr>
            <a:r>
              <a:rPr lang="en-US" sz="1300">
                <a:solidFill>
                  <a:srgbClr val="326CE5"/>
                </a:solidFill>
                <a:latin typeface="Calibri (MS)" panose="020F0502020204030204"/>
                <a:ea typeface="Calibri (MS)" panose="020F0502020204030204"/>
                <a:cs typeface="Calibri (MS)" panose="020F0502020204030204"/>
                <a:sym typeface="Calibri (MS)" panose="020F0502020204030204"/>
              </a:rPr>
              <a:t>Centralized </a:t>
            </a:r>
          </a:p>
        </p:txBody>
      </p:sp>
      <p:sp>
        <p:nvSpPr>
          <p:cNvPr id="14" name="TextBox 14"/>
          <p:cNvSpPr txBox="1"/>
          <p:nvPr/>
        </p:nvSpPr>
        <p:spPr>
          <a:xfrm>
            <a:off x="1026105" y="3896350"/>
            <a:ext cx="918172" cy="226354"/>
          </a:xfrm>
          <a:prstGeom prst="rect">
            <a:avLst/>
          </a:prstGeom>
        </p:spPr>
        <p:txBody>
          <a:bodyPr lIns="0" tIns="0" rIns="0" bIns="0" rtlCol="0" anchor="t">
            <a:spAutoFit/>
          </a:bodyPr>
          <a:lstStyle/>
          <a:p>
            <a:pPr algn="l">
              <a:lnSpc>
                <a:spcPts val="1570"/>
              </a:lnSpc>
            </a:pPr>
            <a:r>
              <a:rPr lang="en-US" sz="1300">
                <a:solidFill>
                  <a:srgbClr val="326CE5"/>
                </a:solidFill>
                <a:latin typeface="Calibri (MS)" panose="020F0502020204030204"/>
                <a:ea typeface="Calibri (MS)" panose="020F0502020204030204"/>
                <a:cs typeface="Calibri (MS)" panose="020F0502020204030204"/>
                <a:sym typeface="Calibri (MS)" panose="020F0502020204030204"/>
              </a:rPr>
              <a:t>Management</a:t>
            </a:r>
          </a:p>
        </p:txBody>
      </p:sp>
      <p:sp>
        <p:nvSpPr>
          <p:cNvPr id="15" name="TextBox 15"/>
          <p:cNvSpPr txBox="1"/>
          <p:nvPr/>
        </p:nvSpPr>
        <p:spPr>
          <a:xfrm>
            <a:off x="3165340" y="3696625"/>
            <a:ext cx="634852" cy="418207"/>
          </a:xfrm>
          <a:prstGeom prst="rect">
            <a:avLst/>
          </a:prstGeom>
        </p:spPr>
        <p:txBody>
          <a:bodyPr lIns="0" tIns="0" rIns="0" bIns="0" rtlCol="0" anchor="t">
            <a:spAutoFit/>
          </a:bodyPr>
          <a:lstStyle/>
          <a:p>
            <a:pPr algn="l">
              <a:lnSpc>
                <a:spcPts val="1570"/>
              </a:lnSpc>
            </a:pPr>
            <a:r>
              <a:rPr lang="en-US" sz="1300" spc="3">
                <a:solidFill>
                  <a:srgbClr val="326CE5"/>
                </a:solidFill>
                <a:latin typeface="Calibri (MS)" panose="020F0502020204030204"/>
                <a:ea typeface="Calibri (MS)" panose="020F0502020204030204"/>
                <a:cs typeface="Calibri (MS)" panose="020F0502020204030204"/>
                <a:sym typeface="Calibri (MS)" panose="020F0502020204030204"/>
              </a:rPr>
              <a:t>Dynamic Updates</a:t>
            </a:r>
          </a:p>
        </p:txBody>
      </p:sp>
      <p:sp>
        <p:nvSpPr>
          <p:cNvPr id="16" name="TextBox 16"/>
          <p:cNvSpPr txBox="1"/>
          <p:nvPr/>
        </p:nvSpPr>
        <p:spPr>
          <a:xfrm>
            <a:off x="4973383" y="3696625"/>
            <a:ext cx="983360" cy="218482"/>
          </a:xfrm>
          <a:prstGeom prst="rect">
            <a:avLst/>
          </a:prstGeom>
        </p:spPr>
        <p:txBody>
          <a:bodyPr lIns="0" tIns="0" rIns="0" bIns="0" rtlCol="0" anchor="t">
            <a:spAutoFit/>
          </a:bodyPr>
          <a:lstStyle/>
          <a:p>
            <a:pPr algn="l">
              <a:lnSpc>
                <a:spcPts val="1570"/>
              </a:lnSpc>
            </a:pPr>
            <a:r>
              <a:rPr lang="en-US" sz="1300">
                <a:solidFill>
                  <a:srgbClr val="326CE5"/>
                </a:solidFill>
                <a:latin typeface="Calibri (MS)" panose="020F0502020204030204"/>
                <a:ea typeface="Calibri (MS)" panose="020F0502020204030204"/>
                <a:cs typeface="Calibri (MS)" panose="020F0502020204030204"/>
                <a:sym typeface="Calibri (MS)" panose="020F0502020204030204"/>
              </a:rPr>
              <a:t>Versatile Data </a:t>
            </a:r>
          </a:p>
        </p:txBody>
      </p:sp>
      <p:sp>
        <p:nvSpPr>
          <p:cNvPr id="17" name="TextBox 17"/>
          <p:cNvSpPr txBox="1"/>
          <p:nvPr/>
        </p:nvSpPr>
        <p:spPr>
          <a:xfrm>
            <a:off x="5176317" y="3896350"/>
            <a:ext cx="528059" cy="218482"/>
          </a:xfrm>
          <a:prstGeom prst="rect">
            <a:avLst/>
          </a:prstGeom>
        </p:spPr>
        <p:txBody>
          <a:bodyPr lIns="0" tIns="0" rIns="0" bIns="0" rtlCol="0" anchor="t">
            <a:spAutoFit/>
          </a:bodyPr>
          <a:lstStyle/>
          <a:p>
            <a:pPr algn="l">
              <a:lnSpc>
                <a:spcPts val="1570"/>
              </a:lnSpc>
            </a:pPr>
            <a:r>
              <a:rPr lang="en-US" sz="1300">
                <a:solidFill>
                  <a:srgbClr val="326CE5"/>
                </a:solidFill>
                <a:latin typeface="Calibri (MS)" panose="020F0502020204030204"/>
                <a:ea typeface="Calibri (MS)" panose="020F0502020204030204"/>
                <a:cs typeface="Calibri (MS)" panose="020F0502020204030204"/>
                <a:sym typeface="Calibri (MS)" panose="020F0502020204030204"/>
              </a:rPr>
              <a:t>Sources</a:t>
            </a:r>
          </a:p>
        </p:txBody>
      </p:sp>
      <p:sp>
        <p:nvSpPr>
          <p:cNvPr id="18" name="TextBox 18"/>
          <p:cNvSpPr txBox="1"/>
          <p:nvPr/>
        </p:nvSpPr>
        <p:spPr>
          <a:xfrm>
            <a:off x="7108501" y="3696625"/>
            <a:ext cx="668541" cy="218482"/>
          </a:xfrm>
          <a:prstGeom prst="rect">
            <a:avLst/>
          </a:prstGeom>
        </p:spPr>
        <p:txBody>
          <a:bodyPr lIns="0" tIns="0" rIns="0" bIns="0" rtlCol="0" anchor="t">
            <a:spAutoFit/>
          </a:bodyPr>
          <a:lstStyle/>
          <a:p>
            <a:pPr algn="l">
              <a:lnSpc>
                <a:spcPts val="1570"/>
              </a:lnSpc>
            </a:pPr>
            <a:r>
              <a:rPr lang="en-US" sz="1300">
                <a:solidFill>
                  <a:srgbClr val="326CE5"/>
                </a:solidFill>
                <a:latin typeface="Calibri (MS)" panose="020F0502020204030204"/>
                <a:ea typeface="Calibri (MS)" panose="020F0502020204030204"/>
                <a:cs typeface="Calibri (MS)" panose="020F0502020204030204"/>
                <a:sym typeface="Calibri (MS)" panose="020F0502020204030204"/>
              </a:rPr>
              <a:t>Seamless </a:t>
            </a:r>
          </a:p>
        </p:txBody>
      </p:sp>
      <p:sp>
        <p:nvSpPr>
          <p:cNvPr id="19" name="TextBox 19"/>
          <p:cNvSpPr txBox="1"/>
          <p:nvPr/>
        </p:nvSpPr>
        <p:spPr>
          <a:xfrm>
            <a:off x="7047760" y="3896350"/>
            <a:ext cx="756300" cy="218482"/>
          </a:xfrm>
          <a:prstGeom prst="rect">
            <a:avLst/>
          </a:prstGeom>
        </p:spPr>
        <p:txBody>
          <a:bodyPr lIns="0" tIns="0" rIns="0" bIns="0" rtlCol="0" anchor="t">
            <a:spAutoFit/>
          </a:bodyPr>
          <a:lstStyle/>
          <a:p>
            <a:pPr algn="l">
              <a:lnSpc>
                <a:spcPts val="1570"/>
              </a:lnSpc>
            </a:pPr>
            <a:r>
              <a:rPr lang="en-US" sz="1300">
                <a:solidFill>
                  <a:srgbClr val="326CE5"/>
                </a:solidFill>
                <a:latin typeface="Calibri (MS)" panose="020F0502020204030204"/>
                <a:ea typeface="Calibri (MS)" panose="020F0502020204030204"/>
                <a:cs typeface="Calibri (MS)" panose="020F0502020204030204"/>
                <a:sym typeface="Calibri (MS)" panose="020F0502020204030204"/>
              </a:rPr>
              <a:t>Integration</a:t>
            </a: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495300"/>
            <a:ext cx="4194125" cy="1193800"/>
          </a:xfrm>
          <a:prstGeom prst="rect">
            <a:avLst/>
          </a:prstGeom>
        </p:spPr>
        <p:txBody>
          <a:bodyPr lIns="0" tIns="0" rIns="0" bIns="0" rtlCol="0" anchor="t">
            <a:spAutoFit/>
          </a:bodyPr>
          <a:lstStyle/>
          <a:p>
            <a:pPr algn="l">
              <a:lnSpc>
                <a:spcPts val="1400"/>
              </a:lnSpc>
              <a:spcBef>
                <a:spcPct val="0"/>
              </a:spcBef>
            </a:pPr>
            <a:r>
              <a:rPr lang="en-US" sz="1000">
                <a:solidFill>
                  <a:srgbClr val="000000"/>
                </a:solidFill>
                <a:latin typeface="Open Sans"/>
                <a:ea typeface="Open Sans"/>
                <a:cs typeface="Open Sans"/>
                <a:sym typeface="Open Sans"/>
              </a:rPr>
              <a:t>We will:</a:t>
            </a:r>
          </a:p>
          <a:p>
            <a:pPr algn="l">
              <a:lnSpc>
                <a:spcPts val="1400"/>
              </a:lnSpc>
              <a:spcBef>
                <a:spcPct val="0"/>
              </a:spcBef>
            </a:pPr>
            <a:r>
              <a:rPr lang="en-US" sz="1000">
                <a:solidFill>
                  <a:srgbClr val="000000"/>
                </a:solidFill>
                <a:latin typeface="Open Sans"/>
                <a:ea typeface="Open Sans"/>
                <a:cs typeface="Open Sans"/>
                <a:sym typeface="Open Sans"/>
              </a:rPr>
              <a:t>Create a ConfigMap using both imperative and declarative approaches.</a:t>
            </a:r>
          </a:p>
          <a:p>
            <a:pPr algn="l">
              <a:lnSpc>
                <a:spcPts val="1400"/>
              </a:lnSpc>
              <a:spcBef>
                <a:spcPct val="0"/>
              </a:spcBef>
            </a:pPr>
            <a:r>
              <a:rPr lang="en-US" sz="1000">
                <a:solidFill>
                  <a:srgbClr val="000000"/>
                </a:solidFill>
                <a:latin typeface="Open Sans"/>
                <a:ea typeface="Open Sans"/>
                <a:cs typeface="Open Sans"/>
                <a:sym typeface="Open Sans"/>
              </a:rPr>
              <a:t>Use a ConfigMap in a Pod as environment variables.</a:t>
            </a:r>
          </a:p>
          <a:p>
            <a:pPr algn="l">
              <a:lnSpc>
                <a:spcPts val="1400"/>
              </a:lnSpc>
              <a:spcBef>
                <a:spcPct val="0"/>
              </a:spcBef>
            </a:pPr>
            <a:r>
              <a:rPr lang="en-US" sz="1000">
                <a:solidFill>
                  <a:srgbClr val="000000"/>
                </a:solidFill>
                <a:latin typeface="Open Sans"/>
                <a:ea typeface="Open Sans"/>
                <a:cs typeface="Open Sans"/>
                <a:sym typeface="Open Sans"/>
              </a:rPr>
              <a:t>Use a ConfigMap as a mounted volume inside a Pod.</a:t>
            </a:r>
          </a:p>
          <a:p>
            <a:pPr algn="l">
              <a:lnSpc>
                <a:spcPts val="1400"/>
              </a:lnSpc>
              <a:spcBef>
                <a:spcPct val="0"/>
              </a:spcBef>
            </a:pPr>
            <a:r>
              <a:rPr lang="en-US" sz="1000">
                <a:solidFill>
                  <a:srgbClr val="000000"/>
                </a:solidFill>
                <a:latin typeface="Open Sans"/>
                <a:ea typeface="Open Sans"/>
                <a:cs typeface="Open Sans"/>
                <a:sym typeface="Open Sans"/>
              </a:rPr>
              <a:t>Modify a ConfigMap and test dynamic updates.</a:t>
            </a:r>
          </a:p>
          <a:p>
            <a:pPr algn="l">
              <a:lnSpc>
                <a:spcPts val="1400"/>
              </a:lnSpc>
              <a:spcBef>
                <a:spcPct val="0"/>
              </a:spcBef>
            </a:pPr>
            <a:r>
              <a:rPr lang="en-US" sz="1000">
                <a:solidFill>
                  <a:srgbClr val="000000"/>
                </a:solidFill>
                <a:latin typeface="Open Sans"/>
                <a:ea typeface="Open Sans"/>
                <a:cs typeface="Open Sans"/>
                <a:sym typeface="Open Sans"/>
              </a:rPr>
              <a:t>Apply cordon, drain, and uncordon to test behavior.</a:t>
            </a:r>
          </a:p>
          <a:p>
            <a:pPr algn="l">
              <a:lnSpc>
                <a:spcPts val="1400"/>
              </a:lnSpc>
              <a:spcBef>
                <a:spcPct val="0"/>
              </a:spcBef>
            </a:pPr>
            <a:r>
              <a:rPr lang="en-US" sz="1000">
                <a:solidFill>
                  <a:srgbClr val="000000"/>
                </a:solidFill>
                <a:latin typeface="Open Sans"/>
                <a:ea typeface="Open Sans"/>
                <a:cs typeface="Open Sans"/>
                <a:sym typeface="Open Sans"/>
              </a:rPr>
              <a:t>Delete a ConfigMap and verify its impact.</a:t>
            </a:r>
          </a:p>
        </p:txBody>
      </p:sp>
      <p:sp>
        <p:nvSpPr>
          <p:cNvPr id="3" name="TextBox 3"/>
          <p:cNvSpPr txBox="1"/>
          <p:nvPr/>
        </p:nvSpPr>
        <p:spPr>
          <a:xfrm>
            <a:off x="514350" y="1959987"/>
            <a:ext cx="2007543" cy="508000"/>
          </a:xfrm>
          <a:prstGeom prst="rect">
            <a:avLst/>
          </a:prstGeom>
        </p:spPr>
        <p:txBody>
          <a:bodyPr lIns="0" tIns="0" rIns="0" bIns="0" rtlCol="0" anchor="t">
            <a:spAutoFit/>
          </a:bodyPr>
          <a:lstStyle/>
          <a:p>
            <a:pPr algn="ctr">
              <a:lnSpc>
                <a:spcPts val="1400"/>
              </a:lnSpc>
              <a:spcBef>
                <a:spcPct val="0"/>
              </a:spcBef>
            </a:pPr>
            <a:r>
              <a:rPr lang="en-US" sz="1000" b="1">
                <a:solidFill>
                  <a:srgbClr val="000000"/>
                </a:solidFill>
                <a:latin typeface="Open Sans Bold"/>
                <a:ea typeface="Open Sans Bold"/>
                <a:cs typeface="Open Sans Bold"/>
                <a:sym typeface="Open Sans Bold"/>
              </a:rPr>
              <a:t>Step 2: Create a ConfigMap</a:t>
            </a:r>
          </a:p>
          <a:p>
            <a:pPr algn="ctr">
              <a:lnSpc>
                <a:spcPts val="1400"/>
              </a:lnSpc>
              <a:spcBef>
                <a:spcPct val="0"/>
              </a:spcBef>
            </a:pPr>
            <a:r>
              <a:rPr lang="en-US" sz="1000" b="1">
                <a:solidFill>
                  <a:srgbClr val="FF0000"/>
                </a:solidFill>
                <a:latin typeface="Open Sans Bold"/>
                <a:ea typeface="Open Sans Bold"/>
                <a:cs typeface="Open Sans Bold"/>
                <a:sym typeface="Open Sans Bold"/>
              </a:rPr>
              <a:t>Method 1: Imperative Approach</a:t>
            </a:r>
          </a:p>
          <a:p>
            <a:pPr algn="ctr">
              <a:lnSpc>
                <a:spcPts val="1400"/>
              </a:lnSpc>
              <a:spcBef>
                <a:spcPct val="0"/>
              </a:spcBef>
            </a:pPr>
            <a:r>
              <a:rPr lang="en-US" sz="1000">
                <a:solidFill>
                  <a:srgbClr val="000000"/>
                </a:solidFill>
                <a:latin typeface="Open Sans"/>
                <a:ea typeface="Open Sans"/>
                <a:cs typeface="Open Sans"/>
                <a:sym typeface="Open Sans"/>
              </a:rPr>
              <a:t>Create a ConfigMap from CLI:</a:t>
            </a:r>
          </a:p>
        </p:txBody>
      </p:sp>
      <p:sp>
        <p:nvSpPr>
          <p:cNvPr id="4" name="TextBox 4"/>
          <p:cNvSpPr txBox="1"/>
          <p:nvPr/>
        </p:nvSpPr>
        <p:spPr>
          <a:xfrm>
            <a:off x="514350" y="2609794"/>
            <a:ext cx="6328767" cy="165100"/>
          </a:xfrm>
          <a:prstGeom prst="rect">
            <a:avLst/>
          </a:prstGeom>
        </p:spPr>
        <p:txBody>
          <a:bodyPr lIns="0" tIns="0" rIns="0" bIns="0" rtlCol="0" anchor="t">
            <a:spAutoFit/>
          </a:bodyPr>
          <a:lstStyle/>
          <a:p>
            <a:pPr algn="ctr">
              <a:lnSpc>
                <a:spcPts val="1400"/>
              </a:lnSpc>
              <a:spcBef>
                <a:spcPct val="0"/>
              </a:spcBef>
            </a:pPr>
            <a:r>
              <a:rPr lang="en-US" sz="1000">
                <a:solidFill>
                  <a:srgbClr val="000000"/>
                </a:solidFill>
                <a:latin typeface="Open Sans"/>
                <a:ea typeface="Open Sans"/>
                <a:cs typeface="Open Sans"/>
                <a:sym typeface="Open Sans"/>
              </a:rPr>
              <a:t>kubectl create configmap my-config --from-literal=APP_MODE=production --from-literal=APP_VERSION=v1.0</a:t>
            </a:r>
          </a:p>
        </p:txBody>
      </p:sp>
      <p:sp>
        <p:nvSpPr>
          <p:cNvPr id="5" name="TextBox 5"/>
          <p:cNvSpPr txBox="1"/>
          <p:nvPr/>
        </p:nvSpPr>
        <p:spPr>
          <a:xfrm>
            <a:off x="514350" y="2816455"/>
            <a:ext cx="1368326" cy="165100"/>
          </a:xfrm>
          <a:prstGeom prst="rect">
            <a:avLst/>
          </a:prstGeom>
        </p:spPr>
        <p:txBody>
          <a:bodyPr lIns="0" tIns="0" rIns="0" bIns="0" rtlCol="0" anchor="t">
            <a:spAutoFit/>
          </a:bodyPr>
          <a:lstStyle/>
          <a:p>
            <a:pPr algn="ctr">
              <a:lnSpc>
                <a:spcPts val="1400"/>
              </a:lnSpc>
              <a:spcBef>
                <a:spcPct val="0"/>
              </a:spcBef>
            </a:pPr>
            <a:r>
              <a:rPr lang="en-US" sz="1000">
                <a:solidFill>
                  <a:srgbClr val="000000"/>
                </a:solidFill>
                <a:latin typeface="Open Sans"/>
                <a:ea typeface="Open Sans"/>
                <a:cs typeface="Open Sans"/>
                <a:sym typeface="Open Sans"/>
              </a:rPr>
              <a:t>kubectl get configmaps</a:t>
            </a:r>
          </a:p>
        </p:txBody>
      </p:sp>
      <p:sp>
        <p:nvSpPr>
          <p:cNvPr id="6" name="TextBox 6"/>
          <p:cNvSpPr txBox="1"/>
          <p:nvPr/>
        </p:nvSpPr>
        <p:spPr>
          <a:xfrm>
            <a:off x="514350" y="3019655"/>
            <a:ext cx="2239268" cy="165100"/>
          </a:xfrm>
          <a:prstGeom prst="rect">
            <a:avLst/>
          </a:prstGeom>
        </p:spPr>
        <p:txBody>
          <a:bodyPr lIns="0" tIns="0" rIns="0" bIns="0" rtlCol="0" anchor="t">
            <a:spAutoFit/>
          </a:bodyPr>
          <a:lstStyle/>
          <a:p>
            <a:pPr algn="ctr">
              <a:lnSpc>
                <a:spcPts val="1400"/>
              </a:lnSpc>
              <a:spcBef>
                <a:spcPct val="0"/>
              </a:spcBef>
            </a:pPr>
            <a:r>
              <a:rPr lang="en-US" sz="1000">
                <a:solidFill>
                  <a:srgbClr val="000000"/>
                </a:solidFill>
                <a:latin typeface="Open Sans"/>
                <a:ea typeface="Open Sans"/>
                <a:cs typeface="Open Sans"/>
                <a:sym typeface="Open Sans"/>
              </a:rPr>
              <a:t>kubectl describe configmap my-config</a:t>
            </a: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495300"/>
            <a:ext cx="2230189" cy="336550"/>
          </a:xfrm>
          <a:prstGeom prst="rect">
            <a:avLst/>
          </a:prstGeom>
        </p:spPr>
        <p:txBody>
          <a:bodyPr lIns="0" tIns="0" rIns="0" bIns="0" rtlCol="0" anchor="t">
            <a:spAutoFit/>
          </a:bodyPr>
          <a:lstStyle/>
          <a:p>
            <a:pPr algn="ctr">
              <a:lnSpc>
                <a:spcPts val="1400"/>
              </a:lnSpc>
              <a:spcBef>
                <a:spcPct val="0"/>
              </a:spcBef>
            </a:pPr>
            <a:r>
              <a:rPr lang="en-US" sz="1000" b="1">
                <a:solidFill>
                  <a:srgbClr val="FF0000"/>
                </a:solidFill>
                <a:latin typeface="Open Sans Bold"/>
                <a:ea typeface="Open Sans Bold"/>
                <a:cs typeface="Open Sans Bold"/>
                <a:sym typeface="Open Sans Bold"/>
              </a:rPr>
              <a:t>Method 2: Declarative Approach</a:t>
            </a:r>
          </a:p>
          <a:p>
            <a:pPr algn="ctr">
              <a:lnSpc>
                <a:spcPts val="1400"/>
              </a:lnSpc>
              <a:spcBef>
                <a:spcPct val="0"/>
              </a:spcBef>
            </a:pPr>
            <a:r>
              <a:rPr lang="en-US" sz="1000">
                <a:solidFill>
                  <a:srgbClr val="000000"/>
                </a:solidFill>
                <a:latin typeface="Open Sans"/>
                <a:ea typeface="Open Sans"/>
                <a:cs typeface="Open Sans"/>
                <a:sym typeface="Open Sans"/>
              </a:rPr>
              <a:t>Create a ConfigMap using a YAML file:</a:t>
            </a:r>
          </a:p>
        </p:txBody>
      </p:sp>
      <p:sp>
        <p:nvSpPr>
          <p:cNvPr id="3" name="TextBox 3"/>
          <p:cNvSpPr txBox="1"/>
          <p:nvPr/>
        </p:nvSpPr>
        <p:spPr>
          <a:xfrm>
            <a:off x="514350" y="1035050"/>
            <a:ext cx="1701998" cy="1536700"/>
          </a:xfrm>
          <a:prstGeom prst="rect">
            <a:avLst/>
          </a:prstGeom>
        </p:spPr>
        <p:txBody>
          <a:bodyPr lIns="0" tIns="0" rIns="0" bIns="0" rtlCol="0" anchor="t">
            <a:spAutoFit/>
          </a:bodyPr>
          <a:lstStyle/>
          <a:p>
            <a:pPr algn="l">
              <a:lnSpc>
                <a:spcPts val="1400"/>
              </a:lnSpc>
              <a:spcBef>
                <a:spcPct val="0"/>
              </a:spcBef>
            </a:pPr>
            <a:r>
              <a:rPr lang="en-US" sz="1000">
                <a:solidFill>
                  <a:srgbClr val="000000"/>
                </a:solidFill>
                <a:latin typeface="Open Sans"/>
                <a:ea typeface="Open Sans"/>
                <a:cs typeface="Open Sans"/>
                <a:sym typeface="Open Sans"/>
              </a:rPr>
              <a:t>cat &lt;&lt;EOF | kubectl apply -f -</a:t>
            </a:r>
          </a:p>
          <a:p>
            <a:pPr algn="l">
              <a:lnSpc>
                <a:spcPts val="1400"/>
              </a:lnSpc>
              <a:spcBef>
                <a:spcPct val="0"/>
              </a:spcBef>
            </a:pPr>
            <a:r>
              <a:rPr lang="en-US" sz="1000">
                <a:solidFill>
                  <a:srgbClr val="000000"/>
                </a:solidFill>
                <a:latin typeface="Open Sans"/>
                <a:ea typeface="Open Sans"/>
                <a:cs typeface="Open Sans"/>
                <a:sym typeface="Open Sans"/>
              </a:rPr>
              <a:t>apiVersion: v1</a:t>
            </a:r>
          </a:p>
          <a:p>
            <a:pPr algn="l">
              <a:lnSpc>
                <a:spcPts val="1400"/>
              </a:lnSpc>
              <a:spcBef>
                <a:spcPct val="0"/>
              </a:spcBef>
            </a:pPr>
            <a:r>
              <a:rPr lang="en-US" sz="1000">
                <a:solidFill>
                  <a:srgbClr val="000000"/>
                </a:solidFill>
                <a:latin typeface="Open Sans"/>
                <a:ea typeface="Open Sans"/>
                <a:cs typeface="Open Sans"/>
                <a:sym typeface="Open Sans"/>
              </a:rPr>
              <a:t>kind: ConfigMap</a:t>
            </a:r>
          </a:p>
          <a:p>
            <a:pPr algn="l">
              <a:lnSpc>
                <a:spcPts val="1400"/>
              </a:lnSpc>
              <a:spcBef>
                <a:spcPct val="0"/>
              </a:spcBef>
            </a:pPr>
            <a:r>
              <a:rPr lang="en-US" sz="1000">
                <a:solidFill>
                  <a:srgbClr val="000000"/>
                </a:solidFill>
                <a:latin typeface="Open Sans"/>
                <a:ea typeface="Open Sans"/>
                <a:cs typeface="Open Sans"/>
                <a:sym typeface="Open Sans"/>
              </a:rPr>
              <a:t>metadata:</a:t>
            </a:r>
          </a:p>
          <a:p>
            <a:pPr algn="l">
              <a:lnSpc>
                <a:spcPts val="1400"/>
              </a:lnSpc>
              <a:spcBef>
                <a:spcPct val="0"/>
              </a:spcBef>
            </a:pPr>
            <a:r>
              <a:rPr lang="en-US" sz="1000">
                <a:solidFill>
                  <a:srgbClr val="000000"/>
                </a:solidFill>
                <a:latin typeface="Open Sans"/>
                <a:ea typeface="Open Sans"/>
                <a:cs typeface="Open Sans"/>
                <a:sym typeface="Open Sans"/>
              </a:rPr>
              <a:t>  name: my-config</a:t>
            </a:r>
          </a:p>
          <a:p>
            <a:pPr algn="l">
              <a:lnSpc>
                <a:spcPts val="1400"/>
              </a:lnSpc>
              <a:spcBef>
                <a:spcPct val="0"/>
              </a:spcBef>
            </a:pPr>
            <a:r>
              <a:rPr lang="en-US" sz="1000">
                <a:solidFill>
                  <a:srgbClr val="000000"/>
                </a:solidFill>
                <a:latin typeface="Open Sans"/>
                <a:ea typeface="Open Sans"/>
                <a:cs typeface="Open Sans"/>
                <a:sym typeface="Open Sans"/>
              </a:rPr>
              <a:t>data:</a:t>
            </a:r>
          </a:p>
          <a:p>
            <a:pPr algn="l">
              <a:lnSpc>
                <a:spcPts val="1400"/>
              </a:lnSpc>
              <a:spcBef>
                <a:spcPct val="0"/>
              </a:spcBef>
            </a:pPr>
            <a:r>
              <a:rPr lang="en-US" sz="1000">
                <a:solidFill>
                  <a:srgbClr val="000000"/>
                </a:solidFill>
                <a:latin typeface="Open Sans"/>
                <a:ea typeface="Open Sans"/>
                <a:cs typeface="Open Sans"/>
                <a:sym typeface="Open Sans"/>
              </a:rPr>
              <a:t>  APP_MODE: "production"</a:t>
            </a:r>
          </a:p>
          <a:p>
            <a:pPr algn="l">
              <a:lnSpc>
                <a:spcPts val="1400"/>
              </a:lnSpc>
              <a:spcBef>
                <a:spcPct val="0"/>
              </a:spcBef>
            </a:pPr>
            <a:r>
              <a:rPr lang="en-US" sz="1000">
                <a:solidFill>
                  <a:srgbClr val="000000"/>
                </a:solidFill>
                <a:latin typeface="Open Sans"/>
                <a:ea typeface="Open Sans"/>
                <a:cs typeface="Open Sans"/>
                <a:sym typeface="Open Sans"/>
              </a:rPr>
              <a:t>  APP_VERSION: "v1.0"</a:t>
            </a:r>
          </a:p>
          <a:p>
            <a:pPr algn="l">
              <a:lnSpc>
                <a:spcPts val="1400"/>
              </a:lnSpc>
              <a:spcBef>
                <a:spcPct val="0"/>
              </a:spcBef>
            </a:pPr>
            <a:r>
              <a:rPr lang="en-US" sz="1000">
                <a:solidFill>
                  <a:srgbClr val="000000"/>
                </a:solidFill>
                <a:latin typeface="Open Sans"/>
                <a:ea typeface="Open Sans"/>
                <a:cs typeface="Open Sans"/>
                <a:sym typeface="Open Sans"/>
              </a:rPr>
              <a:t>EOF</a:t>
            </a:r>
          </a:p>
        </p:txBody>
      </p:sp>
      <p:sp>
        <p:nvSpPr>
          <p:cNvPr id="4" name="TextBox 4"/>
          <p:cNvSpPr txBox="1"/>
          <p:nvPr/>
        </p:nvSpPr>
        <p:spPr>
          <a:xfrm>
            <a:off x="514350" y="2866517"/>
            <a:ext cx="1701998" cy="165100"/>
          </a:xfrm>
          <a:prstGeom prst="rect">
            <a:avLst/>
          </a:prstGeom>
        </p:spPr>
        <p:txBody>
          <a:bodyPr lIns="0" tIns="0" rIns="0" bIns="0" rtlCol="0" anchor="t">
            <a:spAutoFit/>
          </a:bodyPr>
          <a:lstStyle/>
          <a:p>
            <a:pPr algn="ctr">
              <a:lnSpc>
                <a:spcPts val="1400"/>
              </a:lnSpc>
              <a:spcBef>
                <a:spcPct val="0"/>
              </a:spcBef>
            </a:pPr>
            <a:r>
              <a:rPr lang="en-US" sz="1000">
                <a:solidFill>
                  <a:srgbClr val="000000"/>
                </a:solidFill>
                <a:latin typeface="Open Sans"/>
                <a:ea typeface="Open Sans"/>
                <a:cs typeface="Open Sans"/>
                <a:sym typeface="Open Sans"/>
              </a:rPr>
              <a:t>kubectl get configmaps</a:t>
            </a:r>
          </a:p>
        </p:txBody>
      </p:sp>
      <p:sp>
        <p:nvSpPr>
          <p:cNvPr id="5" name="TextBox 5"/>
          <p:cNvSpPr txBox="1"/>
          <p:nvPr/>
        </p:nvSpPr>
        <p:spPr>
          <a:xfrm>
            <a:off x="4192982" y="495300"/>
            <a:ext cx="4355455" cy="336550"/>
          </a:xfrm>
          <a:prstGeom prst="rect">
            <a:avLst/>
          </a:prstGeom>
        </p:spPr>
        <p:txBody>
          <a:bodyPr lIns="0" tIns="0" rIns="0" bIns="0" rtlCol="0" anchor="t">
            <a:spAutoFit/>
          </a:bodyPr>
          <a:lstStyle/>
          <a:p>
            <a:pPr algn="l">
              <a:lnSpc>
                <a:spcPts val="1400"/>
              </a:lnSpc>
              <a:spcBef>
                <a:spcPct val="0"/>
              </a:spcBef>
            </a:pPr>
            <a:r>
              <a:rPr lang="en-US" sz="1000">
                <a:solidFill>
                  <a:srgbClr val="000000"/>
                </a:solidFill>
                <a:latin typeface="Open Sans"/>
                <a:ea typeface="Open Sans"/>
                <a:cs typeface="Open Sans"/>
                <a:sym typeface="Open Sans"/>
              </a:rPr>
              <a:t>Use ConfigMap as Environment Variables</a:t>
            </a:r>
          </a:p>
          <a:p>
            <a:pPr algn="l">
              <a:lnSpc>
                <a:spcPts val="1400"/>
              </a:lnSpc>
              <a:spcBef>
                <a:spcPct val="0"/>
              </a:spcBef>
            </a:pPr>
            <a:r>
              <a:rPr lang="en-US" sz="1000">
                <a:solidFill>
                  <a:srgbClr val="000000"/>
                </a:solidFill>
                <a:latin typeface="Open Sans"/>
                <a:ea typeface="Open Sans"/>
                <a:cs typeface="Open Sans"/>
                <a:sym typeface="Open Sans"/>
              </a:rPr>
              <a:t>Now, we will inject ConfigMap values into a Pod as environment variables.</a:t>
            </a:r>
          </a:p>
        </p:txBody>
      </p:sp>
      <p:sp>
        <p:nvSpPr>
          <p:cNvPr id="6" name="TextBox 6"/>
          <p:cNvSpPr txBox="1"/>
          <p:nvPr/>
        </p:nvSpPr>
        <p:spPr>
          <a:xfrm>
            <a:off x="3832676" y="902200"/>
            <a:ext cx="4961257" cy="2565400"/>
          </a:xfrm>
          <a:prstGeom prst="rect">
            <a:avLst/>
          </a:prstGeom>
        </p:spPr>
        <p:txBody>
          <a:bodyPr lIns="0" tIns="0" rIns="0" bIns="0" rtlCol="0" anchor="t">
            <a:spAutoFit/>
          </a:bodyPr>
          <a:lstStyle/>
          <a:p>
            <a:pPr algn="l">
              <a:lnSpc>
                <a:spcPts val="1400"/>
              </a:lnSpc>
              <a:spcBef>
                <a:spcPct val="0"/>
              </a:spcBef>
            </a:pPr>
            <a:r>
              <a:rPr lang="en-US" sz="1000">
                <a:solidFill>
                  <a:srgbClr val="000000"/>
                </a:solidFill>
                <a:latin typeface="Open Sans"/>
                <a:ea typeface="Open Sans"/>
                <a:cs typeface="Open Sans"/>
                <a:sym typeface="Open Sans"/>
              </a:rPr>
              <a:t>cat &lt;&lt;EOF | kubectl apply -f -</a:t>
            </a:r>
          </a:p>
          <a:p>
            <a:pPr algn="l">
              <a:lnSpc>
                <a:spcPts val="1400"/>
              </a:lnSpc>
              <a:spcBef>
                <a:spcPct val="0"/>
              </a:spcBef>
            </a:pPr>
            <a:r>
              <a:rPr lang="en-US" sz="1000">
                <a:solidFill>
                  <a:srgbClr val="000000"/>
                </a:solidFill>
                <a:latin typeface="Open Sans"/>
                <a:ea typeface="Open Sans"/>
                <a:cs typeface="Open Sans"/>
                <a:sym typeface="Open Sans"/>
              </a:rPr>
              <a:t>apiVersion: v1</a:t>
            </a:r>
          </a:p>
          <a:p>
            <a:pPr algn="l">
              <a:lnSpc>
                <a:spcPts val="1400"/>
              </a:lnSpc>
              <a:spcBef>
                <a:spcPct val="0"/>
              </a:spcBef>
            </a:pPr>
            <a:r>
              <a:rPr lang="en-US" sz="1000">
                <a:solidFill>
                  <a:srgbClr val="000000"/>
                </a:solidFill>
                <a:latin typeface="Open Sans"/>
                <a:ea typeface="Open Sans"/>
                <a:cs typeface="Open Sans"/>
                <a:sym typeface="Open Sans"/>
              </a:rPr>
              <a:t>kind: Pod</a:t>
            </a:r>
          </a:p>
          <a:p>
            <a:pPr algn="l">
              <a:lnSpc>
                <a:spcPts val="1400"/>
              </a:lnSpc>
              <a:spcBef>
                <a:spcPct val="0"/>
              </a:spcBef>
            </a:pPr>
            <a:r>
              <a:rPr lang="en-US" sz="1000">
                <a:solidFill>
                  <a:srgbClr val="000000"/>
                </a:solidFill>
                <a:latin typeface="Open Sans"/>
                <a:ea typeface="Open Sans"/>
                <a:cs typeface="Open Sans"/>
                <a:sym typeface="Open Sans"/>
              </a:rPr>
              <a:t>metadata:</a:t>
            </a:r>
          </a:p>
          <a:p>
            <a:pPr algn="l">
              <a:lnSpc>
                <a:spcPts val="1400"/>
              </a:lnSpc>
              <a:spcBef>
                <a:spcPct val="0"/>
              </a:spcBef>
            </a:pPr>
            <a:r>
              <a:rPr lang="en-US" sz="1000">
                <a:solidFill>
                  <a:srgbClr val="000000"/>
                </a:solidFill>
                <a:latin typeface="Open Sans"/>
                <a:ea typeface="Open Sans"/>
                <a:cs typeface="Open Sans"/>
                <a:sym typeface="Open Sans"/>
              </a:rPr>
              <a:t>  name: env-pod</a:t>
            </a:r>
          </a:p>
          <a:p>
            <a:pPr algn="l">
              <a:lnSpc>
                <a:spcPts val="1400"/>
              </a:lnSpc>
              <a:spcBef>
                <a:spcPct val="0"/>
              </a:spcBef>
            </a:pPr>
            <a:r>
              <a:rPr lang="en-US" sz="1000">
                <a:solidFill>
                  <a:srgbClr val="000000"/>
                </a:solidFill>
                <a:latin typeface="Open Sans"/>
                <a:ea typeface="Open Sans"/>
                <a:cs typeface="Open Sans"/>
                <a:sym typeface="Open Sans"/>
              </a:rPr>
              <a:t>spec:</a:t>
            </a:r>
          </a:p>
          <a:p>
            <a:pPr algn="l">
              <a:lnSpc>
                <a:spcPts val="1400"/>
              </a:lnSpc>
              <a:spcBef>
                <a:spcPct val="0"/>
              </a:spcBef>
            </a:pPr>
            <a:r>
              <a:rPr lang="en-US" sz="1000">
                <a:solidFill>
                  <a:srgbClr val="000000"/>
                </a:solidFill>
                <a:latin typeface="Open Sans"/>
                <a:ea typeface="Open Sans"/>
                <a:cs typeface="Open Sans"/>
                <a:sym typeface="Open Sans"/>
              </a:rPr>
              <a:t>  containers:</a:t>
            </a:r>
          </a:p>
          <a:p>
            <a:pPr algn="l">
              <a:lnSpc>
                <a:spcPts val="1400"/>
              </a:lnSpc>
              <a:spcBef>
                <a:spcPct val="0"/>
              </a:spcBef>
            </a:pPr>
            <a:r>
              <a:rPr lang="en-US" sz="1000">
                <a:solidFill>
                  <a:srgbClr val="000000"/>
                </a:solidFill>
                <a:latin typeface="Open Sans"/>
                <a:ea typeface="Open Sans"/>
                <a:cs typeface="Open Sans"/>
                <a:sym typeface="Open Sans"/>
              </a:rPr>
              <a:t>  - name: busybox</a:t>
            </a:r>
          </a:p>
          <a:p>
            <a:pPr algn="l">
              <a:lnSpc>
                <a:spcPts val="1400"/>
              </a:lnSpc>
              <a:spcBef>
                <a:spcPct val="0"/>
              </a:spcBef>
            </a:pPr>
            <a:r>
              <a:rPr lang="en-US" sz="1000">
                <a:solidFill>
                  <a:srgbClr val="000000"/>
                </a:solidFill>
                <a:latin typeface="Open Sans"/>
                <a:ea typeface="Open Sans"/>
                <a:cs typeface="Open Sans"/>
                <a:sym typeface="Open Sans"/>
              </a:rPr>
              <a:t>    image: busybox</a:t>
            </a:r>
          </a:p>
          <a:p>
            <a:pPr algn="l">
              <a:lnSpc>
                <a:spcPts val="1400"/>
              </a:lnSpc>
              <a:spcBef>
                <a:spcPct val="0"/>
              </a:spcBef>
            </a:pPr>
            <a:r>
              <a:rPr lang="en-US" sz="1000">
                <a:solidFill>
                  <a:srgbClr val="000000"/>
                </a:solidFill>
                <a:latin typeface="Open Sans"/>
                <a:ea typeface="Open Sans"/>
                <a:cs typeface="Open Sans"/>
                <a:sym typeface="Open Sans"/>
              </a:rPr>
              <a:t>    command: ["sh", "-c", "echo APP_MODE=$APP_MODE &amp;&amp; echo APP_VERSION=$APP_VERSION &amp;&amp; sleep 3600"]</a:t>
            </a:r>
          </a:p>
          <a:p>
            <a:pPr algn="l">
              <a:lnSpc>
                <a:spcPts val="1400"/>
              </a:lnSpc>
              <a:spcBef>
                <a:spcPct val="0"/>
              </a:spcBef>
            </a:pPr>
            <a:r>
              <a:rPr lang="en-US" sz="1000">
                <a:solidFill>
                  <a:srgbClr val="000000"/>
                </a:solidFill>
                <a:latin typeface="Open Sans"/>
                <a:ea typeface="Open Sans"/>
                <a:cs typeface="Open Sans"/>
                <a:sym typeface="Open Sans"/>
              </a:rPr>
              <a:t>    envFrom:</a:t>
            </a:r>
          </a:p>
          <a:p>
            <a:pPr algn="l">
              <a:lnSpc>
                <a:spcPts val="1400"/>
              </a:lnSpc>
              <a:spcBef>
                <a:spcPct val="0"/>
              </a:spcBef>
            </a:pPr>
            <a:r>
              <a:rPr lang="en-US" sz="1000">
                <a:solidFill>
                  <a:srgbClr val="000000"/>
                </a:solidFill>
                <a:latin typeface="Open Sans"/>
                <a:ea typeface="Open Sans"/>
                <a:cs typeface="Open Sans"/>
                <a:sym typeface="Open Sans"/>
              </a:rPr>
              <a:t>    - configMapRef:</a:t>
            </a:r>
          </a:p>
          <a:p>
            <a:pPr algn="l">
              <a:lnSpc>
                <a:spcPts val="1400"/>
              </a:lnSpc>
              <a:spcBef>
                <a:spcPct val="0"/>
              </a:spcBef>
            </a:pPr>
            <a:r>
              <a:rPr lang="en-US" sz="1000">
                <a:solidFill>
                  <a:srgbClr val="000000"/>
                </a:solidFill>
                <a:latin typeface="Open Sans"/>
                <a:ea typeface="Open Sans"/>
                <a:cs typeface="Open Sans"/>
                <a:sym typeface="Open Sans"/>
              </a:rPr>
              <a:t>        name: my-config</a:t>
            </a:r>
          </a:p>
          <a:p>
            <a:pPr algn="l">
              <a:lnSpc>
                <a:spcPts val="1400"/>
              </a:lnSpc>
              <a:spcBef>
                <a:spcPct val="0"/>
              </a:spcBef>
            </a:pPr>
            <a:r>
              <a:rPr lang="en-US" sz="1000">
                <a:solidFill>
                  <a:srgbClr val="000000"/>
                </a:solidFill>
                <a:latin typeface="Open Sans"/>
                <a:ea typeface="Open Sans"/>
                <a:cs typeface="Open Sans"/>
                <a:sym typeface="Open Sans"/>
              </a:rPr>
              <a:t>EOF</a:t>
            </a:r>
          </a:p>
        </p:txBody>
      </p:sp>
      <p:sp>
        <p:nvSpPr>
          <p:cNvPr id="7" name="TextBox 7"/>
          <p:cNvSpPr txBox="1"/>
          <p:nvPr/>
        </p:nvSpPr>
        <p:spPr>
          <a:xfrm>
            <a:off x="3852937" y="3761757"/>
            <a:ext cx="1438126" cy="165100"/>
          </a:xfrm>
          <a:prstGeom prst="rect">
            <a:avLst/>
          </a:prstGeom>
        </p:spPr>
        <p:txBody>
          <a:bodyPr lIns="0" tIns="0" rIns="0" bIns="0" rtlCol="0" anchor="t">
            <a:spAutoFit/>
          </a:bodyPr>
          <a:lstStyle/>
          <a:p>
            <a:pPr algn="ctr">
              <a:lnSpc>
                <a:spcPts val="1400"/>
              </a:lnSpc>
              <a:spcBef>
                <a:spcPct val="0"/>
              </a:spcBef>
            </a:pPr>
            <a:r>
              <a:rPr lang="en-US" sz="1000">
                <a:solidFill>
                  <a:srgbClr val="000000"/>
                </a:solidFill>
                <a:latin typeface="Open Sans"/>
                <a:ea typeface="Open Sans"/>
                <a:cs typeface="Open Sans"/>
                <a:sym typeface="Open Sans"/>
              </a:rPr>
              <a:t>kubectl get pods -o wide</a:t>
            </a:r>
          </a:p>
        </p:txBody>
      </p:sp>
      <p:sp>
        <p:nvSpPr>
          <p:cNvPr id="8" name="TextBox 8"/>
          <p:cNvSpPr txBox="1"/>
          <p:nvPr/>
        </p:nvSpPr>
        <p:spPr>
          <a:xfrm>
            <a:off x="3852937" y="3993532"/>
            <a:ext cx="1220837" cy="165100"/>
          </a:xfrm>
          <a:prstGeom prst="rect">
            <a:avLst/>
          </a:prstGeom>
        </p:spPr>
        <p:txBody>
          <a:bodyPr lIns="0" tIns="0" rIns="0" bIns="0" rtlCol="0" anchor="t">
            <a:spAutoFit/>
          </a:bodyPr>
          <a:lstStyle/>
          <a:p>
            <a:pPr algn="ctr">
              <a:lnSpc>
                <a:spcPts val="1400"/>
              </a:lnSpc>
              <a:spcBef>
                <a:spcPct val="0"/>
              </a:spcBef>
            </a:pPr>
            <a:r>
              <a:rPr lang="en-US" sz="1000">
                <a:solidFill>
                  <a:srgbClr val="000000"/>
                </a:solidFill>
                <a:latin typeface="Open Sans"/>
                <a:ea typeface="Open Sans"/>
                <a:cs typeface="Open Sans"/>
                <a:sym typeface="Open Sans"/>
              </a:rPr>
              <a:t>kubectl logs env-pod</a:t>
            </a: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495300"/>
            <a:ext cx="3505349" cy="336550"/>
          </a:xfrm>
          <a:prstGeom prst="rect">
            <a:avLst/>
          </a:prstGeom>
        </p:spPr>
        <p:txBody>
          <a:bodyPr lIns="0" tIns="0" rIns="0" bIns="0" rtlCol="0" anchor="t">
            <a:spAutoFit/>
          </a:bodyPr>
          <a:lstStyle/>
          <a:p>
            <a:pPr algn="l">
              <a:lnSpc>
                <a:spcPts val="1400"/>
              </a:lnSpc>
              <a:spcBef>
                <a:spcPct val="0"/>
              </a:spcBef>
            </a:pPr>
            <a:r>
              <a:rPr lang="en-US" sz="1000" b="1">
                <a:solidFill>
                  <a:srgbClr val="000000"/>
                </a:solidFill>
                <a:latin typeface="Open Sans Bold"/>
                <a:ea typeface="Open Sans Bold"/>
                <a:cs typeface="Open Sans Bold"/>
                <a:sym typeface="Open Sans Bold"/>
              </a:rPr>
              <a:t>Use ConfigMap as a Mounted Volume</a:t>
            </a:r>
          </a:p>
          <a:p>
            <a:pPr algn="l">
              <a:lnSpc>
                <a:spcPts val="1400"/>
              </a:lnSpc>
              <a:spcBef>
                <a:spcPct val="0"/>
              </a:spcBef>
            </a:pPr>
            <a:r>
              <a:rPr lang="en-US" sz="1000">
                <a:solidFill>
                  <a:srgbClr val="000000"/>
                </a:solidFill>
                <a:latin typeface="Open Sans"/>
                <a:ea typeface="Open Sans"/>
                <a:cs typeface="Open Sans"/>
                <a:sym typeface="Open Sans"/>
              </a:rPr>
              <a:t>Modify the ConfigMap to add multiple configuration values:</a:t>
            </a:r>
          </a:p>
        </p:txBody>
      </p:sp>
      <p:sp>
        <p:nvSpPr>
          <p:cNvPr id="3" name="TextBox 3"/>
          <p:cNvSpPr txBox="1"/>
          <p:nvPr/>
        </p:nvSpPr>
        <p:spPr>
          <a:xfrm>
            <a:off x="514350" y="1000170"/>
            <a:ext cx="1701998" cy="1708150"/>
          </a:xfrm>
          <a:prstGeom prst="rect">
            <a:avLst/>
          </a:prstGeom>
        </p:spPr>
        <p:txBody>
          <a:bodyPr lIns="0" tIns="0" rIns="0" bIns="0" rtlCol="0" anchor="t">
            <a:spAutoFit/>
          </a:bodyPr>
          <a:lstStyle/>
          <a:p>
            <a:pPr algn="l">
              <a:lnSpc>
                <a:spcPts val="1400"/>
              </a:lnSpc>
              <a:spcBef>
                <a:spcPct val="0"/>
              </a:spcBef>
            </a:pPr>
            <a:r>
              <a:rPr lang="en-US" sz="1000">
                <a:solidFill>
                  <a:srgbClr val="000000"/>
                </a:solidFill>
                <a:latin typeface="Open Sans"/>
                <a:ea typeface="Open Sans"/>
                <a:cs typeface="Open Sans"/>
                <a:sym typeface="Open Sans"/>
              </a:rPr>
              <a:t>cat &lt;&lt;EOF | kubectl apply -f -</a:t>
            </a:r>
          </a:p>
          <a:p>
            <a:pPr algn="l">
              <a:lnSpc>
                <a:spcPts val="1400"/>
              </a:lnSpc>
              <a:spcBef>
                <a:spcPct val="0"/>
              </a:spcBef>
            </a:pPr>
            <a:r>
              <a:rPr lang="en-US" sz="1000">
                <a:solidFill>
                  <a:srgbClr val="000000"/>
                </a:solidFill>
                <a:latin typeface="Open Sans"/>
                <a:ea typeface="Open Sans"/>
                <a:cs typeface="Open Sans"/>
                <a:sym typeface="Open Sans"/>
              </a:rPr>
              <a:t>apiVersion: v1</a:t>
            </a:r>
          </a:p>
          <a:p>
            <a:pPr algn="l">
              <a:lnSpc>
                <a:spcPts val="1400"/>
              </a:lnSpc>
              <a:spcBef>
                <a:spcPct val="0"/>
              </a:spcBef>
            </a:pPr>
            <a:r>
              <a:rPr lang="en-US" sz="1000">
                <a:solidFill>
                  <a:srgbClr val="000000"/>
                </a:solidFill>
                <a:latin typeface="Open Sans"/>
                <a:ea typeface="Open Sans"/>
                <a:cs typeface="Open Sans"/>
                <a:sym typeface="Open Sans"/>
              </a:rPr>
              <a:t>kind: ConfigMap</a:t>
            </a:r>
          </a:p>
          <a:p>
            <a:pPr algn="l">
              <a:lnSpc>
                <a:spcPts val="1400"/>
              </a:lnSpc>
              <a:spcBef>
                <a:spcPct val="0"/>
              </a:spcBef>
            </a:pPr>
            <a:r>
              <a:rPr lang="en-US" sz="1000">
                <a:solidFill>
                  <a:srgbClr val="000000"/>
                </a:solidFill>
                <a:latin typeface="Open Sans"/>
                <a:ea typeface="Open Sans"/>
                <a:cs typeface="Open Sans"/>
                <a:sym typeface="Open Sans"/>
              </a:rPr>
              <a:t>metadata:</a:t>
            </a:r>
          </a:p>
          <a:p>
            <a:pPr algn="l">
              <a:lnSpc>
                <a:spcPts val="1400"/>
              </a:lnSpc>
              <a:spcBef>
                <a:spcPct val="0"/>
              </a:spcBef>
            </a:pPr>
            <a:r>
              <a:rPr lang="en-US" sz="1000">
                <a:solidFill>
                  <a:srgbClr val="000000"/>
                </a:solidFill>
                <a:latin typeface="Open Sans"/>
                <a:ea typeface="Open Sans"/>
                <a:cs typeface="Open Sans"/>
                <a:sym typeface="Open Sans"/>
              </a:rPr>
              <a:t>  name: config-volume</a:t>
            </a:r>
          </a:p>
          <a:p>
            <a:pPr algn="l">
              <a:lnSpc>
                <a:spcPts val="1400"/>
              </a:lnSpc>
              <a:spcBef>
                <a:spcPct val="0"/>
              </a:spcBef>
            </a:pPr>
            <a:r>
              <a:rPr lang="en-US" sz="1000">
                <a:solidFill>
                  <a:srgbClr val="000000"/>
                </a:solidFill>
                <a:latin typeface="Open Sans"/>
                <a:ea typeface="Open Sans"/>
                <a:cs typeface="Open Sans"/>
                <a:sym typeface="Open Sans"/>
              </a:rPr>
              <a:t>data:</a:t>
            </a:r>
          </a:p>
          <a:p>
            <a:pPr algn="l">
              <a:lnSpc>
                <a:spcPts val="1400"/>
              </a:lnSpc>
              <a:spcBef>
                <a:spcPct val="0"/>
              </a:spcBef>
            </a:pPr>
            <a:r>
              <a:rPr lang="en-US" sz="1000">
                <a:solidFill>
                  <a:srgbClr val="000000"/>
                </a:solidFill>
                <a:latin typeface="Open Sans"/>
                <a:ea typeface="Open Sans"/>
                <a:cs typeface="Open Sans"/>
                <a:sym typeface="Open Sans"/>
              </a:rPr>
              <a:t>  app.properties: |</a:t>
            </a:r>
          </a:p>
          <a:p>
            <a:pPr algn="l">
              <a:lnSpc>
                <a:spcPts val="1400"/>
              </a:lnSpc>
              <a:spcBef>
                <a:spcPct val="0"/>
              </a:spcBef>
            </a:pPr>
            <a:r>
              <a:rPr lang="en-US" sz="1000">
                <a:solidFill>
                  <a:srgbClr val="000000"/>
                </a:solidFill>
                <a:latin typeface="Open Sans"/>
                <a:ea typeface="Open Sans"/>
                <a:cs typeface="Open Sans"/>
                <a:sym typeface="Open Sans"/>
              </a:rPr>
              <a:t>    APP_MODE=production</a:t>
            </a:r>
          </a:p>
          <a:p>
            <a:pPr algn="l">
              <a:lnSpc>
                <a:spcPts val="1400"/>
              </a:lnSpc>
              <a:spcBef>
                <a:spcPct val="0"/>
              </a:spcBef>
            </a:pPr>
            <a:r>
              <a:rPr lang="en-US" sz="1000">
                <a:solidFill>
                  <a:srgbClr val="000000"/>
                </a:solidFill>
                <a:latin typeface="Open Sans"/>
                <a:ea typeface="Open Sans"/>
                <a:cs typeface="Open Sans"/>
                <a:sym typeface="Open Sans"/>
              </a:rPr>
              <a:t>    APP_VERSION=v1.0</a:t>
            </a:r>
          </a:p>
          <a:p>
            <a:pPr algn="l">
              <a:lnSpc>
                <a:spcPts val="1400"/>
              </a:lnSpc>
              <a:spcBef>
                <a:spcPct val="0"/>
              </a:spcBef>
            </a:pPr>
            <a:r>
              <a:rPr lang="en-US" sz="1000">
                <a:solidFill>
                  <a:srgbClr val="000000"/>
                </a:solidFill>
                <a:latin typeface="Open Sans"/>
                <a:ea typeface="Open Sans"/>
                <a:cs typeface="Open Sans"/>
                <a:sym typeface="Open Sans"/>
              </a:rPr>
              <a:t>EOF</a:t>
            </a:r>
          </a:p>
        </p:txBody>
      </p:sp>
      <p:sp>
        <p:nvSpPr>
          <p:cNvPr id="4" name="TextBox 4"/>
          <p:cNvSpPr txBox="1"/>
          <p:nvPr/>
        </p:nvSpPr>
        <p:spPr>
          <a:xfrm>
            <a:off x="2820739" y="1000170"/>
            <a:ext cx="1751261" cy="3079750"/>
          </a:xfrm>
          <a:prstGeom prst="rect">
            <a:avLst/>
          </a:prstGeom>
        </p:spPr>
        <p:txBody>
          <a:bodyPr lIns="0" tIns="0" rIns="0" bIns="0" rtlCol="0" anchor="t">
            <a:spAutoFit/>
          </a:bodyPr>
          <a:lstStyle/>
          <a:p>
            <a:pPr algn="l">
              <a:lnSpc>
                <a:spcPts val="1400"/>
              </a:lnSpc>
              <a:spcBef>
                <a:spcPct val="0"/>
              </a:spcBef>
            </a:pPr>
            <a:r>
              <a:rPr lang="en-US" sz="1000">
                <a:solidFill>
                  <a:srgbClr val="000000"/>
                </a:solidFill>
                <a:latin typeface="Open Sans"/>
                <a:ea typeface="Open Sans"/>
                <a:cs typeface="Open Sans"/>
                <a:sym typeface="Open Sans"/>
              </a:rPr>
              <a:t>cat &lt;&lt;EOF | kubectl apply -f -</a:t>
            </a:r>
          </a:p>
          <a:p>
            <a:pPr algn="l">
              <a:lnSpc>
                <a:spcPts val="1400"/>
              </a:lnSpc>
              <a:spcBef>
                <a:spcPct val="0"/>
              </a:spcBef>
            </a:pPr>
            <a:r>
              <a:rPr lang="en-US" sz="1000">
                <a:solidFill>
                  <a:srgbClr val="000000"/>
                </a:solidFill>
                <a:latin typeface="Open Sans"/>
                <a:ea typeface="Open Sans"/>
                <a:cs typeface="Open Sans"/>
                <a:sym typeface="Open Sans"/>
              </a:rPr>
              <a:t>apiVersion: v1</a:t>
            </a:r>
          </a:p>
          <a:p>
            <a:pPr algn="l">
              <a:lnSpc>
                <a:spcPts val="1400"/>
              </a:lnSpc>
              <a:spcBef>
                <a:spcPct val="0"/>
              </a:spcBef>
            </a:pPr>
            <a:r>
              <a:rPr lang="en-US" sz="1000">
                <a:solidFill>
                  <a:srgbClr val="000000"/>
                </a:solidFill>
                <a:latin typeface="Open Sans"/>
                <a:ea typeface="Open Sans"/>
                <a:cs typeface="Open Sans"/>
                <a:sym typeface="Open Sans"/>
              </a:rPr>
              <a:t>kind: Pod</a:t>
            </a:r>
          </a:p>
          <a:p>
            <a:pPr algn="l">
              <a:lnSpc>
                <a:spcPts val="1400"/>
              </a:lnSpc>
              <a:spcBef>
                <a:spcPct val="0"/>
              </a:spcBef>
            </a:pPr>
            <a:r>
              <a:rPr lang="en-US" sz="1000">
                <a:solidFill>
                  <a:srgbClr val="000000"/>
                </a:solidFill>
                <a:latin typeface="Open Sans"/>
                <a:ea typeface="Open Sans"/>
                <a:cs typeface="Open Sans"/>
                <a:sym typeface="Open Sans"/>
              </a:rPr>
              <a:t>metadata:</a:t>
            </a:r>
          </a:p>
          <a:p>
            <a:pPr algn="l">
              <a:lnSpc>
                <a:spcPts val="1400"/>
              </a:lnSpc>
              <a:spcBef>
                <a:spcPct val="0"/>
              </a:spcBef>
            </a:pPr>
            <a:r>
              <a:rPr lang="en-US" sz="1000">
                <a:solidFill>
                  <a:srgbClr val="000000"/>
                </a:solidFill>
                <a:latin typeface="Open Sans"/>
                <a:ea typeface="Open Sans"/>
                <a:cs typeface="Open Sans"/>
                <a:sym typeface="Open Sans"/>
              </a:rPr>
              <a:t>  name: volume-pod</a:t>
            </a:r>
          </a:p>
          <a:p>
            <a:pPr algn="l">
              <a:lnSpc>
                <a:spcPts val="1400"/>
              </a:lnSpc>
              <a:spcBef>
                <a:spcPct val="0"/>
              </a:spcBef>
            </a:pPr>
            <a:r>
              <a:rPr lang="en-US" sz="1000">
                <a:solidFill>
                  <a:srgbClr val="000000"/>
                </a:solidFill>
                <a:latin typeface="Open Sans"/>
                <a:ea typeface="Open Sans"/>
                <a:cs typeface="Open Sans"/>
                <a:sym typeface="Open Sans"/>
              </a:rPr>
              <a:t>spec:</a:t>
            </a:r>
          </a:p>
          <a:p>
            <a:pPr algn="l">
              <a:lnSpc>
                <a:spcPts val="1400"/>
              </a:lnSpc>
              <a:spcBef>
                <a:spcPct val="0"/>
              </a:spcBef>
            </a:pPr>
            <a:r>
              <a:rPr lang="en-US" sz="1000">
                <a:solidFill>
                  <a:srgbClr val="000000"/>
                </a:solidFill>
                <a:latin typeface="Open Sans"/>
                <a:ea typeface="Open Sans"/>
                <a:cs typeface="Open Sans"/>
                <a:sym typeface="Open Sans"/>
              </a:rPr>
              <a:t>  containers:</a:t>
            </a:r>
          </a:p>
          <a:p>
            <a:pPr algn="l">
              <a:lnSpc>
                <a:spcPts val="1400"/>
              </a:lnSpc>
              <a:spcBef>
                <a:spcPct val="0"/>
              </a:spcBef>
            </a:pPr>
            <a:r>
              <a:rPr lang="en-US" sz="1000">
                <a:solidFill>
                  <a:srgbClr val="000000"/>
                </a:solidFill>
                <a:latin typeface="Open Sans"/>
                <a:ea typeface="Open Sans"/>
                <a:cs typeface="Open Sans"/>
                <a:sym typeface="Open Sans"/>
              </a:rPr>
              <a:t>  - name: busybox</a:t>
            </a:r>
          </a:p>
          <a:p>
            <a:pPr algn="l">
              <a:lnSpc>
                <a:spcPts val="1400"/>
              </a:lnSpc>
              <a:spcBef>
                <a:spcPct val="0"/>
              </a:spcBef>
            </a:pPr>
            <a:r>
              <a:rPr lang="en-US" sz="1000">
                <a:solidFill>
                  <a:srgbClr val="000000"/>
                </a:solidFill>
                <a:latin typeface="Open Sans"/>
                <a:ea typeface="Open Sans"/>
                <a:cs typeface="Open Sans"/>
                <a:sym typeface="Open Sans"/>
              </a:rPr>
              <a:t>    image: busybox</a:t>
            </a:r>
          </a:p>
          <a:p>
            <a:pPr algn="l">
              <a:lnSpc>
                <a:spcPts val="1400"/>
              </a:lnSpc>
              <a:spcBef>
                <a:spcPct val="0"/>
              </a:spcBef>
            </a:pPr>
            <a:r>
              <a:rPr lang="en-US" sz="1000">
                <a:solidFill>
                  <a:srgbClr val="000000"/>
                </a:solidFill>
                <a:latin typeface="Open Sans"/>
                <a:ea typeface="Open Sans"/>
                <a:cs typeface="Open Sans"/>
                <a:sym typeface="Open Sans"/>
              </a:rPr>
              <a:t>    command: ["sleep", "3600"]</a:t>
            </a:r>
          </a:p>
          <a:p>
            <a:pPr algn="l">
              <a:lnSpc>
                <a:spcPts val="1400"/>
              </a:lnSpc>
              <a:spcBef>
                <a:spcPct val="0"/>
              </a:spcBef>
            </a:pPr>
            <a:r>
              <a:rPr lang="en-US" sz="1000">
                <a:solidFill>
                  <a:srgbClr val="000000"/>
                </a:solidFill>
                <a:latin typeface="Open Sans"/>
                <a:ea typeface="Open Sans"/>
                <a:cs typeface="Open Sans"/>
                <a:sym typeface="Open Sans"/>
              </a:rPr>
              <a:t>    volumeMounts:</a:t>
            </a:r>
          </a:p>
          <a:p>
            <a:pPr algn="l">
              <a:lnSpc>
                <a:spcPts val="1400"/>
              </a:lnSpc>
              <a:spcBef>
                <a:spcPct val="0"/>
              </a:spcBef>
            </a:pPr>
            <a:r>
              <a:rPr lang="en-US" sz="1000">
                <a:solidFill>
                  <a:srgbClr val="000000"/>
                </a:solidFill>
                <a:latin typeface="Open Sans"/>
                <a:ea typeface="Open Sans"/>
                <a:cs typeface="Open Sans"/>
                <a:sym typeface="Open Sans"/>
              </a:rPr>
              <a:t>    - name: config-volume</a:t>
            </a:r>
          </a:p>
          <a:p>
            <a:pPr algn="l">
              <a:lnSpc>
                <a:spcPts val="1400"/>
              </a:lnSpc>
              <a:spcBef>
                <a:spcPct val="0"/>
              </a:spcBef>
            </a:pPr>
            <a:r>
              <a:rPr lang="en-US" sz="1000">
                <a:solidFill>
                  <a:srgbClr val="000000"/>
                </a:solidFill>
                <a:latin typeface="Open Sans"/>
                <a:ea typeface="Open Sans"/>
                <a:cs typeface="Open Sans"/>
                <a:sym typeface="Open Sans"/>
              </a:rPr>
              <a:t>      mountPath: "/etc/config"</a:t>
            </a:r>
          </a:p>
          <a:p>
            <a:pPr algn="l">
              <a:lnSpc>
                <a:spcPts val="1400"/>
              </a:lnSpc>
              <a:spcBef>
                <a:spcPct val="0"/>
              </a:spcBef>
            </a:pPr>
            <a:r>
              <a:rPr lang="en-US" sz="1000">
                <a:solidFill>
                  <a:srgbClr val="000000"/>
                </a:solidFill>
                <a:latin typeface="Open Sans"/>
                <a:ea typeface="Open Sans"/>
                <a:cs typeface="Open Sans"/>
                <a:sym typeface="Open Sans"/>
              </a:rPr>
              <a:t>  volumes:</a:t>
            </a:r>
          </a:p>
          <a:p>
            <a:pPr algn="l">
              <a:lnSpc>
                <a:spcPts val="1400"/>
              </a:lnSpc>
              <a:spcBef>
                <a:spcPct val="0"/>
              </a:spcBef>
            </a:pPr>
            <a:r>
              <a:rPr lang="en-US" sz="1000">
                <a:solidFill>
                  <a:srgbClr val="000000"/>
                </a:solidFill>
                <a:latin typeface="Open Sans"/>
                <a:ea typeface="Open Sans"/>
                <a:cs typeface="Open Sans"/>
                <a:sym typeface="Open Sans"/>
              </a:rPr>
              <a:t>  - name: config-volume</a:t>
            </a:r>
          </a:p>
          <a:p>
            <a:pPr algn="l">
              <a:lnSpc>
                <a:spcPts val="1400"/>
              </a:lnSpc>
              <a:spcBef>
                <a:spcPct val="0"/>
              </a:spcBef>
            </a:pPr>
            <a:r>
              <a:rPr lang="en-US" sz="1000">
                <a:solidFill>
                  <a:srgbClr val="000000"/>
                </a:solidFill>
                <a:latin typeface="Open Sans"/>
                <a:ea typeface="Open Sans"/>
                <a:cs typeface="Open Sans"/>
                <a:sym typeface="Open Sans"/>
              </a:rPr>
              <a:t>    configMap:</a:t>
            </a:r>
          </a:p>
          <a:p>
            <a:pPr algn="l">
              <a:lnSpc>
                <a:spcPts val="1400"/>
              </a:lnSpc>
              <a:spcBef>
                <a:spcPct val="0"/>
              </a:spcBef>
            </a:pPr>
            <a:r>
              <a:rPr lang="en-US" sz="1000">
                <a:solidFill>
                  <a:srgbClr val="000000"/>
                </a:solidFill>
                <a:latin typeface="Open Sans"/>
                <a:ea typeface="Open Sans"/>
                <a:cs typeface="Open Sans"/>
                <a:sym typeface="Open Sans"/>
              </a:rPr>
              <a:t>      name: config-volume</a:t>
            </a:r>
          </a:p>
          <a:p>
            <a:pPr algn="l">
              <a:lnSpc>
                <a:spcPts val="1400"/>
              </a:lnSpc>
              <a:spcBef>
                <a:spcPct val="0"/>
              </a:spcBef>
            </a:pPr>
            <a:r>
              <a:rPr lang="en-US" sz="1000">
                <a:solidFill>
                  <a:srgbClr val="000000"/>
                </a:solidFill>
                <a:latin typeface="Open Sans"/>
                <a:ea typeface="Open Sans"/>
                <a:cs typeface="Open Sans"/>
                <a:sym typeface="Open Sans"/>
              </a:rPr>
              <a:t>EOF</a:t>
            </a:r>
          </a:p>
        </p:txBody>
      </p:sp>
      <p:sp>
        <p:nvSpPr>
          <p:cNvPr id="5" name="TextBox 5"/>
          <p:cNvSpPr txBox="1"/>
          <p:nvPr/>
        </p:nvSpPr>
        <p:spPr>
          <a:xfrm>
            <a:off x="5659301" y="1844720"/>
            <a:ext cx="1438126" cy="165100"/>
          </a:xfrm>
          <a:prstGeom prst="rect">
            <a:avLst/>
          </a:prstGeom>
        </p:spPr>
        <p:txBody>
          <a:bodyPr lIns="0" tIns="0" rIns="0" bIns="0" rtlCol="0" anchor="t">
            <a:spAutoFit/>
          </a:bodyPr>
          <a:lstStyle/>
          <a:p>
            <a:pPr algn="ctr">
              <a:lnSpc>
                <a:spcPts val="1400"/>
              </a:lnSpc>
              <a:spcBef>
                <a:spcPct val="0"/>
              </a:spcBef>
            </a:pPr>
            <a:r>
              <a:rPr lang="en-US" sz="1000">
                <a:solidFill>
                  <a:srgbClr val="000000"/>
                </a:solidFill>
                <a:latin typeface="Open Sans"/>
                <a:ea typeface="Open Sans"/>
                <a:cs typeface="Open Sans"/>
                <a:sym typeface="Open Sans"/>
              </a:rPr>
              <a:t>kubectl get pods -o wide</a:t>
            </a:r>
          </a:p>
        </p:txBody>
      </p:sp>
      <p:sp>
        <p:nvSpPr>
          <p:cNvPr id="6" name="TextBox 6"/>
          <p:cNvSpPr txBox="1"/>
          <p:nvPr/>
        </p:nvSpPr>
        <p:spPr>
          <a:xfrm>
            <a:off x="5659301" y="2082619"/>
            <a:ext cx="3275106" cy="165100"/>
          </a:xfrm>
          <a:prstGeom prst="rect">
            <a:avLst/>
          </a:prstGeom>
        </p:spPr>
        <p:txBody>
          <a:bodyPr lIns="0" tIns="0" rIns="0" bIns="0" rtlCol="0" anchor="t">
            <a:spAutoFit/>
          </a:bodyPr>
          <a:lstStyle/>
          <a:p>
            <a:pPr algn="l">
              <a:lnSpc>
                <a:spcPts val="1400"/>
              </a:lnSpc>
              <a:spcBef>
                <a:spcPct val="0"/>
              </a:spcBef>
            </a:pPr>
            <a:r>
              <a:rPr lang="en-US" sz="1000">
                <a:solidFill>
                  <a:srgbClr val="000000"/>
                </a:solidFill>
                <a:latin typeface="Open Sans"/>
                <a:ea typeface="Open Sans"/>
                <a:cs typeface="Open Sans"/>
                <a:sym typeface="Open Sans"/>
              </a:rPr>
              <a:t>kubectl exec -it volume-pod -- ls /etc/config</a:t>
            </a:r>
          </a:p>
        </p:txBody>
      </p:sp>
      <p:sp>
        <p:nvSpPr>
          <p:cNvPr id="7" name="TextBox 7"/>
          <p:cNvSpPr txBox="1"/>
          <p:nvPr/>
        </p:nvSpPr>
        <p:spPr>
          <a:xfrm>
            <a:off x="5527734" y="2323919"/>
            <a:ext cx="3538240" cy="165100"/>
          </a:xfrm>
          <a:prstGeom prst="rect">
            <a:avLst/>
          </a:prstGeom>
        </p:spPr>
        <p:txBody>
          <a:bodyPr lIns="0" tIns="0" rIns="0" bIns="0" rtlCol="0" anchor="t">
            <a:spAutoFit/>
          </a:bodyPr>
          <a:lstStyle/>
          <a:p>
            <a:pPr algn="ctr">
              <a:lnSpc>
                <a:spcPts val="1400"/>
              </a:lnSpc>
              <a:spcBef>
                <a:spcPct val="0"/>
              </a:spcBef>
            </a:pPr>
            <a:r>
              <a:rPr lang="en-US" sz="1000">
                <a:solidFill>
                  <a:srgbClr val="000000"/>
                </a:solidFill>
                <a:latin typeface="Open Sans"/>
                <a:ea typeface="Open Sans"/>
                <a:cs typeface="Open Sans"/>
                <a:sym typeface="Open Sans"/>
              </a:rPr>
              <a:t>kubectl exec -it volume-pod -- cat /etc/config/app.properties</a:t>
            </a: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68468" y="495300"/>
            <a:ext cx="2872085" cy="336550"/>
          </a:xfrm>
          <a:prstGeom prst="rect">
            <a:avLst/>
          </a:prstGeom>
        </p:spPr>
        <p:txBody>
          <a:bodyPr lIns="0" tIns="0" rIns="0" bIns="0" rtlCol="0" anchor="t">
            <a:spAutoFit/>
          </a:bodyPr>
          <a:lstStyle/>
          <a:p>
            <a:pPr algn="l">
              <a:lnSpc>
                <a:spcPts val="1400"/>
              </a:lnSpc>
              <a:spcBef>
                <a:spcPct val="0"/>
              </a:spcBef>
            </a:pPr>
            <a:r>
              <a:rPr lang="en-US" sz="1000" b="1">
                <a:solidFill>
                  <a:srgbClr val="000000"/>
                </a:solidFill>
                <a:latin typeface="Open Sans Bold"/>
                <a:ea typeface="Open Sans Bold"/>
                <a:cs typeface="Open Sans Bold"/>
                <a:sym typeface="Open Sans Bold"/>
              </a:rPr>
              <a:t>Modify ConfigMap and Test Dynamic Updates</a:t>
            </a:r>
          </a:p>
          <a:p>
            <a:pPr algn="l">
              <a:lnSpc>
                <a:spcPts val="1400"/>
              </a:lnSpc>
              <a:spcBef>
                <a:spcPct val="0"/>
              </a:spcBef>
            </a:pPr>
            <a:r>
              <a:rPr lang="en-US" sz="1000">
                <a:solidFill>
                  <a:srgbClr val="000000"/>
                </a:solidFill>
                <a:latin typeface="Open Sans"/>
                <a:ea typeface="Open Sans"/>
                <a:cs typeface="Open Sans"/>
                <a:sym typeface="Open Sans"/>
              </a:rPr>
              <a:t>Edit the ConfigMap:</a:t>
            </a:r>
          </a:p>
        </p:txBody>
      </p:sp>
      <p:sp>
        <p:nvSpPr>
          <p:cNvPr id="3" name="TextBox 3"/>
          <p:cNvSpPr txBox="1"/>
          <p:nvPr/>
        </p:nvSpPr>
        <p:spPr>
          <a:xfrm>
            <a:off x="568468" y="1021594"/>
            <a:ext cx="2219771" cy="165100"/>
          </a:xfrm>
          <a:prstGeom prst="rect">
            <a:avLst/>
          </a:prstGeom>
        </p:spPr>
        <p:txBody>
          <a:bodyPr lIns="0" tIns="0" rIns="0" bIns="0" rtlCol="0" anchor="t">
            <a:spAutoFit/>
          </a:bodyPr>
          <a:lstStyle/>
          <a:p>
            <a:pPr algn="ctr">
              <a:lnSpc>
                <a:spcPts val="1400"/>
              </a:lnSpc>
              <a:spcBef>
                <a:spcPct val="0"/>
              </a:spcBef>
            </a:pPr>
            <a:r>
              <a:rPr lang="en-US" sz="1000">
                <a:solidFill>
                  <a:srgbClr val="000000"/>
                </a:solidFill>
                <a:latin typeface="Open Sans"/>
                <a:ea typeface="Open Sans"/>
                <a:cs typeface="Open Sans"/>
                <a:sym typeface="Open Sans"/>
              </a:rPr>
              <a:t>kubectl edit configmap config-volume</a:t>
            </a:r>
          </a:p>
        </p:txBody>
      </p:sp>
      <p:sp>
        <p:nvSpPr>
          <p:cNvPr id="4" name="TextBox 4"/>
          <p:cNvSpPr txBox="1"/>
          <p:nvPr/>
        </p:nvSpPr>
        <p:spPr>
          <a:xfrm>
            <a:off x="568468" y="1614023"/>
            <a:ext cx="1650802" cy="679450"/>
          </a:xfrm>
          <a:prstGeom prst="rect">
            <a:avLst/>
          </a:prstGeom>
        </p:spPr>
        <p:txBody>
          <a:bodyPr lIns="0" tIns="0" rIns="0" bIns="0" rtlCol="0" anchor="t">
            <a:spAutoFit/>
          </a:bodyPr>
          <a:lstStyle/>
          <a:p>
            <a:pPr algn="l">
              <a:lnSpc>
                <a:spcPts val="1400"/>
              </a:lnSpc>
              <a:spcBef>
                <a:spcPct val="0"/>
              </a:spcBef>
            </a:pPr>
            <a:r>
              <a:rPr lang="en-US" sz="1000">
                <a:solidFill>
                  <a:srgbClr val="000000"/>
                </a:solidFill>
                <a:latin typeface="Open Sans"/>
                <a:ea typeface="Open Sans"/>
                <a:cs typeface="Open Sans"/>
                <a:sym typeface="Open Sans"/>
              </a:rPr>
              <a:t>data:</a:t>
            </a:r>
          </a:p>
          <a:p>
            <a:pPr algn="l">
              <a:lnSpc>
                <a:spcPts val="1400"/>
              </a:lnSpc>
              <a:spcBef>
                <a:spcPct val="0"/>
              </a:spcBef>
            </a:pPr>
            <a:r>
              <a:rPr lang="en-US" sz="1000">
                <a:solidFill>
                  <a:srgbClr val="000000"/>
                </a:solidFill>
                <a:latin typeface="Open Sans"/>
                <a:ea typeface="Open Sans"/>
                <a:cs typeface="Open Sans"/>
                <a:sym typeface="Open Sans"/>
              </a:rPr>
              <a:t>  app.properties: |</a:t>
            </a:r>
          </a:p>
          <a:p>
            <a:pPr algn="l">
              <a:lnSpc>
                <a:spcPts val="1400"/>
              </a:lnSpc>
              <a:spcBef>
                <a:spcPct val="0"/>
              </a:spcBef>
            </a:pPr>
            <a:r>
              <a:rPr lang="en-US" sz="1000">
                <a:solidFill>
                  <a:srgbClr val="000000"/>
                </a:solidFill>
                <a:latin typeface="Open Sans"/>
                <a:ea typeface="Open Sans"/>
                <a:cs typeface="Open Sans"/>
                <a:sym typeface="Open Sans"/>
              </a:rPr>
              <a:t>    APP_MODE=development</a:t>
            </a:r>
          </a:p>
          <a:p>
            <a:pPr algn="l">
              <a:lnSpc>
                <a:spcPts val="1400"/>
              </a:lnSpc>
              <a:spcBef>
                <a:spcPct val="0"/>
              </a:spcBef>
            </a:pPr>
            <a:r>
              <a:rPr lang="en-US" sz="1000">
                <a:solidFill>
                  <a:srgbClr val="000000"/>
                </a:solidFill>
                <a:latin typeface="Open Sans"/>
                <a:ea typeface="Open Sans"/>
                <a:cs typeface="Open Sans"/>
                <a:sym typeface="Open Sans"/>
              </a:rPr>
              <a:t>    APP_VERSION=v2.0</a:t>
            </a:r>
          </a:p>
        </p:txBody>
      </p:sp>
      <p:sp>
        <p:nvSpPr>
          <p:cNvPr id="5" name="TextBox 5"/>
          <p:cNvSpPr txBox="1"/>
          <p:nvPr/>
        </p:nvSpPr>
        <p:spPr>
          <a:xfrm>
            <a:off x="568468" y="1399086"/>
            <a:ext cx="1650802" cy="165100"/>
          </a:xfrm>
          <a:prstGeom prst="rect">
            <a:avLst/>
          </a:prstGeom>
        </p:spPr>
        <p:txBody>
          <a:bodyPr lIns="0" tIns="0" rIns="0" bIns="0" rtlCol="0" anchor="t">
            <a:spAutoFit/>
          </a:bodyPr>
          <a:lstStyle/>
          <a:p>
            <a:pPr algn="l">
              <a:lnSpc>
                <a:spcPts val="1400"/>
              </a:lnSpc>
              <a:spcBef>
                <a:spcPct val="0"/>
              </a:spcBef>
            </a:pPr>
            <a:r>
              <a:rPr lang="en-US" sz="1000" b="1">
                <a:solidFill>
                  <a:srgbClr val="000000"/>
                </a:solidFill>
                <a:latin typeface="Open Sans Bold"/>
                <a:ea typeface="Open Sans Bold"/>
                <a:cs typeface="Open Sans Bold"/>
                <a:sym typeface="Open Sans Bold"/>
              </a:rPr>
              <a:t>Modify:</a:t>
            </a:r>
          </a:p>
        </p:txBody>
      </p:sp>
      <p:sp>
        <p:nvSpPr>
          <p:cNvPr id="6" name="TextBox 6"/>
          <p:cNvSpPr txBox="1"/>
          <p:nvPr/>
        </p:nvSpPr>
        <p:spPr>
          <a:xfrm>
            <a:off x="568468" y="2503023"/>
            <a:ext cx="3538240" cy="165100"/>
          </a:xfrm>
          <a:prstGeom prst="rect">
            <a:avLst/>
          </a:prstGeom>
        </p:spPr>
        <p:txBody>
          <a:bodyPr lIns="0" tIns="0" rIns="0" bIns="0" rtlCol="0" anchor="t">
            <a:spAutoFit/>
          </a:bodyPr>
          <a:lstStyle/>
          <a:p>
            <a:pPr algn="ctr">
              <a:lnSpc>
                <a:spcPts val="1400"/>
              </a:lnSpc>
              <a:spcBef>
                <a:spcPct val="0"/>
              </a:spcBef>
            </a:pPr>
            <a:r>
              <a:rPr lang="en-US" sz="1000">
                <a:solidFill>
                  <a:srgbClr val="000000"/>
                </a:solidFill>
                <a:latin typeface="Open Sans"/>
                <a:ea typeface="Open Sans"/>
                <a:cs typeface="Open Sans"/>
                <a:sym typeface="Open Sans"/>
              </a:rPr>
              <a:t>kubectl exec -it volume-pod -- cat /etc/config/app.properties</a:t>
            </a:r>
          </a:p>
        </p:txBody>
      </p:sp>
      <p:sp>
        <p:nvSpPr>
          <p:cNvPr id="7" name="TextBox 7"/>
          <p:cNvSpPr txBox="1"/>
          <p:nvPr/>
        </p:nvSpPr>
        <p:spPr>
          <a:xfrm>
            <a:off x="568468" y="2766726"/>
            <a:ext cx="3719512" cy="165100"/>
          </a:xfrm>
          <a:prstGeom prst="rect">
            <a:avLst/>
          </a:prstGeom>
        </p:spPr>
        <p:txBody>
          <a:bodyPr lIns="0" tIns="0" rIns="0" bIns="0" rtlCol="0" anchor="t">
            <a:spAutoFit/>
          </a:bodyPr>
          <a:lstStyle/>
          <a:p>
            <a:pPr algn="ctr">
              <a:lnSpc>
                <a:spcPts val="1400"/>
              </a:lnSpc>
              <a:spcBef>
                <a:spcPct val="0"/>
              </a:spcBef>
            </a:pPr>
            <a:r>
              <a:rPr lang="en-US" sz="1000">
                <a:solidFill>
                  <a:srgbClr val="000000"/>
                </a:solidFill>
                <a:latin typeface="Open Sans"/>
                <a:ea typeface="Open Sans"/>
                <a:cs typeface="Open Sans"/>
                <a:sym typeface="Open Sans"/>
              </a:rPr>
              <a:t>🚀 The update is reflected instantly without restarting the Pod!</a:t>
            </a:r>
          </a:p>
        </p:txBody>
      </p:sp>
      <p:sp>
        <p:nvSpPr>
          <p:cNvPr id="8" name="TextBox 8"/>
          <p:cNvSpPr txBox="1"/>
          <p:nvPr/>
        </p:nvSpPr>
        <p:spPr>
          <a:xfrm>
            <a:off x="4762367" y="495300"/>
            <a:ext cx="3867283" cy="679450"/>
          </a:xfrm>
          <a:prstGeom prst="rect">
            <a:avLst/>
          </a:prstGeom>
        </p:spPr>
        <p:txBody>
          <a:bodyPr lIns="0" tIns="0" rIns="0" bIns="0" rtlCol="0" anchor="t">
            <a:spAutoFit/>
          </a:bodyPr>
          <a:lstStyle/>
          <a:p>
            <a:pPr algn="l">
              <a:lnSpc>
                <a:spcPts val="1400"/>
              </a:lnSpc>
              <a:spcBef>
                <a:spcPct val="0"/>
              </a:spcBef>
            </a:pPr>
            <a:r>
              <a:rPr lang="en-US" sz="1000" b="1">
                <a:solidFill>
                  <a:srgbClr val="000000"/>
                </a:solidFill>
                <a:latin typeface="Open Sans Bold"/>
                <a:ea typeface="Open Sans Bold"/>
                <a:cs typeface="Open Sans Bold"/>
                <a:sym typeface="Open Sans Bold"/>
              </a:rPr>
              <a:t>Delete a ConfigMap</a:t>
            </a:r>
          </a:p>
          <a:p>
            <a:pPr algn="l">
              <a:lnSpc>
                <a:spcPts val="1400"/>
              </a:lnSpc>
              <a:spcBef>
                <a:spcPct val="0"/>
              </a:spcBef>
            </a:pPr>
            <a:r>
              <a:rPr lang="en-US" sz="1000">
                <a:solidFill>
                  <a:srgbClr val="000000"/>
                </a:solidFill>
                <a:latin typeface="Open Sans"/>
                <a:ea typeface="Open Sans"/>
                <a:cs typeface="Open Sans"/>
                <a:sym typeface="Open Sans"/>
              </a:rPr>
              <a:t>Deleting a ConfigMap will affect only new Pods that try to use it. Existing Pods using mounted ConfigMaps will retain their previous values.</a:t>
            </a:r>
          </a:p>
        </p:txBody>
      </p:sp>
      <p:sp>
        <p:nvSpPr>
          <p:cNvPr id="9" name="TextBox 9"/>
          <p:cNvSpPr txBox="1"/>
          <p:nvPr/>
        </p:nvSpPr>
        <p:spPr>
          <a:xfrm>
            <a:off x="4762367" y="1472111"/>
            <a:ext cx="2104876" cy="165100"/>
          </a:xfrm>
          <a:prstGeom prst="rect">
            <a:avLst/>
          </a:prstGeom>
        </p:spPr>
        <p:txBody>
          <a:bodyPr lIns="0" tIns="0" rIns="0" bIns="0" rtlCol="0" anchor="t">
            <a:spAutoFit/>
          </a:bodyPr>
          <a:lstStyle/>
          <a:p>
            <a:pPr algn="ctr">
              <a:lnSpc>
                <a:spcPts val="1400"/>
              </a:lnSpc>
              <a:spcBef>
                <a:spcPct val="0"/>
              </a:spcBef>
            </a:pPr>
            <a:r>
              <a:rPr lang="en-US" sz="1000">
                <a:solidFill>
                  <a:srgbClr val="000000"/>
                </a:solidFill>
                <a:latin typeface="Open Sans"/>
                <a:ea typeface="Open Sans"/>
                <a:cs typeface="Open Sans"/>
                <a:sym typeface="Open Sans"/>
              </a:rPr>
              <a:t>kubectl delete configmap my-config</a:t>
            </a:r>
          </a:p>
        </p:txBody>
      </p:sp>
      <p:sp>
        <p:nvSpPr>
          <p:cNvPr id="10" name="TextBox 10"/>
          <p:cNvSpPr txBox="1"/>
          <p:nvPr/>
        </p:nvSpPr>
        <p:spPr>
          <a:xfrm>
            <a:off x="4762367" y="1733424"/>
            <a:ext cx="1368326" cy="165100"/>
          </a:xfrm>
          <a:prstGeom prst="rect">
            <a:avLst/>
          </a:prstGeom>
        </p:spPr>
        <p:txBody>
          <a:bodyPr lIns="0" tIns="0" rIns="0" bIns="0" rtlCol="0" anchor="t">
            <a:spAutoFit/>
          </a:bodyPr>
          <a:lstStyle/>
          <a:p>
            <a:pPr algn="ctr">
              <a:lnSpc>
                <a:spcPts val="1400"/>
              </a:lnSpc>
              <a:spcBef>
                <a:spcPct val="0"/>
              </a:spcBef>
            </a:pPr>
            <a:r>
              <a:rPr lang="en-US" sz="1000">
                <a:solidFill>
                  <a:srgbClr val="000000"/>
                </a:solidFill>
                <a:latin typeface="Open Sans"/>
                <a:ea typeface="Open Sans"/>
                <a:cs typeface="Open Sans"/>
                <a:sym typeface="Open Sans"/>
              </a:rPr>
              <a:t>kubectl get configmaps</a:t>
            </a:r>
          </a:p>
        </p:txBody>
      </p:sp>
      <p:sp>
        <p:nvSpPr>
          <p:cNvPr id="11" name="TextBox 11"/>
          <p:cNvSpPr txBox="1"/>
          <p:nvPr/>
        </p:nvSpPr>
        <p:spPr>
          <a:xfrm>
            <a:off x="2118270" y="3474751"/>
            <a:ext cx="4800302" cy="850900"/>
          </a:xfrm>
          <a:prstGeom prst="rect">
            <a:avLst/>
          </a:prstGeom>
        </p:spPr>
        <p:txBody>
          <a:bodyPr lIns="0" tIns="0" rIns="0" bIns="0" rtlCol="0" anchor="t">
            <a:spAutoFit/>
          </a:bodyPr>
          <a:lstStyle/>
          <a:p>
            <a:pPr algn="l">
              <a:lnSpc>
                <a:spcPts val="1400"/>
              </a:lnSpc>
              <a:spcBef>
                <a:spcPct val="0"/>
              </a:spcBef>
            </a:pPr>
            <a:r>
              <a:rPr lang="en-US" sz="1000">
                <a:solidFill>
                  <a:srgbClr val="000000"/>
                </a:solidFill>
                <a:latin typeface="Open Sans"/>
                <a:ea typeface="Open Sans"/>
                <a:cs typeface="Open Sans"/>
                <a:sym typeface="Open Sans"/>
              </a:rPr>
              <a:t>✔ ConfigMaps store non-sensitive configurations.</a:t>
            </a:r>
          </a:p>
          <a:p>
            <a:pPr algn="l">
              <a:lnSpc>
                <a:spcPts val="1400"/>
              </a:lnSpc>
              <a:spcBef>
                <a:spcPct val="0"/>
              </a:spcBef>
            </a:pPr>
            <a:r>
              <a:rPr lang="en-US" sz="1000">
                <a:solidFill>
                  <a:srgbClr val="000000"/>
                </a:solidFill>
                <a:latin typeface="Open Sans"/>
                <a:ea typeface="Open Sans"/>
                <a:cs typeface="Open Sans"/>
                <a:sym typeface="Open Sans"/>
              </a:rPr>
              <a:t>✔ Can be used as environment variables or mounted as files.</a:t>
            </a:r>
          </a:p>
          <a:p>
            <a:pPr algn="l">
              <a:lnSpc>
                <a:spcPts val="1400"/>
              </a:lnSpc>
              <a:spcBef>
                <a:spcPct val="0"/>
              </a:spcBef>
            </a:pPr>
            <a:r>
              <a:rPr lang="en-US" sz="1000">
                <a:solidFill>
                  <a:srgbClr val="000000"/>
                </a:solidFill>
                <a:latin typeface="Open Sans"/>
                <a:ea typeface="Open Sans"/>
                <a:cs typeface="Open Sans"/>
                <a:sym typeface="Open Sans"/>
              </a:rPr>
              <a:t>✔ Changes are dynamically reflected in mounted volumes.</a:t>
            </a:r>
          </a:p>
          <a:p>
            <a:pPr algn="l">
              <a:lnSpc>
                <a:spcPts val="1400"/>
              </a:lnSpc>
              <a:spcBef>
                <a:spcPct val="0"/>
              </a:spcBef>
            </a:pPr>
            <a:r>
              <a:rPr lang="en-US" sz="1000">
                <a:solidFill>
                  <a:srgbClr val="000000"/>
                </a:solidFill>
                <a:latin typeface="Open Sans"/>
                <a:ea typeface="Open Sans"/>
                <a:cs typeface="Open Sans"/>
                <a:sym typeface="Open Sans"/>
              </a:rPr>
              <a:t>✔ Draining a node can cause Pods to be rescheduled with new ConfigMap values.</a:t>
            </a:r>
          </a:p>
          <a:p>
            <a:pPr algn="l">
              <a:lnSpc>
                <a:spcPts val="1400"/>
              </a:lnSpc>
              <a:spcBef>
                <a:spcPct val="0"/>
              </a:spcBef>
            </a:pPr>
            <a:r>
              <a:rPr lang="en-US" sz="1000">
                <a:solidFill>
                  <a:srgbClr val="000000"/>
                </a:solidFill>
                <a:latin typeface="Open Sans"/>
                <a:ea typeface="Open Sans"/>
                <a:cs typeface="Open Sans"/>
                <a:sym typeface="Open Sans"/>
              </a:rPr>
              <a:t>✔ Deleting a ConfigMap affects only new Pods.</a:t>
            </a: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935064" y="1873802"/>
            <a:ext cx="3273871" cy="1253020"/>
          </a:xfrm>
          <a:prstGeom prst="rect">
            <a:avLst/>
          </a:prstGeom>
        </p:spPr>
        <p:txBody>
          <a:bodyPr lIns="0" tIns="0" rIns="0" bIns="0" rtlCol="0" anchor="t">
            <a:spAutoFit/>
          </a:bodyPr>
          <a:lstStyle/>
          <a:p>
            <a:pPr algn="ctr">
              <a:lnSpc>
                <a:spcPts val="10640"/>
              </a:lnSpc>
              <a:spcBef>
                <a:spcPct val="0"/>
              </a:spcBef>
            </a:pPr>
            <a:r>
              <a:rPr lang="en-US" sz="7600">
                <a:solidFill>
                  <a:srgbClr val="000000"/>
                </a:solidFill>
                <a:latin typeface="Open Sans"/>
                <a:ea typeface="Open Sans"/>
                <a:cs typeface="Open Sans"/>
                <a:sym typeface="Open Sans"/>
              </a:rPr>
              <a:t>Secrets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8202" y="1424178"/>
            <a:ext cx="8647595" cy="1903047"/>
          </a:xfrm>
          <a:custGeom>
            <a:avLst/>
            <a:gdLst/>
            <a:ahLst/>
            <a:cxnLst/>
            <a:rect l="l" t="t" r="r" b="b"/>
            <a:pathLst>
              <a:path w="8647595" h="1903047">
                <a:moveTo>
                  <a:pt x="0" y="0"/>
                </a:moveTo>
                <a:lnTo>
                  <a:pt x="8647596" y="0"/>
                </a:lnTo>
                <a:lnTo>
                  <a:pt x="8647596" y="1903047"/>
                </a:lnTo>
                <a:lnTo>
                  <a:pt x="0" y="19030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111959" y="1728949"/>
            <a:ext cx="5020113" cy="1452458"/>
          </a:xfrm>
          <a:prstGeom prst="rect">
            <a:avLst/>
          </a:prstGeom>
        </p:spPr>
        <p:txBody>
          <a:bodyPr lIns="0" tIns="0" rIns="0" bIns="0" rtlCol="0" anchor="t">
            <a:spAutoFit/>
          </a:bodyPr>
          <a:lstStyle/>
          <a:p>
            <a:pPr algn="ctr">
              <a:lnSpc>
                <a:spcPts val="5040"/>
              </a:lnSpc>
            </a:pPr>
            <a:r>
              <a:rPr lang="en-US" sz="3600" b="1">
                <a:solidFill>
                  <a:srgbClr val="595959"/>
                </a:solidFill>
                <a:latin typeface="Ubuntu Bold" panose="020B0804030602030204"/>
                <a:ea typeface="Ubuntu Bold" panose="020B0804030602030204"/>
                <a:cs typeface="Ubuntu Bold" panose="020B0804030602030204"/>
                <a:sym typeface="Ubuntu Bold" panose="020B0804030602030204"/>
              </a:rPr>
              <a:t>Docker</a:t>
            </a:r>
          </a:p>
          <a:p>
            <a:pPr algn="ctr">
              <a:lnSpc>
                <a:spcPts val="5880"/>
              </a:lnSpc>
            </a:pPr>
            <a:r>
              <a:rPr lang="en-US" sz="4200" b="1">
                <a:solidFill>
                  <a:srgbClr val="000000"/>
                </a:solidFill>
                <a:latin typeface="Ubuntu Bold" panose="020B0804030602030204"/>
                <a:ea typeface="Ubuntu Bold" panose="020B0804030602030204"/>
                <a:cs typeface="Ubuntu Bold" panose="020B0804030602030204"/>
                <a:sym typeface="Ubuntu Bold" panose="020B0804030602030204"/>
              </a:rPr>
              <a:t>Container Lifecycle</a:t>
            </a: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628775" y="981073"/>
          <a:ext cx="5603249" cy="3581400"/>
        </p:xfrm>
        <a:graphic>
          <a:graphicData uri="http://schemas.openxmlformats.org/drawingml/2006/table">
            <a:tbl>
              <a:tblPr/>
              <a:tblGrid>
                <a:gridCol w="1825481">
                  <a:extLst>
                    <a:ext uri="{9D8B030D-6E8A-4147-A177-3AD203B41FA5}">
                      <a16:colId xmlns:a16="http://schemas.microsoft.com/office/drawing/2014/main" val="20000"/>
                    </a:ext>
                  </a:extLst>
                </a:gridCol>
                <a:gridCol w="3777768">
                  <a:extLst>
                    <a:ext uri="{9D8B030D-6E8A-4147-A177-3AD203B41FA5}">
                      <a16:colId xmlns:a16="http://schemas.microsoft.com/office/drawing/2014/main" val="20001"/>
                    </a:ext>
                  </a:extLst>
                </a:gridCol>
              </a:tblGrid>
              <a:tr h="363886">
                <a:tc>
                  <a:txBody>
                    <a:bodyPr/>
                    <a:lstStyle/>
                    <a:p>
                      <a:pPr algn="l">
                        <a:lnSpc>
                          <a:spcPts val="1400"/>
                        </a:lnSpc>
                        <a:defRPr/>
                      </a:pPr>
                      <a:r>
                        <a:rPr lang="en-US" sz="1000">
                          <a:solidFill>
                            <a:srgbClr val="000000"/>
                          </a:solidFill>
                          <a:latin typeface="Open Sans"/>
                          <a:ea typeface="Open Sans"/>
                          <a:cs typeface="Open Sans"/>
                          <a:sym typeface="Open Sans"/>
                        </a:rPr>
                        <a:t>Feature</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Explanation</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36252">
                <a:tc>
                  <a:txBody>
                    <a:bodyPr/>
                    <a:lstStyle/>
                    <a:p>
                      <a:pPr algn="l">
                        <a:lnSpc>
                          <a:spcPts val="1400"/>
                        </a:lnSpc>
                        <a:defRPr/>
                      </a:pPr>
                      <a:r>
                        <a:rPr lang="en-US" sz="1000">
                          <a:solidFill>
                            <a:srgbClr val="000000"/>
                          </a:solidFill>
                          <a:latin typeface="Open Sans"/>
                          <a:ea typeface="Open Sans"/>
                          <a:cs typeface="Open Sans"/>
                          <a:sym typeface="Open Sans"/>
                        </a:rPr>
                        <a:t>Stores Sensitive Data Securely</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Secrets store confidential information like passwords and API keys.</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36252">
                <a:tc>
                  <a:txBody>
                    <a:bodyPr/>
                    <a:lstStyle/>
                    <a:p>
                      <a:pPr algn="l">
                        <a:lnSpc>
                          <a:spcPts val="1400"/>
                        </a:lnSpc>
                        <a:defRPr/>
                      </a:pPr>
                      <a:r>
                        <a:rPr lang="en-US" sz="1000">
                          <a:solidFill>
                            <a:srgbClr val="000000"/>
                          </a:solidFill>
                          <a:latin typeface="Open Sans"/>
                          <a:ea typeface="Open Sans"/>
                          <a:cs typeface="Open Sans"/>
                          <a:sym typeface="Open Sans"/>
                        </a:rPr>
                        <a:t>Base64 Encoded</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Secret values are encoded in base64, preventing casual visibility.</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36252">
                <a:tc>
                  <a:txBody>
                    <a:bodyPr/>
                    <a:lstStyle/>
                    <a:p>
                      <a:pPr algn="l">
                        <a:lnSpc>
                          <a:spcPts val="1400"/>
                        </a:lnSpc>
                        <a:defRPr/>
                      </a:pPr>
                      <a:r>
                        <a:rPr lang="en-US" sz="1000">
                          <a:solidFill>
                            <a:srgbClr val="000000"/>
                          </a:solidFill>
                          <a:latin typeface="Open Sans"/>
                          <a:ea typeface="Open Sans"/>
                          <a:cs typeface="Open Sans"/>
                          <a:sym typeface="Open Sans"/>
                        </a:rPr>
                        <a:t>Can Be Used as Env Variables</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Applications can access Secrets through environment variables.</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36252">
                <a:tc>
                  <a:txBody>
                    <a:bodyPr/>
                    <a:lstStyle/>
                    <a:p>
                      <a:pPr algn="l">
                        <a:lnSpc>
                          <a:spcPts val="1400"/>
                        </a:lnSpc>
                        <a:defRPr/>
                      </a:pPr>
                      <a:r>
                        <a:rPr lang="en-US" sz="1000">
                          <a:solidFill>
                            <a:srgbClr val="000000"/>
                          </a:solidFill>
                          <a:latin typeface="Open Sans"/>
                          <a:ea typeface="Open Sans"/>
                          <a:cs typeface="Open Sans"/>
                          <a:sym typeface="Open Sans"/>
                        </a:rPr>
                        <a:t>Can Be Mounted as Volumes</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Secrets can be mounted inside Pods as files for secure access.</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36252">
                <a:tc>
                  <a:txBody>
                    <a:bodyPr/>
                    <a:lstStyle/>
                    <a:p>
                      <a:pPr algn="l">
                        <a:lnSpc>
                          <a:spcPts val="1400"/>
                        </a:lnSpc>
                        <a:defRPr/>
                      </a:pPr>
                      <a:r>
                        <a:rPr lang="en-US" sz="1000">
                          <a:solidFill>
                            <a:srgbClr val="000000"/>
                          </a:solidFill>
                          <a:latin typeface="Open Sans"/>
                          <a:ea typeface="Open Sans"/>
                          <a:cs typeface="Open Sans"/>
                          <a:sym typeface="Open Sans"/>
                        </a:rPr>
                        <a:t>Access Control</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Kubernetes RBAC (Role-Based Access Control) can restrict access to Secrets.</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36252">
                <a:tc>
                  <a:txBody>
                    <a:bodyPr/>
                    <a:lstStyle/>
                    <a:p>
                      <a:pPr algn="l">
                        <a:lnSpc>
                          <a:spcPts val="1400"/>
                        </a:lnSpc>
                        <a:defRPr/>
                      </a:pPr>
                      <a:r>
                        <a:rPr lang="en-US" sz="1000">
                          <a:solidFill>
                            <a:srgbClr val="000000"/>
                          </a:solidFill>
                          <a:latin typeface="Open Sans"/>
                          <a:ea typeface="Open Sans"/>
                          <a:cs typeface="Open Sans"/>
                          <a:sym typeface="Open Sans"/>
                        </a:rPr>
                        <a:t>Common Use Cases</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 Storing database credentials  - API keys for third-party services  - TLS certificates  - SSH private keys</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3" name="TextBox 3"/>
          <p:cNvSpPr txBox="1"/>
          <p:nvPr/>
        </p:nvSpPr>
        <p:spPr>
          <a:xfrm>
            <a:off x="514350" y="495300"/>
            <a:ext cx="7832099" cy="336550"/>
          </a:xfrm>
          <a:prstGeom prst="rect">
            <a:avLst/>
          </a:prstGeom>
        </p:spPr>
        <p:txBody>
          <a:bodyPr lIns="0" tIns="0" rIns="0" bIns="0" rtlCol="0" anchor="t">
            <a:spAutoFit/>
          </a:bodyPr>
          <a:lstStyle/>
          <a:p>
            <a:pPr algn="l">
              <a:lnSpc>
                <a:spcPts val="1400"/>
              </a:lnSpc>
              <a:spcBef>
                <a:spcPct val="0"/>
              </a:spcBef>
            </a:pPr>
            <a:r>
              <a:rPr lang="en-US" sz="1000">
                <a:solidFill>
                  <a:srgbClr val="000000"/>
                </a:solidFill>
                <a:latin typeface="Open Sans"/>
                <a:ea typeface="Open Sans"/>
                <a:cs typeface="Open Sans"/>
                <a:sym typeface="Open Sans"/>
              </a:rPr>
              <a:t>A Secret in Kubernetes is a secure way to store sensitive information such as passwords, API keys, SSH keys, or TLS certificates. Unlike ConfigMaps, Secrets are stored in a base64-encoded format and are not visible in plain text when using kubectl describe.</a:t>
            </a: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998069" y="1149639"/>
          <a:ext cx="6902932" cy="3067050"/>
        </p:xfrm>
        <a:graphic>
          <a:graphicData uri="http://schemas.openxmlformats.org/drawingml/2006/table">
            <a:tbl>
              <a:tblPr/>
              <a:tblGrid>
                <a:gridCol w="2129800">
                  <a:extLst>
                    <a:ext uri="{9D8B030D-6E8A-4147-A177-3AD203B41FA5}">
                      <a16:colId xmlns:a16="http://schemas.microsoft.com/office/drawing/2014/main" val="20000"/>
                    </a:ext>
                  </a:extLst>
                </a:gridCol>
                <a:gridCol w="2129800">
                  <a:extLst>
                    <a:ext uri="{9D8B030D-6E8A-4147-A177-3AD203B41FA5}">
                      <a16:colId xmlns:a16="http://schemas.microsoft.com/office/drawing/2014/main" val="20001"/>
                    </a:ext>
                  </a:extLst>
                </a:gridCol>
                <a:gridCol w="2643332">
                  <a:extLst>
                    <a:ext uri="{9D8B030D-6E8A-4147-A177-3AD203B41FA5}">
                      <a16:colId xmlns:a16="http://schemas.microsoft.com/office/drawing/2014/main" val="20002"/>
                    </a:ext>
                  </a:extLst>
                </a:gridCol>
              </a:tblGrid>
              <a:tr h="315304">
                <a:tc>
                  <a:txBody>
                    <a:bodyPr/>
                    <a:lstStyle/>
                    <a:p>
                      <a:pPr algn="l">
                        <a:lnSpc>
                          <a:spcPts val="1400"/>
                        </a:lnSpc>
                        <a:defRPr/>
                      </a:pPr>
                      <a:r>
                        <a:rPr lang="en-US" sz="1000">
                          <a:solidFill>
                            <a:srgbClr val="000000"/>
                          </a:solidFill>
                          <a:latin typeface="Open Sans"/>
                          <a:ea typeface="Open Sans"/>
                          <a:cs typeface="Open Sans"/>
                          <a:sym typeface="Open Sans"/>
                        </a:rPr>
                        <a:t>Type</a:t>
                      </a:r>
                      <a:endParaRPr lang="en-US" sz="1100"/>
                    </a:p>
                  </a:txBody>
                  <a:tcPr marL="47625" marR="47625" marT="47625" marB="476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Description</a:t>
                      </a:r>
                      <a:endParaRPr lang="en-US" sz="1100"/>
                    </a:p>
                  </a:txBody>
                  <a:tcPr marL="47625" marR="47625" marT="47625" marB="476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Use Case</a:t>
                      </a:r>
                      <a:endParaRPr lang="en-US" sz="1100"/>
                    </a:p>
                  </a:txBody>
                  <a:tcPr marL="47625" marR="47625" marT="47625" marB="476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87288">
                <a:tc>
                  <a:txBody>
                    <a:bodyPr/>
                    <a:lstStyle/>
                    <a:p>
                      <a:pPr algn="l">
                        <a:lnSpc>
                          <a:spcPts val="1400"/>
                        </a:lnSpc>
                        <a:defRPr/>
                      </a:pPr>
                      <a:r>
                        <a:rPr lang="en-US" sz="1000">
                          <a:solidFill>
                            <a:srgbClr val="000000"/>
                          </a:solidFill>
                          <a:latin typeface="Open Sans"/>
                          <a:ea typeface="Open Sans"/>
                          <a:cs typeface="Open Sans"/>
                          <a:sym typeface="Open Sans"/>
                        </a:rPr>
                        <a:t>Opaque</a:t>
                      </a:r>
                      <a:endParaRPr lang="en-US" sz="1100"/>
                    </a:p>
                  </a:txBody>
                  <a:tcPr marL="47625" marR="47625" marT="47625" marB="476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Default type, used for arbitrary key-value pairs.</a:t>
                      </a:r>
                      <a:endParaRPr lang="en-US" sz="1100"/>
                    </a:p>
                  </a:txBody>
                  <a:tcPr marL="47625" marR="47625" marT="47625" marB="476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API keys, passwords, generic secrets.</a:t>
                      </a:r>
                      <a:endParaRPr lang="en-US" sz="1100"/>
                    </a:p>
                  </a:txBody>
                  <a:tcPr marL="47625" marR="47625" marT="47625" marB="476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15304">
                <a:tc>
                  <a:txBody>
                    <a:bodyPr/>
                    <a:lstStyle/>
                    <a:p>
                      <a:pPr algn="l">
                        <a:lnSpc>
                          <a:spcPts val="1400"/>
                        </a:lnSpc>
                        <a:defRPr/>
                      </a:pPr>
                      <a:r>
                        <a:rPr lang="en-US" sz="1000">
                          <a:solidFill>
                            <a:srgbClr val="000000"/>
                          </a:solidFill>
                          <a:latin typeface="Open Sans"/>
                          <a:ea typeface="Open Sans"/>
                          <a:cs typeface="Open Sans"/>
                          <a:sym typeface="Open Sans"/>
                        </a:rPr>
                        <a:t>TLS (kubernetes.io/tls)</a:t>
                      </a:r>
                      <a:endParaRPr lang="en-US" sz="1100"/>
                    </a:p>
                  </a:txBody>
                  <a:tcPr marL="47625" marR="47625" marT="47625" marB="476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Stores a TLS certificate and key.</a:t>
                      </a:r>
                      <a:endParaRPr lang="en-US" sz="1100"/>
                    </a:p>
                  </a:txBody>
                  <a:tcPr marL="47625" marR="47625" marT="47625" marB="476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HTTPS/TLS encryption.</a:t>
                      </a:r>
                      <a:endParaRPr lang="en-US" sz="1100"/>
                    </a:p>
                  </a:txBody>
                  <a:tcPr marL="47625" marR="47625" marT="47625" marB="476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87288">
                <a:tc>
                  <a:txBody>
                    <a:bodyPr/>
                    <a:lstStyle/>
                    <a:p>
                      <a:pPr algn="l">
                        <a:lnSpc>
                          <a:spcPts val="1400"/>
                        </a:lnSpc>
                        <a:defRPr/>
                      </a:pPr>
                      <a:r>
                        <a:rPr lang="en-US" sz="1000">
                          <a:solidFill>
                            <a:srgbClr val="000000"/>
                          </a:solidFill>
                          <a:latin typeface="Open Sans"/>
                          <a:ea typeface="Open Sans"/>
                          <a:cs typeface="Open Sans"/>
                          <a:sym typeface="Open Sans"/>
                        </a:rPr>
                        <a:t>Docker Registry (kubernetes.io/dockerconfigjson)</a:t>
                      </a:r>
                      <a:endParaRPr lang="en-US" sz="1100"/>
                    </a:p>
                  </a:txBody>
                  <a:tcPr marL="47625" marR="47625" marT="47625" marB="476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Stores credentials for private container registries.</a:t>
                      </a:r>
                      <a:endParaRPr lang="en-US" sz="1100"/>
                    </a:p>
                  </a:txBody>
                  <a:tcPr marL="47625" marR="47625" marT="47625" marB="476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Pulling images from private registries.</a:t>
                      </a:r>
                      <a:endParaRPr lang="en-US" sz="1100"/>
                    </a:p>
                  </a:txBody>
                  <a:tcPr marL="47625" marR="47625" marT="47625" marB="476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87288">
                <a:tc>
                  <a:txBody>
                    <a:bodyPr/>
                    <a:lstStyle/>
                    <a:p>
                      <a:pPr algn="l">
                        <a:lnSpc>
                          <a:spcPts val="1400"/>
                        </a:lnSpc>
                        <a:defRPr/>
                      </a:pPr>
                      <a:r>
                        <a:rPr lang="en-US" sz="1000">
                          <a:solidFill>
                            <a:srgbClr val="000000"/>
                          </a:solidFill>
                          <a:latin typeface="Open Sans"/>
                          <a:ea typeface="Open Sans"/>
                          <a:cs typeface="Open Sans"/>
                          <a:sym typeface="Open Sans"/>
                        </a:rPr>
                        <a:t>BasicAuth (kubernetes.io/basic-auth)</a:t>
                      </a:r>
                      <a:endParaRPr lang="en-US" sz="1100"/>
                    </a:p>
                  </a:txBody>
                  <a:tcPr marL="47625" marR="47625" marT="47625" marB="476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Stores a username and password.</a:t>
                      </a:r>
                      <a:endParaRPr lang="en-US" sz="1100"/>
                    </a:p>
                  </a:txBody>
                  <a:tcPr marL="47625" marR="47625" marT="47625" marB="476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Web service authentication.</a:t>
                      </a:r>
                      <a:endParaRPr lang="en-US" sz="1100"/>
                    </a:p>
                  </a:txBody>
                  <a:tcPr marL="47625" marR="47625" marT="47625" marB="476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15304">
                <a:tc>
                  <a:txBody>
                    <a:bodyPr/>
                    <a:lstStyle/>
                    <a:p>
                      <a:pPr algn="l">
                        <a:lnSpc>
                          <a:spcPts val="1400"/>
                        </a:lnSpc>
                        <a:defRPr/>
                      </a:pPr>
                      <a:r>
                        <a:rPr lang="en-US" sz="1000">
                          <a:solidFill>
                            <a:srgbClr val="000000"/>
                          </a:solidFill>
                          <a:latin typeface="Open Sans"/>
                          <a:ea typeface="Open Sans"/>
                          <a:cs typeface="Open Sans"/>
                          <a:sym typeface="Open Sans"/>
                        </a:rPr>
                        <a:t>SSH Key (kubernetes.io/ssh-auth)</a:t>
                      </a:r>
                      <a:endParaRPr lang="en-US" sz="1100"/>
                    </a:p>
                  </a:txBody>
                  <a:tcPr marL="47625" marR="47625" marT="47625" marB="476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Stores an SSH private key.</a:t>
                      </a:r>
                      <a:endParaRPr lang="en-US" sz="1100"/>
                    </a:p>
                  </a:txBody>
                  <a:tcPr marL="47625" marR="47625" marT="47625" marB="476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Secure SSH authentication.</a:t>
                      </a:r>
                      <a:endParaRPr lang="en-US" sz="1100"/>
                    </a:p>
                  </a:txBody>
                  <a:tcPr marL="47625" marR="47625" marT="47625" marB="476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659272">
                <a:tc>
                  <a:txBody>
                    <a:bodyPr/>
                    <a:lstStyle/>
                    <a:p>
                      <a:pPr algn="l">
                        <a:lnSpc>
                          <a:spcPts val="1400"/>
                        </a:lnSpc>
                        <a:defRPr/>
                      </a:pPr>
                      <a:r>
                        <a:rPr lang="en-US" sz="1000">
                          <a:solidFill>
                            <a:srgbClr val="000000"/>
                          </a:solidFill>
                          <a:latin typeface="Open Sans"/>
                          <a:ea typeface="Open Sans"/>
                          <a:cs typeface="Open Sans"/>
                          <a:sym typeface="Open Sans"/>
                        </a:rPr>
                        <a:t>Service Account Token (kubernetes.io/service-account-token)</a:t>
                      </a:r>
                      <a:endParaRPr lang="en-US" sz="1100"/>
                    </a:p>
                  </a:txBody>
                  <a:tcPr marL="47625" marR="47625" marT="47625" marB="476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Used for API authentication.</a:t>
                      </a:r>
                      <a:endParaRPr lang="en-US" sz="1100"/>
                    </a:p>
                  </a:txBody>
                  <a:tcPr marL="47625" marR="47625" marT="47625" marB="476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Accessing the Kubernetes API securely.</a:t>
                      </a:r>
                      <a:endParaRPr lang="en-US" sz="1100"/>
                    </a:p>
                  </a:txBody>
                  <a:tcPr marL="47625" marR="47625" marT="47625" marB="476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3" name="TextBox 3"/>
          <p:cNvSpPr txBox="1"/>
          <p:nvPr/>
        </p:nvSpPr>
        <p:spPr>
          <a:xfrm>
            <a:off x="967931" y="658003"/>
            <a:ext cx="1019175" cy="165100"/>
          </a:xfrm>
          <a:prstGeom prst="rect">
            <a:avLst/>
          </a:prstGeom>
        </p:spPr>
        <p:txBody>
          <a:bodyPr lIns="0" tIns="0" rIns="0" bIns="0" rtlCol="0" anchor="t">
            <a:spAutoFit/>
          </a:bodyPr>
          <a:lstStyle/>
          <a:p>
            <a:pPr algn="ctr">
              <a:lnSpc>
                <a:spcPts val="1400"/>
              </a:lnSpc>
              <a:spcBef>
                <a:spcPct val="0"/>
              </a:spcBef>
            </a:pPr>
            <a:r>
              <a:rPr lang="en-US" sz="1000" b="1">
                <a:solidFill>
                  <a:srgbClr val="000000"/>
                </a:solidFill>
                <a:latin typeface="Open Sans Bold"/>
                <a:ea typeface="Open Sans Bold"/>
                <a:cs typeface="Open Sans Bold"/>
                <a:sym typeface="Open Sans Bold"/>
              </a:rPr>
              <a:t>Types of Secrets</a:t>
            </a: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495300"/>
            <a:ext cx="3924002" cy="1022350"/>
          </a:xfrm>
          <a:prstGeom prst="rect">
            <a:avLst/>
          </a:prstGeom>
        </p:spPr>
        <p:txBody>
          <a:bodyPr lIns="0" tIns="0" rIns="0" bIns="0" rtlCol="0" anchor="t">
            <a:spAutoFit/>
          </a:bodyPr>
          <a:lstStyle/>
          <a:p>
            <a:pPr algn="l">
              <a:lnSpc>
                <a:spcPts val="1400"/>
              </a:lnSpc>
              <a:spcBef>
                <a:spcPct val="0"/>
              </a:spcBef>
            </a:pPr>
            <a:r>
              <a:rPr lang="en-US" sz="1000">
                <a:solidFill>
                  <a:srgbClr val="000000"/>
                </a:solidFill>
                <a:latin typeface="Open Sans"/>
                <a:ea typeface="Open Sans"/>
                <a:cs typeface="Open Sans"/>
                <a:sym typeface="Open Sans"/>
              </a:rPr>
              <a:t>We will:</a:t>
            </a:r>
          </a:p>
          <a:p>
            <a:pPr algn="l">
              <a:lnSpc>
                <a:spcPts val="1400"/>
              </a:lnSpc>
              <a:spcBef>
                <a:spcPct val="0"/>
              </a:spcBef>
            </a:pPr>
            <a:r>
              <a:rPr lang="en-US" sz="1000">
                <a:solidFill>
                  <a:srgbClr val="000000"/>
                </a:solidFill>
                <a:latin typeface="Open Sans"/>
                <a:ea typeface="Open Sans"/>
                <a:cs typeface="Open Sans"/>
                <a:sym typeface="Open Sans"/>
              </a:rPr>
              <a:t>Create a Secret using both imperative and declarative approaches.</a:t>
            </a:r>
          </a:p>
          <a:p>
            <a:pPr algn="l">
              <a:lnSpc>
                <a:spcPts val="1400"/>
              </a:lnSpc>
              <a:spcBef>
                <a:spcPct val="0"/>
              </a:spcBef>
            </a:pPr>
            <a:r>
              <a:rPr lang="en-US" sz="1000">
                <a:solidFill>
                  <a:srgbClr val="000000"/>
                </a:solidFill>
                <a:latin typeface="Open Sans"/>
                <a:ea typeface="Open Sans"/>
                <a:cs typeface="Open Sans"/>
                <a:sym typeface="Open Sans"/>
              </a:rPr>
              <a:t>Use a Secret as environment variables in a Pod.</a:t>
            </a:r>
          </a:p>
          <a:p>
            <a:pPr algn="l">
              <a:lnSpc>
                <a:spcPts val="1400"/>
              </a:lnSpc>
              <a:spcBef>
                <a:spcPct val="0"/>
              </a:spcBef>
            </a:pPr>
            <a:r>
              <a:rPr lang="en-US" sz="1000">
                <a:solidFill>
                  <a:srgbClr val="000000"/>
                </a:solidFill>
                <a:latin typeface="Open Sans"/>
                <a:ea typeface="Open Sans"/>
                <a:cs typeface="Open Sans"/>
                <a:sym typeface="Open Sans"/>
              </a:rPr>
              <a:t>Use a Secret as a mounted volume.</a:t>
            </a:r>
          </a:p>
          <a:p>
            <a:pPr algn="l">
              <a:lnSpc>
                <a:spcPts val="1400"/>
              </a:lnSpc>
              <a:spcBef>
                <a:spcPct val="0"/>
              </a:spcBef>
            </a:pPr>
            <a:r>
              <a:rPr lang="en-US" sz="1000">
                <a:solidFill>
                  <a:srgbClr val="000000"/>
                </a:solidFill>
                <a:latin typeface="Open Sans"/>
                <a:ea typeface="Open Sans"/>
                <a:cs typeface="Open Sans"/>
                <a:sym typeface="Open Sans"/>
              </a:rPr>
              <a:t>Test modification of a Secret.</a:t>
            </a:r>
          </a:p>
          <a:p>
            <a:pPr algn="l">
              <a:lnSpc>
                <a:spcPts val="1400"/>
              </a:lnSpc>
              <a:spcBef>
                <a:spcPct val="0"/>
              </a:spcBef>
            </a:pPr>
            <a:r>
              <a:rPr lang="en-US" sz="1000">
                <a:solidFill>
                  <a:srgbClr val="000000"/>
                </a:solidFill>
                <a:latin typeface="Open Sans"/>
                <a:ea typeface="Open Sans"/>
                <a:cs typeface="Open Sans"/>
                <a:sym typeface="Open Sans"/>
              </a:rPr>
              <a:t>Delete a Secret and verify its impact.</a:t>
            </a:r>
          </a:p>
        </p:txBody>
      </p:sp>
      <p:sp>
        <p:nvSpPr>
          <p:cNvPr id="3" name="TextBox 3"/>
          <p:cNvSpPr txBox="1"/>
          <p:nvPr/>
        </p:nvSpPr>
        <p:spPr>
          <a:xfrm>
            <a:off x="514350" y="1810709"/>
            <a:ext cx="2562671" cy="508000"/>
          </a:xfrm>
          <a:prstGeom prst="rect">
            <a:avLst/>
          </a:prstGeom>
        </p:spPr>
        <p:txBody>
          <a:bodyPr lIns="0" tIns="0" rIns="0" bIns="0" rtlCol="0" anchor="t">
            <a:spAutoFit/>
          </a:bodyPr>
          <a:lstStyle/>
          <a:p>
            <a:pPr algn="l">
              <a:lnSpc>
                <a:spcPts val="1400"/>
              </a:lnSpc>
              <a:spcBef>
                <a:spcPct val="0"/>
              </a:spcBef>
            </a:pPr>
            <a:r>
              <a:rPr lang="en-US" sz="1000" b="1">
                <a:solidFill>
                  <a:srgbClr val="000000"/>
                </a:solidFill>
                <a:latin typeface="Open Sans Bold"/>
                <a:ea typeface="Open Sans Bold"/>
                <a:cs typeface="Open Sans Bold"/>
                <a:sym typeface="Open Sans Bold"/>
              </a:rPr>
              <a:t>Create a Secret</a:t>
            </a:r>
          </a:p>
          <a:p>
            <a:pPr algn="l">
              <a:lnSpc>
                <a:spcPts val="1400"/>
              </a:lnSpc>
              <a:spcBef>
                <a:spcPct val="0"/>
              </a:spcBef>
            </a:pPr>
            <a:r>
              <a:rPr lang="en-US" sz="1000" b="1">
                <a:solidFill>
                  <a:srgbClr val="FF0000"/>
                </a:solidFill>
                <a:latin typeface="Open Sans Bold"/>
                <a:ea typeface="Open Sans Bold"/>
                <a:cs typeface="Open Sans Bold"/>
                <a:sym typeface="Open Sans Bold"/>
              </a:rPr>
              <a:t>Method 1: Imperative Approach</a:t>
            </a:r>
          </a:p>
          <a:p>
            <a:pPr algn="l">
              <a:lnSpc>
                <a:spcPts val="1400"/>
              </a:lnSpc>
              <a:spcBef>
                <a:spcPct val="0"/>
              </a:spcBef>
            </a:pPr>
            <a:r>
              <a:rPr lang="en-US" sz="1000">
                <a:solidFill>
                  <a:srgbClr val="000000"/>
                </a:solidFill>
                <a:latin typeface="Open Sans"/>
                <a:ea typeface="Open Sans"/>
                <a:cs typeface="Open Sans"/>
                <a:sym typeface="Open Sans"/>
              </a:rPr>
              <a:t>Create a Secret from CLI using --from-literal</a:t>
            </a:r>
          </a:p>
        </p:txBody>
      </p:sp>
      <p:sp>
        <p:nvSpPr>
          <p:cNvPr id="4" name="TextBox 4"/>
          <p:cNvSpPr txBox="1"/>
          <p:nvPr/>
        </p:nvSpPr>
        <p:spPr>
          <a:xfrm>
            <a:off x="514350" y="2479675"/>
            <a:ext cx="6926907" cy="165100"/>
          </a:xfrm>
          <a:prstGeom prst="rect">
            <a:avLst/>
          </a:prstGeom>
        </p:spPr>
        <p:txBody>
          <a:bodyPr lIns="0" tIns="0" rIns="0" bIns="0" rtlCol="0" anchor="t">
            <a:spAutoFit/>
          </a:bodyPr>
          <a:lstStyle/>
          <a:p>
            <a:pPr algn="ctr">
              <a:lnSpc>
                <a:spcPts val="1400"/>
              </a:lnSpc>
              <a:spcBef>
                <a:spcPct val="0"/>
              </a:spcBef>
            </a:pPr>
            <a:r>
              <a:rPr lang="en-US" sz="1000">
                <a:solidFill>
                  <a:srgbClr val="000000"/>
                </a:solidFill>
                <a:latin typeface="Open Sans"/>
                <a:ea typeface="Open Sans"/>
                <a:cs typeface="Open Sans"/>
                <a:sym typeface="Open Sans"/>
              </a:rPr>
              <a:t>kubectl create secret generic my-secret --from-literal=DB_USER=admin --from-literal=DB_PASSWORD=SuperSecret123</a:t>
            </a:r>
          </a:p>
        </p:txBody>
      </p:sp>
      <p:sp>
        <p:nvSpPr>
          <p:cNvPr id="5" name="TextBox 5"/>
          <p:cNvSpPr txBox="1"/>
          <p:nvPr/>
        </p:nvSpPr>
        <p:spPr>
          <a:xfrm>
            <a:off x="514350" y="2686335"/>
            <a:ext cx="1104751" cy="165100"/>
          </a:xfrm>
          <a:prstGeom prst="rect">
            <a:avLst/>
          </a:prstGeom>
        </p:spPr>
        <p:txBody>
          <a:bodyPr lIns="0" tIns="0" rIns="0" bIns="0" rtlCol="0" anchor="t">
            <a:spAutoFit/>
          </a:bodyPr>
          <a:lstStyle/>
          <a:p>
            <a:pPr algn="ctr">
              <a:lnSpc>
                <a:spcPts val="1400"/>
              </a:lnSpc>
              <a:spcBef>
                <a:spcPct val="0"/>
              </a:spcBef>
            </a:pPr>
            <a:r>
              <a:rPr lang="en-US" sz="1000">
                <a:solidFill>
                  <a:srgbClr val="000000"/>
                </a:solidFill>
                <a:latin typeface="Open Sans"/>
                <a:ea typeface="Open Sans"/>
                <a:cs typeface="Open Sans"/>
                <a:sym typeface="Open Sans"/>
              </a:rPr>
              <a:t>kubectl get secrets</a:t>
            </a:r>
          </a:p>
        </p:txBody>
      </p:sp>
      <p:sp>
        <p:nvSpPr>
          <p:cNvPr id="6" name="TextBox 6"/>
          <p:cNvSpPr txBox="1"/>
          <p:nvPr/>
        </p:nvSpPr>
        <p:spPr>
          <a:xfrm>
            <a:off x="498277" y="2889535"/>
            <a:ext cx="1978075" cy="165100"/>
          </a:xfrm>
          <a:prstGeom prst="rect">
            <a:avLst/>
          </a:prstGeom>
        </p:spPr>
        <p:txBody>
          <a:bodyPr lIns="0" tIns="0" rIns="0" bIns="0" rtlCol="0" anchor="t">
            <a:spAutoFit/>
          </a:bodyPr>
          <a:lstStyle/>
          <a:p>
            <a:pPr algn="ctr">
              <a:lnSpc>
                <a:spcPts val="1400"/>
              </a:lnSpc>
              <a:spcBef>
                <a:spcPct val="0"/>
              </a:spcBef>
            </a:pPr>
            <a:r>
              <a:rPr lang="en-US" sz="1000">
                <a:solidFill>
                  <a:srgbClr val="000000"/>
                </a:solidFill>
                <a:latin typeface="Open Sans"/>
                <a:ea typeface="Open Sans"/>
                <a:cs typeface="Open Sans"/>
                <a:sym typeface="Open Sans"/>
              </a:rPr>
              <a:t>kubectl describe secret my-secret</a:t>
            </a: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495300"/>
            <a:ext cx="1959918" cy="336550"/>
          </a:xfrm>
          <a:prstGeom prst="rect">
            <a:avLst/>
          </a:prstGeom>
        </p:spPr>
        <p:txBody>
          <a:bodyPr lIns="0" tIns="0" rIns="0" bIns="0" rtlCol="0" anchor="t">
            <a:spAutoFit/>
          </a:bodyPr>
          <a:lstStyle/>
          <a:p>
            <a:pPr algn="l">
              <a:lnSpc>
                <a:spcPts val="1400"/>
              </a:lnSpc>
              <a:spcBef>
                <a:spcPct val="0"/>
              </a:spcBef>
            </a:pPr>
            <a:r>
              <a:rPr lang="en-US" sz="1000" b="1">
                <a:solidFill>
                  <a:srgbClr val="FF0000"/>
                </a:solidFill>
                <a:latin typeface="Open Sans Bold"/>
                <a:ea typeface="Open Sans Bold"/>
                <a:cs typeface="Open Sans Bold"/>
                <a:sym typeface="Open Sans Bold"/>
              </a:rPr>
              <a:t> Declarative Approach</a:t>
            </a:r>
          </a:p>
          <a:p>
            <a:pPr algn="l">
              <a:lnSpc>
                <a:spcPts val="1400"/>
              </a:lnSpc>
              <a:spcBef>
                <a:spcPct val="0"/>
              </a:spcBef>
            </a:pPr>
            <a:r>
              <a:rPr lang="en-US" sz="1000">
                <a:solidFill>
                  <a:srgbClr val="000000"/>
                </a:solidFill>
                <a:latin typeface="Open Sans"/>
                <a:ea typeface="Open Sans"/>
                <a:cs typeface="Open Sans"/>
                <a:sym typeface="Open Sans"/>
              </a:rPr>
              <a:t>Create a Secret using a YAML file:</a:t>
            </a:r>
          </a:p>
        </p:txBody>
      </p:sp>
      <p:sp>
        <p:nvSpPr>
          <p:cNvPr id="3" name="TextBox 3"/>
          <p:cNvSpPr txBox="1"/>
          <p:nvPr/>
        </p:nvSpPr>
        <p:spPr>
          <a:xfrm>
            <a:off x="514350" y="927433"/>
            <a:ext cx="3261568" cy="1708150"/>
          </a:xfrm>
          <a:prstGeom prst="rect">
            <a:avLst/>
          </a:prstGeom>
        </p:spPr>
        <p:txBody>
          <a:bodyPr lIns="0" tIns="0" rIns="0" bIns="0" rtlCol="0" anchor="t">
            <a:spAutoFit/>
          </a:bodyPr>
          <a:lstStyle/>
          <a:p>
            <a:pPr algn="l">
              <a:lnSpc>
                <a:spcPts val="1400"/>
              </a:lnSpc>
              <a:spcBef>
                <a:spcPct val="0"/>
              </a:spcBef>
            </a:pPr>
            <a:r>
              <a:rPr lang="en-US" sz="1000">
                <a:solidFill>
                  <a:srgbClr val="000000"/>
                </a:solidFill>
                <a:latin typeface="Open Sans"/>
                <a:ea typeface="Open Sans"/>
                <a:cs typeface="Open Sans"/>
                <a:sym typeface="Open Sans"/>
              </a:rPr>
              <a:t>cat &lt;&lt;EOF | kubectl apply -f -</a:t>
            </a:r>
          </a:p>
          <a:p>
            <a:pPr algn="l">
              <a:lnSpc>
                <a:spcPts val="1400"/>
              </a:lnSpc>
              <a:spcBef>
                <a:spcPct val="0"/>
              </a:spcBef>
            </a:pPr>
            <a:r>
              <a:rPr lang="en-US" sz="1000">
                <a:solidFill>
                  <a:srgbClr val="000000"/>
                </a:solidFill>
                <a:latin typeface="Open Sans"/>
                <a:ea typeface="Open Sans"/>
                <a:cs typeface="Open Sans"/>
                <a:sym typeface="Open Sans"/>
              </a:rPr>
              <a:t>apiVersion: v1</a:t>
            </a:r>
          </a:p>
          <a:p>
            <a:pPr algn="l">
              <a:lnSpc>
                <a:spcPts val="1400"/>
              </a:lnSpc>
              <a:spcBef>
                <a:spcPct val="0"/>
              </a:spcBef>
            </a:pPr>
            <a:r>
              <a:rPr lang="en-US" sz="1000">
                <a:solidFill>
                  <a:srgbClr val="000000"/>
                </a:solidFill>
                <a:latin typeface="Open Sans"/>
                <a:ea typeface="Open Sans"/>
                <a:cs typeface="Open Sans"/>
                <a:sym typeface="Open Sans"/>
              </a:rPr>
              <a:t>kind: Secret</a:t>
            </a:r>
          </a:p>
          <a:p>
            <a:pPr algn="l">
              <a:lnSpc>
                <a:spcPts val="1400"/>
              </a:lnSpc>
              <a:spcBef>
                <a:spcPct val="0"/>
              </a:spcBef>
            </a:pPr>
            <a:r>
              <a:rPr lang="en-US" sz="1000">
                <a:solidFill>
                  <a:srgbClr val="000000"/>
                </a:solidFill>
                <a:latin typeface="Open Sans"/>
                <a:ea typeface="Open Sans"/>
                <a:cs typeface="Open Sans"/>
                <a:sym typeface="Open Sans"/>
              </a:rPr>
              <a:t>metadata:</a:t>
            </a:r>
          </a:p>
          <a:p>
            <a:pPr algn="l">
              <a:lnSpc>
                <a:spcPts val="1400"/>
              </a:lnSpc>
              <a:spcBef>
                <a:spcPct val="0"/>
              </a:spcBef>
            </a:pPr>
            <a:r>
              <a:rPr lang="en-US" sz="1000">
                <a:solidFill>
                  <a:srgbClr val="000000"/>
                </a:solidFill>
                <a:latin typeface="Open Sans"/>
                <a:ea typeface="Open Sans"/>
                <a:cs typeface="Open Sans"/>
                <a:sym typeface="Open Sans"/>
              </a:rPr>
              <a:t>  name: my-secret</a:t>
            </a:r>
          </a:p>
          <a:p>
            <a:pPr algn="l">
              <a:lnSpc>
                <a:spcPts val="1400"/>
              </a:lnSpc>
              <a:spcBef>
                <a:spcPct val="0"/>
              </a:spcBef>
            </a:pPr>
            <a:r>
              <a:rPr lang="en-US" sz="1000">
                <a:solidFill>
                  <a:srgbClr val="000000"/>
                </a:solidFill>
                <a:latin typeface="Open Sans"/>
                <a:ea typeface="Open Sans"/>
                <a:cs typeface="Open Sans"/>
                <a:sym typeface="Open Sans"/>
              </a:rPr>
              <a:t>type: Opaque</a:t>
            </a:r>
          </a:p>
          <a:p>
            <a:pPr algn="l">
              <a:lnSpc>
                <a:spcPts val="1400"/>
              </a:lnSpc>
              <a:spcBef>
                <a:spcPct val="0"/>
              </a:spcBef>
            </a:pPr>
            <a:r>
              <a:rPr lang="en-US" sz="1000">
                <a:solidFill>
                  <a:srgbClr val="000000"/>
                </a:solidFill>
                <a:latin typeface="Open Sans"/>
                <a:ea typeface="Open Sans"/>
                <a:cs typeface="Open Sans"/>
                <a:sym typeface="Open Sans"/>
              </a:rPr>
              <a:t>data:</a:t>
            </a:r>
          </a:p>
          <a:p>
            <a:pPr algn="l">
              <a:lnSpc>
                <a:spcPts val="1400"/>
              </a:lnSpc>
              <a:spcBef>
                <a:spcPct val="0"/>
              </a:spcBef>
            </a:pPr>
            <a:r>
              <a:rPr lang="en-US" sz="1000">
                <a:solidFill>
                  <a:srgbClr val="000000"/>
                </a:solidFill>
                <a:latin typeface="Open Sans"/>
                <a:ea typeface="Open Sans"/>
                <a:cs typeface="Open Sans"/>
                <a:sym typeface="Open Sans"/>
              </a:rPr>
              <a:t>  DB_USER: $(echo -n "admin" | base64)</a:t>
            </a:r>
          </a:p>
          <a:p>
            <a:pPr algn="l">
              <a:lnSpc>
                <a:spcPts val="1400"/>
              </a:lnSpc>
              <a:spcBef>
                <a:spcPct val="0"/>
              </a:spcBef>
            </a:pPr>
            <a:r>
              <a:rPr lang="en-US" sz="1000">
                <a:solidFill>
                  <a:srgbClr val="000000"/>
                </a:solidFill>
                <a:latin typeface="Open Sans"/>
                <a:ea typeface="Open Sans"/>
                <a:cs typeface="Open Sans"/>
                <a:sym typeface="Open Sans"/>
              </a:rPr>
              <a:t>  DB_PASSWORD: $(echo -n "SuperSecret123" | base64)</a:t>
            </a:r>
          </a:p>
          <a:p>
            <a:pPr algn="l">
              <a:lnSpc>
                <a:spcPts val="1400"/>
              </a:lnSpc>
              <a:spcBef>
                <a:spcPct val="0"/>
              </a:spcBef>
            </a:pPr>
            <a:r>
              <a:rPr lang="en-US" sz="1000">
                <a:solidFill>
                  <a:srgbClr val="000000"/>
                </a:solidFill>
                <a:latin typeface="Open Sans"/>
                <a:ea typeface="Open Sans"/>
                <a:cs typeface="Open Sans"/>
                <a:sym typeface="Open Sans"/>
              </a:rPr>
              <a:t>EOF</a:t>
            </a:r>
          </a:p>
        </p:txBody>
      </p:sp>
      <p:sp>
        <p:nvSpPr>
          <p:cNvPr id="4" name="TextBox 4"/>
          <p:cNvSpPr txBox="1"/>
          <p:nvPr/>
        </p:nvSpPr>
        <p:spPr>
          <a:xfrm>
            <a:off x="2871512" y="1362179"/>
            <a:ext cx="1104751" cy="165100"/>
          </a:xfrm>
          <a:prstGeom prst="rect">
            <a:avLst/>
          </a:prstGeom>
        </p:spPr>
        <p:txBody>
          <a:bodyPr lIns="0" tIns="0" rIns="0" bIns="0" rtlCol="0" anchor="t">
            <a:spAutoFit/>
          </a:bodyPr>
          <a:lstStyle/>
          <a:p>
            <a:pPr algn="ctr">
              <a:lnSpc>
                <a:spcPts val="1400"/>
              </a:lnSpc>
              <a:spcBef>
                <a:spcPct val="0"/>
              </a:spcBef>
            </a:pPr>
            <a:r>
              <a:rPr lang="en-US" sz="1000">
                <a:solidFill>
                  <a:srgbClr val="000000"/>
                </a:solidFill>
                <a:latin typeface="Open Sans"/>
                <a:ea typeface="Open Sans"/>
                <a:cs typeface="Open Sans"/>
                <a:sym typeface="Open Sans"/>
              </a:rPr>
              <a:t>kubectl get secrets</a:t>
            </a:r>
          </a:p>
        </p:txBody>
      </p:sp>
      <p:sp>
        <p:nvSpPr>
          <p:cNvPr id="5" name="TextBox 5"/>
          <p:cNvSpPr txBox="1"/>
          <p:nvPr/>
        </p:nvSpPr>
        <p:spPr>
          <a:xfrm>
            <a:off x="4572000" y="438150"/>
            <a:ext cx="4085183" cy="336550"/>
          </a:xfrm>
          <a:prstGeom prst="rect">
            <a:avLst/>
          </a:prstGeom>
        </p:spPr>
        <p:txBody>
          <a:bodyPr lIns="0" tIns="0" rIns="0" bIns="0" rtlCol="0" anchor="t">
            <a:spAutoFit/>
          </a:bodyPr>
          <a:lstStyle/>
          <a:p>
            <a:pPr algn="l">
              <a:lnSpc>
                <a:spcPts val="1400"/>
              </a:lnSpc>
              <a:spcBef>
                <a:spcPct val="0"/>
              </a:spcBef>
            </a:pPr>
            <a:r>
              <a:rPr lang="en-US" sz="1000" b="1">
                <a:solidFill>
                  <a:srgbClr val="000000"/>
                </a:solidFill>
                <a:latin typeface="Open Sans Bold"/>
                <a:ea typeface="Open Sans Bold"/>
                <a:cs typeface="Open Sans Bold"/>
                <a:sym typeface="Open Sans Bold"/>
              </a:rPr>
              <a:t>Use a Secret as Environment Variables</a:t>
            </a:r>
          </a:p>
          <a:p>
            <a:pPr algn="l">
              <a:lnSpc>
                <a:spcPts val="1400"/>
              </a:lnSpc>
              <a:spcBef>
                <a:spcPct val="0"/>
              </a:spcBef>
            </a:pPr>
            <a:r>
              <a:rPr lang="en-US" sz="1000">
                <a:solidFill>
                  <a:srgbClr val="000000"/>
                </a:solidFill>
                <a:latin typeface="Open Sans"/>
                <a:ea typeface="Open Sans"/>
                <a:cs typeface="Open Sans"/>
                <a:sym typeface="Open Sans"/>
              </a:rPr>
              <a:t>Now, we will inject Secret values into a Pod as environment variables.</a:t>
            </a:r>
          </a:p>
        </p:txBody>
      </p:sp>
      <p:sp>
        <p:nvSpPr>
          <p:cNvPr id="6" name="TextBox 6"/>
          <p:cNvSpPr txBox="1"/>
          <p:nvPr/>
        </p:nvSpPr>
        <p:spPr>
          <a:xfrm>
            <a:off x="4572000" y="812800"/>
            <a:ext cx="3682344" cy="3937000"/>
          </a:xfrm>
          <a:prstGeom prst="rect">
            <a:avLst/>
          </a:prstGeom>
        </p:spPr>
        <p:txBody>
          <a:bodyPr lIns="0" tIns="0" rIns="0" bIns="0" rtlCol="0" anchor="t">
            <a:spAutoFit/>
          </a:bodyPr>
          <a:lstStyle/>
          <a:p>
            <a:pPr algn="l">
              <a:lnSpc>
                <a:spcPts val="1400"/>
              </a:lnSpc>
              <a:spcBef>
                <a:spcPct val="0"/>
              </a:spcBef>
            </a:pPr>
            <a:r>
              <a:rPr lang="en-US" sz="1000">
                <a:solidFill>
                  <a:srgbClr val="000000"/>
                </a:solidFill>
                <a:latin typeface="Open Sans"/>
                <a:ea typeface="Open Sans"/>
                <a:cs typeface="Open Sans"/>
                <a:sym typeface="Open Sans"/>
              </a:rPr>
              <a:t>cat &lt;&lt;EOF | kubectl apply -f -</a:t>
            </a:r>
          </a:p>
          <a:p>
            <a:pPr algn="l">
              <a:lnSpc>
                <a:spcPts val="1400"/>
              </a:lnSpc>
              <a:spcBef>
                <a:spcPct val="0"/>
              </a:spcBef>
            </a:pPr>
            <a:r>
              <a:rPr lang="en-US" sz="1000">
                <a:solidFill>
                  <a:srgbClr val="000000"/>
                </a:solidFill>
                <a:latin typeface="Open Sans"/>
                <a:ea typeface="Open Sans"/>
                <a:cs typeface="Open Sans"/>
                <a:sym typeface="Open Sans"/>
              </a:rPr>
              <a:t>apiVersion: v1</a:t>
            </a:r>
          </a:p>
          <a:p>
            <a:pPr algn="l">
              <a:lnSpc>
                <a:spcPts val="1400"/>
              </a:lnSpc>
              <a:spcBef>
                <a:spcPct val="0"/>
              </a:spcBef>
            </a:pPr>
            <a:r>
              <a:rPr lang="en-US" sz="1000">
                <a:solidFill>
                  <a:srgbClr val="000000"/>
                </a:solidFill>
                <a:latin typeface="Open Sans"/>
                <a:ea typeface="Open Sans"/>
                <a:cs typeface="Open Sans"/>
                <a:sym typeface="Open Sans"/>
              </a:rPr>
              <a:t>kind: Pod</a:t>
            </a:r>
          </a:p>
          <a:p>
            <a:pPr algn="l">
              <a:lnSpc>
                <a:spcPts val="1400"/>
              </a:lnSpc>
              <a:spcBef>
                <a:spcPct val="0"/>
              </a:spcBef>
            </a:pPr>
            <a:r>
              <a:rPr lang="en-US" sz="1000">
                <a:solidFill>
                  <a:srgbClr val="000000"/>
                </a:solidFill>
                <a:latin typeface="Open Sans"/>
                <a:ea typeface="Open Sans"/>
                <a:cs typeface="Open Sans"/>
                <a:sym typeface="Open Sans"/>
              </a:rPr>
              <a:t>metadata:</a:t>
            </a:r>
          </a:p>
          <a:p>
            <a:pPr algn="l">
              <a:lnSpc>
                <a:spcPts val="1400"/>
              </a:lnSpc>
              <a:spcBef>
                <a:spcPct val="0"/>
              </a:spcBef>
            </a:pPr>
            <a:r>
              <a:rPr lang="en-US" sz="1000">
                <a:solidFill>
                  <a:srgbClr val="000000"/>
                </a:solidFill>
                <a:latin typeface="Open Sans"/>
                <a:ea typeface="Open Sans"/>
                <a:cs typeface="Open Sans"/>
                <a:sym typeface="Open Sans"/>
              </a:rPr>
              <a:t>  name: secret-env-pod</a:t>
            </a:r>
          </a:p>
          <a:p>
            <a:pPr algn="l">
              <a:lnSpc>
                <a:spcPts val="1400"/>
              </a:lnSpc>
              <a:spcBef>
                <a:spcPct val="0"/>
              </a:spcBef>
            </a:pPr>
            <a:r>
              <a:rPr lang="en-US" sz="1000">
                <a:solidFill>
                  <a:srgbClr val="000000"/>
                </a:solidFill>
                <a:latin typeface="Open Sans"/>
                <a:ea typeface="Open Sans"/>
                <a:cs typeface="Open Sans"/>
                <a:sym typeface="Open Sans"/>
              </a:rPr>
              <a:t>spec:</a:t>
            </a:r>
          </a:p>
          <a:p>
            <a:pPr algn="l">
              <a:lnSpc>
                <a:spcPts val="1400"/>
              </a:lnSpc>
              <a:spcBef>
                <a:spcPct val="0"/>
              </a:spcBef>
            </a:pPr>
            <a:r>
              <a:rPr lang="en-US" sz="1000">
                <a:solidFill>
                  <a:srgbClr val="000000"/>
                </a:solidFill>
                <a:latin typeface="Open Sans"/>
                <a:ea typeface="Open Sans"/>
                <a:cs typeface="Open Sans"/>
                <a:sym typeface="Open Sans"/>
              </a:rPr>
              <a:t>  containers:</a:t>
            </a:r>
          </a:p>
          <a:p>
            <a:pPr algn="l">
              <a:lnSpc>
                <a:spcPts val="1400"/>
              </a:lnSpc>
              <a:spcBef>
                <a:spcPct val="0"/>
              </a:spcBef>
            </a:pPr>
            <a:r>
              <a:rPr lang="en-US" sz="1000">
                <a:solidFill>
                  <a:srgbClr val="000000"/>
                </a:solidFill>
                <a:latin typeface="Open Sans"/>
                <a:ea typeface="Open Sans"/>
                <a:cs typeface="Open Sans"/>
                <a:sym typeface="Open Sans"/>
              </a:rPr>
              <a:t>  - name: busybox</a:t>
            </a:r>
          </a:p>
          <a:p>
            <a:pPr algn="l">
              <a:lnSpc>
                <a:spcPts val="1400"/>
              </a:lnSpc>
              <a:spcBef>
                <a:spcPct val="0"/>
              </a:spcBef>
            </a:pPr>
            <a:r>
              <a:rPr lang="en-US" sz="1000">
                <a:solidFill>
                  <a:srgbClr val="000000"/>
                </a:solidFill>
                <a:latin typeface="Open Sans"/>
                <a:ea typeface="Open Sans"/>
                <a:cs typeface="Open Sans"/>
                <a:sym typeface="Open Sans"/>
              </a:rPr>
              <a:t>    image: busybox</a:t>
            </a:r>
          </a:p>
          <a:p>
            <a:pPr algn="l">
              <a:lnSpc>
                <a:spcPts val="1400"/>
              </a:lnSpc>
              <a:spcBef>
                <a:spcPct val="0"/>
              </a:spcBef>
            </a:pPr>
            <a:r>
              <a:rPr lang="en-US" sz="1000">
                <a:solidFill>
                  <a:srgbClr val="000000"/>
                </a:solidFill>
                <a:latin typeface="Open Sans"/>
                <a:ea typeface="Open Sans"/>
                <a:cs typeface="Open Sans"/>
                <a:sym typeface="Open Sans"/>
              </a:rPr>
              <a:t>    command: ["sh", "-c", "echo DB_USER=\$DB_USER &amp;&amp; echo DB_PASSWORD=\$DB_PASSWORD &amp;&amp; sleep 3600"]</a:t>
            </a:r>
          </a:p>
          <a:p>
            <a:pPr algn="l">
              <a:lnSpc>
                <a:spcPts val="1400"/>
              </a:lnSpc>
              <a:spcBef>
                <a:spcPct val="0"/>
              </a:spcBef>
            </a:pPr>
            <a:r>
              <a:rPr lang="en-US" sz="1000">
                <a:solidFill>
                  <a:srgbClr val="000000"/>
                </a:solidFill>
                <a:latin typeface="Open Sans"/>
                <a:ea typeface="Open Sans"/>
                <a:cs typeface="Open Sans"/>
                <a:sym typeface="Open Sans"/>
              </a:rPr>
              <a:t>    env:</a:t>
            </a:r>
          </a:p>
          <a:p>
            <a:pPr algn="l">
              <a:lnSpc>
                <a:spcPts val="1400"/>
              </a:lnSpc>
              <a:spcBef>
                <a:spcPct val="0"/>
              </a:spcBef>
            </a:pPr>
            <a:r>
              <a:rPr lang="en-US" sz="1000">
                <a:solidFill>
                  <a:srgbClr val="000000"/>
                </a:solidFill>
                <a:latin typeface="Open Sans"/>
                <a:ea typeface="Open Sans"/>
                <a:cs typeface="Open Sans"/>
                <a:sym typeface="Open Sans"/>
              </a:rPr>
              <a:t>    - name: DB_USER</a:t>
            </a:r>
          </a:p>
          <a:p>
            <a:pPr algn="l">
              <a:lnSpc>
                <a:spcPts val="1400"/>
              </a:lnSpc>
              <a:spcBef>
                <a:spcPct val="0"/>
              </a:spcBef>
            </a:pPr>
            <a:r>
              <a:rPr lang="en-US" sz="1000">
                <a:solidFill>
                  <a:srgbClr val="000000"/>
                </a:solidFill>
                <a:latin typeface="Open Sans"/>
                <a:ea typeface="Open Sans"/>
                <a:cs typeface="Open Sans"/>
                <a:sym typeface="Open Sans"/>
              </a:rPr>
              <a:t>      valueFrom:</a:t>
            </a:r>
          </a:p>
          <a:p>
            <a:pPr algn="l">
              <a:lnSpc>
                <a:spcPts val="1400"/>
              </a:lnSpc>
              <a:spcBef>
                <a:spcPct val="0"/>
              </a:spcBef>
            </a:pPr>
            <a:r>
              <a:rPr lang="en-US" sz="1000">
                <a:solidFill>
                  <a:srgbClr val="000000"/>
                </a:solidFill>
                <a:latin typeface="Open Sans"/>
                <a:ea typeface="Open Sans"/>
                <a:cs typeface="Open Sans"/>
                <a:sym typeface="Open Sans"/>
              </a:rPr>
              <a:t>        secretKeyRef:</a:t>
            </a:r>
          </a:p>
          <a:p>
            <a:pPr algn="l">
              <a:lnSpc>
                <a:spcPts val="1400"/>
              </a:lnSpc>
              <a:spcBef>
                <a:spcPct val="0"/>
              </a:spcBef>
            </a:pPr>
            <a:r>
              <a:rPr lang="en-US" sz="1000">
                <a:solidFill>
                  <a:srgbClr val="000000"/>
                </a:solidFill>
                <a:latin typeface="Open Sans"/>
                <a:ea typeface="Open Sans"/>
                <a:cs typeface="Open Sans"/>
                <a:sym typeface="Open Sans"/>
              </a:rPr>
              <a:t>          name: my-secret</a:t>
            </a:r>
          </a:p>
          <a:p>
            <a:pPr algn="l">
              <a:lnSpc>
                <a:spcPts val="1400"/>
              </a:lnSpc>
              <a:spcBef>
                <a:spcPct val="0"/>
              </a:spcBef>
            </a:pPr>
            <a:r>
              <a:rPr lang="en-US" sz="1000">
                <a:solidFill>
                  <a:srgbClr val="000000"/>
                </a:solidFill>
                <a:latin typeface="Open Sans"/>
                <a:ea typeface="Open Sans"/>
                <a:cs typeface="Open Sans"/>
                <a:sym typeface="Open Sans"/>
              </a:rPr>
              <a:t>          key: DB_USER</a:t>
            </a:r>
          </a:p>
          <a:p>
            <a:pPr algn="l">
              <a:lnSpc>
                <a:spcPts val="1400"/>
              </a:lnSpc>
              <a:spcBef>
                <a:spcPct val="0"/>
              </a:spcBef>
            </a:pPr>
            <a:r>
              <a:rPr lang="en-US" sz="1000">
                <a:solidFill>
                  <a:srgbClr val="000000"/>
                </a:solidFill>
                <a:latin typeface="Open Sans"/>
                <a:ea typeface="Open Sans"/>
                <a:cs typeface="Open Sans"/>
                <a:sym typeface="Open Sans"/>
              </a:rPr>
              <a:t>    - name: DB_PASSWORD</a:t>
            </a:r>
          </a:p>
          <a:p>
            <a:pPr algn="l">
              <a:lnSpc>
                <a:spcPts val="1400"/>
              </a:lnSpc>
              <a:spcBef>
                <a:spcPct val="0"/>
              </a:spcBef>
            </a:pPr>
            <a:r>
              <a:rPr lang="en-US" sz="1000">
                <a:solidFill>
                  <a:srgbClr val="000000"/>
                </a:solidFill>
                <a:latin typeface="Open Sans"/>
                <a:ea typeface="Open Sans"/>
                <a:cs typeface="Open Sans"/>
                <a:sym typeface="Open Sans"/>
              </a:rPr>
              <a:t>      valueFrom:</a:t>
            </a:r>
          </a:p>
          <a:p>
            <a:pPr algn="l">
              <a:lnSpc>
                <a:spcPts val="1400"/>
              </a:lnSpc>
              <a:spcBef>
                <a:spcPct val="0"/>
              </a:spcBef>
            </a:pPr>
            <a:r>
              <a:rPr lang="en-US" sz="1000">
                <a:solidFill>
                  <a:srgbClr val="000000"/>
                </a:solidFill>
                <a:latin typeface="Open Sans"/>
                <a:ea typeface="Open Sans"/>
                <a:cs typeface="Open Sans"/>
                <a:sym typeface="Open Sans"/>
              </a:rPr>
              <a:t>        secretKeyRef:</a:t>
            </a:r>
          </a:p>
          <a:p>
            <a:pPr algn="l">
              <a:lnSpc>
                <a:spcPts val="1400"/>
              </a:lnSpc>
              <a:spcBef>
                <a:spcPct val="0"/>
              </a:spcBef>
            </a:pPr>
            <a:r>
              <a:rPr lang="en-US" sz="1000">
                <a:solidFill>
                  <a:srgbClr val="000000"/>
                </a:solidFill>
                <a:latin typeface="Open Sans"/>
                <a:ea typeface="Open Sans"/>
                <a:cs typeface="Open Sans"/>
                <a:sym typeface="Open Sans"/>
              </a:rPr>
              <a:t>          name: my-secret</a:t>
            </a:r>
          </a:p>
          <a:p>
            <a:pPr algn="l">
              <a:lnSpc>
                <a:spcPts val="1400"/>
              </a:lnSpc>
              <a:spcBef>
                <a:spcPct val="0"/>
              </a:spcBef>
            </a:pPr>
            <a:r>
              <a:rPr lang="en-US" sz="1000">
                <a:solidFill>
                  <a:srgbClr val="000000"/>
                </a:solidFill>
                <a:latin typeface="Open Sans"/>
                <a:ea typeface="Open Sans"/>
                <a:cs typeface="Open Sans"/>
                <a:sym typeface="Open Sans"/>
              </a:rPr>
              <a:t>          key: DB_PASSWORD</a:t>
            </a:r>
          </a:p>
          <a:p>
            <a:pPr algn="l">
              <a:lnSpc>
                <a:spcPts val="1400"/>
              </a:lnSpc>
              <a:spcBef>
                <a:spcPct val="0"/>
              </a:spcBef>
            </a:pPr>
            <a:r>
              <a:rPr lang="en-US" sz="1000">
                <a:solidFill>
                  <a:srgbClr val="000000"/>
                </a:solidFill>
                <a:latin typeface="Open Sans"/>
                <a:ea typeface="Open Sans"/>
                <a:cs typeface="Open Sans"/>
                <a:sym typeface="Open Sans"/>
              </a:rPr>
              <a:t>EOF</a:t>
            </a:r>
          </a:p>
        </p:txBody>
      </p:sp>
      <p:sp>
        <p:nvSpPr>
          <p:cNvPr id="7" name="TextBox 7"/>
          <p:cNvSpPr txBox="1"/>
          <p:nvPr/>
        </p:nvSpPr>
        <p:spPr>
          <a:xfrm>
            <a:off x="2524168" y="3551843"/>
            <a:ext cx="3682344" cy="165100"/>
          </a:xfrm>
          <a:prstGeom prst="rect">
            <a:avLst/>
          </a:prstGeom>
        </p:spPr>
        <p:txBody>
          <a:bodyPr lIns="0" tIns="0" rIns="0" bIns="0" rtlCol="0" anchor="t">
            <a:spAutoFit/>
          </a:bodyPr>
          <a:lstStyle/>
          <a:p>
            <a:pPr algn="l">
              <a:lnSpc>
                <a:spcPts val="1400"/>
              </a:lnSpc>
              <a:spcBef>
                <a:spcPct val="0"/>
              </a:spcBef>
            </a:pPr>
            <a:r>
              <a:rPr lang="en-US" sz="1000">
                <a:solidFill>
                  <a:srgbClr val="000000"/>
                </a:solidFill>
                <a:latin typeface="Open Sans"/>
                <a:ea typeface="Open Sans"/>
                <a:cs typeface="Open Sans"/>
                <a:sym typeface="Open Sans"/>
              </a:rPr>
              <a:t>kubectl get pods</a:t>
            </a:r>
          </a:p>
        </p:txBody>
      </p:sp>
      <p:sp>
        <p:nvSpPr>
          <p:cNvPr id="8" name="TextBox 8"/>
          <p:cNvSpPr txBox="1"/>
          <p:nvPr/>
        </p:nvSpPr>
        <p:spPr>
          <a:xfrm>
            <a:off x="2524168" y="3758615"/>
            <a:ext cx="3682344" cy="165100"/>
          </a:xfrm>
          <a:prstGeom prst="rect">
            <a:avLst/>
          </a:prstGeom>
        </p:spPr>
        <p:txBody>
          <a:bodyPr lIns="0" tIns="0" rIns="0" bIns="0" rtlCol="0" anchor="t">
            <a:spAutoFit/>
          </a:bodyPr>
          <a:lstStyle/>
          <a:p>
            <a:pPr algn="l">
              <a:lnSpc>
                <a:spcPts val="1400"/>
              </a:lnSpc>
              <a:spcBef>
                <a:spcPct val="0"/>
              </a:spcBef>
            </a:pPr>
            <a:r>
              <a:rPr lang="en-US" sz="1000">
                <a:solidFill>
                  <a:srgbClr val="000000"/>
                </a:solidFill>
                <a:latin typeface="Open Sans"/>
                <a:ea typeface="Open Sans"/>
                <a:cs typeface="Open Sans"/>
                <a:sym typeface="Open Sans"/>
              </a:rPr>
              <a:t>kubectl logs secret-env-pod</a:t>
            </a:r>
          </a:p>
        </p:txBody>
      </p:sp>
      <p:sp>
        <p:nvSpPr>
          <p:cNvPr id="9" name="TextBox 9"/>
          <p:cNvSpPr txBox="1"/>
          <p:nvPr/>
        </p:nvSpPr>
        <p:spPr>
          <a:xfrm>
            <a:off x="2432852" y="4121150"/>
            <a:ext cx="1932487" cy="508000"/>
          </a:xfrm>
          <a:prstGeom prst="rect">
            <a:avLst/>
          </a:prstGeom>
        </p:spPr>
        <p:txBody>
          <a:bodyPr lIns="0" tIns="0" rIns="0" bIns="0" rtlCol="0" anchor="t">
            <a:spAutoFit/>
          </a:bodyPr>
          <a:lstStyle/>
          <a:p>
            <a:pPr algn="ctr">
              <a:lnSpc>
                <a:spcPts val="1400"/>
              </a:lnSpc>
              <a:spcBef>
                <a:spcPct val="0"/>
              </a:spcBef>
            </a:pPr>
            <a:r>
              <a:rPr lang="en-US" sz="1000">
                <a:solidFill>
                  <a:srgbClr val="000000"/>
                </a:solidFill>
                <a:latin typeface="Open Sans"/>
                <a:ea typeface="Open Sans"/>
                <a:cs typeface="Open Sans"/>
                <a:sym typeface="Open Sans"/>
              </a:rPr>
              <a:t>🚀 The application successfully retrieves secret values as environment variables!</a:t>
            </a: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495300"/>
            <a:ext cx="3599855" cy="336550"/>
          </a:xfrm>
          <a:prstGeom prst="rect">
            <a:avLst/>
          </a:prstGeom>
        </p:spPr>
        <p:txBody>
          <a:bodyPr lIns="0" tIns="0" rIns="0" bIns="0" rtlCol="0" anchor="t">
            <a:spAutoFit/>
          </a:bodyPr>
          <a:lstStyle/>
          <a:p>
            <a:pPr algn="l">
              <a:lnSpc>
                <a:spcPts val="1400"/>
              </a:lnSpc>
              <a:spcBef>
                <a:spcPct val="0"/>
              </a:spcBef>
            </a:pPr>
            <a:r>
              <a:rPr lang="en-US" sz="1000" b="1">
                <a:solidFill>
                  <a:srgbClr val="000000"/>
                </a:solidFill>
                <a:latin typeface="Open Sans Bold"/>
                <a:ea typeface="Open Sans Bold"/>
                <a:cs typeface="Open Sans Bold"/>
                <a:sym typeface="Open Sans Bold"/>
              </a:rPr>
              <a:t>Use a Secret as a Mounted Volume</a:t>
            </a:r>
          </a:p>
          <a:p>
            <a:pPr algn="l">
              <a:lnSpc>
                <a:spcPts val="1400"/>
              </a:lnSpc>
              <a:spcBef>
                <a:spcPct val="0"/>
              </a:spcBef>
            </a:pPr>
            <a:r>
              <a:rPr lang="en-US" sz="1000">
                <a:solidFill>
                  <a:srgbClr val="000000"/>
                </a:solidFill>
                <a:latin typeface="Open Sans"/>
                <a:ea typeface="Open Sans"/>
                <a:cs typeface="Open Sans"/>
                <a:sym typeface="Open Sans"/>
              </a:rPr>
              <a:t>Modify the Secret to store multiple credentials in a single file:</a:t>
            </a:r>
          </a:p>
        </p:txBody>
      </p:sp>
      <p:sp>
        <p:nvSpPr>
          <p:cNvPr id="3" name="TextBox 3"/>
          <p:cNvSpPr txBox="1"/>
          <p:nvPr/>
        </p:nvSpPr>
        <p:spPr>
          <a:xfrm>
            <a:off x="514350" y="1112661"/>
            <a:ext cx="5123018" cy="1536700"/>
          </a:xfrm>
          <a:prstGeom prst="rect">
            <a:avLst/>
          </a:prstGeom>
        </p:spPr>
        <p:txBody>
          <a:bodyPr lIns="0" tIns="0" rIns="0" bIns="0" rtlCol="0" anchor="t">
            <a:spAutoFit/>
          </a:bodyPr>
          <a:lstStyle/>
          <a:p>
            <a:pPr algn="l">
              <a:lnSpc>
                <a:spcPts val="1400"/>
              </a:lnSpc>
              <a:spcBef>
                <a:spcPct val="0"/>
              </a:spcBef>
            </a:pPr>
            <a:r>
              <a:rPr lang="en-US" sz="1000">
                <a:solidFill>
                  <a:srgbClr val="000000"/>
                </a:solidFill>
                <a:latin typeface="Open Sans"/>
                <a:ea typeface="Open Sans"/>
                <a:cs typeface="Open Sans"/>
                <a:sym typeface="Open Sans"/>
              </a:rPr>
              <a:t>cat &lt;&lt;EOF | kubectl apply -f -</a:t>
            </a:r>
          </a:p>
          <a:p>
            <a:pPr algn="l">
              <a:lnSpc>
                <a:spcPts val="1400"/>
              </a:lnSpc>
              <a:spcBef>
                <a:spcPct val="0"/>
              </a:spcBef>
            </a:pPr>
            <a:r>
              <a:rPr lang="en-US" sz="1000">
                <a:solidFill>
                  <a:srgbClr val="000000"/>
                </a:solidFill>
                <a:latin typeface="Open Sans"/>
                <a:ea typeface="Open Sans"/>
                <a:cs typeface="Open Sans"/>
                <a:sym typeface="Open Sans"/>
              </a:rPr>
              <a:t>apiVersion: v1</a:t>
            </a:r>
          </a:p>
          <a:p>
            <a:pPr algn="l">
              <a:lnSpc>
                <a:spcPts val="1400"/>
              </a:lnSpc>
              <a:spcBef>
                <a:spcPct val="0"/>
              </a:spcBef>
            </a:pPr>
            <a:r>
              <a:rPr lang="en-US" sz="1000">
                <a:solidFill>
                  <a:srgbClr val="000000"/>
                </a:solidFill>
                <a:latin typeface="Open Sans"/>
                <a:ea typeface="Open Sans"/>
                <a:cs typeface="Open Sans"/>
                <a:sym typeface="Open Sans"/>
              </a:rPr>
              <a:t>kind: Secret</a:t>
            </a:r>
          </a:p>
          <a:p>
            <a:pPr algn="l">
              <a:lnSpc>
                <a:spcPts val="1400"/>
              </a:lnSpc>
              <a:spcBef>
                <a:spcPct val="0"/>
              </a:spcBef>
            </a:pPr>
            <a:r>
              <a:rPr lang="en-US" sz="1000">
                <a:solidFill>
                  <a:srgbClr val="000000"/>
                </a:solidFill>
                <a:latin typeface="Open Sans"/>
                <a:ea typeface="Open Sans"/>
                <a:cs typeface="Open Sans"/>
                <a:sym typeface="Open Sans"/>
              </a:rPr>
              <a:t>metadata:</a:t>
            </a:r>
          </a:p>
          <a:p>
            <a:pPr algn="l">
              <a:lnSpc>
                <a:spcPts val="1400"/>
              </a:lnSpc>
              <a:spcBef>
                <a:spcPct val="0"/>
              </a:spcBef>
            </a:pPr>
            <a:r>
              <a:rPr lang="en-US" sz="1000">
                <a:solidFill>
                  <a:srgbClr val="000000"/>
                </a:solidFill>
                <a:latin typeface="Open Sans"/>
                <a:ea typeface="Open Sans"/>
                <a:cs typeface="Open Sans"/>
                <a:sym typeface="Open Sans"/>
              </a:rPr>
              <a:t>  name: secret-volume</a:t>
            </a:r>
          </a:p>
          <a:p>
            <a:pPr algn="l">
              <a:lnSpc>
                <a:spcPts val="1400"/>
              </a:lnSpc>
              <a:spcBef>
                <a:spcPct val="0"/>
              </a:spcBef>
            </a:pPr>
            <a:r>
              <a:rPr lang="en-US" sz="1000">
                <a:solidFill>
                  <a:srgbClr val="000000"/>
                </a:solidFill>
                <a:latin typeface="Open Sans"/>
                <a:ea typeface="Open Sans"/>
                <a:cs typeface="Open Sans"/>
                <a:sym typeface="Open Sans"/>
              </a:rPr>
              <a:t>type: Opaque</a:t>
            </a:r>
          </a:p>
          <a:p>
            <a:pPr algn="l">
              <a:lnSpc>
                <a:spcPts val="1400"/>
              </a:lnSpc>
              <a:spcBef>
                <a:spcPct val="0"/>
              </a:spcBef>
            </a:pPr>
            <a:r>
              <a:rPr lang="en-US" sz="1000">
                <a:solidFill>
                  <a:srgbClr val="000000"/>
                </a:solidFill>
                <a:latin typeface="Open Sans"/>
                <a:ea typeface="Open Sans"/>
                <a:cs typeface="Open Sans"/>
                <a:sym typeface="Open Sans"/>
              </a:rPr>
              <a:t>data:</a:t>
            </a:r>
          </a:p>
          <a:p>
            <a:pPr algn="l">
              <a:lnSpc>
                <a:spcPts val="1400"/>
              </a:lnSpc>
              <a:spcBef>
                <a:spcPct val="0"/>
              </a:spcBef>
            </a:pPr>
            <a:r>
              <a:rPr lang="en-US" sz="1000">
                <a:solidFill>
                  <a:srgbClr val="000000"/>
                </a:solidFill>
                <a:latin typeface="Open Sans"/>
                <a:ea typeface="Open Sans"/>
                <a:cs typeface="Open Sans"/>
                <a:sym typeface="Open Sans"/>
              </a:rPr>
              <a:t>  db-config: $(echo -e "DB_USER=admin\nDB_PASSWORD=SuperSecret123" | base64)</a:t>
            </a:r>
          </a:p>
          <a:p>
            <a:pPr algn="l">
              <a:lnSpc>
                <a:spcPts val="1400"/>
              </a:lnSpc>
              <a:spcBef>
                <a:spcPct val="0"/>
              </a:spcBef>
            </a:pPr>
            <a:r>
              <a:rPr lang="en-US" sz="1000">
                <a:solidFill>
                  <a:srgbClr val="000000"/>
                </a:solidFill>
                <a:latin typeface="Open Sans"/>
                <a:ea typeface="Open Sans"/>
                <a:cs typeface="Open Sans"/>
                <a:sym typeface="Open Sans"/>
              </a:rPr>
              <a:t>EOF</a:t>
            </a:r>
          </a:p>
        </p:txBody>
      </p:sp>
      <p:sp>
        <p:nvSpPr>
          <p:cNvPr id="4" name="TextBox 4"/>
          <p:cNvSpPr txBox="1"/>
          <p:nvPr/>
        </p:nvSpPr>
        <p:spPr>
          <a:xfrm>
            <a:off x="5973077" y="953463"/>
            <a:ext cx="1820912" cy="3079750"/>
          </a:xfrm>
          <a:prstGeom prst="rect">
            <a:avLst/>
          </a:prstGeom>
        </p:spPr>
        <p:txBody>
          <a:bodyPr lIns="0" tIns="0" rIns="0" bIns="0" rtlCol="0" anchor="t">
            <a:spAutoFit/>
          </a:bodyPr>
          <a:lstStyle/>
          <a:p>
            <a:pPr algn="l">
              <a:lnSpc>
                <a:spcPts val="1400"/>
              </a:lnSpc>
              <a:spcBef>
                <a:spcPct val="0"/>
              </a:spcBef>
            </a:pPr>
            <a:r>
              <a:rPr lang="en-US" sz="1000">
                <a:solidFill>
                  <a:srgbClr val="000000"/>
                </a:solidFill>
                <a:latin typeface="Open Sans"/>
                <a:ea typeface="Open Sans"/>
                <a:cs typeface="Open Sans"/>
                <a:sym typeface="Open Sans"/>
              </a:rPr>
              <a:t>cat &lt;&lt;EOF | kubectl apply -f -</a:t>
            </a:r>
          </a:p>
          <a:p>
            <a:pPr algn="l">
              <a:lnSpc>
                <a:spcPts val="1400"/>
              </a:lnSpc>
              <a:spcBef>
                <a:spcPct val="0"/>
              </a:spcBef>
            </a:pPr>
            <a:r>
              <a:rPr lang="en-US" sz="1000">
                <a:solidFill>
                  <a:srgbClr val="000000"/>
                </a:solidFill>
                <a:latin typeface="Open Sans"/>
                <a:ea typeface="Open Sans"/>
                <a:cs typeface="Open Sans"/>
                <a:sym typeface="Open Sans"/>
              </a:rPr>
              <a:t>apiVersion: v1</a:t>
            </a:r>
          </a:p>
          <a:p>
            <a:pPr algn="l">
              <a:lnSpc>
                <a:spcPts val="1400"/>
              </a:lnSpc>
              <a:spcBef>
                <a:spcPct val="0"/>
              </a:spcBef>
            </a:pPr>
            <a:r>
              <a:rPr lang="en-US" sz="1000">
                <a:solidFill>
                  <a:srgbClr val="000000"/>
                </a:solidFill>
                <a:latin typeface="Open Sans"/>
                <a:ea typeface="Open Sans"/>
                <a:cs typeface="Open Sans"/>
                <a:sym typeface="Open Sans"/>
              </a:rPr>
              <a:t>kind: Pod</a:t>
            </a:r>
          </a:p>
          <a:p>
            <a:pPr algn="l">
              <a:lnSpc>
                <a:spcPts val="1400"/>
              </a:lnSpc>
              <a:spcBef>
                <a:spcPct val="0"/>
              </a:spcBef>
            </a:pPr>
            <a:r>
              <a:rPr lang="en-US" sz="1000">
                <a:solidFill>
                  <a:srgbClr val="000000"/>
                </a:solidFill>
                <a:latin typeface="Open Sans"/>
                <a:ea typeface="Open Sans"/>
                <a:cs typeface="Open Sans"/>
                <a:sym typeface="Open Sans"/>
              </a:rPr>
              <a:t>metadata:</a:t>
            </a:r>
          </a:p>
          <a:p>
            <a:pPr algn="l">
              <a:lnSpc>
                <a:spcPts val="1400"/>
              </a:lnSpc>
              <a:spcBef>
                <a:spcPct val="0"/>
              </a:spcBef>
            </a:pPr>
            <a:r>
              <a:rPr lang="en-US" sz="1000">
                <a:solidFill>
                  <a:srgbClr val="000000"/>
                </a:solidFill>
                <a:latin typeface="Open Sans"/>
                <a:ea typeface="Open Sans"/>
                <a:cs typeface="Open Sans"/>
                <a:sym typeface="Open Sans"/>
              </a:rPr>
              <a:t>  name: secret-volume-pod</a:t>
            </a:r>
          </a:p>
          <a:p>
            <a:pPr algn="l">
              <a:lnSpc>
                <a:spcPts val="1400"/>
              </a:lnSpc>
              <a:spcBef>
                <a:spcPct val="0"/>
              </a:spcBef>
            </a:pPr>
            <a:r>
              <a:rPr lang="en-US" sz="1000">
                <a:solidFill>
                  <a:srgbClr val="000000"/>
                </a:solidFill>
                <a:latin typeface="Open Sans"/>
                <a:ea typeface="Open Sans"/>
                <a:cs typeface="Open Sans"/>
                <a:sym typeface="Open Sans"/>
              </a:rPr>
              <a:t>spec:</a:t>
            </a:r>
          </a:p>
          <a:p>
            <a:pPr algn="l">
              <a:lnSpc>
                <a:spcPts val="1400"/>
              </a:lnSpc>
              <a:spcBef>
                <a:spcPct val="0"/>
              </a:spcBef>
            </a:pPr>
            <a:r>
              <a:rPr lang="en-US" sz="1000">
                <a:solidFill>
                  <a:srgbClr val="000000"/>
                </a:solidFill>
                <a:latin typeface="Open Sans"/>
                <a:ea typeface="Open Sans"/>
                <a:cs typeface="Open Sans"/>
                <a:sym typeface="Open Sans"/>
              </a:rPr>
              <a:t>  containers:</a:t>
            </a:r>
          </a:p>
          <a:p>
            <a:pPr algn="l">
              <a:lnSpc>
                <a:spcPts val="1400"/>
              </a:lnSpc>
              <a:spcBef>
                <a:spcPct val="0"/>
              </a:spcBef>
            </a:pPr>
            <a:r>
              <a:rPr lang="en-US" sz="1000">
                <a:solidFill>
                  <a:srgbClr val="000000"/>
                </a:solidFill>
                <a:latin typeface="Open Sans"/>
                <a:ea typeface="Open Sans"/>
                <a:cs typeface="Open Sans"/>
                <a:sym typeface="Open Sans"/>
              </a:rPr>
              <a:t>  - name: busybox</a:t>
            </a:r>
          </a:p>
          <a:p>
            <a:pPr algn="l">
              <a:lnSpc>
                <a:spcPts val="1400"/>
              </a:lnSpc>
              <a:spcBef>
                <a:spcPct val="0"/>
              </a:spcBef>
            </a:pPr>
            <a:r>
              <a:rPr lang="en-US" sz="1000">
                <a:solidFill>
                  <a:srgbClr val="000000"/>
                </a:solidFill>
                <a:latin typeface="Open Sans"/>
                <a:ea typeface="Open Sans"/>
                <a:cs typeface="Open Sans"/>
                <a:sym typeface="Open Sans"/>
              </a:rPr>
              <a:t>    image: busybox</a:t>
            </a:r>
          </a:p>
          <a:p>
            <a:pPr algn="l">
              <a:lnSpc>
                <a:spcPts val="1400"/>
              </a:lnSpc>
              <a:spcBef>
                <a:spcPct val="0"/>
              </a:spcBef>
            </a:pPr>
            <a:r>
              <a:rPr lang="en-US" sz="1000">
                <a:solidFill>
                  <a:srgbClr val="000000"/>
                </a:solidFill>
                <a:latin typeface="Open Sans"/>
                <a:ea typeface="Open Sans"/>
                <a:cs typeface="Open Sans"/>
                <a:sym typeface="Open Sans"/>
              </a:rPr>
              <a:t>    command: ["sleep", "3600"]</a:t>
            </a:r>
          </a:p>
          <a:p>
            <a:pPr algn="l">
              <a:lnSpc>
                <a:spcPts val="1400"/>
              </a:lnSpc>
              <a:spcBef>
                <a:spcPct val="0"/>
              </a:spcBef>
            </a:pPr>
            <a:r>
              <a:rPr lang="en-US" sz="1000">
                <a:solidFill>
                  <a:srgbClr val="000000"/>
                </a:solidFill>
                <a:latin typeface="Open Sans"/>
                <a:ea typeface="Open Sans"/>
                <a:cs typeface="Open Sans"/>
                <a:sym typeface="Open Sans"/>
              </a:rPr>
              <a:t>    volumeMounts:</a:t>
            </a:r>
          </a:p>
          <a:p>
            <a:pPr algn="l">
              <a:lnSpc>
                <a:spcPts val="1400"/>
              </a:lnSpc>
              <a:spcBef>
                <a:spcPct val="0"/>
              </a:spcBef>
            </a:pPr>
            <a:r>
              <a:rPr lang="en-US" sz="1000">
                <a:solidFill>
                  <a:srgbClr val="000000"/>
                </a:solidFill>
                <a:latin typeface="Open Sans"/>
                <a:ea typeface="Open Sans"/>
                <a:cs typeface="Open Sans"/>
                <a:sym typeface="Open Sans"/>
              </a:rPr>
              <a:t>    - name: secret-volume</a:t>
            </a:r>
          </a:p>
          <a:p>
            <a:pPr algn="l">
              <a:lnSpc>
                <a:spcPts val="1400"/>
              </a:lnSpc>
              <a:spcBef>
                <a:spcPct val="0"/>
              </a:spcBef>
            </a:pPr>
            <a:r>
              <a:rPr lang="en-US" sz="1000">
                <a:solidFill>
                  <a:srgbClr val="000000"/>
                </a:solidFill>
                <a:latin typeface="Open Sans"/>
                <a:ea typeface="Open Sans"/>
                <a:cs typeface="Open Sans"/>
                <a:sym typeface="Open Sans"/>
              </a:rPr>
              <a:t>      mountPath: "/etc/secret"</a:t>
            </a:r>
          </a:p>
          <a:p>
            <a:pPr algn="l">
              <a:lnSpc>
                <a:spcPts val="1400"/>
              </a:lnSpc>
              <a:spcBef>
                <a:spcPct val="0"/>
              </a:spcBef>
            </a:pPr>
            <a:r>
              <a:rPr lang="en-US" sz="1000">
                <a:solidFill>
                  <a:srgbClr val="000000"/>
                </a:solidFill>
                <a:latin typeface="Open Sans"/>
                <a:ea typeface="Open Sans"/>
                <a:cs typeface="Open Sans"/>
                <a:sym typeface="Open Sans"/>
              </a:rPr>
              <a:t>  volumes:</a:t>
            </a:r>
          </a:p>
          <a:p>
            <a:pPr algn="l">
              <a:lnSpc>
                <a:spcPts val="1400"/>
              </a:lnSpc>
              <a:spcBef>
                <a:spcPct val="0"/>
              </a:spcBef>
            </a:pPr>
            <a:r>
              <a:rPr lang="en-US" sz="1000">
                <a:solidFill>
                  <a:srgbClr val="000000"/>
                </a:solidFill>
                <a:latin typeface="Open Sans"/>
                <a:ea typeface="Open Sans"/>
                <a:cs typeface="Open Sans"/>
                <a:sym typeface="Open Sans"/>
              </a:rPr>
              <a:t>  - name: secret-volume</a:t>
            </a:r>
          </a:p>
          <a:p>
            <a:pPr algn="l">
              <a:lnSpc>
                <a:spcPts val="1400"/>
              </a:lnSpc>
              <a:spcBef>
                <a:spcPct val="0"/>
              </a:spcBef>
            </a:pPr>
            <a:r>
              <a:rPr lang="en-US" sz="1000">
                <a:solidFill>
                  <a:srgbClr val="000000"/>
                </a:solidFill>
                <a:latin typeface="Open Sans"/>
                <a:ea typeface="Open Sans"/>
                <a:cs typeface="Open Sans"/>
                <a:sym typeface="Open Sans"/>
              </a:rPr>
              <a:t>    secret:</a:t>
            </a:r>
          </a:p>
          <a:p>
            <a:pPr algn="l">
              <a:lnSpc>
                <a:spcPts val="1400"/>
              </a:lnSpc>
              <a:spcBef>
                <a:spcPct val="0"/>
              </a:spcBef>
            </a:pPr>
            <a:r>
              <a:rPr lang="en-US" sz="1000">
                <a:solidFill>
                  <a:srgbClr val="000000"/>
                </a:solidFill>
                <a:latin typeface="Open Sans"/>
                <a:ea typeface="Open Sans"/>
                <a:cs typeface="Open Sans"/>
                <a:sym typeface="Open Sans"/>
              </a:rPr>
              <a:t>      secretName: secret-volume</a:t>
            </a:r>
          </a:p>
          <a:p>
            <a:pPr algn="l">
              <a:lnSpc>
                <a:spcPts val="1400"/>
              </a:lnSpc>
              <a:spcBef>
                <a:spcPct val="0"/>
              </a:spcBef>
            </a:pPr>
            <a:r>
              <a:rPr lang="en-US" sz="1000">
                <a:solidFill>
                  <a:srgbClr val="000000"/>
                </a:solidFill>
                <a:latin typeface="Open Sans"/>
                <a:ea typeface="Open Sans"/>
                <a:cs typeface="Open Sans"/>
                <a:sym typeface="Open Sans"/>
              </a:rPr>
              <a:t>EOF</a:t>
            </a:r>
          </a:p>
        </p:txBody>
      </p:sp>
      <p:sp>
        <p:nvSpPr>
          <p:cNvPr id="5" name="TextBox 5"/>
          <p:cNvSpPr txBox="1"/>
          <p:nvPr/>
        </p:nvSpPr>
        <p:spPr>
          <a:xfrm>
            <a:off x="5077992" y="654050"/>
            <a:ext cx="3228380" cy="165100"/>
          </a:xfrm>
          <a:prstGeom prst="rect">
            <a:avLst/>
          </a:prstGeom>
        </p:spPr>
        <p:txBody>
          <a:bodyPr lIns="0" tIns="0" rIns="0" bIns="0" rtlCol="0" anchor="t">
            <a:spAutoFit/>
          </a:bodyPr>
          <a:lstStyle/>
          <a:p>
            <a:pPr algn="ctr">
              <a:lnSpc>
                <a:spcPts val="1400"/>
              </a:lnSpc>
              <a:spcBef>
                <a:spcPct val="0"/>
              </a:spcBef>
            </a:pPr>
            <a:r>
              <a:rPr lang="en-US" sz="1000" b="1">
                <a:solidFill>
                  <a:srgbClr val="000000"/>
                </a:solidFill>
                <a:latin typeface="Open Sans Bold"/>
                <a:ea typeface="Open Sans Bold"/>
                <a:cs typeface="Open Sans Bold"/>
                <a:sym typeface="Open Sans Bold"/>
              </a:rPr>
              <a:t>Now, create a Pod that mounts this Secret as a file:</a:t>
            </a:r>
          </a:p>
        </p:txBody>
      </p:sp>
      <p:sp>
        <p:nvSpPr>
          <p:cNvPr id="6" name="TextBox 6"/>
          <p:cNvSpPr txBox="1"/>
          <p:nvPr/>
        </p:nvSpPr>
        <p:spPr>
          <a:xfrm>
            <a:off x="2821366" y="3102260"/>
            <a:ext cx="975420" cy="165100"/>
          </a:xfrm>
          <a:prstGeom prst="rect">
            <a:avLst/>
          </a:prstGeom>
        </p:spPr>
        <p:txBody>
          <a:bodyPr lIns="0" tIns="0" rIns="0" bIns="0" rtlCol="0" anchor="t">
            <a:spAutoFit/>
          </a:bodyPr>
          <a:lstStyle/>
          <a:p>
            <a:pPr algn="ctr">
              <a:lnSpc>
                <a:spcPts val="1400"/>
              </a:lnSpc>
              <a:spcBef>
                <a:spcPct val="0"/>
              </a:spcBef>
            </a:pPr>
            <a:r>
              <a:rPr lang="en-US" sz="1000">
                <a:solidFill>
                  <a:srgbClr val="000000"/>
                </a:solidFill>
                <a:latin typeface="Open Sans"/>
                <a:ea typeface="Open Sans"/>
                <a:cs typeface="Open Sans"/>
                <a:sym typeface="Open Sans"/>
              </a:rPr>
              <a:t>kubectl get pods</a:t>
            </a:r>
          </a:p>
        </p:txBody>
      </p:sp>
      <p:sp>
        <p:nvSpPr>
          <p:cNvPr id="7" name="TextBox 7"/>
          <p:cNvSpPr txBox="1"/>
          <p:nvPr/>
        </p:nvSpPr>
        <p:spPr>
          <a:xfrm>
            <a:off x="2821366" y="3299284"/>
            <a:ext cx="2967633" cy="165100"/>
          </a:xfrm>
          <a:prstGeom prst="rect">
            <a:avLst/>
          </a:prstGeom>
        </p:spPr>
        <p:txBody>
          <a:bodyPr lIns="0" tIns="0" rIns="0" bIns="0" rtlCol="0" anchor="t">
            <a:spAutoFit/>
          </a:bodyPr>
          <a:lstStyle/>
          <a:p>
            <a:pPr algn="ctr">
              <a:lnSpc>
                <a:spcPts val="1400"/>
              </a:lnSpc>
              <a:spcBef>
                <a:spcPct val="0"/>
              </a:spcBef>
            </a:pPr>
            <a:r>
              <a:rPr lang="en-US" sz="1000">
                <a:solidFill>
                  <a:srgbClr val="000000"/>
                </a:solidFill>
                <a:latin typeface="Open Sans"/>
                <a:ea typeface="Open Sans"/>
                <a:cs typeface="Open Sans"/>
                <a:sym typeface="Open Sans"/>
              </a:rPr>
              <a:t>kubectl exec -it secret-volume-pod -- ls /etc/secret</a:t>
            </a:r>
          </a:p>
        </p:txBody>
      </p:sp>
      <p:sp>
        <p:nvSpPr>
          <p:cNvPr id="8" name="TextBox 8"/>
          <p:cNvSpPr txBox="1"/>
          <p:nvPr/>
        </p:nvSpPr>
        <p:spPr>
          <a:xfrm>
            <a:off x="1699329" y="3501340"/>
            <a:ext cx="1030188" cy="165100"/>
          </a:xfrm>
          <a:prstGeom prst="rect">
            <a:avLst/>
          </a:prstGeom>
        </p:spPr>
        <p:txBody>
          <a:bodyPr lIns="0" tIns="0" rIns="0" bIns="0" rtlCol="0" anchor="t">
            <a:spAutoFit/>
          </a:bodyPr>
          <a:lstStyle/>
          <a:p>
            <a:pPr algn="ctr">
              <a:lnSpc>
                <a:spcPts val="1400"/>
              </a:lnSpc>
              <a:spcBef>
                <a:spcPct val="0"/>
              </a:spcBef>
            </a:pPr>
            <a:r>
              <a:rPr lang="en-US" sz="1000">
                <a:solidFill>
                  <a:srgbClr val="000000"/>
                </a:solidFill>
                <a:latin typeface="Open Sans"/>
                <a:ea typeface="Open Sans"/>
                <a:cs typeface="Open Sans"/>
                <a:sym typeface="Open Sans"/>
              </a:rPr>
              <a:t>Expected Output:</a:t>
            </a:r>
          </a:p>
        </p:txBody>
      </p:sp>
      <p:sp>
        <p:nvSpPr>
          <p:cNvPr id="9" name="TextBox 9"/>
          <p:cNvSpPr txBox="1"/>
          <p:nvPr/>
        </p:nvSpPr>
        <p:spPr>
          <a:xfrm>
            <a:off x="2821366" y="3501340"/>
            <a:ext cx="555129" cy="165100"/>
          </a:xfrm>
          <a:prstGeom prst="rect">
            <a:avLst/>
          </a:prstGeom>
        </p:spPr>
        <p:txBody>
          <a:bodyPr lIns="0" tIns="0" rIns="0" bIns="0" rtlCol="0" anchor="t">
            <a:spAutoFit/>
          </a:bodyPr>
          <a:lstStyle/>
          <a:p>
            <a:pPr algn="ctr">
              <a:lnSpc>
                <a:spcPts val="1400"/>
              </a:lnSpc>
              <a:spcBef>
                <a:spcPct val="0"/>
              </a:spcBef>
            </a:pPr>
            <a:r>
              <a:rPr lang="en-US" sz="1000">
                <a:solidFill>
                  <a:srgbClr val="000000"/>
                </a:solidFill>
                <a:latin typeface="Open Sans"/>
                <a:ea typeface="Open Sans"/>
                <a:cs typeface="Open Sans"/>
                <a:sym typeface="Open Sans"/>
              </a:rPr>
              <a:t>db-config</a:t>
            </a:r>
          </a:p>
        </p:txBody>
      </p:sp>
      <p:sp>
        <p:nvSpPr>
          <p:cNvPr id="10" name="TextBox 10"/>
          <p:cNvSpPr txBox="1"/>
          <p:nvPr/>
        </p:nvSpPr>
        <p:spPr>
          <a:xfrm>
            <a:off x="2166821" y="3868113"/>
            <a:ext cx="3622179" cy="165100"/>
          </a:xfrm>
          <a:prstGeom prst="rect">
            <a:avLst/>
          </a:prstGeom>
        </p:spPr>
        <p:txBody>
          <a:bodyPr lIns="0" tIns="0" rIns="0" bIns="0" rtlCol="0" anchor="t">
            <a:spAutoFit/>
          </a:bodyPr>
          <a:lstStyle/>
          <a:p>
            <a:pPr algn="ctr">
              <a:lnSpc>
                <a:spcPts val="1400"/>
              </a:lnSpc>
              <a:spcBef>
                <a:spcPct val="0"/>
              </a:spcBef>
            </a:pPr>
            <a:r>
              <a:rPr lang="en-US" sz="1000">
                <a:solidFill>
                  <a:srgbClr val="000000"/>
                </a:solidFill>
                <a:latin typeface="Open Sans"/>
                <a:ea typeface="Open Sans"/>
                <a:cs typeface="Open Sans"/>
                <a:sym typeface="Open Sans"/>
              </a:rPr>
              <a:t>kubectl exec -it secret-volume-pod -- cat /etc/secret/db-config</a:t>
            </a:r>
          </a:p>
        </p:txBody>
      </p:sp>
      <p:sp>
        <p:nvSpPr>
          <p:cNvPr id="11" name="TextBox 11"/>
          <p:cNvSpPr txBox="1"/>
          <p:nvPr/>
        </p:nvSpPr>
        <p:spPr>
          <a:xfrm>
            <a:off x="1699329" y="4064070"/>
            <a:ext cx="1030188" cy="165100"/>
          </a:xfrm>
          <a:prstGeom prst="rect">
            <a:avLst/>
          </a:prstGeom>
        </p:spPr>
        <p:txBody>
          <a:bodyPr lIns="0" tIns="0" rIns="0" bIns="0" rtlCol="0" anchor="t">
            <a:spAutoFit/>
          </a:bodyPr>
          <a:lstStyle/>
          <a:p>
            <a:pPr algn="ctr">
              <a:lnSpc>
                <a:spcPts val="1400"/>
              </a:lnSpc>
              <a:spcBef>
                <a:spcPct val="0"/>
              </a:spcBef>
            </a:pPr>
            <a:r>
              <a:rPr lang="en-US" sz="1000">
                <a:solidFill>
                  <a:srgbClr val="000000"/>
                </a:solidFill>
                <a:latin typeface="Open Sans"/>
                <a:ea typeface="Open Sans"/>
                <a:cs typeface="Open Sans"/>
                <a:sym typeface="Open Sans"/>
              </a:rPr>
              <a:t>Expected Output:</a:t>
            </a:r>
          </a:p>
        </p:txBody>
      </p:sp>
      <p:sp>
        <p:nvSpPr>
          <p:cNvPr id="12" name="TextBox 12"/>
          <p:cNvSpPr txBox="1"/>
          <p:nvPr/>
        </p:nvSpPr>
        <p:spPr>
          <a:xfrm>
            <a:off x="2214423" y="4292600"/>
            <a:ext cx="1921222" cy="336550"/>
          </a:xfrm>
          <a:prstGeom prst="rect">
            <a:avLst/>
          </a:prstGeom>
        </p:spPr>
        <p:txBody>
          <a:bodyPr lIns="0" tIns="0" rIns="0" bIns="0" rtlCol="0" anchor="t">
            <a:spAutoFit/>
          </a:bodyPr>
          <a:lstStyle/>
          <a:p>
            <a:pPr algn="l">
              <a:lnSpc>
                <a:spcPts val="1400"/>
              </a:lnSpc>
              <a:spcBef>
                <a:spcPct val="0"/>
              </a:spcBef>
            </a:pPr>
            <a:r>
              <a:rPr lang="en-US" sz="1000">
                <a:solidFill>
                  <a:srgbClr val="000000"/>
                </a:solidFill>
                <a:latin typeface="Open Sans"/>
                <a:ea typeface="Open Sans"/>
                <a:cs typeface="Open Sans"/>
                <a:sym typeface="Open Sans"/>
              </a:rPr>
              <a:t>DB_USER=admin</a:t>
            </a:r>
          </a:p>
          <a:p>
            <a:pPr algn="l">
              <a:lnSpc>
                <a:spcPts val="1400"/>
              </a:lnSpc>
              <a:spcBef>
                <a:spcPct val="0"/>
              </a:spcBef>
            </a:pPr>
            <a:r>
              <a:rPr lang="en-US" sz="1000">
                <a:solidFill>
                  <a:srgbClr val="000000"/>
                </a:solidFill>
                <a:latin typeface="Open Sans"/>
                <a:ea typeface="Open Sans"/>
                <a:cs typeface="Open Sans"/>
                <a:sym typeface="Open Sans"/>
              </a:rPr>
              <a:t>DB_PASSWORD=SuperSecret123</a:t>
            </a: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495300"/>
            <a:ext cx="2112318" cy="336550"/>
          </a:xfrm>
          <a:prstGeom prst="rect">
            <a:avLst/>
          </a:prstGeom>
        </p:spPr>
        <p:txBody>
          <a:bodyPr lIns="0" tIns="0" rIns="0" bIns="0" rtlCol="0" anchor="t">
            <a:spAutoFit/>
          </a:bodyPr>
          <a:lstStyle/>
          <a:p>
            <a:pPr algn="l">
              <a:lnSpc>
                <a:spcPts val="1400"/>
              </a:lnSpc>
              <a:spcBef>
                <a:spcPct val="0"/>
              </a:spcBef>
            </a:pPr>
            <a:r>
              <a:rPr lang="en-US" sz="1000" b="1">
                <a:solidFill>
                  <a:srgbClr val="000000"/>
                </a:solidFill>
                <a:latin typeface="Open Sans Bold"/>
                <a:ea typeface="Open Sans Bold"/>
                <a:cs typeface="Open Sans Bold"/>
                <a:sym typeface="Open Sans Bold"/>
              </a:rPr>
              <a:t>Modify a Secret and Test Updates</a:t>
            </a:r>
          </a:p>
          <a:p>
            <a:pPr algn="l">
              <a:lnSpc>
                <a:spcPts val="1400"/>
              </a:lnSpc>
              <a:spcBef>
                <a:spcPct val="0"/>
              </a:spcBef>
            </a:pPr>
            <a:r>
              <a:rPr lang="en-US" sz="1000">
                <a:solidFill>
                  <a:srgbClr val="000000"/>
                </a:solidFill>
                <a:latin typeface="Open Sans"/>
                <a:ea typeface="Open Sans"/>
                <a:cs typeface="Open Sans"/>
                <a:sym typeface="Open Sans"/>
              </a:rPr>
              <a:t>Edit the Secret:</a:t>
            </a:r>
          </a:p>
        </p:txBody>
      </p:sp>
      <p:sp>
        <p:nvSpPr>
          <p:cNvPr id="3" name="TextBox 3"/>
          <p:cNvSpPr txBox="1"/>
          <p:nvPr/>
        </p:nvSpPr>
        <p:spPr>
          <a:xfrm>
            <a:off x="514350" y="987128"/>
            <a:ext cx="1958578" cy="165100"/>
          </a:xfrm>
          <a:prstGeom prst="rect">
            <a:avLst/>
          </a:prstGeom>
        </p:spPr>
        <p:txBody>
          <a:bodyPr lIns="0" tIns="0" rIns="0" bIns="0" rtlCol="0" anchor="t">
            <a:spAutoFit/>
          </a:bodyPr>
          <a:lstStyle/>
          <a:p>
            <a:pPr algn="ctr">
              <a:lnSpc>
                <a:spcPts val="1400"/>
              </a:lnSpc>
              <a:spcBef>
                <a:spcPct val="0"/>
              </a:spcBef>
            </a:pPr>
            <a:r>
              <a:rPr lang="en-US" sz="1000">
                <a:solidFill>
                  <a:srgbClr val="000000"/>
                </a:solidFill>
                <a:latin typeface="Open Sans"/>
                <a:ea typeface="Open Sans"/>
                <a:cs typeface="Open Sans"/>
                <a:sym typeface="Open Sans"/>
              </a:rPr>
              <a:t>kubectl edit secret secret-volume</a:t>
            </a:r>
          </a:p>
        </p:txBody>
      </p:sp>
      <p:sp>
        <p:nvSpPr>
          <p:cNvPr id="4" name="TextBox 4"/>
          <p:cNvSpPr txBox="1"/>
          <p:nvPr/>
        </p:nvSpPr>
        <p:spPr>
          <a:xfrm>
            <a:off x="514350" y="1450679"/>
            <a:ext cx="7117431" cy="336550"/>
          </a:xfrm>
          <a:prstGeom prst="rect">
            <a:avLst/>
          </a:prstGeom>
        </p:spPr>
        <p:txBody>
          <a:bodyPr lIns="0" tIns="0" rIns="0" bIns="0" rtlCol="0" anchor="t">
            <a:spAutoFit/>
          </a:bodyPr>
          <a:lstStyle/>
          <a:p>
            <a:pPr algn="l">
              <a:lnSpc>
                <a:spcPts val="1400"/>
              </a:lnSpc>
              <a:spcBef>
                <a:spcPct val="0"/>
              </a:spcBef>
            </a:pPr>
            <a:r>
              <a:rPr lang="en-US" sz="1000">
                <a:solidFill>
                  <a:srgbClr val="000000"/>
                </a:solidFill>
                <a:latin typeface="Open Sans"/>
                <a:ea typeface="Open Sans"/>
                <a:cs typeface="Open Sans"/>
                <a:sym typeface="Open Sans"/>
              </a:rPr>
              <a:t>data:</a:t>
            </a:r>
          </a:p>
          <a:p>
            <a:pPr algn="l">
              <a:lnSpc>
                <a:spcPts val="1400"/>
              </a:lnSpc>
              <a:spcBef>
                <a:spcPct val="0"/>
              </a:spcBef>
            </a:pPr>
            <a:r>
              <a:rPr lang="en-US" sz="1000">
                <a:solidFill>
                  <a:srgbClr val="000000"/>
                </a:solidFill>
                <a:latin typeface="Open Sans"/>
                <a:ea typeface="Open Sans"/>
                <a:cs typeface="Open Sans"/>
                <a:sym typeface="Open Sans"/>
              </a:rPr>
              <a:t>  db-config: $(echo -e "DB_USER=newadmin\nDB_PASSWORD=NewSecret456" | base64)</a:t>
            </a:r>
          </a:p>
        </p:txBody>
      </p:sp>
      <p:sp>
        <p:nvSpPr>
          <p:cNvPr id="5" name="TextBox 5"/>
          <p:cNvSpPr txBox="1"/>
          <p:nvPr/>
        </p:nvSpPr>
        <p:spPr>
          <a:xfrm>
            <a:off x="496863" y="1304629"/>
            <a:ext cx="475059" cy="165100"/>
          </a:xfrm>
          <a:prstGeom prst="rect">
            <a:avLst/>
          </a:prstGeom>
        </p:spPr>
        <p:txBody>
          <a:bodyPr lIns="0" tIns="0" rIns="0" bIns="0" rtlCol="0" anchor="t">
            <a:spAutoFit/>
          </a:bodyPr>
          <a:lstStyle/>
          <a:p>
            <a:pPr algn="ctr">
              <a:lnSpc>
                <a:spcPts val="1400"/>
              </a:lnSpc>
              <a:spcBef>
                <a:spcPct val="0"/>
              </a:spcBef>
            </a:pPr>
            <a:r>
              <a:rPr lang="en-US" sz="1000" b="1">
                <a:solidFill>
                  <a:srgbClr val="000000"/>
                </a:solidFill>
                <a:latin typeface="Open Sans Bold"/>
                <a:ea typeface="Open Sans Bold"/>
                <a:cs typeface="Open Sans Bold"/>
                <a:sym typeface="Open Sans Bold"/>
              </a:rPr>
              <a:t>Modify:</a:t>
            </a:r>
          </a:p>
        </p:txBody>
      </p:sp>
      <p:sp>
        <p:nvSpPr>
          <p:cNvPr id="6" name="TextBox 6"/>
          <p:cNvSpPr txBox="1"/>
          <p:nvPr/>
        </p:nvSpPr>
        <p:spPr>
          <a:xfrm>
            <a:off x="514350" y="2005122"/>
            <a:ext cx="3622179" cy="165100"/>
          </a:xfrm>
          <a:prstGeom prst="rect">
            <a:avLst/>
          </a:prstGeom>
        </p:spPr>
        <p:txBody>
          <a:bodyPr lIns="0" tIns="0" rIns="0" bIns="0" rtlCol="0" anchor="t">
            <a:spAutoFit/>
          </a:bodyPr>
          <a:lstStyle/>
          <a:p>
            <a:pPr algn="ctr">
              <a:lnSpc>
                <a:spcPts val="1400"/>
              </a:lnSpc>
              <a:spcBef>
                <a:spcPct val="0"/>
              </a:spcBef>
            </a:pPr>
            <a:r>
              <a:rPr lang="en-US" sz="1000">
                <a:solidFill>
                  <a:srgbClr val="000000"/>
                </a:solidFill>
                <a:latin typeface="Open Sans"/>
                <a:ea typeface="Open Sans"/>
                <a:cs typeface="Open Sans"/>
                <a:sym typeface="Open Sans"/>
              </a:rPr>
              <a:t>kubectl exec -it secret-volume-pod -- cat /etc/secret/db-config</a:t>
            </a:r>
          </a:p>
        </p:txBody>
      </p:sp>
      <p:sp>
        <p:nvSpPr>
          <p:cNvPr id="7" name="TextBox 7"/>
          <p:cNvSpPr txBox="1"/>
          <p:nvPr/>
        </p:nvSpPr>
        <p:spPr>
          <a:xfrm>
            <a:off x="496863" y="2509098"/>
            <a:ext cx="6035873" cy="336550"/>
          </a:xfrm>
          <a:prstGeom prst="rect">
            <a:avLst/>
          </a:prstGeom>
        </p:spPr>
        <p:txBody>
          <a:bodyPr lIns="0" tIns="0" rIns="0" bIns="0" rtlCol="0" anchor="t">
            <a:spAutoFit/>
          </a:bodyPr>
          <a:lstStyle/>
          <a:p>
            <a:pPr algn="l">
              <a:lnSpc>
                <a:spcPts val="1400"/>
              </a:lnSpc>
              <a:spcBef>
                <a:spcPct val="0"/>
              </a:spcBef>
            </a:pPr>
            <a:r>
              <a:rPr lang="en-US" sz="1000" b="1">
                <a:solidFill>
                  <a:srgbClr val="000000"/>
                </a:solidFill>
                <a:latin typeface="Open Sans Bold"/>
                <a:ea typeface="Open Sans Bold"/>
                <a:cs typeface="Open Sans Bold"/>
                <a:sym typeface="Open Sans Bold"/>
              </a:rPr>
              <a:t>Delete a Secret</a:t>
            </a:r>
          </a:p>
          <a:p>
            <a:pPr algn="l">
              <a:lnSpc>
                <a:spcPts val="1400"/>
              </a:lnSpc>
              <a:spcBef>
                <a:spcPct val="0"/>
              </a:spcBef>
            </a:pPr>
            <a:r>
              <a:rPr lang="en-US" sz="1000">
                <a:solidFill>
                  <a:srgbClr val="000000"/>
                </a:solidFill>
                <a:latin typeface="Open Sans"/>
                <a:ea typeface="Open Sans"/>
                <a:cs typeface="Open Sans"/>
                <a:sym typeface="Open Sans"/>
              </a:rPr>
              <a:t>Deleting a Secret affects only new Pods that try to use it. Existing Pods will retain their previous values.</a:t>
            </a:r>
          </a:p>
        </p:txBody>
      </p:sp>
      <p:sp>
        <p:nvSpPr>
          <p:cNvPr id="8" name="TextBox 8"/>
          <p:cNvSpPr txBox="1"/>
          <p:nvPr/>
        </p:nvSpPr>
        <p:spPr>
          <a:xfrm>
            <a:off x="481757" y="2998048"/>
            <a:ext cx="1843683" cy="165100"/>
          </a:xfrm>
          <a:prstGeom prst="rect">
            <a:avLst/>
          </a:prstGeom>
        </p:spPr>
        <p:txBody>
          <a:bodyPr lIns="0" tIns="0" rIns="0" bIns="0" rtlCol="0" anchor="t">
            <a:spAutoFit/>
          </a:bodyPr>
          <a:lstStyle/>
          <a:p>
            <a:pPr algn="ctr">
              <a:lnSpc>
                <a:spcPts val="1400"/>
              </a:lnSpc>
              <a:spcBef>
                <a:spcPct val="0"/>
              </a:spcBef>
            </a:pPr>
            <a:r>
              <a:rPr lang="en-US" sz="1000">
                <a:solidFill>
                  <a:srgbClr val="000000"/>
                </a:solidFill>
                <a:latin typeface="Open Sans"/>
                <a:ea typeface="Open Sans"/>
                <a:cs typeface="Open Sans"/>
                <a:sym typeface="Open Sans"/>
              </a:rPr>
              <a:t>kubectl delete secret my-secret</a:t>
            </a:r>
          </a:p>
        </p:txBody>
      </p:sp>
      <p:sp>
        <p:nvSpPr>
          <p:cNvPr id="9" name="TextBox 9"/>
          <p:cNvSpPr txBox="1"/>
          <p:nvPr/>
        </p:nvSpPr>
        <p:spPr>
          <a:xfrm>
            <a:off x="3514799" y="3188548"/>
            <a:ext cx="3776216" cy="850900"/>
          </a:xfrm>
          <a:prstGeom prst="rect">
            <a:avLst/>
          </a:prstGeom>
        </p:spPr>
        <p:txBody>
          <a:bodyPr lIns="0" tIns="0" rIns="0" bIns="0" rtlCol="0" anchor="t">
            <a:spAutoFit/>
          </a:bodyPr>
          <a:lstStyle/>
          <a:p>
            <a:pPr algn="l">
              <a:lnSpc>
                <a:spcPts val="1400"/>
              </a:lnSpc>
              <a:spcBef>
                <a:spcPct val="0"/>
              </a:spcBef>
            </a:pPr>
            <a:r>
              <a:rPr lang="en-US" sz="1000">
                <a:solidFill>
                  <a:srgbClr val="000000"/>
                </a:solidFill>
                <a:latin typeface="Open Sans"/>
                <a:ea typeface="Open Sans"/>
                <a:cs typeface="Open Sans"/>
                <a:sym typeface="Open Sans"/>
              </a:rPr>
              <a:t>✔ Secrets store sensitive data securely.</a:t>
            </a:r>
          </a:p>
          <a:p>
            <a:pPr algn="l">
              <a:lnSpc>
                <a:spcPts val="1400"/>
              </a:lnSpc>
              <a:spcBef>
                <a:spcPct val="0"/>
              </a:spcBef>
            </a:pPr>
            <a:r>
              <a:rPr lang="en-US" sz="1000">
                <a:solidFill>
                  <a:srgbClr val="000000"/>
                </a:solidFill>
                <a:latin typeface="Open Sans"/>
                <a:ea typeface="Open Sans"/>
                <a:cs typeface="Open Sans"/>
                <a:sym typeface="Open Sans"/>
              </a:rPr>
              <a:t>✔ Base64-encoded values prevent casual visibility.</a:t>
            </a:r>
          </a:p>
          <a:p>
            <a:pPr algn="l">
              <a:lnSpc>
                <a:spcPts val="1400"/>
              </a:lnSpc>
              <a:spcBef>
                <a:spcPct val="0"/>
              </a:spcBef>
            </a:pPr>
            <a:r>
              <a:rPr lang="en-US" sz="1000">
                <a:solidFill>
                  <a:srgbClr val="000000"/>
                </a:solidFill>
                <a:latin typeface="Open Sans"/>
                <a:ea typeface="Open Sans"/>
                <a:cs typeface="Open Sans"/>
                <a:sym typeface="Open Sans"/>
              </a:rPr>
              <a:t>✔ Can be injected as environment variables or mounted as files.</a:t>
            </a:r>
          </a:p>
          <a:p>
            <a:pPr algn="l">
              <a:lnSpc>
                <a:spcPts val="1400"/>
              </a:lnSpc>
              <a:spcBef>
                <a:spcPct val="0"/>
              </a:spcBef>
            </a:pPr>
            <a:r>
              <a:rPr lang="en-US" sz="1000">
                <a:solidFill>
                  <a:srgbClr val="000000"/>
                </a:solidFill>
                <a:latin typeface="Open Sans"/>
                <a:ea typeface="Open Sans"/>
                <a:cs typeface="Open Sans"/>
                <a:sym typeface="Open Sans"/>
              </a:rPr>
              <a:t>✔ Modifying a Secret updates mounted values instantly.</a:t>
            </a:r>
          </a:p>
          <a:p>
            <a:pPr algn="l">
              <a:lnSpc>
                <a:spcPts val="1400"/>
              </a:lnSpc>
              <a:spcBef>
                <a:spcPct val="0"/>
              </a:spcBef>
            </a:pPr>
            <a:r>
              <a:rPr lang="en-US" sz="1000">
                <a:solidFill>
                  <a:srgbClr val="000000"/>
                </a:solidFill>
                <a:latin typeface="Open Sans"/>
                <a:ea typeface="Open Sans"/>
                <a:cs typeface="Open Sans"/>
                <a:sym typeface="Open Sans"/>
              </a:rPr>
              <a:t>✔ Deleting a Secret affects only new Pods.</a:t>
            </a: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985611" y="2172368"/>
            <a:ext cx="5172778" cy="713039"/>
          </a:xfrm>
          <a:prstGeom prst="rect">
            <a:avLst/>
          </a:prstGeom>
        </p:spPr>
        <p:txBody>
          <a:bodyPr lIns="0" tIns="0" rIns="0" bIns="0" rtlCol="0" anchor="t">
            <a:spAutoFit/>
          </a:bodyPr>
          <a:lstStyle/>
          <a:p>
            <a:pPr algn="ctr">
              <a:lnSpc>
                <a:spcPts val="6015"/>
              </a:lnSpc>
              <a:spcBef>
                <a:spcPct val="0"/>
              </a:spcBef>
            </a:pPr>
            <a:r>
              <a:rPr lang="en-US" sz="4295">
                <a:solidFill>
                  <a:srgbClr val="000000"/>
                </a:solidFill>
                <a:latin typeface="Open Sans"/>
                <a:ea typeface="Open Sans"/>
                <a:cs typeface="Open Sans"/>
                <a:sym typeface="Open Sans"/>
              </a:rPr>
              <a:t>Advanced Pod Tasks</a:t>
            </a: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278052" y="2080714"/>
            <a:ext cx="4587896" cy="877297"/>
          </a:xfrm>
          <a:prstGeom prst="rect">
            <a:avLst/>
          </a:prstGeom>
        </p:spPr>
        <p:txBody>
          <a:bodyPr lIns="0" tIns="0" rIns="0" bIns="0" rtlCol="0" anchor="t">
            <a:spAutoFit/>
          </a:bodyPr>
          <a:lstStyle/>
          <a:p>
            <a:pPr algn="ctr">
              <a:lnSpc>
                <a:spcPts val="7405"/>
              </a:lnSpc>
              <a:spcBef>
                <a:spcPct val="0"/>
              </a:spcBef>
            </a:pPr>
            <a:r>
              <a:rPr lang="en-US" sz="5290">
                <a:solidFill>
                  <a:srgbClr val="000000"/>
                </a:solidFill>
                <a:latin typeface="Open Sans"/>
                <a:ea typeface="Open Sans"/>
                <a:cs typeface="Open Sans"/>
                <a:sym typeface="Open Sans"/>
              </a:rPr>
              <a:t>Init Containers</a:t>
            </a: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8994635" cy="5143500"/>
          </a:xfrm>
          <a:custGeom>
            <a:avLst/>
            <a:gdLst/>
            <a:ahLst/>
            <a:cxnLst/>
            <a:rect l="l" t="t" r="r" b="b"/>
            <a:pathLst>
              <a:path w="8994635" h="5143500">
                <a:moveTo>
                  <a:pt x="0" y="0"/>
                </a:moveTo>
                <a:lnTo>
                  <a:pt x="8994635" y="0"/>
                </a:lnTo>
                <a:lnTo>
                  <a:pt x="8994635"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601901" y="1804840"/>
            <a:ext cx="542826" cy="522212"/>
          </a:xfrm>
          <a:custGeom>
            <a:avLst/>
            <a:gdLst/>
            <a:ahLst/>
            <a:cxnLst/>
            <a:rect l="l" t="t" r="r" b="b"/>
            <a:pathLst>
              <a:path w="542826" h="522212">
                <a:moveTo>
                  <a:pt x="0" y="0"/>
                </a:moveTo>
                <a:lnTo>
                  <a:pt x="542826" y="0"/>
                </a:lnTo>
                <a:lnTo>
                  <a:pt x="542826" y="522212"/>
                </a:lnTo>
                <a:lnTo>
                  <a:pt x="0" y="522212"/>
                </a:lnTo>
                <a:lnTo>
                  <a:pt x="0" y="0"/>
                </a:lnTo>
                <a:close/>
              </a:path>
            </a:pathLst>
          </a:custGeom>
          <a:blipFill>
            <a:blip r:embed="rId4"/>
            <a:stretch>
              <a:fillRect/>
            </a:stretch>
          </a:blipFill>
        </p:spPr>
      </p:sp>
      <p:sp>
        <p:nvSpPr>
          <p:cNvPr id="4" name="Freeform 4"/>
          <p:cNvSpPr/>
          <p:nvPr/>
        </p:nvSpPr>
        <p:spPr>
          <a:xfrm>
            <a:off x="934485" y="2642565"/>
            <a:ext cx="1917013" cy="1351904"/>
          </a:xfrm>
          <a:custGeom>
            <a:avLst/>
            <a:gdLst/>
            <a:ahLst/>
            <a:cxnLst/>
            <a:rect l="l" t="t" r="r" b="b"/>
            <a:pathLst>
              <a:path w="1917013" h="1351904">
                <a:moveTo>
                  <a:pt x="0" y="0"/>
                </a:moveTo>
                <a:lnTo>
                  <a:pt x="1917013" y="0"/>
                </a:lnTo>
                <a:lnTo>
                  <a:pt x="1917013" y="1351904"/>
                </a:lnTo>
                <a:lnTo>
                  <a:pt x="0" y="13519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3092045" y="2769098"/>
            <a:ext cx="1850644" cy="1225364"/>
          </a:xfrm>
          <a:custGeom>
            <a:avLst/>
            <a:gdLst/>
            <a:ahLst/>
            <a:cxnLst/>
            <a:rect l="l" t="t" r="r" b="b"/>
            <a:pathLst>
              <a:path w="1850644" h="1225364">
                <a:moveTo>
                  <a:pt x="0" y="0"/>
                </a:moveTo>
                <a:lnTo>
                  <a:pt x="1850644" y="0"/>
                </a:lnTo>
                <a:lnTo>
                  <a:pt x="1850644" y="1225364"/>
                </a:lnTo>
                <a:lnTo>
                  <a:pt x="0" y="122536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3282336" y="82616"/>
            <a:ext cx="2372512" cy="504509"/>
          </a:xfrm>
          <a:prstGeom prst="rect">
            <a:avLst/>
          </a:prstGeom>
        </p:spPr>
        <p:txBody>
          <a:bodyPr lIns="0" tIns="0" rIns="0" bIns="0" rtlCol="0" anchor="t">
            <a:spAutoFit/>
          </a:bodyPr>
          <a:lstStyle/>
          <a:p>
            <a:pPr algn="l">
              <a:lnSpc>
                <a:spcPts val="4020"/>
              </a:lnSpc>
            </a:pPr>
            <a:r>
              <a:rPr lang="en-US" sz="2870" spc="2">
                <a:solidFill>
                  <a:srgbClr val="326CE5"/>
                </a:solidFill>
                <a:latin typeface="Barlow" panose="00000500000000000000"/>
                <a:ea typeface="Barlow" panose="00000500000000000000"/>
                <a:cs typeface="Barlow" panose="00000500000000000000"/>
                <a:sym typeface="Barlow" panose="00000500000000000000"/>
              </a:rPr>
              <a:t>Init Containers</a:t>
            </a:r>
          </a:p>
        </p:txBody>
      </p:sp>
      <p:sp>
        <p:nvSpPr>
          <p:cNvPr id="7" name="TextBox 7"/>
          <p:cNvSpPr txBox="1"/>
          <p:nvPr/>
        </p:nvSpPr>
        <p:spPr>
          <a:xfrm>
            <a:off x="529317" y="969000"/>
            <a:ext cx="86777" cy="256818"/>
          </a:xfrm>
          <a:prstGeom prst="rect">
            <a:avLst/>
          </a:prstGeom>
        </p:spPr>
        <p:txBody>
          <a:bodyPr lIns="0" tIns="0" rIns="0" bIns="0" rtlCol="0" anchor="t">
            <a:spAutoFit/>
          </a:bodyPr>
          <a:lstStyle/>
          <a:p>
            <a:pPr algn="l">
              <a:lnSpc>
                <a:spcPts val="2045"/>
              </a:lnSpc>
            </a:pPr>
            <a:r>
              <a:rPr lang="en-US" sz="1460">
                <a:solidFill>
                  <a:srgbClr val="000000"/>
                </a:solidFill>
                <a:latin typeface="Arimo" panose="020B0604020202020204"/>
                <a:ea typeface="Arimo" panose="020B0604020202020204"/>
                <a:cs typeface="Arimo" panose="020B0604020202020204"/>
                <a:sym typeface="Arimo" panose="020B0604020202020204"/>
              </a:rPr>
              <a:t>▪</a:t>
            </a:r>
          </a:p>
        </p:txBody>
      </p:sp>
      <p:sp>
        <p:nvSpPr>
          <p:cNvPr id="8" name="TextBox 8"/>
          <p:cNvSpPr txBox="1"/>
          <p:nvPr/>
        </p:nvSpPr>
        <p:spPr>
          <a:xfrm>
            <a:off x="5613601" y="2391448"/>
            <a:ext cx="148920" cy="974518"/>
          </a:xfrm>
          <a:prstGeom prst="rect">
            <a:avLst/>
          </a:prstGeom>
        </p:spPr>
        <p:txBody>
          <a:bodyPr lIns="0" tIns="0" rIns="0" bIns="0" rtlCol="0" anchor="t">
            <a:spAutoFit/>
          </a:bodyPr>
          <a:lstStyle/>
          <a:p>
            <a:pPr algn="just">
              <a:lnSpc>
                <a:spcPts val="2600"/>
              </a:lnSpc>
            </a:pPr>
            <a:r>
              <a:rPr lang="en-US" sz="1460">
                <a:solidFill>
                  <a:srgbClr val="000000"/>
                </a:solidFill>
                <a:latin typeface="Arimo" panose="020B0604020202020204"/>
                <a:ea typeface="Arimo" panose="020B0604020202020204"/>
                <a:cs typeface="Arimo" panose="020B0604020202020204"/>
                <a:sym typeface="Arimo" panose="020B0604020202020204"/>
              </a:rPr>
              <a:t>✓ ✓ ✓</a:t>
            </a:r>
          </a:p>
        </p:txBody>
      </p:sp>
      <p:sp>
        <p:nvSpPr>
          <p:cNvPr id="9" name="TextBox 9"/>
          <p:cNvSpPr txBox="1"/>
          <p:nvPr/>
        </p:nvSpPr>
        <p:spPr>
          <a:xfrm>
            <a:off x="5861143" y="2460149"/>
            <a:ext cx="1595117" cy="997994"/>
          </a:xfrm>
          <a:prstGeom prst="rect">
            <a:avLst/>
          </a:prstGeom>
        </p:spPr>
        <p:txBody>
          <a:bodyPr lIns="0" tIns="0" rIns="0" bIns="0" rtlCol="0" anchor="t">
            <a:spAutoFit/>
          </a:bodyPr>
          <a:lstStyle/>
          <a:p>
            <a:pPr algn="l">
              <a:lnSpc>
                <a:spcPts val="2600"/>
              </a:lnSpc>
            </a:pPr>
            <a:r>
              <a:rPr lang="en-US" sz="1460">
                <a:solidFill>
                  <a:srgbClr val="000000"/>
                </a:solidFill>
                <a:latin typeface="Calibri (MS)" panose="020F0502020204030204"/>
                <a:ea typeface="Calibri (MS)" panose="020F0502020204030204"/>
                <a:cs typeface="Calibri (MS)" panose="020F0502020204030204"/>
                <a:sym typeface="Calibri (MS)" panose="020F0502020204030204"/>
              </a:rPr>
              <a:t>Run to Completion Sequential Execution Failure Handling</a:t>
            </a:r>
          </a:p>
        </p:txBody>
      </p:sp>
      <p:sp>
        <p:nvSpPr>
          <p:cNvPr id="10" name="TextBox 10"/>
          <p:cNvSpPr txBox="1"/>
          <p:nvPr/>
        </p:nvSpPr>
        <p:spPr>
          <a:xfrm>
            <a:off x="776680" y="1066269"/>
            <a:ext cx="7563513" cy="472141"/>
          </a:xfrm>
          <a:prstGeom prst="rect">
            <a:avLst/>
          </a:prstGeom>
        </p:spPr>
        <p:txBody>
          <a:bodyPr lIns="0" tIns="0" rIns="0" bIns="0" rtlCol="0" anchor="t">
            <a:spAutoFit/>
          </a:bodyPr>
          <a:lstStyle/>
          <a:p>
            <a:pPr algn="l">
              <a:lnSpc>
                <a:spcPts val="1735"/>
              </a:lnSpc>
            </a:pPr>
            <a:r>
              <a:rPr lang="en-US" sz="1460">
                <a:solidFill>
                  <a:srgbClr val="000000"/>
                </a:solidFill>
                <a:latin typeface="Calibri (MS)" panose="020F0502020204030204"/>
                <a:ea typeface="Calibri (MS)" panose="020F0502020204030204"/>
                <a:cs typeface="Calibri (MS)" panose="020F0502020204030204"/>
                <a:sym typeface="Calibri (MS)" panose="020F0502020204030204"/>
              </a:rPr>
              <a:t>Init containers are specialized containers that run before application containers in a Pod to perform setupscripts or utilities not included in the application image</a:t>
            </a:r>
          </a:p>
        </p:txBody>
      </p:sp>
      <p:sp>
        <p:nvSpPr>
          <p:cNvPr id="11" name="TextBox 11"/>
          <p:cNvSpPr txBox="1"/>
          <p:nvPr/>
        </p:nvSpPr>
        <p:spPr>
          <a:xfrm>
            <a:off x="1381113" y="2872549"/>
            <a:ext cx="972874" cy="247057"/>
          </a:xfrm>
          <a:prstGeom prst="rect">
            <a:avLst/>
          </a:prstGeom>
        </p:spPr>
        <p:txBody>
          <a:bodyPr lIns="0" tIns="0" rIns="0" bIns="0" rtlCol="0" anchor="t">
            <a:spAutoFit/>
          </a:bodyPr>
          <a:lstStyle/>
          <a:p>
            <a:pPr algn="l">
              <a:lnSpc>
                <a:spcPts val="1820"/>
              </a:lnSpc>
            </a:pPr>
            <a:r>
              <a:rPr lang="en-US" sz="1300">
                <a:solidFill>
                  <a:srgbClr val="FFFFFF"/>
                </a:solidFill>
                <a:latin typeface="Calibri (MS)" panose="020F0502020204030204"/>
                <a:ea typeface="Calibri (MS)" panose="020F0502020204030204"/>
                <a:cs typeface="Calibri (MS)" panose="020F0502020204030204"/>
                <a:sym typeface="Calibri (MS)" panose="020F0502020204030204"/>
              </a:rPr>
              <a:t>init containers</a:t>
            </a:r>
          </a:p>
        </p:txBody>
      </p:sp>
      <p:sp>
        <p:nvSpPr>
          <p:cNvPr id="12" name="TextBox 12"/>
          <p:cNvSpPr txBox="1"/>
          <p:nvPr/>
        </p:nvSpPr>
        <p:spPr>
          <a:xfrm>
            <a:off x="3279677" y="2872549"/>
            <a:ext cx="1508217" cy="247057"/>
          </a:xfrm>
          <a:prstGeom prst="rect">
            <a:avLst/>
          </a:prstGeom>
        </p:spPr>
        <p:txBody>
          <a:bodyPr lIns="0" tIns="0" rIns="0" bIns="0" rtlCol="0" anchor="t">
            <a:spAutoFit/>
          </a:bodyPr>
          <a:lstStyle/>
          <a:p>
            <a:pPr algn="l">
              <a:lnSpc>
                <a:spcPts val="1820"/>
              </a:lnSpc>
            </a:pPr>
            <a:r>
              <a:rPr lang="en-US" sz="1300">
                <a:solidFill>
                  <a:srgbClr val="FFFFFF"/>
                </a:solidFill>
                <a:latin typeface="Calibri (MS)" panose="020F0502020204030204"/>
                <a:ea typeface="Calibri (MS)" panose="020F0502020204030204"/>
                <a:cs typeface="Calibri (MS)" panose="020F0502020204030204"/>
                <a:sym typeface="Calibri (MS)" panose="020F0502020204030204"/>
              </a:rPr>
              <a:t>application containers</a:t>
            </a:r>
          </a:p>
        </p:txBody>
      </p:sp>
      <p:sp>
        <p:nvSpPr>
          <p:cNvPr id="13" name="TextBox 13"/>
          <p:cNvSpPr txBox="1"/>
          <p:nvPr/>
        </p:nvSpPr>
        <p:spPr>
          <a:xfrm>
            <a:off x="1360960" y="3615814"/>
            <a:ext cx="256014" cy="276569"/>
          </a:xfrm>
          <a:prstGeom prst="rect">
            <a:avLst/>
          </a:prstGeom>
        </p:spPr>
        <p:txBody>
          <a:bodyPr lIns="0" tIns="0" rIns="0" bIns="0" rtlCol="0" anchor="t">
            <a:spAutoFit/>
          </a:bodyPr>
          <a:lstStyle/>
          <a:p>
            <a:pPr algn="ctr">
              <a:lnSpc>
                <a:spcPts val="1030"/>
              </a:lnSpc>
            </a:pPr>
            <a:r>
              <a:rPr lang="en-US" sz="865">
                <a:solidFill>
                  <a:srgbClr val="FFFFFF"/>
                </a:solidFill>
                <a:latin typeface="Calibri (MS)" panose="020F0502020204030204"/>
                <a:ea typeface="Calibri (MS)" panose="020F0502020204030204"/>
                <a:cs typeface="Calibri (MS)" panose="020F0502020204030204"/>
                <a:sym typeface="Calibri (MS)" panose="020F0502020204030204"/>
              </a:rPr>
              <a:t>i ni t- con-1</a:t>
            </a:r>
          </a:p>
        </p:txBody>
      </p:sp>
      <p:sp>
        <p:nvSpPr>
          <p:cNvPr id="14" name="TextBox 14"/>
          <p:cNvSpPr txBox="1"/>
          <p:nvPr/>
        </p:nvSpPr>
        <p:spPr>
          <a:xfrm>
            <a:off x="2094345" y="3615814"/>
            <a:ext cx="256014" cy="276569"/>
          </a:xfrm>
          <a:prstGeom prst="rect">
            <a:avLst/>
          </a:prstGeom>
        </p:spPr>
        <p:txBody>
          <a:bodyPr lIns="0" tIns="0" rIns="0" bIns="0" rtlCol="0" anchor="t">
            <a:spAutoFit/>
          </a:bodyPr>
          <a:lstStyle/>
          <a:p>
            <a:pPr algn="ctr">
              <a:lnSpc>
                <a:spcPts val="1030"/>
              </a:lnSpc>
            </a:pPr>
            <a:r>
              <a:rPr lang="en-US" sz="865">
                <a:solidFill>
                  <a:srgbClr val="FFFFFF"/>
                </a:solidFill>
                <a:latin typeface="Calibri (MS)" panose="020F0502020204030204"/>
                <a:ea typeface="Calibri (MS)" panose="020F0502020204030204"/>
                <a:cs typeface="Calibri (MS)" panose="020F0502020204030204"/>
                <a:sym typeface="Calibri (MS)" panose="020F0502020204030204"/>
              </a:rPr>
              <a:t>i ni t- con-2</a:t>
            </a:r>
          </a:p>
        </p:txBody>
      </p:sp>
      <p:sp>
        <p:nvSpPr>
          <p:cNvPr id="15" name="TextBox 15"/>
          <p:cNvSpPr txBox="1"/>
          <p:nvPr/>
        </p:nvSpPr>
        <p:spPr>
          <a:xfrm>
            <a:off x="3521729" y="3615814"/>
            <a:ext cx="255740" cy="276569"/>
          </a:xfrm>
          <a:prstGeom prst="rect">
            <a:avLst/>
          </a:prstGeom>
        </p:spPr>
        <p:txBody>
          <a:bodyPr lIns="0" tIns="0" rIns="0" bIns="0" rtlCol="0" anchor="t">
            <a:spAutoFit/>
          </a:bodyPr>
          <a:lstStyle/>
          <a:p>
            <a:pPr algn="ctr">
              <a:lnSpc>
                <a:spcPts val="1030"/>
              </a:lnSpc>
            </a:pPr>
            <a:r>
              <a:rPr lang="en-US" sz="865">
                <a:solidFill>
                  <a:srgbClr val="FFFFFF"/>
                </a:solidFill>
                <a:latin typeface="Calibri (MS)" panose="020F0502020204030204"/>
                <a:ea typeface="Calibri (MS)" panose="020F0502020204030204"/>
                <a:cs typeface="Calibri (MS)" panose="020F0502020204030204"/>
                <a:sym typeface="Calibri (MS)" panose="020F0502020204030204"/>
              </a:rPr>
              <a:t>app- con-1</a:t>
            </a:r>
          </a:p>
        </p:txBody>
      </p:sp>
      <p:sp>
        <p:nvSpPr>
          <p:cNvPr id="16" name="TextBox 16"/>
          <p:cNvSpPr txBox="1"/>
          <p:nvPr/>
        </p:nvSpPr>
        <p:spPr>
          <a:xfrm>
            <a:off x="4255114" y="3615814"/>
            <a:ext cx="256014" cy="276569"/>
          </a:xfrm>
          <a:prstGeom prst="rect">
            <a:avLst/>
          </a:prstGeom>
        </p:spPr>
        <p:txBody>
          <a:bodyPr lIns="0" tIns="0" rIns="0" bIns="0" rtlCol="0" anchor="t">
            <a:spAutoFit/>
          </a:bodyPr>
          <a:lstStyle/>
          <a:p>
            <a:pPr algn="ctr">
              <a:lnSpc>
                <a:spcPts val="1030"/>
              </a:lnSpc>
            </a:pPr>
            <a:r>
              <a:rPr lang="en-US" sz="865">
                <a:solidFill>
                  <a:srgbClr val="FFFFFF"/>
                </a:solidFill>
                <a:latin typeface="Calibri (MS)" panose="020F0502020204030204"/>
                <a:ea typeface="Calibri (MS)" panose="020F0502020204030204"/>
                <a:cs typeface="Calibri (MS)" panose="020F0502020204030204"/>
                <a:sym typeface="Calibri (MS)" panose="020F0502020204030204"/>
              </a:rPr>
              <a:t>app- con-2</a:t>
            </a:r>
          </a:p>
        </p:txBody>
      </p:sp>
      <p:sp>
        <p:nvSpPr>
          <p:cNvPr id="17" name="TextBox 17"/>
          <p:cNvSpPr txBox="1"/>
          <p:nvPr/>
        </p:nvSpPr>
        <p:spPr>
          <a:xfrm>
            <a:off x="5613601" y="2183184"/>
            <a:ext cx="1636613" cy="261002"/>
          </a:xfrm>
          <a:prstGeom prst="rect">
            <a:avLst/>
          </a:prstGeom>
        </p:spPr>
        <p:txBody>
          <a:bodyPr lIns="0" tIns="0" rIns="0" bIns="0" rtlCol="0" anchor="t">
            <a:spAutoFit/>
          </a:bodyPr>
          <a:lstStyle/>
          <a:p>
            <a:pPr algn="l">
              <a:lnSpc>
                <a:spcPts val="2045"/>
              </a:lnSpc>
            </a:pPr>
            <a:r>
              <a:rPr lang="en-US" sz="1460">
                <a:solidFill>
                  <a:srgbClr val="326CE5"/>
                </a:solidFill>
                <a:latin typeface="Barlow" panose="00000500000000000000"/>
                <a:ea typeface="Barlow" panose="00000500000000000000"/>
                <a:cs typeface="Barlow" panose="00000500000000000000"/>
                <a:sym typeface="Barlow" panose="00000500000000000000"/>
              </a:rPr>
              <a:t>Key characteristics:</a:t>
            </a: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740515" y="1440318"/>
          <a:ext cx="5317743" cy="3114675"/>
        </p:xfrm>
        <a:graphic>
          <a:graphicData uri="http://schemas.openxmlformats.org/drawingml/2006/table">
            <a:tbl>
              <a:tblPr/>
              <a:tblGrid>
                <a:gridCol w="1825816">
                  <a:extLst>
                    <a:ext uri="{9D8B030D-6E8A-4147-A177-3AD203B41FA5}">
                      <a16:colId xmlns:a16="http://schemas.microsoft.com/office/drawing/2014/main" val="20000"/>
                    </a:ext>
                  </a:extLst>
                </a:gridCol>
                <a:gridCol w="3491927">
                  <a:extLst>
                    <a:ext uri="{9D8B030D-6E8A-4147-A177-3AD203B41FA5}">
                      <a16:colId xmlns:a16="http://schemas.microsoft.com/office/drawing/2014/main" val="20001"/>
                    </a:ext>
                  </a:extLst>
                </a:gridCol>
              </a:tblGrid>
              <a:tr h="335427">
                <a:tc>
                  <a:txBody>
                    <a:bodyPr/>
                    <a:lstStyle/>
                    <a:p>
                      <a:pPr algn="l">
                        <a:lnSpc>
                          <a:spcPts val="1260"/>
                        </a:lnSpc>
                        <a:defRPr/>
                      </a:pPr>
                      <a:r>
                        <a:rPr lang="en-US" sz="900">
                          <a:solidFill>
                            <a:srgbClr val="000000"/>
                          </a:solidFill>
                          <a:latin typeface="Open Sans"/>
                          <a:ea typeface="Open Sans"/>
                          <a:cs typeface="Open Sans"/>
                          <a:sym typeface="Open Sans"/>
                        </a:rPr>
                        <a:t>Feature</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Explanation</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88764">
                <a:tc>
                  <a:txBody>
                    <a:bodyPr/>
                    <a:lstStyle/>
                    <a:p>
                      <a:pPr algn="l">
                        <a:lnSpc>
                          <a:spcPts val="1260"/>
                        </a:lnSpc>
                        <a:defRPr/>
                      </a:pPr>
                      <a:r>
                        <a:rPr lang="en-US" sz="900">
                          <a:solidFill>
                            <a:srgbClr val="000000"/>
                          </a:solidFill>
                          <a:latin typeface="Open Sans"/>
                          <a:ea typeface="Open Sans"/>
                          <a:cs typeface="Open Sans"/>
                          <a:sym typeface="Open Sans"/>
                        </a:rPr>
                        <a:t>Runs Before Application Containers</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Ensures pre-setup tasks are completed before the main application starts.</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35427">
                <a:tc>
                  <a:txBody>
                    <a:bodyPr/>
                    <a:lstStyle/>
                    <a:p>
                      <a:pPr algn="l">
                        <a:lnSpc>
                          <a:spcPts val="1260"/>
                        </a:lnSpc>
                        <a:defRPr/>
                      </a:pPr>
                      <a:r>
                        <a:rPr lang="en-US" sz="900">
                          <a:solidFill>
                            <a:srgbClr val="000000"/>
                          </a:solidFill>
                          <a:latin typeface="Open Sans"/>
                          <a:ea typeface="Open Sans"/>
                          <a:cs typeface="Open Sans"/>
                          <a:sym typeface="Open Sans"/>
                        </a:rPr>
                        <a:t>Sequential Execution</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Multiple Init Containers execute in the order they are defined.</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88764">
                <a:tc>
                  <a:txBody>
                    <a:bodyPr/>
                    <a:lstStyle/>
                    <a:p>
                      <a:pPr algn="l">
                        <a:lnSpc>
                          <a:spcPts val="1260"/>
                        </a:lnSpc>
                        <a:defRPr/>
                      </a:pPr>
                      <a:r>
                        <a:rPr lang="en-US" sz="900">
                          <a:solidFill>
                            <a:srgbClr val="000000"/>
                          </a:solidFill>
                          <a:latin typeface="Open Sans"/>
                          <a:ea typeface="Open Sans"/>
                          <a:cs typeface="Open Sans"/>
                          <a:sym typeface="Open Sans"/>
                        </a:rPr>
                        <a:t>Prepares Application Environment</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Useful for setting up files, waiting for services, or downloading dependencies.</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88764">
                <a:tc>
                  <a:txBody>
                    <a:bodyPr/>
                    <a:lstStyle/>
                    <a:p>
                      <a:pPr algn="l">
                        <a:lnSpc>
                          <a:spcPts val="1260"/>
                        </a:lnSpc>
                        <a:defRPr/>
                      </a:pPr>
                      <a:r>
                        <a:rPr lang="en-US" sz="900">
                          <a:solidFill>
                            <a:srgbClr val="000000"/>
                          </a:solidFill>
                          <a:latin typeface="Open Sans"/>
                          <a:ea typeface="Open Sans"/>
                          <a:cs typeface="Open Sans"/>
                          <a:sym typeface="Open Sans"/>
                        </a:rPr>
                        <a:t>Must Complete Successfully</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A Pod does not start until all Init Containers have completed successfully.</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88764">
                <a:tc>
                  <a:txBody>
                    <a:bodyPr/>
                    <a:lstStyle/>
                    <a:p>
                      <a:pPr algn="l">
                        <a:lnSpc>
                          <a:spcPts val="1260"/>
                        </a:lnSpc>
                        <a:defRPr/>
                      </a:pPr>
                      <a:r>
                        <a:rPr lang="en-US" sz="900">
                          <a:solidFill>
                            <a:srgbClr val="000000"/>
                          </a:solidFill>
                          <a:latin typeface="Open Sans"/>
                          <a:ea typeface="Open Sans"/>
                          <a:cs typeface="Open Sans"/>
                          <a:sym typeface="Open Sans"/>
                        </a:rPr>
                        <a:t>Uses Different Images</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Init Containers can use different container images than the main application.</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88764">
                <a:tc>
                  <a:txBody>
                    <a:bodyPr/>
                    <a:lstStyle/>
                    <a:p>
                      <a:pPr algn="l">
                        <a:lnSpc>
                          <a:spcPts val="1260"/>
                        </a:lnSpc>
                        <a:defRPr/>
                      </a:pPr>
                      <a:r>
                        <a:rPr lang="en-US" sz="900">
                          <a:solidFill>
                            <a:srgbClr val="000000"/>
                          </a:solidFill>
                          <a:latin typeface="Open Sans"/>
                          <a:ea typeface="Open Sans"/>
                          <a:cs typeface="Open Sans"/>
                          <a:sym typeface="Open Sans"/>
                        </a:rPr>
                        <a:t>Common Use Cases</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 Waiting for database readiness  - Configuring application settings  - Fetching secrets before the app starts</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3" name="TextBox 3"/>
          <p:cNvSpPr txBox="1"/>
          <p:nvPr/>
        </p:nvSpPr>
        <p:spPr>
          <a:xfrm>
            <a:off x="514350" y="495300"/>
            <a:ext cx="7546593" cy="508000"/>
          </a:xfrm>
          <a:prstGeom prst="rect">
            <a:avLst/>
          </a:prstGeom>
        </p:spPr>
        <p:txBody>
          <a:bodyPr lIns="0" tIns="0" rIns="0" bIns="0" rtlCol="0" anchor="t">
            <a:spAutoFit/>
          </a:bodyPr>
          <a:lstStyle/>
          <a:p>
            <a:pPr algn="l">
              <a:lnSpc>
                <a:spcPts val="1400"/>
              </a:lnSpc>
              <a:spcBef>
                <a:spcPct val="0"/>
              </a:spcBef>
            </a:pPr>
            <a:r>
              <a:rPr lang="en-US" sz="1000">
                <a:solidFill>
                  <a:srgbClr val="000000"/>
                </a:solidFill>
                <a:latin typeface="Open Sans"/>
                <a:ea typeface="Open Sans"/>
                <a:cs typeface="Open Sans"/>
                <a:sym typeface="Open Sans"/>
              </a:rPr>
              <a:t>An Init Container is a specialized container that runs before the main application containers in a Pod. It is used for preparing the environment before the application starts, such as setting up configurations, waiting for dependencies, or performing database migrations.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10013" y="2228259"/>
            <a:ext cx="1424121" cy="479422"/>
          </a:xfrm>
          <a:custGeom>
            <a:avLst/>
            <a:gdLst/>
            <a:ahLst/>
            <a:cxnLst/>
            <a:rect l="l" t="t" r="r" b="b"/>
            <a:pathLst>
              <a:path w="1424121" h="479422">
                <a:moveTo>
                  <a:pt x="0" y="0"/>
                </a:moveTo>
                <a:lnTo>
                  <a:pt x="1424121" y="0"/>
                </a:lnTo>
                <a:lnTo>
                  <a:pt x="1424121" y="479422"/>
                </a:lnTo>
                <a:lnTo>
                  <a:pt x="0" y="4794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14776" y="2811990"/>
            <a:ext cx="1414691" cy="1650035"/>
          </a:xfrm>
          <a:custGeom>
            <a:avLst/>
            <a:gdLst/>
            <a:ahLst/>
            <a:cxnLst/>
            <a:rect l="l" t="t" r="r" b="b"/>
            <a:pathLst>
              <a:path w="1414691" h="1650035">
                <a:moveTo>
                  <a:pt x="0" y="0"/>
                </a:moveTo>
                <a:lnTo>
                  <a:pt x="1414691" y="0"/>
                </a:lnTo>
                <a:lnTo>
                  <a:pt x="1414691" y="1650034"/>
                </a:lnTo>
                <a:lnTo>
                  <a:pt x="0" y="16500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25879" y="773059"/>
            <a:ext cx="7598997" cy="462601"/>
          </a:xfrm>
          <a:custGeom>
            <a:avLst/>
            <a:gdLst/>
            <a:ahLst/>
            <a:cxnLst/>
            <a:rect l="l" t="t" r="r" b="b"/>
            <a:pathLst>
              <a:path w="7598997" h="462601">
                <a:moveTo>
                  <a:pt x="0" y="0"/>
                </a:moveTo>
                <a:lnTo>
                  <a:pt x="7598997" y="0"/>
                </a:lnTo>
                <a:lnTo>
                  <a:pt x="7598997" y="462600"/>
                </a:lnTo>
                <a:lnTo>
                  <a:pt x="0" y="4626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3373145" y="1744818"/>
            <a:ext cx="2107111" cy="1141819"/>
          </a:xfrm>
          <a:custGeom>
            <a:avLst/>
            <a:gdLst/>
            <a:ahLst/>
            <a:cxnLst/>
            <a:rect l="l" t="t" r="r" b="b"/>
            <a:pathLst>
              <a:path w="2107111" h="1141819">
                <a:moveTo>
                  <a:pt x="0" y="0"/>
                </a:moveTo>
                <a:lnTo>
                  <a:pt x="2107111" y="0"/>
                </a:lnTo>
                <a:lnTo>
                  <a:pt x="2107111" y="1141819"/>
                </a:lnTo>
                <a:lnTo>
                  <a:pt x="0" y="114181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516598" y="3663934"/>
            <a:ext cx="260404" cy="260404"/>
          </a:xfrm>
          <a:custGeom>
            <a:avLst/>
            <a:gdLst/>
            <a:ahLst/>
            <a:cxnLst/>
            <a:rect l="l" t="t" r="r" b="b"/>
            <a:pathLst>
              <a:path w="260404" h="260404">
                <a:moveTo>
                  <a:pt x="0" y="0"/>
                </a:moveTo>
                <a:lnTo>
                  <a:pt x="260404" y="0"/>
                </a:lnTo>
                <a:lnTo>
                  <a:pt x="260404" y="260404"/>
                </a:lnTo>
                <a:lnTo>
                  <a:pt x="0" y="26040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a:off x="414776" y="1655759"/>
            <a:ext cx="1414596" cy="1043464"/>
          </a:xfrm>
          <a:custGeom>
            <a:avLst/>
            <a:gdLst/>
            <a:ahLst/>
            <a:cxnLst/>
            <a:rect l="l" t="t" r="r" b="b"/>
            <a:pathLst>
              <a:path w="1414596" h="1043464">
                <a:moveTo>
                  <a:pt x="0" y="0"/>
                </a:moveTo>
                <a:lnTo>
                  <a:pt x="1414596" y="0"/>
                </a:lnTo>
                <a:lnTo>
                  <a:pt x="1414596" y="1043464"/>
                </a:lnTo>
                <a:lnTo>
                  <a:pt x="0" y="104346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Freeform 9"/>
          <p:cNvSpPr/>
          <p:nvPr/>
        </p:nvSpPr>
        <p:spPr>
          <a:xfrm>
            <a:off x="2207485" y="3426543"/>
            <a:ext cx="1297524" cy="479422"/>
          </a:xfrm>
          <a:custGeom>
            <a:avLst/>
            <a:gdLst/>
            <a:ahLst/>
            <a:cxnLst/>
            <a:rect l="l" t="t" r="r" b="b"/>
            <a:pathLst>
              <a:path w="1297524" h="479422">
                <a:moveTo>
                  <a:pt x="0" y="0"/>
                </a:moveTo>
                <a:lnTo>
                  <a:pt x="1297525" y="0"/>
                </a:lnTo>
                <a:lnTo>
                  <a:pt x="1297525" y="479421"/>
                </a:lnTo>
                <a:lnTo>
                  <a:pt x="0" y="47942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0" name="Freeform 10"/>
          <p:cNvSpPr/>
          <p:nvPr/>
        </p:nvSpPr>
        <p:spPr>
          <a:xfrm>
            <a:off x="2207485" y="3971334"/>
            <a:ext cx="1297524" cy="479422"/>
          </a:xfrm>
          <a:custGeom>
            <a:avLst/>
            <a:gdLst/>
            <a:ahLst/>
            <a:cxnLst/>
            <a:rect l="l" t="t" r="r" b="b"/>
            <a:pathLst>
              <a:path w="1297524" h="479422">
                <a:moveTo>
                  <a:pt x="0" y="0"/>
                </a:moveTo>
                <a:lnTo>
                  <a:pt x="1297525" y="0"/>
                </a:lnTo>
                <a:lnTo>
                  <a:pt x="1297525" y="479422"/>
                </a:lnTo>
                <a:lnTo>
                  <a:pt x="0" y="479422"/>
                </a:lnTo>
                <a:lnTo>
                  <a:pt x="0" y="0"/>
                </a:lnTo>
                <a:close/>
              </a:path>
            </a:pathLst>
          </a:custGeom>
          <a:blipFill>
            <a:blip r:embed="rId16">
              <a:extLst>
                <a:ext uri="{96DAC541-7B7A-43D3-8B79-37D633B846F1}">
                  <asvg:svgBlip xmlns:asvg="http://schemas.microsoft.com/office/drawing/2016/SVG/main" r:embed="rId18"/>
                </a:ext>
              </a:extLst>
            </a:blip>
            <a:stretch>
              <a:fillRect/>
            </a:stretch>
          </a:blipFill>
        </p:spPr>
      </p:sp>
      <p:sp>
        <p:nvSpPr>
          <p:cNvPr id="11" name="Freeform 11"/>
          <p:cNvSpPr/>
          <p:nvPr/>
        </p:nvSpPr>
        <p:spPr>
          <a:xfrm>
            <a:off x="325879" y="4561046"/>
            <a:ext cx="3708302" cy="395097"/>
          </a:xfrm>
          <a:custGeom>
            <a:avLst/>
            <a:gdLst/>
            <a:ahLst/>
            <a:cxnLst/>
            <a:rect l="l" t="t" r="r" b="b"/>
            <a:pathLst>
              <a:path w="3708302" h="395097">
                <a:moveTo>
                  <a:pt x="0" y="0"/>
                </a:moveTo>
                <a:lnTo>
                  <a:pt x="3708301" y="0"/>
                </a:lnTo>
                <a:lnTo>
                  <a:pt x="3708301" y="395097"/>
                </a:lnTo>
                <a:lnTo>
                  <a:pt x="0" y="395097"/>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2" name="Freeform 12"/>
          <p:cNvSpPr/>
          <p:nvPr/>
        </p:nvSpPr>
        <p:spPr>
          <a:xfrm>
            <a:off x="325879" y="246155"/>
            <a:ext cx="5802297" cy="487499"/>
          </a:xfrm>
          <a:custGeom>
            <a:avLst/>
            <a:gdLst/>
            <a:ahLst/>
            <a:cxnLst/>
            <a:rect l="l" t="t" r="r" b="b"/>
            <a:pathLst>
              <a:path w="5802297" h="487499">
                <a:moveTo>
                  <a:pt x="0" y="0"/>
                </a:moveTo>
                <a:lnTo>
                  <a:pt x="5802296" y="0"/>
                </a:lnTo>
                <a:lnTo>
                  <a:pt x="5802296" y="487499"/>
                </a:lnTo>
                <a:lnTo>
                  <a:pt x="0" y="487499"/>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13" name="Freeform 13"/>
          <p:cNvSpPr/>
          <p:nvPr/>
        </p:nvSpPr>
        <p:spPr>
          <a:xfrm>
            <a:off x="2207390" y="1805902"/>
            <a:ext cx="3272933" cy="1555261"/>
          </a:xfrm>
          <a:custGeom>
            <a:avLst/>
            <a:gdLst/>
            <a:ahLst/>
            <a:cxnLst/>
            <a:rect l="l" t="t" r="r" b="b"/>
            <a:pathLst>
              <a:path w="3272933" h="1555261">
                <a:moveTo>
                  <a:pt x="0" y="0"/>
                </a:moveTo>
                <a:lnTo>
                  <a:pt x="3272933" y="0"/>
                </a:lnTo>
                <a:lnTo>
                  <a:pt x="3272933" y="1555261"/>
                </a:lnTo>
                <a:lnTo>
                  <a:pt x="0" y="1555261"/>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14" name="Freeform 14"/>
          <p:cNvSpPr/>
          <p:nvPr/>
        </p:nvSpPr>
        <p:spPr>
          <a:xfrm>
            <a:off x="7428433" y="2742209"/>
            <a:ext cx="1297524" cy="479422"/>
          </a:xfrm>
          <a:custGeom>
            <a:avLst/>
            <a:gdLst/>
            <a:ahLst/>
            <a:cxnLst/>
            <a:rect l="l" t="t" r="r" b="b"/>
            <a:pathLst>
              <a:path w="1297524" h="479422">
                <a:moveTo>
                  <a:pt x="0" y="0"/>
                </a:moveTo>
                <a:lnTo>
                  <a:pt x="1297524" y="0"/>
                </a:lnTo>
                <a:lnTo>
                  <a:pt x="1297524" y="479422"/>
                </a:lnTo>
                <a:lnTo>
                  <a:pt x="0" y="479422"/>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15" name="Freeform 15"/>
          <p:cNvSpPr/>
          <p:nvPr/>
        </p:nvSpPr>
        <p:spPr>
          <a:xfrm>
            <a:off x="516598" y="3663934"/>
            <a:ext cx="260404" cy="260404"/>
          </a:xfrm>
          <a:custGeom>
            <a:avLst/>
            <a:gdLst/>
            <a:ahLst/>
            <a:cxnLst/>
            <a:rect l="l" t="t" r="r" b="b"/>
            <a:pathLst>
              <a:path w="260404" h="260404">
                <a:moveTo>
                  <a:pt x="0" y="0"/>
                </a:moveTo>
                <a:lnTo>
                  <a:pt x="260404" y="0"/>
                </a:lnTo>
                <a:lnTo>
                  <a:pt x="260404" y="260404"/>
                </a:lnTo>
                <a:lnTo>
                  <a:pt x="0" y="260404"/>
                </a:lnTo>
                <a:lnTo>
                  <a:pt x="0" y="0"/>
                </a:lnTo>
                <a:close/>
              </a:path>
            </a:pathLst>
          </a:custGeom>
          <a:blipFill>
            <a:blip r:embed="rId27"/>
            <a:stretch>
              <a:fillRect/>
            </a:stretch>
          </a:blipFill>
        </p:spPr>
      </p:sp>
      <p:sp>
        <p:nvSpPr>
          <p:cNvPr id="16" name="Freeform 16"/>
          <p:cNvSpPr/>
          <p:nvPr/>
        </p:nvSpPr>
        <p:spPr>
          <a:xfrm>
            <a:off x="516598" y="3308918"/>
            <a:ext cx="260404" cy="260404"/>
          </a:xfrm>
          <a:custGeom>
            <a:avLst/>
            <a:gdLst/>
            <a:ahLst/>
            <a:cxnLst/>
            <a:rect l="l" t="t" r="r" b="b"/>
            <a:pathLst>
              <a:path w="260404" h="260404">
                <a:moveTo>
                  <a:pt x="0" y="0"/>
                </a:moveTo>
                <a:lnTo>
                  <a:pt x="260404" y="0"/>
                </a:lnTo>
                <a:lnTo>
                  <a:pt x="260404" y="260404"/>
                </a:lnTo>
                <a:lnTo>
                  <a:pt x="0" y="260404"/>
                </a:lnTo>
                <a:lnTo>
                  <a:pt x="0" y="0"/>
                </a:lnTo>
                <a:close/>
              </a:path>
            </a:pathLst>
          </a:custGeom>
          <a:blipFill>
            <a:blip r:embed="rId12">
              <a:extLst>
                <a:ext uri="{96DAC541-7B7A-43D3-8B79-37D633B846F1}">
                  <asvg:svgBlip xmlns:asvg="http://schemas.microsoft.com/office/drawing/2016/SVG/main" r:embed="rId28"/>
                </a:ext>
              </a:extLst>
            </a:blip>
            <a:stretch>
              <a:fillRect/>
            </a:stretch>
          </a:blipFill>
        </p:spPr>
      </p:sp>
      <p:sp>
        <p:nvSpPr>
          <p:cNvPr id="17" name="Freeform 17"/>
          <p:cNvSpPr/>
          <p:nvPr/>
        </p:nvSpPr>
        <p:spPr>
          <a:xfrm>
            <a:off x="516598" y="3308918"/>
            <a:ext cx="260404" cy="260404"/>
          </a:xfrm>
          <a:custGeom>
            <a:avLst/>
            <a:gdLst/>
            <a:ahLst/>
            <a:cxnLst/>
            <a:rect l="l" t="t" r="r" b="b"/>
            <a:pathLst>
              <a:path w="260404" h="260404">
                <a:moveTo>
                  <a:pt x="0" y="0"/>
                </a:moveTo>
                <a:lnTo>
                  <a:pt x="260404" y="0"/>
                </a:lnTo>
                <a:lnTo>
                  <a:pt x="260404" y="260404"/>
                </a:lnTo>
                <a:lnTo>
                  <a:pt x="0" y="260404"/>
                </a:lnTo>
                <a:lnTo>
                  <a:pt x="0" y="0"/>
                </a:lnTo>
                <a:close/>
              </a:path>
            </a:pathLst>
          </a:custGeom>
          <a:blipFill>
            <a:blip r:embed="rId29"/>
            <a:stretch>
              <a:fillRect/>
            </a:stretch>
          </a:blipFill>
        </p:spPr>
      </p:sp>
      <p:sp>
        <p:nvSpPr>
          <p:cNvPr id="18" name="Freeform 18"/>
          <p:cNvSpPr/>
          <p:nvPr/>
        </p:nvSpPr>
        <p:spPr>
          <a:xfrm>
            <a:off x="711727" y="1959702"/>
            <a:ext cx="1627432" cy="2337473"/>
          </a:xfrm>
          <a:custGeom>
            <a:avLst/>
            <a:gdLst/>
            <a:ahLst/>
            <a:cxnLst/>
            <a:rect l="l" t="t" r="r" b="b"/>
            <a:pathLst>
              <a:path w="1627432" h="2337473">
                <a:moveTo>
                  <a:pt x="0" y="0"/>
                </a:moveTo>
                <a:lnTo>
                  <a:pt x="1627432" y="0"/>
                </a:lnTo>
                <a:lnTo>
                  <a:pt x="1627432" y="2337473"/>
                </a:lnTo>
                <a:lnTo>
                  <a:pt x="0" y="2337473"/>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19" name="Freeform 19"/>
          <p:cNvSpPr/>
          <p:nvPr/>
        </p:nvSpPr>
        <p:spPr>
          <a:xfrm>
            <a:off x="3373250" y="2820648"/>
            <a:ext cx="2107035" cy="1691202"/>
          </a:xfrm>
          <a:custGeom>
            <a:avLst/>
            <a:gdLst/>
            <a:ahLst/>
            <a:cxnLst/>
            <a:rect l="l" t="t" r="r" b="b"/>
            <a:pathLst>
              <a:path w="2107035" h="1691202">
                <a:moveTo>
                  <a:pt x="0" y="0"/>
                </a:moveTo>
                <a:lnTo>
                  <a:pt x="2107035" y="0"/>
                </a:lnTo>
                <a:lnTo>
                  <a:pt x="2107035" y="1691202"/>
                </a:lnTo>
                <a:lnTo>
                  <a:pt x="0" y="1691202"/>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20" name="Freeform 20"/>
          <p:cNvSpPr/>
          <p:nvPr/>
        </p:nvSpPr>
        <p:spPr>
          <a:xfrm>
            <a:off x="4401541" y="1932661"/>
            <a:ext cx="260404" cy="225904"/>
          </a:xfrm>
          <a:custGeom>
            <a:avLst/>
            <a:gdLst/>
            <a:ahLst/>
            <a:cxnLst/>
            <a:rect l="l" t="t" r="r" b="b"/>
            <a:pathLst>
              <a:path w="260404" h="225904">
                <a:moveTo>
                  <a:pt x="0" y="0"/>
                </a:moveTo>
                <a:lnTo>
                  <a:pt x="260404" y="0"/>
                </a:lnTo>
                <a:lnTo>
                  <a:pt x="260404" y="225904"/>
                </a:lnTo>
                <a:lnTo>
                  <a:pt x="0" y="225904"/>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sp>
      <p:sp>
        <p:nvSpPr>
          <p:cNvPr id="21" name="Freeform 21"/>
          <p:cNvSpPr/>
          <p:nvPr/>
        </p:nvSpPr>
        <p:spPr>
          <a:xfrm>
            <a:off x="4401617" y="2482053"/>
            <a:ext cx="260404" cy="225904"/>
          </a:xfrm>
          <a:custGeom>
            <a:avLst/>
            <a:gdLst/>
            <a:ahLst/>
            <a:cxnLst/>
            <a:rect l="l" t="t" r="r" b="b"/>
            <a:pathLst>
              <a:path w="260404" h="225904">
                <a:moveTo>
                  <a:pt x="0" y="0"/>
                </a:moveTo>
                <a:lnTo>
                  <a:pt x="260404" y="0"/>
                </a:lnTo>
                <a:lnTo>
                  <a:pt x="260404" y="225905"/>
                </a:lnTo>
                <a:lnTo>
                  <a:pt x="0" y="225905"/>
                </a:lnTo>
                <a:lnTo>
                  <a:pt x="0" y="0"/>
                </a:lnTo>
                <a:close/>
              </a:path>
            </a:pathLst>
          </a:custGeom>
          <a:blipFill>
            <a:blip r:embed="rId34">
              <a:extLst>
                <a:ext uri="{96DAC541-7B7A-43D3-8B79-37D633B846F1}">
                  <asvg:svgBlip xmlns:asvg="http://schemas.microsoft.com/office/drawing/2016/SVG/main" r:embed="rId36"/>
                </a:ext>
              </a:extLst>
            </a:blip>
            <a:stretch>
              <a:fillRect/>
            </a:stretch>
          </a:blipFill>
        </p:spPr>
      </p:sp>
      <p:sp>
        <p:nvSpPr>
          <p:cNvPr id="22" name="Freeform 22"/>
          <p:cNvSpPr/>
          <p:nvPr/>
        </p:nvSpPr>
        <p:spPr>
          <a:xfrm>
            <a:off x="6113497" y="1126246"/>
            <a:ext cx="2684697" cy="1520876"/>
          </a:xfrm>
          <a:custGeom>
            <a:avLst/>
            <a:gdLst/>
            <a:ahLst/>
            <a:cxnLst/>
            <a:rect l="l" t="t" r="r" b="b"/>
            <a:pathLst>
              <a:path w="2684697" h="1520876">
                <a:moveTo>
                  <a:pt x="0" y="0"/>
                </a:moveTo>
                <a:lnTo>
                  <a:pt x="2684698" y="0"/>
                </a:lnTo>
                <a:lnTo>
                  <a:pt x="2684698" y="1520875"/>
                </a:lnTo>
                <a:lnTo>
                  <a:pt x="0" y="1520875"/>
                </a:lnTo>
                <a:lnTo>
                  <a:pt x="0" y="0"/>
                </a:lnTo>
                <a:close/>
              </a:path>
            </a:pathLst>
          </a:custGeom>
          <a:blipFill>
            <a:blip r:embed="rId37">
              <a:extLst>
                <a:ext uri="{96DAC541-7B7A-43D3-8B79-37D633B846F1}">
                  <asvg:svgBlip xmlns:asvg="http://schemas.microsoft.com/office/drawing/2016/SVG/main" r:embed="rId38"/>
                </a:ext>
              </a:extLst>
            </a:blip>
            <a:stretch>
              <a:fillRect/>
            </a:stretch>
          </a:blipFill>
        </p:spPr>
      </p:sp>
      <p:sp>
        <p:nvSpPr>
          <p:cNvPr id="23" name="Freeform 23"/>
          <p:cNvSpPr/>
          <p:nvPr/>
        </p:nvSpPr>
        <p:spPr>
          <a:xfrm>
            <a:off x="6298873" y="2223487"/>
            <a:ext cx="260404" cy="260404"/>
          </a:xfrm>
          <a:custGeom>
            <a:avLst/>
            <a:gdLst/>
            <a:ahLst/>
            <a:cxnLst/>
            <a:rect l="l" t="t" r="r" b="b"/>
            <a:pathLst>
              <a:path w="260404" h="260404">
                <a:moveTo>
                  <a:pt x="0" y="0"/>
                </a:moveTo>
                <a:lnTo>
                  <a:pt x="260404" y="0"/>
                </a:lnTo>
                <a:lnTo>
                  <a:pt x="260404" y="260404"/>
                </a:lnTo>
                <a:lnTo>
                  <a:pt x="0" y="260404"/>
                </a:lnTo>
                <a:lnTo>
                  <a:pt x="0" y="0"/>
                </a:lnTo>
                <a:close/>
              </a:path>
            </a:pathLst>
          </a:custGeom>
          <a:blipFill>
            <a:blip r:embed="rId27"/>
            <a:stretch>
              <a:fillRect/>
            </a:stretch>
          </a:blipFill>
        </p:spPr>
      </p:sp>
      <p:sp>
        <p:nvSpPr>
          <p:cNvPr id="24" name="Freeform 24"/>
          <p:cNvSpPr/>
          <p:nvPr/>
        </p:nvSpPr>
        <p:spPr>
          <a:xfrm>
            <a:off x="6298873" y="1868491"/>
            <a:ext cx="260404" cy="260404"/>
          </a:xfrm>
          <a:custGeom>
            <a:avLst/>
            <a:gdLst/>
            <a:ahLst/>
            <a:cxnLst/>
            <a:rect l="l" t="t" r="r" b="b"/>
            <a:pathLst>
              <a:path w="260404" h="260404">
                <a:moveTo>
                  <a:pt x="0" y="0"/>
                </a:moveTo>
                <a:lnTo>
                  <a:pt x="260404" y="0"/>
                </a:lnTo>
                <a:lnTo>
                  <a:pt x="260404" y="260404"/>
                </a:lnTo>
                <a:lnTo>
                  <a:pt x="0" y="260404"/>
                </a:lnTo>
                <a:lnTo>
                  <a:pt x="0" y="0"/>
                </a:lnTo>
                <a:close/>
              </a:path>
            </a:pathLst>
          </a:custGeom>
          <a:blipFill>
            <a:blip r:embed="rId12">
              <a:extLst>
                <a:ext uri="{96DAC541-7B7A-43D3-8B79-37D633B846F1}">
                  <asvg:svgBlip xmlns:asvg="http://schemas.microsoft.com/office/drawing/2016/SVG/main" r:embed="rId39"/>
                </a:ext>
              </a:extLst>
            </a:blip>
            <a:stretch>
              <a:fillRect/>
            </a:stretch>
          </a:blipFill>
        </p:spPr>
      </p:sp>
      <p:sp>
        <p:nvSpPr>
          <p:cNvPr id="25" name="Freeform 25"/>
          <p:cNvSpPr/>
          <p:nvPr/>
        </p:nvSpPr>
        <p:spPr>
          <a:xfrm>
            <a:off x="6298873" y="1868491"/>
            <a:ext cx="260404" cy="260404"/>
          </a:xfrm>
          <a:custGeom>
            <a:avLst/>
            <a:gdLst/>
            <a:ahLst/>
            <a:cxnLst/>
            <a:rect l="l" t="t" r="r" b="b"/>
            <a:pathLst>
              <a:path w="260404" h="260404">
                <a:moveTo>
                  <a:pt x="0" y="0"/>
                </a:moveTo>
                <a:lnTo>
                  <a:pt x="260404" y="0"/>
                </a:lnTo>
                <a:lnTo>
                  <a:pt x="260404" y="260404"/>
                </a:lnTo>
                <a:lnTo>
                  <a:pt x="0" y="260404"/>
                </a:lnTo>
                <a:lnTo>
                  <a:pt x="0" y="0"/>
                </a:lnTo>
                <a:close/>
              </a:path>
            </a:pathLst>
          </a:custGeom>
          <a:blipFill>
            <a:blip r:embed="rId29"/>
            <a:stretch>
              <a:fillRect/>
            </a:stretch>
          </a:blipFill>
        </p:spPr>
      </p:sp>
      <p:sp>
        <p:nvSpPr>
          <p:cNvPr id="26" name="Freeform 26"/>
          <p:cNvSpPr/>
          <p:nvPr/>
        </p:nvSpPr>
        <p:spPr>
          <a:xfrm>
            <a:off x="478536" y="3914175"/>
            <a:ext cx="1345692" cy="469897"/>
          </a:xfrm>
          <a:custGeom>
            <a:avLst/>
            <a:gdLst/>
            <a:ahLst/>
            <a:cxnLst/>
            <a:rect l="l" t="t" r="r" b="b"/>
            <a:pathLst>
              <a:path w="1345692" h="469897">
                <a:moveTo>
                  <a:pt x="0" y="0"/>
                </a:moveTo>
                <a:lnTo>
                  <a:pt x="1345692" y="0"/>
                </a:lnTo>
                <a:lnTo>
                  <a:pt x="1345692" y="469897"/>
                </a:lnTo>
                <a:lnTo>
                  <a:pt x="0" y="469897"/>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sp>
      <p:sp>
        <p:nvSpPr>
          <p:cNvPr id="27" name="Freeform 27"/>
          <p:cNvSpPr/>
          <p:nvPr/>
        </p:nvSpPr>
        <p:spPr>
          <a:xfrm>
            <a:off x="6184897" y="1513122"/>
            <a:ext cx="2565397" cy="1075506"/>
          </a:xfrm>
          <a:custGeom>
            <a:avLst/>
            <a:gdLst/>
            <a:ahLst/>
            <a:cxnLst/>
            <a:rect l="l" t="t" r="r" b="b"/>
            <a:pathLst>
              <a:path w="2565397" h="1075506">
                <a:moveTo>
                  <a:pt x="0" y="0"/>
                </a:moveTo>
                <a:lnTo>
                  <a:pt x="2565397" y="0"/>
                </a:lnTo>
                <a:lnTo>
                  <a:pt x="2565397" y="1075506"/>
                </a:lnTo>
                <a:lnTo>
                  <a:pt x="0" y="1075506"/>
                </a:lnTo>
                <a:lnTo>
                  <a:pt x="0" y="0"/>
                </a:lnTo>
                <a:close/>
              </a:path>
            </a:pathLst>
          </a:custGeom>
          <a:blipFill>
            <a:blip r:embed="rId42">
              <a:extLst>
                <a:ext uri="{96DAC541-7B7A-43D3-8B79-37D633B846F1}">
                  <asvg:svgBlip xmlns:asvg="http://schemas.microsoft.com/office/drawing/2016/SVG/main" r:embed="rId43"/>
                </a:ext>
              </a:extLst>
            </a:blip>
            <a:stretch>
              <a:fillRect/>
            </a:stretch>
          </a:blipFill>
        </p:spPr>
      </p:sp>
      <p:sp>
        <p:nvSpPr>
          <p:cNvPr id="28" name="Freeform 28"/>
          <p:cNvSpPr/>
          <p:nvPr/>
        </p:nvSpPr>
        <p:spPr>
          <a:xfrm>
            <a:off x="7369883" y="3089872"/>
            <a:ext cx="1414624" cy="1218219"/>
          </a:xfrm>
          <a:custGeom>
            <a:avLst/>
            <a:gdLst/>
            <a:ahLst/>
            <a:cxnLst/>
            <a:rect l="l" t="t" r="r" b="b"/>
            <a:pathLst>
              <a:path w="1414624" h="1218219">
                <a:moveTo>
                  <a:pt x="0" y="0"/>
                </a:moveTo>
                <a:lnTo>
                  <a:pt x="1414624" y="0"/>
                </a:lnTo>
                <a:lnTo>
                  <a:pt x="1414624" y="1218219"/>
                </a:lnTo>
                <a:lnTo>
                  <a:pt x="0" y="1218219"/>
                </a:lnTo>
                <a:lnTo>
                  <a:pt x="0" y="0"/>
                </a:lnTo>
                <a:close/>
              </a:path>
            </a:pathLst>
          </a:custGeom>
          <a:blipFill>
            <a:blip r:embed="rId44">
              <a:extLst>
                <a:ext uri="{96DAC541-7B7A-43D3-8B79-37D633B846F1}">
                  <asvg:svgBlip xmlns:asvg="http://schemas.microsoft.com/office/drawing/2016/SVG/main" r:embed="rId45"/>
                </a:ext>
              </a:extLst>
            </a:blip>
            <a:stretch>
              <a:fillRect/>
            </a:stretch>
          </a:blipFill>
        </p:spPr>
      </p:sp>
      <p:sp>
        <p:nvSpPr>
          <p:cNvPr id="29" name="Freeform 29"/>
          <p:cNvSpPr/>
          <p:nvPr/>
        </p:nvSpPr>
        <p:spPr>
          <a:xfrm>
            <a:off x="542039" y="4035295"/>
            <a:ext cx="225904" cy="225904"/>
          </a:xfrm>
          <a:custGeom>
            <a:avLst/>
            <a:gdLst/>
            <a:ahLst/>
            <a:cxnLst/>
            <a:rect l="l" t="t" r="r" b="b"/>
            <a:pathLst>
              <a:path w="225904" h="225904">
                <a:moveTo>
                  <a:pt x="0" y="0"/>
                </a:moveTo>
                <a:lnTo>
                  <a:pt x="225905" y="0"/>
                </a:lnTo>
                <a:lnTo>
                  <a:pt x="225905" y="225904"/>
                </a:lnTo>
                <a:lnTo>
                  <a:pt x="0" y="225904"/>
                </a:lnTo>
                <a:lnTo>
                  <a:pt x="0" y="0"/>
                </a:lnTo>
                <a:close/>
              </a:path>
            </a:pathLst>
          </a:custGeom>
          <a:blipFill>
            <a:blip r:embed="rId46"/>
            <a:stretch>
              <a:fillRect/>
            </a:stretch>
          </a:blipFill>
        </p:spPr>
      </p:sp>
      <p:sp>
        <p:nvSpPr>
          <p:cNvPr id="30" name="Freeform 30"/>
          <p:cNvSpPr/>
          <p:nvPr/>
        </p:nvSpPr>
        <p:spPr>
          <a:xfrm>
            <a:off x="244173" y="1281017"/>
            <a:ext cx="7235895" cy="3337874"/>
          </a:xfrm>
          <a:custGeom>
            <a:avLst/>
            <a:gdLst/>
            <a:ahLst/>
            <a:cxnLst/>
            <a:rect l="l" t="t" r="r" b="b"/>
            <a:pathLst>
              <a:path w="7235895" h="3337874">
                <a:moveTo>
                  <a:pt x="0" y="0"/>
                </a:moveTo>
                <a:lnTo>
                  <a:pt x="7235895" y="0"/>
                </a:lnTo>
                <a:lnTo>
                  <a:pt x="7235895" y="3337875"/>
                </a:lnTo>
                <a:lnTo>
                  <a:pt x="0" y="3337875"/>
                </a:lnTo>
                <a:lnTo>
                  <a:pt x="0" y="0"/>
                </a:lnTo>
                <a:close/>
              </a:path>
            </a:pathLst>
          </a:custGeom>
          <a:blipFill>
            <a:blip r:embed="rId47">
              <a:extLst>
                <a:ext uri="{96DAC541-7B7A-43D3-8B79-37D633B846F1}">
                  <asvg:svgBlip xmlns:asvg="http://schemas.microsoft.com/office/drawing/2016/SVG/main" r:embed="rId48"/>
                </a:ext>
              </a:extLst>
            </a:blip>
            <a:stretch>
              <a:fillRect/>
            </a:stretch>
          </a:blipFill>
        </p:spPr>
      </p:sp>
      <p:sp>
        <p:nvSpPr>
          <p:cNvPr id="31" name="Freeform 31"/>
          <p:cNvSpPr/>
          <p:nvPr/>
        </p:nvSpPr>
        <p:spPr>
          <a:xfrm>
            <a:off x="7991161" y="2508171"/>
            <a:ext cx="172069" cy="365798"/>
          </a:xfrm>
          <a:custGeom>
            <a:avLst/>
            <a:gdLst/>
            <a:ahLst/>
            <a:cxnLst/>
            <a:rect l="l" t="t" r="r" b="b"/>
            <a:pathLst>
              <a:path w="172069" h="365798">
                <a:moveTo>
                  <a:pt x="0" y="0"/>
                </a:moveTo>
                <a:lnTo>
                  <a:pt x="172069" y="0"/>
                </a:lnTo>
                <a:lnTo>
                  <a:pt x="172069" y="365798"/>
                </a:lnTo>
                <a:lnTo>
                  <a:pt x="0" y="365798"/>
                </a:lnTo>
                <a:lnTo>
                  <a:pt x="0" y="0"/>
                </a:lnTo>
                <a:close/>
              </a:path>
            </a:pathLst>
          </a:custGeom>
          <a:blipFill>
            <a:blip r:embed="rId49">
              <a:extLst>
                <a:ext uri="{96DAC541-7B7A-43D3-8B79-37D633B846F1}">
                  <asvg:svgBlip xmlns:asvg="http://schemas.microsoft.com/office/drawing/2016/SVG/main" r:embed="rId50"/>
                </a:ext>
              </a:extLst>
            </a:blip>
            <a:stretch>
              <a:fillRect/>
            </a:stretch>
          </a:blipFill>
        </p:spPr>
      </p:sp>
      <p:sp>
        <p:nvSpPr>
          <p:cNvPr id="32" name="TextBox 32"/>
          <p:cNvSpPr txBox="1"/>
          <p:nvPr/>
        </p:nvSpPr>
        <p:spPr>
          <a:xfrm>
            <a:off x="630974" y="2961065"/>
            <a:ext cx="1002059" cy="163478"/>
          </a:xfrm>
          <a:prstGeom prst="rect">
            <a:avLst/>
          </a:prstGeom>
        </p:spPr>
        <p:txBody>
          <a:bodyPr lIns="0" tIns="0" rIns="0" bIns="0" rtlCol="0" anchor="t">
            <a:spAutoFit/>
          </a:bodyPr>
          <a:lstStyle/>
          <a:p>
            <a:pPr algn="l">
              <a:lnSpc>
                <a:spcPts val="1260"/>
              </a:lnSpc>
            </a:pPr>
            <a:r>
              <a:rPr lang="en-US" sz="900" b="1">
                <a:solidFill>
                  <a:srgbClr val="000000"/>
                </a:solidFill>
                <a:latin typeface="Ubuntu Bold" panose="020B0804030602030204"/>
                <a:ea typeface="Ubuntu Bold" panose="020B0804030602030204"/>
                <a:cs typeface="Ubuntu Bold" panose="020B0804030602030204"/>
                <a:sym typeface="Ubuntu Bold" panose="020B0804030602030204"/>
              </a:rPr>
              <a:t>Container running</a:t>
            </a:r>
          </a:p>
        </p:txBody>
      </p:sp>
      <p:sp>
        <p:nvSpPr>
          <p:cNvPr id="33" name="TextBox 33"/>
          <p:cNvSpPr txBox="1"/>
          <p:nvPr/>
        </p:nvSpPr>
        <p:spPr>
          <a:xfrm>
            <a:off x="6950373" y="1275321"/>
            <a:ext cx="1031319" cy="163478"/>
          </a:xfrm>
          <a:prstGeom prst="rect">
            <a:avLst/>
          </a:prstGeom>
        </p:spPr>
        <p:txBody>
          <a:bodyPr lIns="0" tIns="0" rIns="0" bIns="0" rtlCol="0" anchor="t">
            <a:spAutoFit/>
          </a:bodyPr>
          <a:lstStyle/>
          <a:p>
            <a:pPr algn="l">
              <a:lnSpc>
                <a:spcPts val="1260"/>
              </a:lnSpc>
            </a:pPr>
            <a:r>
              <a:rPr lang="en-US" sz="900" b="1">
                <a:solidFill>
                  <a:srgbClr val="000000"/>
                </a:solidFill>
                <a:latin typeface="Ubuntu Bold" panose="020B0804030602030204"/>
                <a:ea typeface="Ubuntu Bold" panose="020B0804030602030204"/>
                <a:cs typeface="Ubuntu Bold" panose="020B0804030602030204"/>
                <a:sym typeface="Ubuntu Bold" panose="020B0804030602030204"/>
              </a:rPr>
              <a:t>Container stopped</a:t>
            </a:r>
          </a:p>
        </p:txBody>
      </p:sp>
      <p:sp>
        <p:nvSpPr>
          <p:cNvPr id="34" name="TextBox 34"/>
          <p:cNvSpPr txBox="1"/>
          <p:nvPr/>
        </p:nvSpPr>
        <p:spPr>
          <a:xfrm>
            <a:off x="7556668" y="3429238"/>
            <a:ext cx="1062333" cy="163478"/>
          </a:xfrm>
          <a:prstGeom prst="rect">
            <a:avLst/>
          </a:prstGeom>
        </p:spPr>
        <p:txBody>
          <a:bodyPr lIns="0" tIns="0" rIns="0" bIns="0" rtlCol="0" anchor="t">
            <a:spAutoFit/>
          </a:bodyPr>
          <a:lstStyle/>
          <a:p>
            <a:pPr algn="l">
              <a:lnSpc>
                <a:spcPts val="1260"/>
              </a:lnSpc>
            </a:pPr>
            <a:r>
              <a:rPr lang="en-US" sz="900" b="1">
                <a:solidFill>
                  <a:srgbClr val="000000"/>
                </a:solidFill>
                <a:latin typeface="Ubuntu Bold" panose="020B0804030602030204"/>
                <a:ea typeface="Ubuntu Bold" panose="020B0804030602030204"/>
                <a:cs typeface="Ubuntu Bold" panose="020B0804030602030204"/>
                <a:sym typeface="Ubuntu Bold" panose="020B0804030602030204"/>
              </a:rPr>
              <a:t>Container removed</a:t>
            </a:r>
          </a:p>
        </p:txBody>
      </p:sp>
      <p:sp>
        <p:nvSpPr>
          <p:cNvPr id="35" name="TextBox 35"/>
          <p:cNvSpPr txBox="1"/>
          <p:nvPr/>
        </p:nvSpPr>
        <p:spPr>
          <a:xfrm>
            <a:off x="325879" y="821836"/>
            <a:ext cx="6205099" cy="249126"/>
          </a:xfrm>
          <a:prstGeom prst="rect">
            <a:avLst/>
          </a:prstGeom>
        </p:spPr>
        <p:txBody>
          <a:bodyPr lIns="0" tIns="0" rIns="0" bIns="0" rtlCol="0" anchor="t">
            <a:spAutoFit/>
          </a:bodyPr>
          <a:lstStyle/>
          <a:p>
            <a:pPr algn="l">
              <a:lnSpc>
                <a:spcPts val="1960"/>
              </a:lnSpc>
            </a:pPr>
            <a:r>
              <a:rPr lang="en-US" sz="1400" b="1">
                <a:solidFill>
                  <a:srgbClr val="000000"/>
                </a:solidFill>
                <a:latin typeface="Open Sans Bold"/>
                <a:ea typeface="Open Sans Bold"/>
                <a:cs typeface="Open Sans Bold"/>
                <a:sym typeface="Open Sans Bold"/>
              </a:rPr>
              <a:t>Understand what happens with containers throughout their lifetime</a:t>
            </a:r>
          </a:p>
        </p:txBody>
      </p:sp>
      <p:sp>
        <p:nvSpPr>
          <p:cNvPr id="36" name="TextBox 36"/>
          <p:cNvSpPr txBox="1"/>
          <p:nvPr/>
        </p:nvSpPr>
        <p:spPr>
          <a:xfrm>
            <a:off x="325879" y="4622825"/>
            <a:ext cx="527437" cy="208445"/>
          </a:xfrm>
          <a:prstGeom prst="rect">
            <a:avLst/>
          </a:prstGeom>
        </p:spPr>
        <p:txBody>
          <a:bodyPr lIns="0" tIns="0" rIns="0" bIns="0" rtlCol="0" anchor="t">
            <a:spAutoFit/>
          </a:bodyPr>
          <a:lstStyle/>
          <a:p>
            <a:pPr algn="l">
              <a:lnSpc>
                <a:spcPts val="1680"/>
              </a:lnSpc>
            </a:pPr>
            <a:r>
              <a:rPr lang="en-US" sz="1200" b="1">
                <a:solidFill>
                  <a:srgbClr val="000000"/>
                </a:solidFill>
                <a:latin typeface="Ubuntu Bold" panose="020B0804030602030204"/>
                <a:ea typeface="Ubuntu Bold" panose="020B0804030602030204"/>
                <a:cs typeface="Ubuntu Bold" panose="020B0804030602030204"/>
                <a:sym typeface="Ubuntu Bold" panose="020B0804030602030204"/>
              </a:rPr>
              <a:t>Docker</a:t>
            </a:r>
          </a:p>
        </p:txBody>
      </p:sp>
      <p:sp>
        <p:nvSpPr>
          <p:cNvPr id="37" name="TextBox 37"/>
          <p:cNvSpPr txBox="1"/>
          <p:nvPr/>
        </p:nvSpPr>
        <p:spPr>
          <a:xfrm>
            <a:off x="325879" y="282445"/>
            <a:ext cx="2389756" cy="356930"/>
          </a:xfrm>
          <a:prstGeom prst="rect">
            <a:avLst/>
          </a:prstGeom>
        </p:spPr>
        <p:txBody>
          <a:bodyPr lIns="0" tIns="0" rIns="0" bIns="0" rtlCol="0" anchor="t">
            <a:spAutoFit/>
          </a:bodyPr>
          <a:lstStyle/>
          <a:p>
            <a:pPr algn="l">
              <a:lnSpc>
                <a:spcPts val="2800"/>
              </a:lnSpc>
            </a:pPr>
            <a:r>
              <a:rPr lang="en-US" sz="2000" b="1">
                <a:solidFill>
                  <a:srgbClr val="000000"/>
                </a:solidFill>
                <a:latin typeface="Ubuntu Bold" panose="020B0804030602030204"/>
                <a:ea typeface="Ubuntu Bold" panose="020B0804030602030204"/>
                <a:cs typeface="Ubuntu Bold" panose="020B0804030602030204"/>
                <a:sym typeface="Ubuntu Bold" panose="020B0804030602030204"/>
              </a:rPr>
              <a:t>Container Lifecycle</a:t>
            </a:r>
          </a:p>
        </p:txBody>
      </p:sp>
      <p:sp>
        <p:nvSpPr>
          <p:cNvPr id="38" name="TextBox 38"/>
          <p:cNvSpPr txBox="1"/>
          <p:nvPr/>
        </p:nvSpPr>
        <p:spPr>
          <a:xfrm>
            <a:off x="617449" y="2348646"/>
            <a:ext cx="380848" cy="223647"/>
          </a:xfrm>
          <a:prstGeom prst="rect">
            <a:avLst/>
          </a:prstGeom>
        </p:spPr>
        <p:txBody>
          <a:bodyPr lIns="0" tIns="0" rIns="0" bIns="0" rtlCol="0" anchor="t">
            <a:spAutoFit/>
          </a:bodyPr>
          <a:lstStyle/>
          <a:p>
            <a:pPr algn="l">
              <a:lnSpc>
                <a:spcPts val="825"/>
              </a:lnSpc>
            </a:pPr>
            <a:r>
              <a:rPr lang="en-US" sz="700">
                <a:solidFill>
                  <a:srgbClr val="B85450"/>
                </a:solidFill>
                <a:latin typeface="JetBrains Mono" panose="02010509020102050004"/>
                <a:ea typeface="JetBrains Mono" panose="02010509020102050004"/>
                <a:cs typeface="JetBrains Mono" panose="02010509020102050004"/>
                <a:sym typeface="JetBrains Mono" panose="02010509020102050004"/>
              </a:rPr>
              <a:t>docker create</a:t>
            </a:r>
          </a:p>
        </p:txBody>
      </p:sp>
      <p:sp>
        <p:nvSpPr>
          <p:cNvPr id="39" name="TextBox 39"/>
          <p:cNvSpPr txBox="1"/>
          <p:nvPr/>
        </p:nvSpPr>
        <p:spPr>
          <a:xfrm>
            <a:off x="860955" y="3365402"/>
            <a:ext cx="598475" cy="128397"/>
          </a:xfrm>
          <a:prstGeom prst="rect">
            <a:avLst/>
          </a:prstGeom>
        </p:spPr>
        <p:txBody>
          <a:bodyPr lIns="0" tIns="0" rIns="0" bIns="0" rtlCol="0" anchor="t">
            <a:spAutoFit/>
          </a:bodyPr>
          <a:lstStyle/>
          <a:p>
            <a:pPr algn="l">
              <a:lnSpc>
                <a:spcPts val="980"/>
              </a:lnSpc>
            </a:pPr>
            <a:r>
              <a:rPr lang="en-US" sz="700">
                <a:solidFill>
                  <a:srgbClr val="B85450"/>
                </a:solidFill>
                <a:latin typeface="JetBrains Mono" panose="02010509020102050004"/>
                <a:ea typeface="JetBrains Mono" panose="02010509020102050004"/>
                <a:cs typeface="JetBrains Mono" panose="02010509020102050004"/>
                <a:sym typeface="JetBrains Mono" panose="02010509020102050004"/>
              </a:rPr>
              <a:t>docker logs</a:t>
            </a:r>
          </a:p>
        </p:txBody>
      </p:sp>
      <p:sp>
        <p:nvSpPr>
          <p:cNvPr id="40" name="TextBox 40"/>
          <p:cNvSpPr txBox="1"/>
          <p:nvPr/>
        </p:nvSpPr>
        <p:spPr>
          <a:xfrm>
            <a:off x="860955" y="4075405"/>
            <a:ext cx="598475" cy="128397"/>
          </a:xfrm>
          <a:prstGeom prst="rect">
            <a:avLst/>
          </a:prstGeom>
        </p:spPr>
        <p:txBody>
          <a:bodyPr lIns="0" tIns="0" rIns="0" bIns="0" rtlCol="0" anchor="t">
            <a:spAutoFit/>
          </a:bodyPr>
          <a:lstStyle/>
          <a:p>
            <a:pPr algn="l">
              <a:lnSpc>
                <a:spcPts val="980"/>
              </a:lnSpc>
            </a:pPr>
            <a:r>
              <a:rPr lang="en-US" sz="700">
                <a:solidFill>
                  <a:srgbClr val="B85450"/>
                </a:solidFill>
                <a:latin typeface="JetBrains Mono" panose="02010509020102050004"/>
                <a:ea typeface="JetBrains Mono" panose="02010509020102050004"/>
                <a:cs typeface="JetBrains Mono" panose="02010509020102050004"/>
                <a:sym typeface="JetBrains Mono" panose="02010509020102050004"/>
              </a:rPr>
              <a:t>docker exec</a:t>
            </a:r>
          </a:p>
        </p:txBody>
      </p:sp>
      <p:sp>
        <p:nvSpPr>
          <p:cNvPr id="41" name="TextBox 41"/>
          <p:cNvSpPr txBox="1"/>
          <p:nvPr/>
        </p:nvSpPr>
        <p:spPr>
          <a:xfrm>
            <a:off x="642328" y="1822704"/>
            <a:ext cx="979322" cy="128397"/>
          </a:xfrm>
          <a:prstGeom prst="rect">
            <a:avLst/>
          </a:prstGeom>
        </p:spPr>
        <p:txBody>
          <a:bodyPr lIns="0" tIns="0" rIns="0" bIns="0" rtlCol="0" anchor="t">
            <a:spAutoFit/>
          </a:bodyPr>
          <a:lstStyle/>
          <a:p>
            <a:pPr algn="l">
              <a:lnSpc>
                <a:spcPts val="980"/>
              </a:lnSpc>
            </a:pPr>
            <a:r>
              <a:rPr lang="en-US" sz="700">
                <a:solidFill>
                  <a:srgbClr val="B85450"/>
                </a:solidFill>
                <a:latin typeface="JetBrains Mono" panose="02010509020102050004"/>
                <a:ea typeface="JetBrains Mono" panose="02010509020102050004"/>
                <a:cs typeface="JetBrains Mono" panose="02010509020102050004"/>
                <a:sym typeface="JetBrains Mono" panose="02010509020102050004"/>
              </a:rPr>
              <a:t>docker run &lt;image&gt;</a:t>
            </a:r>
          </a:p>
        </p:txBody>
      </p:sp>
      <p:sp>
        <p:nvSpPr>
          <p:cNvPr id="42" name="TextBox 42"/>
          <p:cNvSpPr txBox="1"/>
          <p:nvPr/>
        </p:nvSpPr>
        <p:spPr>
          <a:xfrm>
            <a:off x="860955" y="3720398"/>
            <a:ext cx="761695" cy="128397"/>
          </a:xfrm>
          <a:prstGeom prst="rect">
            <a:avLst/>
          </a:prstGeom>
        </p:spPr>
        <p:txBody>
          <a:bodyPr lIns="0" tIns="0" rIns="0" bIns="0" rtlCol="0" anchor="t">
            <a:spAutoFit/>
          </a:bodyPr>
          <a:lstStyle/>
          <a:p>
            <a:pPr algn="l">
              <a:lnSpc>
                <a:spcPts val="980"/>
              </a:lnSpc>
            </a:pPr>
            <a:r>
              <a:rPr lang="en-US" sz="700">
                <a:solidFill>
                  <a:srgbClr val="B85450"/>
                </a:solidFill>
                <a:latin typeface="JetBrains Mono" panose="02010509020102050004"/>
                <a:ea typeface="JetBrains Mono" panose="02010509020102050004"/>
                <a:cs typeface="JetBrains Mono" panose="02010509020102050004"/>
                <a:sym typeface="JetBrains Mono" panose="02010509020102050004"/>
              </a:rPr>
              <a:t>docker inspect</a:t>
            </a:r>
          </a:p>
        </p:txBody>
      </p:sp>
      <p:sp>
        <p:nvSpPr>
          <p:cNvPr id="43" name="TextBox 43"/>
          <p:cNvSpPr txBox="1"/>
          <p:nvPr/>
        </p:nvSpPr>
        <p:spPr>
          <a:xfrm>
            <a:off x="1306840" y="2348646"/>
            <a:ext cx="380848" cy="118872"/>
          </a:xfrm>
          <a:prstGeom prst="rect">
            <a:avLst/>
          </a:prstGeom>
        </p:spPr>
        <p:txBody>
          <a:bodyPr lIns="0" tIns="0" rIns="0" bIns="0" rtlCol="0" anchor="t">
            <a:spAutoFit/>
          </a:bodyPr>
          <a:lstStyle/>
          <a:p>
            <a:pPr algn="l">
              <a:lnSpc>
                <a:spcPts val="825"/>
              </a:lnSpc>
            </a:pPr>
            <a:r>
              <a:rPr lang="en-US" sz="700">
                <a:solidFill>
                  <a:srgbClr val="B85450"/>
                </a:solidFill>
                <a:latin typeface="JetBrains Mono" panose="02010509020102050004"/>
                <a:ea typeface="JetBrains Mono" panose="02010509020102050004"/>
                <a:cs typeface="JetBrains Mono" panose="02010509020102050004"/>
                <a:sym typeface="JetBrains Mono" panose="02010509020102050004"/>
              </a:rPr>
              <a:t>docker </a:t>
            </a:r>
          </a:p>
        </p:txBody>
      </p:sp>
      <p:sp>
        <p:nvSpPr>
          <p:cNvPr id="44" name="TextBox 44"/>
          <p:cNvSpPr txBox="1"/>
          <p:nvPr/>
        </p:nvSpPr>
        <p:spPr>
          <a:xfrm>
            <a:off x="1333500" y="2453421"/>
            <a:ext cx="272034" cy="118872"/>
          </a:xfrm>
          <a:prstGeom prst="rect">
            <a:avLst/>
          </a:prstGeom>
        </p:spPr>
        <p:txBody>
          <a:bodyPr lIns="0" tIns="0" rIns="0" bIns="0" rtlCol="0" anchor="t">
            <a:spAutoFit/>
          </a:bodyPr>
          <a:lstStyle/>
          <a:p>
            <a:pPr algn="l">
              <a:lnSpc>
                <a:spcPts val="825"/>
              </a:lnSpc>
            </a:pPr>
            <a:r>
              <a:rPr lang="en-US" sz="700">
                <a:solidFill>
                  <a:srgbClr val="B85450"/>
                </a:solidFill>
                <a:latin typeface="JetBrains Mono" panose="02010509020102050004"/>
                <a:ea typeface="JetBrains Mono" panose="02010509020102050004"/>
                <a:cs typeface="JetBrains Mono" panose="02010509020102050004"/>
                <a:sym typeface="JetBrains Mono" panose="02010509020102050004"/>
              </a:rPr>
              <a:t>start</a:t>
            </a:r>
          </a:p>
        </p:txBody>
      </p:sp>
      <p:sp>
        <p:nvSpPr>
          <p:cNvPr id="45" name="TextBox 45"/>
          <p:cNvSpPr txBox="1"/>
          <p:nvPr/>
        </p:nvSpPr>
        <p:spPr>
          <a:xfrm>
            <a:off x="2696318" y="3593478"/>
            <a:ext cx="326441" cy="128397"/>
          </a:xfrm>
          <a:prstGeom prst="rect">
            <a:avLst/>
          </a:prstGeom>
        </p:spPr>
        <p:txBody>
          <a:bodyPr lIns="0" tIns="0" rIns="0" bIns="0" rtlCol="0" anchor="t">
            <a:spAutoFit/>
          </a:bodyPr>
          <a:lstStyle/>
          <a:p>
            <a:pPr algn="l">
              <a:lnSpc>
                <a:spcPts val="980"/>
              </a:lnSpc>
            </a:pPr>
            <a:r>
              <a:rPr lang="en-US" sz="700">
                <a:solidFill>
                  <a:srgbClr val="B85450"/>
                </a:solidFill>
                <a:latin typeface="JetBrains Mono" panose="02010509020102050004"/>
                <a:ea typeface="JetBrains Mono" panose="02010509020102050004"/>
                <a:cs typeface="JetBrains Mono" panose="02010509020102050004"/>
                <a:sym typeface="JetBrains Mono" panose="02010509020102050004"/>
              </a:rPr>
              <a:t>exit 0</a:t>
            </a:r>
          </a:p>
        </p:txBody>
      </p:sp>
      <p:sp>
        <p:nvSpPr>
          <p:cNvPr id="46" name="TextBox 46"/>
          <p:cNvSpPr txBox="1"/>
          <p:nvPr/>
        </p:nvSpPr>
        <p:spPr>
          <a:xfrm>
            <a:off x="2456421" y="4138279"/>
            <a:ext cx="816102" cy="128397"/>
          </a:xfrm>
          <a:prstGeom prst="rect">
            <a:avLst/>
          </a:prstGeom>
        </p:spPr>
        <p:txBody>
          <a:bodyPr lIns="0" tIns="0" rIns="0" bIns="0" rtlCol="0" anchor="t">
            <a:spAutoFit/>
          </a:bodyPr>
          <a:lstStyle/>
          <a:p>
            <a:pPr algn="l">
              <a:lnSpc>
                <a:spcPts val="980"/>
              </a:lnSpc>
            </a:pPr>
            <a:r>
              <a:rPr lang="en-US" sz="700">
                <a:solidFill>
                  <a:srgbClr val="B85450"/>
                </a:solidFill>
                <a:latin typeface="JetBrains Mono" panose="02010509020102050004"/>
                <a:ea typeface="JetBrains Mono" panose="02010509020102050004"/>
                <a:cs typeface="JetBrains Mono" panose="02010509020102050004"/>
                <a:sym typeface="JetBrains Mono" panose="02010509020102050004"/>
              </a:rPr>
              <a:t>exit &lt;non-zero&gt;</a:t>
            </a:r>
          </a:p>
        </p:txBody>
      </p:sp>
      <p:sp>
        <p:nvSpPr>
          <p:cNvPr id="47" name="TextBox 47"/>
          <p:cNvSpPr txBox="1"/>
          <p:nvPr/>
        </p:nvSpPr>
        <p:spPr>
          <a:xfrm>
            <a:off x="2403091" y="2513057"/>
            <a:ext cx="924916" cy="128397"/>
          </a:xfrm>
          <a:prstGeom prst="rect">
            <a:avLst/>
          </a:prstGeom>
        </p:spPr>
        <p:txBody>
          <a:bodyPr lIns="0" tIns="0" rIns="0" bIns="0" rtlCol="0" anchor="t">
            <a:spAutoFit/>
          </a:bodyPr>
          <a:lstStyle/>
          <a:p>
            <a:pPr algn="l">
              <a:lnSpc>
                <a:spcPts val="980"/>
              </a:lnSpc>
            </a:pPr>
            <a:r>
              <a:rPr lang="en-US" sz="700">
                <a:solidFill>
                  <a:srgbClr val="B85450"/>
                </a:solidFill>
                <a:latin typeface="JetBrains Mono" panose="02010509020102050004"/>
                <a:ea typeface="JetBrains Mono" panose="02010509020102050004"/>
                <a:cs typeface="JetBrains Mono" panose="02010509020102050004"/>
                <a:sym typeface="JetBrains Mono" panose="02010509020102050004"/>
              </a:rPr>
              <a:t>docker stop &lt;cId&gt;</a:t>
            </a:r>
          </a:p>
        </p:txBody>
      </p:sp>
      <p:sp>
        <p:nvSpPr>
          <p:cNvPr id="48" name="TextBox 48"/>
          <p:cNvSpPr txBox="1"/>
          <p:nvPr/>
        </p:nvSpPr>
        <p:spPr>
          <a:xfrm>
            <a:off x="2403110" y="3048676"/>
            <a:ext cx="924916" cy="128397"/>
          </a:xfrm>
          <a:prstGeom prst="rect">
            <a:avLst/>
          </a:prstGeom>
        </p:spPr>
        <p:txBody>
          <a:bodyPr lIns="0" tIns="0" rIns="0" bIns="0" rtlCol="0" anchor="t">
            <a:spAutoFit/>
          </a:bodyPr>
          <a:lstStyle/>
          <a:p>
            <a:pPr algn="l">
              <a:lnSpc>
                <a:spcPts val="980"/>
              </a:lnSpc>
            </a:pPr>
            <a:r>
              <a:rPr lang="en-US" sz="700">
                <a:solidFill>
                  <a:srgbClr val="B85450"/>
                </a:solidFill>
                <a:latin typeface="JetBrains Mono" panose="02010509020102050004"/>
                <a:ea typeface="JetBrains Mono" panose="02010509020102050004"/>
                <a:cs typeface="JetBrains Mono" panose="02010509020102050004"/>
                <a:sym typeface="JetBrains Mono" panose="02010509020102050004"/>
              </a:rPr>
              <a:t>docker kill &lt;cId&gt;</a:t>
            </a:r>
          </a:p>
        </p:txBody>
      </p:sp>
      <p:sp>
        <p:nvSpPr>
          <p:cNvPr id="49" name="TextBox 49"/>
          <p:cNvSpPr txBox="1"/>
          <p:nvPr/>
        </p:nvSpPr>
        <p:spPr>
          <a:xfrm>
            <a:off x="2376354" y="1972847"/>
            <a:ext cx="979322" cy="128397"/>
          </a:xfrm>
          <a:prstGeom prst="rect">
            <a:avLst/>
          </a:prstGeom>
        </p:spPr>
        <p:txBody>
          <a:bodyPr lIns="0" tIns="0" rIns="0" bIns="0" rtlCol="0" anchor="t">
            <a:spAutoFit/>
          </a:bodyPr>
          <a:lstStyle/>
          <a:p>
            <a:pPr algn="l">
              <a:lnSpc>
                <a:spcPts val="980"/>
              </a:lnSpc>
            </a:pPr>
            <a:r>
              <a:rPr lang="en-US" sz="700">
                <a:solidFill>
                  <a:srgbClr val="B85450"/>
                </a:solidFill>
                <a:latin typeface="JetBrains Mono" panose="02010509020102050004"/>
                <a:ea typeface="JetBrains Mono" panose="02010509020102050004"/>
                <a:cs typeface="JetBrains Mono" panose="02010509020102050004"/>
                <a:sym typeface="JetBrains Mono" panose="02010509020102050004"/>
              </a:rPr>
              <a:t>docker pause &lt;cId&gt;</a:t>
            </a:r>
          </a:p>
        </p:txBody>
      </p:sp>
      <p:sp>
        <p:nvSpPr>
          <p:cNvPr id="50" name="TextBox 50"/>
          <p:cNvSpPr txBox="1"/>
          <p:nvPr/>
        </p:nvSpPr>
        <p:spPr>
          <a:xfrm>
            <a:off x="4239920" y="1449229"/>
            <a:ext cx="1088136" cy="128397"/>
          </a:xfrm>
          <a:prstGeom prst="rect">
            <a:avLst/>
          </a:prstGeom>
        </p:spPr>
        <p:txBody>
          <a:bodyPr lIns="0" tIns="0" rIns="0" bIns="0" rtlCol="0" anchor="t">
            <a:spAutoFit/>
          </a:bodyPr>
          <a:lstStyle/>
          <a:p>
            <a:pPr algn="l">
              <a:lnSpc>
                <a:spcPts val="980"/>
              </a:lnSpc>
            </a:pPr>
            <a:r>
              <a:rPr lang="en-US" sz="700">
                <a:solidFill>
                  <a:srgbClr val="B85450"/>
                </a:solidFill>
                <a:latin typeface="JetBrains Mono" panose="02010509020102050004"/>
                <a:ea typeface="JetBrains Mono" panose="02010509020102050004"/>
                <a:cs typeface="JetBrains Mono" panose="02010509020102050004"/>
                <a:sym typeface="JetBrains Mono" panose="02010509020102050004"/>
              </a:rPr>
              <a:t>docker unpause &lt;cId&gt;</a:t>
            </a:r>
          </a:p>
        </p:txBody>
      </p:sp>
      <p:sp>
        <p:nvSpPr>
          <p:cNvPr id="51" name="TextBox 51"/>
          <p:cNvSpPr txBox="1"/>
          <p:nvPr/>
        </p:nvSpPr>
        <p:spPr>
          <a:xfrm>
            <a:off x="6645002" y="1924983"/>
            <a:ext cx="598475" cy="128397"/>
          </a:xfrm>
          <a:prstGeom prst="rect">
            <a:avLst/>
          </a:prstGeom>
        </p:spPr>
        <p:txBody>
          <a:bodyPr lIns="0" tIns="0" rIns="0" bIns="0" rtlCol="0" anchor="t">
            <a:spAutoFit/>
          </a:bodyPr>
          <a:lstStyle/>
          <a:p>
            <a:pPr algn="l">
              <a:lnSpc>
                <a:spcPts val="980"/>
              </a:lnSpc>
            </a:pPr>
            <a:r>
              <a:rPr lang="en-US" sz="700">
                <a:solidFill>
                  <a:srgbClr val="B85450"/>
                </a:solidFill>
                <a:latin typeface="JetBrains Mono" panose="02010509020102050004"/>
                <a:ea typeface="JetBrains Mono" panose="02010509020102050004"/>
                <a:cs typeface="JetBrains Mono" panose="02010509020102050004"/>
                <a:sym typeface="JetBrains Mono" panose="02010509020102050004"/>
              </a:rPr>
              <a:t>docker logs</a:t>
            </a:r>
          </a:p>
        </p:txBody>
      </p:sp>
      <p:sp>
        <p:nvSpPr>
          <p:cNvPr id="52" name="TextBox 52"/>
          <p:cNvSpPr txBox="1"/>
          <p:nvPr/>
        </p:nvSpPr>
        <p:spPr>
          <a:xfrm>
            <a:off x="6351508" y="2909202"/>
            <a:ext cx="979322" cy="128397"/>
          </a:xfrm>
          <a:prstGeom prst="rect">
            <a:avLst/>
          </a:prstGeom>
        </p:spPr>
        <p:txBody>
          <a:bodyPr lIns="0" tIns="0" rIns="0" bIns="0" rtlCol="0" anchor="t">
            <a:spAutoFit/>
          </a:bodyPr>
          <a:lstStyle/>
          <a:p>
            <a:pPr algn="l">
              <a:lnSpc>
                <a:spcPts val="980"/>
              </a:lnSpc>
            </a:pPr>
            <a:r>
              <a:rPr lang="en-US" sz="700">
                <a:solidFill>
                  <a:srgbClr val="B85450"/>
                </a:solidFill>
                <a:latin typeface="JetBrains Mono" panose="02010509020102050004"/>
                <a:ea typeface="JetBrains Mono" panose="02010509020102050004"/>
                <a:cs typeface="JetBrains Mono" panose="02010509020102050004"/>
                <a:sym typeface="JetBrains Mono" panose="02010509020102050004"/>
              </a:rPr>
              <a:t>docker start &lt;cId&gt;</a:t>
            </a:r>
          </a:p>
        </p:txBody>
      </p:sp>
      <p:sp>
        <p:nvSpPr>
          <p:cNvPr id="53" name="TextBox 53"/>
          <p:cNvSpPr txBox="1"/>
          <p:nvPr/>
        </p:nvSpPr>
        <p:spPr>
          <a:xfrm>
            <a:off x="6645002" y="2279952"/>
            <a:ext cx="761695" cy="128397"/>
          </a:xfrm>
          <a:prstGeom prst="rect">
            <a:avLst/>
          </a:prstGeom>
        </p:spPr>
        <p:txBody>
          <a:bodyPr lIns="0" tIns="0" rIns="0" bIns="0" rtlCol="0" anchor="t">
            <a:spAutoFit/>
          </a:bodyPr>
          <a:lstStyle/>
          <a:p>
            <a:pPr algn="l">
              <a:lnSpc>
                <a:spcPts val="980"/>
              </a:lnSpc>
            </a:pPr>
            <a:r>
              <a:rPr lang="en-US" sz="700">
                <a:solidFill>
                  <a:srgbClr val="B85450"/>
                </a:solidFill>
                <a:latin typeface="JetBrains Mono" panose="02010509020102050004"/>
                <a:ea typeface="JetBrains Mono" panose="02010509020102050004"/>
                <a:cs typeface="JetBrains Mono" panose="02010509020102050004"/>
                <a:sym typeface="JetBrains Mono" panose="02010509020102050004"/>
              </a:rPr>
              <a:t>docker inspect</a:t>
            </a:r>
          </a:p>
        </p:txBody>
      </p:sp>
      <p:sp>
        <p:nvSpPr>
          <p:cNvPr id="54" name="TextBox 54"/>
          <p:cNvSpPr txBox="1"/>
          <p:nvPr/>
        </p:nvSpPr>
        <p:spPr>
          <a:xfrm>
            <a:off x="7677369" y="2909154"/>
            <a:ext cx="816102" cy="128397"/>
          </a:xfrm>
          <a:prstGeom prst="rect">
            <a:avLst/>
          </a:prstGeom>
        </p:spPr>
        <p:txBody>
          <a:bodyPr lIns="0" tIns="0" rIns="0" bIns="0" rtlCol="0" anchor="t">
            <a:spAutoFit/>
          </a:bodyPr>
          <a:lstStyle/>
          <a:p>
            <a:pPr algn="l">
              <a:lnSpc>
                <a:spcPts val="980"/>
              </a:lnSpc>
            </a:pPr>
            <a:r>
              <a:rPr lang="en-US" sz="700">
                <a:solidFill>
                  <a:srgbClr val="B85450"/>
                </a:solidFill>
                <a:latin typeface="JetBrains Mono" panose="02010509020102050004"/>
                <a:ea typeface="JetBrains Mono" panose="02010509020102050004"/>
                <a:cs typeface="JetBrains Mono" panose="02010509020102050004"/>
                <a:sym typeface="JetBrains Mono" panose="02010509020102050004"/>
              </a:rPr>
              <a:t>docker rm &lt;cId&gt;</a:t>
            </a:r>
          </a:p>
        </p:txBody>
      </p:sp>
      <p:sp>
        <p:nvSpPr>
          <p:cNvPr id="55" name="TextBox 55"/>
          <p:cNvSpPr txBox="1"/>
          <p:nvPr/>
        </p:nvSpPr>
        <p:spPr>
          <a:xfrm>
            <a:off x="7927962" y="1641967"/>
            <a:ext cx="652882" cy="128397"/>
          </a:xfrm>
          <a:prstGeom prst="rect">
            <a:avLst/>
          </a:prstGeom>
        </p:spPr>
        <p:txBody>
          <a:bodyPr lIns="0" tIns="0" rIns="0" bIns="0" rtlCol="0" anchor="t">
            <a:spAutoFit/>
          </a:bodyPr>
          <a:lstStyle/>
          <a:p>
            <a:pPr algn="l">
              <a:lnSpc>
                <a:spcPts val="980"/>
              </a:lnSpc>
            </a:pPr>
            <a:r>
              <a:rPr lang="en-US" sz="700">
                <a:solidFill>
                  <a:srgbClr val="B85450"/>
                </a:solidFill>
                <a:latin typeface="JetBrains Mono" panose="02010509020102050004"/>
                <a:ea typeface="JetBrains Mono" panose="02010509020102050004"/>
                <a:cs typeface="JetBrains Mono" panose="02010509020102050004"/>
                <a:sym typeface="JetBrains Mono" panose="02010509020102050004"/>
              </a:rPr>
              <a:t>docker ps -a</a:t>
            </a:r>
          </a:p>
        </p:txBody>
      </p:sp>
      <p:sp>
        <p:nvSpPr>
          <p:cNvPr id="56" name="TextBox 56"/>
          <p:cNvSpPr txBox="1"/>
          <p:nvPr/>
        </p:nvSpPr>
        <p:spPr>
          <a:xfrm>
            <a:off x="1078601" y="2346798"/>
            <a:ext cx="88763" cy="208093"/>
          </a:xfrm>
          <a:prstGeom prst="rect">
            <a:avLst/>
          </a:prstGeom>
        </p:spPr>
        <p:txBody>
          <a:bodyPr lIns="0" tIns="0" rIns="0" bIns="0" rtlCol="0" anchor="t">
            <a:spAutoFit/>
          </a:bodyPr>
          <a:lstStyle/>
          <a:p>
            <a:pPr algn="l">
              <a:lnSpc>
                <a:spcPts val="1680"/>
              </a:lnSpc>
            </a:pPr>
            <a:r>
              <a:rPr lang="en-US" sz="1200">
                <a:solidFill>
                  <a:srgbClr val="000000"/>
                </a:solidFill>
                <a:latin typeface="Open Sans"/>
                <a:ea typeface="Open Sans"/>
                <a:cs typeface="Open Sans"/>
                <a:sym typeface="Open Sans"/>
              </a:rPr>
              <a:t>+</a:t>
            </a:r>
          </a:p>
        </p:txBody>
      </p:sp>
      <p:sp>
        <p:nvSpPr>
          <p:cNvPr id="57" name="TextBox 57"/>
          <p:cNvSpPr txBox="1"/>
          <p:nvPr/>
        </p:nvSpPr>
        <p:spPr>
          <a:xfrm>
            <a:off x="4488170" y="1924431"/>
            <a:ext cx="88763" cy="208093"/>
          </a:xfrm>
          <a:prstGeom prst="rect">
            <a:avLst/>
          </a:prstGeom>
        </p:spPr>
        <p:txBody>
          <a:bodyPr lIns="0" tIns="0" rIns="0" bIns="0" rtlCol="0" anchor="t">
            <a:spAutoFit/>
          </a:bodyPr>
          <a:lstStyle/>
          <a:p>
            <a:pPr algn="l">
              <a:lnSpc>
                <a:spcPts val="1680"/>
              </a:lnSpc>
            </a:pPr>
            <a:r>
              <a:rPr lang="en-US" sz="1200">
                <a:solidFill>
                  <a:srgbClr val="000000"/>
                </a:solidFill>
                <a:latin typeface="Open Sans"/>
                <a:ea typeface="Open Sans"/>
                <a:cs typeface="Open Sans"/>
                <a:sym typeface="Open Sans"/>
              </a:rPr>
              <a:t>+</a:t>
            </a:r>
          </a:p>
        </p:txBody>
      </p:sp>
      <p:sp>
        <p:nvSpPr>
          <p:cNvPr id="58" name="TextBox 58"/>
          <p:cNvSpPr txBox="1"/>
          <p:nvPr/>
        </p:nvSpPr>
        <p:spPr>
          <a:xfrm>
            <a:off x="4488247" y="2473823"/>
            <a:ext cx="88763" cy="208093"/>
          </a:xfrm>
          <a:prstGeom prst="rect">
            <a:avLst/>
          </a:prstGeom>
        </p:spPr>
        <p:txBody>
          <a:bodyPr lIns="0" tIns="0" rIns="0" bIns="0" rtlCol="0" anchor="t">
            <a:spAutoFit/>
          </a:bodyPr>
          <a:lstStyle/>
          <a:p>
            <a:pPr algn="l">
              <a:lnSpc>
                <a:spcPts val="1680"/>
              </a:lnSpc>
            </a:pPr>
            <a:r>
              <a:rPr lang="en-US" sz="1200">
                <a:solidFill>
                  <a:srgbClr val="000000"/>
                </a:solidFill>
                <a:latin typeface="Open Sans"/>
                <a:ea typeface="Open Sans"/>
                <a:cs typeface="Open Sans"/>
                <a:sym typeface="Open Sans"/>
              </a:rPr>
              <a:t>+</a:t>
            </a:r>
          </a:p>
        </p:txBody>
      </p:sp>
      <p:sp>
        <p:nvSpPr>
          <p:cNvPr id="59" name="TextBox 59"/>
          <p:cNvSpPr txBox="1"/>
          <p:nvPr/>
        </p:nvSpPr>
        <p:spPr>
          <a:xfrm>
            <a:off x="3724494" y="2474814"/>
            <a:ext cx="691515" cy="110280"/>
          </a:xfrm>
          <a:prstGeom prst="rect">
            <a:avLst/>
          </a:prstGeom>
        </p:spPr>
        <p:txBody>
          <a:bodyPr lIns="0" tIns="0" rIns="0" bIns="0" rtlCol="0" anchor="t">
            <a:spAutoFit/>
          </a:bodyPr>
          <a:lstStyle/>
          <a:p>
            <a:pPr algn="l">
              <a:lnSpc>
                <a:spcPts val="825"/>
              </a:lnSpc>
            </a:pPr>
            <a:r>
              <a:rPr lang="en-US" sz="700">
                <a:solidFill>
                  <a:srgbClr val="000000"/>
                </a:solidFill>
                <a:latin typeface="Open Sans"/>
                <a:ea typeface="Open Sans"/>
                <a:cs typeface="Open Sans"/>
                <a:sym typeface="Open Sans"/>
              </a:rPr>
              <a:t>Container stops </a:t>
            </a:r>
          </a:p>
        </p:txBody>
      </p:sp>
      <p:sp>
        <p:nvSpPr>
          <p:cNvPr id="60" name="TextBox 60"/>
          <p:cNvSpPr txBox="1"/>
          <p:nvPr/>
        </p:nvSpPr>
        <p:spPr>
          <a:xfrm>
            <a:off x="3852081" y="2579589"/>
            <a:ext cx="407870" cy="110280"/>
          </a:xfrm>
          <a:prstGeom prst="rect">
            <a:avLst/>
          </a:prstGeom>
        </p:spPr>
        <p:txBody>
          <a:bodyPr lIns="0" tIns="0" rIns="0" bIns="0" rtlCol="0" anchor="t">
            <a:spAutoFit/>
          </a:bodyPr>
          <a:lstStyle/>
          <a:p>
            <a:pPr algn="l">
              <a:lnSpc>
                <a:spcPts val="825"/>
              </a:lnSpc>
            </a:pPr>
            <a:r>
              <a:rPr lang="en-US" sz="700">
                <a:solidFill>
                  <a:srgbClr val="000000"/>
                </a:solidFill>
                <a:latin typeface="Open Sans"/>
                <a:ea typeface="Open Sans"/>
                <a:cs typeface="Open Sans"/>
                <a:sym typeface="Open Sans"/>
              </a:rPr>
              <a:t>gracefully</a:t>
            </a:r>
          </a:p>
        </p:txBody>
      </p:sp>
      <p:sp>
        <p:nvSpPr>
          <p:cNvPr id="61" name="TextBox 61"/>
          <p:cNvSpPr txBox="1"/>
          <p:nvPr/>
        </p:nvSpPr>
        <p:spPr>
          <a:xfrm>
            <a:off x="3722770" y="1934604"/>
            <a:ext cx="694868" cy="110280"/>
          </a:xfrm>
          <a:prstGeom prst="rect">
            <a:avLst/>
          </a:prstGeom>
        </p:spPr>
        <p:txBody>
          <a:bodyPr lIns="0" tIns="0" rIns="0" bIns="0" rtlCol="0" anchor="t">
            <a:spAutoFit/>
          </a:bodyPr>
          <a:lstStyle/>
          <a:p>
            <a:pPr algn="l">
              <a:lnSpc>
                <a:spcPts val="825"/>
              </a:lnSpc>
            </a:pPr>
            <a:r>
              <a:rPr lang="en-US" sz="700">
                <a:solidFill>
                  <a:srgbClr val="000000"/>
                </a:solidFill>
                <a:latin typeface="Open Sans"/>
                <a:ea typeface="Open Sans"/>
                <a:cs typeface="Open Sans"/>
                <a:sym typeface="Open Sans"/>
              </a:rPr>
              <a:t>Container is not </a:t>
            </a:r>
          </a:p>
        </p:txBody>
      </p:sp>
      <p:sp>
        <p:nvSpPr>
          <p:cNvPr id="62" name="TextBox 62"/>
          <p:cNvSpPr txBox="1"/>
          <p:nvPr/>
        </p:nvSpPr>
        <p:spPr>
          <a:xfrm>
            <a:off x="3775615" y="2039379"/>
            <a:ext cx="563566" cy="110280"/>
          </a:xfrm>
          <a:prstGeom prst="rect">
            <a:avLst/>
          </a:prstGeom>
        </p:spPr>
        <p:txBody>
          <a:bodyPr lIns="0" tIns="0" rIns="0" bIns="0" rtlCol="0" anchor="t">
            <a:spAutoFit/>
          </a:bodyPr>
          <a:lstStyle/>
          <a:p>
            <a:pPr algn="l">
              <a:lnSpc>
                <a:spcPts val="825"/>
              </a:lnSpc>
            </a:pPr>
            <a:r>
              <a:rPr lang="en-US" sz="700">
                <a:solidFill>
                  <a:srgbClr val="000000"/>
                </a:solidFill>
                <a:latin typeface="Open Sans"/>
                <a:ea typeface="Open Sans"/>
                <a:cs typeface="Open Sans"/>
                <a:sym typeface="Open Sans"/>
              </a:rPr>
              <a:t>truly stopped</a:t>
            </a:r>
          </a:p>
        </p:txBody>
      </p:sp>
      <p:sp>
        <p:nvSpPr>
          <p:cNvPr id="63" name="TextBox 63"/>
          <p:cNvSpPr txBox="1"/>
          <p:nvPr/>
        </p:nvSpPr>
        <p:spPr>
          <a:xfrm>
            <a:off x="3705149" y="4100046"/>
            <a:ext cx="1056494" cy="215055"/>
          </a:xfrm>
          <a:prstGeom prst="rect">
            <a:avLst/>
          </a:prstGeom>
        </p:spPr>
        <p:txBody>
          <a:bodyPr lIns="0" tIns="0" rIns="0" bIns="0" rtlCol="0" anchor="t">
            <a:spAutoFit/>
          </a:bodyPr>
          <a:lstStyle/>
          <a:p>
            <a:pPr algn="l">
              <a:lnSpc>
                <a:spcPts val="825"/>
              </a:lnSpc>
            </a:pPr>
            <a:r>
              <a:rPr lang="en-US" sz="700">
                <a:solidFill>
                  <a:srgbClr val="000000"/>
                </a:solidFill>
                <a:latin typeface="Open Sans"/>
                <a:ea typeface="Open Sans"/>
                <a:cs typeface="Open Sans"/>
                <a:sym typeface="Open Sans"/>
              </a:rPr>
              <a:t>Container exited with an error</a:t>
            </a:r>
          </a:p>
        </p:txBody>
      </p:sp>
      <p:sp>
        <p:nvSpPr>
          <p:cNvPr id="64" name="TextBox 64"/>
          <p:cNvSpPr txBox="1"/>
          <p:nvPr/>
        </p:nvSpPr>
        <p:spPr>
          <a:xfrm>
            <a:off x="3705149" y="3555244"/>
            <a:ext cx="1069457" cy="215055"/>
          </a:xfrm>
          <a:prstGeom prst="rect">
            <a:avLst/>
          </a:prstGeom>
        </p:spPr>
        <p:txBody>
          <a:bodyPr lIns="0" tIns="0" rIns="0" bIns="0" rtlCol="0" anchor="t">
            <a:spAutoFit/>
          </a:bodyPr>
          <a:lstStyle/>
          <a:p>
            <a:pPr algn="l">
              <a:lnSpc>
                <a:spcPts val="825"/>
              </a:lnSpc>
            </a:pPr>
            <a:r>
              <a:rPr lang="en-US" sz="700">
                <a:solidFill>
                  <a:srgbClr val="000000"/>
                </a:solidFill>
                <a:latin typeface="Open Sans"/>
                <a:ea typeface="Open Sans"/>
                <a:cs typeface="Open Sans"/>
                <a:sym typeface="Open Sans"/>
              </a:rPr>
              <a:t>Container exited without an error</a:t>
            </a:r>
          </a:p>
        </p:txBody>
      </p:sp>
      <p:sp>
        <p:nvSpPr>
          <p:cNvPr id="65" name="TextBox 65"/>
          <p:cNvSpPr txBox="1"/>
          <p:nvPr/>
        </p:nvSpPr>
        <p:spPr>
          <a:xfrm>
            <a:off x="3705149" y="3010443"/>
            <a:ext cx="1143267" cy="215055"/>
          </a:xfrm>
          <a:prstGeom prst="rect">
            <a:avLst/>
          </a:prstGeom>
        </p:spPr>
        <p:txBody>
          <a:bodyPr lIns="0" tIns="0" rIns="0" bIns="0" rtlCol="0" anchor="t">
            <a:spAutoFit/>
          </a:bodyPr>
          <a:lstStyle/>
          <a:p>
            <a:pPr algn="l">
              <a:lnSpc>
                <a:spcPts val="825"/>
              </a:lnSpc>
            </a:pPr>
            <a:r>
              <a:rPr lang="en-US" sz="700">
                <a:solidFill>
                  <a:srgbClr val="000000"/>
                </a:solidFill>
                <a:latin typeface="Open Sans"/>
                <a:ea typeface="Open Sans"/>
                <a:cs typeface="Open Sans"/>
                <a:sym typeface="Open Sans"/>
              </a:rPr>
              <a:t>Container is forced to stop with SIGKILL (default)</a:t>
            </a:r>
          </a:p>
        </p:txBody>
      </p:sp>
      <p:sp>
        <p:nvSpPr>
          <p:cNvPr id="66" name="TextBox 66"/>
          <p:cNvSpPr txBox="1"/>
          <p:nvPr/>
        </p:nvSpPr>
        <p:spPr>
          <a:xfrm>
            <a:off x="4693844" y="1934604"/>
            <a:ext cx="615067" cy="110280"/>
          </a:xfrm>
          <a:prstGeom prst="rect">
            <a:avLst/>
          </a:prstGeom>
        </p:spPr>
        <p:txBody>
          <a:bodyPr lIns="0" tIns="0" rIns="0" bIns="0" rtlCol="0" anchor="t">
            <a:spAutoFit/>
          </a:bodyPr>
          <a:lstStyle/>
          <a:p>
            <a:pPr algn="l">
              <a:lnSpc>
                <a:spcPts val="825"/>
              </a:lnSpc>
            </a:pPr>
            <a:r>
              <a:rPr lang="en-US" sz="700">
                <a:solidFill>
                  <a:srgbClr val="000000"/>
                </a:solidFill>
                <a:latin typeface="Open Sans"/>
                <a:ea typeface="Open Sans"/>
                <a:cs typeface="Open Sans"/>
                <a:sym typeface="Open Sans"/>
              </a:rPr>
              <a:t>Keep memory </a:t>
            </a:r>
          </a:p>
        </p:txBody>
      </p:sp>
      <p:sp>
        <p:nvSpPr>
          <p:cNvPr id="67" name="TextBox 67"/>
          <p:cNvSpPr txBox="1"/>
          <p:nvPr/>
        </p:nvSpPr>
        <p:spPr>
          <a:xfrm>
            <a:off x="4803705" y="2039379"/>
            <a:ext cx="367703" cy="110280"/>
          </a:xfrm>
          <a:prstGeom prst="rect">
            <a:avLst/>
          </a:prstGeom>
        </p:spPr>
        <p:txBody>
          <a:bodyPr lIns="0" tIns="0" rIns="0" bIns="0" rtlCol="0" anchor="t">
            <a:spAutoFit/>
          </a:bodyPr>
          <a:lstStyle/>
          <a:p>
            <a:pPr algn="l">
              <a:lnSpc>
                <a:spcPts val="825"/>
              </a:lnSpc>
            </a:pPr>
            <a:r>
              <a:rPr lang="en-US" sz="700">
                <a:solidFill>
                  <a:srgbClr val="000000"/>
                </a:solidFill>
                <a:latin typeface="Open Sans"/>
                <a:ea typeface="Open Sans"/>
                <a:cs typeface="Open Sans"/>
                <a:sym typeface="Open Sans"/>
              </a:rPr>
              <a:t>contents</a:t>
            </a:r>
          </a:p>
        </p:txBody>
      </p:sp>
      <p:sp>
        <p:nvSpPr>
          <p:cNvPr id="68" name="TextBox 68"/>
          <p:cNvSpPr txBox="1"/>
          <p:nvPr/>
        </p:nvSpPr>
        <p:spPr>
          <a:xfrm>
            <a:off x="4691205" y="2474814"/>
            <a:ext cx="620506" cy="110280"/>
          </a:xfrm>
          <a:prstGeom prst="rect">
            <a:avLst/>
          </a:prstGeom>
        </p:spPr>
        <p:txBody>
          <a:bodyPr lIns="0" tIns="0" rIns="0" bIns="0" rtlCol="0" anchor="t">
            <a:spAutoFit/>
          </a:bodyPr>
          <a:lstStyle/>
          <a:p>
            <a:pPr algn="l">
              <a:lnSpc>
                <a:spcPts val="825"/>
              </a:lnSpc>
            </a:pPr>
            <a:r>
              <a:rPr lang="en-US" sz="700">
                <a:solidFill>
                  <a:srgbClr val="000000"/>
                </a:solidFill>
                <a:latin typeface="Open Sans"/>
                <a:ea typeface="Open Sans"/>
                <a:cs typeface="Open Sans"/>
                <a:sym typeface="Open Sans"/>
              </a:rPr>
              <a:t>Clear memory </a:t>
            </a:r>
          </a:p>
        </p:txBody>
      </p:sp>
      <p:sp>
        <p:nvSpPr>
          <p:cNvPr id="69" name="TextBox 69"/>
          <p:cNvSpPr txBox="1"/>
          <p:nvPr/>
        </p:nvSpPr>
        <p:spPr>
          <a:xfrm>
            <a:off x="4803781" y="2579589"/>
            <a:ext cx="367703" cy="110280"/>
          </a:xfrm>
          <a:prstGeom prst="rect">
            <a:avLst/>
          </a:prstGeom>
        </p:spPr>
        <p:txBody>
          <a:bodyPr lIns="0" tIns="0" rIns="0" bIns="0" rtlCol="0" anchor="t">
            <a:spAutoFit/>
          </a:bodyPr>
          <a:lstStyle/>
          <a:p>
            <a:pPr algn="l">
              <a:lnSpc>
                <a:spcPts val="825"/>
              </a:lnSpc>
            </a:pPr>
            <a:r>
              <a:rPr lang="en-US" sz="700">
                <a:solidFill>
                  <a:srgbClr val="000000"/>
                </a:solidFill>
                <a:latin typeface="Open Sans"/>
                <a:ea typeface="Open Sans"/>
                <a:cs typeface="Open Sans"/>
                <a:sym typeface="Open Sans"/>
              </a:rPr>
              <a:t>contents</a:t>
            </a:r>
          </a:p>
        </p:txBody>
      </p:sp>
      <p:sp>
        <p:nvSpPr>
          <p:cNvPr id="70" name="TextBox 70"/>
          <p:cNvSpPr txBox="1"/>
          <p:nvPr/>
        </p:nvSpPr>
        <p:spPr>
          <a:xfrm>
            <a:off x="6334125" y="1646587"/>
            <a:ext cx="1624584" cy="119805"/>
          </a:xfrm>
          <a:prstGeom prst="rect">
            <a:avLst/>
          </a:prstGeom>
        </p:spPr>
        <p:txBody>
          <a:bodyPr lIns="0" tIns="0" rIns="0" bIns="0" rtlCol="0" anchor="t">
            <a:spAutoFit/>
          </a:bodyPr>
          <a:lstStyle/>
          <a:p>
            <a:pPr algn="l">
              <a:lnSpc>
                <a:spcPts val="980"/>
              </a:lnSpc>
            </a:pPr>
            <a:r>
              <a:rPr lang="en-US" sz="700">
                <a:solidFill>
                  <a:srgbClr val="000000"/>
                </a:solidFill>
                <a:latin typeface="Open Sans"/>
                <a:ea typeface="Open Sans"/>
                <a:cs typeface="Open Sans"/>
                <a:sym typeface="Open Sans"/>
              </a:rPr>
              <a:t>Container still exists, can be seen with </a:t>
            </a:r>
          </a:p>
        </p:txBody>
      </p:sp>
      <p:sp>
        <p:nvSpPr>
          <p:cNvPr id="71" name="TextBox 71"/>
          <p:cNvSpPr txBox="1"/>
          <p:nvPr/>
        </p:nvSpPr>
        <p:spPr>
          <a:xfrm>
            <a:off x="7541704" y="3796532"/>
            <a:ext cx="1137285" cy="216960"/>
          </a:xfrm>
          <a:prstGeom prst="rect">
            <a:avLst/>
          </a:prstGeom>
        </p:spPr>
        <p:txBody>
          <a:bodyPr lIns="0" tIns="0" rIns="0" bIns="0" rtlCol="0" anchor="t">
            <a:spAutoFit/>
          </a:bodyPr>
          <a:lstStyle/>
          <a:p>
            <a:pPr algn="ctr">
              <a:lnSpc>
                <a:spcPts val="840"/>
              </a:lnSpc>
            </a:pPr>
            <a:r>
              <a:rPr lang="en-US" sz="700">
                <a:solidFill>
                  <a:srgbClr val="000000"/>
                </a:solidFill>
                <a:latin typeface="Open Sans"/>
                <a:ea typeface="Open Sans"/>
                <a:cs typeface="Open Sans"/>
                <a:sym typeface="Open Sans"/>
              </a:rPr>
              <a:t>Container and its contents are removed, not </a:t>
            </a:r>
          </a:p>
        </p:txBody>
      </p:sp>
      <p:sp>
        <p:nvSpPr>
          <p:cNvPr id="72" name="TextBox 72"/>
          <p:cNvSpPr txBox="1"/>
          <p:nvPr/>
        </p:nvSpPr>
        <p:spPr>
          <a:xfrm>
            <a:off x="7697600" y="4009892"/>
            <a:ext cx="795785" cy="110280"/>
          </a:xfrm>
          <a:prstGeom prst="rect">
            <a:avLst/>
          </a:prstGeom>
        </p:spPr>
        <p:txBody>
          <a:bodyPr lIns="0" tIns="0" rIns="0" bIns="0" rtlCol="0" anchor="t">
            <a:spAutoFit/>
          </a:bodyPr>
          <a:lstStyle/>
          <a:p>
            <a:pPr algn="l">
              <a:lnSpc>
                <a:spcPts val="840"/>
              </a:lnSpc>
            </a:pPr>
            <a:r>
              <a:rPr lang="en-US" sz="700">
                <a:solidFill>
                  <a:srgbClr val="000000"/>
                </a:solidFill>
                <a:latin typeface="Open Sans"/>
                <a:ea typeface="Open Sans"/>
                <a:cs typeface="Open Sans"/>
                <a:sym typeface="Open Sans"/>
              </a:rPr>
              <a:t>available anymore.</a:t>
            </a:r>
          </a:p>
        </p:txBody>
      </p:sp>
      <p:sp>
        <p:nvSpPr>
          <p:cNvPr id="73" name="TextBox 73"/>
          <p:cNvSpPr txBox="1"/>
          <p:nvPr/>
        </p:nvSpPr>
        <p:spPr>
          <a:xfrm rot="5400000">
            <a:off x="5186658" y="2758936"/>
            <a:ext cx="1466812" cy="119805"/>
          </a:xfrm>
          <a:prstGeom prst="rect">
            <a:avLst/>
          </a:prstGeom>
        </p:spPr>
        <p:txBody>
          <a:bodyPr lIns="0" tIns="0" rIns="0" bIns="0" rtlCol="0" anchor="t">
            <a:spAutoFit/>
          </a:bodyPr>
          <a:lstStyle/>
          <a:p>
            <a:pPr algn="l">
              <a:lnSpc>
                <a:spcPts val="980"/>
              </a:lnSpc>
            </a:pPr>
            <a:r>
              <a:rPr lang="en-US" sz="700">
                <a:solidFill>
                  <a:srgbClr val="000000"/>
                </a:solidFill>
                <a:latin typeface="Open Sans"/>
                <a:ea typeface="Open Sans"/>
                <a:cs typeface="Open Sans"/>
                <a:sym typeface="Open Sans"/>
              </a:rPr>
              <a:t>Assuming no restart policy in place</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495300"/>
            <a:ext cx="4174927" cy="850900"/>
          </a:xfrm>
          <a:prstGeom prst="rect">
            <a:avLst/>
          </a:prstGeom>
        </p:spPr>
        <p:txBody>
          <a:bodyPr lIns="0" tIns="0" rIns="0" bIns="0" rtlCol="0" anchor="t">
            <a:spAutoFit/>
          </a:bodyPr>
          <a:lstStyle/>
          <a:p>
            <a:pPr algn="l">
              <a:lnSpc>
                <a:spcPts val="1400"/>
              </a:lnSpc>
              <a:spcBef>
                <a:spcPct val="0"/>
              </a:spcBef>
            </a:pPr>
            <a:r>
              <a:rPr lang="en-US" sz="1000">
                <a:solidFill>
                  <a:srgbClr val="000000"/>
                </a:solidFill>
                <a:latin typeface="Open Sans"/>
                <a:ea typeface="Open Sans"/>
                <a:cs typeface="Open Sans"/>
                <a:sym typeface="Open Sans"/>
              </a:rPr>
              <a:t>We will:</a:t>
            </a:r>
          </a:p>
          <a:p>
            <a:pPr marL="215900" lvl="1" indent="-107950" algn="l">
              <a:lnSpc>
                <a:spcPts val="1400"/>
              </a:lnSpc>
              <a:buFont typeface="Arial" panose="020B0604020202020204"/>
              <a:buChar char="•"/>
            </a:pPr>
            <a:r>
              <a:rPr lang="en-US" sz="1000">
                <a:solidFill>
                  <a:srgbClr val="000000"/>
                </a:solidFill>
                <a:latin typeface="Open Sans"/>
                <a:ea typeface="Open Sans"/>
                <a:cs typeface="Open Sans"/>
                <a:sym typeface="Open Sans"/>
              </a:rPr>
              <a:t>Create a Pod with an Init Container that prepares the environment.</a:t>
            </a:r>
          </a:p>
          <a:p>
            <a:pPr marL="215900" lvl="1" indent="-107950" algn="l">
              <a:lnSpc>
                <a:spcPts val="1400"/>
              </a:lnSpc>
              <a:buFont typeface="Arial" panose="020B0604020202020204"/>
              <a:buChar char="•"/>
            </a:pPr>
            <a:r>
              <a:rPr lang="en-US" sz="1000">
                <a:solidFill>
                  <a:srgbClr val="000000"/>
                </a:solidFill>
                <a:latin typeface="Open Sans"/>
                <a:ea typeface="Open Sans"/>
                <a:cs typeface="Open Sans"/>
                <a:sym typeface="Open Sans"/>
              </a:rPr>
              <a:t>Verify Init Container execution.</a:t>
            </a:r>
          </a:p>
          <a:p>
            <a:pPr marL="215900" lvl="1" indent="-107950" algn="l">
              <a:lnSpc>
                <a:spcPts val="1400"/>
              </a:lnSpc>
              <a:buFont typeface="Arial" panose="020B0604020202020204"/>
              <a:buChar char="•"/>
            </a:pPr>
            <a:r>
              <a:rPr lang="en-US" sz="1000">
                <a:solidFill>
                  <a:srgbClr val="000000"/>
                </a:solidFill>
                <a:latin typeface="Open Sans"/>
                <a:ea typeface="Open Sans"/>
                <a:cs typeface="Open Sans"/>
                <a:sym typeface="Open Sans"/>
              </a:rPr>
              <a:t>Modify an Init Container and observe behavior.</a:t>
            </a:r>
          </a:p>
          <a:p>
            <a:pPr marL="215900" lvl="1" indent="-107950" algn="l">
              <a:lnSpc>
                <a:spcPts val="1400"/>
              </a:lnSpc>
              <a:buFont typeface="Arial" panose="020B0604020202020204"/>
              <a:buChar char="•"/>
            </a:pPr>
            <a:r>
              <a:rPr lang="en-US" sz="1000">
                <a:solidFill>
                  <a:srgbClr val="000000"/>
                </a:solidFill>
                <a:latin typeface="Open Sans"/>
                <a:ea typeface="Open Sans"/>
                <a:cs typeface="Open Sans"/>
                <a:sym typeface="Open Sans"/>
              </a:rPr>
              <a:t>Delete and recreate the Pod to see Init Containers in action.</a:t>
            </a:r>
          </a:p>
        </p:txBody>
      </p:sp>
      <p:sp>
        <p:nvSpPr>
          <p:cNvPr id="3" name="TextBox 3"/>
          <p:cNvSpPr txBox="1"/>
          <p:nvPr/>
        </p:nvSpPr>
        <p:spPr>
          <a:xfrm>
            <a:off x="514350" y="1401983"/>
            <a:ext cx="8629650" cy="508000"/>
          </a:xfrm>
          <a:prstGeom prst="rect">
            <a:avLst/>
          </a:prstGeom>
        </p:spPr>
        <p:txBody>
          <a:bodyPr lIns="0" tIns="0" rIns="0" bIns="0" rtlCol="0" anchor="t">
            <a:spAutoFit/>
          </a:bodyPr>
          <a:lstStyle/>
          <a:p>
            <a:pPr algn="l">
              <a:lnSpc>
                <a:spcPts val="1400"/>
              </a:lnSpc>
              <a:spcBef>
                <a:spcPct val="0"/>
              </a:spcBef>
            </a:pPr>
            <a:r>
              <a:rPr lang="en-US" sz="1000" b="1">
                <a:solidFill>
                  <a:srgbClr val="000000"/>
                </a:solidFill>
                <a:latin typeface="Open Sans Bold"/>
                <a:ea typeface="Open Sans Bold"/>
                <a:cs typeface="Open Sans Bold"/>
                <a:sym typeface="Open Sans Bold"/>
              </a:rPr>
              <a:t>Create a Pod with an Init Container</a:t>
            </a:r>
          </a:p>
          <a:p>
            <a:pPr algn="l">
              <a:lnSpc>
                <a:spcPts val="1400"/>
              </a:lnSpc>
              <a:spcBef>
                <a:spcPct val="0"/>
              </a:spcBef>
            </a:pPr>
            <a:r>
              <a:rPr lang="en-US" sz="1000">
                <a:solidFill>
                  <a:srgbClr val="000000"/>
                </a:solidFill>
                <a:latin typeface="Open Sans"/>
                <a:ea typeface="Open Sans"/>
                <a:cs typeface="Open Sans"/>
                <a:sym typeface="Open Sans"/>
              </a:rPr>
              <a:t>The following Pod uses an Init Container to simulate a pre-start task (sleep for 10 seconds to mimic a service dependency check). After it completes, the main application (Nginx) starts.</a:t>
            </a:r>
          </a:p>
        </p:txBody>
      </p:sp>
      <p:sp>
        <p:nvSpPr>
          <p:cNvPr id="4" name="TextBox 4"/>
          <p:cNvSpPr txBox="1"/>
          <p:nvPr/>
        </p:nvSpPr>
        <p:spPr>
          <a:xfrm>
            <a:off x="514350" y="1967133"/>
            <a:ext cx="3220971" cy="2662017"/>
          </a:xfrm>
          <a:prstGeom prst="rect">
            <a:avLst/>
          </a:prstGeom>
        </p:spPr>
        <p:txBody>
          <a:bodyPr lIns="0" tIns="0" rIns="0" bIns="0" rtlCol="0" anchor="t">
            <a:spAutoFit/>
          </a:bodyPr>
          <a:lstStyle/>
          <a:p>
            <a:pPr algn="l">
              <a:lnSpc>
                <a:spcPts val="1360"/>
              </a:lnSpc>
              <a:spcBef>
                <a:spcPct val="0"/>
              </a:spcBef>
            </a:pPr>
            <a:r>
              <a:rPr lang="en-US" sz="970">
                <a:solidFill>
                  <a:srgbClr val="000000"/>
                </a:solidFill>
                <a:latin typeface="Open Sans"/>
                <a:ea typeface="Open Sans"/>
                <a:cs typeface="Open Sans"/>
                <a:sym typeface="Open Sans"/>
              </a:rPr>
              <a:t>cat &lt;&lt;EOF | kubectl apply -f -</a:t>
            </a:r>
          </a:p>
          <a:p>
            <a:pPr algn="l">
              <a:lnSpc>
                <a:spcPts val="1360"/>
              </a:lnSpc>
              <a:spcBef>
                <a:spcPct val="0"/>
              </a:spcBef>
            </a:pPr>
            <a:r>
              <a:rPr lang="en-US" sz="970">
                <a:solidFill>
                  <a:srgbClr val="000000"/>
                </a:solidFill>
                <a:latin typeface="Open Sans"/>
                <a:ea typeface="Open Sans"/>
                <a:cs typeface="Open Sans"/>
                <a:sym typeface="Open Sans"/>
              </a:rPr>
              <a:t>apiVersion: v1</a:t>
            </a:r>
          </a:p>
          <a:p>
            <a:pPr algn="l">
              <a:lnSpc>
                <a:spcPts val="1360"/>
              </a:lnSpc>
              <a:spcBef>
                <a:spcPct val="0"/>
              </a:spcBef>
            </a:pPr>
            <a:r>
              <a:rPr lang="en-US" sz="970">
                <a:solidFill>
                  <a:srgbClr val="000000"/>
                </a:solidFill>
                <a:latin typeface="Open Sans"/>
                <a:ea typeface="Open Sans"/>
                <a:cs typeface="Open Sans"/>
                <a:sym typeface="Open Sans"/>
              </a:rPr>
              <a:t>kind: Pod</a:t>
            </a:r>
          </a:p>
          <a:p>
            <a:pPr algn="l">
              <a:lnSpc>
                <a:spcPts val="1360"/>
              </a:lnSpc>
              <a:spcBef>
                <a:spcPct val="0"/>
              </a:spcBef>
            </a:pPr>
            <a:r>
              <a:rPr lang="en-US" sz="970">
                <a:solidFill>
                  <a:srgbClr val="000000"/>
                </a:solidFill>
                <a:latin typeface="Open Sans"/>
                <a:ea typeface="Open Sans"/>
                <a:cs typeface="Open Sans"/>
                <a:sym typeface="Open Sans"/>
              </a:rPr>
              <a:t>metadata:</a:t>
            </a:r>
          </a:p>
          <a:p>
            <a:pPr algn="l">
              <a:lnSpc>
                <a:spcPts val="1360"/>
              </a:lnSpc>
              <a:spcBef>
                <a:spcPct val="0"/>
              </a:spcBef>
            </a:pPr>
            <a:r>
              <a:rPr lang="en-US" sz="970">
                <a:solidFill>
                  <a:srgbClr val="000000"/>
                </a:solidFill>
                <a:latin typeface="Open Sans"/>
                <a:ea typeface="Open Sans"/>
                <a:cs typeface="Open Sans"/>
                <a:sym typeface="Open Sans"/>
              </a:rPr>
              <a:t>  name: init-container-pod</a:t>
            </a:r>
          </a:p>
          <a:p>
            <a:pPr algn="l">
              <a:lnSpc>
                <a:spcPts val="1360"/>
              </a:lnSpc>
              <a:spcBef>
                <a:spcPct val="0"/>
              </a:spcBef>
            </a:pPr>
            <a:r>
              <a:rPr lang="en-US" sz="970">
                <a:solidFill>
                  <a:srgbClr val="000000"/>
                </a:solidFill>
                <a:latin typeface="Open Sans"/>
                <a:ea typeface="Open Sans"/>
                <a:cs typeface="Open Sans"/>
                <a:sym typeface="Open Sans"/>
              </a:rPr>
              <a:t>spec:</a:t>
            </a:r>
          </a:p>
          <a:p>
            <a:pPr algn="l">
              <a:lnSpc>
                <a:spcPts val="1360"/>
              </a:lnSpc>
              <a:spcBef>
                <a:spcPct val="0"/>
              </a:spcBef>
            </a:pPr>
            <a:r>
              <a:rPr lang="en-US" sz="970">
                <a:solidFill>
                  <a:srgbClr val="000000"/>
                </a:solidFill>
                <a:latin typeface="Open Sans"/>
                <a:ea typeface="Open Sans"/>
                <a:cs typeface="Open Sans"/>
                <a:sym typeface="Open Sans"/>
              </a:rPr>
              <a:t>  initContainers:</a:t>
            </a:r>
          </a:p>
          <a:p>
            <a:pPr algn="l">
              <a:lnSpc>
                <a:spcPts val="1360"/>
              </a:lnSpc>
              <a:spcBef>
                <a:spcPct val="0"/>
              </a:spcBef>
            </a:pPr>
            <a:r>
              <a:rPr lang="en-US" sz="970">
                <a:solidFill>
                  <a:srgbClr val="000000"/>
                </a:solidFill>
                <a:latin typeface="Open Sans"/>
                <a:ea typeface="Open Sans"/>
                <a:cs typeface="Open Sans"/>
                <a:sym typeface="Open Sans"/>
              </a:rPr>
              <a:t>  - name: init-setup</a:t>
            </a:r>
          </a:p>
          <a:p>
            <a:pPr algn="l">
              <a:lnSpc>
                <a:spcPts val="1360"/>
              </a:lnSpc>
              <a:spcBef>
                <a:spcPct val="0"/>
              </a:spcBef>
            </a:pPr>
            <a:r>
              <a:rPr lang="en-US" sz="970">
                <a:solidFill>
                  <a:srgbClr val="000000"/>
                </a:solidFill>
                <a:latin typeface="Open Sans"/>
                <a:ea typeface="Open Sans"/>
                <a:cs typeface="Open Sans"/>
                <a:sym typeface="Open Sans"/>
              </a:rPr>
              <a:t>    image: busybox</a:t>
            </a:r>
          </a:p>
          <a:p>
            <a:pPr algn="l">
              <a:lnSpc>
                <a:spcPts val="1360"/>
              </a:lnSpc>
              <a:spcBef>
                <a:spcPct val="0"/>
              </a:spcBef>
            </a:pPr>
            <a:r>
              <a:rPr lang="en-US" sz="970">
                <a:solidFill>
                  <a:srgbClr val="000000"/>
                </a:solidFill>
                <a:latin typeface="Open Sans"/>
                <a:ea typeface="Open Sans"/>
                <a:cs typeface="Open Sans"/>
                <a:sym typeface="Open Sans"/>
              </a:rPr>
              <a:t>    command: ["sh", "-c", "echo Initializing... &amp;&amp; sleep 10"]</a:t>
            </a:r>
          </a:p>
          <a:p>
            <a:pPr algn="l">
              <a:lnSpc>
                <a:spcPts val="1360"/>
              </a:lnSpc>
              <a:spcBef>
                <a:spcPct val="0"/>
              </a:spcBef>
            </a:pPr>
            <a:r>
              <a:rPr lang="en-US" sz="970">
                <a:solidFill>
                  <a:srgbClr val="000000"/>
                </a:solidFill>
                <a:latin typeface="Open Sans"/>
                <a:ea typeface="Open Sans"/>
                <a:cs typeface="Open Sans"/>
                <a:sym typeface="Open Sans"/>
              </a:rPr>
              <a:t>  containers:</a:t>
            </a:r>
          </a:p>
          <a:p>
            <a:pPr algn="l">
              <a:lnSpc>
                <a:spcPts val="1360"/>
              </a:lnSpc>
              <a:spcBef>
                <a:spcPct val="0"/>
              </a:spcBef>
            </a:pPr>
            <a:r>
              <a:rPr lang="en-US" sz="970">
                <a:solidFill>
                  <a:srgbClr val="000000"/>
                </a:solidFill>
                <a:latin typeface="Open Sans"/>
                <a:ea typeface="Open Sans"/>
                <a:cs typeface="Open Sans"/>
                <a:sym typeface="Open Sans"/>
              </a:rPr>
              <a:t>  - name: nginx</a:t>
            </a:r>
          </a:p>
          <a:p>
            <a:pPr algn="l">
              <a:lnSpc>
                <a:spcPts val="1360"/>
              </a:lnSpc>
              <a:spcBef>
                <a:spcPct val="0"/>
              </a:spcBef>
            </a:pPr>
            <a:r>
              <a:rPr lang="en-US" sz="970">
                <a:solidFill>
                  <a:srgbClr val="000000"/>
                </a:solidFill>
                <a:latin typeface="Open Sans"/>
                <a:ea typeface="Open Sans"/>
                <a:cs typeface="Open Sans"/>
                <a:sym typeface="Open Sans"/>
              </a:rPr>
              <a:t>    image: nginx</a:t>
            </a:r>
          </a:p>
          <a:p>
            <a:pPr algn="l">
              <a:lnSpc>
                <a:spcPts val="1360"/>
              </a:lnSpc>
              <a:spcBef>
                <a:spcPct val="0"/>
              </a:spcBef>
            </a:pPr>
            <a:r>
              <a:rPr lang="en-US" sz="970">
                <a:solidFill>
                  <a:srgbClr val="000000"/>
                </a:solidFill>
                <a:latin typeface="Open Sans"/>
                <a:ea typeface="Open Sans"/>
                <a:cs typeface="Open Sans"/>
                <a:sym typeface="Open Sans"/>
              </a:rPr>
              <a:t>    ports:</a:t>
            </a:r>
          </a:p>
          <a:p>
            <a:pPr algn="l">
              <a:lnSpc>
                <a:spcPts val="1360"/>
              </a:lnSpc>
              <a:spcBef>
                <a:spcPct val="0"/>
              </a:spcBef>
            </a:pPr>
            <a:r>
              <a:rPr lang="en-US" sz="970">
                <a:solidFill>
                  <a:srgbClr val="000000"/>
                </a:solidFill>
                <a:latin typeface="Open Sans"/>
                <a:ea typeface="Open Sans"/>
                <a:cs typeface="Open Sans"/>
                <a:sym typeface="Open Sans"/>
              </a:rPr>
              <a:t>    - containerPort: 80</a:t>
            </a:r>
          </a:p>
          <a:p>
            <a:pPr algn="l">
              <a:lnSpc>
                <a:spcPts val="1360"/>
              </a:lnSpc>
              <a:spcBef>
                <a:spcPct val="0"/>
              </a:spcBef>
            </a:pPr>
            <a:r>
              <a:rPr lang="en-US" sz="970">
                <a:solidFill>
                  <a:srgbClr val="000000"/>
                </a:solidFill>
                <a:latin typeface="Open Sans"/>
                <a:ea typeface="Open Sans"/>
                <a:cs typeface="Open Sans"/>
                <a:sym typeface="Open Sans"/>
              </a:rPr>
              <a:t>EOF</a:t>
            </a:r>
          </a:p>
        </p:txBody>
      </p:sp>
      <p:sp>
        <p:nvSpPr>
          <p:cNvPr id="5" name="TextBox 5"/>
          <p:cNvSpPr txBox="1"/>
          <p:nvPr/>
        </p:nvSpPr>
        <p:spPr>
          <a:xfrm>
            <a:off x="4695957" y="2211782"/>
            <a:ext cx="1047006" cy="165100"/>
          </a:xfrm>
          <a:prstGeom prst="rect">
            <a:avLst/>
          </a:prstGeom>
        </p:spPr>
        <p:txBody>
          <a:bodyPr lIns="0" tIns="0" rIns="0" bIns="0" rtlCol="0" anchor="t">
            <a:spAutoFit/>
          </a:bodyPr>
          <a:lstStyle/>
          <a:p>
            <a:pPr algn="ctr">
              <a:lnSpc>
                <a:spcPts val="1400"/>
              </a:lnSpc>
              <a:spcBef>
                <a:spcPct val="0"/>
              </a:spcBef>
            </a:pPr>
            <a:r>
              <a:rPr lang="en-US" sz="1000" b="1">
                <a:solidFill>
                  <a:srgbClr val="000000"/>
                </a:solidFill>
                <a:latin typeface="Open Sans Bold"/>
                <a:ea typeface="Open Sans Bold"/>
                <a:cs typeface="Open Sans Bold"/>
                <a:sym typeface="Open Sans Bold"/>
              </a:rPr>
              <a:t>kubectl get pods</a:t>
            </a:r>
          </a:p>
        </p:txBody>
      </p:sp>
      <p:sp>
        <p:nvSpPr>
          <p:cNvPr id="6" name="TextBox 6"/>
          <p:cNvSpPr txBox="1"/>
          <p:nvPr/>
        </p:nvSpPr>
        <p:spPr>
          <a:xfrm>
            <a:off x="4731751" y="2474610"/>
            <a:ext cx="3703179" cy="336550"/>
          </a:xfrm>
          <a:prstGeom prst="rect">
            <a:avLst/>
          </a:prstGeom>
        </p:spPr>
        <p:txBody>
          <a:bodyPr lIns="0" tIns="0" rIns="0" bIns="0" rtlCol="0" anchor="t">
            <a:spAutoFit/>
          </a:bodyPr>
          <a:lstStyle/>
          <a:p>
            <a:pPr algn="l">
              <a:lnSpc>
                <a:spcPts val="1400"/>
              </a:lnSpc>
              <a:spcBef>
                <a:spcPct val="0"/>
              </a:spcBef>
            </a:pPr>
            <a:r>
              <a:rPr lang="en-US" sz="1000">
                <a:solidFill>
                  <a:srgbClr val="000000"/>
                </a:solidFill>
                <a:latin typeface="Open Sans"/>
                <a:ea typeface="Open Sans"/>
                <a:cs typeface="Open Sans"/>
                <a:sym typeface="Open Sans"/>
              </a:rPr>
              <a:t>Init:0/1 means the Init Container is still running.</a:t>
            </a:r>
          </a:p>
          <a:p>
            <a:pPr algn="l">
              <a:lnSpc>
                <a:spcPts val="1400"/>
              </a:lnSpc>
              <a:spcBef>
                <a:spcPct val="0"/>
              </a:spcBef>
            </a:pPr>
            <a:r>
              <a:rPr lang="en-US" sz="1000">
                <a:solidFill>
                  <a:srgbClr val="000000"/>
                </a:solidFill>
                <a:latin typeface="Open Sans"/>
                <a:ea typeface="Open Sans"/>
                <a:cs typeface="Open Sans"/>
                <a:sym typeface="Open Sans"/>
              </a:rPr>
              <a:t>Once it completes, the main application (nginx) will start.</a:t>
            </a:r>
          </a:p>
        </p:txBody>
      </p:sp>
      <p:sp>
        <p:nvSpPr>
          <p:cNvPr id="7" name="TextBox 7"/>
          <p:cNvSpPr txBox="1"/>
          <p:nvPr/>
        </p:nvSpPr>
        <p:spPr>
          <a:xfrm>
            <a:off x="4646100" y="2906410"/>
            <a:ext cx="2501652" cy="165100"/>
          </a:xfrm>
          <a:prstGeom prst="rect">
            <a:avLst/>
          </a:prstGeom>
        </p:spPr>
        <p:txBody>
          <a:bodyPr lIns="0" tIns="0" rIns="0" bIns="0" rtlCol="0" anchor="t">
            <a:spAutoFit/>
          </a:bodyPr>
          <a:lstStyle/>
          <a:p>
            <a:pPr algn="ctr">
              <a:lnSpc>
                <a:spcPts val="1400"/>
              </a:lnSpc>
              <a:spcBef>
                <a:spcPct val="0"/>
              </a:spcBef>
            </a:pPr>
            <a:r>
              <a:rPr lang="en-US" sz="1000" b="1">
                <a:solidFill>
                  <a:srgbClr val="000000"/>
                </a:solidFill>
                <a:latin typeface="Open Sans Bold"/>
                <a:ea typeface="Open Sans Bold"/>
                <a:cs typeface="Open Sans Bold"/>
                <a:sym typeface="Open Sans Bold"/>
              </a:rPr>
              <a:t>kubectl describe pod init-container-pod</a:t>
            </a: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495300"/>
            <a:ext cx="3024336" cy="336550"/>
          </a:xfrm>
          <a:prstGeom prst="rect">
            <a:avLst/>
          </a:prstGeom>
        </p:spPr>
        <p:txBody>
          <a:bodyPr lIns="0" tIns="0" rIns="0" bIns="0" rtlCol="0" anchor="t">
            <a:spAutoFit/>
          </a:bodyPr>
          <a:lstStyle/>
          <a:p>
            <a:pPr algn="l">
              <a:lnSpc>
                <a:spcPts val="1400"/>
              </a:lnSpc>
              <a:spcBef>
                <a:spcPct val="0"/>
              </a:spcBef>
            </a:pPr>
            <a:r>
              <a:rPr lang="en-US" sz="1000" b="1">
                <a:solidFill>
                  <a:srgbClr val="000000"/>
                </a:solidFill>
                <a:latin typeface="Open Sans Bold"/>
                <a:ea typeface="Open Sans Bold"/>
                <a:cs typeface="Open Sans Bold"/>
                <a:sym typeface="Open Sans Bold"/>
              </a:rPr>
              <a:t>Modify an Init Container</a:t>
            </a:r>
          </a:p>
          <a:p>
            <a:pPr algn="l">
              <a:lnSpc>
                <a:spcPts val="1400"/>
              </a:lnSpc>
              <a:spcBef>
                <a:spcPct val="0"/>
              </a:spcBef>
            </a:pPr>
            <a:r>
              <a:rPr lang="en-US" sz="1000">
                <a:solidFill>
                  <a:srgbClr val="000000"/>
                </a:solidFill>
                <a:latin typeface="Open Sans"/>
                <a:ea typeface="Open Sans"/>
                <a:cs typeface="Open Sans"/>
                <a:sym typeface="Open Sans"/>
              </a:rPr>
              <a:t>Let's modify the Init Container to simulate a failure.</a:t>
            </a:r>
          </a:p>
        </p:txBody>
      </p:sp>
      <p:sp>
        <p:nvSpPr>
          <p:cNvPr id="3" name="TextBox 3"/>
          <p:cNvSpPr txBox="1"/>
          <p:nvPr/>
        </p:nvSpPr>
        <p:spPr>
          <a:xfrm>
            <a:off x="514350" y="1021605"/>
            <a:ext cx="3764905" cy="2736850"/>
          </a:xfrm>
          <a:prstGeom prst="rect">
            <a:avLst/>
          </a:prstGeom>
        </p:spPr>
        <p:txBody>
          <a:bodyPr lIns="0" tIns="0" rIns="0" bIns="0" rtlCol="0" anchor="t">
            <a:spAutoFit/>
          </a:bodyPr>
          <a:lstStyle/>
          <a:p>
            <a:pPr algn="l">
              <a:lnSpc>
                <a:spcPts val="1400"/>
              </a:lnSpc>
              <a:spcBef>
                <a:spcPct val="0"/>
              </a:spcBef>
            </a:pPr>
            <a:r>
              <a:rPr lang="en-US" sz="1000">
                <a:solidFill>
                  <a:srgbClr val="000000"/>
                </a:solidFill>
                <a:latin typeface="Open Sans"/>
                <a:ea typeface="Open Sans"/>
                <a:cs typeface="Open Sans"/>
                <a:sym typeface="Open Sans"/>
              </a:rPr>
              <a:t>cat &lt;&lt;EOF | kubectl apply -f -</a:t>
            </a:r>
          </a:p>
          <a:p>
            <a:pPr algn="l">
              <a:lnSpc>
                <a:spcPts val="1400"/>
              </a:lnSpc>
              <a:spcBef>
                <a:spcPct val="0"/>
              </a:spcBef>
            </a:pPr>
            <a:r>
              <a:rPr lang="en-US" sz="1000">
                <a:solidFill>
                  <a:srgbClr val="000000"/>
                </a:solidFill>
                <a:latin typeface="Open Sans"/>
                <a:ea typeface="Open Sans"/>
                <a:cs typeface="Open Sans"/>
                <a:sym typeface="Open Sans"/>
              </a:rPr>
              <a:t>apiVersion: v1</a:t>
            </a:r>
          </a:p>
          <a:p>
            <a:pPr algn="l">
              <a:lnSpc>
                <a:spcPts val="1400"/>
              </a:lnSpc>
              <a:spcBef>
                <a:spcPct val="0"/>
              </a:spcBef>
            </a:pPr>
            <a:r>
              <a:rPr lang="en-US" sz="1000">
                <a:solidFill>
                  <a:srgbClr val="000000"/>
                </a:solidFill>
                <a:latin typeface="Open Sans"/>
                <a:ea typeface="Open Sans"/>
                <a:cs typeface="Open Sans"/>
                <a:sym typeface="Open Sans"/>
              </a:rPr>
              <a:t>kind: Pod</a:t>
            </a:r>
          </a:p>
          <a:p>
            <a:pPr algn="l">
              <a:lnSpc>
                <a:spcPts val="1400"/>
              </a:lnSpc>
              <a:spcBef>
                <a:spcPct val="0"/>
              </a:spcBef>
            </a:pPr>
            <a:r>
              <a:rPr lang="en-US" sz="1000">
                <a:solidFill>
                  <a:srgbClr val="000000"/>
                </a:solidFill>
                <a:latin typeface="Open Sans"/>
                <a:ea typeface="Open Sans"/>
                <a:cs typeface="Open Sans"/>
                <a:sym typeface="Open Sans"/>
              </a:rPr>
              <a:t>metadata:</a:t>
            </a:r>
          </a:p>
          <a:p>
            <a:pPr algn="l">
              <a:lnSpc>
                <a:spcPts val="1400"/>
              </a:lnSpc>
              <a:spcBef>
                <a:spcPct val="0"/>
              </a:spcBef>
            </a:pPr>
            <a:r>
              <a:rPr lang="en-US" sz="1000">
                <a:solidFill>
                  <a:srgbClr val="000000"/>
                </a:solidFill>
                <a:latin typeface="Open Sans"/>
                <a:ea typeface="Open Sans"/>
                <a:cs typeface="Open Sans"/>
                <a:sym typeface="Open Sans"/>
              </a:rPr>
              <a:t>  name: failing-init-container-pod</a:t>
            </a:r>
          </a:p>
          <a:p>
            <a:pPr algn="l">
              <a:lnSpc>
                <a:spcPts val="1400"/>
              </a:lnSpc>
              <a:spcBef>
                <a:spcPct val="0"/>
              </a:spcBef>
            </a:pPr>
            <a:r>
              <a:rPr lang="en-US" sz="1000">
                <a:solidFill>
                  <a:srgbClr val="000000"/>
                </a:solidFill>
                <a:latin typeface="Open Sans"/>
                <a:ea typeface="Open Sans"/>
                <a:cs typeface="Open Sans"/>
                <a:sym typeface="Open Sans"/>
              </a:rPr>
              <a:t>spec:</a:t>
            </a:r>
          </a:p>
          <a:p>
            <a:pPr algn="l">
              <a:lnSpc>
                <a:spcPts val="1400"/>
              </a:lnSpc>
              <a:spcBef>
                <a:spcPct val="0"/>
              </a:spcBef>
            </a:pPr>
            <a:r>
              <a:rPr lang="en-US" sz="1000">
                <a:solidFill>
                  <a:srgbClr val="000000"/>
                </a:solidFill>
                <a:latin typeface="Open Sans"/>
                <a:ea typeface="Open Sans"/>
                <a:cs typeface="Open Sans"/>
                <a:sym typeface="Open Sans"/>
              </a:rPr>
              <a:t>  initContainers:</a:t>
            </a:r>
          </a:p>
          <a:p>
            <a:pPr algn="l">
              <a:lnSpc>
                <a:spcPts val="1400"/>
              </a:lnSpc>
              <a:spcBef>
                <a:spcPct val="0"/>
              </a:spcBef>
            </a:pPr>
            <a:r>
              <a:rPr lang="en-US" sz="1000">
                <a:solidFill>
                  <a:srgbClr val="000000"/>
                </a:solidFill>
                <a:latin typeface="Open Sans"/>
                <a:ea typeface="Open Sans"/>
                <a:cs typeface="Open Sans"/>
                <a:sym typeface="Open Sans"/>
              </a:rPr>
              <a:t>  - name: failing-init</a:t>
            </a:r>
          </a:p>
          <a:p>
            <a:pPr algn="l">
              <a:lnSpc>
                <a:spcPts val="1400"/>
              </a:lnSpc>
              <a:spcBef>
                <a:spcPct val="0"/>
              </a:spcBef>
            </a:pPr>
            <a:r>
              <a:rPr lang="en-US" sz="1000">
                <a:solidFill>
                  <a:srgbClr val="000000"/>
                </a:solidFill>
                <a:latin typeface="Open Sans"/>
                <a:ea typeface="Open Sans"/>
                <a:cs typeface="Open Sans"/>
                <a:sym typeface="Open Sans"/>
              </a:rPr>
              <a:t>    image: busybox</a:t>
            </a:r>
          </a:p>
          <a:p>
            <a:pPr algn="l">
              <a:lnSpc>
                <a:spcPts val="1400"/>
              </a:lnSpc>
              <a:spcBef>
                <a:spcPct val="0"/>
              </a:spcBef>
            </a:pPr>
            <a:r>
              <a:rPr lang="en-US" sz="1000">
                <a:solidFill>
                  <a:srgbClr val="000000"/>
                </a:solidFill>
                <a:latin typeface="Open Sans"/>
                <a:ea typeface="Open Sans"/>
                <a:cs typeface="Open Sans"/>
                <a:sym typeface="Open Sans"/>
              </a:rPr>
              <a:t>    command: ["sh", "-c", "echo Failing Init Container... &amp;&amp; exit 1"]</a:t>
            </a:r>
          </a:p>
          <a:p>
            <a:pPr algn="l">
              <a:lnSpc>
                <a:spcPts val="1400"/>
              </a:lnSpc>
              <a:spcBef>
                <a:spcPct val="0"/>
              </a:spcBef>
            </a:pPr>
            <a:r>
              <a:rPr lang="en-US" sz="1000">
                <a:solidFill>
                  <a:srgbClr val="000000"/>
                </a:solidFill>
                <a:latin typeface="Open Sans"/>
                <a:ea typeface="Open Sans"/>
                <a:cs typeface="Open Sans"/>
                <a:sym typeface="Open Sans"/>
              </a:rPr>
              <a:t>  containers:</a:t>
            </a:r>
          </a:p>
          <a:p>
            <a:pPr algn="l">
              <a:lnSpc>
                <a:spcPts val="1400"/>
              </a:lnSpc>
              <a:spcBef>
                <a:spcPct val="0"/>
              </a:spcBef>
            </a:pPr>
            <a:r>
              <a:rPr lang="en-US" sz="1000">
                <a:solidFill>
                  <a:srgbClr val="000000"/>
                </a:solidFill>
                <a:latin typeface="Open Sans"/>
                <a:ea typeface="Open Sans"/>
                <a:cs typeface="Open Sans"/>
                <a:sym typeface="Open Sans"/>
              </a:rPr>
              <a:t>  - name: nginx</a:t>
            </a:r>
          </a:p>
          <a:p>
            <a:pPr algn="l">
              <a:lnSpc>
                <a:spcPts val="1400"/>
              </a:lnSpc>
              <a:spcBef>
                <a:spcPct val="0"/>
              </a:spcBef>
            </a:pPr>
            <a:r>
              <a:rPr lang="en-US" sz="1000">
                <a:solidFill>
                  <a:srgbClr val="000000"/>
                </a:solidFill>
                <a:latin typeface="Open Sans"/>
                <a:ea typeface="Open Sans"/>
                <a:cs typeface="Open Sans"/>
                <a:sym typeface="Open Sans"/>
              </a:rPr>
              <a:t>    image: nginx</a:t>
            </a:r>
          </a:p>
          <a:p>
            <a:pPr algn="l">
              <a:lnSpc>
                <a:spcPts val="1400"/>
              </a:lnSpc>
              <a:spcBef>
                <a:spcPct val="0"/>
              </a:spcBef>
            </a:pPr>
            <a:r>
              <a:rPr lang="en-US" sz="1000">
                <a:solidFill>
                  <a:srgbClr val="000000"/>
                </a:solidFill>
                <a:latin typeface="Open Sans"/>
                <a:ea typeface="Open Sans"/>
                <a:cs typeface="Open Sans"/>
                <a:sym typeface="Open Sans"/>
              </a:rPr>
              <a:t>    ports:</a:t>
            </a:r>
          </a:p>
          <a:p>
            <a:pPr algn="l">
              <a:lnSpc>
                <a:spcPts val="1400"/>
              </a:lnSpc>
              <a:spcBef>
                <a:spcPct val="0"/>
              </a:spcBef>
            </a:pPr>
            <a:r>
              <a:rPr lang="en-US" sz="1000">
                <a:solidFill>
                  <a:srgbClr val="000000"/>
                </a:solidFill>
                <a:latin typeface="Open Sans"/>
                <a:ea typeface="Open Sans"/>
                <a:cs typeface="Open Sans"/>
                <a:sym typeface="Open Sans"/>
              </a:rPr>
              <a:t>    - containerPort: 80</a:t>
            </a:r>
          </a:p>
          <a:p>
            <a:pPr algn="l">
              <a:lnSpc>
                <a:spcPts val="1400"/>
              </a:lnSpc>
              <a:spcBef>
                <a:spcPct val="0"/>
              </a:spcBef>
            </a:pPr>
            <a:r>
              <a:rPr lang="en-US" sz="1000">
                <a:solidFill>
                  <a:srgbClr val="000000"/>
                </a:solidFill>
                <a:latin typeface="Open Sans"/>
                <a:ea typeface="Open Sans"/>
                <a:cs typeface="Open Sans"/>
                <a:sym typeface="Open Sans"/>
              </a:rPr>
              <a:t>EOF</a:t>
            </a:r>
          </a:p>
        </p:txBody>
      </p:sp>
      <p:sp>
        <p:nvSpPr>
          <p:cNvPr id="4" name="TextBox 4"/>
          <p:cNvSpPr txBox="1"/>
          <p:nvPr/>
        </p:nvSpPr>
        <p:spPr>
          <a:xfrm>
            <a:off x="4760327" y="1075173"/>
            <a:ext cx="1047006" cy="165100"/>
          </a:xfrm>
          <a:prstGeom prst="rect">
            <a:avLst/>
          </a:prstGeom>
        </p:spPr>
        <p:txBody>
          <a:bodyPr lIns="0" tIns="0" rIns="0" bIns="0" rtlCol="0" anchor="t">
            <a:spAutoFit/>
          </a:bodyPr>
          <a:lstStyle/>
          <a:p>
            <a:pPr algn="ctr">
              <a:lnSpc>
                <a:spcPts val="1400"/>
              </a:lnSpc>
              <a:spcBef>
                <a:spcPct val="0"/>
              </a:spcBef>
            </a:pPr>
            <a:r>
              <a:rPr lang="en-US" sz="1000" b="1">
                <a:solidFill>
                  <a:srgbClr val="000000"/>
                </a:solidFill>
                <a:latin typeface="Open Sans Bold"/>
                <a:ea typeface="Open Sans Bold"/>
                <a:cs typeface="Open Sans Bold"/>
                <a:sym typeface="Open Sans Bold"/>
              </a:rPr>
              <a:t>kubectl get pods</a:t>
            </a:r>
          </a:p>
        </p:txBody>
      </p:sp>
      <p:sp>
        <p:nvSpPr>
          <p:cNvPr id="5" name="TextBox 5"/>
          <p:cNvSpPr txBox="1"/>
          <p:nvPr/>
        </p:nvSpPr>
        <p:spPr>
          <a:xfrm>
            <a:off x="4712617" y="1320104"/>
            <a:ext cx="3530501" cy="165100"/>
          </a:xfrm>
          <a:prstGeom prst="rect">
            <a:avLst/>
          </a:prstGeom>
        </p:spPr>
        <p:txBody>
          <a:bodyPr lIns="0" tIns="0" rIns="0" bIns="0" rtlCol="0" anchor="t">
            <a:spAutoFit/>
          </a:bodyPr>
          <a:lstStyle/>
          <a:p>
            <a:pPr algn="ctr">
              <a:lnSpc>
                <a:spcPts val="1400"/>
              </a:lnSpc>
              <a:spcBef>
                <a:spcPct val="0"/>
              </a:spcBef>
            </a:pPr>
            <a:r>
              <a:rPr lang="en-US" sz="1000">
                <a:solidFill>
                  <a:srgbClr val="000000"/>
                </a:solidFill>
                <a:latin typeface="Open Sans"/>
                <a:ea typeface="Open Sans"/>
                <a:cs typeface="Open Sans"/>
                <a:sym typeface="Open Sans"/>
              </a:rPr>
              <a:t>🚨 The Pod does not start because the Init Container failed.</a:t>
            </a:r>
          </a:p>
        </p:txBody>
      </p:sp>
      <p:sp>
        <p:nvSpPr>
          <p:cNvPr id="6" name="TextBox 6"/>
          <p:cNvSpPr txBox="1"/>
          <p:nvPr/>
        </p:nvSpPr>
        <p:spPr>
          <a:xfrm>
            <a:off x="4712617" y="1725770"/>
            <a:ext cx="3210371" cy="165100"/>
          </a:xfrm>
          <a:prstGeom prst="rect">
            <a:avLst/>
          </a:prstGeom>
        </p:spPr>
        <p:txBody>
          <a:bodyPr lIns="0" tIns="0" rIns="0" bIns="0" rtlCol="0" anchor="t">
            <a:spAutoFit/>
          </a:bodyPr>
          <a:lstStyle/>
          <a:p>
            <a:pPr algn="ctr">
              <a:lnSpc>
                <a:spcPts val="1400"/>
              </a:lnSpc>
              <a:spcBef>
                <a:spcPct val="0"/>
              </a:spcBef>
            </a:pPr>
            <a:r>
              <a:rPr lang="en-US" sz="1000" b="1">
                <a:solidFill>
                  <a:srgbClr val="000000"/>
                </a:solidFill>
                <a:latin typeface="Open Sans Bold"/>
                <a:ea typeface="Open Sans Bold"/>
                <a:cs typeface="Open Sans Bold"/>
                <a:sym typeface="Open Sans Bold"/>
              </a:rPr>
              <a:t>kubectl logs failing-init-container-pod -c failing-init</a:t>
            </a: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66968" y="427640"/>
            <a:ext cx="4871889" cy="679450"/>
          </a:xfrm>
          <a:prstGeom prst="rect">
            <a:avLst/>
          </a:prstGeom>
        </p:spPr>
        <p:txBody>
          <a:bodyPr lIns="0" tIns="0" rIns="0" bIns="0" rtlCol="0" anchor="t">
            <a:spAutoFit/>
          </a:bodyPr>
          <a:lstStyle/>
          <a:p>
            <a:pPr algn="l">
              <a:lnSpc>
                <a:spcPts val="1400"/>
              </a:lnSpc>
              <a:spcBef>
                <a:spcPct val="0"/>
              </a:spcBef>
            </a:pPr>
            <a:r>
              <a:rPr lang="en-US" sz="1000" b="1">
                <a:solidFill>
                  <a:srgbClr val="000000"/>
                </a:solidFill>
                <a:latin typeface="Open Sans Bold"/>
                <a:ea typeface="Open Sans Bold"/>
                <a:cs typeface="Open Sans Bold"/>
                <a:sym typeface="Open Sans Bold"/>
              </a:rPr>
              <a:t>Use an Init Container to Prepare a Volume</a:t>
            </a:r>
          </a:p>
          <a:p>
            <a:pPr algn="l">
              <a:lnSpc>
                <a:spcPts val="1400"/>
              </a:lnSpc>
              <a:spcBef>
                <a:spcPct val="0"/>
              </a:spcBef>
            </a:pPr>
            <a:r>
              <a:rPr lang="en-US" sz="1000">
                <a:solidFill>
                  <a:srgbClr val="000000"/>
                </a:solidFill>
                <a:latin typeface="Open Sans"/>
                <a:ea typeface="Open Sans"/>
                <a:cs typeface="Open Sans"/>
                <a:sym typeface="Open Sans"/>
              </a:rPr>
              <a:t>Init Containers can write files that the main container uses. The following example:</a:t>
            </a:r>
          </a:p>
          <a:p>
            <a:pPr algn="l">
              <a:lnSpc>
                <a:spcPts val="1400"/>
              </a:lnSpc>
              <a:spcBef>
                <a:spcPct val="0"/>
              </a:spcBef>
            </a:pPr>
            <a:r>
              <a:rPr lang="en-US" sz="1000">
                <a:solidFill>
                  <a:srgbClr val="000000"/>
                </a:solidFill>
                <a:latin typeface="Open Sans"/>
                <a:ea typeface="Open Sans"/>
                <a:cs typeface="Open Sans"/>
                <a:sym typeface="Open Sans"/>
              </a:rPr>
              <a:t>The Init Container writes a config file inside a shared volume.</a:t>
            </a:r>
          </a:p>
          <a:p>
            <a:pPr algn="l">
              <a:lnSpc>
                <a:spcPts val="1400"/>
              </a:lnSpc>
              <a:spcBef>
                <a:spcPct val="0"/>
              </a:spcBef>
            </a:pPr>
            <a:r>
              <a:rPr lang="en-US" sz="1000">
                <a:solidFill>
                  <a:srgbClr val="000000"/>
                </a:solidFill>
                <a:latin typeface="Open Sans"/>
                <a:ea typeface="Open Sans"/>
                <a:cs typeface="Open Sans"/>
                <a:sym typeface="Open Sans"/>
              </a:rPr>
              <a:t>The main application reads the file and prints the contents.</a:t>
            </a:r>
          </a:p>
        </p:txBody>
      </p:sp>
      <p:sp>
        <p:nvSpPr>
          <p:cNvPr id="3" name="TextBox 3"/>
          <p:cNvSpPr txBox="1"/>
          <p:nvPr/>
        </p:nvSpPr>
        <p:spPr>
          <a:xfrm>
            <a:off x="514350" y="1163506"/>
            <a:ext cx="3634551" cy="3409915"/>
          </a:xfrm>
          <a:prstGeom prst="rect">
            <a:avLst/>
          </a:prstGeom>
        </p:spPr>
        <p:txBody>
          <a:bodyPr lIns="0" tIns="0" rIns="0" bIns="0" rtlCol="0" anchor="t">
            <a:spAutoFit/>
          </a:bodyPr>
          <a:lstStyle/>
          <a:p>
            <a:pPr algn="l">
              <a:lnSpc>
                <a:spcPts val="1160"/>
              </a:lnSpc>
              <a:spcBef>
                <a:spcPct val="0"/>
              </a:spcBef>
            </a:pPr>
            <a:r>
              <a:rPr lang="en-US" sz="830">
                <a:solidFill>
                  <a:srgbClr val="000000"/>
                </a:solidFill>
                <a:latin typeface="Open Sans"/>
                <a:ea typeface="Open Sans"/>
                <a:cs typeface="Open Sans"/>
                <a:sym typeface="Open Sans"/>
              </a:rPr>
              <a:t>cat &lt;&lt;EOF | kubectl apply -f -</a:t>
            </a:r>
          </a:p>
          <a:p>
            <a:pPr algn="l">
              <a:lnSpc>
                <a:spcPts val="1160"/>
              </a:lnSpc>
              <a:spcBef>
                <a:spcPct val="0"/>
              </a:spcBef>
            </a:pPr>
            <a:r>
              <a:rPr lang="en-US" sz="830">
                <a:solidFill>
                  <a:srgbClr val="000000"/>
                </a:solidFill>
                <a:latin typeface="Open Sans"/>
                <a:ea typeface="Open Sans"/>
                <a:cs typeface="Open Sans"/>
                <a:sym typeface="Open Sans"/>
              </a:rPr>
              <a:t>apiVersion: v1</a:t>
            </a:r>
          </a:p>
          <a:p>
            <a:pPr algn="l">
              <a:lnSpc>
                <a:spcPts val="1160"/>
              </a:lnSpc>
              <a:spcBef>
                <a:spcPct val="0"/>
              </a:spcBef>
            </a:pPr>
            <a:r>
              <a:rPr lang="en-US" sz="830">
                <a:solidFill>
                  <a:srgbClr val="000000"/>
                </a:solidFill>
                <a:latin typeface="Open Sans"/>
                <a:ea typeface="Open Sans"/>
                <a:cs typeface="Open Sans"/>
                <a:sym typeface="Open Sans"/>
              </a:rPr>
              <a:t>kind: Pod</a:t>
            </a:r>
          </a:p>
          <a:p>
            <a:pPr algn="l">
              <a:lnSpc>
                <a:spcPts val="1160"/>
              </a:lnSpc>
              <a:spcBef>
                <a:spcPct val="0"/>
              </a:spcBef>
            </a:pPr>
            <a:r>
              <a:rPr lang="en-US" sz="830">
                <a:solidFill>
                  <a:srgbClr val="000000"/>
                </a:solidFill>
                <a:latin typeface="Open Sans"/>
                <a:ea typeface="Open Sans"/>
                <a:cs typeface="Open Sans"/>
                <a:sym typeface="Open Sans"/>
              </a:rPr>
              <a:t>metadata:</a:t>
            </a:r>
          </a:p>
          <a:p>
            <a:pPr algn="l">
              <a:lnSpc>
                <a:spcPts val="1160"/>
              </a:lnSpc>
              <a:spcBef>
                <a:spcPct val="0"/>
              </a:spcBef>
            </a:pPr>
            <a:r>
              <a:rPr lang="en-US" sz="830">
                <a:solidFill>
                  <a:srgbClr val="000000"/>
                </a:solidFill>
                <a:latin typeface="Open Sans"/>
                <a:ea typeface="Open Sans"/>
                <a:cs typeface="Open Sans"/>
                <a:sym typeface="Open Sans"/>
              </a:rPr>
              <a:t>  name: init-volume-pod</a:t>
            </a:r>
          </a:p>
          <a:p>
            <a:pPr algn="l">
              <a:lnSpc>
                <a:spcPts val="1160"/>
              </a:lnSpc>
              <a:spcBef>
                <a:spcPct val="0"/>
              </a:spcBef>
            </a:pPr>
            <a:r>
              <a:rPr lang="en-US" sz="830">
                <a:solidFill>
                  <a:srgbClr val="000000"/>
                </a:solidFill>
                <a:latin typeface="Open Sans"/>
                <a:ea typeface="Open Sans"/>
                <a:cs typeface="Open Sans"/>
                <a:sym typeface="Open Sans"/>
              </a:rPr>
              <a:t>spec:</a:t>
            </a:r>
          </a:p>
          <a:p>
            <a:pPr algn="l">
              <a:lnSpc>
                <a:spcPts val="1160"/>
              </a:lnSpc>
              <a:spcBef>
                <a:spcPct val="0"/>
              </a:spcBef>
            </a:pPr>
            <a:r>
              <a:rPr lang="en-US" sz="830">
                <a:solidFill>
                  <a:srgbClr val="000000"/>
                </a:solidFill>
                <a:latin typeface="Open Sans"/>
                <a:ea typeface="Open Sans"/>
                <a:cs typeface="Open Sans"/>
                <a:sym typeface="Open Sans"/>
              </a:rPr>
              <a:t>  volumes:</a:t>
            </a:r>
          </a:p>
          <a:p>
            <a:pPr algn="l">
              <a:lnSpc>
                <a:spcPts val="1160"/>
              </a:lnSpc>
              <a:spcBef>
                <a:spcPct val="0"/>
              </a:spcBef>
            </a:pPr>
            <a:r>
              <a:rPr lang="en-US" sz="830">
                <a:solidFill>
                  <a:srgbClr val="000000"/>
                </a:solidFill>
                <a:latin typeface="Open Sans"/>
                <a:ea typeface="Open Sans"/>
                <a:cs typeface="Open Sans"/>
                <a:sym typeface="Open Sans"/>
              </a:rPr>
              <a:t>  - name: shared-data</a:t>
            </a:r>
          </a:p>
          <a:p>
            <a:pPr algn="l">
              <a:lnSpc>
                <a:spcPts val="1160"/>
              </a:lnSpc>
              <a:spcBef>
                <a:spcPct val="0"/>
              </a:spcBef>
            </a:pPr>
            <a:r>
              <a:rPr lang="en-US" sz="830">
                <a:solidFill>
                  <a:srgbClr val="000000"/>
                </a:solidFill>
                <a:latin typeface="Open Sans"/>
                <a:ea typeface="Open Sans"/>
                <a:cs typeface="Open Sans"/>
                <a:sym typeface="Open Sans"/>
              </a:rPr>
              <a:t>    emptyDir: {}</a:t>
            </a:r>
          </a:p>
          <a:p>
            <a:pPr algn="l">
              <a:lnSpc>
                <a:spcPts val="1160"/>
              </a:lnSpc>
              <a:spcBef>
                <a:spcPct val="0"/>
              </a:spcBef>
            </a:pPr>
            <a:r>
              <a:rPr lang="en-US" sz="830">
                <a:solidFill>
                  <a:srgbClr val="000000"/>
                </a:solidFill>
                <a:latin typeface="Open Sans"/>
                <a:ea typeface="Open Sans"/>
                <a:cs typeface="Open Sans"/>
                <a:sym typeface="Open Sans"/>
              </a:rPr>
              <a:t>  initContainers:</a:t>
            </a:r>
          </a:p>
          <a:p>
            <a:pPr algn="l">
              <a:lnSpc>
                <a:spcPts val="1160"/>
              </a:lnSpc>
              <a:spcBef>
                <a:spcPct val="0"/>
              </a:spcBef>
            </a:pPr>
            <a:r>
              <a:rPr lang="en-US" sz="830">
                <a:solidFill>
                  <a:srgbClr val="000000"/>
                </a:solidFill>
                <a:latin typeface="Open Sans"/>
                <a:ea typeface="Open Sans"/>
                <a:cs typeface="Open Sans"/>
                <a:sym typeface="Open Sans"/>
              </a:rPr>
              <a:t>  - name: write-config</a:t>
            </a:r>
          </a:p>
          <a:p>
            <a:pPr algn="l">
              <a:lnSpc>
                <a:spcPts val="1160"/>
              </a:lnSpc>
              <a:spcBef>
                <a:spcPct val="0"/>
              </a:spcBef>
            </a:pPr>
            <a:r>
              <a:rPr lang="en-US" sz="830">
                <a:solidFill>
                  <a:srgbClr val="000000"/>
                </a:solidFill>
                <a:latin typeface="Open Sans"/>
                <a:ea typeface="Open Sans"/>
                <a:cs typeface="Open Sans"/>
                <a:sym typeface="Open Sans"/>
              </a:rPr>
              <a:t>    image: busybox</a:t>
            </a:r>
          </a:p>
          <a:p>
            <a:pPr algn="l">
              <a:lnSpc>
                <a:spcPts val="1160"/>
              </a:lnSpc>
              <a:spcBef>
                <a:spcPct val="0"/>
              </a:spcBef>
            </a:pPr>
            <a:r>
              <a:rPr lang="en-US" sz="830">
                <a:solidFill>
                  <a:srgbClr val="000000"/>
                </a:solidFill>
                <a:latin typeface="Open Sans"/>
                <a:ea typeface="Open Sans"/>
                <a:cs typeface="Open Sans"/>
                <a:sym typeface="Open Sans"/>
              </a:rPr>
              <a:t>    command: ["sh", "-c", "echo 'APP_MODE=production' &gt; /config/app.env"]</a:t>
            </a:r>
          </a:p>
          <a:p>
            <a:pPr algn="l">
              <a:lnSpc>
                <a:spcPts val="1160"/>
              </a:lnSpc>
              <a:spcBef>
                <a:spcPct val="0"/>
              </a:spcBef>
            </a:pPr>
            <a:r>
              <a:rPr lang="en-US" sz="830">
                <a:solidFill>
                  <a:srgbClr val="000000"/>
                </a:solidFill>
                <a:latin typeface="Open Sans"/>
                <a:ea typeface="Open Sans"/>
                <a:cs typeface="Open Sans"/>
                <a:sym typeface="Open Sans"/>
              </a:rPr>
              <a:t>    volumeMounts:</a:t>
            </a:r>
          </a:p>
          <a:p>
            <a:pPr algn="l">
              <a:lnSpc>
                <a:spcPts val="1160"/>
              </a:lnSpc>
              <a:spcBef>
                <a:spcPct val="0"/>
              </a:spcBef>
            </a:pPr>
            <a:r>
              <a:rPr lang="en-US" sz="830">
                <a:solidFill>
                  <a:srgbClr val="000000"/>
                </a:solidFill>
                <a:latin typeface="Open Sans"/>
                <a:ea typeface="Open Sans"/>
                <a:cs typeface="Open Sans"/>
                <a:sym typeface="Open Sans"/>
              </a:rPr>
              <a:t>    - name: shared-data</a:t>
            </a:r>
          </a:p>
          <a:p>
            <a:pPr algn="l">
              <a:lnSpc>
                <a:spcPts val="1160"/>
              </a:lnSpc>
              <a:spcBef>
                <a:spcPct val="0"/>
              </a:spcBef>
            </a:pPr>
            <a:r>
              <a:rPr lang="en-US" sz="830">
                <a:solidFill>
                  <a:srgbClr val="000000"/>
                </a:solidFill>
                <a:latin typeface="Open Sans"/>
                <a:ea typeface="Open Sans"/>
                <a:cs typeface="Open Sans"/>
                <a:sym typeface="Open Sans"/>
              </a:rPr>
              <a:t>      mountPath: /config</a:t>
            </a:r>
          </a:p>
          <a:p>
            <a:pPr algn="l">
              <a:lnSpc>
                <a:spcPts val="1160"/>
              </a:lnSpc>
              <a:spcBef>
                <a:spcPct val="0"/>
              </a:spcBef>
            </a:pPr>
            <a:r>
              <a:rPr lang="en-US" sz="830">
                <a:solidFill>
                  <a:srgbClr val="000000"/>
                </a:solidFill>
                <a:latin typeface="Open Sans"/>
                <a:ea typeface="Open Sans"/>
                <a:cs typeface="Open Sans"/>
                <a:sym typeface="Open Sans"/>
              </a:rPr>
              <a:t>  containers:</a:t>
            </a:r>
          </a:p>
          <a:p>
            <a:pPr algn="l">
              <a:lnSpc>
                <a:spcPts val="1160"/>
              </a:lnSpc>
              <a:spcBef>
                <a:spcPct val="0"/>
              </a:spcBef>
            </a:pPr>
            <a:r>
              <a:rPr lang="en-US" sz="830">
                <a:solidFill>
                  <a:srgbClr val="000000"/>
                </a:solidFill>
                <a:latin typeface="Open Sans"/>
                <a:ea typeface="Open Sans"/>
                <a:cs typeface="Open Sans"/>
                <a:sym typeface="Open Sans"/>
              </a:rPr>
              <a:t>  - name: nginx</a:t>
            </a:r>
          </a:p>
          <a:p>
            <a:pPr algn="l">
              <a:lnSpc>
                <a:spcPts val="1160"/>
              </a:lnSpc>
              <a:spcBef>
                <a:spcPct val="0"/>
              </a:spcBef>
            </a:pPr>
            <a:r>
              <a:rPr lang="en-US" sz="830">
                <a:solidFill>
                  <a:srgbClr val="000000"/>
                </a:solidFill>
                <a:latin typeface="Open Sans"/>
                <a:ea typeface="Open Sans"/>
                <a:cs typeface="Open Sans"/>
                <a:sym typeface="Open Sans"/>
              </a:rPr>
              <a:t>    image: busybox</a:t>
            </a:r>
          </a:p>
          <a:p>
            <a:pPr algn="l">
              <a:lnSpc>
                <a:spcPts val="1160"/>
              </a:lnSpc>
              <a:spcBef>
                <a:spcPct val="0"/>
              </a:spcBef>
            </a:pPr>
            <a:r>
              <a:rPr lang="en-US" sz="830">
                <a:solidFill>
                  <a:srgbClr val="000000"/>
                </a:solidFill>
                <a:latin typeface="Open Sans"/>
                <a:ea typeface="Open Sans"/>
                <a:cs typeface="Open Sans"/>
                <a:sym typeface="Open Sans"/>
              </a:rPr>
              <a:t>    command: ["sh", "-c", "cat /config/app.env &amp;&amp; sleep 3600"]</a:t>
            </a:r>
          </a:p>
          <a:p>
            <a:pPr algn="l">
              <a:lnSpc>
                <a:spcPts val="1160"/>
              </a:lnSpc>
              <a:spcBef>
                <a:spcPct val="0"/>
              </a:spcBef>
            </a:pPr>
            <a:r>
              <a:rPr lang="en-US" sz="830">
                <a:solidFill>
                  <a:srgbClr val="000000"/>
                </a:solidFill>
                <a:latin typeface="Open Sans"/>
                <a:ea typeface="Open Sans"/>
                <a:cs typeface="Open Sans"/>
                <a:sym typeface="Open Sans"/>
              </a:rPr>
              <a:t>    volumeMounts:</a:t>
            </a:r>
          </a:p>
          <a:p>
            <a:pPr algn="l">
              <a:lnSpc>
                <a:spcPts val="1160"/>
              </a:lnSpc>
              <a:spcBef>
                <a:spcPct val="0"/>
              </a:spcBef>
            </a:pPr>
            <a:r>
              <a:rPr lang="en-US" sz="830">
                <a:solidFill>
                  <a:srgbClr val="000000"/>
                </a:solidFill>
                <a:latin typeface="Open Sans"/>
                <a:ea typeface="Open Sans"/>
                <a:cs typeface="Open Sans"/>
                <a:sym typeface="Open Sans"/>
              </a:rPr>
              <a:t>    - name: shared-data</a:t>
            </a:r>
          </a:p>
          <a:p>
            <a:pPr algn="l">
              <a:lnSpc>
                <a:spcPts val="1160"/>
              </a:lnSpc>
              <a:spcBef>
                <a:spcPct val="0"/>
              </a:spcBef>
            </a:pPr>
            <a:r>
              <a:rPr lang="en-US" sz="830">
                <a:solidFill>
                  <a:srgbClr val="000000"/>
                </a:solidFill>
                <a:latin typeface="Open Sans"/>
                <a:ea typeface="Open Sans"/>
                <a:cs typeface="Open Sans"/>
                <a:sym typeface="Open Sans"/>
              </a:rPr>
              <a:t>      mountPath: /config</a:t>
            </a:r>
          </a:p>
          <a:p>
            <a:pPr algn="l">
              <a:lnSpc>
                <a:spcPts val="1160"/>
              </a:lnSpc>
              <a:spcBef>
                <a:spcPct val="0"/>
              </a:spcBef>
            </a:pPr>
            <a:r>
              <a:rPr lang="en-US" sz="830">
                <a:solidFill>
                  <a:srgbClr val="000000"/>
                </a:solidFill>
                <a:latin typeface="Open Sans"/>
                <a:ea typeface="Open Sans"/>
                <a:cs typeface="Open Sans"/>
                <a:sym typeface="Open Sans"/>
              </a:rPr>
              <a:t>EOF</a:t>
            </a:r>
          </a:p>
        </p:txBody>
      </p:sp>
      <p:sp>
        <p:nvSpPr>
          <p:cNvPr id="4" name="TextBox 4"/>
          <p:cNvSpPr txBox="1"/>
          <p:nvPr/>
        </p:nvSpPr>
        <p:spPr>
          <a:xfrm>
            <a:off x="4536512" y="2158203"/>
            <a:ext cx="1804690" cy="165100"/>
          </a:xfrm>
          <a:prstGeom prst="rect">
            <a:avLst/>
          </a:prstGeom>
        </p:spPr>
        <p:txBody>
          <a:bodyPr lIns="0" tIns="0" rIns="0" bIns="0" rtlCol="0" anchor="t">
            <a:spAutoFit/>
          </a:bodyPr>
          <a:lstStyle/>
          <a:p>
            <a:pPr algn="ctr">
              <a:lnSpc>
                <a:spcPts val="1400"/>
              </a:lnSpc>
              <a:spcBef>
                <a:spcPct val="0"/>
              </a:spcBef>
            </a:pPr>
            <a:r>
              <a:rPr lang="en-US" sz="1000" b="1">
                <a:solidFill>
                  <a:srgbClr val="000000"/>
                </a:solidFill>
                <a:latin typeface="Open Sans Bold"/>
                <a:ea typeface="Open Sans Bold"/>
                <a:cs typeface="Open Sans Bold"/>
                <a:sym typeface="Open Sans Bold"/>
              </a:rPr>
              <a:t>kubectl logs init-volume-pod</a:t>
            </a:r>
          </a:p>
        </p:txBody>
      </p:sp>
      <p:sp>
        <p:nvSpPr>
          <p:cNvPr id="5" name="TextBox 5"/>
          <p:cNvSpPr txBox="1"/>
          <p:nvPr/>
        </p:nvSpPr>
        <p:spPr>
          <a:xfrm>
            <a:off x="5177795" y="2406650"/>
            <a:ext cx="1390799" cy="165100"/>
          </a:xfrm>
          <a:prstGeom prst="rect">
            <a:avLst/>
          </a:prstGeom>
        </p:spPr>
        <p:txBody>
          <a:bodyPr lIns="0" tIns="0" rIns="0" bIns="0" rtlCol="0" anchor="t">
            <a:spAutoFit/>
          </a:bodyPr>
          <a:lstStyle/>
          <a:p>
            <a:pPr algn="ctr">
              <a:lnSpc>
                <a:spcPts val="1400"/>
              </a:lnSpc>
              <a:spcBef>
                <a:spcPct val="0"/>
              </a:spcBef>
            </a:pPr>
            <a:r>
              <a:rPr lang="en-US" sz="1000">
                <a:solidFill>
                  <a:srgbClr val="000000"/>
                </a:solidFill>
                <a:latin typeface="Open Sans"/>
                <a:ea typeface="Open Sans"/>
                <a:cs typeface="Open Sans"/>
                <a:sym typeface="Open Sans"/>
              </a:rPr>
              <a:t>APP_MODE=production</a:t>
            </a:r>
          </a:p>
        </p:txBody>
      </p:sp>
      <p:sp>
        <p:nvSpPr>
          <p:cNvPr id="6" name="TextBox 6"/>
          <p:cNvSpPr txBox="1"/>
          <p:nvPr/>
        </p:nvSpPr>
        <p:spPr>
          <a:xfrm>
            <a:off x="3814911" y="3778250"/>
            <a:ext cx="4814739" cy="850900"/>
          </a:xfrm>
          <a:prstGeom prst="rect">
            <a:avLst/>
          </a:prstGeom>
        </p:spPr>
        <p:txBody>
          <a:bodyPr lIns="0" tIns="0" rIns="0" bIns="0" rtlCol="0" anchor="t">
            <a:spAutoFit/>
          </a:bodyPr>
          <a:lstStyle/>
          <a:p>
            <a:pPr algn="l">
              <a:lnSpc>
                <a:spcPts val="1400"/>
              </a:lnSpc>
              <a:spcBef>
                <a:spcPct val="0"/>
              </a:spcBef>
            </a:pPr>
            <a:r>
              <a:rPr lang="en-US" sz="1000">
                <a:solidFill>
                  <a:srgbClr val="000000"/>
                </a:solidFill>
                <a:latin typeface="Open Sans"/>
                <a:ea typeface="Open Sans"/>
                <a:cs typeface="Open Sans"/>
                <a:sym typeface="Open Sans"/>
              </a:rPr>
              <a:t>✔ Init Containers run before main application containers.</a:t>
            </a:r>
          </a:p>
          <a:p>
            <a:pPr algn="l">
              <a:lnSpc>
                <a:spcPts val="1400"/>
              </a:lnSpc>
              <a:spcBef>
                <a:spcPct val="0"/>
              </a:spcBef>
            </a:pPr>
            <a:r>
              <a:rPr lang="en-US" sz="1000">
                <a:solidFill>
                  <a:srgbClr val="000000"/>
                </a:solidFill>
                <a:latin typeface="Open Sans"/>
                <a:ea typeface="Open Sans"/>
                <a:cs typeface="Open Sans"/>
                <a:sym typeface="Open Sans"/>
              </a:rPr>
              <a:t>✔ They execute sequentially and must complete before the main app starts.</a:t>
            </a:r>
          </a:p>
          <a:p>
            <a:pPr algn="l">
              <a:lnSpc>
                <a:spcPts val="1400"/>
              </a:lnSpc>
              <a:spcBef>
                <a:spcPct val="0"/>
              </a:spcBef>
            </a:pPr>
            <a:r>
              <a:rPr lang="en-US" sz="1000">
                <a:solidFill>
                  <a:srgbClr val="000000"/>
                </a:solidFill>
                <a:latin typeface="Open Sans"/>
                <a:ea typeface="Open Sans"/>
                <a:cs typeface="Open Sans"/>
                <a:sym typeface="Open Sans"/>
              </a:rPr>
              <a:t>✔ Used for preparing configurations, waiting for dependencies, or setting up files.</a:t>
            </a:r>
          </a:p>
          <a:p>
            <a:pPr algn="l">
              <a:lnSpc>
                <a:spcPts val="1400"/>
              </a:lnSpc>
              <a:spcBef>
                <a:spcPct val="0"/>
              </a:spcBef>
            </a:pPr>
            <a:r>
              <a:rPr lang="en-US" sz="1000">
                <a:solidFill>
                  <a:srgbClr val="000000"/>
                </a:solidFill>
                <a:latin typeface="Open Sans"/>
                <a:ea typeface="Open Sans"/>
                <a:cs typeface="Open Sans"/>
                <a:sym typeface="Open Sans"/>
              </a:rPr>
              <a:t>✔ Failures prevent the Pod from starting (Init:CrashLoop).</a:t>
            </a:r>
          </a:p>
          <a:p>
            <a:pPr algn="l">
              <a:lnSpc>
                <a:spcPts val="1400"/>
              </a:lnSpc>
              <a:spcBef>
                <a:spcPct val="0"/>
              </a:spcBef>
            </a:pPr>
            <a:r>
              <a:rPr lang="en-US" sz="1000">
                <a:solidFill>
                  <a:srgbClr val="000000"/>
                </a:solidFill>
                <a:latin typeface="Open Sans"/>
                <a:ea typeface="Open Sans"/>
                <a:cs typeface="Open Sans"/>
                <a:sym typeface="Open Sans"/>
              </a:rPr>
              <a:t>✔ Deleting a Pod restarts Init Containers from scratch.</a:t>
            </a: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910116" y="2234736"/>
            <a:ext cx="5323768" cy="674028"/>
          </a:xfrm>
          <a:prstGeom prst="rect">
            <a:avLst/>
          </a:prstGeom>
        </p:spPr>
        <p:txBody>
          <a:bodyPr lIns="0" tIns="0" rIns="0" bIns="0" rtlCol="0" anchor="t">
            <a:spAutoFit/>
          </a:bodyPr>
          <a:lstStyle/>
          <a:p>
            <a:pPr algn="ctr">
              <a:lnSpc>
                <a:spcPts val="5660"/>
              </a:lnSpc>
              <a:spcBef>
                <a:spcPct val="0"/>
              </a:spcBef>
            </a:pPr>
            <a:r>
              <a:rPr lang="en-US" sz="4715">
                <a:solidFill>
                  <a:srgbClr val="000000"/>
                </a:solidFill>
                <a:latin typeface="Open Sans"/>
                <a:ea typeface="Open Sans"/>
                <a:cs typeface="Open Sans"/>
                <a:sym typeface="Open Sans"/>
              </a:rPr>
              <a:t>Multicontainer Pod</a:t>
            </a: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618050" y="1111192"/>
          <a:ext cx="5777781" cy="3238500"/>
        </p:xfrm>
        <a:graphic>
          <a:graphicData uri="http://schemas.openxmlformats.org/drawingml/2006/table">
            <a:tbl>
              <a:tblPr/>
              <a:tblGrid>
                <a:gridCol w="1825293">
                  <a:extLst>
                    <a:ext uri="{9D8B030D-6E8A-4147-A177-3AD203B41FA5}">
                      <a16:colId xmlns:a16="http://schemas.microsoft.com/office/drawing/2014/main" val="20000"/>
                    </a:ext>
                  </a:extLst>
                </a:gridCol>
                <a:gridCol w="3952488">
                  <a:extLst>
                    <a:ext uri="{9D8B030D-6E8A-4147-A177-3AD203B41FA5}">
                      <a16:colId xmlns:a16="http://schemas.microsoft.com/office/drawing/2014/main" val="20001"/>
                    </a:ext>
                  </a:extLst>
                </a:gridCol>
              </a:tblGrid>
              <a:tr h="364092">
                <a:tc>
                  <a:txBody>
                    <a:bodyPr/>
                    <a:lstStyle/>
                    <a:p>
                      <a:pPr algn="l">
                        <a:lnSpc>
                          <a:spcPts val="1400"/>
                        </a:lnSpc>
                        <a:defRPr/>
                      </a:pPr>
                      <a:r>
                        <a:rPr lang="en-US" sz="1000">
                          <a:solidFill>
                            <a:srgbClr val="000000"/>
                          </a:solidFill>
                          <a:latin typeface="Open Sans"/>
                          <a:ea typeface="Open Sans"/>
                          <a:cs typeface="Open Sans"/>
                          <a:sym typeface="Open Sans"/>
                        </a:rPr>
                        <a:t>Feature</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Explanation</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36556">
                <a:tc>
                  <a:txBody>
                    <a:bodyPr/>
                    <a:lstStyle/>
                    <a:p>
                      <a:pPr algn="l">
                        <a:lnSpc>
                          <a:spcPts val="1400"/>
                        </a:lnSpc>
                        <a:defRPr/>
                      </a:pPr>
                      <a:r>
                        <a:rPr lang="en-US" sz="1000">
                          <a:solidFill>
                            <a:srgbClr val="000000"/>
                          </a:solidFill>
                          <a:latin typeface="Open Sans"/>
                          <a:ea typeface="Open Sans"/>
                          <a:cs typeface="Open Sans"/>
                          <a:sym typeface="Open Sans"/>
                        </a:rPr>
                        <a:t>Shared Network</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All containers in a Pod share the same network namespace (localhost communication).</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64092">
                <a:tc>
                  <a:txBody>
                    <a:bodyPr/>
                    <a:lstStyle/>
                    <a:p>
                      <a:pPr algn="l">
                        <a:lnSpc>
                          <a:spcPts val="1400"/>
                        </a:lnSpc>
                        <a:defRPr/>
                      </a:pPr>
                      <a:r>
                        <a:rPr lang="en-US" sz="1000">
                          <a:solidFill>
                            <a:srgbClr val="000000"/>
                          </a:solidFill>
                          <a:latin typeface="Open Sans"/>
                          <a:ea typeface="Open Sans"/>
                          <a:cs typeface="Open Sans"/>
                          <a:sym typeface="Open Sans"/>
                        </a:rPr>
                        <a:t>Shared Storage</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Containers can mount shared volumes to exchange data.</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36556">
                <a:tc>
                  <a:txBody>
                    <a:bodyPr/>
                    <a:lstStyle/>
                    <a:p>
                      <a:pPr algn="l">
                        <a:lnSpc>
                          <a:spcPts val="1400"/>
                        </a:lnSpc>
                        <a:defRPr/>
                      </a:pPr>
                      <a:r>
                        <a:rPr lang="en-US" sz="1000">
                          <a:solidFill>
                            <a:srgbClr val="000000"/>
                          </a:solidFill>
                          <a:latin typeface="Open Sans"/>
                          <a:ea typeface="Open Sans"/>
                          <a:cs typeface="Open Sans"/>
                          <a:sym typeface="Open Sans"/>
                        </a:rPr>
                        <a:t>Tightly Coupled Components</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Useful when multiple processes need to work closely together within the same lifecycle.</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36556">
                <a:tc>
                  <a:txBody>
                    <a:bodyPr/>
                    <a:lstStyle/>
                    <a:p>
                      <a:pPr algn="l">
                        <a:lnSpc>
                          <a:spcPts val="1400"/>
                        </a:lnSpc>
                        <a:defRPr/>
                      </a:pPr>
                      <a:r>
                        <a:rPr lang="en-US" sz="1000">
                          <a:solidFill>
                            <a:srgbClr val="000000"/>
                          </a:solidFill>
                          <a:latin typeface="Open Sans"/>
                          <a:ea typeface="Open Sans"/>
                          <a:cs typeface="Open Sans"/>
                          <a:sym typeface="Open Sans"/>
                        </a:rPr>
                        <a:t>Single Scheduling Unit</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The entire Pod (with all containers) is scheduled as a single unit on a node.</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64092">
                <a:tc>
                  <a:txBody>
                    <a:bodyPr/>
                    <a:lstStyle/>
                    <a:p>
                      <a:pPr algn="l">
                        <a:lnSpc>
                          <a:spcPts val="1400"/>
                        </a:lnSpc>
                        <a:defRPr/>
                      </a:pPr>
                      <a:r>
                        <a:rPr lang="en-US" sz="1000">
                          <a:solidFill>
                            <a:srgbClr val="000000"/>
                          </a:solidFill>
                          <a:latin typeface="Open Sans"/>
                          <a:ea typeface="Open Sans"/>
                          <a:cs typeface="Open Sans"/>
                          <a:sym typeface="Open Sans"/>
                        </a:rPr>
                        <a:t>Lifecycle Synchronization</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If a Pod is restarted, all its containers are restarted together.</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36556">
                <a:tc>
                  <a:txBody>
                    <a:bodyPr/>
                    <a:lstStyle/>
                    <a:p>
                      <a:pPr algn="l">
                        <a:lnSpc>
                          <a:spcPts val="1400"/>
                        </a:lnSpc>
                        <a:defRPr/>
                      </a:pPr>
                      <a:r>
                        <a:rPr lang="en-US" sz="1000">
                          <a:solidFill>
                            <a:srgbClr val="000000"/>
                          </a:solidFill>
                          <a:latin typeface="Open Sans"/>
                          <a:ea typeface="Open Sans"/>
                          <a:cs typeface="Open Sans"/>
                          <a:sym typeface="Open Sans"/>
                        </a:rPr>
                        <a:t>Common Use Cases</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 Logging sidecars  - Proxies and security agents  - Data processors  - Helper utilities</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3" name="TextBox 3"/>
          <p:cNvSpPr txBox="1"/>
          <p:nvPr/>
        </p:nvSpPr>
        <p:spPr>
          <a:xfrm>
            <a:off x="514350" y="514350"/>
            <a:ext cx="8115300" cy="436145"/>
          </a:xfrm>
          <a:prstGeom prst="rect">
            <a:avLst/>
          </a:prstGeom>
        </p:spPr>
        <p:txBody>
          <a:bodyPr lIns="0" tIns="0" rIns="0" bIns="0" rtlCol="0" anchor="t">
            <a:spAutoFit/>
          </a:bodyPr>
          <a:lstStyle/>
          <a:p>
            <a:pPr algn="l">
              <a:lnSpc>
                <a:spcPts val="1175"/>
              </a:lnSpc>
              <a:spcBef>
                <a:spcPct val="0"/>
              </a:spcBef>
            </a:pPr>
            <a:r>
              <a:rPr lang="en-US" sz="980">
                <a:solidFill>
                  <a:srgbClr val="000000"/>
                </a:solidFill>
                <a:latin typeface="Open Sans"/>
                <a:ea typeface="Open Sans"/>
                <a:cs typeface="Open Sans"/>
                <a:sym typeface="Open Sans"/>
              </a:rPr>
              <a:t>A Multi-Container Pod is a Kubernetes Pod that runs multiple containers within the same Pod. These containers share resources like networking, storage, and memory but operate as separate processes. This setup is useful for building tightly coupled applications that need to communicate efficiently.</a:t>
            </a: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396081" y="1248797"/>
          <a:ext cx="5762473" cy="2871788"/>
        </p:xfrm>
        <a:graphic>
          <a:graphicData uri="http://schemas.openxmlformats.org/drawingml/2006/table">
            <a:tbl>
              <a:tblPr/>
              <a:tblGrid>
                <a:gridCol w="1746756">
                  <a:extLst>
                    <a:ext uri="{9D8B030D-6E8A-4147-A177-3AD203B41FA5}">
                      <a16:colId xmlns:a16="http://schemas.microsoft.com/office/drawing/2014/main" val="20000"/>
                    </a:ext>
                  </a:extLst>
                </a:gridCol>
                <a:gridCol w="1746756">
                  <a:extLst>
                    <a:ext uri="{9D8B030D-6E8A-4147-A177-3AD203B41FA5}">
                      <a16:colId xmlns:a16="http://schemas.microsoft.com/office/drawing/2014/main" val="20001"/>
                    </a:ext>
                  </a:extLst>
                </a:gridCol>
                <a:gridCol w="2268960">
                  <a:extLst>
                    <a:ext uri="{9D8B030D-6E8A-4147-A177-3AD203B41FA5}">
                      <a16:colId xmlns:a16="http://schemas.microsoft.com/office/drawing/2014/main" val="20002"/>
                    </a:ext>
                  </a:extLst>
                </a:gridCol>
              </a:tblGrid>
              <a:tr h="512990">
                <a:tc>
                  <a:txBody>
                    <a:bodyPr/>
                    <a:lstStyle/>
                    <a:p>
                      <a:pPr algn="l">
                        <a:lnSpc>
                          <a:spcPts val="1400"/>
                        </a:lnSpc>
                        <a:defRPr/>
                      </a:pPr>
                      <a:r>
                        <a:rPr lang="en-US" sz="1000">
                          <a:solidFill>
                            <a:srgbClr val="000000"/>
                          </a:solidFill>
                          <a:latin typeface="Open Sans"/>
                          <a:ea typeface="Open Sans"/>
                          <a:cs typeface="Open Sans"/>
                          <a:sym typeface="Open Sans"/>
                        </a:rPr>
                        <a:t>Pattern</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Description</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Use Case</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28734">
                <a:tc>
                  <a:txBody>
                    <a:bodyPr/>
                    <a:lstStyle/>
                    <a:p>
                      <a:pPr algn="l">
                        <a:lnSpc>
                          <a:spcPts val="1400"/>
                        </a:lnSpc>
                        <a:defRPr/>
                      </a:pPr>
                      <a:r>
                        <a:rPr lang="en-US" sz="1000">
                          <a:solidFill>
                            <a:srgbClr val="000000"/>
                          </a:solidFill>
                          <a:latin typeface="Open Sans"/>
                          <a:ea typeface="Open Sans"/>
                          <a:cs typeface="Open Sans"/>
                          <a:sym typeface="Open Sans"/>
                        </a:rPr>
                        <a:t>Sidecar</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A helper container runs alongside the main application container.</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Logging, monitoring, proxies.</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01329">
                <a:tc>
                  <a:txBody>
                    <a:bodyPr/>
                    <a:lstStyle/>
                    <a:p>
                      <a:pPr algn="l">
                        <a:lnSpc>
                          <a:spcPts val="1400"/>
                        </a:lnSpc>
                        <a:defRPr/>
                      </a:pPr>
                      <a:r>
                        <a:rPr lang="en-US" sz="1000">
                          <a:solidFill>
                            <a:srgbClr val="000000"/>
                          </a:solidFill>
                          <a:latin typeface="Open Sans"/>
                          <a:ea typeface="Open Sans"/>
                          <a:cs typeface="Open Sans"/>
                          <a:sym typeface="Open Sans"/>
                        </a:rPr>
                        <a:t>Adapter</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A lightweight container modifies or processes data from the main container.</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Log parsing, data transformation.</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28734">
                <a:tc>
                  <a:txBody>
                    <a:bodyPr/>
                    <a:lstStyle/>
                    <a:p>
                      <a:pPr algn="l">
                        <a:lnSpc>
                          <a:spcPts val="1400"/>
                        </a:lnSpc>
                        <a:defRPr/>
                      </a:pPr>
                      <a:r>
                        <a:rPr lang="en-US" sz="1000">
                          <a:solidFill>
                            <a:srgbClr val="000000"/>
                          </a:solidFill>
                          <a:latin typeface="Open Sans"/>
                          <a:ea typeface="Open Sans"/>
                          <a:cs typeface="Open Sans"/>
                          <a:sym typeface="Open Sans"/>
                        </a:rPr>
                        <a:t>Ambassador</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Acts as a proxy container to handle communication inside or outside the Pod.</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l">
                        <a:lnSpc>
                          <a:spcPts val="1400"/>
                        </a:lnSpc>
                        <a:spcBef>
                          <a:spcPct val="0"/>
                        </a:spcBef>
                        <a:defRPr/>
                      </a:pPr>
                      <a:r>
                        <a:rPr lang="en-US" sz="1000">
                          <a:solidFill>
                            <a:srgbClr val="000000"/>
                          </a:solidFill>
                          <a:latin typeface="Open Sans"/>
                          <a:ea typeface="Open Sans"/>
                          <a:cs typeface="Open Sans"/>
                          <a:sym typeface="Open Sans"/>
                        </a:rPr>
                        <a:t>API gateways, network proxies.</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3" name="TextBox 3"/>
          <p:cNvSpPr txBox="1"/>
          <p:nvPr/>
        </p:nvSpPr>
        <p:spPr>
          <a:xfrm>
            <a:off x="1395109" y="712319"/>
            <a:ext cx="4877218" cy="354937"/>
          </a:xfrm>
          <a:prstGeom prst="rect">
            <a:avLst/>
          </a:prstGeom>
        </p:spPr>
        <p:txBody>
          <a:bodyPr lIns="0" tIns="0" rIns="0" bIns="0" rtlCol="0" anchor="t">
            <a:spAutoFit/>
          </a:bodyPr>
          <a:lstStyle/>
          <a:p>
            <a:pPr algn="l">
              <a:lnSpc>
                <a:spcPts val="1435"/>
              </a:lnSpc>
              <a:spcBef>
                <a:spcPct val="0"/>
              </a:spcBef>
            </a:pPr>
            <a:r>
              <a:rPr lang="en-US" sz="1195" b="1">
                <a:solidFill>
                  <a:srgbClr val="000000"/>
                </a:solidFill>
                <a:latin typeface="Open Sans Bold"/>
                <a:ea typeface="Open Sans Bold"/>
                <a:cs typeface="Open Sans Bold"/>
                <a:sym typeface="Open Sans Bold"/>
              </a:rPr>
              <a:t>Types of Multi-Container Pods</a:t>
            </a:r>
          </a:p>
          <a:p>
            <a:pPr algn="ctr">
              <a:lnSpc>
                <a:spcPts val="1435"/>
              </a:lnSpc>
              <a:spcBef>
                <a:spcPct val="0"/>
              </a:spcBef>
            </a:pPr>
            <a:r>
              <a:rPr lang="en-US" sz="1195">
                <a:solidFill>
                  <a:srgbClr val="000000"/>
                </a:solidFill>
                <a:latin typeface="Open Sans"/>
                <a:ea typeface="Open Sans"/>
                <a:cs typeface="Open Sans"/>
                <a:sym typeface="Open Sans"/>
              </a:rPr>
              <a:t>There are three primary patterns for designing Multi-Container Pods:</a:t>
            </a: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61932" y="514350"/>
            <a:ext cx="4822180" cy="1085850"/>
          </a:xfrm>
          <a:prstGeom prst="rect">
            <a:avLst/>
          </a:prstGeom>
        </p:spPr>
        <p:txBody>
          <a:bodyPr lIns="0" tIns="0" rIns="0" bIns="0" rtlCol="0" anchor="t">
            <a:spAutoFit/>
          </a:bodyPr>
          <a:lstStyle/>
          <a:p>
            <a:pPr algn="l">
              <a:lnSpc>
                <a:spcPts val="1450"/>
              </a:lnSpc>
              <a:spcBef>
                <a:spcPct val="0"/>
              </a:spcBef>
            </a:pPr>
            <a:r>
              <a:rPr lang="en-US" sz="1210">
                <a:solidFill>
                  <a:srgbClr val="000000"/>
                </a:solidFill>
                <a:latin typeface="Open Sans"/>
                <a:ea typeface="Open Sans"/>
                <a:cs typeface="Open Sans"/>
                <a:sym typeface="Open Sans"/>
              </a:rPr>
              <a:t>We will:</a:t>
            </a:r>
          </a:p>
          <a:p>
            <a:pPr marL="260985" lvl="1" indent="-130810" algn="l">
              <a:lnSpc>
                <a:spcPts val="1450"/>
              </a:lnSpc>
              <a:buFont typeface="Arial" panose="020B0604020202020204"/>
              <a:buChar char="•"/>
            </a:pPr>
            <a:r>
              <a:rPr lang="en-US" sz="1210">
                <a:solidFill>
                  <a:srgbClr val="000000"/>
                </a:solidFill>
                <a:latin typeface="Open Sans"/>
                <a:ea typeface="Open Sans"/>
                <a:cs typeface="Open Sans"/>
                <a:sym typeface="Open Sans"/>
              </a:rPr>
              <a:t>Create a Multi-Container Pod with a Sidecar for logging.</a:t>
            </a:r>
          </a:p>
          <a:p>
            <a:pPr marL="260985" lvl="1" indent="-130810" algn="l">
              <a:lnSpc>
                <a:spcPts val="1450"/>
              </a:lnSpc>
              <a:buFont typeface="Arial" panose="020B0604020202020204"/>
              <a:buChar char="•"/>
            </a:pPr>
            <a:r>
              <a:rPr lang="en-US" sz="1210">
                <a:solidFill>
                  <a:srgbClr val="000000"/>
                </a:solidFill>
                <a:latin typeface="Open Sans"/>
                <a:ea typeface="Open Sans"/>
                <a:cs typeface="Open Sans"/>
                <a:sym typeface="Open Sans"/>
              </a:rPr>
              <a:t>Create an Adapter pattern Pod for transforming logs.</a:t>
            </a:r>
          </a:p>
          <a:p>
            <a:pPr marL="260985" lvl="1" indent="-130810" algn="l">
              <a:lnSpc>
                <a:spcPts val="1450"/>
              </a:lnSpc>
              <a:buFont typeface="Arial" panose="020B0604020202020204"/>
              <a:buChar char="•"/>
            </a:pPr>
            <a:r>
              <a:rPr lang="en-US" sz="1210">
                <a:solidFill>
                  <a:srgbClr val="000000"/>
                </a:solidFill>
                <a:latin typeface="Open Sans"/>
                <a:ea typeface="Open Sans"/>
                <a:cs typeface="Open Sans"/>
                <a:sym typeface="Open Sans"/>
              </a:rPr>
              <a:t>Create an Ambassador pattern Pod for proxying network traffic.</a:t>
            </a:r>
          </a:p>
          <a:p>
            <a:pPr marL="260985" lvl="1" indent="-130810" algn="l">
              <a:lnSpc>
                <a:spcPts val="1450"/>
              </a:lnSpc>
              <a:buFont typeface="Arial" panose="020B0604020202020204"/>
              <a:buChar char="•"/>
            </a:pPr>
            <a:r>
              <a:rPr lang="en-US" sz="1210">
                <a:solidFill>
                  <a:srgbClr val="000000"/>
                </a:solidFill>
                <a:latin typeface="Open Sans"/>
                <a:ea typeface="Open Sans"/>
                <a:cs typeface="Open Sans"/>
                <a:sym typeface="Open Sans"/>
              </a:rPr>
              <a:t>Verify inter-container communication.</a:t>
            </a:r>
          </a:p>
          <a:p>
            <a:pPr marL="260985" lvl="1" indent="-130810" algn="l">
              <a:lnSpc>
                <a:spcPts val="1450"/>
              </a:lnSpc>
              <a:buFont typeface="Arial" panose="020B0604020202020204"/>
              <a:buChar char="•"/>
            </a:pPr>
            <a:r>
              <a:rPr lang="en-US" sz="1210">
                <a:solidFill>
                  <a:srgbClr val="000000"/>
                </a:solidFill>
                <a:latin typeface="Open Sans"/>
                <a:ea typeface="Open Sans"/>
                <a:cs typeface="Open Sans"/>
                <a:sym typeface="Open Sans"/>
              </a:rPr>
              <a:t>Delete and recreate Pods to see interactions.</a:t>
            </a:r>
          </a:p>
        </p:txBody>
      </p:sp>
      <p:sp>
        <p:nvSpPr>
          <p:cNvPr id="3" name="TextBox 3"/>
          <p:cNvSpPr txBox="1"/>
          <p:nvPr/>
        </p:nvSpPr>
        <p:spPr>
          <a:xfrm>
            <a:off x="740725" y="1891559"/>
            <a:ext cx="2619611" cy="556400"/>
          </a:xfrm>
          <a:prstGeom prst="rect">
            <a:avLst/>
          </a:prstGeom>
        </p:spPr>
        <p:txBody>
          <a:bodyPr lIns="0" tIns="0" rIns="0" bIns="0" rtlCol="0" anchor="t">
            <a:spAutoFit/>
          </a:bodyPr>
          <a:lstStyle/>
          <a:p>
            <a:pPr algn="l">
              <a:lnSpc>
                <a:spcPts val="1125"/>
              </a:lnSpc>
              <a:spcBef>
                <a:spcPct val="0"/>
              </a:spcBef>
            </a:pPr>
            <a:r>
              <a:rPr lang="en-US" sz="940" b="1">
                <a:solidFill>
                  <a:srgbClr val="000000"/>
                </a:solidFill>
                <a:latin typeface="Open Sans Bold"/>
                <a:ea typeface="Open Sans Bold"/>
                <a:cs typeface="Open Sans Bold"/>
                <a:sym typeface="Open Sans Bold"/>
              </a:rPr>
              <a:t>Sidecar Pattern: Logging Sidecar</a:t>
            </a:r>
          </a:p>
          <a:p>
            <a:pPr algn="l">
              <a:lnSpc>
                <a:spcPts val="1125"/>
              </a:lnSpc>
              <a:spcBef>
                <a:spcPct val="0"/>
              </a:spcBef>
            </a:pPr>
            <a:r>
              <a:rPr lang="en-US" sz="940">
                <a:solidFill>
                  <a:srgbClr val="000000"/>
                </a:solidFill>
                <a:latin typeface="Open Sans"/>
                <a:ea typeface="Open Sans"/>
                <a:cs typeface="Open Sans"/>
                <a:sym typeface="Open Sans"/>
              </a:rPr>
              <a:t>Scenario:</a:t>
            </a:r>
          </a:p>
          <a:p>
            <a:pPr algn="l">
              <a:lnSpc>
                <a:spcPts val="1125"/>
              </a:lnSpc>
              <a:spcBef>
                <a:spcPct val="0"/>
              </a:spcBef>
            </a:pPr>
            <a:r>
              <a:rPr lang="en-US" sz="940">
                <a:solidFill>
                  <a:srgbClr val="000000"/>
                </a:solidFill>
                <a:latin typeface="Open Sans"/>
                <a:ea typeface="Open Sans"/>
                <a:cs typeface="Open Sans"/>
                <a:sym typeface="Open Sans"/>
              </a:rPr>
              <a:t>Main container runs an application (Nginx).</a:t>
            </a:r>
          </a:p>
          <a:p>
            <a:pPr algn="l">
              <a:lnSpc>
                <a:spcPts val="1125"/>
              </a:lnSpc>
              <a:spcBef>
                <a:spcPct val="0"/>
              </a:spcBef>
            </a:pPr>
            <a:r>
              <a:rPr lang="en-US" sz="940">
                <a:solidFill>
                  <a:srgbClr val="000000"/>
                </a:solidFill>
                <a:latin typeface="Open Sans"/>
                <a:ea typeface="Open Sans"/>
                <a:cs typeface="Open Sans"/>
                <a:sym typeface="Open Sans"/>
              </a:rPr>
              <a:t>Sidecar container collects logs and prints them.</a:t>
            </a:r>
          </a:p>
        </p:txBody>
      </p:sp>
      <p:sp>
        <p:nvSpPr>
          <p:cNvPr id="4" name="TextBox 4"/>
          <p:cNvSpPr txBox="1"/>
          <p:nvPr/>
        </p:nvSpPr>
        <p:spPr>
          <a:xfrm>
            <a:off x="4364274" y="1810353"/>
            <a:ext cx="4265376" cy="2818797"/>
          </a:xfrm>
          <a:prstGeom prst="rect">
            <a:avLst/>
          </a:prstGeom>
        </p:spPr>
        <p:txBody>
          <a:bodyPr lIns="0" tIns="0" rIns="0" bIns="0" rtlCol="0" anchor="t">
            <a:spAutoFit/>
          </a:bodyPr>
          <a:lstStyle/>
          <a:p>
            <a:pPr algn="l">
              <a:lnSpc>
                <a:spcPts val="1035"/>
              </a:lnSpc>
              <a:spcBef>
                <a:spcPct val="0"/>
              </a:spcBef>
            </a:pPr>
            <a:r>
              <a:rPr lang="en-US" sz="865">
                <a:solidFill>
                  <a:srgbClr val="000000"/>
                </a:solidFill>
                <a:latin typeface="Open Sans"/>
                <a:ea typeface="Open Sans"/>
                <a:cs typeface="Open Sans"/>
                <a:sym typeface="Open Sans"/>
              </a:rPr>
              <a:t>cat &lt;&lt;EOF | kubectl apply -f -</a:t>
            </a:r>
          </a:p>
          <a:p>
            <a:pPr algn="l">
              <a:lnSpc>
                <a:spcPts val="1035"/>
              </a:lnSpc>
              <a:spcBef>
                <a:spcPct val="0"/>
              </a:spcBef>
            </a:pPr>
            <a:r>
              <a:rPr lang="en-US" sz="865">
                <a:solidFill>
                  <a:srgbClr val="000000"/>
                </a:solidFill>
                <a:latin typeface="Open Sans"/>
                <a:ea typeface="Open Sans"/>
                <a:cs typeface="Open Sans"/>
                <a:sym typeface="Open Sans"/>
              </a:rPr>
              <a:t>apiVersion: v1</a:t>
            </a:r>
          </a:p>
          <a:p>
            <a:pPr algn="l">
              <a:lnSpc>
                <a:spcPts val="1035"/>
              </a:lnSpc>
              <a:spcBef>
                <a:spcPct val="0"/>
              </a:spcBef>
            </a:pPr>
            <a:r>
              <a:rPr lang="en-US" sz="865">
                <a:solidFill>
                  <a:srgbClr val="000000"/>
                </a:solidFill>
                <a:latin typeface="Open Sans"/>
                <a:ea typeface="Open Sans"/>
                <a:cs typeface="Open Sans"/>
                <a:sym typeface="Open Sans"/>
              </a:rPr>
              <a:t>kind: Pod</a:t>
            </a:r>
          </a:p>
          <a:p>
            <a:pPr algn="l">
              <a:lnSpc>
                <a:spcPts val="1035"/>
              </a:lnSpc>
              <a:spcBef>
                <a:spcPct val="0"/>
              </a:spcBef>
            </a:pPr>
            <a:r>
              <a:rPr lang="en-US" sz="865">
                <a:solidFill>
                  <a:srgbClr val="000000"/>
                </a:solidFill>
                <a:latin typeface="Open Sans"/>
                <a:ea typeface="Open Sans"/>
                <a:cs typeface="Open Sans"/>
                <a:sym typeface="Open Sans"/>
              </a:rPr>
              <a:t>metadata:</a:t>
            </a:r>
          </a:p>
          <a:p>
            <a:pPr algn="l">
              <a:lnSpc>
                <a:spcPts val="1035"/>
              </a:lnSpc>
              <a:spcBef>
                <a:spcPct val="0"/>
              </a:spcBef>
            </a:pPr>
            <a:r>
              <a:rPr lang="en-US" sz="865">
                <a:solidFill>
                  <a:srgbClr val="000000"/>
                </a:solidFill>
                <a:latin typeface="Open Sans"/>
                <a:ea typeface="Open Sans"/>
                <a:cs typeface="Open Sans"/>
                <a:sym typeface="Open Sans"/>
              </a:rPr>
              <a:t>  name: sidecar-pod</a:t>
            </a:r>
          </a:p>
          <a:p>
            <a:pPr algn="l">
              <a:lnSpc>
                <a:spcPts val="1035"/>
              </a:lnSpc>
              <a:spcBef>
                <a:spcPct val="0"/>
              </a:spcBef>
            </a:pPr>
            <a:r>
              <a:rPr lang="en-US" sz="865">
                <a:solidFill>
                  <a:srgbClr val="000000"/>
                </a:solidFill>
                <a:latin typeface="Open Sans"/>
                <a:ea typeface="Open Sans"/>
                <a:cs typeface="Open Sans"/>
                <a:sym typeface="Open Sans"/>
              </a:rPr>
              <a:t>spec:</a:t>
            </a:r>
          </a:p>
          <a:p>
            <a:pPr algn="l">
              <a:lnSpc>
                <a:spcPts val="1035"/>
              </a:lnSpc>
              <a:spcBef>
                <a:spcPct val="0"/>
              </a:spcBef>
            </a:pPr>
            <a:r>
              <a:rPr lang="en-US" sz="865">
                <a:solidFill>
                  <a:srgbClr val="000000"/>
                </a:solidFill>
                <a:latin typeface="Open Sans"/>
                <a:ea typeface="Open Sans"/>
                <a:cs typeface="Open Sans"/>
                <a:sym typeface="Open Sans"/>
              </a:rPr>
              <a:t>  volumes:</a:t>
            </a:r>
          </a:p>
          <a:p>
            <a:pPr algn="l">
              <a:lnSpc>
                <a:spcPts val="1035"/>
              </a:lnSpc>
              <a:spcBef>
                <a:spcPct val="0"/>
              </a:spcBef>
            </a:pPr>
            <a:r>
              <a:rPr lang="en-US" sz="865">
                <a:solidFill>
                  <a:srgbClr val="000000"/>
                </a:solidFill>
                <a:latin typeface="Open Sans"/>
                <a:ea typeface="Open Sans"/>
                <a:cs typeface="Open Sans"/>
                <a:sym typeface="Open Sans"/>
              </a:rPr>
              <a:t>  - name: log-volume</a:t>
            </a:r>
          </a:p>
          <a:p>
            <a:pPr algn="l">
              <a:lnSpc>
                <a:spcPts val="1035"/>
              </a:lnSpc>
              <a:spcBef>
                <a:spcPct val="0"/>
              </a:spcBef>
            </a:pPr>
            <a:r>
              <a:rPr lang="en-US" sz="865">
                <a:solidFill>
                  <a:srgbClr val="000000"/>
                </a:solidFill>
                <a:latin typeface="Open Sans"/>
                <a:ea typeface="Open Sans"/>
                <a:cs typeface="Open Sans"/>
                <a:sym typeface="Open Sans"/>
              </a:rPr>
              <a:t>    emptyDir: {}</a:t>
            </a:r>
          </a:p>
          <a:p>
            <a:pPr algn="l">
              <a:lnSpc>
                <a:spcPts val="1035"/>
              </a:lnSpc>
              <a:spcBef>
                <a:spcPct val="0"/>
              </a:spcBef>
            </a:pPr>
            <a:r>
              <a:rPr lang="en-US" sz="865">
                <a:solidFill>
                  <a:srgbClr val="000000"/>
                </a:solidFill>
                <a:latin typeface="Open Sans"/>
                <a:ea typeface="Open Sans"/>
                <a:cs typeface="Open Sans"/>
                <a:sym typeface="Open Sans"/>
              </a:rPr>
              <a:t>  containers:</a:t>
            </a:r>
          </a:p>
          <a:p>
            <a:pPr algn="l">
              <a:lnSpc>
                <a:spcPts val="1035"/>
              </a:lnSpc>
              <a:spcBef>
                <a:spcPct val="0"/>
              </a:spcBef>
            </a:pPr>
            <a:r>
              <a:rPr lang="en-US" sz="865">
                <a:solidFill>
                  <a:srgbClr val="000000"/>
                </a:solidFill>
                <a:latin typeface="Open Sans"/>
                <a:ea typeface="Open Sans"/>
                <a:cs typeface="Open Sans"/>
                <a:sym typeface="Open Sans"/>
              </a:rPr>
              <a:t>  - name: app-container</a:t>
            </a:r>
          </a:p>
          <a:p>
            <a:pPr algn="l">
              <a:lnSpc>
                <a:spcPts val="1035"/>
              </a:lnSpc>
              <a:spcBef>
                <a:spcPct val="0"/>
              </a:spcBef>
            </a:pPr>
            <a:r>
              <a:rPr lang="en-US" sz="865">
                <a:solidFill>
                  <a:srgbClr val="000000"/>
                </a:solidFill>
                <a:latin typeface="Open Sans"/>
                <a:ea typeface="Open Sans"/>
                <a:cs typeface="Open Sans"/>
                <a:sym typeface="Open Sans"/>
              </a:rPr>
              <a:t>    image: nginx</a:t>
            </a:r>
          </a:p>
          <a:p>
            <a:pPr algn="l">
              <a:lnSpc>
                <a:spcPts val="1035"/>
              </a:lnSpc>
              <a:spcBef>
                <a:spcPct val="0"/>
              </a:spcBef>
            </a:pPr>
            <a:r>
              <a:rPr lang="en-US" sz="865">
                <a:solidFill>
                  <a:srgbClr val="000000"/>
                </a:solidFill>
                <a:latin typeface="Open Sans"/>
                <a:ea typeface="Open Sans"/>
                <a:cs typeface="Open Sans"/>
                <a:sym typeface="Open Sans"/>
              </a:rPr>
              <a:t>    volumeMounts:</a:t>
            </a:r>
          </a:p>
          <a:p>
            <a:pPr algn="l">
              <a:lnSpc>
                <a:spcPts val="1035"/>
              </a:lnSpc>
              <a:spcBef>
                <a:spcPct val="0"/>
              </a:spcBef>
            </a:pPr>
            <a:r>
              <a:rPr lang="en-US" sz="865">
                <a:solidFill>
                  <a:srgbClr val="000000"/>
                </a:solidFill>
                <a:latin typeface="Open Sans"/>
                <a:ea typeface="Open Sans"/>
                <a:cs typeface="Open Sans"/>
                <a:sym typeface="Open Sans"/>
              </a:rPr>
              <a:t>    - name: log-volume</a:t>
            </a:r>
          </a:p>
          <a:p>
            <a:pPr algn="l">
              <a:lnSpc>
                <a:spcPts val="1035"/>
              </a:lnSpc>
              <a:spcBef>
                <a:spcPct val="0"/>
              </a:spcBef>
            </a:pPr>
            <a:r>
              <a:rPr lang="en-US" sz="865">
                <a:solidFill>
                  <a:srgbClr val="000000"/>
                </a:solidFill>
                <a:latin typeface="Open Sans"/>
                <a:ea typeface="Open Sans"/>
                <a:cs typeface="Open Sans"/>
                <a:sym typeface="Open Sans"/>
              </a:rPr>
              <a:t>      mountPath: /var/log/nginx</a:t>
            </a:r>
          </a:p>
          <a:p>
            <a:pPr algn="l">
              <a:lnSpc>
                <a:spcPts val="1035"/>
              </a:lnSpc>
              <a:spcBef>
                <a:spcPct val="0"/>
              </a:spcBef>
            </a:pPr>
            <a:r>
              <a:rPr lang="en-US" sz="865">
                <a:solidFill>
                  <a:srgbClr val="000000"/>
                </a:solidFill>
                <a:latin typeface="Open Sans"/>
                <a:ea typeface="Open Sans"/>
                <a:cs typeface="Open Sans"/>
                <a:sym typeface="Open Sans"/>
              </a:rPr>
              <a:t>  - name: logging-sidecar</a:t>
            </a:r>
          </a:p>
          <a:p>
            <a:pPr algn="l">
              <a:lnSpc>
                <a:spcPts val="1035"/>
              </a:lnSpc>
              <a:spcBef>
                <a:spcPct val="0"/>
              </a:spcBef>
            </a:pPr>
            <a:r>
              <a:rPr lang="en-US" sz="865">
                <a:solidFill>
                  <a:srgbClr val="000000"/>
                </a:solidFill>
                <a:latin typeface="Open Sans"/>
                <a:ea typeface="Open Sans"/>
                <a:cs typeface="Open Sans"/>
                <a:sym typeface="Open Sans"/>
              </a:rPr>
              <a:t>    image: busybox</a:t>
            </a:r>
          </a:p>
          <a:p>
            <a:pPr algn="l">
              <a:lnSpc>
                <a:spcPts val="1035"/>
              </a:lnSpc>
              <a:spcBef>
                <a:spcPct val="0"/>
              </a:spcBef>
            </a:pPr>
            <a:r>
              <a:rPr lang="en-US" sz="865">
                <a:solidFill>
                  <a:srgbClr val="000000"/>
                </a:solidFill>
                <a:latin typeface="Open Sans"/>
                <a:ea typeface="Open Sans"/>
                <a:cs typeface="Open Sans"/>
                <a:sym typeface="Open Sans"/>
              </a:rPr>
              <a:t>    command: ["sh", "-c", "while true; do cat /var/log/nginx/access.log; sleep 5; done"]</a:t>
            </a:r>
          </a:p>
          <a:p>
            <a:pPr algn="l">
              <a:lnSpc>
                <a:spcPts val="1035"/>
              </a:lnSpc>
              <a:spcBef>
                <a:spcPct val="0"/>
              </a:spcBef>
            </a:pPr>
            <a:r>
              <a:rPr lang="en-US" sz="865">
                <a:solidFill>
                  <a:srgbClr val="000000"/>
                </a:solidFill>
                <a:latin typeface="Open Sans"/>
                <a:ea typeface="Open Sans"/>
                <a:cs typeface="Open Sans"/>
                <a:sym typeface="Open Sans"/>
              </a:rPr>
              <a:t>    volumeMounts:</a:t>
            </a:r>
          </a:p>
          <a:p>
            <a:pPr algn="l">
              <a:lnSpc>
                <a:spcPts val="1035"/>
              </a:lnSpc>
              <a:spcBef>
                <a:spcPct val="0"/>
              </a:spcBef>
            </a:pPr>
            <a:r>
              <a:rPr lang="en-US" sz="865">
                <a:solidFill>
                  <a:srgbClr val="000000"/>
                </a:solidFill>
                <a:latin typeface="Open Sans"/>
                <a:ea typeface="Open Sans"/>
                <a:cs typeface="Open Sans"/>
                <a:sym typeface="Open Sans"/>
              </a:rPr>
              <a:t>    - name: log-volume</a:t>
            </a:r>
          </a:p>
          <a:p>
            <a:pPr algn="l">
              <a:lnSpc>
                <a:spcPts val="1035"/>
              </a:lnSpc>
              <a:spcBef>
                <a:spcPct val="0"/>
              </a:spcBef>
            </a:pPr>
            <a:r>
              <a:rPr lang="en-US" sz="865">
                <a:solidFill>
                  <a:srgbClr val="000000"/>
                </a:solidFill>
                <a:latin typeface="Open Sans"/>
                <a:ea typeface="Open Sans"/>
                <a:cs typeface="Open Sans"/>
                <a:sym typeface="Open Sans"/>
              </a:rPr>
              <a:t>      mountPath: /var/log/nginx</a:t>
            </a:r>
          </a:p>
          <a:p>
            <a:pPr algn="l">
              <a:lnSpc>
                <a:spcPts val="1035"/>
              </a:lnSpc>
              <a:spcBef>
                <a:spcPct val="0"/>
              </a:spcBef>
            </a:pPr>
            <a:r>
              <a:rPr lang="en-US" sz="865">
                <a:solidFill>
                  <a:srgbClr val="000000"/>
                </a:solidFill>
                <a:latin typeface="Open Sans"/>
                <a:ea typeface="Open Sans"/>
                <a:cs typeface="Open Sans"/>
                <a:sym typeface="Open Sans"/>
              </a:rPr>
              <a:t>EOF</a:t>
            </a:r>
          </a:p>
        </p:txBody>
      </p:sp>
      <p:sp>
        <p:nvSpPr>
          <p:cNvPr id="5" name="TextBox 5"/>
          <p:cNvSpPr txBox="1"/>
          <p:nvPr/>
        </p:nvSpPr>
        <p:spPr>
          <a:xfrm>
            <a:off x="561932" y="2580461"/>
            <a:ext cx="3195200" cy="431116"/>
          </a:xfrm>
          <a:prstGeom prst="rect">
            <a:avLst/>
          </a:prstGeom>
        </p:spPr>
        <p:txBody>
          <a:bodyPr lIns="0" tIns="0" rIns="0" bIns="0" rtlCol="0" anchor="t">
            <a:spAutoFit/>
          </a:bodyPr>
          <a:lstStyle/>
          <a:p>
            <a:pPr algn="l">
              <a:lnSpc>
                <a:spcPts val="1165"/>
              </a:lnSpc>
              <a:spcBef>
                <a:spcPct val="0"/>
              </a:spcBef>
            </a:pPr>
            <a:r>
              <a:rPr lang="en-US" sz="970">
                <a:solidFill>
                  <a:srgbClr val="000000"/>
                </a:solidFill>
                <a:latin typeface="Open Sans"/>
                <a:ea typeface="Open Sans"/>
                <a:cs typeface="Open Sans"/>
                <a:sym typeface="Open Sans"/>
              </a:rPr>
              <a:t>How It Works:</a:t>
            </a:r>
          </a:p>
          <a:p>
            <a:pPr algn="l">
              <a:lnSpc>
                <a:spcPts val="1165"/>
              </a:lnSpc>
              <a:spcBef>
                <a:spcPct val="0"/>
              </a:spcBef>
            </a:pPr>
            <a:r>
              <a:rPr lang="en-US" sz="970">
                <a:solidFill>
                  <a:srgbClr val="000000"/>
                </a:solidFill>
                <a:latin typeface="Open Sans"/>
                <a:ea typeface="Open Sans"/>
                <a:cs typeface="Open Sans"/>
                <a:sym typeface="Open Sans"/>
              </a:rPr>
              <a:t>The Nginx container writes logs to /var/log/nginx/.</a:t>
            </a:r>
          </a:p>
          <a:p>
            <a:pPr algn="l">
              <a:lnSpc>
                <a:spcPts val="1165"/>
              </a:lnSpc>
              <a:spcBef>
                <a:spcPct val="0"/>
              </a:spcBef>
            </a:pPr>
            <a:r>
              <a:rPr lang="en-US" sz="970">
                <a:solidFill>
                  <a:srgbClr val="000000"/>
                </a:solidFill>
                <a:latin typeface="Open Sans"/>
                <a:ea typeface="Open Sans"/>
                <a:cs typeface="Open Sans"/>
                <a:sym typeface="Open Sans"/>
              </a:rPr>
              <a:t>The Sidecar container reads these logs and prints them.</a:t>
            </a:r>
          </a:p>
        </p:txBody>
      </p:sp>
      <p:sp>
        <p:nvSpPr>
          <p:cNvPr id="6" name="TextBox 6"/>
          <p:cNvSpPr txBox="1"/>
          <p:nvPr/>
        </p:nvSpPr>
        <p:spPr>
          <a:xfrm>
            <a:off x="561932" y="3144927"/>
            <a:ext cx="2734270" cy="152400"/>
          </a:xfrm>
          <a:prstGeom prst="rect">
            <a:avLst/>
          </a:prstGeom>
        </p:spPr>
        <p:txBody>
          <a:bodyPr lIns="0" tIns="0" rIns="0" bIns="0" rtlCol="0" anchor="t">
            <a:spAutoFit/>
          </a:bodyPr>
          <a:lstStyle/>
          <a:p>
            <a:pPr algn="ctr">
              <a:lnSpc>
                <a:spcPts val="1235"/>
              </a:lnSpc>
              <a:spcBef>
                <a:spcPct val="0"/>
              </a:spcBef>
            </a:pPr>
            <a:r>
              <a:rPr lang="en-US" sz="1030" b="1">
                <a:solidFill>
                  <a:srgbClr val="000000"/>
                </a:solidFill>
                <a:latin typeface="Open Sans Bold"/>
                <a:ea typeface="Open Sans Bold"/>
                <a:cs typeface="Open Sans Bold"/>
                <a:sym typeface="Open Sans Bold"/>
              </a:rPr>
              <a:t>kubectl logs sidecar-pod -c logging-sidecar</a:t>
            </a:r>
          </a:p>
        </p:txBody>
      </p:sp>
      <p:sp>
        <p:nvSpPr>
          <p:cNvPr id="7" name="TextBox 7"/>
          <p:cNvSpPr txBox="1"/>
          <p:nvPr/>
        </p:nvSpPr>
        <p:spPr>
          <a:xfrm>
            <a:off x="561932" y="3371857"/>
            <a:ext cx="3498430" cy="130067"/>
          </a:xfrm>
          <a:prstGeom prst="rect">
            <a:avLst/>
          </a:prstGeom>
        </p:spPr>
        <p:txBody>
          <a:bodyPr lIns="0" tIns="0" rIns="0" bIns="0" rtlCol="0" anchor="t">
            <a:spAutoFit/>
          </a:bodyPr>
          <a:lstStyle/>
          <a:p>
            <a:pPr algn="ctr">
              <a:lnSpc>
                <a:spcPts val="1090"/>
              </a:lnSpc>
              <a:spcBef>
                <a:spcPct val="0"/>
              </a:spcBef>
            </a:pPr>
            <a:r>
              <a:rPr lang="en-US" sz="910">
                <a:solidFill>
                  <a:srgbClr val="000000"/>
                </a:solidFill>
                <a:latin typeface="Open Sans"/>
                <a:ea typeface="Open Sans"/>
                <a:cs typeface="Open Sans"/>
                <a:sym typeface="Open Sans"/>
              </a:rPr>
              <a:t>🚀 The Sidecar continuously prints logs from the main container!</a:t>
            </a:r>
          </a:p>
        </p:txBody>
      </p:sp>
      <p:sp>
        <p:nvSpPr>
          <p:cNvPr id="8" name="TextBox 8"/>
          <p:cNvSpPr txBox="1"/>
          <p:nvPr/>
        </p:nvSpPr>
        <p:spPr>
          <a:xfrm>
            <a:off x="561932" y="3863875"/>
            <a:ext cx="3693052" cy="266380"/>
          </a:xfrm>
          <a:prstGeom prst="rect">
            <a:avLst/>
          </a:prstGeom>
        </p:spPr>
        <p:txBody>
          <a:bodyPr lIns="0" tIns="0" rIns="0" bIns="0" rtlCol="0" anchor="t">
            <a:spAutoFit/>
          </a:bodyPr>
          <a:lstStyle/>
          <a:p>
            <a:pPr algn="l">
              <a:lnSpc>
                <a:spcPts val="1080"/>
              </a:lnSpc>
              <a:spcBef>
                <a:spcPct val="0"/>
              </a:spcBef>
            </a:pPr>
            <a:r>
              <a:rPr lang="en-US" sz="900" b="1">
                <a:solidFill>
                  <a:srgbClr val="000000"/>
                </a:solidFill>
                <a:latin typeface="Open Sans Bold"/>
                <a:ea typeface="Open Sans Bold"/>
                <a:cs typeface="Open Sans Bold"/>
                <a:sym typeface="Open Sans Bold"/>
              </a:rPr>
              <a:t>Force Nginx to Generate Logs</a:t>
            </a:r>
          </a:p>
          <a:p>
            <a:pPr algn="l">
              <a:lnSpc>
                <a:spcPts val="1080"/>
              </a:lnSpc>
              <a:spcBef>
                <a:spcPct val="0"/>
              </a:spcBef>
            </a:pPr>
            <a:r>
              <a:rPr lang="en-US" sz="900">
                <a:solidFill>
                  <a:srgbClr val="000000"/>
                </a:solidFill>
                <a:latin typeface="Open Sans"/>
                <a:ea typeface="Open Sans"/>
                <a:cs typeface="Open Sans"/>
                <a:sym typeface="Open Sans"/>
              </a:rPr>
              <a:t>Manually send a request to Nginx from another Pod or the same Pod:</a:t>
            </a:r>
          </a:p>
        </p:txBody>
      </p:sp>
      <p:sp>
        <p:nvSpPr>
          <p:cNvPr id="9" name="TextBox 9"/>
          <p:cNvSpPr txBox="1"/>
          <p:nvPr/>
        </p:nvSpPr>
        <p:spPr>
          <a:xfrm>
            <a:off x="561932" y="4206455"/>
            <a:ext cx="3209336" cy="124954"/>
          </a:xfrm>
          <a:prstGeom prst="rect">
            <a:avLst/>
          </a:prstGeom>
        </p:spPr>
        <p:txBody>
          <a:bodyPr lIns="0" tIns="0" rIns="0" bIns="0" rtlCol="0" anchor="t">
            <a:spAutoFit/>
          </a:bodyPr>
          <a:lstStyle/>
          <a:p>
            <a:pPr algn="ctr">
              <a:lnSpc>
                <a:spcPts val="1010"/>
              </a:lnSpc>
              <a:spcBef>
                <a:spcPct val="0"/>
              </a:spcBef>
            </a:pPr>
            <a:r>
              <a:rPr lang="en-US" sz="845" b="1">
                <a:solidFill>
                  <a:srgbClr val="000000"/>
                </a:solidFill>
                <a:latin typeface="Open Sans Bold"/>
                <a:ea typeface="Open Sans Bold"/>
                <a:cs typeface="Open Sans Bold"/>
                <a:sym typeface="Open Sans Bold"/>
              </a:rPr>
              <a:t>kubectl exec -it sidecar-pod -c app-container -- curl localhost</a:t>
            </a: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504825"/>
            <a:ext cx="4953652" cy="609663"/>
          </a:xfrm>
          <a:prstGeom prst="rect">
            <a:avLst/>
          </a:prstGeom>
        </p:spPr>
        <p:txBody>
          <a:bodyPr lIns="0" tIns="0" rIns="0" bIns="0" rtlCol="0" anchor="t">
            <a:spAutoFit/>
          </a:bodyPr>
          <a:lstStyle/>
          <a:p>
            <a:pPr algn="l">
              <a:lnSpc>
                <a:spcPts val="1215"/>
              </a:lnSpc>
              <a:spcBef>
                <a:spcPct val="0"/>
              </a:spcBef>
            </a:pPr>
            <a:r>
              <a:rPr lang="en-US" sz="1010" b="1">
                <a:solidFill>
                  <a:srgbClr val="000000"/>
                </a:solidFill>
                <a:latin typeface="Open Sans Bold"/>
                <a:ea typeface="Open Sans Bold"/>
                <a:cs typeface="Open Sans Bold"/>
                <a:sym typeface="Open Sans Bold"/>
              </a:rPr>
              <a:t>Adapter Pattern: Log Transformer</a:t>
            </a:r>
          </a:p>
          <a:p>
            <a:pPr algn="l">
              <a:lnSpc>
                <a:spcPts val="1215"/>
              </a:lnSpc>
              <a:spcBef>
                <a:spcPct val="0"/>
              </a:spcBef>
            </a:pPr>
            <a:r>
              <a:rPr lang="en-US" sz="1010">
                <a:solidFill>
                  <a:srgbClr val="000000"/>
                </a:solidFill>
                <a:latin typeface="Open Sans"/>
                <a:ea typeface="Open Sans"/>
                <a:cs typeface="Open Sans"/>
                <a:sym typeface="Open Sans"/>
              </a:rPr>
              <a:t>Scenario:</a:t>
            </a:r>
          </a:p>
          <a:p>
            <a:pPr algn="l">
              <a:lnSpc>
                <a:spcPts val="1215"/>
              </a:lnSpc>
              <a:spcBef>
                <a:spcPct val="0"/>
              </a:spcBef>
            </a:pPr>
            <a:r>
              <a:rPr lang="en-US" sz="1010">
                <a:solidFill>
                  <a:srgbClr val="000000"/>
                </a:solidFill>
                <a:latin typeface="Open Sans"/>
                <a:ea typeface="Open Sans"/>
                <a:cs typeface="Open Sans"/>
                <a:sym typeface="Open Sans"/>
              </a:rPr>
              <a:t>Main container generates logs.</a:t>
            </a:r>
          </a:p>
          <a:p>
            <a:pPr algn="l">
              <a:lnSpc>
                <a:spcPts val="1215"/>
              </a:lnSpc>
              <a:spcBef>
                <a:spcPct val="0"/>
              </a:spcBef>
            </a:pPr>
            <a:r>
              <a:rPr lang="en-US" sz="1010">
                <a:solidFill>
                  <a:srgbClr val="000000"/>
                </a:solidFill>
                <a:latin typeface="Open Sans"/>
                <a:ea typeface="Open Sans"/>
                <a:cs typeface="Open Sans"/>
                <a:sym typeface="Open Sans"/>
              </a:rPr>
              <a:t>Adapter container reads logs, modifies them, and saves them in uppercase format.</a:t>
            </a:r>
          </a:p>
        </p:txBody>
      </p:sp>
      <p:sp>
        <p:nvSpPr>
          <p:cNvPr id="3" name="TextBox 3"/>
          <p:cNvSpPr txBox="1"/>
          <p:nvPr/>
        </p:nvSpPr>
        <p:spPr>
          <a:xfrm>
            <a:off x="514350" y="1272608"/>
            <a:ext cx="5542990" cy="3028285"/>
          </a:xfrm>
          <a:prstGeom prst="rect">
            <a:avLst/>
          </a:prstGeom>
        </p:spPr>
        <p:txBody>
          <a:bodyPr lIns="0" tIns="0" rIns="0" bIns="0" rtlCol="0" anchor="t">
            <a:spAutoFit/>
          </a:bodyPr>
          <a:lstStyle/>
          <a:p>
            <a:pPr algn="l">
              <a:lnSpc>
                <a:spcPts val="1065"/>
              </a:lnSpc>
              <a:spcBef>
                <a:spcPct val="0"/>
              </a:spcBef>
            </a:pPr>
            <a:r>
              <a:rPr lang="en-US" sz="890">
                <a:solidFill>
                  <a:srgbClr val="000000"/>
                </a:solidFill>
                <a:latin typeface="Open Sans"/>
                <a:ea typeface="Open Sans"/>
                <a:cs typeface="Open Sans"/>
                <a:sym typeface="Open Sans"/>
              </a:rPr>
              <a:t>cat &lt;&lt;EOF | kubectl apply -f -</a:t>
            </a:r>
          </a:p>
          <a:p>
            <a:pPr algn="l">
              <a:lnSpc>
                <a:spcPts val="1065"/>
              </a:lnSpc>
              <a:spcBef>
                <a:spcPct val="0"/>
              </a:spcBef>
            </a:pPr>
            <a:r>
              <a:rPr lang="en-US" sz="890">
                <a:solidFill>
                  <a:srgbClr val="000000"/>
                </a:solidFill>
                <a:latin typeface="Open Sans"/>
                <a:ea typeface="Open Sans"/>
                <a:cs typeface="Open Sans"/>
                <a:sym typeface="Open Sans"/>
              </a:rPr>
              <a:t>apiVersion: v1</a:t>
            </a:r>
          </a:p>
          <a:p>
            <a:pPr algn="l">
              <a:lnSpc>
                <a:spcPts val="1065"/>
              </a:lnSpc>
              <a:spcBef>
                <a:spcPct val="0"/>
              </a:spcBef>
            </a:pPr>
            <a:r>
              <a:rPr lang="en-US" sz="890">
                <a:solidFill>
                  <a:srgbClr val="000000"/>
                </a:solidFill>
                <a:latin typeface="Open Sans"/>
                <a:ea typeface="Open Sans"/>
                <a:cs typeface="Open Sans"/>
                <a:sym typeface="Open Sans"/>
              </a:rPr>
              <a:t>kind: Pod</a:t>
            </a:r>
          </a:p>
          <a:p>
            <a:pPr algn="l">
              <a:lnSpc>
                <a:spcPts val="1065"/>
              </a:lnSpc>
              <a:spcBef>
                <a:spcPct val="0"/>
              </a:spcBef>
            </a:pPr>
            <a:r>
              <a:rPr lang="en-US" sz="890">
                <a:solidFill>
                  <a:srgbClr val="000000"/>
                </a:solidFill>
                <a:latin typeface="Open Sans"/>
                <a:ea typeface="Open Sans"/>
                <a:cs typeface="Open Sans"/>
                <a:sym typeface="Open Sans"/>
              </a:rPr>
              <a:t>metadata:</a:t>
            </a:r>
          </a:p>
          <a:p>
            <a:pPr algn="l">
              <a:lnSpc>
                <a:spcPts val="1065"/>
              </a:lnSpc>
              <a:spcBef>
                <a:spcPct val="0"/>
              </a:spcBef>
            </a:pPr>
            <a:r>
              <a:rPr lang="en-US" sz="890">
                <a:solidFill>
                  <a:srgbClr val="000000"/>
                </a:solidFill>
                <a:latin typeface="Open Sans"/>
                <a:ea typeface="Open Sans"/>
                <a:cs typeface="Open Sans"/>
                <a:sym typeface="Open Sans"/>
              </a:rPr>
              <a:t>  name: adapter-pod</a:t>
            </a:r>
          </a:p>
          <a:p>
            <a:pPr algn="l">
              <a:lnSpc>
                <a:spcPts val="1065"/>
              </a:lnSpc>
              <a:spcBef>
                <a:spcPct val="0"/>
              </a:spcBef>
            </a:pPr>
            <a:r>
              <a:rPr lang="en-US" sz="890">
                <a:solidFill>
                  <a:srgbClr val="000000"/>
                </a:solidFill>
                <a:latin typeface="Open Sans"/>
                <a:ea typeface="Open Sans"/>
                <a:cs typeface="Open Sans"/>
                <a:sym typeface="Open Sans"/>
              </a:rPr>
              <a:t>spec:</a:t>
            </a:r>
          </a:p>
          <a:p>
            <a:pPr algn="l">
              <a:lnSpc>
                <a:spcPts val="1065"/>
              </a:lnSpc>
              <a:spcBef>
                <a:spcPct val="0"/>
              </a:spcBef>
            </a:pPr>
            <a:r>
              <a:rPr lang="en-US" sz="890">
                <a:solidFill>
                  <a:srgbClr val="000000"/>
                </a:solidFill>
                <a:latin typeface="Open Sans"/>
                <a:ea typeface="Open Sans"/>
                <a:cs typeface="Open Sans"/>
                <a:sym typeface="Open Sans"/>
              </a:rPr>
              <a:t>  volumes:</a:t>
            </a:r>
          </a:p>
          <a:p>
            <a:pPr algn="l">
              <a:lnSpc>
                <a:spcPts val="1065"/>
              </a:lnSpc>
              <a:spcBef>
                <a:spcPct val="0"/>
              </a:spcBef>
            </a:pPr>
            <a:r>
              <a:rPr lang="en-US" sz="890">
                <a:solidFill>
                  <a:srgbClr val="000000"/>
                </a:solidFill>
                <a:latin typeface="Open Sans"/>
                <a:ea typeface="Open Sans"/>
                <a:cs typeface="Open Sans"/>
                <a:sym typeface="Open Sans"/>
              </a:rPr>
              <a:t>  - name: log-volume</a:t>
            </a:r>
          </a:p>
          <a:p>
            <a:pPr algn="l">
              <a:lnSpc>
                <a:spcPts val="1065"/>
              </a:lnSpc>
              <a:spcBef>
                <a:spcPct val="0"/>
              </a:spcBef>
            </a:pPr>
            <a:r>
              <a:rPr lang="en-US" sz="890">
                <a:solidFill>
                  <a:srgbClr val="000000"/>
                </a:solidFill>
                <a:latin typeface="Open Sans"/>
                <a:ea typeface="Open Sans"/>
                <a:cs typeface="Open Sans"/>
                <a:sym typeface="Open Sans"/>
              </a:rPr>
              <a:t>    emptyDir: {}</a:t>
            </a:r>
          </a:p>
          <a:p>
            <a:pPr algn="l">
              <a:lnSpc>
                <a:spcPts val="1065"/>
              </a:lnSpc>
              <a:spcBef>
                <a:spcPct val="0"/>
              </a:spcBef>
            </a:pPr>
            <a:r>
              <a:rPr lang="en-US" sz="890">
                <a:solidFill>
                  <a:srgbClr val="000000"/>
                </a:solidFill>
                <a:latin typeface="Open Sans"/>
                <a:ea typeface="Open Sans"/>
                <a:cs typeface="Open Sans"/>
                <a:sym typeface="Open Sans"/>
              </a:rPr>
              <a:t>  containers:</a:t>
            </a:r>
          </a:p>
          <a:p>
            <a:pPr algn="l">
              <a:lnSpc>
                <a:spcPts val="1065"/>
              </a:lnSpc>
              <a:spcBef>
                <a:spcPct val="0"/>
              </a:spcBef>
            </a:pPr>
            <a:r>
              <a:rPr lang="en-US" sz="890">
                <a:solidFill>
                  <a:srgbClr val="000000"/>
                </a:solidFill>
                <a:latin typeface="Open Sans"/>
                <a:ea typeface="Open Sans"/>
                <a:cs typeface="Open Sans"/>
                <a:sym typeface="Open Sans"/>
              </a:rPr>
              <a:t>  - name: app-container</a:t>
            </a:r>
          </a:p>
          <a:p>
            <a:pPr algn="l">
              <a:lnSpc>
                <a:spcPts val="1065"/>
              </a:lnSpc>
              <a:spcBef>
                <a:spcPct val="0"/>
              </a:spcBef>
            </a:pPr>
            <a:r>
              <a:rPr lang="en-US" sz="890">
                <a:solidFill>
                  <a:srgbClr val="000000"/>
                </a:solidFill>
                <a:latin typeface="Open Sans"/>
                <a:ea typeface="Open Sans"/>
                <a:cs typeface="Open Sans"/>
                <a:sym typeface="Open Sans"/>
              </a:rPr>
              <a:t>    image: busybox</a:t>
            </a:r>
          </a:p>
          <a:p>
            <a:pPr algn="l">
              <a:lnSpc>
                <a:spcPts val="1065"/>
              </a:lnSpc>
              <a:spcBef>
                <a:spcPct val="0"/>
              </a:spcBef>
            </a:pPr>
            <a:r>
              <a:rPr lang="en-US" sz="890">
                <a:solidFill>
                  <a:srgbClr val="000000"/>
                </a:solidFill>
                <a:latin typeface="Open Sans"/>
                <a:ea typeface="Open Sans"/>
                <a:cs typeface="Open Sans"/>
                <a:sym typeface="Open Sans"/>
              </a:rPr>
              <a:t>    command: ["sh", "-c", "echo 'error: something went wrong' &gt; /log/output.log; sleep 3600"]</a:t>
            </a:r>
          </a:p>
          <a:p>
            <a:pPr algn="l">
              <a:lnSpc>
                <a:spcPts val="1065"/>
              </a:lnSpc>
              <a:spcBef>
                <a:spcPct val="0"/>
              </a:spcBef>
            </a:pPr>
            <a:r>
              <a:rPr lang="en-US" sz="890">
                <a:solidFill>
                  <a:srgbClr val="000000"/>
                </a:solidFill>
                <a:latin typeface="Open Sans"/>
                <a:ea typeface="Open Sans"/>
                <a:cs typeface="Open Sans"/>
                <a:sym typeface="Open Sans"/>
              </a:rPr>
              <a:t>    volumeMounts:</a:t>
            </a:r>
          </a:p>
          <a:p>
            <a:pPr algn="l">
              <a:lnSpc>
                <a:spcPts val="1065"/>
              </a:lnSpc>
              <a:spcBef>
                <a:spcPct val="0"/>
              </a:spcBef>
            </a:pPr>
            <a:r>
              <a:rPr lang="en-US" sz="890">
                <a:solidFill>
                  <a:srgbClr val="000000"/>
                </a:solidFill>
                <a:latin typeface="Open Sans"/>
                <a:ea typeface="Open Sans"/>
                <a:cs typeface="Open Sans"/>
                <a:sym typeface="Open Sans"/>
              </a:rPr>
              <a:t>    - name: log-volume</a:t>
            </a:r>
          </a:p>
          <a:p>
            <a:pPr algn="l">
              <a:lnSpc>
                <a:spcPts val="1065"/>
              </a:lnSpc>
              <a:spcBef>
                <a:spcPct val="0"/>
              </a:spcBef>
            </a:pPr>
            <a:r>
              <a:rPr lang="en-US" sz="890">
                <a:solidFill>
                  <a:srgbClr val="000000"/>
                </a:solidFill>
                <a:latin typeface="Open Sans"/>
                <a:ea typeface="Open Sans"/>
                <a:cs typeface="Open Sans"/>
                <a:sym typeface="Open Sans"/>
              </a:rPr>
              <a:t>      mountPath: /log</a:t>
            </a:r>
          </a:p>
          <a:p>
            <a:pPr algn="l">
              <a:lnSpc>
                <a:spcPts val="1065"/>
              </a:lnSpc>
              <a:spcBef>
                <a:spcPct val="0"/>
              </a:spcBef>
            </a:pPr>
            <a:r>
              <a:rPr lang="en-US" sz="890">
                <a:solidFill>
                  <a:srgbClr val="000000"/>
                </a:solidFill>
                <a:latin typeface="Open Sans"/>
                <a:ea typeface="Open Sans"/>
                <a:cs typeface="Open Sans"/>
                <a:sym typeface="Open Sans"/>
              </a:rPr>
              <a:t>  - name: log-adapter</a:t>
            </a:r>
          </a:p>
          <a:p>
            <a:pPr algn="l">
              <a:lnSpc>
                <a:spcPts val="1065"/>
              </a:lnSpc>
              <a:spcBef>
                <a:spcPct val="0"/>
              </a:spcBef>
            </a:pPr>
            <a:r>
              <a:rPr lang="en-US" sz="890">
                <a:solidFill>
                  <a:srgbClr val="000000"/>
                </a:solidFill>
                <a:latin typeface="Open Sans"/>
                <a:ea typeface="Open Sans"/>
                <a:cs typeface="Open Sans"/>
                <a:sym typeface="Open Sans"/>
              </a:rPr>
              <a:t>    image: busybox</a:t>
            </a:r>
          </a:p>
          <a:p>
            <a:pPr algn="l">
              <a:lnSpc>
                <a:spcPts val="1065"/>
              </a:lnSpc>
              <a:spcBef>
                <a:spcPct val="0"/>
              </a:spcBef>
            </a:pPr>
            <a:r>
              <a:rPr lang="en-US" sz="890">
                <a:solidFill>
                  <a:srgbClr val="000000"/>
                </a:solidFill>
                <a:latin typeface="Open Sans"/>
                <a:ea typeface="Open Sans"/>
                <a:cs typeface="Open Sans"/>
                <a:sym typeface="Open Sans"/>
              </a:rPr>
              <a:t>    command: ["sh", "-c", "while true; do cat /log/output.log | tr a-z A-Z &gt; /log/processed.log; sleep 5; done"]</a:t>
            </a:r>
          </a:p>
          <a:p>
            <a:pPr algn="l">
              <a:lnSpc>
                <a:spcPts val="1065"/>
              </a:lnSpc>
              <a:spcBef>
                <a:spcPct val="0"/>
              </a:spcBef>
            </a:pPr>
            <a:r>
              <a:rPr lang="en-US" sz="890">
                <a:solidFill>
                  <a:srgbClr val="000000"/>
                </a:solidFill>
                <a:latin typeface="Open Sans"/>
                <a:ea typeface="Open Sans"/>
                <a:cs typeface="Open Sans"/>
                <a:sym typeface="Open Sans"/>
              </a:rPr>
              <a:t>    volumeMounts:</a:t>
            </a:r>
          </a:p>
          <a:p>
            <a:pPr algn="l">
              <a:lnSpc>
                <a:spcPts val="1065"/>
              </a:lnSpc>
              <a:spcBef>
                <a:spcPct val="0"/>
              </a:spcBef>
            </a:pPr>
            <a:r>
              <a:rPr lang="en-US" sz="890">
                <a:solidFill>
                  <a:srgbClr val="000000"/>
                </a:solidFill>
                <a:latin typeface="Open Sans"/>
                <a:ea typeface="Open Sans"/>
                <a:cs typeface="Open Sans"/>
                <a:sym typeface="Open Sans"/>
              </a:rPr>
              <a:t>    - name: log-volume</a:t>
            </a:r>
          </a:p>
          <a:p>
            <a:pPr algn="l">
              <a:lnSpc>
                <a:spcPts val="1065"/>
              </a:lnSpc>
              <a:spcBef>
                <a:spcPct val="0"/>
              </a:spcBef>
            </a:pPr>
            <a:r>
              <a:rPr lang="en-US" sz="890">
                <a:solidFill>
                  <a:srgbClr val="000000"/>
                </a:solidFill>
                <a:latin typeface="Open Sans"/>
                <a:ea typeface="Open Sans"/>
                <a:cs typeface="Open Sans"/>
                <a:sym typeface="Open Sans"/>
              </a:rPr>
              <a:t>      mountPath: /log</a:t>
            </a:r>
          </a:p>
          <a:p>
            <a:pPr algn="l">
              <a:lnSpc>
                <a:spcPts val="1065"/>
              </a:lnSpc>
              <a:spcBef>
                <a:spcPct val="0"/>
              </a:spcBef>
            </a:pPr>
            <a:r>
              <a:rPr lang="en-US" sz="890">
                <a:solidFill>
                  <a:srgbClr val="000000"/>
                </a:solidFill>
                <a:latin typeface="Open Sans"/>
                <a:ea typeface="Open Sans"/>
                <a:cs typeface="Open Sans"/>
                <a:sym typeface="Open Sans"/>
              </a:rPr>
              <a:t>EOF</a:t>
            </a:r>
          </a:p>
        </p:txBody>
      </p:sp>
      <p:sp>
        <p:nvSpPr>
          <p:cNvPr id="4" name="TextBox 4"/>
          <p:cNvSpPr txBox="1"/>
          <p:nvPr/>
        </p:nvSpPr>
        <p:spPr>
          <a:xfrm>
            <a:off x="4200429" y="1412923"/>
            <a:ext cx="4429221" cy="397030"/>
          </a:xfrm>
          <a:prstGeom prst="rect">
            <a:avLst/>
          </a:prstGeom>
        </p:spPr>
        <p:txBody>
          <a:bodyPr lIns="0" tIns="0" rIns="0" bIns="0" rtlCol="0" anchor="t">
            <a:spAutoFit/>
          </a:bodyPr>
          <a:lstStyle/>
          <a:p>
            <a:pPr algn="l">
              <a:lnSpc>
                <a:spcPts val="1070"/>
              </a:lnSpc>
              <a:spcBef>
                <a:spcPct val="0"/>
              </a:spcBef>
            </a:pPr>
            <a:r>
              <a:rPr lang="en-US" sz="895" b="1">
                <a:solidFill>
                  <a:srgbClr val="000000"/>
                </a:solidFill>
                <a:latin typeface="Open Sans Bold"/>
                <a:ea typeface="Open Sans Bold"/>
                <a:cs typeface="Open Sans Bold"/>
                <a:sym typeface="Open Sans Bold"/>
              </a:rPr>
              <a:t>How It Works:</a:t>
            </a:r>
          </a:p>
          <a:p>
            <a:pPr algn="l">
              <a:lnSpc>
                <a:spcPts val="1070"/>
              </a:lnSpc>
              <a:spcBef>
                <a:spcPct val="0"/>
              </a:spcBef>
            </a:pPr>
            <a:r>
              <a:rPr lang="en-US" sz="895">
                <a:solidFill>
                  <a:srgbClr val="000000"/>
                </a:solidFill>
                <a:latin typeface="Open Sans"/>
                <a:ea typeface="Open Sans"/>
                <a:cs typeface="Open Sans"/>
                <a:sym typeface="Open Sans"/>
              </a:rPr>
              <a:t>Main container writes logs to /log/output.log.</a:t>
            </a:r>
          </a:p>
          <a:p>
            <a:pPr algn="l">
              <a:lnSpc>
                <a:spcPts val="1070"/>
              </a:lnSpc>
              <a:spcBef>
                <a:spcPct val="0"/>
              </a:spcBef>
            </a:pPr>
            <a:r>
              <a:rPr lang="en-US" sz="895">
                <a:solidFill>
                  <a:srgbClr val="000000"/>
                </a:solidFill>
                <a:latin typeface="Open Sans"/>
                <a:ea typeface="Open Sans"/>
                <a:cs typeface="Open Sans"/>
                <a:sym typeface="Open Sans"/>
              </a:rPr>
              <a:t>Adapter container reads logs and converts them to uppercase in /log/processed.log.</a:t>
            </a:r>
          </a:p>
        </p:txBody>
      </p:sp>
      <p:sp>
        <p:nvSpPr>
          <p:cNvPr id="5" name="TextBox 5"/>
          <p:cNvSpPr txBox="1"/>
          <p:nvPr/>
        </p:nvSpPr>
        <p:spPr>
          <a:xfrm>
            <a:off x="4200429" y="1917581"/>
            <a:ext cx="3914963" cy="143088"/>
          </a:xfrm>
          <a:prstGeom prst="rect">
            <a:avLst/>
          </a:prstGeom>
        </p:spPr>
        <p:txBody>
          <a:bodyPr lIns="0" tIns="0" rIns="0" bIns="0" rtlCol="0" anchor="t">
            <a:spAutoFit/>
          </a:bodyPr>
          <a:lstStyle/>
          <a:p>
            <a:pPr algn="ctr">
              <a:lnSpc>
                <a:spcPts val="1160"/>
              </a:lnSpc>
              <a:spcBef>
                <a:spcPct val="0"/>
              </a:spcBef>
            </a:pPr>
            <a:r>
              <a:rPr lang="en-US" sz="965" b="1">
                <a:solidFill>
                  <a:srgbClr val="000000"/>
                </a:solidFill>
                <a:latin typeface="Open Sans Bold"/>
                <a:ea typeface="Open Sans Bold"/>
                <a:cs typeface="Open Sans Bold"/>
                <a:sym typeface="Open Sans Bold"/>
              </a:rPr>
              <a:t>kubectl exec adapter-pod -c log-adapter -- cat /log/processed.log</a:t>
            </a:r>
          </a:p>
        </p:txBody>
      </p:sp>
      <p:sp>
        <p:nvSpPr>
          <p:cNvPr id="6" name="TextBox 6"/>
          <p:cNvSpPr txBox="1"/>
          <p:nvPr/>
        </p:nvSpPr>
        <p:spPr>
          <a:xfrm>
            <a:off x="4216104" y="2155920"/>
            <a:ext cx="2752909" cy="152620"/>
          </a:xfrm>
          <a:prstGeom prst="rect">
            <a:avLst/>
          </a:prstGeom>
        </p:spPr>
        <p:txBody>
          <a:bodyPr lIns="0" tIns="0" rIns="0" bIns="0" rtlCol="0" anchor="t">
            <a:spAutoFit/>
          </a:bodyPr>
          <a:lstStyle/>
          <a:p>
            <a:pPr algn="ctr">
              <a:lnSpc>
                <a:spcPts val="1200"/>
              </a:lnSpc>
              <a:spcBef>
                <a:spcPct val="0"/>
              </a:spcBef>
            </a:pPr>
            <a:r>
              <a:rPr lang="en-US" sz="1000">
                <a:solidFill>
                  <a:srgbClr val="000000"/>
                </a:solidFill>
                <a:latin typeface="Open Sans"/>
                <a:ea typeface="Open Sans"/>
                <a:cs typeface="Open Sans"/>
                <a:sym typeface="Open Sans"/>
              </a:rPr>
              <a:t>🚀 The Adapter modifies log data dynamically!</a:t>
            </a: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514350"/>
            <a:ext cx="5384155" cy="685800"/>
          </a:xfrm>
          <a:prstGeom prst="rect">
            <a:avLst/>
          </a:prstGeom>
        </p:spPr>
        <p:txBody>
          <a:bodyPr lIns="0" tIns="0" rIns="0" bIns="0" rtlCol="0" anchor="t">
            <a:spAutoFit/>
          </a:bodyPr>
          <a:lstStyle/>
          <a:p>
            <a:pPr algn="l">
              <a:lnSpc>
                <a:spcPts val="1415"/>
              </a:lnSpc>
              <a:spcBef>
                <a:spcPct val="0"/>
              </a:spcBef>
            </a:pPr>
            <a:r>
              <a:rPr lang="en-US" sz="1180" b="1">
                <a:solidFill>
                  <a:srgbClr val="000000"/>
                </a:solidFill>
                <a:latin typeface="Open Sans Bold"/>
                <a:ea typeface="Open Sans Bold"/>
                <a:cs typeface="Open Sans Bold"/>
                <a:sym typeface="Open Sans Bold"/>
              </a:rPr>
              <a:t>Ambassador Pattern: Network Proxy</a:t>
            </a:r>
          </a:p>
          <a:p>
            <a:pPr algn="l">
              <a:lnSpc>
                <a:spcPts val="1415"/>
              </a:lnSpc>
              <a:spcBef>
                <a:spcPct val="0"/>
              </a:spcBef>
            </a:pPr>
            <a:r>
              <a:rPr lang="en-US" sz="1180">
                <a:solidFill>
                  <a:srgbClr val="000000"/>
                </a:solidFill>
                <a:latin typeface="Open Sans"/>
                <a:ea typeface="Open Sans"/>
                <a:cs typeface="Open Sans"/>
                <a:sym typeface="Open Sans"/>
              </a:rPr>
              <a:t>Scenario:</a:t>
            </a:r>
          </a:p>
          <a:p>
            <a:pPr algn="l">
              <a:lnSpc>
                <a:spcPts val="1415"/>
              </a:lnSpc>
              <a:spcBef>
                <a:spcPct val="0"/>
              </a:spcBef>
            </a:pPr>
            <a:r>
              <a:rPr lang="en-US" sz="1180">
                <a:solidFill>
                  <a:srgbClr val="000000"/>
                </a:solidFill>
                <a:latin typeface="Open Sans"/>
                <a:ea typeface="Open Sans"/>
                <a:cs typeface="Open Sans"/>
                <a:sym typeface="Open Sans"/>
              </a:rPr>
              <a:t>Main container connects to a mock database (app-container).</a:t>
            </a:r>
          </a:p>
          <a:p>
            <a:pPr algn="l">
              <a:lnSpc>
                <a:spcPts val="1415"/>
              </a:lnSpc>
              <a:spcBef>
                <a:spcPct val="0"/>
              </a:spcBef>
            </a:pPr>
            <a:r>
              <a:rPr lang="en-US" sz="1180">
                <a:solidFill>
                  <a:srgbClr val="000000"/>
                </a:solidFill>
                <a:latin typeface="Open Sans"/>
                <a:ea typeface="Open Sans"/>
                <a:cs typeface="Open Sans"/>
                <a:sym typeface="Open Sans"/>
              </a:rPr>
              <a:t>Ambassador container acts as a proxy for handling database communication.</a:t>
            </a:r>
          </a:p>
        </p:txBody>
      </p:sp>
      <p:sp>
        <p:nvSpPr>
          <p:cNvPr id="3" name="TextBox 3"/>
          <p:cNvSpPr txBox="1"/>
          <p:nvPr/>
        </p:nvSpPr>
        <p:spPr>
          <a:xfrm>
            <a:off x="514350" y="1452049"/>
            <a:ext cx="6287992" cy="2364969"/>
          </a:xfrm>
          <a:prstGeom prst="rect">
            <a:avLst/>
          </a:prstGeom>
        </p:spPr>
        <p:txBody>
          <a:bodyPr lIns="0" tIns="0" rIns="0" bIns="0" rtlCol="0" anchor="t">
            <a:spAutoFit/>
          </a:bodyPr>
          <a:lstStyle/>
          <a:p>
            <a:pPr algn="l">
              <a:lnSpc>
                <a:spcPts val="1280"/>
              </a:lnSpc>
            </a:pPr>
            <a:r>
              <a:rPr lang="en-US" sz="1070">
                <a:solidFill>
                  <a:srgbClr val="000000"/>
                </a:solidFill>
                <a:latin typeface="Open Sans"/>
                <a:ea typeface="Open Sans"/>
                <a:cs typeface="Open Sans"/>
                <a:sym typeface="Open Sans"/>
              </a:rPr>
              <a:t>cat &lt;&lt;EOF | kubectl apply -f -</a:t>
            </a:r>
          </a:p>
          <a:p>
            <a:pPr algn="l">
              <a:lnSpc>
                <a:spcPts val="1280"/>
              </a:lnSpc>
            </a:pPr>
            <a:r>
              <a:rPr lang="en-US" sz="1070">
                <a:solidFill>
                  <a:srgbClr val="000000"/>
                </a:solidFill>
                <a:latin typeface="Open Sans"/>
                <a:ea typeface="Open Sans"/>
                <a:cs typeface="Open Sans"/>
                <a:sym typeface="Open Sans"/>
              </a:rPr>
              <a:t>apiVersion: v1</a:t>
            </a:r>
          </a:p>
          <a:p>
            <a:pPr algn="l">
              <a:lnSpc>
                <a:spcPts val="1280"/>
              </a:lnSpc>
            </a:pPr>
            <a:r>
              <a:rPr lang="en-US" sz="1070">
                <a:solidFill>
                  <a:srgbClr val="000000"/>
                </a:solidFill>
                <a:latin typeface="Open Sans"/>
                <a:ea typeface="Open Sans"/>
                <a:cs typeface="Open Sans"/>
                <a:sym typeface="Open Sans"/>
              </a:rPr>
              <a:t>kind: Pod</a:t>
            </a:r>
          </a:p>
          <a:p>
            <a:pPr algn="l">
              <a:lnSpc>
                <a:spcPts val="1280"/>
              </a:lnSpc>
            </a:pPr>
            <a:r>
              <a:rPr lang="en-US" sz="1070">
                <a:solidFill>
                  <a:srgbClr val="000000"/>
                </a:solidFill>
                <a:latin typeface="Open Sans"/>
                <a:ea typeface="Open Sans"/>
                <a:cs typeface="Open Sans"/>
                <a:sym typeface="Open Sans"/>
              </a:rPr>
              <a:t>metadata:</a:t>
            </a:r>
          </a:p>
          <a:p>
            <a:pPr algn="l">
              <a:lnSpc>
                <a:spcPts val="1280"/>
              </a:lnSpc>
            </a:pPr>
            <a:r>
              <a:rPr lang="en-US" sz="1070">
                <a:solidFill>
                  <a:srgbClr val="000000"/>
                </a:solidFill>
                <a:latin typeface="Open Sans"/>
                <a:ea typeface="Open Sans"/>
                <a:cs typeface="Open Sans"/>
                <a:sym typeface="Open Sans"/>
              </a:rPr>
              <a:t>  name: ambassador-pod</a:t>
            </a:r>
          </a:p>
          <a:p>
            <a:pPr algn="l">
              <a:lnSpc>
                <a:spcPts val="1280"/>
              </a:lnSpc>
            </a:pPr>
            <a:r>
              <a:rPr lang="en-US" sz="1070">
                <a:solidFill>
                  <a:srgbClr val="000000"/>
                </a:solidFill>
                <a:latin typeface="Open Sans"/>
                <a:ea typeface="Open Sans"/>
                <a:cs typeface="Open Sans"/>
                <a:sym typeface="Open Sans"/>
              </a:rPr>
              <a:t>spec:</a:t>
            </a:r>
          </a:p>
          <a:p>
            <a:pPr algn="l">
              <a:lnSpc>
                <a:spcPts val="1280"/>
              </a:lnSpc>
            </a:pPr>
            <a:r>
              <a:rPr lang="en-US" sz="1070">
                <a:solidFill>
                  <a:srgbClr val="000000"/>
                </a:solidFill>
                <a:latin typeface="Open Sans"/>
                <a:ea typeface="Open Sans"/>
                <a:cs typeface="Open Sans"/>
                <a:sym typeface="Open Sans"/>
              </a:rPr>
              <a:t>  containers:</a:t>
            </a:r>
          </a:p>
          <a:p>
            <a:pPr algn="l">
              <a:lnSpc>
                <a:spcPts val="1280"/>
              </a:lnSpc>
            </a:pPr>
            <a:r>
              <a:rPr lang="en-US" sz="1070">
                <a:solidFill>
                  <a:srgbClr val="000000"/>
                </a:solidFill>
                <a:latin typeface="Open Sans"/>
                <a:ea typeface="Open Sans"/>
                <a:cs typeface="Open Sans"/>
                <a:sym typeface="Open Sans"/>
              </a:rPr>
              <a:t>  - name: app-container</a:t>
            </a:r>
          </a:p>
          <a:p>
            <a:pPr algn="l">
              <a:lnSpc>
                <a:spcPts val="1280"/>
              </a:lnSpc>
            </a:pPr>
            <a:r>
              <a:rPr lang="en-US" sz="1070">
                <a:solidFill>
                  <a:srgbClr val="000000"/>
                </a:solidFill>
                <a:latin typeface="Open Sans"/>
                <a:ea typeface="Open Sans"/>
                <a:cs typeface="Open Sans"/>
                <a:sym typeface="Open Sans"/>
              </a:rPr>
              <a:t>    image: busybox</a:t>
            </a:r>
          </a:p>
          <a:p>
            <a:pPr algn="l">
              <a:lnSpc>
                <a:spcPts val="1280"/>
              </a:lnSpc>
            </a:pPr>
            <a:r>
              <a:rPr lang="en-US" sz="1070">
                <a:solidFill>
                  <a:srgbClr val="000000"/>
                </a:solidFill>
                <a:latin typeface="Open Sans"/>
                <a:ea typeface="Open Sans"/>
                <a:cs typeface="Open Sans"/>
                <a:sym typeface="Open Sans"/>
              </a:rPr>
              <a:t>    command: ["sh", "-c", "while true; do wget -qO- http://localhost:8080; sleep 5; done"]</a:t>
            </a:r>
          </a:p>
          <a:p>
            <a:pPr algn="l">
              <a:lnSpc>
                <a:spcPts val="1280"/>
              </a:lnSpc>
            </a:pPr>
            <a:r>
              <a:rPr lang="en-US" sz="1070">
                <a:solidFill>
                  <a:srgbClr val="000000"/>
                </a:solidFill>
                <a:latin typeface="Open Sans"/>
                <a:ea typeface="Open Sans"/>
                <a:cs typeface="Open Sans"/>
                <a:sym typeface="Open Sans"/>
              </a:rPr>
              <a:t>  - name: network-proxy</a:t>
            </a:r>
          </a:p>
          <a:p>
            <a:pPr algn="l">
              <a:lnSpc>
                <a:spcPts val="1280"/>
              </a:lnSpc>
            </a:pPr>
            <a:r>
              <a:rPr lang="en-US" sz="1070">
                <a:solidFill>
                  <a:srgbClr val="000000"/>
                </a:solidFill>
                <a:latin typeface="Open Sans"/>
                <a:ea typeface="Open Sans"/>
                <a:cs typeface="Open Sans"/>
                <a:sym typeface="Open Sans"/>
              </a:rPr>
              <a:t>    image: python:3.9</a:t>
            </a:r>
          </a:p>
          <a:p>
            <a:pPr algn="l">
              <a:lnSpc>
                <a:spcPts val="1280"/>
              </a:lnSpc>
            </a:pPr>
            <a:r>
              <a:rPr lang="en-US" sz="1070">
                <a:solidFill>
                  <a:srgbClr val="000000"/>
                </a:solidFill>
                <a:latin typeface="Open Sans"/>
                <a:ea typeface="Open Sans"/>
                <a:cs typeface="Open Sans"/>
                <a:sym typeface="Open Sans"/>
              </a:rPr>
              <a:t>    command: ["sh", "-c", "echo 'Database connected!' &gt; index.html &amp;&amp; python3 -m http.server 8080"]</a:t>
            </a:r>
          </a:p>
          <a:p>
            <a:pPr algn="l">
              <a:lnSpc>
                <a:spcPts val="1280"/>
              </a:lnSpc>
            </a:pPr>
            <a:r>
              <a:rPr lang="en-US" sz="1070">
                <a:solidFill>
                  <a:srgbClr val="000000"/>
                </a:solidFill>
                <a:latin typeface="Open Sans"/>
                <a:ea typeface="Open Sans"/>
                <a:cs typeface="Open Sans"/>
                <a:sym typeface="Open Sans"/>
              </a:rPr>
              <a:t>EOF</a:t>
            </a:r>
          </a:p>
          <a:p>
            <a:pPr algn="l">
              <a:lnSpc>
                <a:spcPts val="1280"/>
              </a:lnSpc>
              <a:spcBef>
                <a:spcPct val="0"/>
              </a:spcBef>
            </a:pPr>
            <a:endParaRPr lang="en-US" sz="1070">
              <a:solidFill>
                <a:srgbClr val="000000"/>
              </a:solidFill>
              <a:latin typeface="Open Sans"/>
              <a:ea typeface="Open Sans"/>
              <a:cs typeface="Open Sans"/>
              <a:sym typeface="Open Sans"/>
            </a:endParaRPr>
          </a:p>
        </p:txBody>
      </p:sp>
      <p:sp>
        <p:nvSpPr>
          <p:cNvPr id="4" name="TextBox 4"/>
          <p:cNvSpPr txBox="1"/>
          <p:nvPr/>
        </p:nvSpPr>
        <p:spPr>
          <a:xfrm>
            <a:off x="2830206" y="1969289"/>
            <a:ext cx="2996654" cy="161925"/>
          </a:xfrm>
          <a:prstGeom prst="rect">
            <a:avLst/>
          </a:prstGeom>
        </p:spPr>
        <p:txBody>
          <a:bodyPr lIns="0" tIns="0" rIns="0" bIns="0" rtlCol="0" anchor="t">
            <a:spAutoFit/>
          </a:bodyPr>
          <a:lstStyle/>
          <a:p>
            <a:pPr algn="ctr">
              <a:lnSpc>
                <a:spcPts val="1210"/>
              </a:lnSpc>
              <a:spcBef>
                <a:spcPct val="0"/>
              </a:spcBef>
            </a:pPr>
            <a:r>
              <a:rPr lang="en-US" sz="1010" b="1">
                <a:solidFill>
                  <a:srgbClr val="000000"/>
                </a:solidFill>
                <a:latin typeface="Open Sans Bold"/>
                <a:ea typeface="Open Sans Bold"/>
                <a:cs typeface="Open Sans Bold"/>
                <a:sym typeface="Open Sans Bold"/>
              </a:rPr>
              <a:t>kubectl logs ambassador-pod -c network-proxy</a:t>
            </a:r>
          </a:p>
        </p:txBody>
      </p:sp>
      <p:sp>
        <p:nvSpPr>
          <p:cNvPr id="5" name="TextBox 5"/>
          <p:cNvSpPr txBox="1"/>
          <p:nvPr/>
        </p:nvSpPr>
        <p:spPr>
          <a:xfrm>
            <a:off x="2830206" y="2194999"/>
            <a:ext cx="5367380" cy="147566"/>
          </a:xfrm>
          <a:prstGeom prst="rect">
            <a:avLst/>
          </a:prstGeom>
        </p:spPr>
        <p:txBody>
          <a:bodyPr lIns="0" tIns="0" rIns="0" bIns="0" rtlCol="0" anchor="t">
            <a:spAutoFit/>
          </a:bodyPr>
          <a:lstStyle/>
          <a:p>
            <a:pPr algn="ctr">
              <a:lnSpc>
                <a:spcPts val="1270"/>
              </a:lnSpc>
              <a:spcBef>
                <a:spcPct val="0"/>
              </a:spcBef>
            </a:pPr>
            <a:r>
              <a:rPr lang="en-US" sz="1060" b="1">
                <a:solidFill>
                  <a:srgbClr val="000000"/>
                </a:solidFill>
                <a:latin typeface="Open Sans Bold"/>
                <a:ea typeface="Open Sans Bold"/>
                <a:cs typeface="Open Sans Bold"/>
                <a:sym typeface="Open Sans Bold"/>
              </a:rPr>
              <a:t>kubectl exec ambassador-pod -c app-container -- wget -qO- http://localhost:8080</a:t>
            </a: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84152" y="2331328"/>
            <a:ext cx="6575696" cy="490368"/>
          </a:xfrm>
          <a:prstGeom prst="rect">
            <a:avLst/>
          </a:prstGeom>
        </p:spPr>
        <p:txBody>
          <a:bodyPr lIns="0" tIns="0" rIns="0" bIns="0" rtlCol="0" anchor="t">
            <a:spAutoFit/>
          </a:bodyPr>
          <a:lstStyle/>
          <a:p>
            <a:pPr algn="ctr">
              <a:lnSpc>
                <a:spcPts val="4200"/>
              </a:lnSpc>
              <a:spcBef>
                <a:spcPct val="0"/>
              </a:spcBef>
            </a:pPr>
            <a:r>
              <a:rPr lang="en-US" sz="3500">
                <a:solidFill>
                  <a:srgbClr val="000000"/>
                </a:solidFill>
                <a:latin typeface="Open Sans"/>
                <a:ea typeface="Open Sans"/>
                <a:cs typeface="Open Sans"/>
                <a:sym typeface="Open Sans"/>
              </a:rPr>
              <a:t>Resource Limits &amp; Requests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9AADD3-19B1-35D8-7671-D5986711B0D0}"/>
              </a:ext>
            </a:extLst>
          </p:cNvPr>
          <p:cNvSpPr txBox="1"/>
          <p:nvPr/>
        </p:nvSpPr>
        <p:spPr>
          <a:xfrm>
            <a:off x="381000" y="311408"/>
            <a:ext cx="3429000" cy="4832092"/>
          </a:xfrm>
          <a:prstGeom prst="rect">
            <a:avLst/>
          </a:prstGeom>
          <a:noFill/>
        </p:spPr>
        <p:txBody>
          <a:bodyPr wrap="square">
            <a:spAutoFit/>
          </a:bodyPr>
          <a:lstStyle/>
          <a:p>
            <a:pPr>
              <a:buNone/>
            </a:pPr>
            <a:r>
              <a:rPr lang="en-US" sz="1100" dirty="0"/>
              <a:t>Here’s the </a:t>
            </a:r>
            <a:r>
              <a:rPr lang="en-US" sz="1100" b="1" dirty="0"/>
              <a:t>container lifecycle</a:t>
            </a:r>
          </a:p>
          <a:p>
            <a:pPr>
              <a:buNone/>
            </a:pPr>
            <a:endParaRPr lang="en-US" sz="1100" dirty="0"/>
          </a:p>
          <a:p>
            <a:pPr>
              <a:buNone/>
            </a:pPr>
            <a:r>
              <a:rPr lang="en-US" sz="1100" b="1" dirty="0"/>
              <a:t>1) birth</a:t>
            </a:r>
          </a:p>
          <a:p>
            <a:pPr>
              <a:buFont typeface="Arial" panose="020B0604020202020204" pitchFamily="34" charset="0"/>
              <a:buChar char="•"/>
            </a:pPr>
            <a:r>
              <a:rPr lang="en-US" sz="1100" b="1" dirty="0"/>
              <a:t>docker run IMAGE</a:t>
            </a:r>
            <a:r>
              <a:rPr lang="en-US" sz="1100" dirty="0"/>
              <a:t> = create + start in one step</a:t>
            </a:r>
            <a:br>
              <a:rPr lang="en-US" sz="1100" dirty="0"/>
            </a:br>
            <a:r>
              <a:rPr lang="en-US" sz="1100" dirty="0"/>
              <a:t>(or do them separately with docker create then docker start)</a:t>
            </a:r>
          </a:p>
          <a:p>
            <a:pPr>
              <a:buFont typeface="Arial" panose="020B0604020202020204" pitchFamily="34" charset="0"/>
              <a:buChar char="•"/>
            </a:pPr>
            <a:endParaRPr lang="en-US" sz="1100" dirty="0"/>
          </a:p>
          <a:p>
            <a:pPr>
              <a:buNone/>
            </a:pPr>
            <a:r>
              <a:rPr lang="en-US" sz="1100" b="1" dirty="0"/>
              <a:t>2) while it’s running</a:t>
            </a:r>
          </a:p>
          <a:p>
            <a:pPr>
              <a:buFont typeface="Arial" panose="020B0604020202020204" pitchFamily="34" charset="0"/>
              <a:buChar char="•"/>
            </a:pPr>
            <a:r>
              <a:rPr lang="en-US" sz="1100" b="1" dirty="0"/>
              <a:t>docker logs &lt;</a:t>
            </a:r>
            <a:r>
              <a:rPr lang="en-US" sz="1100" b="1" dirty="0" err="1"/>
              <a:t>cid</a:t>
            </a:r>
            <a:r>
              <a:rPr lang="en-US" sz="1100" b="1" dirty="0"/>
              <a:t>&gt;</a:t>
            </a:r>
            <a:r>
              <a:rPr lang="en-US" sz="1100" dirty="0"/>
              <a:t> – read its output</a:t>
            </a:r>
          </a:p>
          <a:p>
            <a:pPr>
              <a:buFont typeface="Arial" panose="020B0604020202020204" pitchFamily="34" charset="0"/>
              <a:buChar char="•"/>
            </a:pPr>
            <a:r>
              <a:rPr lang="en-US" sz="1100" b="1" dirty="0"/>
              <a:t>docker exec -it &lt;</a:t>
            </a:r>
            <a:r>
              <a:rPr lang="en-US" sz="1100" b="1" dirty="0" err="1"/>
              <a:t>cid</a:t>
            </a:r>
            <a:r>
              <a:rPr lang="en-US" sz="1100" b="1" dirty="0"/>
              <a:t>&gt; </a:t>
            </a:r>
            <a:r>
              <a:rPr lang="en-US" sz="1100" b="1" dirty="0" err="1"/>
              <a:t>sh</a:t>
            </a:r>
            <a:r>
              <a:rPr lang="en-US" sz="1100" dirty="0"/>
              <a:t> – open a shell </a:t>
            </a:r>
            <a:r>
              <a:rPr lang="en-US" sz="1100" i="1" dirty="0"/>
              <a:t>inside</a:t>
            </a:r>
            <a:endParaRPr lang="en-US" sz="1100" dirty="0"/>
          </a:p>
          <a:p>
            <a:pPr>
              <a:buFont typeface="Arial" panose="020B0604020202020204" pitchFamily="34" charset="0"/>
              <a:buChar char="•"/>
            </a:pPr>
            <a:r>
              <a:rPr lang="en-US" sz="1100" b="1" dirty="0"/>
              <a:t>docker inspect &lt;</a:t>
            </a:r>
            <a:r>
              <a:rPr lang="en-US" sz="1100" b="1" dirty="0" err="1"/>
              <a:t>cid</a:t>
            </a:r>
            <a:r>
              <a:rPr lang="en-US" sz="1100" b="1" dirty="0"/>
              <a:t>&gt;</a:t>
            </a:r>
            <a:r>
              <a:rPr lang="en-US" sz="1100" dirty="0"/>
              <a:t> – see config, IP, mounts, etc.</a:t>
            </a:r>
          </a:p>
          <a:p>
            <a:pPr>
              <a:buFont typeface="Arial" panose="020B0604020202020204" pitchFamily="34" charset="0"/>
              <a:buChar char="•"/>
            </a:pPr>
            <a:endParaRPr lang="en-US" sz="1100" dirty="0"/>
          </a:p>
          <a:p>
            <a:pPr>
              <a:buNone/>
            </a:pPr>
            <a:r>
              <a:rPr lang="en-US" sz="1100" b="1" dirty="0"/>
              <a:t>3) ways a running container can “stop”</a:t>
            </a:r>
          </a:p>
          <a:p>
            <a:pPr>
              <a:buFont typeface="Arial" panose="020B0604020202020204" pitchFamily="34" charset="0"/>
              <a:buChar char="•"/>
            </a:pPr>
            <a:r>
              <a:rPr lang="en-US" sz="1100" b="1" dirty="0"/>
              <a:t>Pause</a:t>
            </a:r>
            <a:r>
              <a:rPr lang="en-US" sz="1100" dirty="0"/>
              <a:t>: docker pause &lt;</a:t>
            </a:r>
            <a:r>
              <a:rPr lang="en-US" sz="1100" dirty="0" err="1"/>
              <a:t>cid</a:t>
            </a:r>
            <a:r>
              <a:rPr lang="en-US" sz="1100" dirty="0"/>
              <a:t>&gt; → </a:t>
            </a:r>
            <a:r>
              <a:rPr lang="en-US" sz="1100" i="1" dirty="0"/>
              <a:t>freezes the process</a:t>
            </a:r>
            <a:r>
              <a:rPr lang="en-US" sz="1100" dirty="0"/>
              <a:t> (CPU stops) but </a:t>
            </a:r>
            <a:r>
              <a:rPr lang="en-US" sz="1100" b="1" dirty="0"/>
              <a:t>memory stays</a:t>
            </a:r>
            <a:r>
              <a:rPr lang="en-US" sz="1100" dirty="0"/>
              <a:t>.</a:t>
            </a:r>
            <a:br>
              <a:rPr lang="en-US" sz="1100" dirty="0"/>
            </a:br>
            <a:r>
              <a:rPr lang="en-US" sz="1100" dirty="0"/>
              <a:t>Resume with docker </a:t>
            </a:r>
            <a:r>
              <a:rPr lang="en-US" sz="1100" dirty="0" err="1"/>
              <a:t>unpause</a:t>
            </a:r>
            <a:r>
              <a:rPr lang="en-US" sz="1100" dirty="0"/>
              <a:t> &lt;</a:t>
            </a:r>
            <a:r>
              <a:rPr lang="en-US" sz="1100" dirty="0" err="1"/>
              <a:t>cid</a:t>
            </a:r>
            <a:r>
              <a:rPr lang="en-US" sz="1100" dirty="0"/>
              <a:t>&gt;.</a:t>
            </a:r>
          </a:p>
          <a:p>
            <a:pPr>
              <a:buFont typeface="Arial" panose="020B0604020202020204" pitchFamily="34" charset="0"/>
              <a:buChar char="•"/>
            </a:pPr>
            <a:r>
              <a:rPr lang="en-US" sz="1100" b="1" dirty="0"/>
              <a:t>Graceful stop</a:t>
            </a:r>
            <a:r>
              <a:rPr lang="en-US" sz="1100" dirty="0"/>
              <a:t>: docker stop &lt;</a:t>
            </a:r>
            <a:r>
              <a:rPr lang="en-US" sz="1100" dirty="0" err="1"/>
              <a:t>cid</a:t>
            </a:r>
            <a:r>
              <a:rPr lang="en-US" sz="1100" dirty="0"/>
              <a:t>&gt; → sends </a:t>
            </a:r>
            <a:r>
              <a:rPr lang="en-US" sz="1100" b="1" dirty="0"/>
              <a:t>SIGTERM</a:t>
            </a:r>
            <a:r>
              <a:rPr lang="en-US" sz="1100" dirty="0"/>
              <a:t> (app can clean up); after a timeout, Docker sends </a:t>
            </a:r>
            <a:r>
              <a:rPr lang="en-US" sz="1100" b="1" dirty="0"/>
              <a:t>SIGKILL</a:t>
            </a:r>
            <a:r>
              <a:rPr lang="en-US" sz="1100" dirty="0"/>
              <a:t>. Memory is cleared.</a:t>
            </a:r>
          </a:p>
          <a:p>
            <a:pPr>
              <a:buFont typeface="Arial" panose="020B0604020202020204" pitchFamily="34" charset="0"/>
              <a:buChar char="•"/>
            </a:pPr>
            <a:r>
              <a:rPr lang="en-US" sz="1100" b="1" dirty="0"/>
              <a:t>Force stop</a:t>
            </a:r>
            <a:r>
              <a:rPr lang="en-US" sz="1100" dirty="0"/>
              <a:t>: docker kill &lt;</a:t>
            </a:r>
            <a:r>
              <a:rPr lang="en-US" sz="1100" dirty="0" err="1"/>
              <a:t>cid</a:t>
            </a:r>
            <a:r>
              <a:rPr lang="en-US" sz="1100" dirty="0"/>
              <a:t>&gt; → immediate </a:t>
            </a:r>
            <a:r>
              <a:rPr lang="en-US" sz="1100" b="1" dirty="0"/>
              <a:t>SIGKILL</a:t>
            </a:r>
            <a:r>
              <a:rPr lang="en-US" sz="1100" dirty="0"/>
              <a:t> (no cleanup).</a:t>
            </a:r>
          </a:p>
          <a:p>
            <a:pPr>
              <a:buFont typeface="Arial" panose="020B0604020202020204" pitchFamily="34" charset="0"/>
              <a:buChar char="•"/>
            </a:pPr>
            <a:r>
              <a:rPr lang="en-US" sz="1100" b="1" dirty="0"/>
              <a:t>Process exits</a:t>
            </a:r>
            <a:r>
              <a:rPr lang="en-US" sz="1100" dirty="0"/>
              <a:t>:</a:t>
            </a:r>
          </a:p>
          <a:p>
            <a:pPr marL="742950" lvl="1" indent="-285750">
              <a:buFont typeface="Arial" panose="020B0604020202020204" pitchFamily="34" charset="0"/>
              <a:buChar char="•"/>
            </a:pPr>
            <a:r>
              <a:rPr lang="en-US" sz="1100" b="1" dirty="0"/>
              <a:t>exit 0</a:t>
            </a:r>
            <a:r>
              <a:rPr lang="en-US" sz="1100" dirty="0"/>
              <a:t> = app finished successfully</a:t>
            </a:r>
          </a:p>
          <a:p>
            <a:pPr marL="742950" lvl="1" indent="-285750">
              <a:buFont typeface="Arial" panose="020B0604020202020204" pitchFamily="34" charset="0"/>
              <a:buChar char="•"/>
            </a:pPr>
            <a:r>
              <a:rPr lang="en-US" sz="1100" b="1" dirty="0"/>
              <a:t>exit non-zero</a:t>
            </a:r>
            <a:r>
              <a:rPr lang="en-US" sz="1100" dirty="0"/>
              <a:t> = app failed</a:t>
            </a:r>
          </a:p>
          <a:p>
            <a:pPr>
              <a:buNone/>
            </a:pPr>
            <a:r>
              <a:rPr lang="en-US" sz="1100" dirty="0"/>
              <a:t>After any of the above (except </a:t>
            </a:r>
            <a:r>
              <a:rPr lang="en-US" sz="1100" i="1" dirty="0"/>
              <a:t>pause</a:t>
            </a:r>
            <a:r>
              <a:rPr lang="en-US" sz="1100" dirty="0"/>
              <a:t>), the container is in </a:t>
            </a:r>
            <a:r>
              <a:rPr lang="en-US" sz="1100" b="1" dirty="0"/>
              <a:t>Stopped</a:t>
            </a:r>
            <a:r>
              <a:rPr lang="en-US" sz="1100" dirty="0"/>
              <a:t> state.</a:t>
            </a:r>
          </a:p>
          <a:p>
            <a:pPr>
              <a:buNone/>
            </a:pPr>
            <a:endParaRPr lang="en-US" sz="1100" dirty="0"/>
          </a:p>
          <a:p>
            <a:pPr>
              <a:buNone/>
            </a:pPr>
            <a:endParaRPr lang="en-US" sz="1100" dirty="0"/>
          </a:p>
        </p:txBody>
      </p:sp>
      <p:sp>
        <p:nvSpPr>
          <p:cNvPr id="5" name="TextBox 4">
            <a:extLst>
              <a:ext uri="{FF2B5EF4-FFF2-40B4-BE49-F238E27FC236}">
                <a16:creationId xmlns:a16="http://schemas.microsoft.com/office/drawing/2014/main" id="{FC4896AD-A659-7BF6-DE03-EAE5BB86E5A1}"/>
              </a:ext>
            </a:extLst>
          </p:cNvPr>
          <p:cNvSpPr txBox="1"/>
          <p:nvPr/>
        </p:nvSpPr>
        <p:spPr>
          <a:xfrm>
            <a:off x="4572000" y="372963"/>
            <a:ext cx="4572000" cy="3416320"/>
          </a:xfrm>
          <a:prstGeom prst="rect">
            <a:avLst/>
          </a:prstGeom>
          <a:noFill/>
        </p:spPr>
        <p:txBody>
          <a:bodyPr wrap="square">
            <a:spAutoFit/>
          </a:bodyPr>
          <a:lstStyle/>
          <a:p>
            <a:pPr>
              <a:buNone/>
            </a:pPr>
            <a:r>
              <a:rPr lang="en-US" sz="1200" b="1" dirty="0"/>
              <a:t>4) stopped state</a:t>
            </a:r>
          </a:p>
          <a:p>
            <a:pPr>
              <a:buFont typeface="Arial" panose="020B0604020202020204" pitchFamily="34" charset="0"/>
              <a:buChar char="•"/>
            </a:pPr>
            <a:r>
              <a:rPr lang="en-US" sz="1200" dirty="0"/>
              <a:t>It still </a:t>
            </a:r>
            <a:r>
              <a:rPr lang="en-US" sz="1200" b="1" dirty="0"/>
              <a:t>exists on disk</a:t>
            </a:r>
            <a:r>
              <a:rPr lang="en-US" sz="1200" dirty="0"/>
              <a:t>; you’ll see it in docker </a:t>
            </a:r>
            <a:r>
              <a:rPr lang="en-US" sz="1200" dirty="0" err="1"/>
              <a:t>ps</a:t>
            </a:r>
            <a:r>
              <a:rPr lang="en-US" sz="1200" dirty="0"/>
              <a:t> -a.</a:t>
            </a:r>
          </a:p>
          <a:p>
            <a:pPr>
              <a:buFont typeface="Arial" panose="020B0604020202020204" pitchFamily="34" charset="0"/>
              <a:buChar char="•"/>
            </a:pPr>
            <a:r>
              <a:rPr lang="en-US" sz="1200" dirty="0"/>
              <a:t>You can </a:t>
            </a:r>
            <a:r>
              <a:rPr lang="en-US" sz="1200" b="1" dirty="0"/>
              <a:t>start it again</a:t>
            </a:r>
            <a:r>
              <a:rPr lang="en-US" sz="1200" dirty="0"/>
              <a:t>: docker start &lt;</a:t>
            </a:r>
            <a:r>
              <a:rPr lang="en-US" sz="1200" dirty="0" err="1"/>
              <a:t>cid</a:t>
            </a:r>
            <a:r>
              <a:rPr lang="en-US" sz="1200" dirty="0"/>
              <a:t>&gt; → back to Running.</a:t>
            </a:r>
          </a:p>
          <a:p>
            <a:pPr>
              <a:buFont typeface="Arial" panose="020B0604020202020204" pitchFamily="34" charset="0"/>
              <a:buChar char="•"/>
            </a:pPr>
            <a:r>
              <a:rPr lang="en-US" sz="1200" dirty="0"/>
              <a:t>Or </a:t>
            </a:r>
            <a:r>
              <a:rPr lang="en-US" sz="1200" b="1" dirty="0"/>
              <a:t>remove it</a:t>
            </a:r>
            <a:r>
              <a:rPr lang="en-US" sz="1200" dirty="0"/>
              <a:t>: docker rm &lt;</a:t>
            </a:r>
            <a:r>
              <a:rPr lang="en-US" sz="1200" dirty="0" err="1"/>
              <a:t>cid</a:t>
            </a:r>
            <a:r>
              <a:rPr lang="en-US" sz="1200" dirty="0"/>
              <a:t>&gt; → gone.</a:t>
            </a:r>
          </a:p>
          <a:p>
            <a:pPr>
              <a:buFont typeface="Arial" panose="020B0604020202020204" pitchFamily="34" charset="0"/>
              <a:buChar char="•"/>
            </a:pPr>
            <a:endParaRPr lang="en-US" sz="1200" dirty="0"/>
          </a:p>
          <a:p>
            <a:pPr>
              <a:buNone/>
            </a:pPr>
            <a:r>
              <a:rPr lang="en-US" sz="1200" b="1" dirty="0"/>
              <a:t>5) removed</a:t>
            </a:r>
          </a:p>
          <a:p>
            <a:pPr>
              <a:buFont typeface="Arial" panose="020B0604020202020204" pitchFamily="34" charset="0"/>
              <a:buChar char="•"/>
            </a:pPr>
            <a:r>
              <a:rPr lang="en-US" sz="1200" dirty="0"/>
              <a:t>The container is deleted.</a:t>
            </a:r>
          </a:p>
          <a:p>
            <a:pPr>
              <a:buFont typeface="Arial" panose="020B0604020202020204" pitchFamily="34" charset="0"/>
              <a:buChar char="•"/>
            </a:pPr>
            <a:r>
              <a:rPr lang="en-US" sz="1200" dirty="0"/>
              <a:t>The </a:t>
            </a:r>
            <a:r>
              <a:rPr lang="en-US" sz="1200" b="1" dirty="0"/>
              <a:t>image</a:t>
            </a:r>
            <a:r>
              <a:rPr lang="en-US" sz="1200" dirty="0"/>
              <a:t> you used still stays in your local cache (unless you docker </a:t>
            </a:r>
            <a:r>
              <a:rPr lang="en-US" sz="1200" dirty="0" err="1"/>
              <a:t>rmi</a:t>
            </a:r>
            <a:r>
              <a:rPr lang="en-US" sz="1200" dirty="0"/>
              <a:t> IMAGE).</a:t>
            </a:r>
          </a:p>
          <a:p>
            <a:pPr>
              <a:buFont typeface="Arial" panose="020B0604020202020204" pitchFamily="34" charset="0"/>
              <a:buChar char="•"/>
            </a:pPr>
            <a:r>
              <a:rPr lang="en-US" sz="1200" dirty="0"/>
              <a:t>Volumes persist unless you remove with docker rm -v or docker volume rm.</a:t>
            </a:r>
          </a:p>
          <a:p>
            <a:pPr>
              <a:buFont typeface="Arial" panose="020B0604020202020204" pitchFamily="34" charset="0"/>
              <a:buChar char="•"/>
            </a:pPr>
            <a:endParaRPr lang="en-US" sz="1200" dirty="0"/>
          </a:p>
          <a:p>
            <a:pPr>
              <a:buNone/>
            </a:pPr>
            <a:r>
              <a:rPr lang="en-US" sz="1200" b="1" dirty="0"/>
              <a:t>6) (nice to know) restart policies</a:t>
            </a:r>
          </a:p>
          <a:p>
            <a:pPr>
              <a:buNone/>
            </a:pPr>
            <a:r>
              <a:rPr lang="en-US" sz="1200" dirty="0"/>
              <a:t>If you set one, Docker will auto-restart the container after crashes/reboots:</a:t>
            </a:r>
          </a:p>
          <a:p>
            <a:pPr>
              <a:buFont typeface="Arial" panose="020B0604020202020204" pitchFamily="34" charset="0"/>
              <a:buChar char="•"/>
            </a:pPr>
            <a:r>
              <a:rPr lang="en-US" sz="1200" dirty="0"/>
              <a:t>--restart=always</a:t>
            </a:r>
          </a:p>
          <a:p>
            <a:pPr>
              <a:buFont typeface="Arial" panose="020B0604020202020204" pitchFamily="34" charset="0"/>
              <a:buChar char="•"/>
            </a:pPr>
            <a:r>
              <a:rPr lang="en-US" sz="1200" dirty="0"/>
              <a:t>--restart=unless-stopped</a:t>
            </a:r>
          </a:p>
          <a:p>
            <a:pPr>
              <a:buFont typeface="Arial" panose="020B0604020202020204" pitchFamily="34" charset="0"/>
              <a:buChar char="•"/>
            </a:pPr>
            <a:r>
              <a:rPr lang="en-US" sz="1200" dirty="0"/>
              <a:t>--restart=on-failure[:N]</a:t>
            </a:r>
            <a:endParaRPr lang="en-IN" sz="1200" dirty="0"/>
          </a:p>
        </p:txBody>
      </p:sp>
    </p:spTree>
    <p:extLst>
      <p:ext uri="{BB962C8B-B14F-4D97-AF65-F5344CB8AC3E}">
        <p14:creationId xmlns:p14="http://schemas.microsoft.com/office/powerpoint/2010/main" val="27141048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380773" y="1209675"/>
          <a:ext cx="6038020" cy="3419475"/>
        </p:xfrm>
        <a:graphic>
          <a:graphicData uri="http://schemas.openxmlformats.org/drawingml/2006/table">
            <a:tbl>
              <a:tblPr/>
              <a:tblGrid>
                <a:gridCol w="3019010">
                  <a:extLst>
                    <a:ext uri="{9D8B030D-6E8A-4147-A177-3AD203B41FA5}">
                      <a16:colId xmlns:a16="http://schemas.microsoft.com/office/drawing/2014/main" val="20000"/>
                    </a:ext>
                  </a:extLst>
                </a:gridCol>
                <a:gridCol w="3019010">
                  <a:extLst>
                    <a:ext uri="{9D8B030D-6E8A-4147-A177-3AD203B41FA5}">
                      <a16:colId xmlns:a16="http://schemas.microsoft.com/office/drawing/2014/main" val="20001"/>
                    </a:ext>
                  </a:extLst>
                </a:gridCol>
              </a:tblGrid>
              <a:tr h="335243">
                <a:tc>
                  <a:txBody>
                    <a:bodyPr/>
                    <a:lstStyle/>
                    <a:p>
                      <a:pPr algn="l">
                        <a:lnSpc>
                          <a:spcPts val="1260"/>
                        </a:lnSpc>
                        <a:defRPr/>
                      </a:pPr>
                      <a:r>
                        <a:rPr lang="en-US" sz="900">
                          <a:solidFill>
                            <a:srgbClr val="000000"/>
                          </a:solidFill>
                          <a:latin typeface="Open Sans"/>
                          <a:ea typeface="Open Sans"/>
                          <a:cs typeface="Open Sans"/>
                          <a:sym typeface="Open Sans"/>
                        </a:rPr>
                        <a:t>Feature</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Explanation</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88496">
                <a:tc>
                  <a:txBody>
                    <a:bodyPr/>
                    <a:lstStyle/>
                    <a:p>
                      <a:pPr algn="l">
                        <a:lnSpc>
                          <a:spcPts val="1260"/>
                        </a:lnSpc>
                        <a:defRPr/>
                      </a:pPr>
                      <a:r>
                        <a:rPr lang="en-US" sz="900">
                          <a:solidFill>
                            <a:srgbClr val="000000"/>
                          </a:solidFill>
                          <a:latin typeface="Open Sans"/>
                          <a:ea typeface="Open Sans"/>
                          <a:cs typeface="Open Sans"/>
                          <a:sym typeface="Open Sans"/>
                        </a:rPr>
                        <a:t>Resource Requests</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Defines the minimum CPU and memory a container needs.</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88496">
                <a:tc>
                  <a:txBody>
                    <a:bodyPr/>
                    <a:lstStyle/>
                    <a:p>
                      <a:pPr algn="l">
                        <a:lnSpc>
                          <a:spcPts val="1260"/>
                        </a:lnSpc>
                        <a:defRPr/>
                      </a:pPr>
                      <a:r>
                        <a:rPr lang="en-US" sz="900">
                          <a:solidFill>
                            <a:srgbClr val="000000"/>
                          </a:solidFill>
                          <a:latin typeface="Open Sans"/>
                          <a:ea typeface="Open Sans"/>
                          <a:cs typeface="Open Sans"/>
                          <a:sym typeface="Open Sans"/>
                        </a:rPr>
                        <a:t>Resource Limits</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Defines the maximum CPU and memory a container can use.</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88496">
                <a:tc>
                  <a:txBody>
                    <a:bodyPr/>
                    <a:lstStyle/>
                    <a:p>
                      <a:pPr algn="l">
                        <a:lnSpc>
                          <a:spcPts val="1260"/>
                        </a:lnSpc>
                        <a:defRPr/>
                      </a:pPr>
                      <a:r>
                        <a:rPr lang="en-US" sz="900">
                          <a:solidFill>
                            <a:srgbClr val="000000"/>
                          </a:solidFill>
                          <a:latin typeface="Open Sans"/>
                          <a:ea typeface="Open Sans"/>
                          <a:cs typeface="Open Sans"/>
                          <a:sym typeface="Open Sans"/>
                        </a:rPr>
                        <a:t>Ensures Fair Resource Allocation</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Prevents a single container from consuming all available resources.</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88496">
                <a:tc>
                  <a:txBody>
                    <a:bodyPr/>
                    <a:lstStyle/>
                    <a:p>
                      <a:pPr algn="l">
                        <a:lnSpc>
                          <a:spcPts val="1260"/>
                        </a:lnSpc>
                        <a:defRPr/>
                      </a:pPr>
                      <a:r>
                        <a:rPr lang="en-US" sz="900">
                          <a:solidFill>
                            <a:srgbClr val="000000"/>
                          </a:solidFill>
                          <a:latin typeface="Open Sans"/>
                          <a:ea typeface="Open Sans"/>
                          <a:cs typeface="Open Sans"/>
                          <a:sym typeface="Open Sans"/>
                        </a:rPr>
                        <a:t>Affects Scheduling</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Kubernetes schedules Pods based on Requests, ensuring enough resources are available.</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88496">
                <a:tc>
                  <a:txBody>
                    <a:bodyPr/>
                    <a:lstStyle/>
                    <a:p>
                      <a:pPr algn="l">
                        <a:lnSpc>
                          <a:spcPts val="1260"/>
                        </a:lnSpc>
                        <a:defRPr/>
                      </a:pPr>
                      <a:r>
                        <a:rPr lang="en-US" sz="900">
                          <a:solidFill>
                            <a:srgbClr val="000000"/>
                          </a:solidFill>
                          <a:latin typeface="Open Sans"/>
                          <a:ea typeface="Open Sans"/>
                          <a:cs typeface="Open Sans"/>
                          <a:sym typeface="Open Sans"/>
                        </a:rPr>
                        <a:t>Prevents Resource Starvation</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Protects critical workloads by capping excessive resource usage.</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641750">
                <a:tc>
                  <a:txBody>
                    <a:bodyPr/>
                    <a:lstStyle/>
                    <a:p>
                      <a:pPr algn="l">
                        <a:lnSpc>
                          <a:spcPts val="1260"/>
                        </a:lnSpc>
                        <a:defRPr/>
                      </a:pPr>
                      <a:r>
                        <a:rPr lang="en-US" sz="900">
                          <a:solidFill>
                            <a:srgbClr val="000000"/>
                          </a:solidFill>
                          <a:latin typeface="Open Sans"/>
                          <a:ea typeface="Open Sans"/>
                          <a:cs typeface="Open Sans"/>
                          <a:sym typeface="Open Sans"/>
                        </a:rPr>
                        <a:t>Common Use Cases</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 Ensuring fair CPU/memory allocation  - Preventing Pods from crashing nodes  - Managing workloads efficiently</a:t>
                      </a:r>
                      <a:endParaRPr lang="en-US" sz="1100"/>
                    </a:p>
                  </a:txBody>
                  <a:tcPr marL="66675" marR="66675" marT="66675" marB="666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3" name="TextBox 3"/>
          <p:cNvSpPr txBox="1"/>
          <p:nvPr/>
        </p:nvSpPr>
        <p:spPr>
          <a:xfrm>
            <a:off x="500577" y="514350"/>
            <a:ext cx="7985172" cy="542925"/>
          </a:xfrm>
          <a:prstGeom prst="rect">
            <a:avLst/>
          </a:prstGeom>
        </p:spPr>
        <p:txBody>
          <a:bodyPr lIns="0" tIns="0" rIns="0" bIns="0" rtlCol="0" anchor="t">
            <a:spAutoFit/>
          </a:bodyPr>
          <a:lstStyle/>
          <a:p>
            <a:pPr algn="l">
              <a:lnSpc>
                <a:spcPts val="1440"/>
              </a:lnSpc>
              <a:spcBef>
                <a:spcPct val="0"/>
              </a:spcBef>
            </a:pPr>
            <a:r>
              <a:rPr lang="en-US" sz="1200">
                <a:solidFill>
                  <a:srgbClr val="000000"/>
                </a:solidFill>
                <a:latin typeface="Open Sans"/>
                <a:ea typeface="Open Sans"/>
                <a:cs typeface="Open Sans"/>
                <a:sym typeface="Open Sans"/>
              </a:rPr>
              <a:t>Resource Limits &amp; Requests in Kubernetes allow you to control the amount of CPU and memory (RAM) allocated to a container. These settings ensure that containers get the resources they need while preventing excessive resource usage.</a:t>
            </a: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977792" y="952500"/>
          <a:ext cx="3657600" cy="3238500"/>
        </p:xfrm>
        <a:graphic>
          <a:graphicData uri="http://schemas.openxmlformats.org/drawingml/2006/table">
            <a:tbl>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tblGrid>
              <a:tr h="410783">
                <a:tc>
                  <a:txBody>
                    <a:bodyPr/>
                    <a:lstStyle/>
                    <a:p>
                      <a:pPr algn="l">
                        <a:lnSpc>
                          <a:spcPts val="1260"/>
                        </a:lnSpc>
                        <a:defRPr/>
                      </a:pPr>
                      <a:r>
                        <a:rPr lang="en-US" sz="900">
                          <a:solidFill>
                            <a:srgbClr val="000000"/>
                          </a:solidFill>
                          <a:latin typeface="Open Sans"/>
                          <a:ea typeface="Open Sans"/>
                          <a:cs typeface="Open Sans"/>
                          <a:sym typeface="Open Sans"/>
                        </a:rPr>
                        <a:t>Term</a:t>
                      </a:r>
                      <a:endParaRPr lang="en-US" sz="1100"/>
                    </a:p>
                  </a:txBody>
                  <a:tcPr marL="66675" marR="66675" marT="66675" marB="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Definition</a:t>
                      </a:r>
                      <a:endParaRPr lang="en-US" sz="1100"/>
                    </a:p>
                  </a:txBody>
                  <a:tcPr marL="66675" marR="66675" marT="66675" marB="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Example</a:t>
                      </a:r>
                      <a:endParaRPr lang="en-US" sz="1100"/>
                    </a:p>
                  </a:txBody>
                  <a:tcPr marL="66675" marR="66675" marT="66675" marB="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83354">
                <a:tc>
                  <a:txBody>
                    <a:bodyPr/>
                    <a:lstStyle/>
                    <a:p>
                      <a:pPr algn="l">
                        <a:lnSpc>
                          <a:spcPts val="1260"/>
                        </a:lnSpc>
                        <a:defRPr/>
                      </a:pPr>
                      <a:r>
                        <a:rPr lang="en-US" sz="900">
                          <a:solidFill>
                            <a:srgbClr val="000000"/>
                          </a:solidFill>
                          <a:latin typeface="Open Sans"/>
                          <a:ea typeface="Open Sans"/>
                          <a:cs typeface="Open Sans"/>
                          <a:sym typeface="Open Sans"/>
                        </a:rPr>
                        <a:t>CPU Request</a:t>
                      </a:r>
                      <a:endParaRPr lang="en-US" sz="1100"/>
                    </a:p>
                  </a:txBody>
                  <a:tcPr marL="66675" marR="66675" marT="66675" marB="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The minimum CPU required for the container to be scheduled.</a:t>
                      </a:r>
                      <a:endParaRPr lang="en-US" sz="1100"/>
                    </a:p>
                  </a:txBody>
                  <a:tcPr marL="66675" marR="66675" marT="66675" marB="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cpu: "500m" (500 millicores = 0.5 CPU core).</a:t>
                      </a:r>
                      <a:endParaRPr lang="en-US" sz="1100"/>
                    </a:p>
                  </a:txBody>
                  <a:tcPr marL="66675" marR="66675" marT="66675" marB="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83354">
                <a:tc>
                  <a:txBody>
                    <a:bodyPr/>
                    <a:lstStyle/>
                    <a:p>
                      <a:pPr algn="l">
                        <a:lnSpc>
                          <a:spcPts val="1260"/>
                        </a:lnSpc>
                        <a:defRPr/>
                      </a:pPr>
                      <a:r>
                        <a:rPr lang="en-US" sz="900">
                          <a:solidFill>
                            <a:srgbClr val="000000"/>
                          </a:solidFill>
                          <a:latin typeface="Open Sans"/>
                          <a:ea typeface="Open Sans"/>
                          <a:cs typeface="Open Sans"/>
                          <a:sym typeface="Open Sans"/>
                        </a:rPr>
                        <a:t>Memory Request</a:t>
                      </a:r>
                      <a:endParaRPr lang="en-US" sz="1100"/>
                    </a:p>
                  </a:txBody>
                  <a:tcPr marL="66675" marR="66675" marT="66675" marB="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The minimum RAM required for the container to be scheduled.</a:t>
                      </a:r>
                      <a:endParaRPr lang="en-US" sz="1100"/>
                    </a:p>
                  </a:txBody>
                  <a:tcPr marL="66675" marR="66675" marT="66675" marB="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memory: "256Mi" (256 Megabytes).</a:t>
                      </a:r>
                      <a:endParaRPr lang="en-US" sz="1100"/>
                    </a:p>
                  </a:txBody>
                  <a:tcPr marL="66675" marR="66675" marT="66675" marB="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30504">
                <a:tc>
                  <a:txBody>
                    <a:bodyPr/>
                    <a:lstStyle/>
                    <a:p>
                      <a:pPr algn="l">
                        <a:lnSpc>
                          <a:spcPts val="1260"/>
                        </a:lnSpc>
                        <a:defRPr/>
                      </a:pPr>
                      <a:r>
                        <a:rPr lang="en-US" sz="900">
                          <a:solidFill>
                            <a:srgbClr val="000000"/>
                          </a:solidFill>
                          <a:latin typeface="Open Sans"/>
                          <a:ea typeface="Open Sans"/>
                          <a:cs typeface="Open Sans"/>
                          <a:sym typeface="Open Sans"/>
                        </a:rPr>
                        <a:t>CPU Limit</a:t>
                      </a:r>
                      <a:endParaRPr lang="en-US" sz="1100"/>
                    </a:p>
                  </a:txBody>
                  <a:tcPr marL="66675" marR="66675" marT="66675" marB="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The maximum CPU the container can use.</a:t>
                      </a:r>
                      <a:endParaRPr lang="en-US" sz="1100"/>
                    </a:p>
                  </a:txBody>
                  <a:tcPr marL="66675" marR="66675" marT="66675" marB="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cpu: "1" (1 full CPU core).</a:t>
                      </a:r>
                      <a:endParaRPr lang="en-US" sz="1100"/>
                    </a:p>
                  </a:txBody>
                  <a:tcPr marL="66675" marR="66675" marT="66675" marB="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30504">
                <a:tc>
                  <a:txBody>
                    <a:bodyPr/>
                    <a:lstStyle/>
                    <a:p>
                      <a:pPr algn="l">
                        <a:lnSpc>
                          <a:spcPts val="1260"/>
                        </a:lnSpc>
                        <a:defRPr/>
                      </a:pPr>
                      <a:r>
                        <a:rPr lang="en-US" sz="900">
                          <a:solidFill>
                            <a:srgbClr val="000000"/>
                          </a:solidFill>
                          <a:latin typeface="Open Sans"/>
                          <a:ea typeface="Open Sans"/>
                          <a:cs typeface="Open Sans"/>
                          <a:sym typeface="Open Sans"/>
                        </a:rPr>
                        <a:t>Memory Limit</a:t>
                      </a:r>
                      <a:endParaRPr lang="en-US" sz="1100"/>
                    </a:p>
                  </a:txBody>
                  <a:tcPr marL="66675" marR="66675" marT="66675" marB="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The maximum RAM the container can use.</a:t>
                      </a:r>
                      <a:endParaRPr lang="en-US" sz="1100"/>
                    </a:p>
                  </a:txBody>
                  <a:tcPr marL="66675" marR="66675" marT="66675" marB="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memory: "512Mi" (512 Megabytes).</a:t>
                      </a:r>
                      <a:endParaRPr lang="en-US" sz="1100"/>
                    </a:p>
                  </a:txBody>
                  <a:tcPr marL="66675" marR="66675" marT="66675" marB="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 name="TextBox 3"/>
          <p:cNvSpPr txBox="1"/>
          <p:nvPr/>
        </p:nvSpPr>
        <p:spPr>
          <a:xfrm>
            <a:off x="514350" y="523875"/>
            <a:ext cx="2365982" cy="151235"/>
          </a:xfrm>
          <a:prstGeom prst="rect">
            <a:avLst/>
          </a:prstGeom>
        </p:spPr>
        <p:txBody>
          <a:bodyPr lIns="0" tIns="0" rIns="0" bIns="0" rtlCol="0" anchor="t">
            <a:spAutoFit/>
          </a:bodyPr>
          <a:lstStyle/>
          <a:p>
            <a:pPr algn="ctr">
              <a:lnSpc>
                <a:spcPts val="1350"/>
              </a:lnSpc>
              <a:spcBef>
                <a:spcPct val="0"/>
              </a:spcBef>
            </a:pPr>
            <a:r>
              <a:rPr lang="en-US" sz="1125">
                <a:solidFill>
                  <a:srgbClr val="000000"/>
                </a:solidFill>
                <a:latin typeface="Open Sans"/>
                <a:ea typeface="Open Sans"/>
                <a:cs typeface="Open Sans"/>
                <a:sym typeface="Open Sans"/>
              </a:rPr>
              <a:t>Understanding Requests and Limits</a:t>
            </a: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514350"/>
            <a:ext cx="4232672" cy="1085850"/>
          </a:xfrm>
          <a:prstGeom prst="rect">
            <a:avLst/>
          </a:prstGeom>
        </p:spPr>
        <p:txBody>
          <a:bodyPr lIns="0" tIns="0" rIns="0" bIns="0" rtlCol="0" anchor="t">
            <a:spAutoFit/>
          </a:bodyPr>
          <a:lstStyle/>
          <a:p>
            <a:pPr algn="l">
              <a:lnSpc>
                <a:spcPts val="1440"/>
              </a:lnSpc>
              <a:spcBef>
                <a:spcPct val="0"/>
              </a:spcBef>
            </a:pPr>
            <a:r>
              <a:rPr lang="en-US" sz="1200">
                <a:solidFill>
                  <a:srgbClr val="000000"/>
                </a:solidFill>
                <a:latin typeface="Open Sans"/>
                <a:ea typeface="Open Sans"/>
                <a:cs typeface="Open Sans"/>
                <a:sym typeface="Open Sans"/>
              </a:rPr>
              <a:t>We will:</a:t>
            </a:r>
          </a:p>
          <a:p>
            <a:pPr marL="259080" lvl="1" indent="-129540" algn="l">
              <a:lnSpc>
                <a:spcPts val="1440"/>
              </a:lnSpc>
              <a:buFont typeface="Arial" panose="020B0604020202020204"/>
              <a:buChar char="•"/>
            </a:pPr>
            <a:r>
              <a:rPr lang="en-US" sz="1200">
                <a:solidFill>
                  <a:srgbClr val="000000"/>
                </a:solidFill>
                <a:latin typeface="Open Sans"/>
                <a:ea typeface="Open Sans"/>
                <a:cs typeface="Open Sans"/>
                <a:sym typeface="Open Sans"/>
              </a:rPr>
              <a:t>Create a Pod with CPU &amp; Memory Requests and Limits.</a:t>
            </a:r>
          </a:p>
          <a:p>
            <a:pPr marL="259080" lvl="1" indent="-129540" algn="l">
              <a:lnSpc>
                <a:spcPts val="1440"/>
              </a:lnSpc>
              <a:buFont typeface="Arial" panose="020B0604020202020204"/>
              <a:buChar char="•"/>
            </a:pPr>
            <a:r>
              <a:rPr lang="en-US" sz="1200">
                <a:solidFill>
                  <a:srgbClr val="000000"/>
                </a:solidFill>
                <a:latin typeface="Open Sans"/>
                <a:ea typeface="Open Sans"/>
                <a:cs typeface="Open Sans"/>
                <a:sym typeface="Open Sans"/>
              </a:rPr>
              <a:t>Test CPU consumption with a stress test.</a:t>
            </a:r>
          </a:p>
          <a:p>
            <a:pPr marL="259080" lvl="1" indent="-129540" algn="l">
              <a:lnSpc>
                <a:spcPts val="1440"/>
              </a:lnSpc>
              <a:buFont typeface="Arial" panose="020B0604020202020204"/>
              <a:buChar char="•"/>
            </a:pPr>
            <a:r>
              <a:rPr lang="en-US" sz="1200">
                <a:solidFill>
                  <a:srgbClr val="000000"/>
                </a:solidFill>
                <a:latin typeface="Open Sans"/>
                <a:ea typeface="Open Sans"/>
                <a:cs typeface="Open Sans"/>
                <a:sym typeface="Open Sans"/>
              </a:rPr>
              <a:t>Observe memory usage and out-of-memory kills (OOM).</a:t>
            </a:r>
          </a:p>
          <a:p>
            <a:pPr marL="259080" lvl="1" indent="-129540" algn="l">
              <a:lnSpc>
                <a:spcPts val="1440"/>
              </a:lnSpc>
              <a:buFont typeface="Arial" panose="020B0604020202020204"/>
              <a:buChar char="•"/>
            </a:pPr>
            <a:r>
              <a:rPr lang="en-US" sz="1200">
                <a:solidFill>
                  <a:srgbClr val="000000"/>
                </a:solidFill>
                <a:latin typeface="Open Sans"/>
                <a:ea typeface="Open Sans"/>
                <a:cs typeface="Open Sans"/>
                <a:sym typeface="Open Sans"/>
              </a:rPr>
              <a:t>Modify Requests &amp; Limits and redeploy.</a:t>
            </a:r>
          </a:p>
          <a:p>
            <a:pPr marL="259080" lvl="1" indent="-129540" algn="l">
              <a:lnSpc>
                <a:spcPts val="1440"/>
              </a:lnSpc>
              <a:buFont typeface="Arial" panose="020B0604020202020204"/>
              <a:buChar char="•"/>
            </a:pPr>
            <a:r>
              <a:rPr lang="en-US" sz="1200">
                <a:solidFill>
                  <a:srgbClr val="000000"/>
                </a:solidFill>
                <a:latin typeface="Open Sans"/>
                <a:ea typeface="Open Sans"/>
                <a:cs typeface="Open Sans"/>
                <a:sym typeface="Open Sans"/>
              </a:rPr>
              <a:t>Delete and verify behavior.</a:t>
            </a:r>
          </a:p>
        </p:txBody>
      </p:sp>
      <p:sp>
        <p:nvSpPr>
          <p:cNvPr id="3" name="TextBox 3"/>
          <p:cNvSpPr txBox="1"/>
          <p:nvPr/>
        </p:nvSpPr>
        <p:spPr>
          <a:xfrm>
            <a:off x="514350" y="1924046"/>
            <a:ext cx="3289142" cy="662287"/>
          </a:xfrm>
          <a:prstGeom prst="rect">
            <a:avLst/>
          </a:prstGeom>
        </p:spPr>
        <p:txBody>
          <a:bodyPr lIns="0" tIns="0" rIns="0" bIns="0" rtlCol="0" anchor="t">
            <a:spAutoFit/>
          </a:bodyPr>
          <a:lstStyle/>
          <a:p>
            <a:pPr algn="l">
              <a:lnSpc>
                <a:spcPts val="1360"/>
              </a:lnSpc>
              <a:spcBef>
                <a:spcPct val="0"/>
              </a:spcBef>
            </a:pPr>
            <a:r>
              <a:rPr lang="en-US" sz="1135" b="1">
                <a:solidFill>
                  <a:srgbClr val="000000"/>
                </a:solidFill>
                <a:latin typeface="Open Sans Bold"/>
                <a:ea typeface="Open Sans Bold"/>
                <a:cs typeface="Open Sans Bold"/>
                <a:sym typeface="Open Sans Bold"/>
              </a:rPr>
              <a:t>Create a Pod with Resource Requests &amp; Limits</a:t>
            </a:r>
          </a:p>
          <a:p>
            <a:pPr algn="l">
              <a:lnSpc>
                <a:spcPts val="1360"/>
              </a:lnSpc>
              <a:spcBef>
                <a:spcPct val="0"/>
              </a:spcBef>
            </a:pPr>
            <a:r>
              <a:rPr lang="en-US" sz="1135">
                <a:solidFill>
                  <a:srgbClr val="000000"/>
                </a:solidFill>
                <a:latin typeface="Open Sans"/>
                <a:ea typeface="Open Sans"/>
                <a:cs typeface="Open Sans"/>
                <a:sym typeface="Open Sans"/>
              </a:rPr>
              <a:t>The following Pod:</a:t>
            </a:r>
          </a:p>
          <a:p>
            <a:pPr algn="l">
              <a:lnSpc>
                <a:spcPts val="1360"/>
              </a:lnSpc>
              <a:spcBef>
                <a:spcPct val="0"/>
              </a:spcBef>
            </a:pPr>
            <a:r>
              <a:rPr lang="en-US" sz="1135">
                <a:solidFill>
                  <a:srgbClr val="000000"/>
                </a:solidFill>
                <a:latin typeface="Open Sans"/>
                <a:ea typeface="Open Sans"/>
                <a:cs typeface="Open Sans"/>
                <a:sym typeface="Open Sans"/>
              </a:rPr>
              <a:t>Requests 0.5 CPU and 256Mi RAM.</a:t>
            </a:r>
          </a:p>
          <a:p>
            <a:pPr algn="l">
              <a:lnSpc>
                <a:spcPts val="1360"/>
              </a:lnSpc>
              <a:spcBef>
                <a:spcPct val="0"/>
              </a:spcBef>
            </a:pPr>
            <a:r>
              <a:rPr lang="en-US" sz="1135">
                <a:solidFill>
                  <a:srgbClr val="000000"/>
                </a:solidFill>
                <a:latin typeface="Open Sans"/>
                <a:ea typeface="Open Sans"/>
                <a:cs typeface="Open Sans"/>
                <a:sym typeface="Open Sans"/>
              </a:rPr>
              <a:t>Limits CPU to 1 core and RAM to 512Mi.</a:t>
            </a:r>
          </a:p>
        </p:txBody>
      </p:sp>
      <p:sp>
        <p:nvSpPr>
          <p:cNvPr id="4" name="TextBox 4"/>
          <p:cNvSpPr txBox="1"/>
          <p:nvPr/>
        </p:nvSpPr>
        <p:spPr>
          <a:xfrm>
            <a:off x="4238870" y="1711440"/>
            <a:ext cx="4078860" cy="2611818"/>
          </a:xfrm>
          <a:prstGeom prst="rect">
            <a:avLst/>
          </a:prstGeom>
        </p:spPr>
        <p:txBody>
          <a:bodyPr lIns="0" tIns="0" rIns="0" bIns="0" rtlCol="0" anchor="t">
            <a:spAutoFit/>
          </a:bodyPr>
          <a:lstStyle/>
          <a:p>
            <a:pPr algn="l">
              <a:lnSpc>
                <a:spcPts val="1175"/>
              </a:lnSpc>
              <a:spcBef>
                <a:spcPct val="0"/>
              </a:spcBef>
            </a:pPr>
            <a:r>
              <a:rPr lang="en-US" sz="980">
                <a:solidFill>
                  <a:srgbClr val="000000"/>
                </a:solidFill>
                <a:latin typeface="Open Sans"/>
                <a:ea typeface="Open Sans"/>
                <a:cs typeface="Open Sans"/>
                <a:sym typeface="Open Sans"/>
              </a:rPr>
              <a:t>cat &lt;&lt;EOF | kubectl apply -f -</a:t>
            </a:r>
          </a:p>
          <a:p>
            <a:pPr algn="l">
              <a:lnSpc>
                <a:spcPts val="1175"/>
              </a:lnSpc>
              <a:spcBef>
                <a:spcPct val="0"/>
              </a:spcBef>
            </a:pPr>
            <a:r>
              <a:rPr lang="en-US" sz="980">
                <a:solidFill>
                  <a:srgbClr val="000000"/>
                </a:solidFill>
                <a:latin typeface="Open Sans"/>
                <a:ea typeface="Open Sans"/>
                <a:cs typeface="Open Sans"/>
                <a:sym typeface="Open Sans"/>
              </a:rPr>
              <a:t>apiVersion: v1</a:t>
            </a:r>
          </a:p>
          <a:p>
            <a:pPr algn="l">
              <a:lnSpc>
                <a:spcPts val="1175"/>
              </a:lnSpc>
              <a:spcBef>
                <a:spcPct val="0"/>
              </a:spcBef>
            </a:pPr>
            <a:r>
              <a:rPr lang="en-US" sz="980">
                <a:solidFill>
                  <a:srgbClr val="000000"/>
                </a:solidFill>
                <a:latin typeface="Open Sans"/>
                <a:ea typeface="Open Sans"/>
                <a:cs typeface="Open Sans"/>
                <a:sym typeface="Open Sans"/>
              </a:rPr>
              <a:t>kind: Pod</a:t>
            </a:r>
          </a:p>
          <a:p>
            <a:pPr algn="l">
              <a:lnSpc>
                <a:spcPts val="1175"/>
              </a:lnSpc>
              <a:spcBef>
                <a:spcPct val="0"/>
              </a:spcBef>
            </a:pPr>
            <a:r>
              <a:rPr lang="en-US" sz="980">
                <a:solidFill>
                  <a:srgbClr val="000000"/>
                </a:solidFill>
                <a:latin typeface="Open Sans"/>
                <a:ea typeface="Open Sans"/>
                <a:cs typeface="Open Sans"/>
                <a:sym typeface="Open Sans"/>
              </a:rPr>
              <a:t>metadata:</a:t>
            </a:r>
          </a:p>
          <a:p>
            <a:pPr algn="l">
              <a:lnSpc>
                <a:spcPts val="1175"/>
              </a:lnSpc>
              <a:spcBef>
                <a:spcPct val="0"/>
              </a:spcBef>
            </a:pPr>
            <a:r>
              <a:rPr lang="en-US" sz="980">
                <a:solidFill>
                  <a:srgbClr val="000000"/>
                </a:solidFill>
                <a:latin typeface="Open Sans"/>
                <a:ea typeface="Open Sans"/>
                <a:cs typeface="Open Sans"/>
                <a:sym typeface="Open Sans"/>
              </a:rPr>
              <a:t>  name: resource-limited-pod</a:t>
            </a:r>
          </a:p>
          <a:p>
            <a:pPr algn="l">
              <a:lnSpc>
                <a:spcPts val="1175"/>
              </a:lnSpc>
              <a:spcBef>
                <a:spcPct val="0"/>
              </a:spcBef>
            </a:pPr>
            <a:r>
              <a:rPr lang="en-US" sz="980">
                <a:solidFill>
                  <a:srgbClr val="000000"/>
                </a:solidFill>
                <a:latin typeface="Open Sans"/>
                <a:ea typeface="Open Sans"/>
                <a:cs typeface="Open Sans"/>
                <a:sym typeface="Open Sans"/>
              </a:rPr>
              <a:t>spec:</a:t>
            </a:r>
          </a:p>
          <a:p>
            <a:pPr algn="l">
              <a:lnSpc>
                <a:spcPts val="1175"/>
              </a:lnSpc>
              <a:spcBef>
                <a:spcPct val="0"/>
              </a:spcBef>
            </a:pPr>
            <a:r>
              <a:rPr lang="en-US" sz="980">
                <a:solidFill>
                  <a:srgbClr val="000000"/>
                </a:solidFill>
                <a:latin typeface="Open Sans"/>
                <a:ea typeface="Open Sans"/>
                <a:cs typeface="Open Sans"/>
                <a:sym typeface="Open Sans"/>
              </a:rPr>
              <a:t>  containers:</a:t>
            </a:r>
          </a:p>
          <a:p>
            <a:pPr algn="l">
              <a:lnSpc>
                <a:spcPts val="1175"/>
              </a:lnSpc>
              <a:spcBef>
                <a:spcPct val="0"/>
              </a:spcBef>
            </a:pPr>
            <a:r>
              <a:rPr lang="en-US" sz="980">
                <a:solidFill>
                  <a:srgbClr val="000000"/>
                </a:solidFill>
                <a:latin typeface="Open Sans"/>
                <a:ea typeface="Open Sans"/>
                <a:cs typeface="Open Sans"/>
                <a:sym typeface="Open Sans"/>
              </a:rPr>
              <a:t>  - name: busybox</a:t>
            </a:r>
          </a:p>
          <a:p>
            <a:pPr algn="l">
              <a:lnSpc>
                <a:spcPts val="1175"/>
              </a:lnSpc>
              <a:spcBef>
                <a:spcPct val="0"/>
              </a:spcBef>
            </a:pPr>
            <a:r>
              <a:rPr lang="en-US" sz="980">
                <a:solidFill>
                  <a:srgbClr val="000000"/>
                </a:solidFill>
                <a:latin typeface="Open Sans"/>
                <a:ea typeface="Open Sans"/>
                <a:cs typeface="Open Sans"/>
                <a:sym typeface="Open Sans"/>
              </a:rPr>
              <a:t>    image: busybox</a:t>
            </a:r>
          </a:p>
          <a:p>
            <a:pPr algn="l">
              <a:lnSpc>
                <a:spcPts val="1175"/>
              </a:lnSpc>
              <a:spcBef>
                <a:spcPct val="0"/>
              </a:spcBef>
            </a:pPr>
            <a:r>
              <a:rPr lang="en-US" sz="980">
                <a:solidFill>
                  <a:srgbClr val="000000"/>
                </a:solidFill>
                <a:latin typeface="Open Sans"/>
                <a:ea typeface="Open Sans"/>
                <a:cs typeface="Open Sans"/>
                <a:sym typeface="Open Sans"/>
              </a:rPr>
              <a:t>    command: ["sh", "-c", "while true; do echo Running...; sleep 5; done"]</a:t>
            </a:r>
          </a:p>
          <a:p>
            <a:pPr algn="l">
              <a:lnSpc>
                <a:spcPts val="1175"/>
              </a:lnSpc>
              <a:spcBef>
                <a:spcPct val="0"/>
              </a:spcBef>
            </a:pPr>
            <a:r>
              <a:rPr lang="en-US" sz="980">
                <a:solidFill>
                  <a:srgbClr val="000000"/>
                </a:solidFill>
                <a:latin typeface="Open Sans"/>
                <a:ea typeface="Open Sans"/>
                <a:cs typeface="Open Sans"/>
                <a:sym typeface="Open Sans"/>
              </a:rPr>
              <a:t>    resources:</a:t>
            </a:r>
          </a:p>
          <a:p>
            <a:pPr algn="l">
              <a:lnSpc>
                <a:spcPts val="1175"/>
              </a:lnSpc>
              <a:spcBef>
                <a:spcPct val="0"/>
              </a:spcBef>
            </a:pPr>
            <a:r>
              <a:rPr lang="en-US" sz="980">
                <a:solidFill>
                  <a:srgbClr val="000000"/>
                </a:solidFill>
                <a:latin typeface="Open Sans"/>
                <a:ea typeface="Open Sans"/>
                <a:cs typeface="Open Sans"/>
                <a:sym typeface="Open Sans"/>
              </a:rPr>
              <a:t>      requests:</a:t>
            </a:r>
          </a:p>
          <a:p>
            <a:pPr algn="l">
              <a:lnSpc>
                <a:spcPts val="1175"/>
              </a:lnSpc>
              <a:spcBef>
                <a:spcPct val="0"/>
              </a:spcBef>
            </a:pPr>
            <a:r>
              <a:rPr lang="en-US" sz="980">
                <a:solidFill>
                  <a:srgbClr val="000000"/>
                </a:solidFill>
                <a:latin typeface="Open Sans"/>
                <a:ea typeface="Open Sans"/>
                <a:cs typeface="Open Sans"/>
                <a:sym typeface="Open Sans"/>
              </a:rPr>
              <a:t>        cpu: "500m"    # Request 0.5 CPU core</a:t>
            </a:r>
          </a:p>
          <a:p>
            <a:pPr algn="l">
              <a:lnSpc>
                <a:spcPts val="1175"/>
              </a:lnSpc>
              <a:spcBef>
                <a:spcPct val="0"/>
              </a:spcBef>
            </a:pPr>
            <a:r>
              <a:rPr lang="en-US" sz="980">
                <a:solidFill>
                  <a:srgbClr val="000000"/>
                </a:solidFill>
                <a:latin typeface="Open Sans"/>
                <a:ea typeface="Open Sans"/>
                <a:cs typeface="Open Sans"/>
                <a:sym typeface="Open Sans"/>
              </a:rPr>
              <a:t>        memory: "256Mi"  # Request 256Mi RAM</a:t>
            </a:r>
          </a:p>
          <a:p>
            <a:pPr algn="l">
              <a:lnSpc>
                <a:spcPts val="1175"/>
              </a:lnSpc>
              <a:spcBef>
                <a:spcPct val="0"/>
              </a:spcBef>
            </a:pPr>
            <a:r>
              <a:rPr lang="en-US" sz="980">
                <a:solidFill>
                  <a:srgbClr val="000000"/>
                </a:solidFill>
                <a:latin typeface="Open Sans"/>
                <a:ea typeface="Open Sans"/>
                <a:cs typeface="Open Sans"/>
                <a:sym typeface="Open Sans"/>
              </a:rPr>
              <a:t>      limits:</a:t>
            </a:r>
          </a:p>
          <a:p>
            <a:pPr algn="l">
              <a:lnSpc>
                <a:spcPts val="1175"/>
              </a:lnSpc>
              <a:spcBef>
                <a:spcPct val="0"/>
              </a:spcBef>
            </a:pPr>
            <a:r>
              <a:rPr lang="en-US" sz="980">
                <a:solidFill>
                  <a:srgbClr val="000000"/>
                </a:solidFill>
                <a:latin typeface="Open Sans"/>
                <a:ea typeface="Open Sans"/>
                <a:cs typeface="Open Sans"/>
                <a:sym typeface="Open Sans"/>
              </a:rPr>
              <a:t>        cpu: "1"       # Max 1 CPU core</a:t>
            </a:r>
          </a:p>
          <a:p>
            <a:pPr algn="l">
              <a:lnSpc>
                <a:spcPts val="1175"/>
              </a:lnSpc>
              <a:spcBef>
                <a:spcPct val="0"/>
              </a:spcBef>
            </a:pPr>
            <a:r>
              <a:rPr lang="en-US" sz="980">
                <a:solidFill>
                  <a:srgbClr val="000000"/>
                </a:solidFill>
                <a:latin typeface="Open Sans"/>
                <a:ea typeface="Open Sans"/>
                <a:cs typeface="Open Sans"/>
                <a:sym typeface="Open Sans"/>
              </a:rPr>
              <a:t>        memory: "512Mi" # Max 512Mi RAM</a:t>
            </a:r>
          </a:p>
          <a:p>
            <a:pPr algn="l">
              <a:lnSpc>
                <a:spcPts val="1175"/>
              </a:lnSpc>
              <a:spcBef>
                <a:spcPct val="0"/>
              </a:spcBef>
            </a:pPr>
            <a:r>
              <a:rPr lang="en-US" sz="980">
                <a:solidFill>
                  <a:srgbClr val="000000"/>
                </a:solidFill>
                <a:latin typeface="Open Sans"/>
                <a:ea typeface="Open Sans"/>
                <a:cs typeface="Open Sans"/>
                <a:sym typeface="Open Sans"/>
              </a:rPr>
              <a:t>EOF</a:t>
            </a:r>
          </a:p>
        </p:txBody>
      </p:sp>
      <p:sp>
        <p:nvSpPr>
          <p:cNvPr id="5" name="TextBox 5"/>
          <p:cNvSpPr txBox="1"/>
          <p:nvPr/>
        </p:nvSpPr>
        <p:spPr>
          <a:xfrm>
            <a:off x="1258255" y="3228301"/>
            <a:ext cx="1188135" cy="152400"/>
          </a:xfrm>
          <a:prstGeom prst="rect">
            <a:avLst/>
          </a:prstGeom>
        </p:spPr>
        <p:txBody>
          <a:bodyPr lIns="0" tIns="0" rIns="0" bIns="0" rtlCol="0" anchor="t">
            <a:spAutoFit/>
          </a:bodyPr>
          <a:lstStyle/>
          <a:p>
            <a:pPr algn="l">
              <a:lnSpc>
                <a:spcPts val="1275"/>
              </a:lnSpc>
              <a:spcBef>
                <a:spcPct val="0"/>
              </a:spcBef>
            </a:pPr>
            <a:r>
              <a:rPr lang="en-US" sz="1065" b="1">
                <a:solidFill>
                  <a:srgbClr val="000000"/>
                </a:solidFill>
                <a:latin typeface="Open Sans Bold"/>
                <a:ea typeface="Open Sans Bold"/>
                <a:cs typeface="Open Sans Bold"/>
                <a:sym typeface="Open Sans Bold"/>
              </a:rPr>
              <a:t>kubectl get pods</a:t>
            </a:r>
          </a:p>
        </p:txBody>
      </p:sp>
      <p:sp>
        <p:nvSpPr>
          <p:cNvPr id="6" name="TextBox 6"/>
          <p:cNvSpPr txBox="1"/>
          <p:nvPr/>
        </p:nvSpPr>
        <p:spPr>
          <a:xfrm>
            <a:off x="1200963" y="3468467"/>
            <a:ext cx="2859445" cy="142875"/>
          </a:xfrm>
          <a:prstGeom prst="rect">
            <a:avLst/>
          </a:prstGeom>
        </p:spPr>
        <p:txBody>
          <a:bodyPr lIns="0" tIns="0" rIns="0" bIns="0" rtlCol="0" anchor="t">
            <a:spAutoFit/>
          </a:bodyPr>
          <a:lstStyle/>
          <a:p>
            <a:pPr algn="l">
              <a:lnSpc>
                <a:spcPts val="1140"/>
              </a:lnSpc>
              <a:spcBef>
                <a:spcPct val="0"/>
              </a:spcBef>
            </a:pPr>
            <a:r>
              <a:rPr lang="en-US" sz="950" b="1">
                <a:solidFill>
                  <a:srgbClr val="000000"/>
                </a:solidFill>
                <a:latin typeface="Open Sans Bold"/>
                <a:ea typeface="Open Sans Bold"/>
                <a:cs typeface="Open Sans Bold"/>
                <a:sym typeface="Open Sans Bold"/>
              </a:rPr>
              <a:t>kubectl describe pod resource-limited-pod</a:t>
            </a:r>
          </a:p>
        </p:txBody>
      </p:sp>
      <p:sp>
        <p:nvSpPr>
          <p:cNvPr id="7" name="TextBox 7"/>
          <p:cNvSpPr txBox="1"/>
          <p:nvPr/>
        </p:nvSpPr>
        <p:spPr>
          <a:xfrm>
            <a:off x="1200963" y="3800486"/>
            <a:ext cx="2482738" cy="128029"/>
          </a:xfrm>
          <a:prstGeom prst="rect">
            <a:avLst/>
          </a:prstGeom>
        </p:spPr>
        <p:txBody>
          <a:bodyPr lIns="0" tIns="0" rIns="0" bIns="0" rtlCol="0" anchor="t">
            <a:spAutoFit/>
          </a:bodyPr>
          <a:lstStyle/>
          <a:p>
            <a:pPr algn="ctr">
              <a:lnSpc>
                <a:spcPts val="1075"/>
              </a:lnSpc>
              <a:spcBef>
                <a:spcPct val="0"/>
              </a:spcBef>
            </a:pPr>
            <a:r>
              <a:rPr lang="en-US" sz="895">
                <a:solidFill>
                  <a:srgbClr val="000000"/>
                </a:solidFill>
                <a:latin typeface="Open Sans"/>
                <a:ea typeface="Open Sans"/>
                <a:cs typeface="Open Sans"/>
                <a:sym typeface="Open Sans"/>
              </a:rPr>
              <a:t>🚀 Pod is running with defined resource limits!</a:t>
            </a: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514350"/>
            <a:ext cx="3903166" cy="285750"/>
          </a:xfrm>
          <a:prstGeom prst="rect">
            <a:avLst/>
          </a:prstGeom>
        </p:spPr>
        <p:txBody>
          <a:bodyPr lIns="0" tIns="0" rIns="0" bIns="0" rtlCol="0" anchor="t">
            <a:spAutoFit/>
          </a:bodyPr>
          <a:lstStyle/>
          <a:p>
            <a:pPr algn="l">
              <a:lnSpc>
                <a:spcPts val="1130"/>
              </a:lnSpc>
              <a:spcBef>
                <a:spcPct val="0"/>
              </a:spcBef>
            </a:pPr>
            <a:r>
              <a:rPr lang="en-US" sz="945" b="1">
                <a:solidFill>
                  <a:srgbClr val="000000"/>
                </a:solidFill>
                <a:latin typeface="Open Sans Bold"/>
                <a:ea typeface="Open Sans Bold"/>
                <a:cs typeface="Open Sans Bold"/>
                <a:sym typeface="Open Sans Bold"/>
              </a:rPr>
              <a:t>Test CPU Consumption</a:t>
            </a:r>
          </a:p>
          <a:p>
            <a:pPr algn="l">
              <a:lnSpc>
                <a:spcPts val="1130"/>
              </a:lnSpc>
              <a:spcBef>
                <a:spcPct val="0"/>
              </a:spcBef>
            </a:pPr>
            <a:r>
              <a:rPr lang="en-US" sz="945">
                <a:solidFill>
                  <a:srgbClr val="000000"/>
                </a:solidFill>
                <a:latin typeface="Open Sans"/>
                <a:ea typeface="Open Sans"/>
                <a:cs typeface="Open Sans"/>
                <a:sym typeface="Open Sans"/>
              </a:rPr>
              <a:t>We will simulate high CPU usage inside the Pod to test resource limits.</a:t>
            </a:r>
          </a:p>
        </p:txBody>
      </p:sp>
      <p:sp>
        <p:nvSpPr>
          <p:cNvPr id="3" name="TextBox 3"/>
          <p:cNvSpPr txBox="1"/>
          <p:nvPr/>
        </p:nvSpPr>
        <p:spPr>
          <a:xfrm>
            <a:off x="514350" y="937881"/>
            <a:ext cx="2621607" cy="142875"/>
          </a:xfrm>
          <a:prstGeom prst="rect">
            <a:avLst/>
          </a:prstGeom>
        </p:spPr>
        <p:txBody>
          <a:bodyPr lIns="0" tIns="0" rIns="0" bIns="0" rtlCol="0" anchor="t">
            <a:spAutoFit/>
          </a:bodyPr>
          <a:lstStyle/>
          <a:p>
            <a:pPr algn="ctr">
              <a:lnSpc>
                <a:spcPts val="1200"/>
              </a:lnSpc>
              <a:spcBef>
                <a:spcPct val="0"/>
              </a:spcBef>
            </a:pPr>
            <a:r>
              <a:rPr lang="en-US" sz="1000" b="1">
                <a:solidFill>
                  <a:srgbClr val="000000"/>
                </a:solidFill>
                <a:latin typeface="Open Sans Bold"/>
                <a:ea typeface="Open Sans Bold"/>
                <a:cs typeface="Open Sans Bold"/>
                <a:sym typeface="Open Sans Bold"/>
              </a:rPr>
              <a:t>kubectl exec -it resource-limited-pod -- sh</a:t>
            </a:r>
          </a:p>
        </p:txBody>
      </p:sp>
      <p:sp>
        <p:nvSpPr>
          <p:cNvPr id="4" name="TextBox 4"/>
          <p:cNvSpPr txBox="1"/>
          <p:nvPr/>
        </p:nvSpPr>
        <p:spPr>
          <a:xfrm>
            <a:off x="514350" y="1214106"/>
            <a:ext cx="1501378" cy="142875"/>
          </a:xfrm>
          <a:prstGeom prst="rect">
            <a:avLst/>
          </a:prstGeom>
        </p:spPr>
        <p:txBody>
          <a:bodyPr lIns="0" tIns="0" rIns="0" bIns="0" rtlCol="0" anchor="t">
            <a:spAutoFit/>
          </a:bodyPr>
          <a:lstStyle/>
          <a:p>
            <a:pPr algn="ctr">
              <a:lnSpc>
                <a:spcPts val="1200"/>
              </a:lnSpc>
              <a:spcBef>
                <a:spcPct val="0"/>
              </a:spcBef>
            </a:pPr>
            <a:r>
              <a:rPr lang="en-US" sz="1000">
                <a:solidFill>
                  <a:srgbClr val="000000"/>
                </a:solidFill>
                <a:latin typeface="Open Sans"/>
                <a:ea typeface="Open Sans"/>
                <a:cs typeface="Open Sans"/>
                <a:sym typeface="Open Sans"/>
              </a:rPr>
              <a:t>Run a CPU-intensive task:</a:t>
            </a:r>
          </a:p>
        </p:txBody>
      </p:sp>
      <p:sp>
        <p:nvSpPr>
          <p:cNvPr id="5" name="TextBox 5"/>
          <p:cNvSpPr txBox="1"/>
          <p:nvPr/>
        </p:nvSpPr>
        <p:spPr>
          <a:xfrm>
            <a:off x="971139" y="1408689"/>
            <a:ext cx="991203" cy="153373"/>
          </a:xfrm>
          <a:prstGeom prst="rect">
            <a:avLst/>
          </a:prstGeom>
        </p:spPr>
        <p:txBody>
          <a:bodyPr lIns="0" tIns="0" rIns="0" bIns="0" rtlCol="0" anchor="t">
            <a:spAutoFit/>
          </a:bodyPr>
          <a:lstStyle/>
          <a:p>
            <a:pPr algn="ctr">
              <a:lnSpc>
                <a:spcPts val="1210"/>
              </a:lnSpc>
              <a:spcBef>
                <a:spcPct val="0"/>
              </a:spcBef>
            </a:pPr>
            <a:r>
              <a:rPr lang="en-US" sz="1005">
                <a:solidFill>
                  <a:srgbClr val="000000"/>
                </a:solidFill>
                <a:latin typeface="Open Sans"/>
                <a:ea typeface="Open Sans"/>
                <a:cs typeface="Open Sans"/>
                <a:sym typeface="Open Sans"/>
              </a:rPr>
              <a:t>yes &gt; /dev/null &amp;</a:t>
            </a:r>
          </a:p>
        </p:txBody>
      </p:sp>
      <p:sp>
        <p:nvSpPr>
          <p:cNvPr id="6" name="TextBox 6"/>
          <p:cNvSpPr txBox="1"/>
          <p:nvPr/>
        </p:nvSpPr>
        <p:spPr>
          <a:xfrm>
            <a:off x="514350" y="1895437"/>
            <a:ext cx="3113336" cy="142875"/>
          </a:xfrm>
          <a:prstGeom prst="rect">
            <a:avLst/>
          </a:prstGeom>
        </p:spPr>
        <p:txBody>
          <a:bodyPr lIns="0" tIns="0" rIns="0" bIns="0" rtlCol="0" anchor="t">
            <a:spAutoFit/>
          </a:bodyPr>
          <a:lstStyle/>
          <a:p>
            <a:pPr algn="ctr">
              <a:lnSpc>
                <a:spcPts val="1200"/>
              </a:lnSpc>
              <a:spcBef>
                <a:spcPct val="0"/>
              </a:spcBef>
            </a:pPr>
            <a:r>
              <a:rPr lang="en-US" sz="1000">
                <a:solidFill>
                  <a:srgbClr val="000000"/>
                </a:solidFill>
                <a:latin typeface="Open Sans"/>
                <a:ea typeface="Open Sans"/>
                <a:cs typeface="Open Sans"/>
                <a:sym typeface="Open Sans"/>
              </a:rPr>
              <a:t>Monitor CPU Usage: Open another terminal and run:</a:t>
            </a:r>
          </a:p>
        </p:txBody>
      </p:sp>
      <p:sp>
        <p:nvSpPr>
          <p:cNvPr id="7" name="TextBox 7"/>
          <p:cNvSpPr txBox="1"/>
          <p:nvPr/>
        </p:nvSpPr>
        <p:spPr>
          <a:xfrm>
            <a:off x="514350" y="2171662"/>
            <a:ext cx="2357289" cy="142875"/>
          </a:xfrm>
          <a:prstGeom prst="rect">
            <a:avLst/>
          </a:prstGeom>
        </p:spPr>
        <p:txBody>
          <a:bodyPr lIns="0" tIns="0" rIns="0" bIns="0" rtlCol="0" anchor="t">
            <a:spAutoFit/>
          </a:bodyPr>
          <a:lstStyle/>
          <a:p>
            <a:pPr algn="ctr">
              <a:lnSpc>
                <a:spcPts val="1200"/>
              </a:lnSpc>
              <a:spcBef>
                <a:spcPct val="0"/>
              </a:spcBef>
            </a:pPr>
            <a:r>
              <a:rPr lang="en-US" sz="1000" b="1">
                <a:solidFill>
                  <a:srgbClr val="000000"/>
                </a:solidFill>
                <a:latin typeface="Open Sans Bold"/>
                <a:ea typeface="Open Sans Bold"/>
                <a:cs typeface="Open Sans Bold"/>
                <a:sym typeface="Open Sans Bold"/>
              </a:rPr>
              <a:t>kubectl top pod resource-limited-pod</a:t>
            </a:r>
          </a:p>
        </p:txBody>
      </p:sp>
      <p:sp>
        <p:nvSpPr>
          <p:cNvPr id="8" name="TextBox 8"/>
          <p:cNvSpPr txBox="1"/>
          <p:nvPr/>
        </p:nvSpPr>
        <p:spPr>
          <a:xfrm>
            <a:off x="500993" y="2657437"/>
            <a:ext cx="1764806" cy="616471"/>
          </a:xfrm>
          <a:prstGeom prst="rect">
            <a:avLst/>
          </a:prstGeom>
        </p:spPr>
        <p:txBody>
          <a:bodyPr lIns="0" tIns="0" rIns="0" bIns="0" rtlCol="0" anchor="t">
            <a:spAutoFit/>
          </a:bodyPr>
          <a:lstStyle/>
          <a:p>
            <a:pPr algn="ctr">
              <a:lnSpc>
                <a:spcPts val="1690"/>
              </a:lnSpc>
              <a:spcBef>
                <a:spcPct val="0"/>
              </a:spcBef>
            </a:pPr>
            <a:r>
              <a:rPr lang="en-US" sz="1410" b="1">
                <a:solidFill>
                  <a:srgbClr val="000000"/>
                </a:solidFill>
                <a:latin typeface="Open Sans Bold"/>
                <a:ea typeface="Open Sans Bold"/>
                <a:cs typeface="Open Sans Bold"/>
                <a:sym typeface="Open Sans Bold"/>
              </a:rPr>
              <a:t>Test Memory Limits</a:t>
            </a:r>
          </a:p>
          <a:p>
            <a:pPr algn="ctr">
              <a:lnSpc>
                <a:spcPts val="1690"/>
              </a:lnSpc>
              <a:spcBef>
                <a:spcPct val="0"/>
              </a:spcBef>
            </a:pPr>
            <a:r>
              <a:rPr lang="en-US" sz="1410">
                <a:solidFill>
                  <a:srgbClr val="000000"/>
                </a:solidFill>
                <a:latin typeface="Open Sans"/>
                <a:ea typeface="Open Sans"/>
                <a:cs typeface="Open Sans"/>
                <a:sym typeface="Open Sans"/>
              </a:rPr>
              <a:t>Allocate Memory:</a:t>
            </a:r>
          </a:p>
          <a:p>
            <a:pPr algn="ctr">
              <a:lnSpc>
                <a:spcPts val="1690"/>
              </a:lnSpc>
              <a:spcBef>
                <a:spcPct val="0"/>
              </a:spcBef>
            </a:pPr>
            <a:r>
              <a:rPr lang="en-US" sz="1410">
                <a:solidFill>
                  <a:srgbClr val="000000"/>
                </a:solidFill>
                <a:latin typeface="Open Sans"/>
                <a:ea typeface="Open Sans"/>
                <a:cs typeface="Open Sans"/>
                <a:sym typeface="Open Sans"/>
              </a:rPr>
              <a:t>Inside the Pod:</a:t>
            </a:r>
          </a:p>
        </p:txBody>
      </p:sp>
      <p:sp>
        <p:nvSpPr>
          <p:cNvPr id="9" name="TextBox 9"/>
          <p:cNvSpPr txBox="1"/>
          <p:nvPr/>
        </p:nvSpPr>
        <p:spPr>
          <a:xfrm>
            <a:off x="2419898" y="2912612"/>
            <a:ext cx="4681538" cy="219075"/>
          </a:xfrm>
          <a:prstGeom prst="rect">
            <a:avLst/>
          </a:prstGeom>
        </p:spPr>
        <p:txBody>
          <a:bodyPr lIns="0" tIns="0" rIns="0" bIns="0" rtlCol="0" anchor="t">
            <a:spAutoFit/>
          </a:bodyPr>
          <a:lstStyle/>
          <a:p>
            <a:pPr algn="ctr">
              <a:lnSpc>
                <a:spcPts val="1740"/>
              </a:lnSpc>
              <a:spcBef>
                <a:spcPct val="0"/>
              </a:spcBef>
            </a:pPr>
            <a:r>
              <a:rPr lang="en-US" sz="1450" b="1">
                <a:solidFill>
                  <a:srgbClr val="000000"/>
                </a:solidFill>
                <a:latin typeface="Open Sans Bold"/>
                <a:ea typeface="Open Sans Bold"/>
                <a:cs typeface="Open Sans Bold"/>
                <a:sym typeface="Open Sans Bold"/>
              </a:rPr>
              <a:t>dd if=/dev/zero of=/dev/shm/test bs=1M count=600</a:t>
            </a:r>
          </a:p>
        </p:txBody>
      </p:sp>
      <p:sp>
        <p:nvSpPr>
          <p:cNvPr id="10" name="TextBox 10"/>
          <p:cNvSpPr txBox="1"/>
          <p:nvPr/>
        </p:nvSpPr>
        <p:spPr>
          <a:xfrm>
            <a:off x="585114" y="3597758"/>
            <a:ext cx="3100716" cy="376826"/>
          </a:xfrm>
          <a:prstGeom prst="rect">
            <a:avLst/>
          </a:prstGeom>
        </p:spPr>
        <p:txBody>
          <a:bodyPr lIns="0" tIns="0" rIns="0" bIns="0" rtlCol="0" anchor="t">
            <a:spAutoFit/>
          </a:bodyPr>
          <a:lstStyle/>
          <a:p>
            <a:pPr algn="ctr">
              <a:lnSpc>
                <a:spcPts val="1625"/>
              </a:lnSpc>
              <a:spcBef>
                <a:spcPct val="0"/>
              </a:spcBef>
            </a:pPr>
            <a:r>
              <a:rPr lang="en-US" sz="1355" b="1">
                <a:solidFill>
                  <a:srgbClr val="000000"/>
                </a:solidFill>
                <a:latin typeface="Open Sans Bold"/>
                <a:ea typeface="Open Sans Bold"/>
                <a:cs typeface="Open Sans Bold"/>
                <a:sym typeface="Open Sans Bold"/>
              </a:rPr>
              <a:t>Modify Resource Requests &amp; Limits</a:t>
            </a:r>
          </a:p>
          <a:p>
            <a:pPr algn="ctr">
              <a:lnSpc>
                <a:spcPts val="1300"/>
              </a:lnSpc>
              <a:spcBef>
                <a:spcPct val="0"/>
              </a:spcBef>
            </a:pPr>
            <a:r>
              <a:rPr lang="en-US" sz="1085">
                <a:solidFill>
                  <a:srgbClr val="000000"/>
                </a:solidFill>
                <a:latin typeface="Open Sans"/>
                <a:ea typeface="Open Sans"/>
                <a:cs typeface="Open Sans"/>
                <a:sym typeface="Open Sans"/>
              </a:rPr>
              <a:t>Edit the Pod to increase CPU and memory limits:</a:t>
            </a: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8202" y="1424178"/>
            <a:ext cx="8647595" cy="1903047"/>
          </a:xfrm>
          <a:custGeom>
            <a:avLst/>
            <a:gdLst/>
            <a:ahLst/>
            <a:cxnLst/>
            <a:rect l="l" t="t" r="r" b="b"/>
            <a:pathLst>
              <a:path w="8647595" h="1903047">
                <a:moveTo>
                  <a:pt x="0" y="0"/>
                </a:moveTo>
                <a:lnTo>
                  <a:pt x="8647596" y="0"/>
                </a:lnTo>
                <a:lnTo>
                  <a:pt x="8647596" y="1903047"/>
                </a:lnTo>
                <a:lnTo>
                  <a:pt x="0" y="19030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507711" y="1595599"/>
            <a:ext cx="8292998" cy="1577645"/>
          </a:xfrm>
          <a:prstGeom prst="rect">
            <a:avLst/>
          </a:prstGeom>
        </p:spPr>
        <p:txBody>
          <a:bodyPr lIns="0" tIns="0" rIns="0" bIns="0" rtlCol="0" anchor="t">
            <a:spAutoFit/>
          </a:bodyPr>
          <a:lstStyle/>
          <a:p>
            <a:pPr algn="ctr">
              <a:lnSpc>
                <a:spcPts val="6445"/>
              </a:lnSpc>
            </a:pPr>
            <a:r>
              <a:rPr lang="en-US" sz="3600" b="1">
                <a:solidFill>
                  <a:srgbClr val="595959"/>
                </a:solidFill>
                <a:latin typeface="Ubuntu Bold" panose="020B0804030602030204"/>
                <a:ea typeface="Ubuntu Bold" panose="020B0804030602030204"/>
                <a:cs typeface="Ubuntu Bold" panose="020B0804030602030204"/>
                <a:sym typeface="Ubuntu Bold" panose="020B0804030602030204"/>
              </a:rPr>
              <a:t>Kubernetes </a:t>
            </a:r>
            <a:r>
              <a:rPr lang="en-US" sz="3600" b="1">
                <a:solidFill>
                  <a:srgbClr val="000000"/>
                </a:solidFill>
                <a:latin typeface="Ubuntu Bold" panose="020B0804030602030204"/>
                <a:ea typeface="Ubuntu Bold" panose="020B0804030602030204"/>
                <a:cs typeface="Ubuntu Bold" panose="020B0804030602030204"/>
                <a:sym typeface="Ubuntu Bold" panose="020B0804030602030204"/>
              </a:rPr>
              <a:t>Liveness, Readiness &amp; Startup Probes</a:t>
            </a: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5879" y="246155"/>
            <a:ext cx="5802297" cy="487499"/>
          </a:xfrm>
          <a:custGeom>
            <a:avLst/>
            <a:gdLst/>
            <a:ahLst/>
            <a:cxnLst/>
            <a:rect l="l" t="t" r="r" b="b"/>
            <a:pathLst>
              <a:path w="5802297" h="487499">
                <a:moveTo>
                  <a:pt x="0" y="0"/>
                </a:moveTo>
                <a:lnTo>
                  <a:pt x="5802296" y="0"/>
                </a:lnTo>
                <a:lnTo>
                  <a:pt x="5802296" y="487499"/>
                </a:lnTo>
                <a:lnTo>
                  <a:pt x="0" y="4874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25879" y="4561046"/>
            <a:ext cx="3708302" cy="395097"/>
          </a:xfrm>
          <a:custGeom>
            <a:avLst/>
            <a:gdLst/>
            <a:ahLst/>
            <a:cxnLst/>
            <a:rect l="l" t="t" r="r" b="b"/>
            <a:pathLst>
              <a:path w="3708302" h="395097">
                <a:moveTo>
                  <a:pt x="0" y="0"/>
                </a:moveTo>
                <a:lnTo>
                  <a:pt x="3708301" y="0"/>
                </a:lnTo>
                <a:lnTo>
                  <a:pt x="3708301" y="395097"/>
                </a:lnTo>
                <a:lnTo>
                  <a:pt x="0" y="3950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6027353" y="1747904"/>
            <a:ext cx="787203" cy="273901"/>
          </a:xfrm>
          <a:custGeom>
            <a:avLst/>
            <a:gdLst/>
            <a:ahLst/>
            <a:cxnLst/>
            <a:rect l="l" t="t" r="r" b="b"/>
            <a:pathLst>
              <a:path w="787203" h="273901">
                <a:moveTo>
                  <a:pt x="0" y="0"/>
                </a:moveTo>
                <a:lnTo>
                  <a:pt x="787203" y="0"/>
                </a:lnTo>
                <a:lnTo>
                  <a:pt x="787203" y="273901"/>
                </a:lnTo>
                <a:lnTo>
                  <a:pt x="0" y="27390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6012009" y="592379"/>
            <a:ext cx="2824020" cy="3789216"/>
          </a:xfrm>
          <a:custGeom>
            <a:avLst/>
            <a:gdLst/>
            <a:ahLst/>
            <a:cxnLst/>
            <a:rect l="l" t="t" r="r" b="b"/>
            <a:pathLst>
              <a:path w="2824020" h="3789216">
                <a:moveTo>
                  <a:pt x="0" y="0"/>
                </a:moveTo>
                <a:lnTo>
                  <a:pt x="2824019" y="0"/>
                </a:lnTo>
                <a:lnTo>
                  <a:pt x="2824019" y="3789216"/>
                </a:lnTo>
                <a:lnTo>
                  <a:pt x="0" y="378921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6553190" y="3087567"/>
            <a:ext cx="257699" cy="257699"/>
          </a:xfrm>
          <a:custGeom>
            <a:avLst/>
            <a:gdLst/>
            <a:ahLst/>
            <a:cxnLst/>
            <a:rect l="l" t="t" r="r" b="b"/>
            <a:pathLst>
              <a:path w="257699" h="257699">
                <a:moveTo>
                  <a:pt x="0" y="0"/>
                </a:moveTo>
                <a:lnTo>
                  <a:pt x="257699" y="0"/>
                </a:lnTo>
                <a:lnTo>
                  <a:pt x="257699" y="257699"/>
                </a:lnTo>
                <a:lnTo>
                  <a:pt x="0" y="257699"/>
                </a:lnTo>
                <a:lnTo>
                  <a:pt x="0" y="0"/>
                </a:lnTo>
                <a:close/>
              </a:path>
            </a:pathLst>
          </a:custGeom>
          <a:blipFill>
            <a:blip r:embed="rId12"/>
            <a:stretch>
              <a:fillRect/>
            </a:stretch>
          </a:blipFill>
        </p:spPr>
      </p:sp>
      <p:sp>
        <p:nvSpPr>
          <p:cNvPr id="8" name="Freeform 8"/>
          <p:cNvSpPr/>
          <p:nvPr/>
        </p:nvSpPr>
        <p:spPr>
          <a:xfrm>
            <a:off x="262376" y="709565"/>
            <a:ext cx="7726004" cy="3667115"/>
          </a:xfrm>
          <a:custGeom>
            <a:avLst/>
            <a:gdLst/>
            <a:ahLst/>
            <a:cxnLst/>
            <a:rect l="l" t="t" r="r" b="b"/>
            <a:pathLst>
              <a:path w="7726004" h="3667115">
                <a:moveTo>
                  <a:pt x="0" y="0"/>
                </a:moveTo>
                <a:lnTo>
                  <a:pt x="7726003" y="0"/>
                </a:lnTo>
                <a:lnTo>
                  <a:pt x="7726003" y="3667115"/>
                </a:lnTo>
                <a:lnTo>
                  <a:pt x="0" y="366711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TextBox 9"/>
          <p:cNvSpPr txBox="1"/>
          <p:nvPr/>
        </p:nvSpPr>
        <p:spPr>
          <a:xfrm>
            <a:off x="325879" y="282445"/>
            <a:ext cx="4876400" cy="806834"/>
          </a:xfrm>
          <a:prstGeom prst="rect">
            <a:avLst/>
          </a:prstGeom>
        </p:spPr>
        <p:txBody>
          <a:bodyPr lIns="0" tIns="0" rIns="0" bIns="0" rtlCol="0" anchor="t">
            <a:spAutoFit/>
          </a:bodyPr>
          <a:lstStyle/>
          <a:p>
            <a:pPr algn="l">
              <a:lnSpc>
                <a:spcPts val="2800"/>
              </a:lnSpc>
            </a:pPr>
            <a:r>
              <a:rPr lang="en-US" sz="2000" b="1">
                <a:solidFill>
                  <a:srgbClr val="000000"/>
                </a:solidFill>
                <a:latin typeface="Ubuntu Bold" panose="020B0804030602030204"/>
                <a:ea typeface="Ubuntu Bold" panose="020B0804030602030204"/>
                <a:cs typeface="Ubuntu Bold" panose="020B0804030602030204"/>
                <a:sym typeface="Ubuntu Bold" panose="020B0804030602030204"/>
              </a:rPr>
              <a:t>Liveness, Readiness and Startup Probes</a:t>
            </a:r>
          </a:p>
          <a:p>
            <a:pPr algn="l">
              <a:lnSpc>
                <a:spcPts val="1960"/>
              </a:lnSpc>
            </a:pPr>
            <a:r>
              <a:rPr lang="en-US" sz="1400" b="1">
                <a:solidFill>
                  <a:srgbClr val="000000"/>
                </a:solidFill>
                <a:latin typeface="Open Sans Bold"/>
                <a:ea typeface="Open Sans Bold"/>
                <a:cs typeface="Open Sans Bold"/>
                <a:sym typeface="Open Sans Bold"/>
              </a:rPr>
              <a:t>Continuously monitor container health</a:t>
            </a:r>
          </a:p>
        </p:txBody>
      </p:sp>
      <p:sp>
        <p:nvSpPr>
          <p:cNvPr id="10" name="TextBox 10"/>
          <p:cNvSpPr txBox="1"/>
          <p:nvPr/>
        </p:nvSpPr>
        <p:spPr>
          <a:xfrm>
            <a:off x="325879" y="4622825"/>
            <a:ext cx="857298" cy="208445"/>
          </a:xfrm>
          <a:prstGeom prst="rect">
            <a:avLst/>
          </a:prstGeom>
        </p:spPr>
        <p:txBody>
          <a:bodyPr lIns="0" tIns="0" rIns="0" bIns="0" rtlCol="0" anchor="t">
            <a:spAutoFit/>
          </a:bodyPr>
          <a:lstStyle/>
          <a:p>
            <a:pPr algn="l">
              <a:lnSpc>
                <a:spcPts val="1680"/>
              </a:lnSpc>
            </a:pPr>
            <a:r>
              <a:rPr lang="en-US" sz="1200" b="1">
                <a:solidFill>
                  <a:srgbClr val="000000"/>
                </a:solidFill>
                <a:latin typeface="Ubuntu Bold" panose="020B0804030602030204"/>
                <a:ea typeface="Ubuntu Bold" panose="020B0804030602030204"/>
                <a:cs typeface="Ubuntu Bold" panose="020B0804030602030204"/>
                <a:sym typeface="Ubuntu Bold" panose="020B0804030602030204"/>
              </a:rPr>
              <a:t>Kubernetes</a:t>
            </a:r>
          </a:p>
        </p:txBody>
      </p:sp>
      <p:sp>
        <p:nvSpPr>
          <p:cNvPr id="11" name="TextBox 11"/>
          <p:cNvSpPr txBox="1"/>
          <p:nvPr/>
        </p:nvSpPr>
        <p:spPr>
          <a:xfrm>
            <a:off x="6187869" y="1046483"/>
            <a:ext cx="502301" cy="126035"/>
          </a:xfrm>
          <a:prstGeom prst="rect">
            <a:avLst/>
          </a:prstGeom>
        </p:spPr>
        <p:txBody>
          <a:bodyPr lIns="0" tIns="0" rIns="0" bIns="0" rtlCol="0" anchor="t">
            <a:spAutoFit/>
          </a:bodyPr>
          <a:lstStyle/>
          <a:p>
            <a:pPr algn="l">
              <a:lnSpc>
                <a:spcPts val="960"/>
              </a:lnSpc>
            </a:pPr>
            <a:r>
              <a:rPr lang="en-US" sz="800">
                <a:solidFill>
                  <a:srgbClr val="000000"/>
                </a:solidFill>
                <a:latin typeface="Open Sans"/>
                <a:ea typeface="Open Sans"/>
                <a:cs typeface="Open Sans"/>
                <a:sym typeface="Open Sans"/>
              </a:rPr>
              <a:t>Container </a:t>
            </a:r>
          </a:p>
        </p:txBody>
      </p:sp>
      <p:sp>
        <p:nvSpPr>
          <p:cNvPr id="12" name="TextBox 12"/>
          <p:cNvSpPr txBox="1"/>
          <p:nvPr/>
        </p:nvSpPr>
        <p:spPr>
          <a:xfrm>
            <a:off x="6241571" y="1168403"/>
            <a:ext cx="365922" cy="126035"/>
          </a:xfrm>
          <a:prstGeom prst="rect">
            <a:avLst/>
          </a:prstGeom>
        </p:spPr>
        <p:txBody>
          <a:bodyPr lIns="0" tIns="0" rIns="0" bIns="0" rtlCol="0" anchor="t">
            <a:spAutoFit/>
          </a:bodyPr>
          <a:lstStyle/>
          <a:p>
            <a:pPr algn="l">
              <a:lnSpc>
                <a:spcPts val="960"/>
              </a:lnSpc>
            </a:pPr>
            <a:r>
              <a:rPr lang="en-US" sz="800">
                <a:solidFill>
                  <a:srgbClr val="000000"/>
                </a:solidFill>
                <a:latin typeface="Open Sans"/>
                <a:ea typeface="Open Sans"/>
                <a:cs typeface="Open Sans"/>
                <a:sym typeface="Open Sans"/>
              </a:rPr>
              <a:t>created</a:t>
            </a:r>
          </a:p>
        </p:txBody>
      </p:sp>
      <p:sp>
        <p:nvSpPr>
          <p:cNvPr id="13" name="TextBox 13"/>
          <p:cNvSpPr txBox="1"/>
          <p:nvPr/>
        </p:nvSpPr>
        <p:spPr>
          <a:xfrm>
            <a:off x="6146492" y="1755800"/>
            <a:ext cx="586664" cy="126035"/>
          </a:xfrm>
          <a:prstGeom prst="rect">
            <a:avLst/>
          </a:prstGeom>
        </p:spPr>
        <p:txBody>
          <a:bodyPr lIns="0" tIns="0" rIns="0" bIns="0" rtlCol="0" anchor="t">
            <a:spAutoFit/>
          </a:bodyPr>
          <a:lstStyle/>
          <a:p>
            <a:pPr algn="l">
              <a:lnSpc>
                <a:spcPts val="960"/>
              </a:lnSpc>
            </a:pPr>
            <a:r>
              <a:rPr lang="en-US" sz="800">
                <a:solidFill>
                  <a:srgbClr val="000000"/>
                </a:solidFill>
                <a:latin typeface="Open Sans"/>
                <a:ea typeface="Open Sans"/>
                <a:cs typeface="Open Sans"/>
                <a:sym typeface="Open Sans"/>
              </a:rPr>
              <a:t>Has startup </a:t>
            </a:r>
          </a:p>
        </p:txBody>
      </p:sp>
      <p:sp>
        <p:nvSpPr>
          <p:cNvPr id="14" name="TextBox 14"/>
          <p:cNvSpPr txBox="1"/>
          <p:nvPr/>
        </p:nvSpPr>
        <p:spPr>
          <a:xfrm>
            <a:off x="6257182" y="1877720"/>
            <a:ext cx="334004" cy="126035"/>
          </a:xfrm>
          <a:prstGeom prst="rect">
            <a:avLst/>
          </a:prstGeom>
        </p:spPr>
        <p:txBody>
          <a:bodyPr lIns="0" tIns="0" rIns="0" bIns="0" rtlCol="0" anchor="t">
            <a:spAutoFit/>
          </a:bodyPr>
          <a:lstStyle/>
          <a:p>
            <a:pPr algn="l">
              <a:lnSpc>
                <a:spcPts val="960"/>
              </a:lnSpc>
            </a:pPr>
            <a:r>
              <a:rPr lang="en-US" sz="800">
                <a:solidFill>
                  <a:srgbClr val="000000"/>
                </a:solidFill>
                <a:latin typeface="Open Sans"/>
                <a:ea typeface="Open Sans"/>
                <a:cs typeface="Open Sans"/>
                <a:sym typeface="Open Sans"/>
              </a:rPr>
              <a:t>probe?</a:t>
            </a:r>
          </a:p>
        </p:txBody>
      </p:sp>
      <p:sp>
        <p:nvSpPr>
          <p:cNvPr id="15" name="TextBox 15"/>
          <p:cNvSpPr txBox="1"/>
          <p:nvPr/>
        </p:nvSpPr>
        <p:spPr>
          <a:xfrm>
            <a:off x="6873983" y="3215926"/>
            <a:ext cx="263119" cy="145085"/>
          </a:xfrm>
          <a:prstGeom prst="rect">
            <a:avLst/>
          </a:prstGeom>
        </p:spPr>
        <p:txBody>
          <a:bodyPr lIns="0" tIns="0" rIns="0" bIns="0" rtlCol="0" anchor="t">
            <a:spAutoFit/>
          </a:bodyPr>
          <a:lstStyle/>
          <a:p>
            <a:pPr algn="l">
              <a:lnSpc>
                <a:spcPts val="1120"/>
              </a:lnSpc>
            </a:pPr>
            <a:r>
              <a:rPr lang="en-US" sz="800">
                <a:solidFill>
                  <a:srgbClr val="000000"/>
                </a:solidFill>
                <a:latin typeface="Open Sans"/>
                <a:ea typeface="Open Sans"/>
                <a:cs typeface="Open Sans"/>
                <a:sym typeface="Open Sans"/>
              </a:rPr>
              <a:t>Pass?</a:t>
            </a:r>
          </a:p>
        </p:txBody>
      </p:sp>
      <p:sp>
        <p:nvSpPr>
          <p:cNvPr id="16" name="TextBox 16"/>
          <p:cNvSpPr txBox="1"/>
          <p:nvPr/>
        </p:nvSpPr>
        <p:spPr>
          <a:xfrm>
            <a:off x="7170115" y="2591114"/>
            <a:ext cx="404889" cy="126035"/>
          </a:xfrm>
          <a:prstGeom prst="rect">
            <a:avLst/>
          </a:prstGeom>
        </p:spPr>
        <p:txBody>
          <a:bodyPr lIns="0" tIns="0" rIns="0" bIns="0" rtlCol="0" anchor="t">
            <a:spAutoFit/>
          </a:bodyPr>
          <a:lstStyle/>
          <a:p>
            <a:pPr algn="l">
              <a:lnSpc>
                <a:spcPts val="975"/>
              </a:lnSpc>
            </a:pPr>
            <a:r>
              <a:rPr lang="en-US" sz="800">
                <a:solidFill>
                  <a:srgbClr val="000000"/>
                </a:solidFill>
                <a:latin typeface="Open Sans"/>
                <a:ea typeface="Open Sans"/>
                <a:cs typeface="Open Sans"/>
                <a:sym typeface="Open Sans"/>
              </a:rPr>
              <a:t>Execute </a:t>
            </a:r>
          </a:p>
        </p:txBody>
      </p:sp>
      <p:sp>
        <p:nvSpPr>
          <p:cNvPr id="17" name="TextBox 17"/>
          <p:cNvSpPr txBox="1"/>
          <p:nvPr/>
        </p:nvSpPr>
        <p:spPr>
          <a:xfrm>
            <a:off x="7213530" y="2714939"/>
            <a:ext cx="289341" cy="126035"/>
          </a:xfrm>
          <a:prstGeom prst="rect">
            <a:avLst/>
          </a:prstGeom>
        </p:spPr>
        <p:txBody>
          <a:bodyPr lIns="0" tIns="0" rIns="0" bIns="0" rtlCol="0" anchor="t">
            <a:spAutoFit/>
          </a:bodyPr>
          <a:lstStyle/>
          <a:p>
            <a:pPr algn="l">
              <a:lnSpc>
                <a:spcPts val="975"/>
              </a:lnSpc>
            </a:pPr>
            <a:r>
              <a:rPr lang="en-US" sz="800">
                <a:solidFill>
                  <a:srgbClr val="000000"/>
                </a:solidFill>
                <a:latin typeface="Open Sans"/>
                <a:ea typeface="Open Sans"/>
                <a:cs typeface="Open Sans"/>
                <a:sym typeface="Open Sans"/>
              </a:rPr>
              <a:t>probe</a:t>
            </a:r>
          </a:p>
        </p:txBody>
      </p:sp>
      <p:sp>
        <p:nvSpPr>
          <p:cNvPr id="18" name="TextBox 18"/>
          <p:cNvSpPr txBox="1"/>
          <p:nvPr/>
        </p:nvSpPr>
        <p:spPr>
          <a:xfrm>
            <a:off x="7034051" y="3954180"/>
            <a:ext cx="682314" cy="126035"/>
          </a:xfrm>
          <a:prstGeom prst="rect">
            <a:avLst/>
          </a:prstGeom>
        </p:spPr>
        <p:txBody>
          <a:bodyPr lIns="0" tIns="0" rIns="0" bIns="0" rtlCol="0" anchor="t">
            <a:spAutoFit/>
          </a:bodyPr>
          <a:lstStyle/>
          <a:p>
            <a:pPr algn="l">
              <a:lnSpc>
                <a:spcPts val="960"/>
              </a:lnSpc>
            </a:pPr>
            <a:r>
              <a:rPr lang="en-US" sz="800">
                <a:solidFill>
                  <a:srgbClr val="000000"/>
                </a:solidFill>
                <a:latin typeface="Open Sans"/>
                <a:ea typeface="Open Sans"/>
                <a:cs typeface="Open Sans"/>
                <a:sym typeface="Open Sans"/>
              </a:rPr>
              <a:t>Fail threshold </a:t>
            </a:r>
          </a:p>
        </p:txBody>
      </p:sp>
      <p:sp>
        <p:nvSpPr>
          <p:cNvPr id="19" name="TextBox 19"/>
          <p:cNvSpPr txBox="1"/>
          <p:nvPr/>
        </p:nvSpPr>
        <p:spPr>
          <a:xfrm>
            <a:off x="7106526" y="4076100"/>
            <a:ext cx="507692" cy="126035"/>
          </a:xfrm>
          <a:prstGeom prst="rect">
            <a:avLst/>
          </a:prstGeom>
        </p:spPr>
        <p:txBody>
          <a:bodyPr lIns="0" tIns="0" rIns="0" bIns="0" rtlCol="0" anchor="t">
            <a:spAutoFit/>
          </a:bodyPr>
          <a:lstStyle/>
          <a:p>
            <a:pPr algn="l">
              <a:lnSpc>
                <a:spcPts val="960"/>
              </a:lnSpc>
            </a:pPr>
            <a:r>
              <a:rPr lang="en-US" sz="800">
                <a:solidFill>
                  <a:srgbClr val="000000"/>
                </a:solidFill>
                <a:latin typeface="Open Sans"/>
                <a:ea typeface="Open Sans"/>
                <a:cs typeface="Open Sans"/>
                <a:sym typeface="Open Sans"/>
              </a:rPr>
              <a:t>exceeded?</a:t>
            </a:r>
          </a:p>
        </p:txBody>
      </p:sp>
      <p:sp>
        <p:nvSpPr>
          <p:cNvPr id="20" name="TextBox 20"/>
          <p:cNvSpPr txBox="1"/>
          <p:nvPr/>
        </p:nvSpPr>
        <p:spPr>
          <a:xfrm>
            <a:off x="8218627" y="3648608"/>
            <a:ext cx="407480" cy="126035"/>
          </a:xfrm>
          <a:prstGeom prst="rect">
            <a:avLst/>
          </a:prstGeom>
        </p:spPr>
        <p:txBody>
          <a:bodyPr lIns="0" tIns="0" rIns="0" bIns="0" rtlCol="0" anchor="t">
            <a:spAutoFit/>
          </a:bodyPr>
          <a:lstStyle/>
          <a:p>
            <a:pPr algn="l">
              <a:lnSpc>
                <a:spcPts val="975"/>
              </a:lnSpc>
            </a:pPr>
            <a:r>
              <a:rPr lang="en-US" sz="800" b="1">
                <a:solidFill>
                  <a:srgbClr val="FF0000"/>
                </a:solidFill>
                <a:latin typeface="Open Sans Bold"/>
                <a:ea typeface="Open Sans Bold"/>
                <a:cs typeface="Open Sans Bold"/>
                <a:sym typeface="Open Sans Bold"/>
              </a:rPr>
              <a:t>Restart </a:t>
            </a:r>
          </a:p>
        </p:txBody>
      </p:sp>
      <p:sp>
        <p:nvSpPr>
          <p:cNvPr id="21" name="TextBox 21"/>
          <p:cNvSpPr txBox="1"/>
          <p:nvPr/>
        </p:nvSpPr>
        <p:spPr>
          <a:xfrm>
            <a:off x="8159677" y="3772433"/>
            <a:ext cx="500958" cy="126035"/>
          </a:xfrm>
          <a:prstGeom prst="rect">
            <a:avLst/>
          </a:prstGeom>
        </p:spPr>
        <p:txBody>
          <a:bodyPr lIns="0" tIns="0" rIns="0" bIns="0" rtlCol="0" anchor="t">
            <a:spAutoFit/>
          </a:bodyPr>
          <a:lstStyle/>
          <a:p>
            <a:pPr algn="l">
              <a:lnSpc>
                <a:spcPts val="975"/>
              </a:lnSpc>
            </a:pPr>
            <a:r>
              <a:rPr lang="en-US" sz="800" b="1">
                <a:solidFill>
                  <a:srgbClr val="FF0000"/>
                </a:solidFill>
                <a:latin typeface="Open Sans Bold"/>
                <a:ea typeface="Open Sans Bold"/>
                <a:cs typeface="Open Sans Bold"/>
                <a:sym typeface="Open Sans Bold"/>
              </a:rPr>
              <a:t>container</a:t>
            </a:r>
          </a:p>
        </p:txBody>
      </p:sp>
      <p:sp>
        <p:nvSpPr>
          <p:cNvPr id="22" name="TextBox 22"/>
          <p:cNvSpPr txBox="1"/>
          <p:nvPr/>
        </p:nvSpPr>
        <p:spPr>
          <a:xfrm>
            <a:off x="8023955" y="1633880"/>
            <a:ext cx="656511" cy="369865"/>
          </a:xfrm>
          <a:prstGeom prst="rect">
            <a:avLst/>
          </a:prstGeom>
        </p:spPr>
        <p:txBody>
          <a:bodyPr lIns="0" tIns="0" rIns="0" bIns="0" rtlCol="0" anchor="t">
            <a:spAutoFit/>
          </a:bodyPr>
          <a:lstStyle/>
          <a:p>
            <a:pPr algn="ctr">
              <a:lnSpc>
                <a:spcPts val="960"/>
              </a:lnSpc>
            </a:pPr>
            <a:r>
              <a:rPr lang="en-US" sz="800">
                <a:solidFill>
                  <a:srgbClr val="000000"/>
                </a:solidFill>
                <a:latin typeface="Open Sans"/>
                <a:ea typeface="Open Sans"/>
                <a:cs typeface="Open Sans"/>
                <a:sym typeface="Open Sans"/>
              </a:rPr>
              <a:t>Proceed with liveness and readiness </a:t>
            </a:r>
          </a:p>
        </p:txBody>
      </p:sp>
      <p:sp>
        <p:nvSpPr>
          <p:cNvPr id="23" name="TextBox 23"/>
          <p:cNvSpPr txBox="1"/>
          <p:nvPr/>
        </p:nvSpPr>
        <p:spPr>
          <a:xfrm>
            <a:off x="8166592" y="1999640"/>
            <a:ext cx="338671" cy="126035"/>
          </a:xfrm>
          <a:prstGeom prst="rect">
            <a:avLst/>
          </a:prstGeom>
        </p:spPr>
        <p:txBody>
          <a:bodyPr lIns="0" tIns="0" rIns="0" bIns="0" rtlCol="0" anchor="t">
            <a:spAutoFit/>
          </a:bodyPr>
          <a:lstStyle/>
          <a:p>
            <a:pPr algn="l">
              <a:lnSpc>
                <a:spcPts val="960"/>
              </a:lnSpc>
            </a:pPr>
            <a:r>
              <a:rPr lang="en-US" sz="800">
                <a:solidFill>
                  <a:srgbClr val="000000"/>
                </a:solidFill>
                <a:latin typeface="Open Sans"/>
                <a:ea typeface="Open Sans"/>
                <a:cs typeface="Open Sans"/>
                <a:sym typeface="Open Sans"/>
              </a:rPr>
              <a:t>probes</a:t>
            </a:r>
          </a:p>
        </p:txBody>
      </p:sp>
      <p:sp>
        <p:nvSpPr>
          <p:cNvPr id="24" name="TextBox 24"/>
          <p:cNvSpPr txBox="1"/>
          <p:nvPr/>
        </p:nvSpPr>
        <p:spPr>
          <a:xfrm>
            <a:off x="6899243" y="3602088"/>
            <a:ext cx="124358" cy="153543"/>
          </a:xfrm>
          <a:prstGeom prst="rect">
            <a:avLst/>
          </a:prstGeom>
        </p:spPr>
        <p:txBody>
          <a:bodyPr lIns="0" tIns="0" rIns="0" bIns="0" rtlCol="0" anchor="t">
            <a:spAutoFit/>
          </a:bodyPr>
          <a:lstStyle/>
          <a:p>
            <a:pPr algn="l">
              <a:lnSpc>
                <a:spcPts val="1120"/>
              </a:lnSpc>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No</a:t>
            </a:r>
          </a:p>
        </p:txBody>
      </p:sp>
      <p:sp>
        <p:nvSpPr>
          <p:cNvPr id="25" name="TextBox 25"/>
          <p:cNvSpPr txBox="1"/>
          <p:nvPr/>
        </p:nvSpPr>
        <p:spPr>
          <a:xfrm>
            <a:off x="7390324" y="2050780"/>
            <a:ext cx="186538" cy="153543"/>
          </a:xfrm>
          <a:prstGeom prst="rect">
            <a:avLst/>
          </a:prstGeom>
        </p:spPr>
        <p:txBody>
          <a:bodyPr lIns="0" tIns="0" rIns="0" bIns="0" rtlCol="0" anchor="t">
            <a:spAutoFit/>
          </a:bodyPr>
          <a:lstStyle/>
          <a:p>
            <a:pPr algn="l">
              <a:lnSpc>
                <a:spcPts val="1120"/>
              </a:lnSpc>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Yes</a:t>
            </a:r>
          </a:p>
        </p:txBody>
      </p:sp>
      <p:sp>
        <p:nvSpPr>
          <p:cNvPr id="26" name="TextBox 26"/>
          <p:cNvSpPr txBox="1"/>
          <p:nvPr/>
        </p:nvSpPr>
        <p:spPr>
          <a:xfrm>
            <a:off x="7704468" y="1700994"/>
            <a:ext cx="124358" cy="153543"/>
          </a:xfrm>
          <a:prstGeom prst="rect">
            <a:avLst/>
          </a:prstGeom>
        </p:spPr>
        <p:txBody>
          <a:bodyPr lIns="0" tIns="0" rIns="0" bIns="0" rtlCol="0" anchor="t">
            <a:spAutoFit/>
          </a:bodyPr>
          <a:lstStyle/>
          <a:p>
            <a:pPr algn="l">
              <a:lnSpc>
                <a:spcPts val="1120"/>
              </a:lnSpc>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No</a:t>
            </a:r>
          </a:p>
        </p:txBody>
      </p:sp>
      <p:sp>
        <p:nvSpPr>
          <p:cNvPr id="27" name="TextBox 27"/>
          <p:cNvSpPr txBox="1"/>
          <p:nvPr/>
        </p:nvSpPr>
        <p:spPr>
          <a:xfrm>
            <a:off x="7534199" y="3029283"/>
            <a:ext cx="186538" cy="239268"/>
          </a:xfrm>
          <a:prstGeom prst="rect">
            <a:avLst/>
          </a:prstGeom>
        </p:spPr>
        <p:txBody>
          <a:bodyPr lIns="0" tIns="0" rIns="0" bIns="0" rtlCol="0" anchor="t">
            <a:spAutoFit/>
          </a:bodyPr>
          <a:lstStyle/>
          <a:p>
            <a:pPr algn="l">
              <a:lnSpc>
                <a:spcPts val="2000"/>
              </a:lnSpc>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Yes</a:t>
            </a:r>
          </a:p>
        </p:txBody>
      </p:sp>
      <p:sp>
        <p:nvSpPr>
          <p:cNvPr id="28" name="TextBox 28"/>
          <p:cNvSpPr txBox="1"/>
          <p:nvPr/>
        </p:nvSpPr>
        <p:spPr>
          <a:xfrm>
            <a:off x="7406697" y="3314100"/>
            <a:ext cx="124358" cy="239268"/>
          </a:xfrm>
          <a:prstGeom prst="rect">
            <a:avLst/>
          </a:prstGeom>
        </p:spPr>
        <p:txBody>
          <a:bodyPr lIns="0" tIns="0" rIns="0" bIns="0" rtlCol="0" anchor="t">
            <a:spAutoFit/>
          </a:bodyPr>
          <a:lstStyle/>
          <a:p>
            <a:pPr algn="l">
              <a:lnSpc>
                <a:spcPts val="2000"/>
              </a:lnSpc>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No</a:t>
            </a:r>
          </a:p>
        </p:txBody>
      </p:sp>
      <p:sp>
        <p:nvSpPr>
          <p:cNvPr id="29" name="TextBox 29"/>
          <p:cNvSpPr txBox="1"/>
          <p:nvPr/>
        </p:nvSpPr>
        <p:spPr>
          <a:xfrm>
            <a:off x="7659300" y="3602850"/>
            <a:ext cx="186538" cy="153543"/>
          </a:xfrm>
          <a:prstGeom prst="rect">
            <a:avLst/>
          </a:prstGeom>
        </p:spPr>
        <p:txBody>
          <a:bodyPr lIns="0" tIns="0" rIns="0" bIns="0" rtlCol="0" anchor="t">
            <a:spAutoFit/>
          </a:bodyPr>
          <a:lstStyle/>
          <a:p>
            <a:pPr algn="l">
              <a:lnSpc>
                <a:spcPts val="1195"/>
              </a:lnSpc>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Yes</a:t>
            </a:r>
          </a:p>
        </p:txBody>
      </p:sp>
      <p:sp>
        <p:nvSpPr>
          <p:cNvPr id="30" name="TextBox 30"/>
          <p:cNvSpPr txBox="1"/>
          <p:nvPr/>
        </p:nvSpPr>
        <p:spPr>
          <a:xfrm>
            <a:off x="600199" y="1342368"/>
            <a:ext cx="4946094" cy="751265"/>
          </a:xfrm>
          <a:prstGeom prst="rect">
            <a:avLst/>
          </a:prstGeom>
        </p:spPr>
        <p:txBody>
          <a:bodyPr lIns="0" tIns="0" rIns="0" bIns="0" rtlCol="0" anchor="t">
            <a:spAutoFit/>
          </a:bodyPr>
          <a:lstStyle/>
          <a:p>
            <a:pPr algn="l">
              <a:lnSpc>
                <a:spcPts val="1200"/>
              </a:lnSpc>
            </a:pPr>
            <a:r>
              <a:rPr lang="en-US" sz="1000">
                <a:solidFill>
                  <a:srgbClr val="000000"/>
                </a:solidFill>
                <a:latin typeface="Open Sans"/>
                <a:ea typeface="Open Sans"/>
                <a:cs typeface="Open Sans"/>
                <a:sym typeface="Open Sans"/>
              </a:rPr>
              <a:t>Probes are periodic health checks performed by Kubernetes to determine the status of a container. They allow Kubernetes to manage the lifecycle of containers by checking if they are healthy and ready to serve traﬃc.</a:t>
            </a:r>
          </a:p>
          <a:p>
            <a:pPr algn="l">
              <a:lnSpc>
                <a:spcPts val="2500"/>
              </a:lnSpc>
            </a:pPr>
            <a:r>
              <a:rPr lang="en-US" sz="1000">
                <a:solidFill>
                  <a:srgbClr val="000000"/>
                </a:solidFill>
                <a:latin typeface="Open Sans"/>
                <a:ea typeface="Open Sans"/>
                <a:cs typeface="Open Sans"/>
                <a:sym typeface="Open Sans"/>
              </a:rPr>
              <a:t>Types of probes:</a:t>
            </a:r>
          </a:p>
        </p:txBody>
      </p:sp>
      <p:sp>
        <p:nvSpPr>
          <p:cNvPr id="31" name="TextBox 31"/>
          <p:cNvSpPr txBox="1"/>
          <p:nvPr/>
        </p:nvSpPr>
        <p:spPr>
          <a:xfrm>
            <a:off x="783079" y="2139296"/>
            <a:ext cx="4782617" cy="973255"/>
          </a:xfrm>
          <a:prstGeom prst="rect">
            <a:avLst/>
          </a:prstGeom>
        </p:spPr>
        <p:txBody>
          <a:bodyPr lIns="0" tIns="0" rIns="0" bIns="0" rtlCol="0" anchor="t">
            <a:spAutoFit/>
          </a:bodyPr>
          <a:lstStyle/>
          <a:p>
            <a:pPr algn="l">
              <a:lnSpc>
                <a:spcPts val="1900"/>
              </a:lnSpc>
            </a:pPr>
            <a:r>
              <a:rPr lang="en-US" sz="1000" b="1">
                <a:solidFill>
                  <a:srgbClr val="000000"/>
                </a:solidFill>
                <a:latin typeface="Open Sans Bold"/>
                <a:ea typeface="Open Sans Bold"/>
                <a:cs typeface="Open Sans Bold"/>
                <a:sym typeface="Open Sans Bold"/>
              </a:rPr>
              <a:t>Startup Probe:</a:t>
            </a:r>
            <a:r>
              <a:rPr lang="en-US" sz="1000">
                <a:solidFill>
                  <a:srgbClr val="000000"/>
                </a:solidFill>
                <a:latin typeface="Open Sans"/>
                <a:ea typeface="Open Sans"/>
                <a:cs typeface="Open Sans"/>
                <a:sym typeface="Open Sans"/>
              </a:rPr>
              <a:t> Ensures that a container has started successfully. If the startup </a:t>
            </a:r>
          </a:p>
          <a:p>
            <a:pPr algn="l">
              <a:lnSpc>
                <a:spcPts val="500"/>
              </a:lnSpc>
            </a:pPr>
            <a:r>
              <a:rPr lang="en-US" sz="1000">
                <a:solidFill>
                  <a:srgbClr val="000000"/>
                </a:solidFill>
                <a:latin typeface="Open Sans"/>
                <a:ea typeface="Open Sans"/>
                <a:cs typeface="Open Sans"/>
                <a:sym typeface="Open Sans"/>
              </a:rPr>
              <a:t>probe fails, Kubernetes will kill the container and try to restart it.</a:t>
            </a:r>
          </a:p>
          <a:p>
            <a:pPr algn="l">
              <a:lnSpc>
                <a:spcPts val="2500"/>
              </a:lnSpc>
            </a:pPr>
            <a:r>
              <a:rPr lang="en-US" sz="1000" b="1">
                <a:solidFill>
                  <a:srgbClr val="000000"/>
                </a:solidFill>
                <a:latin typeface="Open Sans Bold"/>
                <a:ea typeface="Open Sans Bold"/>
                <a:cs typeface="Open Sans Bold"/>
                <a:sym typeface="Open Sans Bold"/>
              </a:rPr>
              <a:t>Liveness Probe:</a:t>
            </a:r>
            <a:r>
              <a:rPr lang="en-US" sz="1000">
                <a:solidFill>
                  <a:srgbClr val="000000"/>
                </a:solidFill>
                <a:latin typeface="Open Sans"/>
                <a:ea typeface="Open Sans"/>
                <a:cs typeface="Open Sans"/>
                <a:sym typeface="Open Sans"/>
              </a:rPr>
              <a:t> Checks if the container is still running. If the liveness probe </a:t>
            </a:r>
          </a:p>
          <a:p>
            <a:pPr algn="l">
              <a:lnSpc>
                <a:spcPts val="500"/>
              </a:lnSpc>
            </a:pPr>
            <a:r>
              <a:rPr lang="en-US" sz="1000">
                <a:solidFill>
                  <a:srgbClr val="000000"/>
                </a:solidFill>
                <a:latin typeface="Open Sans"/>
                <a:ea typeface="Open Sans"/>
                <a:cs typeface="Open Sans"/>
                <a:sym typeface="Open Sans"/>
              </a:rPr>
              <a:t>fails, Kubernetes will restart the container. </a:t>
            </a:r>
            <a:r>
              <a:rPr lang="en-US" sz="1000" b="1">
                <a:solidFill>
                  <a:srgbClr val="000000"/>
                </a:solidFill>
                <a:latin typeface="Open Sans Bold"/>
                <a:ea typeface="Open Sans Bold"/>
                <a:cs typeface="Open Sans Bold"/>
                <a:sym typeface="Open Sans Bold"/>
              </a:rPr>
              <a:t>Keeps executing throughout the </a:t>
            </a:r>
          </a:p>
          <a:p>
            <a:pPr algn="l">
              <a:lnSpc>
                <a:spcPts val="1900"/>
              </a:lnSpc>
            </a:pPr>
            <a:r>
              <a:rPr lang="en-US" sz="1000" b="1">
                <a:solidFill>
                  <a:srgbClr val="000000"/>
                </a:solidFill>
                <a:latin typeface="Open Sans Bold"/>
                <a:ea typeface="Open Sans Bold"/>
                <a:cs typeface="Open Sans Bold"/>
                <a:sym typeface="Open Sans Bold"/>
              </a:rPr>
              <a:t>container lifecycle.</a:t>
            </a:r>
          </a:p>
        </p:txBody>
      </p:sp>
      <p:sp>
        <p:nvSpPr>
          <p:cNvPr id="32" name="TextBox 32"/>
          <p:cNvSpPr txBox="1"/>
          <p:nvPr/>
        </p:nvSpPr>
        <p:spPr>
          <a:xfrm>
            <a:off x="614953" y="2540089"/>
            <a:ext cx="78238" cy="283121"/>
          </a:xfrm>
          <a:prstGeom prst="rect">
            <a:avLst/>
          </a:prstGeom>
        </p:spPr>
        <p:txBody>
          <a:bodyPr lIns="0" tIns="0" rIns="0" bIns="0" rtlCol="0" anchor="t">
            <a:spAutoFit/>
          </a:bodyPr>
          <a:lstStyle/>
          <a:p>
            <a:pPr algn="l">
              <a:lnSpc>
                <a:spcPts val="25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33" name="TextBox 33"/>
          <p:cNvSpPr txBox="1"/>
          <p:nvPr/>
        </p:nvSpPr>
        <p:spPr>
          <a:xfrm>
            <a:off x="614953" y="3086491"/>
            <a:ext cx="4567885" cy="320916"/>
          </a:xfrm>
          <a:prstGeom prst="rect">
            <a:avLst/>
          </a:prstGeom>
        </p:spPr>
        <p:txBody>
          <a:bodyPr lIns="0" tIns="0" rIns="0" bIns="0" rtlCol="0" anchor="t">
            <a:spAutoFit/>
          </a:bodyPr>
          <a:lstStyle/>
          <a:p>
            <a:pPr algn="l">
              <a:lnSpc>
                <a:spcPts val="2500"/>
              </a:lnSpc>
            </a:pPr>
            <a:r>
              <a:rPr lang="en-US" sz="1000">
                <a:solidFill>
                  <a:srgbClr val="000000"/>
                </a:solidFill>
                <a:latin typeface="Open Sans"/>
                <a:ea typeface="Open Sans"/>
                <a:cs typeface="Open Sans"/>
                <a:sym typeface="Open Sans"/>
              </a:rPr>
              <a:t>□</a:t>
            </a:r>
            <a:r>
              <a:rPr lang="en-US" sz="1000" b="1">
                <a:solidFill>
                  <a:srgbClr val="000000"/>
                </a:solidFill>
                <a:latin typeface="Open Sans Bold"/>
                <a:ea typeface="Open Sans Bold"/>
                <a:cs typeface="Open Sans Bold"/>
                <a:sym typeface="Open Sans Bold"/>
              </a:rPr>
              <a:t>Readiness Probe:</a:t>
            </a:r>
            <a:r>
              <a:rPr lang="en-US" sz="1000">
                <a:solidFill>
                  <a:srgbClr val="000000"/>
                </a:solidFill>
                <a:latin typeface="Open Sans"/>
                <a:ea typeface="Open Sans"/>
                <a:cs typeface="Open Sans"/>
                <a:sym typeface="Open Sans"/>
              </a:rPr>
              <a:t> Checks if the container is ready to accept traﬃc. If the </a:t>
            </a:r>
          </a:p>
        </p:txBody>
      </p:sp>
      <p:sp>
        <p:nvSpPr>
          <p:cNvPr id="34" name="TextBox 34"/>
          <p:cNvSpPr txBox="1"/>
          <p:nvPr/>
        </p:nvSpPr>
        <p:spPr>
          <a:xfrm>
            <a:off x="783079" y="3441040"/>
            <a:ext cx="4715780" cy="255708"/>
          </a:xfrm>
          <a:prstGeom prst="rect">
            <a:avLst/>
          </a:prstGeom>
        </p:spPr>
        <p:txBody>
          <a:bodyPr lIns="0" tIns="0" rIns="0" bIns="0" rtlCol="0" anchor="t">
            <a:spAutoFit/>
          </a:bodyPr>
          <a:lstStyle/>
          <a:p>
            <a:pPr algn="l">
              <a:lnSpc>
                <a:spcPts val="500"/>
              </a:lnSpc>
            </a:pPr>
            <a:r>
              <a:rPr lang="en-US" sz="1000">
                <a:solidFill>
                  <a:srgbClr val="000000"/>
                </a:solidFill>
                <a:latin typeface="Open Sans"/>
                <a:ea typeface="Open Sans"/>
                <a:cs typeface="Open Sans"/>
                <a:sym typeface="Open Sans"/>
              </a:rPr>
              <a:t>readiness probe fails, the container will be removed from the list of endpoints </a:t>
            </a:r>
          </a:p>
          <a:p>
            <a:pPr algn="l">
              <a:lnSpc>
                <a:spcPts val="1900"/>
              </a:lnSpc>
            </a:pPr>
            <a:r>
              <a:rPr lang="en-US" sz="1000">
                <a:solidFill>
                  <a:srgbClr val="000000"/>
                </a:solidFill>
                <a:latin typeface="Open Sans"/>
                <a:ea typeface="Open Sans"/>
                <a:cs typeface="Open Sans"/>
                <a:sym typeface="Open Sans"/>
              </a:rPr>
              <a:t>that receive traﬃc. </a:t>
            </a:r>
            <a:r>
              <a:rPr lang="en-US" sz="1000" b="1">
                <a:solidFill>
                  <a:srgbClr val="000000"/>
                </a:solidFill>
                <a:latin typeface="Open Sans Bold"/>
                <a:ea typeface="Open Sans Bold"/>
                <a:cs typeface="Open Sans Bold"/>
                <a:sym typeface="Open Sans Bold"/>
              </a:rPr>
              <a:t>Keeps executing throughout the container lifecycle.</a:t>
            </a:r>
          </a:p>
        </p:txBody>
      </p:sp>
      <p:sp>
        <p:nvSpPr>
          <p:cNvPr id="35" name="TextBox 35"/>
          <p:cNvSpPr txBox="1"/>
          <p:nvPr/>
        </p:nvSpPr>
        <p:spPr>
          <a:xfrm>
            <a:off x="6914731" y="682066"/>
            <a:ext cx="899789" cy="186109"/>
          </a:xfrm>
          <a:prstGeom prst="rect">
            <a:avLst/>
          </a:prstGeom>
        </p:spPr>
        <p:txBody>
          <a:bodyPr lIns="0" tIns="0" rIns="0" bIns="0" rtlCol="0" anchor="t">
            <a:spAutoFit/>
          </a:bodyPr>
          <a:lstStyle/>
          <a:p>
            <a:pPr algn="l">
              <a:lnSpc>
                <a:spcPts val="1400"/>
              </a:lnSpc>
            </a:pPr>
            <a:r>
              <a:rPr lang="en-US" sz="1000" b="1">
                <a:solidFill>
                  <a:srgbClr val="000000"/>
                </a:solidFill>
                <a:latin typeface="Open Sans Bold"/>
                <a:ea typeface="Open Sans Bold"/>
                <a:cs typeface="Open Sans Bold"/>
                <a:sym typeface="Open Sans Bold"/>
              </a:rPr>
              <a:t>Startup Probe</a:t>
            </a:r>
          </a:p>
        </p:txBody>
      </p:sp>
      <p:sp>
        <p:nvSpPr>
          <p:cNvPr id="36" name="TextBox 36"/>
          <p:cNvSpPr txBox="1"/>
          <p:nvPr/>
        </p:nvSpPr>
        <p:spPr>
          <a:xfrm>
            <a:off x="432073" y="1349464"/>
            <a:ext cx="78238" cy="178346"/>
          </a:xfrm>
          <a:prstGeom prst="rect">
            <a:avLst/>
          </a:prstGeom>
        </p:spPr>
        <p:txBody>
          <a:bodyPr lIns="0" tIns="0" rIns="0" bIns="0" rtlCol="0" anchor="t">
            <a:spAutoFit/>
          </a:bodyPr>
          <a:lstStyle/>
          <a:p>
            <a:pPr algn="l">
              <a:lnSpc>
                <a:spcPts val="14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37" name="TextBox 37"/>
          <p:cNvSpPr txBox="1"/>
          <p:nvPr/>
        </p:nvSpPr>
        <p:spPr>
          <a:xfrm>
            <a:off x="432073" y="1857470"/>
            <a:ext cx="78238" cy="254546"/>
          </a:xfrm>
          <a:prstGeom prst="rect">
            <a:avLst/>
          </a:prstGeom>
        </p:spPr>
        <p:txBody>
          <a:bodyPr lIns="0" tIns="0" rIns="0" bIns="0" rtlCol="0" anchor="t">
            <a:spAutoFit/>
          </a:bodyPr>
          <a:lstStyle/>
          <a:p>
            <a:pPr algn="l">
              <a:lnSpc>
                <a:spcPts val="22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38" name="TextBox 38"/>
          <p:cNvSpPr txBox="1"/>
          <p:nvPr/>
        </p:nvSpPr>
        <p:spPr>
          <a:xfrm>
            <a:off x="614953" y="2136867"/>
            <a:ext cx="78238" cy="254546"/>
          </a:xfrm>
          <a:prstGeom prst="rect">
            <a:avLst/>
          </a:prstGeom>
        </p:spPr>
        <p:txBody>
          <a:bodyPr lIns="0" tIns="0" rIns="0" bIns="0" rtlCol="0" anchor="t">
            <a:spAutoFit/>
          </a:bodyPr>
          <a:lstStyle/>
          <a:p>
            <a:pPr algn="l">
              <a:lnSpc>
                <a:spcPts val="22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11442" y="571318"/>
            <a:ext cx="7444674" cy="2886075"/>
          </a:xfrm>
          <a:prstGeom prst="rect">
            <a:avLst/>
          </a:prstGeom>
        </p:spPr>
        <p:txBody>
          <a:bodyPr lIns="0" tIns="0" rIns="0" bIns="0" rtlCol="0" anchor="t">
            <a:spAutoFit/>
          </a:bodyPr>
          <a:lstStyle/>
          <a:p>
            <a:pPr algn="l">
              <a:lnSpc>
                <a:spcPts val="1480"/>
              </a:lnSpc>
              <a:spcBef>
                <a:spcPct val="0"/>
              </a:spcBef>
            </a:pPr>
            <a:r>
              <a:rPr lang="en-US" sz="1235" b="1">
                <a:solidFill>
                  <a:srgbClr val="000000"/>
                </a:solidFill>
                <a:latin typeface="Open Sans Bold"/>
                <a:ea typeface="Open Sans Bold"/>
                <a:cs typeface="Open Sans Bold"/>
                <a:sym typeface="Open Sans Bold"/>
              </a:rPr>
              <a:t>Startup Probe 🕒</a:t>
            </a:r>
          </a:p>
          <a:p>
            <a:pPr algn="l">
              <a:lnSpc>
                <a:spcPts val="1480"/>
              </a:lnSpc>
              <a:spcBef>
                <a:spcPct val="0"/>
              </a:spcBef>
            </a:pPr>
            <a:endParaRPr lang="en-US" sz="1235" b="1">
              <a:solidFill>
                <a:srgbClr val="000000"/>
              </a:solidFill>
              <a:latin typeface="Open Sans Bold"/>
              <a:ea typeface="Open Sans Bold"/>
              <a:cs typeface="Open Sans Bold"/>
              <a:sym typeface="Open Sans Bold"/>
            </a:endParaRPr>
          </a:p>
          <a:p>
            <a:pPr algn="l">
              <a:lnSpc>
                <a:spcPts val="1480"/>
              </a:lnSpc>
              <a:spcBef>
                <a:spcPct val="0"/>
              </a:spcBef>
            </a:pPr>
            <a:r>
              <a:rPr lang="en-US" sz="1235">
                <a:solidFill>
                  <a:srgbClr val="000000"/>
                </a:solidFill>
                <a:latin typeface="Open Sans"/>
                <a:ea typeface="Open Sans"/>
                <a:cs typeface="Open Sans"/>
                <a:sym typeface="Open Sans"/>
              </a:rPr>
              <a:t>Purpose: Ensures that an application has fully started before running Liveness and Readiness probes.</a:t>
            </a:r>
          </a:p>
          <a:p>
            <a:pPr algn="l">
              <a:lnSpc>
                <a:spcPts val="1480"/>
              </a:lnSpc>
              <a:spcBef>
                <a:spcPct val="0"/>
              </a:spcBef>
            </a:pPr>
            <a:endParaRPr lang="en-US" sz="1235">
              <a:solidFill>
                <a:srgbClr val="000000"/>
              </a:solidFill>
              <a:latin typeface="Open Sans"/>
              <a:ea typeface="Open Sans"/>
              <a:cs typeface="Open Sans"/>
              <a:sym typeface="Open Sans"/>
            </a:endParaRPr>
          </a:p>
          <a:p>
            <a:pPr algn="l">
              <a:lnSpc>
                <a:spcPts val="1480"/>
              </a:lnSpc>
              <a:spcBef>
                <a:spcPct val="0"/>
              </a:spcBef>
            </a:pPr>
            <a:r>
              <a:rPr lang="en-US" sz="1235">
                <a:solidFill>
                  <a:srgbClr val="000000"/>
                </a:solidFill>
                <a:latin typeface="Open Sans"/>
                <a:ea typeface="Open Sans"/>
                <a:cs typeface="Open Sans"/>
                <a:sym typeface="Open Sans"/>
              </a:rPr>
              <a:t>Process:</a:t>
            </a:r>
          </a:p>
          <a:p>
            <a:pPr algn="l">
              <a:lnSpc>
                <a:spcPts val="1480"/>
              </a:lnSpc>
              <a:spcBef>
                <a:spcPct val="0"/>
              </a:spcBef>
            </a:pPr>
            <a:r>
              <a:rPr lang="en-US" sz="1235">
                <a:solidFill>
                  <a:srgbClr val="000000"/>
                </a:solidFill>
                <a:latin typeface="Open Sans"/>
                <a:ea typeface="Open Sans"/>
                <a:cs typeface="Open Sans"/>
                <a:sym typeface="Open Sans"/>
              </a:rPr>
              <a:t>A container is created.</a:t>
            </a:r>
          </a:p>
          <a:p>
            <a:pPr algn="l">
              <a:lnSpc>
                <a:spcPts val="1480"/>
              </a:lnSpc>
              <a:spcBef>
                <a:spcPct val="0"/>
              </a:spcBef>
            </a:pPr>
            <a:r>
              <a:rPr lang="en-US" sz="1235">
                <a:solidFill>
                  <a:srgbClr val="000000"/>
                </a:solidFill>
                <a:latin typeface="Open Sans"/>
                <a:ea typeface="Open Sans"/>
                <a:cs typeface="Open Sans"/>
                <a:sym typeface="Open Sans"/>
              </a:rPr>
              <a:t>If a Startup Probe is defined, it runs the probe.</a:t>
            </a:r>
          </a:p>
          <a:p>
            <a:pPr algn="l">
              <a:lnSpc>
                <a:spcPts val="1480"/>
              </a:lnSpc>
              <a:spcBef>
                <a:spcPct val="0"/>
              </a:spcBef>
            </a:pPr>
            <a:endParaRPr lang="en-US" sz="1235">
              <a:solidFill>
                <a:srgbClr val="000000"/>
              </a:solidFill>
              <a:latin typeface="Open Sans"/>
              <a:ea typeface="Open Sans"/>
              <a:cs typeface="Open Sans"/>
              <a:sym typeface="Open Sans"/>
            </a:endParaRPr>
          </a:p>
          <a:p>
            <a:pPr algn="l">
              <a:lnSpc>
                <a:spcPts val="1480"/>
              </a:lnSpc>
              <a:spcBef>
                <a:spcPct val="0"/>
              </a:spcBef>
            </a:pPr>
            <a:r>
              <a:rPr lang="en-US" sz="1235">
                <a:solidFill>
                  <a:srgbClr val="000000"/>
                </a:solidFill>
                <a:latin typeface="Open Sans"/>
                <a:ea typeface="Open Sans"/>
                <a:cs typeface="Open Sans"/>
                <a:sym typeface="Open Sans"/>
              </a:rPr>
              <a:t>If the probe fails:</a:t>
            </a:r>
          </a:p>
          <a:p>
            <a:pPr algn="l">
              <a:lnSpc>
                <a:spcPts val="1480"/>
              </a:lnSpc>
              <a:spcBef>
                <a:spcPct val="0"/>
              </a:spcBef>
            </a:pPr>
            <a:r>
              <a:rPr lang="en-US" sz="1235">
                <a:solidFill>
                  <a:srgbClr val="000000"/>
                </a:solidFill>
                <a:latin typeface="Open Sans"/>
                <a:ea typeface="Open Sans"/>
                <a:cs typeface="Open Sans"/>
                <a:sym typeface="Open Sans"/>
              </a:rPr>
              <a:t>Kubernetes checks if the failure threshold is exceeded.</a:t>
            </a:r>
          </a:p>
          <a:p>
            <a:pPr algn="l">
              <a:lnSpc>
                <a:spcPts val="1480"/>
              </a:lnSpc>
              <a:spcBef>
                <a:spcPct val="0"/>
              </a:spcBef>
            </a:pPr>
            <a:r>
              <a:rPr lang="en-US" sz="1235">
                <a:solidFill>
                  <a:srgbClr val="000000"/>
                </a:solidFill>
                <a:latin typeface="Open Sans"/>
                <a:ea typeface="Open Sans"/>
                <a:cs typeface="Open Sans"/>
                <a:sym typeface="Open Sans"/>
              </a:rPr>
              <a:t>If exceeded, Kubernetes restarts the container.</a:t>
            </a:r>
          </a:p>
          <a:p>
            <a:pPr algn="l">
              <a:lnSpc>
                <a:spcPts val="1480"/>
              </a:lnSpc>
              <a:spcBef>
                <a:spcPct val="0"/>
              </a:spcBef>
            </a:pPr>
            <a:r>
              <a:rPr lang="en-US" sz="1235">
                <a:solidFill>
                  <a:srgbClr val="000000"/>
                </a:solidFill>
                <a:latin typeface="Open Sans"/>
                <a:ea typeface="Open Sans"/>
                <a:cs typeface="Open Sans"/>
                <a:sym typeface="Open Sans"/>
              </a:rPr>
              <a:t>If the probe passes, Kubernetes starts using Liveness &amp; Readiness probes.</a:t>
            </a:r>
          </a:p>
          <a:p>
            <a:pPr algn="l">
              <a:lnSpc>
                <a:spcPts val="1480"/>
              </a:lnSpc>
              <a:spcBef>
                <a:spcPct val="0"/>
              </a:spcBef>
            </a:pPr>
            <a:endParaRPr lang="en-US" sz="1235">
              <a:solidFill>
                <a:srgbClr val="000000"/>
              </a:solidFill>
              <a:latin typeface="Open Sans"/>
              <a:ea typeface="Open Sans"/>
              <a:cs typeface="Open Sans"/>
              <a:sym typeface="Open Sans"/>
            </a:endParaRPr>
          </a:p>
          <a:p>
            <a:pPr algn="l">
              <a:lnSpc>
                <a:spcPts val="1480"/>
              </a:lnSpc>
              <a:spcBef>
                <a:spcPct val="0"/>
              </a:spcBef>
            </a:pPr>
            <a:r>
              <a:rPr lang="en-US" sz="1235">
                <a:solidFill>
                  <a:srgbClr val="000000"/>
                </a:solidFill>
                <a:latin typeface="Open Sans"/>
                <a:ea typeface="Open Sans"/>
                <a:cs typeface="Open Sans"/>
                <a:sym typeface="Open Sans"/>
              </a:rPr>
              <a:t>📌 Use Case:</a:t>
            </a:r>
          </a:p>
          <a:p>
            <a:pPr algn="l">
              <a:lnSpc>
                <a:spcPts val="1480"/>
              </a:lnSpc>
              <a:spcBef>
                <a:spcPct val="0"/>
              </a:spcBef>
            </a:pPr>
            <a:r>
              <a:rPr lang="en-US" sz="1235">
                <a:solidFill>
                  <a:srgbClr val="000000"/>
                </a:solidFill>
                <a:latin typeface="Open Sans"/>
                <a:ea typeface="Open Sans"/>
                <a:cs typeface="Open Sans"/>
                <a:sym typeface="Open Sans"/>
              </a:rPr>
              <a:t>For slow-starting applications (e.g., Java Spring Boot apps, large ML models).</a:t>
            </a:r>
          </a:p>
          <a:p>
            <a:pPr algn="l">
              <a:lnSpc>
                <a:spcPts val="1480"/>
              </a:lnSpc>
              <a:spcBef>
                <a:spcPct val="0"/>
              </a:spcBef>
            </a:pPr>
            <a:r>
              <a:rPr lang="en-US" sz="1235">
                <a:solidFill>
                  <a:srgbClr val="000000"/>
                </a:solidFill>
                <a:latin typeface="Open Sans"/>
                <a:ea typeface="Open Sans"/>
                <a:cs typeface="Open Sans"/>
                <a:sym typeface="Open Sans"/>
              </a:rPr>
              <a:t>Prevents premature restarts caused by Liveness checks.</a:t>
            </a: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5879" y="246155"/>
            <a:ext cx="5802297" cy="487499"/>
          </a:xfrm>
          <a:custGeom>
            <a:avLst/>
            <a:gdLst/>
            <a:ahLst/>
            <a:cxnLst/>
            <a:rect l="l" t="t" r="r" b="b"/>
            <a:pathLst>
              <a:path w="5802297" h="487499">
                <a:moveTo>
                  <a:pt x="0" y="0"/>
                </a:moveTo>
                <a:lnTo>
                  <a:pt x="5802296" y="0"/>
                </a:lnTo>
                <a:lnTo>
                  <a:pt x="5802296" y="487499"/>
                </a:lnTo>
                <a:lnTo>
                  <a:pt x="0" y="4874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25879" y="1275074"/>
            <a:ext cx="5312997" cy="3038104"/>
          </a:xfrm>
          <a:custGeom>
            <a:avLst/>
            <a:gdLst/>
            <a:ahLst/>
            <a:cxnLst/>
            <a:rect l="l" t="t" r="r" b="b"/>
            <a:pathLst>
              <a:path w="5312997" h="3038104">
                <a:moveTo>
                  <a:pt x="0" y="0"/>
                </a:moveTo>
                <a:lnTo>
                  <a:pt x="5312997" y="0"/>
                </a:lnTo>
                <a:lnTo>
                  <a:pt x="5312997" y="3038103"/>
                </a:lnTo>
                <a:lnTo>
                  <a:pt x="0" y="30381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325879" y="4561046"/>
            <a:ext cx="3708302" cy="395097"/>
          </a:xfrm>
          <a:custGeom>
            <a:avLst/>
            <a:gdLst/>
            <a:ahLst/>
            <a:cxnLst/>
            <a:rect l="l" t="t" r="r" b="b"/>
            <a:pathLst>
              <a:path w="3708302" h="395097">
                <a:moveTo>
                  <a:pt x="0" y="0"/>
                </a:moveTo>
                <a:lnTo>
                  <a:pt x="3708301" y="0"/>
                </a:lnTo>
                <a:lnTo>
                  <a:pt x="3708301" y="395097"/>
                </a:lnTo>
                <a:lnTo>
                  <a:pt x="0" y="3950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6036697" y="1125779"/>
            <a:ext cx="2799321" cy="3103416"/>
          </a:xfrm>
          <a:custGeom>
            <a:avLst/>
            <a:gdLst/>
            <a:ahLst/>
            <a:cxnLst/>
            <a:rect l="l" t="t" r="r" b="b"/>
            <a:pathLst>
              <a:path w="2799321" h="3103416">
                <a:moveTo>
                  <a:pt x="0" y="0"/>
                </a:moveTo>
                <a:lnTo>
                  <a:pt x="2799322" y="0"/>
                </a:lnTo>
                <a:lnTo>
                  <a:pt x="2799322" y="3103416"/>
                </a:lnTo>
                <a:lnTo>
                  <a:pt x="0" y="310341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7772400" y="2744724"/>
            <a:ext cx="257699" cy="257699"/>
          </a:xfrm>
          <a:custGeom>
            <a:avLst/>
            <a:gdLst/>
            <a:ahLst/>
            <a:cxnLst/>
            <a:rect l="l" t="t" r="r" b="b"/>
            <a:pathLst>
              <a:path w="257699" h="257699">
                <a:moveTo>
                  <a:pt x="0" y="0"/>
                </a:moveTo>
                <a:lnTo>
                  <a:pt x="257699" y="0"/>
                </a:lnTo>
                <a:lnTo>
                  <a:pt x="257699" y="257699"/>
                </a:lnTo>
                <a:lnTo>
                  <a:pt x="0" y="257699"/>
                </a:lnTo>
                <a:lnTo>
                  <a:pt x="0" y="0"/>
                </a:lnTo>
                <a:close/>
              </a:path>
            </a:pathLst>
          </a:custGeom>
          <a:blipFill>
            <a:blip r:embed="rId12"/>
            <a:stretch>
              <a:fillRect/>
            </a:stretch>
          </a:blipFill>
        </p:spPr>
      </p:sp>
      <p:sp>
        <p:nvSpPr>
          <p:cNvPr id="8" name="Freeform 8"/>
          <p:cNvSpPr/>
          <p:nvPr/>
        </p:nvSpPr>
        <p:spPr>
          <a:xfrm>
            <a:off x="6548647" y="2731246"/>
            <a:ext cx="257699" cy="257699"/>
          </a:xfrm>
          <a:custGeom>
            <a:avLst/>
            <a:gdLst/>
            <a:ahLst/>
            <a:cxnLst/>
            <a:rect l="l" t="t" r="r" b="b"/>
            <a:pathLst>
              <a:path w="257699" h="257699">
                <a:moveTo>
                  <a:pt x="0" y="0"/>
                </a:moveTo>
                <a:lnTo>
                  <a:pt x="257699" y="0"/>
                </a:lnTo>
                <a:lnTo>
                  <a:pt x="257699" y="257699"/>
                </a:lnTo>
                <a:lnTo>
                  <a:pt x="0" y="25769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a:off x="6548647" y="2731246"/>
            <a:ext cx="257699" cy="257699"/>
          </a:xfrm>
          <a:custGeom>
            <a:avLst/>
            <a:gdLst/>
            <a:ahLst/>
            <a:cxnLst/>
            <a:rect l="l" t="t" r="r" b="b"/>
            <a:pathLst>
              <a:path w="257699" h="257699">
                <a:moveTo>
                  <a:pt x="0" y="0"/>
                </a:moveTo>
                <a:lnTo>
                  <a:pt x="257699" y="0"/>
                </a:lnTo>
                <a:lnTo>
                  <a:pt x="257699" y="257699"/>
                </a:lnTo>
                <a:lnTo>
                  <a:pt x="0" y="257699"/>
                </a:lnTo>
                <a:lnTo>
                  <a:pt x="0" y="0"/>
                </a:lnTo>
                <a:close/>
              </a:path>
            </a:pathLst>
          </a:custGeom>
          <a:blipFill>
            <a:blip r:embed="rId12"/>
            <a:stretch>
              <a:fillRect/>
            </a:stretch>
          </a:blipFill>
        </p:spPr>
      </p:sp>
      <p:sp>
        <p:nvSpPr>
          <p:cNvPr id="10" name="Freeform 10"/>
          <p:cNvSpPr/>
          <p:nvPr/>
        </p:nvSpPr>
        <p:spPr>
          <a:xfrm>
            <a:off x="325879" y="773059"/>
            <a:ext cx="7598997" cy="462601"/>
          </a:xfrm>
          <a:custGeom>
            <a:avLst/>
            <a:gdLst/>
            <a:ahLst/>
            <a:cxnLst/>
            <a:rect l="l" t="t" r="r" b="b"/>
            <a:pathLst>
              <a:path w="7598997" h="462601">
                <a:moveTo>
                  <a:pt x="0" y="0"/>
                </a:moveTo>
                <a:lnTo>
                  <a:pt x="7598997" y="0"/>
                </a:lnTo>
                <a:lnTo>
                  <a:pt x="7598997" y="462600"/>
                </a:lnTo>
                <a:lnTo>
                  <a:pt x="0" y="46260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1" name="Freeform 11"/>
          <p:cNvSpPr/>
          <p:nvPr/>
        </p:nvSpPr>
        <p:spPr>
          <a:xfrm>
            <a:off x="6075512" y="1571977"/>
            <a:ext cx="690896" cy="273901"/>
          </a:xfrm>
          <a:custGeom>
            <a:avLst/>
            <a:gdLst/>
            <a:ahLst/>
            <a:cxnLst/>
            <a:rect l="l" t="t" r="r" b="b"/>
            <a:pathLst>
              <a:path w="690896" h="273901">
                <a:moveTo>
                  <a:pt x="0" y="0"/>
                </a:moveTo>
                <a:lnTo>
                  <a:pt x="690896" y="0"/>
                </a:lnTo>
                <a:lnTo>
                  <a:pt x="690896" y="273901"/>
                </a:lnTo>
                <a:lnTo>
                  <a:pt x="0" y="273901"/>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2" name="TextBox 12"/>
          <p:cNvSpPr txBox="1"/>
          <p:nvPr/>
        </p:nvSpPr>
        <p:spPr>
          <a:xfrm>
            <a:off x="432073" y="1349464"/>
            <a:ext cx="78238" cy="178346"/>
          </a:xfrm>
          <a:prstGeom prst="rect">
            <a:avLst/>
          </a:prstGeom>
        </p:spPr>
        <p:txBody>
          <a:bodyPr lIns="0" tIns="0" rIns="0" bIns="0" rtlCol="0" anchor="t">
            <a:spAutoFit/>
          </a:bodyPr>
          <a:lstStyle/>
          <a:p>
            <a:pPr algn="l">
              <a:lnSpc>
                <a:spcPts val="14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13" name="TextBox 13"/>
          <p:cNvSpPr txBox="1"/>
          <p:nvPr/>
        </p:nvSpPr>
        <p:spPr>
          <a:xfrm>
            <a:off x="432073" y="1857470"/>
            <a:ext cx="78238" cy="254546"/>
          </a:xfrm>
          <a:prstGeom prst="rect">
            <a:avLst/>
          </a:prstGeom>
        </p:spPr>
        <p:txBody>
          <a:bodyPr lIns="0" tIns="0" rIns="0" bIns="0" rtlCol="0" anchor="t">
            <a:spAutoFit/>
          </a:bodyPr>
          <a:lstStyle/>
          <a:p>
            <a:pPr algn="l">
              <a:lnSpc>
                <a:spcPts val="22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14" name="TextBox 14"/>
          <p:cNvSpPr txBox="1"/>
          <p:nvPr/>
        </p:nvSpPr>
        <p:spPr>
          <a:xfrm>
            <a:off x="614953" y="2136867"/>
            <a:ext cx="78238" cy="254546"/>
          </a:xfrm>
          <a:prstGeom prst="rect">
            <a:avLst/>
          </a:prstGeom>
        </p:spPr>
        <p:txBody>
          <a:bodyPr lIns="0" tIns="0" rIns="0" bIns="0" rtlCol="0" anchor="t">
            <a:spAutoFit/>
          </a:bodyPr>
          <a:lstStyle/>
          <a:p>
            <a:pPr algn="l">
              <a:lnSpc>
                <a:spcPts val="22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15" name="TextBox 15"/>
          <p:cNvSpPr txBox="1"/>
          <p:nvPr/>
        </p:nvSpPr>
        <p:spPr>
          <a:xfrm>
            <a:off x="600199" y="1342368"/>
            <a:ext cx="4946094" cy="751265"/>
          </a:xfrm>
          <a:prstGeom prst="rect">
            <a:avLst/>
          </a:prstGeom>
        </p:spPr>
        <p:txBody>
          <a:bodyPr lIns="0" tIns="0" rIns="0" bIns="0" rtlCol="0" anchor="t">
            <a:spAutoFit/>
          </a:bodyPr>
          <a:lstStyle/>
          <a:p>
            <a:pPr algn="l">
              <a:lnSpc>
                <a:spcPts val="1200"/>
              </a:lnSpc>
            </a:pPr>
            <a:r>
              <a:rPr lang="en-US" sz="1000">
                <a:solidFill>
                  <a:srgbClr val="000000"/>
                </a:solidFill>
                <a:latin typeface="Open Sans"/>
                <a:ea typeface="Open Sans"/>
                <a:cs typeface="Open Sans"/>
                <a:sym typeface="Open Sans"/>
              </a:rPr>
              <a:t>Probes are periodic health checks performed by Kubernetes to determine the status of a container. They allow Kubernetes to manage the lifecycle of containers by checking if they are healthy and ready to serve traﬃc.</a:t>
            </a:r>
          </a:p>
          <a:p>
            <a:pPr algn="l">
              <a:lnSpc>
                <a:spcPts val="2500"/>
              </a:lnSpc>
            </a:pPr>
            <a:r>
              <a:rPr lang="en-US" sz="1000">
                <a:solidFill>
                  <a:srgbClr val="000000"/>
                </a:solidFill>
                <a:latin typeface="Open Sans"/>
                <a:ea typeface="Open Sans"/>
                <a:cs typeface="Open Sans"/>
                <a:sym typeface="Open Sans"/>
              </a:rPr>
              <a:t>Types of probes:</a:t>
            </a:r>
          </a:p>
        </p:txBody>
      </p:sp>
      <p:sp>
        <p:nvSpPr>
          <p:cNvPr id="16" name="TextBox 16"/>
          <p:cNvSpPr txBox="1"/>
          <p:nvPr/>
        </p:nvSpPr>
        <p:spPr>
          <a:xfrm>
            <a:off x="783079" y="2139296"/>
            <a:ext cx="4782617" cy="973255"/>
          </a:xfrm>
          <a:prstGeom prst="rect">
            <a:avLst/>
          </a:prstGeom>
        </p:spPr>
        <p:txBody>
          <a:bodyPr lIns="0" tIns="0" rIns="0" bIns="0" rtlCol="0" anchor="t">
            <a:spAutoFit/>
          </a:bodyPr>
          <a:lstStyle/>
          <a:p>
            <a:pPr algn="l">
              <a:lnSpc>
                <a:spcPts val="1900"/>
              </a:lnSpc>
            </a:pPr>
            <a:r>
              <a:rPr lang="en-US" sz="1000" b="1">
                <a:solidFill>
                  <a:srgbClr val="000000"/>
                </a:solidFill>
                <a:latin typeface="Open Sans Bold"/>
                <a:ea typeface="Open Sans Bold"/>
                <a:cs typeface="Open Sans Bold"/>
                <a:sym typeface="Open Sans Bold"/>
              </a:rPr>
              <a:t>Startup Probe:</a:t>
            </a:r>
            <a:r>
              <a:rPr lang="en-US" sz="1000">
                <a:solidFill>
                  <a:srgbClr val="000000"/>
                </a:solidFill>
                <a:latin typeface="Open Sans"/>
                <a:ea typeface="Open Sans"/>
                <a:cs typeface="Open Sans"/>
                <a:sym typeface="Open Sans"/>
              </a:rPr>
              <a:t> Ensures that a container has started successfully. If the startup </a:t>
            </a:r>
          </a:p>
          <a:p>
            <a:pPr algn="l">
              <a:lnSpc>
                <a:spcPts val="500"/>
              </a:lnSpc>
            </a:pPr>
            <a:r>
              <a:rPr lang="en-US" sz="1000">
                <a:solidFill>
                  <a:srgbClr val="000000"/>
                </a:solidFill>
                <a:latin typeface="Open Sans"/>
                <a:ea typeface="Open Sans"/>
                <a:cs typeface="Open Sans"/>
                <a:sym typeface="Open Sans"/>
              </a:rPr>
              <a:t>probe fails, Kubernetes will kill the container and try to restart it.</a:t>
            </a:r>
          </a:p>
          <a:p>
            <a:pPr algn="l">
              <a:lnSpc>
                <a:spcPts val="2500"/>
              </a:lnSpc>
            </a:pPr>
            <a:r>
              <a:rPr lang="en-US" sz="1000" b="1">
                <a:solidFill>
                  <a:srgbClr val="000000"/>
                </a:solidFill>
                <a:latin typeface="Open Sans Bold"/>
                <a:ea typeface="Open Sans Bold"/>
                <a:cs typeface="Open Sans Bold"/>
                <a:sym typeface="Open Sans Bold"/>
              </a:rPr>
              <a:t>Liveness Probe:</a:t>
            </a:r>
            <a:r>
              <a:rPr lang="en-US" sz="1000">
                <a:solidFill>
                  <a:srgbClr val="000000"/>
                </a:solidFill>
                <a:latin typeface="Open Sans"/>
                <a:ea typeface="Open Sans"/>
                <a:cs typeface="Open Sans"/>
                <a:sym typeface="Open Sans"/>
              </a:rPr>
              <a:t> Checks if the container is still running. If the liveness probe </a:t>
            </a:r>
          </a:p>
          <a:p>
            <a:pPr algn="l">
              <a:lnSpc>
                <a:spcPts val="500"/>
              </a:lnSpc>
            </a:pPr>
            <a:r>
              <a:rPr lang="en-US" sz="1000">
                <a:solidFill>
                  <a:srgbClr val="000000"/>
                </a:solidFill>
                <a:latin typeface="Open Sans"/>
                <a:ea typeface="Open Sans"/>
                <a:cs typeface="Open Sans"/>
                <a:sym typeface="Open Sans"/>
              </a:rPr>
              <a:t>fails, Kubernetes will restart the container. </a:t>
            </a:r>
            <a:r>
              <a:rPr lang="en-US" sz="1000" b="1">
                <a:solidFill>
                  <a:srgbClr val="000000"/>
                </a:solidFill>
                <a:latin typeface="Open Sans Bold"/>
                <a:ea typeface="Open Sans Bold"/>
                <a:cs typeface="Open Sans Bold"/>
                <a:sym typeface="Open Sans Bold"/>
              </a:rPr>
              <a:t>Keeps executing throughout the </a:t>
            </a:r>
          </a:p>
          <a:p>
            <a:pPr algn="l">
              <a:lnSpc>
                <a:spcPts val="1900"/>
              </a:lnSpc>
            </a:pPr>
            <a:r>
              <a:rPr lang="en-US" sz="1000" b="1">
                <a:solidFill>
                  <a:srgbClr val="000000"/>
                </a:solidFill>
                <a:latin typeface="Open Sans Bold"/>
                <a:ea typeface="Open Sans Bold"/>
                <a:cs typeface="Open Sans Bold"/>
                <a:sym typeface="Open Sans Bold"/>
              </a:rPr>
              <a:t>container lifecycle.</a:t>
            </a:r>
          </a:p>
        </p:txBody>
      </p:sp>
      <p:sp>
        <p:nvSpPr>
          <p:cNvPr id="17" name="TextBox 17"/>
          <p:cNvSpPr txBox="1"/>
          <p:nvPr/>
        </p:nvSpPr>
        <p:spPr>
          <a:xfrm>
            <a:off x="614953" y="2540089"/>
            <a:ext cx="78238" cy="283121"/>
          </a:xfrm>
          <a:prstGeom prst="rect">
            <a:avLst/>
          </a:prstGeom>
        </p:spPr>
        <p:txBody>
          <a:bodyPr lIns="0" tIns="0" rIns="0" bIns="0" rtlCol="0" anchor="t">
            <a:spAutoFit/>
          </a:bodyPr>
          <a:lstStyle/>
          <a:p>
            <a:pPr algn="l">
              <a:lnSpc>
                <a:spcPts val="25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18" name="TextBox 18"/>
          <p:cNvSpPr txBox="1"/>
          <p:nvPr/>
        </p:nvSpPr>
        <p:spPr>
          <a:xfrm>
            <a:off x="614953" y="3086491"/>
            <a:ext cx="4567885" cy="320916"/>
          </a:xfrm>
          <a:prstGeom prst="rect">
            <a:avLst/>
          </a:prstGeom>
        </p:spPr>
        <p:txBody>
          <a:bodyPr lIns="0" tIns="0" rIns="0" bIns="0" rtlCol="0" anchor="t">
            <a:spAutoFit/>
          </a:bodyPr>
          <a:lstStyle/>
          <a:p>
            <a:pPr algn="l">
              <a:lnSpc>
                <a:spcPts val="2500"/>
              </a:lnSpc>
            </a:pPr>
            <a:r>
              <a:rPr lang="en-US" sz="1000">
                <a:solidFill>
                  <a:srgbClr val="000000"/>
                </a:solidFill>
                <a:latin typeface="Open Sans"/>
                <a:ea typeface="Open Sans"/>
                <a:cs typeface="Open Sans"/>
                <a:sym typeface="Open Sans"/>
              </a:rPr>
              <a:t>□</a:t>
            </a:r>
            <a:r>
              <a:rPr lang="en-US" sz="1000" b="1">
                <a:solidFill>
                  <a:srgbClr val="000000"/>
                </a:solidFill>
                <a:latin typeface="Open Sans Bold"/>
                <a:ea typeface="Open Sans Bold"/>
                <a:cs typeface="Open Sans Bold"/>
                <a:sym typeface="Open Sans Bold"/>
              </a:rPr>
              <a:t>Readiness Probe:</a:t>
            </a:r>
            <a:r>
              <a:rPr lang="en-US" sz="1000">
                <a:solidFill>
                  <a:srgbClr val="000000"/>
                </a:solidFill>
                <a:latin typeface="Open Sans"/>
                <a:ea typeface="Open Sans"/>
                <a:cs typeface="Open Sans"/>
                <a:sym typeface="Open Sans"/>
              </a:rPr>
              <a:t> Checks if the container is ready to accept traﬃc. If the </a:t>
            </a:r>
          </a:p>
        </p:txBody>
      </p:sp>
      <p:sp>
        <p:nvSpPr>
          <p:cNvPr id="19" name="TextBox 19"/>
          <p:cNvSpPr txBox="1"/>
          <p:nvPr/>
        </p:nvSpPr>
        <p:spPr>
          <a:xfrm>
            <a:off x="783079" y="3441040"/>
            <a:ext cx="4715780" cy="255708"/>
          </a:xfrm>
          <a:prstGeom prst="rect">
            <a:avLst/>
          </a:prstGeom>
        </p:spPr>
        <p:txBody>
          <a:bodyPr lIns="0" tIns="0" rIns="0" bIns="0" rtlCol="0" anchor="t">
            <a:spAutoFit/>
          </a:bodyPr>
          <a:lstStyle/>
          <a:p>
            <a:pPr algn="l">
              <a:lnSpc>
                <a:spcPts val="500"/>
              </a:lnSpc>
            </a:pPr>
            <a:r>
              <a:rPr lang="en-US" sz="1000">
                <a:solidFill>
                  <a:srgbClr val="000000"/>
                </a:solidFill>
                <a:latin typeface="Open Sans"/>
                <a:ea typeface="Open Sans"/>
                <a:cs typeface="Open Sans"/>
                <a:sym typeface="Open Sans"/>
              </a:rPr>
              <a:t>readiness probe fails, the container will be removed from the list of endpoints </a:t>
            </a:r>
          </a:p>
          <a:p>
            <a:pPr algn="l">
              <a:lnSpc>
                <a:spcPts val="1900"/>
              </a:lnSpc>
            </a:pPr>
            <a:r>
              <a:rPr lang="en-US" sz="1000">
                <a:solidFill>
                  <a:srgbClr val="000000"/>
                </a:solidFill>
                <a:latin typeface="Open Sans"/>
                <a:ea typeface="Open Sans"/>
                <a:cs typeface="Open Sans"/>
                <a:sym typeface="Open Sans"/>
              </a:rPr>
              <a:t>that receive traﬃc. </a:t>
            </a:r>
            <a:r>
              <a:rPr lang="en-US" sz="1000" b="1">
                <a:solidFill>
                  <a:srgbClr val="000000"/>
                </a:solidFill>
                <a:latin typeface="Open Sans Bold"/>
                <a:ea typeface="Open Sans Bold"/>
                <a:cs typeface="Open Sans Bold"/>
                <a:sym typeface="Open Sans Bold"/>
              </a:rPr>
              <a:t>Keeps executing throughout the container lifecycle.</a:t>
            </a:r>
          </a:p>
        </p:txBody>
      </p:sp>
      <p:sp>
        <p:nvSpPr>
          <p:cNvPr id="20" name="TextBox 20"/>
          <p:cNvSpPr txBox="1"/>
          <p:nvPr/>
        </p:nvSpPr>
        <p:spPr>
          <a:xfrm>
            <a:off x="6882689" y="1215466"/>
            <a:ext cx="964940" cy="186109"/>
          </a:xfrm>
          <a:prstGeom prst="rect">
            <a:avLst/>
          </a:prstGeom>
        </p:spPr>
        <p:txBody>
          <a:bodyPr lIns="0" tIns="0" rIns="0" bIns="0" rtlCol="0" anchor="t">
            <a:spAutoFit/>
          </a:bodyPr>
          <a:lstStyle/>
          <a:p>
            <a:pPr algn="l">
              <a:lnSpc>
                <a:spcPts val="1400"/>
              </a:lnSpc>
            </a:pPr>
            <a:r>
              <a:rPr lang="en-US" sz="1000" b="1">
                <a:solidFill>
                  <a:srgbClr val="000000"/>
                </a:solidFill>
                <a:latin typeface="Open Sans Bold"/>
                <a:ea typeface="Open Sans Bold"/>
                <a:cs typeface="Open Sans Bold"/>
                <a:sym typeface="Open Sans Bold"/>
              </a:rPr>
              <a:t>Liveness Probe</a:t>
            </a:r>
          </a:p>
        </p:txBody>
      </p:sp>
      <p:sp>
        <p:nvSpPr>
          <p:cNvPr id="21" name="TextBox 21"/>
          <p:cNvSpPr txBox="1"/>
          <p:nvPr/>
        </p:nvSpPr>
        <p:spPr>
          <a:xfrm>
            <a:off x="325879" y="282445"/>
            <a:ext cx="4876400" cy="806834"/>
          </a:xfrm>
          <a:prstGeom prst="rect">
            <a:avLst/>
          </a:prstGeom>
        </p:spPr>
        <p:txBody>
          <a:bodyPr lIns="0" tIns="0" rIns="0" bIns="0" rtlCol="0" anchor="t">
            <a:spAutoFit/>
          </a:bodyPr>
          <a:lstStyle/>
          <a:p>
            <a:pPr algn="l">
              <a:lnSpc>
                <a:spcPts val="2800"/>
              </a:lnSpc>
            </a:pPr>
            <a:r>
              <a:rPr lang="en-US" sz="2000" b="1">
                <a:solidFill>
                  <a:srgbClr val="000000"/>
                </a:solidFill>
                <a:latin typeface="Ubuntu Bold" panose="020B0804030602030204"/>
                <a:ea typeface="Ubuntu Bold" panose="020B0804030602030204"/>
                <a:cs typeface="Ubuntu Bold" panose="020B0804030602030204"/>
                <a:sym typeface="Ubuntu Bold" panose="020B0804030602030204"/>
              </a:rPr>
              <a:t>Liveness, Readiness and Startup Probes</a:t>
            </a:r>
          </a:p>
          <a:p>
            <a:pPr algn="l">
              <a:lnSpc>
                <a:spcPts val="1960"/>
              </a:lnSpc>
            </a:pPr>
            <a:r>
              <a:rPr lang="en-US" sz="1400" b="1">
                <a:solidFill>
                  <a:srgbClr val="000000"/>
                </a:solidFill>
                <a:latin typeface="Open Sans Bold"/>
                <a:ea typeface="Open Sans Bold"/>
                <a:cs typeface="Open Sans Bold"/>
                <a:sym typeface="Open Sans Bold"/>
              </a:rPr>
              <a:t>Continuously monitor container health</a:t>
            </a:r>
          </a:p>
        </p:txBody>
      </p:sp>
      <p:sp>
        <p:nvSpPr>
          <p:cNvPr id="22" name="TextBox 22"/>
          <p:cNvSpPr txBox="1"/>
          <p:nvPr/>
        </p:nvSpPr>
        <p:spPr>
          <a:xfrm>
            <a:off x="325879" y="4622825"/>
            <a:ext cx="857298" cy="208445"/>
          </a:xfrm>
          <a:prstGeom prst="rect">
            <a:avLst/>
          </a:prstGeom>
        </p:spPr>
        <p:txBody>
          <a:bodyPr lIns="0" tIns="0" rIns="0" bIns="0" rtlCol="0" anchor="t">
            <a:spAutoFit/>
          </a:bodyPr>
          <a:lstStyle/>
          <a:p>
            <a:pPr algn="l">
              <a:lnSpc>
                <a:spcPts val="1680"/>
              </a:lnSpc>
            </a:pPr>
            <a:r>
              <a:rPr lang="en-US" sz="1200" b="1">
                <a:solidFill>
                  <a:srgbClr val="000000"/>
                </a:solidFill>
                <a:latin typeface="Ubuntu Bold" panose="020B0804030602030204"/>
                <a:ea typeface="Ubuntu Bold" panose="020B0804030602030204"/>
                <a:cs typeface="Ubuntu Bold" panose="020B0804030602030204"/>
                <a:sym typeface="Ubuntu Bold" panose="020B0804030602030204"/>
              </a:rPr>
              <a:t>Kubernetes</a:t>
            </a:r>
          </a:p>
        </p:txBody>
      </p:sp>
      <p:sp>
        <p:nvSpPr>
          <p:cNvPr id="23" name="TextBox 23"/>
          <p:cNvSpPr txBox="1"/>
          <p:nvPr/>
        </p:nvSpPr>
        <p:spPr>
          <a:xfrm>
            <a:off x="6187869" y="1579883"/>
            <a:ext cx="502301" cy="126035"/>
          </a:xfrm>
          <a:prstGeom prst="rect">
            <a:avLst/>
          </a:prstGeom>
        </p:spPr>
        <p:txBody>
          <a:bodyPr lIns="0" tIns="0" rIns="0" bIns="0" rtlCol="0" anchor="t">
            <a:spAutoFit/>
          </a:bodyPr>
          <a:lstStyle/>
          <a:p>
            <a:pPr algn="l">
              <a:lnSpc>
                <a:spcPts val="960"/>
              </a:lnSpc>
            </a:pPr>
            <a:r>
              <a:rPr lang="en-US" sz="800">
                <a:solidFill>
                  <a:srgbClr val="000000"/>
                </a:solidFill>
                <a:latin typeface="Open Sans"/>
                <a:ea typeface="Open Sans"/>
                <a:cs typeface="Open Sans"/>
                <a:sym typeface="Open Sans"/>
              </a:rPr>
              <a:t>Container </a:t>
            </a:r>
          </a:p>
        </p:txBody>
      </p:sp>
      <p:sp>
        <p:nvSpPr>
          <p:cNvPr id="24" name="TextBox 24"/>
          <p:cNvSpPr txBox="1"/>
          <p:nvPr/>
        </p:nvSpPr>
        <p:spPr>
          <a:xfrm>
            <a:off x="6235351" y="1701803"/>
            <a:ext cx="378666" cy="126035"/>
          </a:xfrm>
          <a:prstGeom prst="rect">
            <a:avLst/>
          </a:prstGeom>
        </p:spPr>
        <p:txBody>
          <a:bodyPr lIns="0" tIns="0" rIns="0" bIns="0" rtlCol="0" anchor="t">
            <a:spAutoFit/>
          </a:bodyPr>
          <a:lstStyle/>
          <a:p>
            <a:pPr algn="l">
              <a:lnSpc>
                <a:spcPts val="960"/>
              </a:lnSpc>
            </a:pPr>
            <a:r>
              <a:rPr lang="en-US" sz="800">
                <a:solidFill>
                  <a:srgbClr val="000000"/>
                </a:solidFill>
                <a:latin typeface="Open Sans"/>
                <a:ea typeface="Open Sans"/>
                <a:cs typeface="Open Sans"/>
                <a:sym typeface="Open Sans"/>
              </a:rPr>
              <a:t>running</a:t>
            </a:r>
          </a:p>
        </p:txBody>
      </p:sp>
      <p:sp>
        <p:nvSpPr>
          <p:cNvPr id="25" name="TextBox 25"/>
          <p:cNvSpPr txBox="1"/>
          <p:nvPr/>
        </p:nvSpPr>
        <p:spPr>
          <a:xfrm>
            <a:off x="6873983" y="3063526"/>
            <a:ext cx="263119" cy="145085"/>
          </a:xfrm>
          <a:prstGeom prst="rect">
            <a:avLst/>
          </a:prstGeom>
        </p:spPr>
        <p:txBody>
          <a:bodyPr lIns="0" tIns="0" rIns="0" bIns="0" rtlCol="0" anchor="t">
            <a:spAutoFit/>
          </a:bodyPr>
          <a:lstStyle/>
          <a:p>
            <a:pPr algn="l">
              <a:lnSpc>
                <a:spcPts val="1120"/>
              </a:lnSpc>
            </a:pPr>
            <a:r>
              <a:rPr lang="en-US" sz="800">
                <a:solidFill>
                  <a:srgbClr val="000000"/>
                </a:solidFill>
                <a:latin typeface="Open Sans"/>
                <a:ea typeface="Open Sans"/>
                <a:cs typeface="Open Sans"/>
                <a:sym typeface="Open Sans"/>
              </a:rPr>
              <a:t>Pass?</a:t>
            </a:r>
          </a:p>
        </p:txBody>
      </p:sp>
      <p:sp>
        <p:nvSpPr>
          <p:cNvPr id="26" name="TextBox 26"/>
          <p:cNvSpPr txBox="1"/>
          <p:nvPr/>
        </p:nvSpPr>
        <p:spPr>
          <a:xfrm>
            <a:off x="7170115" y="2438714"/>
            <a:ext cx="404889" cy="126035"/>
          </a:xfrm>
          <a:prstGeom prst="rect">
            <a:avLst/>
          </a:prstGeom>
        </p:spPr>
        <p:txBody>
          <a:bodyPr lIns="0" tIns="0" rIns="0" bIns="0" rtlCol="0" anchor="t">
            <a:spAutoFit/>
          </a:bodyPr>
          <a:lstStyle/>
          <a:p>
            <a:pPr algn="l">
              <a:lnSpc>
                <a:spcPts val="975"/>
              </a:lnSpc>
            </a:pPr>
            <a:r>
              <a:rPr lang="en-US" sz="800">
                <a:solidFill>
                  <a:srgbClr val="000000"/>
                </a:solidFill>
                <a:latin typeface="Open Sans"/>
                <a:ea typeface="Open Sans"/>
                <a:cs typeface="Open Sans"/>
                <a:sym typeface="Open Sans"/>
              </a:rPr>
              <a:t>Execute </a:t>
            </a:r>
          </a:p>
        </p:txBody>
      </p:sp>
      <p:sp>
        <p:nvSpPr>
          <p:cNvPr id="27" name="TextBox 27"/>
          <p:cNvSpPr txBox="1"/>
          <p:nvPr/>
        </p:nvSpPr>
        <p:spPr>
          <a:xfrm>
            <a:off x="7213530" y="2562539"/>
            <a:ext cx="289341" cy="126035"/>
          </a:xfrm>
          <a:prstGeom prst="rect">
            <a:avLst/>
          </a:prstGeom>
        </p:spPr>
        <p:txBody>
          <a:bodyPr lIns="0" tIns="0" rIns="0" bIns="0" rtlCol="0" anchor="t">
            <a:spAutoFit/>
          </a:bodyPr>
          <a:lstStyle/>
          <a:p>
            <a:pPr algn="l">
              <a:lnSpc>
                <a:spcPts val="975"/>
              </a:lnSpc>
            </a:pPr>
            <a:r>
              <a:rPr lang="en-US" sz="800">
                <a:solidFill>
                  <a:srgbClr val="000000"/>
                </a:solidFill>
                <a:latin typeface="Open Sans"/>
                <a:ea typeface="Open Sans"/>
                <a:cs typeface="Open Sans"/>
                <a:sym typeface="Open Sans"/>
              </a:rPr>
              <a:t>probe</a:t>
            </a:r>
          </a:p>
        </p:txBody>
      </p:sp>
      <p:sp>
        <p:nvSpPr>
          <p:cNvPr id="28" name="TextBox 28"/>
          <p:cNvSpPr txBox="1"/>
          <p:nvPr/>
        </p:nvSpPr>
        <p:spPr>
          <a:xfrm>
            <a:off x="7034051" y="3801780"/>
            <a:ext cx="682314" cy="126035"/>
          </a:xfrm>
          <a:prstGeom prst="rect">
            <a:avLst/>
          </a:prstGeom>
        </p:spPr>
        <p:txBody>
          <a:bodyPr lIns="0" tIns="0" rIns="0" bIns="0" rtlCol="0" anchor="t">
            <a:spAutoFit/>
          </a:bodyPr>
          <a:lstStyle/>
          <a:p>
            <a:pPr algn="l">
              <a:lnSpc>
                <a:spcPts val="960"/>
              </a:lnSpc>
            </a:pPr>
            <a:r>
              <a:rPr lang="en-US" sz="800">
                <a:solidFill>
                  <a:srgbClr val="000000"/>
                </a:solidFill>
                <a:latin typeface="Open Sans"/>
                <a:ea typeface="Open Sans"/>
                <a:cs typeface="Open Sans"/>
                <a:sym typeface="Open Sans"/>
              </a:rPr>
              <a:t>Fail threshold </a:t>
            </a:r>
          </a:p>
        </p:txBody>
      </p:sp>
      <p:sp>
        <p:nvSpPr>
          <p:cNvPr id="29" name="TextBox 29"/>
          <p:cNvSpPr txBox="1"/>
          <p:nvPr/>
        </p:nvSpPr>
        <p:spPr>
          <a:xfrm>
            <a:off x="7106526" y="3923700"/>
            <a:ext cx="507692" cy="126035"/>
          </a:xfrm>
          <a:prstGeom prst="rect">
            <a:avLst/>
          </a:prstGeom>
        </p:spPr>
        <p:txBody>
          <a:bodyPr lIns="0" tIns="0" rIns="0" bIns="0" rtlCol="0" anchor="t">
            <a:spAutoFit/>
          </a:bodyPr>
          <a:lstStyle/>
          <a:p>
            <a:pPr algn="l">
              <a:lnSpc>
                <a:spcPts val="960"/>
              </a:lnSpc>
            </a:pPr>
            <a:r>
              <a:rPr lang="en-US" sz="800">
                <a:solidFill>
                  <a:srgbClr val="000000"/>
                </a:solidFill>
                <a:latin typeface="Open Sans"/>
                <a:ea typeface="Open Sans"/>
                <a:cs typeface="Open Sans"/>
                <a:sym typeface="Open Sans"/>
              </a:rPr>
              <a:t>exceeded?</a:t>
            </a:r>
          </a:p>
        </p:txBody>
      </p:sp>
      <p:sp>
        <p:nvSpPr>
          <p:cNvPr id="30" name="TextBox 30"/>
          <p:cNvSpPr txBox="1"/>
          <p:nvPr/>
        </p:nvSpPr>
        <p:spPr>
          <a:xfrm>
            <a:off x="8218627" y="3496208"/>
            <a:ext cx="407480" cy="126035"/>
          </a:xfrm>
          <a:prstGeom prst="rect">
            <a:avLst/>
          </a:prstGeom>
        </p:spPr>
        <p:txBody>
          <a:bodyPr lIns="0" tIns="0" rIns="0" bIns="0" rtlCol="0" anchor="t">
            <a:spAutoFit/>
          </a:bodyPr>
          <a:lstStyle/>
          <a:p>
            <a:pPr algn="l">
              <a:lnSpc>
                <a:spcPts val="975"/>
              </a:lnSpc>
            </a:pPr>
            <a:r>
              <a:rPr lang="en-US" sz="800" b="1">
                <a:solidFill>
                  <a:srgbClr val="FF0000"/>
                </a:solidFill>
                <a:latin typeface="Open Sans Bold"/>
                <a:ea typeface="Open Sans Bold"/>
                <a:cs typeface="Open Sans Bold"/>
                <a:sym typeface="Open Sans Bold"/>
              </a:rPr>
              <a:t>Restart </a:t>
            </a:r>
          </a:p>
        </p:txBody>
      </p:sp>
      <p:sp>
        <p:nvSpPr>
          <p:cNvPr id="31" name="TextBox 31"/>
          <p:cNvSpPr txBox="1"/>
          <p:nvPr/>
        </p:nvSpPr>
        <p:spPr>
          <a:xfrm>
            <a:off x="8159677" y="3620033"/>
            <a:ext cx="500958" cy="126035"/>
          </a:xfrm>
          <a:prstGeom prst="rect">
            <a:avLst/>
          </a:prstGeom>
        </p:spPr>
        <p:txBody>
          <a:bodyPr lIns="0" tIns="0" rIns="0" bIns="0" rtlCol="0" anchor="t">
            <a:spAutoFit/>
          </a:bodyPr>
          <a:lstStyle/>
          <a:p>
            <a:pPr algn="l">
              <a:lnSpc>
                <a:spcPts val="975"/>
              </a:lnSpc>
            </a:pPr>
            <a:r>
              <a:rPr lang="en-US" sz="800" b="1">
                <a:solidFill>
                  <a:srgbClr val="FF0000"/>
                </a:solidFill>
                <a:latin typeface="Open Sans Bold"/>
                <a:ea typeface="Open Sans Bold"/>
                <a:cs typeface="Open Sans Bold"/>
                <a:sym typeface="Open Sans Bold"/>
              </a:rPr>
              <a:t>container</a:t>
            </a:r>
          </a:p>
        </p:txBody>
      </p:sp>
      <p:sp>
        <p:nvSpPr>
          <p:cNvPr id="32" name="TextBox 32"/>
          <p:cNvSpPr txBox="1"/>
          <p:nvPr/>
        </p:nvSpPr>
        <p:spPr>
          <a:xfrm>
            <a:off x="6899243" y="3449688"/>
            <a:ext cx="124358" cy="153543"/>
          </a:xfrm>
          <a:prstGeom prst="rect">
            <a:avLst/>
          </a:prstGeom>
        </p:spPr>
        <p:txBody>
          <a:bodyPr lIns="0" tIns="0" rIns="0" bIns="0" rtlCol="0" anchor="t">
            <a:spAutoFit/>
          </a:bodyPr>
          <a:lstStyle/>
          <a:p>
            <a:pPr algn="l">
              <a:lnSpc>
                <a:spcPts val="1120"/>
              </a:lnSpc>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No</a:t>
            </a:r>
          </a:p>
        </p:txBody>
      </p:sp>
      <p:sp>
        <p:nvSpPr>
          <p:cNvPr id="33" name="TextBox 33"/>
          <p:cNvSpPr txBox="1"/>
          <p:nvPr/>
        </p:nvSpPr>
        <p:spPr>
          <a:xfrm>
            <a:off x="7406697" y="3247425"/>
            <a:ext cx="124358" cy="153543"/>
          </a:xfrm>
          <a:prstGeom prst="rect">
            <a:avLst/>
          </a:prstGeom>
        </p:spPr>
        <p:txBody>
          <a:bodyPr lIns="0" tIns="0" rIns="0" bIns="0" rtlCol="0" anchor="t">
            <a:spAutoFit/>
          </a:bodyPr>
          <a:lstStyle/>
          <a:p>
            <a:pPr algn="l">
              <a:lnSpc>
                <a:spcPts val="1120"/>
              </a:lnSpc>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No</a:t>
            </a:r>
          </a:p>
        </p:txBody>
      </p:sp>
      <p:sp>
        <p:nvSpPr>
          <p:cNvPr id="34" name="TextBox 34"/>
          <p:cNvSpPr txBox="1"/>
          <p:nvPr/>
        </p:nvSpPr>
        <p:spPr>
          <a:xfrm>
            <a:off x="7627687" y="2976534"/>
            <a:ext cx="186538" cy="153543"/>
          </a:xfrm>
          <a:prstGeom prst="rect">
            <a:avLst/>
          </a:prstGeom>
        </p:spPr>
        <p:txBody>
          <a:bodyPr lIns="0" tIns="0" rIns="0" bIns="0" rtlCol="0" anchor="t">
            <a:spAutoFit/>
          </a:bodyPr>
          <a:lstStyle/>
          <a:p>
            <a:pPr algn="l">
              <a:lnSpc>
                <a:spcPts val="1120"/>
              </a:lnSpc>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Yes</a:t>
            </a:r>
          </a:p>
        </p:txBody>
      </p:sp>
      <p:sp>
        <p:nvSpPr>
          <p:cNvPr id="35" name="TextBox 35"/>
          <p:cNvSpPr txBox="1"/>
          <p:nvPr/>
        </p:nvSpPr>
        <p:spPr>
          <a:xfrm>
            <a:off x="7659300" y="3450450"/>
            <a:ext cx="186538" cy="153543"/>
          </a:xfrm>
          <a:prstGeom prst="rect">
            <a:avLst/>
          </a:prstGeom>
        </p:spPr>
        <p:txBody>
          <a:bodyPr lIns="0" tIns="0" rIns="0" bIns="0" rtlCol="0" anchor="t">
            <a:spAutoFit/>
          </a:bodyPr>
          <a:lstStyle/>
          <a:p>
            <a:pPr algn="l">
              <a:lnSpc>
                <a:spcPts val="1120"/>
              </a:lnSpc>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Yes</a:t>
            </a: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8994635" cy="5143500"/>
          </a:xfrm>
          <a:custGeom>
            <a:avLst/>
            <a:gdLst/>
            <a:ahLst/>
            <a:cxnLst/>
            <a:rect l="l" t="t" r="r" b="b"/>
            <a:pathLst>
              <a:path w="8994635" h="5143500">
                <a:moveTo>
                  <a:pt x="0" y="0"/>
                </a:moveTo>
                <a:lnTo>
                  <a:pt x="8994635" y="0"/>
                </a:lnTo>
                <a:lnTo>
                  <a:pt x="8994635"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227916" y="82616"/>
            <a:ext cx="2482294" cy="504509"/>
          </a:xfrm>
          <a:prstGeom prst="rect">
            <a:avLst/>
          </a:prstGeom>
        </p:spPr>
        <p:txBody>
          <a:bodyPr lIns="0" tIns="0" rIns="0" bIns="0" rtlCol="0" anchor="t">
            <a:spAutoFit/>
          </a:bodyPr>
          <a:lstStyle/>
          <a:p>
            <a:pPr algn="l">
              <a:lnSpc>
                <a:spcPts val="4020"/>
              </a:lnSpc>
            </a:pPr>
            <a:r>
              <a:rPr lang="en-US" sz="2870" spc="5">
                <a:solidFill>
                  <a:srgbClr val="326CE5"/>
                </a:solidFill>
                <a:latin typeface="Barlow" panose="00000500000000000000"/>
                <a:ea typeface="Barlow" panose="00000500000000000000"/>
                <a:cs typeface="Barlow" panose="00000500000000000000"/>
                <a:sym typeface="Barlow" panose="00000500000000000000"/>
              </a:rPr>
              <a:t>Liveness Probe</a:t>
            </a:r>
          </a:p>
        </p:txBody>
      </p:sp>
      <p:sp>
        <p:nvSpPr>
          <p:cNvPr id="4" name="TextBox 4"/>
          <p:cNvSpPr txBox="1"/>
          <p:nvPr/>
        </p:nvSpPr>
        <p:spPr>
          <a:xfrm>
            <a:off x="639943" y="867938"/>
            <a:ext cx="1289135" cy="261002"/>
          </a:xfrm>
          <a:prstGeom prst="rect">
            <a:avLst/>
          </a:prstGeom>
        </p:spPr>
        <p:txBody>
          <a:bodyPr lIns="0" tIns="0" rIns="0" bIns="0" rtlCol="0" anchor="t">
            <a:spAutoFit/>
          </a:bodyPr>
          <a:lstStyle/>
          <a:p>
            <a:pPr algn="l">
              <a:lnSpc>
                <a:spcPts val="2045"/>
              </a:lnSpc>
            </a:pPr>
            <a:r>
              <a:rPr lang="en-US" sz="1460">
                <a:solidFill>
                  <a:srgbClr val="326CE5"/>
                </a:solidFill>
                <a:latin typeface="Barlow" panose="00000500000000000000"/>
                <a:ea typeface="Barlow" panose="00000500000000000000"/>
                <a:cs typeface="Barlow" panose="00000500000000000000"/>
                <a:sym typeface="Barlow" panose="00000500000000000000"/>
              </a:rPr>
              <a:t>Key Parameters</a:t>
            </a:r>
          </a:p>
        </p:txBody>
      </p:sp>
      <p:sp>
        <p:nvSpPr>
          <p:cNvPr id="5" name="TextBox 5"/>
          <p:cNvSpPr txBox="1"/>
          <p:nvPr/>
        </p:nvSpPr>
        <p:spPr>
          <a:xfrm>
            <a:off x="639943" y="2103765"/>
            <a:ext cx="1061685" cy="213826"/>
          </a:xfrm>
          <a:prstGeom prst="rect">
            <a:avLst/>
          </a:prstGeom>
        </p:spPr>
        <p:txBody>
          <a:bodyPr lIns="0" tIns="0" rIns="0" bIns="0" rtlCol="0" anchor="t">
            <a:spAutoFit/>
          </a:bodyPr>
          <a:lstStyle/>
          <a:p>
            <a:pPr algn="l">
              <a:lnSpc>
                <a:spcPts val="1595"/>
              </a:lnSpc>
            </a:pPr>
            <a:r>
              <a:rPr lang="en-US" sz="1135" spc="4">
                <a:solidFill>
                  <a:srgbClr val="FFFFFF"/>
                </a:solidFill>
                <a:latin typeface="Consolas" panose="020B0609020204030204"/>
                <a:ea typeface="Consolas" panose="020B0609020204030204"/>
                <a:cs typeface="Consolas" panose="020B0609020204030204"/>
                <a:sym typeface="Consolas" panose="020B0609020204030204"/>
              </a:rPr>
              <a:t>periodSeconds</a:t>
            </a:r>
          </a:p>
        </p:txBody>
      </p:sp>
      <p:sp>
        <p:nvSpPr>
          <p:cNvPr id="6" name="TextBox 6"/>
          <p:cNvSpPr txBox="1"/>
          <p:nvPr/>
        </p:nvSpPr>
        <p:spPr>
          <a:xfrm>
            <a:off x="639943" y="2623867"/>
            <a:ext cx="1145713" cy="213826"/>
          </a:xfrm>
          <a:prstGeom prst="rect">
            <a:avLst/>
          </a:prstGeom>
        </p:spPr>
        <p:txBody>
          <a:bodyPr lIns="0" tIns="0" rIns="0" bIns="0" rtlCol="0" anchor="t">
            <a:spAutoFit/>
          </a:bodyPr>
          <a:lstStyle/>
          <a:p>
            <a:pPr algn="l">
              <a:lnSpc>
                <a:spcPts val="1595"/>
              </a:lnSpc>
            </a:pPr>
            <a:r>
              <a:rPr lang="en-US" sz="1135" spc="6">
                <a:solidFill>
                  <a:srgbClr val="FFFFFF"/>
                </a:solidFill>
                <a:latin typeface="Consolas" panose="020B0609020204030204"/>
                <a:ea typeface="Consolas" panose="020B0609020204030204"/>
                <a:cs typeface="Consolas" panose="020B0609020204030204"/>
                <a:sym typeface="Consolas" panose="020B0609020204030204"/>
              </a:rPr>
              <a:t>timeoutSeconds</a:t>
            </a:r>
          </a:p>
        </p:txBody>
      </p:sp>
      <p:sp>
        <p:nvSpPr>
          <p:cNvPr id="7" name="TextBox 7"/>
          <p:cNvSpPr txBox="1"/>
          <p:nvPr/>
        </p:nvSpPr>
        <p:spPr>
          <a:xfrm>
            <a:off x="639943" y="3144245"/>
            <a:ext cx="1306836" cy="213826"/>
          </a:xfrm>
          <a:prstGeom prst="rect">
            <a:avLst/>
          </a:prstGeom>
        </p:spPr>
        <p:txBody>
          <a:bodyPr lIns="0" tIns="0" rIns="0" bIns="0" rtlCol="0" anchor="t">
            <a:spAutoFit/>
          </a:bodyPr>
          <a:lstStyle/>
          <a:p>
            <a:pPr algn="l">
              <a:lnSpc>
                <a:spcPts val="1595"/>
              </a:lnSpc>
            </a:pPr>
            <a:r>
              <a:rPr lang="en-US" sz="1135" spc="4">
                <a:solidFill>
                  <a:srgbClr val="FFFFFF"/>
                </a:solidFill>
                <a:latin typeface="Consolas" panose="020B0609020204030204"/>
                <a:ea typeface="Consolas" panose="020B0609020204030204"/>
                <a:cs typeface="Consolas" panose="020B0609020204030204"/>
                <a:sym typeface="Consolas" panose="020B0609020204030204"/>
              </a:rPr>
              <a:t>successThreshold</a:t>
            </a:r>
          </a:p>
        </p:txBody>
      </p:sp>
      <p:sp>
        <p:nvSpPr>
          <p:cNvPr id="8" name="TextBox 8"/>
          <p:cNvSpPr txBox="1"/>
          <p:nvPr/>
        </p:nvSpPr>
        <p:spPr>
          <a:xfrm>
            <a:off x="639943" y="3664354"/>
            <a:ext cx="1306836" cy="213826"/>
          </a:xfrm>
          <a:prstGeom prst="rect">
            <a:avLst/>
          </a:prstGeom>
        </p:spPr>
        <p:txBody>
          <a:bodyPr lIns="0" tIns="0" rIns="0" bIns="0" rtlCol="0" anchor="t">
            <a:spAutoFit/>
          </a:bodyPr>
          <a:lstStyle/>
          <a:p>
            <a:pPr algn="l">
              <a:lnSpc>
                <a:spcPts val="1595"/>
              </a:lnSpc>
            </a:pPr>
            <a:r>
              <a:rPr lang="en-US" sz="1135" spc="4">
                <a:solidFill>
                  <a:srgbClr val="FFFFFF"/>
                </a:solidFill>
                <a:latin typeface="Consolas" panose="020B0609020204030204"/>
                <a:ea typeface="Consolas" panose="020B0609020204030204"/>
                <a:cs typeface="Consolas" panose="020B0609020204030204"/>
                <a:sym typeface="Consolas" panose="020B0609020204030204"/>
              </a:rPr>
              <a:t>failureThreshold</a:t>
            </a:r>
          </a:p>
        </p:txBody>
      </p:sp>
      <p:sp>
        <p:nvSpPr>
          <p:cNvPr id="9" name="TextBox 9"/>
          <p:cNvSpPr txBox="1"/>
          <p:nvPr/>
        </p:nvSpPr>
        <p:spPr>
          <a:xfrm>
            <a:off x="639943" y="1583291"/>
            <a:ext cx="1551987" cy="213826"/>
          </a:xfrm>
          <a:prstGeom prst="rect">
            <a:avLst/>
          </a:prstGeom>
        </p:spPr>
        <p:txBody>
          <a:bodyPr lIns="0" tIns="0" rIns="0" bIns="0" rtlCol="0" anchor="t">
            <a:spAutoFit/>
          </a:bodyPr>
          <a:lstStyle/>
          <a:p>
            <a:pPr algn="l">
              <a:lnSpc>
                <a:spcPts val="1595"/>
              </a:lnSpc>
            </a:pPr>
            <a:r>
              <a:rPr lang="en-US" sz="1135" spc="4">
                <a:solidFill>
                  <a:srgbClr val="FFFFFF"/>
                </a:solidFill>
                <a:latin typeface="Consolas" panose="020B0609020204030204"/>
                <a:ea typeface="Consolas" panose="020B0609020204030204"/>
                <a:cs typeface="Consolas" panose="020B0609020204030204"/>
                <a:sym typeface="Consolas" panose="020B0609020204030204"/>
              </a:rPr>
              <a:t>initialDelaySeconds</a:t>
            </a:r>
          </a:p>
        </p:txBody>
      </p:sp>
      <p:sp>
        <p:nvSpPr>
          <p:cNvPr id="10" name="TextBox 10"/>
          <p:cNvSpPr txBox="1"/>
          <p:nvPr/>
        </p:nvSpPr>
        <p:spPr>
          <a:xfrm>
            <a:off x="2710006" y="1390376"/>
            <a:ext cx="4180204" cy="432687"/>
          </a:xfrm>
          <a:prstGeom prst="rect">
            <a:avLst/>
          </a:prstGeom>
        </p:spPr>
        <p:txBody>
          <a:bodyPr lIns="0" tIns="0" rIns="0" bIns="0" rtlCol="0" anchor="t">
            <a:spAutoFit/>
          </a:bodyPr>
          <a:lstStyle/>
          <a:p>
            <a:pPr algn="l">
              <a:lnSpc>
                <a:spcPts val="3655"/>
              </a:lnSpc>
            </a:pPr>
            <a:r>
              <a:rPr lang="en-US" sz="1460">
                <a:solidFill>
                  <a:srgbClr val="000000"/>
                </a:solidFill>
                <a:latin typeface="Calibri (MS)" panose="020F0502020204030204"/>
                <a:ea typeface="Calibri (MS)" panose="020F0502020204030204"/>
                <a:cs typeface="Calibri (MS)" panose="020F0502020204030204"/>
                <a:sym typeface="Calibri (MS)" panose="020F0502020204030204"/>
              </a:rPr>
              <a:t>Time to wait after container start before the first probe</a:t>
            </a:r>
          </a:p>
        </p:txBody>
      </p:sp>
      <p:sp>
        <p:nvSpPr>
          <p:cNvPr id="11" name="TextBox 11"/>
          <p:cNvSpPr txBox="1"/>
          <p:nvPr/>
        </p:nvSpPr>
        <p:spPr>
          <a:xfrm>
            <a:off x="2710006" y="1910760"/>
            <a:ext cx="2687777" cy="432687"/>
          </a:xfrm>
          <a:prstGeom prst="rect">
            <a:avLst/>
          </a:prstGeom>
        </p:spPr>
        <p:txBody>
          <a:bodyPr lIns="0" tIns="0" rIns="0" bIns="0" rtlCol="0" anchor="t">
            <a:spAutoFit/>
          </a:bodyPr>
          <a:lstStyle/>
          <a:p>
            <a:pPr algn="l">
              <a:lnSpc>
                <a:spcPts val="3655"/>
              </a:lnSpc>
            </a:pPr>
            <a:r>
              <a:rPr lang="en-US" sz="1460">
                <a:solidFill>
                  <a:srgbClr val="000000"/>
                </a:solidFill>
                <a:latin typeface="Calibri (MS)" panose="020F0502020204030204"/>
                <a:ea typeface="Calibri (MS)" panose="020F0502020204030204"/>
                <a:cs typeface="Calibri (MS)" panose="020F0502020204030204"/>
                <a:sym typeface="Calibri (MS)" panose="020F0502020204030204"/>
              </a:rPr>
              <a:t>Interval between successive probes</a:t>
            </a:r>
          </a:p>
        </p:txBody>
      </p:sp>
      <p:sp>
        <p:nvSpPr>
          <p:cNvPr id="12" name="TextBox 12"/>
          <p:cNvSpPr txBox="1"/>
          <p:nvPr/>
        </p:nvSpPr>
        <p:spPr>
          <a:xfrm>
            <a:off x="2710006" y="2430863"/>
            <a:ext cx="4156897" cy="432687"/>
          </a:xfrm>
          <a:prstGeom prst="rect">
            <a:avLst/>
          </a:prstGeom>
        </p:spPr>
        <p:txBody>
          <a:bodyPr lIns="0" tIns="0" rIns="0" bIns="0" rtlCol="0" anchor="t">
            <a:spAutoFit/>
          </a:bodyPr>
          <a:lstStyle/>
          <a:p>
            <a:pPr algn="l">
              <a:lnSpc>
                <a:spcPts val="3655"/>
              </a:lnSpc>
            </a:pPr>
            <a:r>
              <a:rPr lang="en-US" sz="1460">
                <a:solidFill>
                  <a:srgbClr val="000000"/>
                </a:solidFill>
                <a:latin typeface="Calibri (MS)" panose="020F0502020204030204"/>
                <a:ea typeface="Calibri (MS)" panose="020F0502020204030204"/>
                <a:cs typeface="Calibri (MS)" panose="020F0502020204030204"/>
                <a:sym typeface="Calibri (MS)" panose="020F0502020204030204"/>
              </a:rPr>
              <a:t>Time to wait for a probe to complete before timing out</a:t>
            </a:r>
          </a:p>
        </p:txBody>
      </p:sp>
      <p:sp>
        <p:nvSpPr>
          <p:cNvPr id="13" name="TextBox 13"/>
          <p:cNvSpPr txBox="1"/>
          <p:nvPr/>
        </p:nvSpPr>
        <p:spPr>
          <a:xfrm>
            <a:off x="2710006" y="2951240"/>
            <a:ext cx="5819476" cy="432687"/>
          </a:xfrm>
          <a:prstGeom prst="rect">
            <a:avLst/>
          </a:prstGeom>
        </p:spPr>
        <p:txBody>
          <a:bodyPr lIns="0" tIns="0" rIns="0" bIns="0" rtlCol="0" anchor="t">
            <a:spAutoFit/>
          </a:bodyPr>
          <a:lstStyle/>
          <a:p>
            <a:pPr algn="l">
              <a:lnSpc>
                <a:spcPts val="3655"/>
              </a:lnSpc>
            </a:pPr>
            <a:r>
              <a:rPr lang="en-US" sz="1460">
                <a:solidFill>
                  <a:srgbClr val="000000"/>
                </a:solidFill>
                <a:latin typeface="Calibri (MS)" panose="020F0502020204030204"/>
                <a:ea typeface="Calibri (MS)" panose="020F0502020204030204"/>
                <a:cs typeface="Calibri (MS)" panose="020F0502020204030204"/>
                <a:sym typeface="Calibri (MS)" panose="020F0502020204030204"/>
              </a:rPr>
              <a:t>Consecutive successes required to consider the probe successful after failure</a:t>
            </a:r>
          </a:p>
        </p:txBody>
      </p:sp>
      <p:sp>
        <p:nvSpPr>
          <p:cNvPr id="14" name="TextBox 14"/>
          <p:cNvSpPr txBox="1"/>
          <p:nvPr/>
        </p:nvSpPr>
        <p:spPr>
          <a:xfrm>
            <a:off x="2710006" y="3471439"/>
            <a:ext cx="5312649" cy="432687"/>
          </a:xfrm>
          <a:prstGeom prst="rect">
            <a:avLst/>
          </a:prstGeom>
        </p:spPr>
        <p:txBody>
          <a:bodyPr lIns="0" tIns="0" rIns="0" bIns="0" rtlCol="0" anchor="t">
            <a:spAutoFit/>
          </a:bodyPr>
          <a:lstStyle/>
          <a:p>
            <a:pPr algn="l">
              <a:lnSpc>
                <a:spcPts val="3655"/>
              </a:lnSpc>
            </a:pPr>
            <a:r>
              <a:rPr lang="en-US" sz="1460">
                <a:solidFill>
                  <a:srgbClr val="000000"/>
                </a:solidFill>
                <a:latin typeface="Calibri (MS)" panose="020F0502020204030204"/>
                <a:ea typeface="Calibri (MS)" panose="020F0502020204030204"/>
                <a:cs typeface="Calibri (MS)" panose="020F0502020204030204"/>
                <a:sym typeface="Calibri (MS)" panose="020F0502020204030204"/>
              </a:rPr>
              <a:t>Consecutive failures required to mark the container as failed and kill it</a:t>
            </a: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72985" y="718469"/>
            <a:ext cx="5828333" cy="2924393"/>
          </a:xfrm>
          <a:prstGeom prst="rect">
            <a:avLst/>
          </a:prstGeom>
        </p:spPr>
        <p:txBody>
          <a:bodyPr lIns="0" tIns="0" rIns="0" bIns="0" rtlCol="0" anchor="t">
            <a:spAutoFit/>
          </a:bodyPr>
          <a:lstStyle/>
          <a:p>
            <a:pPr algn="l">
              <a:lnSpc>
                <a:spcPts val="1580"/>
              </a:lnSpc>
              <a:spcBef>
                <a:spcPct val="0"/>
              </a:spcBef>
            </a:pPr>
            <a:r>
              <a:rPr lang="en-US" sz="1315">
                <a:solidFill>
                  <a:srgbClr val="000000"/>
                </a:solidFill>
                <a:latin typeface="Open Sans"/>
                <a:ea typeface="Open Sans"/>
                <a:cs typeface="Open Sans"/>
                <a:sym typeface="Open Sans"/>
              </a:rPr>
              <a:t> Liveness Probe 🔄</a:t>
            </a:r>
          </a:p>
          <a:p>
            <a:pPr algn="l">
              <a:lnSpc>
                <a:spcPts val="1580"/>
              </a:lnSpc>
              <a:spcBef>
                <a:spcPct val="0"/>
              </a:spcBef>
            </a:pPr>
            <a:endParaRPr lang="en-US" sz="1315">
              <a:solidFill>
                <a:srgbClr val="000000"/>
              </a:solidFill>
              <a:latin typeface="Open Sans"/>
              <a:ea typeface="Open Sans"/>
              <a:cs typeface="Open Sans"/>
              <a:sym typeface="Open Sans"/>
            </a:endParaRPr>
          </a:p>
          <a:p>
            <a:pPr algn="l">
              <a:lnSpc>
                <a:spcPts val="1580"/>
              </a:lnSpc>
              <a:spcBef>
                <a:spcPct val="0"/>
              </a:spcBef>
            </a:pPr>
            <a:r>
              <a:rPr lang="en-US" sz="1315">
                <a:solidFill>
                  <a:srgbClr val="000000"/>
                </a:solidFill>
                <a:latin typeface="Open Sans"/>
                <a:ea typeface="Open Sans"/>
                <a:cs typeface="Open Sans"/>
                <a:sym typeface="Open Sans"/>
              </a:rPr>
              <a:t>Purpose: Checks whether the application is still alive (not stuck or crashed).</a:t>
            </a:r>
          </a:p>
          <a:p>
            <a:pPr algn="l">
              <a:lnSpc>
                <a:spcPts val="1580"/>
              </a:lnSpc>
              <a:spcBef>
                <a:spcPct val="0"/>
              </a:spcBef>
            </a:pPr>
            <a:endParaRPr lang="en-US" sz="1315">
              <a:solidFill>
                <a:srgbClr val="000000"/>
              </a:solidFill>
              <a:latin typeface="Open Sans"/>
              <a:ea typeface="Open Sans"/>
              <a:cs typeface="Open Sans"/>
              <a:sym typeface="Open Sans"/>
            </a:endParaRPr>
          </a:p>
          <a:p>
            <a:pPr algn="l">
              <a:lnSpc>
                <a:spcPts val="1580"/>
              </a:lnSpc>
              <a:spcBef>
                <a:spcPct val="0"/>
              </a:spcBef>
            </a:pPr>
            <a:r>
              <a:rPr lang="en-US" sz="1315">
                <a:solidFill>
                  <a:srgbClr val="000000"/>
                </a:solidFill>
                <a:latin typeface="Open Sans"/>
                <a:ea typeface="Open Sans"/>
                <a:cs typeface="Open Sans"/>
                <a:sym typeface="Open Sans"/>
              </a:rPr>
              <a:t>Process:</a:t>
            </a:r>
          </a:p>
          <a:p>
            <a:pPr algn="l">
              <a:lnSpc>
                <a:spcPts val="1580"/>
              </a:lnSpc>
              <a:spcBef>
                <a:spcPct val="0"/>
              </a:spcBef>
            </a:pPr>
            <a:r>
              <a:rPr lang="en-US" sz="1315">
                <a:solidFill>
                  <a:srgbClr val="000000"/>
                </a:solidFill>
                <a:latin typeface="Open Sans"/>
                <a:ea typeface="Open Sans"/>
                <a:cs typeface="Open Sans"/>
                <a:sym typeface="Open Sans"/>
              </a:rPr>
              <a:t>Kubernetes executes the probe at regular intervals.</a:t>
            </a:r>
          </a:p>
          <a:p>
            <a:pPr algn="l">
              <a:lnSpc>
                <a:spcPts val="1580"/>
              </a:lnSpc>
              <a:spcBef>
                <a:spcPct val="0"/>
              </a:spcBef>
            </a:pPr>
            <a:r>
              <a:rPr lang="en-US" sz="1315">
                <a:solidFill>
                  <a:srgbClr val="000000"/>
                </a:solidFill>
                <a:latin typeface="Open Sans"/>
                <a:ea typeface="Open Sans"/>
                <a:cs typeface="Open Sans"/>
                <a:sym typeface="Open Sans"/>
              </a:rPr>
              <a:t>If the probe passes, the container keeps running.</a:t>
            </a:r>
          </a:p>
          <a:p>
            <a:pPr algn="l">
              <a:lnSpc>
                <a:spcPts val="1580"/>
              </a:lnSpc>
              <a:spcBef>
                <a:spcPct val="0"/>
              </a:spcBef>
            </a:pPr>
            <a:endParaRPr lang="en-US" sz="1315">
              <a:solidFill>
                <a:srgbClr val="000000"/>
              </a:solidFill>
              <a:latin typeface="Open Sans"/>
              <a:ea typeface="Open Sans"/>
              <a:cs typeface="Open Sans"/>
              <a:sym typeface="Open Sans"/>
            </a:endParaRPr>
          </a:p>
          <a:p>
            <a:pPr algn="l">
              <a:lnSpc>
                <a:spcPts val="1580"/>
              </a:lnSpc>
              <a:spcBef>
                <a:spcPct val="0"/>
              </a:spcBef>
            </a:pPr>
            <a:r>
              <a:rPr lang="en-US" sz="1315">
                <a:solidFill>
                  <a:srgbClr val="000000"/>
                </a:solidFill>
                <a:latin typeface="Open Sans"/>
                <a:ea typeface="Open Sans"/>
                <a:cs typeface="Open Sans"/>
                <a:sym typeface="Open Sans"/>
              </a:rPr>
              <a:t>If the probe fails:</a:t>
            </a:r>
          </a:p>
          <a:p>
            <a:pPr algn="l">
              <a:lnSpc>
                <a:spcPts val="1580"/>
              </a:lnSpc>
              <a:spcBef>
                <a:spcPct val="0"/>
              </a:spcBef>
            </a:pPr>
            <a:r>
              <a:rPr lang="en-US" sz="1315">
                <a:solidFill>
                  <a:srgbClr val="000000"/>
                </a:solidFill>
                <a:latin typeface="Open Sans"/>
                <a:ea typeface="Open Sans"/>
                <a:cs typeface="Open Sans"/>
                <a:sym typeface="Open Sans"/>
              </a:rPr>
              <a:t>Kubernetes checks if the failure threshold is exceeded.</a:t>
            </a:r>
          </a:p>
          <a:p>
            <a:pPr algn="l">
              <a:lnSpc>
                <a:spcPts val="1580"/>
              </a:lnSpc>
              <a:spcBef>
                <a:spcPct val="0"/>
              </a:spcBef>
            </a:pPr>
            <a:r>
              <a:rPr lang="en-US" sz="1315">
                <a:solidFill>
                  <a:srgbClr val="000000"/>
                </a:solidFill>
                <a:latin typeface="Open Sans"/>
                <a:ea typeface="Open Sans"/>
                <a:cs typeface="Open Sans"/>
                <a:sym typeface="Open Sans"/>
              </a:rPr>
              <a:t>If exceeded, Kubernetes restarts the container.</a:t>
            </a:r>
          </a:p>
          <a:p>
            <a:pPr algn="l">
              <a:lnSpc>
                <a:spcPts val="1580"/>
              </a:lnSpc>
              <a:spcBef>
                <a:spcPct val="0"/>
              </a:spcBef>
            </a:pPr>
            <a:endParaRPr lang="en-US" sz="1315">
              <a:solidFill>
                <a:srgbClr val="000000"/>
              </a:solidFill>
              <a:latin typeface="Open Sans"/>
              <a:ea typeface="Open Sans"/>
              <a:cs typeface="Open Sans"/>
              <a:sym typeface="Open Sans"/>
            </a:endParaRPr>
          </a:p>
          <a:p>
            <a:pPr algn="l">
              <a:lnSpc>
                <a:spcPts val="1580"/>
              </a:lnSpc>
              <a:spcBef>
                <a:spcPct val="0"/>
              </a:spcBef>
            </a:pPr>
            <a:r>
              <a:rPr lang="en-US" sz="1315">
                <a:solidFill>
                  <a:srgbClr val="000000"/>
                </a:solidFill>
                <a:latin typeface="Open Sans"/>
                <a:ea typeface="Open Sans"/>
                <a:cs typeface="Open Sans"/>
                <a:sym typeface="Open Sans"/>
              </a:rPr>
              <a:t>📌 Use Case:</a:t>
            </a:r>
          </a:p>
          <a:p>
            <a:pPr algn="l">
              <a:lnSpc>
                <a:spcPts val="1580"/>
              </a:lnSpc>
              <a:spcBef>
                <a:spcPct val="0"/>
              </a:spcBef>
            </a:pPr>
            <a:r>
              <a:rPr lang="en-US" sz="1315">
                <a:solidFill>
                  <a:srgbClr val="000000"/>
                </a:solidFill>
                <a:latin typeface="Open Sans"/>
                <a:ea typeface="Open Sans"/>
                <a:cs typeface="Open Sans"/>
                <a:sym typeface="Open Sans"/>
              </a:rPr>
              <a:t>Detects application crashes, deadlocks, or infinite loops.</a:t>
            </a:r>
          </a:p>
          <a:p>
            <a:pPr algn="l">
              <a:lnSpc>
                <a:spcPts val="1580"/>
              </a:lnSpc>
              <a:spcBef>
                <a:spcPct val="0"/>
              </a:spcBef>
            </a:pPr>
            <a:r>
              <a:rPr lang="en-US" sz="1315">
                <a:solidFill>
                  <a:srgbClr val="000000"/>
                </a:solidFill>
                <a:latin typeface="Open Sans"/>
                <a:ea typeface="Open Sans"/>
                <a:cs typeface="Open Sans"/>
                <a:sym typeface="Open Sans"/>
              </a:rPr>
              <a:t>Ensures self-healing by automatically restarting broken containers.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883" y="704903"/>
            <a:ext cx="5085022" cy="3564205"/>
          </a:xfrm>
          <a:custGeom>
            <a:avLst/>
            <a:gdLst/>
            <a:ahLst/>
            <a:cxnLst/>
            <a:rect l="l" t="t" r="r" b="b"/>
            <a:pathLst>
              <a:path w="5085022" h="3564205">
                <a:moveTo>
                  <a:pt x="0" y="0"/>
                </a:moveTo>
                <a:lnTo>
                  <a:pt x="5085022" y="0"/>
                </a:lnTo>
                <a:lnTo>
                  <a:pt x="5085022" y="3564205"/>
                </a:lnTo>
                <a:lnTo>
                  <a:pt x="0" y="3564205"/>
                </a:lnTo>
                <a:lnTo>
                  <a:pt x="0" y="0"/>
                </a:lnTo>
                <a:close/>
              </a:path>
            </a:pathLst>
          </a:custGeom>
          <a:blipFill>
            <a:blip r:embed="rId2"/>
            <a:stretch>
              <a:fillRect/>
            </a:stretch>
          </a:blipFill>
        </p:spPr>
      </p:sp>
      <p:sp>
        <p:nvSpPr>
          <p:cNvPr id="3" name="TextBox 3"/>
          <p:cNvSpPr txBox="1"/>
          <p:nvPr/>
        </p:nvSpPr>
        <p:spPr>
          <a:xfrm>
            <a:off x="5375679" y="1363513"/>
            <a:ext cx="3590586" cy="2397425"/>
          </a:xfrm>
          <a:prstGeom prst="rect">
            <a:avLst/>
          </a:prstGeom>
        </p:spPr>
        <p:txBody>
          <a:bodyPr lIns="0" tIns="0" rIns="0" bIns="0" rtlCol="0" anchor="t">
            <a:spAutoFit/>
          </a:bodyPr>
          <a:lstStyle/>
          <a:p>
            <a:pPr algn="l">
              <a:lnSpc>
                <a:spcPts val="1165"/>
              </a:lnSpc>
              <a:spcBef>
                <a:spcPct val="0"/>
              </a:spcBef>
            </a:pPr>
            <a:r>
              <a:rPr lang="en-US" sz="835" b="1">
                <a:solidFill>
                  <a:srgbClr val="5E17EB"/>
                </a:solidFill>
                <a:latin typeface="JetBrains Mono Bold" panose="02010809030102050004"/>
                <a:ea typeface="JetBrains Mono Bold" panose="02010809030102050004"/>
                <a:cs typeface="JetBrains Mono Bold" panose="02010809030102050004"/>
                <a:sym typeface="JetBrains Mono Bold" panose="02010809030102050004"/>
              </a:rPr>
              <a:t>Key Takeaways</a:t>
            </a:r>
          </a:p>
          <a:p>
            <a:pPr algn="l">
              <a:lnSpc>
                <a:spcPts val="1165"/>
              </a:lnSpc>
              <a:spcBef>
                <a:spcPct val="0"/>
              </a:spcBef>
            </a:pPr>
            <a:r>
              <a:rPr lang="en-US" sz="835">
                <a:solidFill>
                  <a:srgbClr val="000000"/>
                </a:solidFill>
                <a:latin typeface="JetBrains Mono" panose="02010509020102050004"/>
                <a:ea typeface="JetBrains Mono" panose="02010509020102050004"/>
                <a:cs typeface="JetBrains Mono" panose="02010509020102050004"/>
                <a:sym typeface="JetBrains Mono" panose="02010509020102050004"/>
              </a:rPr>
              <a:t>docker run is a shortcut for creating and starting a container.</a:t>
            </a:r>
          </a:p>
          <a:p>
            <a:pPr algn="l">
              <a:lnSpc>
                <a:spcPts val="1165"/>
              </a:lnSpc>
              <a:spcBef>
                <a:spcPct val="0"/>
              </a:spcBef>
            </a:pPr>
            <a:endParaRPr lang="en-US" sz="835">
              <a:solidFill>
                <a:srgbClr val="000000"/>
              </a:solidFill>
              <a:latin typeface="JetBrains Mono" panose="02010509020102050004"/>
              <a:ea typeface="JetBrains Mono" panose="02010509020102050004"/>
              <a:cs typeface="JetBrains Mono" panose="02010509020102050004"/>
              <a:sym typeface="JetBrains Mono" panose="02010509020102050004"/>
            </a:endParaRPr>
          </a:p>
          <a:p>
            <a:pPr algn="l">
              <a:lnSpc>
                <a:spcPts val="1165"/>
              </a:lnSpc>
              <a:spcBef>
                <a:spcPct val="0"/>
              </a:spcBef>
            </a:pPr>
            <a:r>
              <a:rPr lang="en-US" sz="835">
                <a:solidFill>
                  <a:srgbClr val="000000"/>
                </a:solidFill>
                <a:latin typeface="JetBrains Mono" panose="02010509020102050004"/>
                <a:ea typeface="JetBrains Mono" panose="02010509020102050004"/>
                <a:cs typeface="JetBrains Mono" panose="02010509020102050004"/>
                <a:sym typeface="JetBrains Mono" panose="02010509020102050004"/>
              </a:rPr>
              <a:t>Containers can be paused and unpaused without stopping them.</a:t>
            </a:r>
          </a:p>
          <a:p>
            <a:pPr algn="l">
              <a:lnSpc>
                <a:spcPts val="1165"/>
              </a:lnSpc>
              <a:spcBef>
                <a:spcPct val="0"/>
              </a:spcBef>
            </a:pPr>
            <a:endParaRPr lang="en-US" sz="835">
              <a:solidFill>
                <a:srgbClr val="000000"/>
              </a:solidFill>
              <a:latin typeface="JetBrains Mono" panose="02010509020102050004"/>
              <a:ea typeface="JetBrains Mono" panose="02010509020102050004"/>
              <a:cs typeface="JetBrains Mono" panose="02010509020102050004"/>
              <a:sym typeface="JetBrains Mono" panose="02010509020102050004"/>
            </a:endParaRPr>
          </a:p>
          <a:p>
            <a:pPr algn="l">
              <a:lnSpc>
                <a:spcPts val="1165"/>
              </a:lnSpc>
              <a:spcBef>
                <a:spcPct val="0"/>
              </a:spcBef>
            </a:pPr>
            <a:r>
              <a:rPr lang="en-US" sz="835">
                <a:solidFill>
                  <a:srgbClr val="000000"/>
                </a:solidFill>
                <a:latin typeface="JetBrains Mono" panose="02010509020102050004"/>
                <a:ea typeface="JetBrains Mono" panose="02010509020102050004"/>
                <a:cs typeface="JetBrains Mono" panose="02010509020102050004"/>
                <a:sym typeface="JetBrains Mono" panose="02010509020102050004"/>
              </a:rPr>
              <a:t>Containers exit normally (exit code 0) or due to an error (non-zero exit code).</a:t>
            </a:r>
          </a:p>
          <a:p>
            <a:pPr algn="l">
              <a:lnSpc>
                <a:spcPts val="1165"/>
              </a:lnSpc>
              <a:spcBef>
                <a:spcPct val="0"/>
              </a:spcBef>
            </a:pPr>
            <a:endParaRPr lang="en-US" sz="835">
              <a:solidFill>
                <a:srgbClr val="000000"/>
              </a:solidFill>
              <a:latin typeface="JetBrains Mono" panose="02010509020102050004"/>
              <a:ea typeface="JetBrains Mono" panose="02010509020102050004"/>
              <a:cs typeface="JetBrains Mono" panose="02010509020102050004"/>
              <a:sym typeface="JetBrains Mono" panose="02010509020102050004"/>
            </a:endParaRPr>
          </a:p>
          <a:p>
            <a:pPr algn="l">
              <a:lnSpc>
                <a:spcPts val="1165"/>
              </a:lnSpc>
              <a:spcBef>
                <a:spcPct val="0"/>
              </a:spcBef>
            </a:pPr>
            <a:r>
              <a:rPr lang="en-US" sz="835">
                <a:solidFill>
                  <a:srgbClr val="000000"/>
                </a:solidFill>
                <a:latin typeface="JetBrains Mono" panose="02010509020102050004"/>
                <a:ea typeface="JetBrains Mono" panose="02010509020102050004"/>
                <a:cs typeface="JetBrains Mono" panose="02010509020102050004"/>
                <a:sym typeface="JetBrains Mono" panose="02010509020102050004"/>
              </a:rPr>
              <a:t>Stopped containers still exist and can be restarted (docker start).</a:t>
            </a:r>
          </a:p>
          <a:p>
            <a:pPr algn="l">
              <a:lnSpc>
                <a:spcPts val="1165"/>
              </a:lnSpc>
              <a:spcBef>
                <a:spcPct val="0"/>
              </a:spcBef>
            </a:pPr>
            <a:endParaRPr lang="en-US" sz="835">
              <a:solidFill>
                <a:srgbClr val="000000"/>
              </a:solidFill>
              <a:latin typeface="JetBrains Mono" panose="02010509020102050004"/>
              <a:ea typeface="JetBrains Mono" panose="02010509020102050004"/>
              <a:cs typeface="JetBrains Mono" panose="02010509020102050004"/>
              <a:sym typeface="JetBrains Mono" panose="02010509020102050004"/>
            </a:endParaRPr>
          </a:p>
          <a:p>
            <a:pPr algn="l">
              <a:lnSpc>
                <a:spcPts val="1165"/>
              </a:lnSpc>
              <a:spcBef>
                <a:spcPct val="0"/>
              </a:spcBef>
            </a:pPr>
            <a:r>
              <a:rPr lang="en-US" sz="835">
                <a:solidFill>
                  <a:srgbClr val="000000"/>
                </a:solidFill>
                <a:latin typeface="JetBrains Mono" panose="02010509020102050004"/>
                <a:ea typeface="JetBrains Mono" panose="02010509020102050004"/>
                <a:cs typeface="JetBrains Mono" panose="02010509020102050004"/>
                <a:sym typeface="JetBrains Mono" panose="02010509020102050004"/>
              </a:rPr>
              <a:t>Removing a container (docker rm) permanently deletes it.</a:t>
            </a:r>
          </a:p>
          <a:p>
            <a:pPr algn="l">
              <a:lnSpc>
                <a:spcPts val="1165"/>
              </a:lnSpc>
              <a:spcBef>
                <a:spcPct val="0"/>
              </a:spcBef>
            </a:pPr>
            <a:endParaRPr lang="en-US" sz="835">
              <a:solidFill>
                <a:srgbClr val="000000"/>
              </a:solidFill>
              <a:latin typeface="JetBrains Mono" panose="02010509020102050004"/>
              <a:ea typeface="JetBrains Mono" panose="02010509020102050004"/>
              <a:cs typeface="JetBrains Mono" panose="02010509020102050004"/>
              <a:sym typeface="JetBrains Mono" panose="02010509020102050004"/>
            </a:endParaRPr>
          </a:p>
          <a:p>
            <a:pPr algn="l">
              <a:lnSpc>
                <a:spcPts val="1165"/>
              </a:lnSpc>
              <a:spcBef>
                <a:spcPct val="0"/>
              </a:spcBef>
            </a:pPr>
            <a:r>
              <a:rPr lang="en-US" sz="835">
                <a:solidFill>
                  <a:srgbClr val="000000"/>
                </a:solidFill>
                <a:latin typeface="JetBrains Mono" panose="02010509020102050004"/>
                <a:ea typeface="JetBrains Mono" panose="02010509020102050004"/>
                <a:cs typeface="JetBrains Mono" panose="02010509020102050004"/>
                <a:sym typeface="JetBrains Mono" panose="02010509020102050004"/>
              </a:rPr>
              <a:t>Restart policies can automatically restart failed containers (covered later in the course).</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5879" y="246155"/>
            <a:ext cx="5802297" cy="487499"/>
          </a:xfrm>
          <a:custGeom>
            <a:avLst/>
            <a:gdLst/>
            <a:ahLst/>
            <a:cxnLst/>
            <a:rect l="l" t="t" r="r" b="b"/>
            <a:pathLst>
              <a:path w="5802297" h="487499">
                <a:moveTo>
                  <a:pt x="0" y="0"/>
                </a:moveTo>
                <a:lnTo>
                  <a:pt x="5802296" y="0"/>
                </a:lnTo>
                <a:lnTo>
                  <a:pt x="5802296" y="487499"/>
                </a:lnTo>
                <a:lnTo>
                  <a:pt x="0" y="4874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25879" y="1275074"/>
            <a:ext cx="5312997" cy="3038104"/>
          </a:xfrm>
          <a:custGeom>
            <a:avLst/>
            <a:gdLst/>
            <a:ahLst/>
            <a:cxnLst/>
            <a:rect l="l" t="t" r="r" b="b"/>
            <a:pathLst>
              <a:path w="5312997" h="3038104">
                <a:moveTo>
                  <a:pt x="0" y="0"/>
                </a:moveTo>
                <a:lnTo>
                  <a:pt x="5312997" y="0"/>
                </a:lnTo>
                <a:lnTo>
                  <a:pt x="5312997" y="3038103"/>
                </a:lnTo>
                <a:lnTo>
                  <a:pt x="0" y="30381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325879" y="4561046"/>
            <a:ext cx="3708302" cy="395097"/>
          </a:xfrm>
          <a:custGeom>
            <a:avLst/>
            <a:gdLst/>
            <a:ahLst/>
            <a:cxnLst/>
            <a:rect l="l" t="t" r="r" b="b"/>
            <a:pathLst>
              <a:path w="3708302" h="395097">
                <a:moveTo>
                  <a:pt x="0" y="0"/>
                </a:moveTo>
                <a:lnTo>
                  <a:pt x="3708301" y="0"/>
                </a:lnTo>
                <a:lnTo>
                  <a:pt x="3708301" y="395097"/>
                </a:lnTo>
                <a:lnTo>
                  <a:pt x="0" y="3950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6036697" y="1482985"/>
            <a:ext cx="2632072" cy="2746200"/>
          </a:xfrm>
          <a:custGeom>
            <a:avLst/>
            <a:gdLst/>
            <a:ahLst/>
            <a:cxnLst/>
            <a:rect l="l" t="t" r="r" b="b"/>
            <a:pathLst>
              <a:path w="2632072" h="2746200">
                <a:moveTo>
                  <a:pt x="0" y="0"/>
                </a:moveTo>
                <a:lnTo>
                  <a:pt x="2632072" y="0"/>
                </a:lnTo>
                <a:lnTo>
                  <a:pt x="2632072" y="2746201"/>
                </a:lnTo>
                <a:lnTo>
                  <a:pt x="0" y="274620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7772400" y="2744724"/>
            <a:ext cx="257699" cy="257699"/>
          </a:xfrm>
          <a:custGeom>
            <a:avLst/>
            <a:gdLst/>
            <a:ahLst/>
            <a:cxnLst/>
            <a:rect l="l" t="t" r="r" b="b"/>
            <a:pathLst>
              <a:path w="257699" h="257699">
                <a:moveTo>
                  <a:pt x="0" y="0"/>
                </a:moveTo>
                <a:lnTo>
                  <a:pt x="257699" y="0"/>
                </a:lnTo>
                <a:lnTo>
                  <a:pt x="257699" y="257699"/>
                </a:lnTo>
                <a:lnTo>
                  <a:pt x="0" y="257699"/>
                </a:lnTo>
                <a:lnTo>
                  <a:pt x="0" y="0"/>
                </a:lnTo>
                <a:close/>
              </a:path>
            </a:pathLst>
          </a:custGeom>
          <a:blipFill>
            <a:blip r:embed="rId12"/>
            <a:stretch>
              <a:fillRect/>
            </a:stretch>
          </a:blipFill>
        </p:spPr>
      </p:sp>
      <p:sp>
        <p:nvSpPr>
          <p:cNvPr id="8" name="Freeform 8"/>
          <p:cNvSpPr/>
          <p:nvPr/>
        </p:nvSpPr>
        <p:spPr>
          <a:xfrm>
            <a:off x="6548647" y="2731246"/>
            <a:ext cx="257699" cy="257699"/>
          </a:xfrm>
          <a:custGeom>
            <a:avLst/>
            <a:gdLst/>
            <a:ahLst/>
            <a:cxnLst/>
            <a:rect l="l" t="t" r="r" b="b"/>
            <a:pathLst>
              <a:path w="257699" h="257699">
                <a:moveTo>
                  <a:pt x="0" y="0"/>
                </a:moveTo>
                <a:lnTo>
                  <a:pt x="257699" y="0"/>
                </a:lnTo>
                <a:lnTo>
                  <a:pt x="257699" y="257699"/>
                </a:lnTo>
                <a:lnTo>
                  <a:pt x="0" y="25769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a:off x="6548647" y="2731246"/>
            <a:ext cx="257699" cy="257699"/>
          </a:xfrm>
          <a:custGeom>
            <a:avLst/>
            <a:gdLst/>
            <a:ahLst/>
            <a:cxnLst/>
            <a:rect l="l" t="t" r="r" b="b"/>
            <a:pathLst>
              <a:path w="257699" h="257699">
                <a:moveTo>
                  <a:pt x="0" y="0"/>
                </a:moveTo>
                <a:lnTo>
                  <a:pt x="257699" y="0"/>
                </a:lnTo>
                <a:lnTo>
                  <a:pt x="257699" y="257699"/>
                </a:lnTo>
                <a:lnTo>
                  <a:pt x="0" y="257699"/>
                </a:lnTo>
                <a:lnTo>
                  <a:pt x="0" y="0"/>
                </a:lnTo>
                <a:close/>
              </a:path>
            </a:pathLst>
          </a:custGeom>
          <a:blipFill>
            <a:blip r:embed="rId12"/>
            <a:stretch>
              <a:fillRect/>
            </a:stretch>
          </a:blipFill>
        </p:spPr>
      </p:sp>
      <p:sp>
        <p:nvSpPr>
          <p:cNvPr id="10" name="Freeform 10"/>
          <p:cNvSpPr/>
          <p:nvPr/>
        </p:nvSpPr>
        <p:spPr>
          <a:xfrm>
            <a:off x="262376" y="709565"/>
            <a:ext cx="7878318" cy="1199817"/>
          </a:xfrm>
          <a:custGeom>
            <a:avLst/>
            <a:gdLst/>
            <a:ahLst/>
            <a:cxnLst/>
            <a:rect l="l" t="t" r="r" b="b"/>
            <a:pathLst>
              <a:path w="7878318" h="1199817">
                <a:moveTo>
                  <a:pt x="0" y="0"/>
                </a:moveTo>
                <a:lnTo>
                  <a:pt x="7878318" y="0"/>
                </a:lnTo>
                <a:lnTo>
                  <a:pt x="7878318" y="1199817"/>
                </a:lnTo>
                <a:lnTo>
                  <a:pt x="0" y="119981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1" name="Freeform 11"/>
          <p:cNvSpPr/>
          <p:nvPr/>
        </p:nvSpPr>
        <p:spPr>
          <a:xfrm>
            <a:off x="7974178" y="3331521"/>
            <a:ext cx="938051" cy="586454"/>
          </a:xfrm>
          <a:custGeom>
            <a:avLst/>
            <a:gdLst/>
            <a:ahLst/>
            <a:cxnLst/>
            <a:rect l="l" t="t" r="r" b="b"/>
            <a:pathLst>
              <a:path w="938051" h="586454">
                <a:moveTo>
                  <a:pt x="0" y="0"/>
                </a:moveTo>
                <a:lnTo>
                  <a:pt x="938050" y="0"/>
                </a:lnTo>
                <a:lnTo>
                  <a:pt x="938050" y="586454"/>
                </a:lnTo>
                <a:lnTo>
                  <a:pt x="0" y="5864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2" name="TextBox 12"/>
          <p:cNvSpPr txBox="1"/>
          <p:nvPr/>
        </p:nvSpPr>
        <p:spPr>
          <a:xfrm>
            <a:off x="432073" y="1349464"/>
            <a:ext cx="78238" cy="178346"/>
          </a:xfrm>
          <a:prstGeom prst="rect">
            <a:avLst/>
          </a:prstGeom>
        </p:spPr>
        <p:txBody>
          <a:bodyPr lIns="0" tIns="0" rIns="0" bIns="0" rtlCol="0" anchor="t">
            <a:spAutoFit/>
          </a:bodyPr>
          <a:lstStyle/>
          <a:p>
            <a:pPr algn="l">
              <a:lnSpc>
                <a:spcPts val="14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13" name="TextBox 13"/>
          <p:cNvSpPr txBox="1"/>
          <p:nvPr/>
        </p:nvSpPr>
        <p:spPr>
          <a:xfrm>
            <a:off x="432073" y="1857470"/>
            <a:ext cx="78238" cy="254546"/>
          </a:xfrm>
          <a:prstGeom prst="rect">
            <a:avLst/>
          </a:prstGeom>
        </p:spPr>
        <p:txBody>
          <a:bodyPr lIns="0" tIns="0" rIns="0" bIns="0" rtlCol="0" anchor="t">
            <a:spAutoFit/>
          </a:bodyPr>
          <a:lstStyle/>
          <a:p>
            <a:pPr algn="l">
              <a:lnSpc>
                <a:spcPts val="22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14" name="TextBox 14"/>
          <p:cNvSpPr txBox="1"/>
          <p:nvPr/>
        </p:nvSpPr>
        <p:spPr>
          <a:xfrm>
            <a:off x="614953" y="2136867"/>
            <a:ext cx="78238" cy="254546"/>
          </a:xfrm>
          <a:prstGeom prst="rect">
            <a:avLst/>
          </a:prstGeom>
        </p:spPr>
        <p:txBody>
          <a:bodyPr lIns="0" tIns="0" rIns="0" bIns="0" rtlCol="0" anchor="t">
            <a:spAutoFit/>
          </a:bodyPr>
          <a:lstStyle/>
          <a:p>
            <a:pPr algn="l">
              <a:lnSpc>
                <a:spcPts val="22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15" name="TextBox 15"/>
          <p:cNvSpPr txBox="1"/>
          <p:nvPr/>
        </p:nvSpPr>
        <p:spPr>
          <a:xfrm>
            <a:off x="600199" y="1342368"/>
            <a:ext cx="4946094" cy="751265"/>
          </a:xfrm>
          <a:prstGeom prst="rect">
            <a:avLst/>
          </a:prstGeom>
        </p:spPr>
        <p:txBody>
          <a:bodyPr lIns="0" tIns="0" rIns="0" bIns="0" rtlCol="0" anchor="t">
            <a:spAutoFit/>
          </a:bodyPr>
          <a:lstStyle/>
          <a:p>
            <a:pPr algn="l">
              <a:lnSpc>
                <a:spcPts val="1200"/>
              </a:lnSpc>
            </a:pPr>
            <a:r>
              <a:rPr lang="en-US" sz="1000">
                <a:solidFill>
                  <a:srgbClr val="000000"/>
                </a:solidFill>
                <a:latin typeface="Open Sans"/>
                <a:ea typeface="Open Sans"/>
                <a:cs typeface="Open Sans"/>
                <a:sym typeface="Open Sans"/>
              </a:rPr>
              <a:t>Probes are periodic health checks performed by Kubernetes to determine the status of a container. They allow Kubernetes to manage the lifecycle of containers by checking if they are healthy and ready to serve traﬃc.</a:t>
            </a:r>
          </a:p>
          <a:p>
            <a:pPr algn="l">
              <a:lnSpc>
                <a:spcPts val="2500"/>
              </a:lnSpc>
            </a:pPr>
            <a:r>
              <a:rPr lang="en-US" sz="1000">
                <a:solidFill>
                  <a:srgbClr val="000000"/>
                </a:solidFill>
                <a:latin typeface="Open Sans"/>
                <a:ea typeface="Open Sans"/>
                <a:cs typeface="Open Sans"/>
                <a:sym typeface="Open Sans"/>
              </a:rPr>
              <a:t>Types of probes:</a:t>
            </a:r>
          </a:p>
        </p:txBody>
      </p:sp>
      <p:sp>
        <p:nvSpPr>
          <p:cNvPr id="16" name="TextBox 16"/>
          <p:cNvSpPr txBox="1"/>
          <p:nvPr/>
        </p:nvSpPr>
        <p:spPr>
          <a:xfrm>
            <a:off x="783079" y="2139296"/>
            <a:ext cx="4782617" cy="973255"/>
          </a:xfrm>
          <a:prstGeom prst="rect">
            <a:avLst/>
          </a:prstGeom>
        </p:spPr>
        <p:txBody>
          <a:bodyPr lIns="0" tIns="0" rIns="0" bIns="0" rtlCol="0" anchor="t">
            <a:spAutoFit/>
          </a:bodyPr>
          <a:lstStyle/>
          <a:p>
            <a:pPr algn="l">
              <a:lnSpc>
                <a:spcPts val="1900"/>
              </a:lnSpc>
            </a:pPr>
            <a:r>
              <a:rPr lang="en-US" sz="1000" b="1">
                <a:solidFill>
                  <a:srgbClr val="000000"/>
                </a:solidFill>
                <a:latin typeface="Open Sans Bold"/>
                <a:ea typeface="Open Sans Bold"/>
                <a:cs typeface="Open Sans Bold"/>
                <a:sym typeface="Open Sans Bold"/>
              </a:rPr>
              <a:t>Startup Probe:</a:t>
            </a:r>
            <a:r>
              <a:rPr lang="en-US" sz="1000">
                <a:solidFill>
                  <a:srgbClr val="000000"/>
                </a:solidFill>
                <a:latin typeface="Open Sans"/>
                <a:ea typeface="Open Sans"/>
                <a:cs typeface="Open Sans"/>
                <a:sym typeface="Open Sans"/>
              </a:rPr>
              <a:t> Ensures that a container has started successfully. If the startup </a:t>
            </a:r>
          </a:p>
          <a:p>
            <a:pPr algn="l">
              <a:lnSpc>
                <a:spcPts val="500"/>
              </a:lnSpc>
            </a:pPr>
            <a:r>
              <a:rPr lang="en-US" sz="1000">
                <a:solidFill>
                  <a:srgbClr val="000000"/>
                </a:solidFill>
                <a:latin typeface="Open Sans"/>
                <a:ea typeface="Open Sans"/>
                <a:cs typeface="Open Sans"/>
                <a:sym typeface="Open Sans"/>
              </a:rPr>
              <a:t>probe fails, Kubernetes will kill the container and try to restart it.</a:t>
            </a:r>
          </a:p>
          <a:p>
            <a:pPr algn="l">
              <a:lnSpc>
                <a:spcPts val="2500"/>
              </a:lnSpc>
            </a:pPr>
            <a:r>
              <a:rPr lang="en-US" sz="1000" b="1">
                <a:solidFill>
                  <a:srgbClr val="000000"/>
                </a:solidFill>
                <a:latin typeface="Open Sans Bold"/>
                <a:ea typeface="Open Sans Bold"/>
                <a:cs typeface="Open Sans Bold"/>
                <a:sym typeface="Open Sans Bold"/>
              </a:rPr>
              <a:t>Liveness Probe:</a:t>
            </a:r>
            <a:r>
              <a:rPr lang="en-US" sz="1000">
                <a:solidFill>
                  <a:srgbClr val="000000"/>
                </a:solidFill>
                <a:latin typeface="Open Sans"/>
                <a:ea typeface="Open Sans"/>
                <a:cs typeface="Open Sans"/>
                <a:sym typeface="Open Sans"/>
              </a:rPr>
              <a:t> Checks if the container is still running. If the liveness probe </a:t>
            </a:r>
          </a:p>
          <a:p>
            <a:pPr algn="l">
              <a:lnSpc>
                <a:spcPts val="500"/>
              </a:lnSpc>
            </a:pPr>
            <a:r>
              <a:rPr lang="en-US" sz="1000">
                <a:solidFill>
                  <a:srgbClr val="000000"/>
                </a:solidFill>
                <a:latin typeface="Open Sans"/>
                <a:ea typeface="Open Sans"/>
                <a:cs typeface="Open Sans"/>
                <a:sym typeface="Open Sans"/>
              </a:rPr>
              <a:t>fails, Kubernetes will restart the container. </a:t>
            </a:r>
            <a:r>
              <a:rPr lang="en-US" sz="1000" b="1">
                <a:solidFill>
                  <a:srgbClr val="000000"/>
                </a:solidFill>
                <a:latin typeface="Open Sans Bold"/>
                <a:ea typeface="Open Sans Bold"/>
                <a:cs typeface="Open Sans Bold"/>
                <a:sym typeface="Open Sans Bold"/>
              </a:rPr>
              <a:t>Keeps executing throughout the </a:t>
            </a:r>
          </a:p>
          <a:p>
            <a:pPr algn="l">
              <a:lnSpc>
                <a:spcPts val="1900"/>
              </a:lnSpc>
            </a:pPr>
            <a:r>
              <a:rPr lang="en-US" sz="1000" b="1">
                <a:solidFill>
                  <a:srgbClr val="000000"/>
                </a:solidFill>
                <a:latin typeface="Open Sans Bold"/>
                <a:ea typeface="Open Sans Bold"/>
                <a:cs typeface="Open Sans Bold"/>
                <a:sym typeface="Open Sans Bold"/>
              </a:rPr>
              <a:t>container lifecycle.</a:t>
            </a:r>
          </a:p>
        </p:txBody>
      </p:sp>
      <p:sp>
        <p:nvSpPr>
          <p:cNvPr id="17" name="TextBox 17"/>
          <p:cNvSpPr txBox="1"/>
          <p:nvPr/>
        </p:nvSpPr>
        <p:spPr>
          <a:xfrm>
            <a:off x="614953" y="2540089"/>
            <a:ext cx="78238" cy="283121"/>
          </a:xfrm>
          <a:prstGeom prst="rect">
            <a:avLst/>
          </a:prstGeom>
        </p:spPr>
        <p:txBody>
          <a:bodyPr lIns="0" tIns="0" rIns="0" bIns="0" rtlCol="0" anchor="t">
            <a:spAutoFit/>
          </a:bodyPr>
          <a:lstStyle/>
          <a:p>
            <a:pPr algn="l">
              <a:lnSpc>
                <a:spcPts val="25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18" name="TextBox 18"/>
          <p:cNvSpPr txBox="1"/>
          <p:nvPr/>
        </p:nvSpPr>
        <p:spPr>
          <a:xfrm>
            <a:off x="614953" y="3086491"/>
            <a:ext cx="4567885" cy="320916"/>
          </a:xfrm>
          <a:prstGeom prst="rect">
            <a:avLst/>
          </a:prstGeom>
        </p:spPr>
        <p:txBody>
          <a:bodyPr lIns="0" tIns="0" rIns="0" bIns="0" rtlCol="0" anchor="t">
            <a:spAutoFit/>
          </a:bodyPr>
          <a:lstStyle/>
          <a:p>
            <a:pPr algn="l">
              <a:lnSpc>
                <a:spcPts val="2500"/>
              </a:lnSpc>
            </a:pPr>
            <a:r>
              <a:rPr lang="en-US" sz="1000">
                <a:solidFill>
                  <a:srgbClr val="000000"/>
                </a:solidFill>
                <a:latin typeface="Open Sans"/>
                <a:ea typeface="Open Sans"/>
                <a:cs typeface="Open Sans"/>
                <a:sym typeface="Open Sans"/>
              </a:rPr>
              <a:t>□</a:t>
            </a:r>
            <a:r>
              <a:rPr lang="en-US" sz="1000" b="1">
                <a:solidFill>
                  <a:srgbClr val="000000"/>
                </a:solidFill>
                <a:latin typeface="Open Sans Bold"/>
                <a:ea typeface="Open Sans Bold"/>
                <a:cs typeface="Open Sans Bold"/>
                <a:sym typeface="Open Sans Bold"/>
              </a:rPr>
              <a:t>Readiness Probe:</a:t>
            </a:r>
            <a:r>
              <a:rPr lang="en-US" sz="1000">
                <a:solidFill>
                  <a:srgbClr val="000000"/>
                </a:solidFill>
                <a:latin typeface="Open Sans"/>
                <a:ea typeface="Open Sans"/>
                <a:cs typeface="Open Sans"/>
                <a:sym typeface="Open Sans"/>
              </a:rPr>
              <a:t> Checks if the container is ready to accept traﬃc. If the </a:t>
            </a:r>
          </a:p>
        </p:txBody>
      </p:sp>
      <p:sp>
        <p:nvSpPr>
          <p:cNvPr id="19" name="TextBox 19"/>
          <p:cNvSpPr txBox="1"/>
          <p:nvPr/>
        </p:nvSpPr>
        <p:spPr>
          <a:xfrm>
            <a:off x="783079" y="3441040"/>
            <a:ext cx="4715780" cy="255708"/>
          </a:xfrm>
          <a:prstGeom prst="rect">
            <a:avLst/>
          </a:prstGeom>
        </p:spPr>
        <p:txBody>
          <a:bodyPr lIns="0" tIns="0" rIns="0" bIns="0" rtlCol="0" anchor="t">
            <a:spAutoFit/>
          </a:bodyPr>
          <a:lstStyle/>
          <a:p>
            <a:pPr algn="l">
              <a:lnSpc>
                <a:spcPts val="500"/>
              </a:lnSpc>
            </a:pPr>
            <a:r>
              <a:rPr lang="en-US" sz="1000">
                <a:solidFill>
                  <a:srgbClr val="000000"/>
                </a:solidFill>
                <a:latin typeface="Open Sans"/>
                <a:ea typeface="Open Sans"/>
                <a:cs typeface="Open Sans"/>
                <a:sym typeface="Open Sans"/>
              </a:rPr>
              <a:t>readiness probe fails, the container will be removed from the list of endpoints </a:t>
            </a:r>
          </a:p>
          <a:p>
            <a:pPr algn="l">
              <a:lnSpc>
                <a:spcPts val="1900"/>
              </a:lnSpc>
            </a:pPr>
            <a:r>
              <a:rPr lang="en-US" sz="1000">
                <a:solidFill>
                  <a:srgbClr val="000000"/>
                </a:solidFill>
                <a:latin typeface="Open Sans"/>
                <a:ea typeface="Open Sans"/>
                <a:cs typeface="Open Sans"/>
                <a:sym typeface="Open Sans"/>
              </a:rPr>
              <a:t>that receive traﬃc. </a:t>
            </a:r>
            <a:r>
              <a:rPr lang="en-US" sz="1000" b="1">
                <a:solidFill>
                  <a:srgbClr val="000000"/>
                </a:solidFill>
                <a:latin typeface="Open Sans Bold"/>
                <a:ea typeface="Open Sans Bold"/>
                <a:cs typeface="Open Sans Bold"/>
                <a:sym typeface="Open Sans Bold"/>
              </a:rPr>
              <a:t>Keeps executing throughout the container lifecycle.</a:t>
            </a:r>
          </a:p>
        </p:txBody>
      </p:sp>
      <p:sp>
        <p:nvSpPr>
          <p:cNvPr id="20" name="TextBox 20"/>
          <p:cNvSpPr txBox="1"/>
          <p:nvPr/>
        </p:nvSpPr>
        <p:spPr>
          <a:xfrm>
            <a:off x="6834245" y="1215466"/>
            <a:ext cx="1063914" cy="186109"/>
          </a:xfrm>
          <a:prstGeom prst="rect">
            <a:avLst/>
          </a:prstGeom>
        </p:spPr>
        <p:txBody>
          <a:bodyPr lIns="0" tIns="0" rIns="0" bIns="0" rtlCol="0" anchor="t">
            <a:spAutoFit/>
          </a:bodyPr>
          <a:lstStyle/>
          <a:p>
            <a:pPr algn="l">
              <a:lnSpc>
                <a:spcPts val="1400"/>
              </a:lnSpc>
            </a:pPr>
            <a:r>
              <a:rPr lang="en-US" sz="1000" b="1">
                <a:solidFill>
                  <a:srgbClr val="000000"/>
                </a:solidFill>
                <a:latin typeface="Open Sans Bold"/>
                <a:ea typeface="Open Sans Bold"/>
                <a:cs typeface="Open Sans Bold"/>
                <a:sym typeface="Open Sans Bold"/>
              </a:rPr>
              <a:t>Readiness Probe</a:t>
            </a:r>
          </a:p>
        </p:txBody>
      </p:sp>
      <p:sp>
        <p:nvSpPr>
          <p:cNvPr id="21" name="TextBox 21"/>
          <p:cNvSpPr txBox="1"/>
          <p:nvPr/>
        </p:nvSpPr>
        <p:spPr>
          <a:xfrm>
            <a:off x="325879" y="282445"/>
            <a:ext cx="4876400" cy="806834"/>
          </a:xfrm>
          <a:prstGeom prst="rect">
            <a:avLst/>
          </a:prstGeom>
        </p:spPr>
        <p:txBody>
          <a:bodyPr lIns="0" tIns="0" rIns="0" bIns="0" rtlCol="0" anchor="t">
            <a:spAutoFit/>
          </a:bodyPr>
          <a:lstStyle/>
          <a:p>
            <a:pPr algn="l">
              <a:lnSpc>
                <a:spcPts val="2800"/>
              </a:lnSpc>
            </a:pPr>
            <a:r>
              <a:rPr lang="en-US" sz="2000" b="1">
                <a:solidFill>
                  <a:srgbClr val="000000"/>
                </a:solidFill>
                <a:latin typeface="Ubuntu Bold" panose="020B0804030602030204"/>
                <a:ea typeface="Ubuntu Bold" panose="020B0804030602030204"/>
                <a:cs typeface="Ubuntu Bold" panose="020B0804030602030204"/>
                <a:sym typeface="Ubuntu Bold" panose="020B0804030602030204"/>
              </a:rPr>
              <a:t>Liveness, Readiness and Startup Probes</a:t>
            </a:r>
          </a:p>
          <a:p>
            <a:pPr algn="l">
              <a:lnSpc>
                <a:spcPts val="1960"/>
              </a:lnSpc>
            </a:pPr>
            <a:r>
              <a:rPr lang="en-US" sz="1400" b="1">
                <a:solidFill>
                  <a:srgbClr val="000000"/>
                </a:solidFill>
                <a:latin typeface="Open Sans Bold"/>
                <a:ea typeface="Open Sans Bold"/>
                <a:cs typeface="Open Sans Bold"/>
                <a:sym typeface="Open Sans Bold"/>
              </a:rPr>
              <a:t>Continuously monitor container health</a:t>
            </a:r>
          </a:p>
        </p:txBody>
      </p:sp>
      <p:sp>
        <p:nvSpPr>
          <p:cNvPr id="22" name="TextBox 22"/>
          <p:cNvSpPr txBox="1"/>
          <p:nvPr/>
        </p:nvSpPr>
        <p:spPr>
          <a:xfrm>
            <a:off x="325879" y="4622825"/>
            <a:ext cx="857298" cy="208445"/>
          </a:xfrm>
          <a:prstGeom prst="rect">
            <a:avLst/>
          </a:prstGeom>
        </p:spPr>
        <p:txBody>
          <a:bodyPr lIns="0" tIns="0" rIns="0" bIns="0" rtlCol="0" anchor="t">
            <a:spAutoFit/>
          </a:bodyPr>
          <a:lstStyle/>
          <a:p>
            <a:pPr algn="l">
              <a:lnSpc>
                <a:spcPts val="1680"/>
              </a:lnSpc>
            </a:pPr>
            <a:r>
              <a:rPr lang="en-US" sz="1200" b="1">
                <a:solidFill>
                  <a:srgbClr val="000000"/>
                </a:solidFill>
                <a:latin typeface="Ubuntu Bold" panose="020B0804030602030204"/>
                <a:ea typeface="Ubuntu Bold" panose="020B0804030602030204"/>
                <a:cs typeface="Ubuntu Bold" panose="020B0804030602030204"/>
                <a:sym typeface="Ubuntu Bold" panose="020B0804030602030204"/>
              </a:rPr>
              <a:t>Kubernetes</a:t>
            </a:r>
          </a:p>
        </p:txBody>
      </p:sp>
      <p:sp>
        <p:nvSpPr>
          <p:cNvPr id="23" name="TextBox 23"/>
          <p:cNvSpPr txBox="1"/>
          <p:nvPr/>
        </p:nvSpPr>
        <p:spPr>
          <a:xfrm>
            <a:off x="6187869" y="1579883"/>
            <a:ext cx="502301" cy="126035"/>
          </a:xfrm>
          <a:prstGeom prst="rect">
            <a:avLst/>
          </a:prstGeom>
        </p:spPr>
        <p:txBody>
          <a:bodyPr lIns="0" tIns="0" rIns="0" bIns="0" rtlCol="0" anchor="t">
            <a:spAutoFit/>
          </a:bodyPr>
          <a:lstStyle/>
          <a:p>
            <a:pPr algn="l">
              <a:lnSpc>
                <a:spcPts val="960"/>
              </a:lnSpc>
            </a:pPr>
            <a:r>
              <a:rPr lang="en-US" sz="800">
                <a:solidFill>
                  <a:srgbClr val="000000"/>
                </a:solidFill>
                <a:latin typeface="Open Sans"/>
                <a:ea typeface="Open Sans"/>
                <a:cs typeface="Open Sans"/>
                <a:sym typeface="Open Sans"/>
              </a:rPr>
              <a:t>Container </a:t>
            </a:r>
          </a:p>
        </p:txBody>
      </p:sp>
      <p:sp>
        <p:nvSpPr>
          <p:cNvPr id="24" name="TextBox 24"/>
          <p:cNvSpPr txBox="1"/>
          <p:nvPr/>
        </p:nvSpPr>
        <p:spPr>
          <a:xfrm>
            <a:off x="6235351" y="1701803"/>
            <a:ext cx="378666" cy="126035"/>
          </a:xfrm>
          <a:prstGeom prst="rect">
            <a:avLst/>
          </a:prstGeom>
        </p:spPr>
        <p:txBody>
          <a:bodyPr lIns="0" tIns="0" rIns="0" bIns="0" rtlCol="0" anchor="t">
            <a:spAutoFit/>
          </a:bodyPr>
          <a:lstStyle/>
          <a:p>
            <a:pPr algn="l">
              <a:lnSpc>
                <a:spcPts val="960"/>
              </a:lnSpc>
            </a:pPr>
            <a:r>
              <a:rPr lang="en-US" sz="800">
                <a:solidFill>
                  <a:srgbClr val="000000"/>
                </a:solidFill>
                <a:latin typeface="Open Sans"/>
                <a:ea typeface="Open Sans"/>
                <a:cs typeface="Open Sans"/>
                <a:sym typeface="Open Sans"/>
              </a:rPr>
              <a:t>running</a:t>
            </a:r>
          </a:p>
        </p:txBody>
      </p:sp>
      <p:sp>
        <p:nvSpPr>
          <p:cNvPr id="25" name="TextBox 25"/>
          <p:cNvSpPr txBox="1"/>
          <p:nvPr/>
        </p:nvSpPr>
        <p:spPr>
          <a:xfrm>
            <a:off x="6873983" y="3063526"/>
            <a:ext cx="263119" cy="145085"/>
          </a:xfrm>
          <a:prstGeom prst="rect">
            <a:avLst/>
          </a:prstGeom>
        </p:spPr>
        <p:txBody>
          <a:bodyPr lIns="0" tIns="0" rIns="0" bIns="0" rtlCol="0" anchor="t">
            <a:spAutoFit/>
          </a:bodyPr>
          <a:lstStyle/>
          <a:p>
            <a:pPr algn="l">
              <a:lnSpc>
                <a:spcPts val="1120"/>
              </a:lnSpc>
            </a:pPr>
            <a:r>
              <a:rPr lang="en-US" sz="800">
                <a:solidFill>
                  <a:srgbClr val="000000"/>
                </a:solidFill>
                <a:latin typeface="Open Sans"/>
                <a:ea typeface="Open Sans"/>
                <a:cs typeface="Open Sans"/>
                <a:sym typeface="Open Sans"/>
              </a:rPr>
              <a:t>Pass?</a:t>
            </a:r>
          </a:p>
        </p:txBody>
      </p:sp>
      <p:sp>
        <p:nvSpPr>
          <p:cNvPr id="26" name="TextBox 26"/>
          <p:cNvSpPr txBox="1"/>
          <p:nvPr/>
        </p:nvSpPr>
        <p:spPr>
          <a:xfrm>
            <a:off x="7170115" y="2438714"/>
            <a:ext cx="404889" cy="126035"/>
          </a:xfrm>
          <a:prstGeom prst="rect">
            <a:avLst/>
          </a:prstGeom>
        </p:spPr>
        <p:txBody>
          <a:bodyPr lIns="0" tIns="0" rIns="0" bIns="0" rtlCol="0" anchor="t">
            <a:spAutoFit/>
          </a:bodyPr>
          <a:lstStyle/>
          <a:p>
            <a:pPr algn="l">
              <a:lnSpc>
                <a:spcPts val="975"/>
              </a:lnSpc>
            </a:pPr>
            <a:r>
              <a:rPr lang="en-US" sz="800">
                <a:solidFill>
                  <a:srgbClr val="000000"/>
                </a:solidFill>
                <a:latin typeface="Open Sans"/>
                <a:ea typeface="Open Sans"/>
                <a:cs typeface="Open Sans"/>
                <a:sym typeface="Open Sans"/>
              </a:rPr>
              <a:t>Execute </a:t>
            </a:r>
          </a:p>
        </p:txBody>
      </p:sp>
      <p:sp>
        <p:nvSpPr>
          <p:cNvPr id="27" name="TextBox 27"/>
          <p:cNvSpPr txBox="1"/>
          <p:nvPr/>
        </p:nvSpPr>
        <p:spPr>
          <a:xfrm>
            <a:off x="7213530" y="2562539"/>
            <a:ext cx="289341" cy="126035"/>
          </a:xfrm>
          <a:prstGeom prst="rect">
            <a:avLst/>
          </a:prstGeom>
        </p:spPr>
        <p:txBody>
          <a:bodyPr lIns="0" tIns="0" rIns="0" bIns="0" rtlCol="0" anchor="t">
            <a:spAutoFit/>
          </a:bodyPr>
          <a:lstStyle/>
          <a:p>
            <a:pPr algn="l">
              <a:lnSpc>
                <a:spcPts val="975"/>
              </a:lnSpc>
            </a:pPr>
            <a:r>
              <a:rPr lang="en-US" sz="800">
                <a:solidFill>
                  <a:srgbClr val="000000"/>
                </a:solidFill>
                <a:latin typeface="Open Sans"/>
                <a:ea typeface="Open Sans"/>
                <a:cs typeface="Open Sans"/>
                <a:sym typeface="Open Sans"/>
              </a:rPr>
              <a:t>probe</a:t>
            </a:r>
          </a:p>
        </p:txBody>
      </p:sp>
      <p:sp>
        <p:nvSpPr>
          <p:cNvPr id="28" name="TextBox 28"/>
          <p:cNvSpPr txBox="1"/>
          <p:nvPr/>
        </p:nvSpPr>
        <p:spPr>
          <a:xfrm>
            <a:off x="7034051" y="3801780"/>
            <a:ext cx="682314" cy="126035"/>
          </a:xfrm>
          <a:prstGeom prst="rect">
            <a:avLst/>
          </a:prstGeom>
        </p:spPr>
        <p:txBody>
          <a:bodyPr lIns="0" tIns="0" rIns="0" bIns="0" rtlCol="0" anchor="t">
            <a:spAutoFit/>
          </a:bodyPr>
          <a:lstStyle/>
          <a:p>
            <a:pPr algn="l">
              <a:lnSpc>
                <a:spcPts val="960"/>
              </a:lnSpc>
            </a:pPr>
            <a:r>
              <a:rPr lang="en-US" sz="800">
                <a:solidFill>
                  <a:srgbClr val="000000"/>
                </a:solidFill>
                <a:latin typeface="Open Sans"/>
                <a:ea typeface="Open Sans"/>
                <a:cs typeface="Open Sans"/>
                <a:sym typeface="Open Sans"/>
              </a:rPr>
              <a:t>Fail threshold </a:t>
            </a:r>
          </a:p>
        </p:txBody>
      </p:sp>
      <p:sp>
        <p:nvSpPr>
          <p:cNvPr id="29" name="TextBox 29"/>
          <p:cNvSpPr txBox="1"/>
          <p:nvPr/>
        </p:nvSpPr>
        <p:spPr>
          <a:xfrm>
            <a:off x="7106526" y="3923700"/>
            <a:ext cx="507692" cy="126035"/>
          </a:xfrm>
          <a:prstGeom prst="rect">
            <a:avLst/>
          </a:prstGeom>
        </p:spPr>
        <p:txBody>
          <a:bodyPr lIns="0" tIns="0" rIns="0" bIns="0" rtlCol="0" anchor="t">
            <a:spAutoFit/>
          </a:bodyPr>
          <a:lstStyle/>
          <a:p>
            <a:pPr algn="l">
              <a:lnSpc>
                <a:spcPts val="960"/>
              </a:lnSpc>
            </a:pPr>
            <a:r>
              <a:rPr lang="en-US" sz="800">
                <a:solidFill>
                  <a:srgbClr val="000000"/>
                </a:solidFill>
                <a:latin typeface="Open Sans"/>
                <a:ea typeface="Open Sans"/>
                <a:cs typeface="Open Sans"/>
                <a:sym typeface="Open Sans"/>
              </a:rPr>
              <a:t>exceeded?</a:t>
            </a:r>
          </a:p>
        </p:txBody>
      </p:sp>
      <p:sp>
        <p:nvSpPr>
          <p:cNvPr id="30" name="TextBox 30"/>
          <p:cNvSpPr txBox="1"/>
          <p:nvPr/>
        </p:nvSpPr>
        <p:spPr>
          <a:xfrm>
            <a:off x="8146104" y="3434220"/>
            <a:ext cx="632984" cy="249860"/>
          </a:xfrm>
          <a:prstGeom prst="rect">
            <a:avLst/>
          </a:prstGeom>
        </p:spPr>
        <p:txBody>
          <a:bodyPr lIns="0" tIns="0" rIns="0" bIns="0" rtlCol="0" anchor="t">
            <a:spAutoFit/>
          </a:bodyPr>
          <a:lstStyle/>
          <a:p>
            <a:pPr algn="just">
              <a:lnSpc>
                <a:spcPts val="975"/>
              </a:lnSpc>
            </a:pPr>
            <a:r>
              <a:rPr lang="en-US" sz="800" b="1">
                <a:solidFill>
                  <a:srgbClr val="FF0000"/>
                </a:solidFill>
                <a:latin typeface="Open Sans Bold"/>
                <a:ea typeface="Open Sans Bold"/>
                <a:cs typeface="Open Sans Bold"/>
                <a:sym typeface="Open Sans Bold"/>
              </a:rPr>
              <a:t>Receives no traﬃc from </a:t>
            </a:r>
          </a:p>
        </p:txBody>
      </p:sp>
      <p:sp>
        <p:nvSpPr>
          <p:cNvPr id="31" name="TextBox 31"/>
          <p:cNvSpPr txBox="1"/>
          <p:nvPr/>
        </p:nvSpPr>
        <p:spPr>
          <a:xfrm>
            <a:off x="8264509" y="3681870"/>
            <a:ext cx="364579" cy="126035"/>
          </a:xfrm>
          <a:prstGeom prst="rect">
            <a:avLst/>
          </a:prstGeom>
        </p:spPr>
        <p:txBody>
          <a:bodyPr lIns="0" tIns="0" rIns="0" bIns="0" rtlCol="0" anchor="t">
            <a:spAutoFit/>
          </a:bodyPr>
          <a:lstStyle/>
          <a:p>
            <a:pPr algn="l">
              <a:lnSpc>
                <a:spcPts val="975"/>
              </a:lnSpc>
            </a:pPr>
            <a:r>
              <a:rPr lang="en-US" sz="800" b="1">
                <a:solidFill>
                  <a:srgbClr val="FF0000"/>
                </a:solidFill>
                <a:latin typeface="Open Sans Bold"/>
                <a:ea typeface="Open Sans Bold"/>
                <a:cs typeface="Open Sans Bold"/>
                <a:sym typeface="Open Sans Bold"/>
              </a:rPr>
              <a:t>service</a:t>
            </a:r>
          </a:p>
        </p:txBody>
      </p:sp>
      <p:sp>
        <p:nvSpPr>
          <p:cNvPr id="32" name="TextBox 32"/>
          <p:cNvSpPr txBox="1"/>
          <p:nvPr/>
        </p:nvSpPr>
        <p:spPr>
          <a:xfrm>
            <a:off x="6899243" y="3449688"/>
            <a:ext cx="124358" cy="153543"/>
          </a:xfrm>
          <a:prstGeom prst="rect">
            <a:avLst/>
          </a:prstGeom>
        </p:spPr>
        <p:txBody>
          <a:bodyPr lIns="0" tIns="0" rIns="0" bIns="0" rtlCol="0" anchor="t">
            <a:spAutoFit/>
          </a:bodyPr>
          <a:lstStyle/>
          <a:p>
            <a:pPr algn="l">
              <a:lnSpc>
                <a:spcPts val="1120"/>
              </a:lnSpc>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No</a:t>
            </a:r>
          </a:p>
        </p:txBody>
      </p:sp>
      <p:sp>
        <p:nvSpPr>
          <p:cNvPr id="33" name="TextBox 33"/>
          <p:cNvSpPr txBox="1"/>
          <p:nvPr/>
        </p:nvSpPr>
        <p:spPr>
          <a:xfrm>
            <a:off x="7406697" y="3247425"/>
            <a:ext cx="124358" cy="153543"/>
          </a:xfrm>
          <a:prstGeom prst="rect">
            <a:avLst/>
          </a:prstGeom>
        </p:spPr>
        <p:txBody>
          <a:bodyPr lIns="0" tIns="0" rIns="0" bIns="0" rtlCol="0" anchor="t">
            <a:spAutoFit/>
          </a:bodyPr>
          <a:lstStyle/>
          <a:p>
            <a:pPr algn="l">
              <a:lnSpc>
                <a:spcPts val="1120"/>
              </a:lnSpc>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No</a:t>
            </a:r>
          </a:p>
        </p:txBody>
      </p:sp>
      <p:sp>
        <p:nvSpPr>
          <p:cNvPr id="34" name="TextBox 34"/>
          <p:cNvSpPr txBox="1"/>
          <p:nvPr/>
        </p:nvSpPr>
        <p:spPr>
          <a:xfrm>
            <a:off x="7627687" y="2976534"/>
            <a:ext cx="186538" cy="153543"/>
          </a:xfrm>
          <a:prstGeom prst="rect">
            <a:avLst/>
          </a:prstGeom>
        </p:spPr>
        <p:txBody>
          <a:bodyPr lIns="0" tIns="0" rIns="0" bIns="0" rtlCol="0" anchor="t">
            <a:spAutoFit/>
          </a:bodyPr>
          <a:lstStyle/>
          <a:p>
            <a:pPr algn="l">
              <a:lnSpc>
                <a:spcPts val="1120"/>
              </a:lnSpc>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Yes</a:t>
            </a:r>
          </a:p>
        </p:txBody>
      </p:sp>
      <p:sp>
        <p:nvSpPr>
          <p:cNvPr id="35" name="TextBox 35"/>
          <p:cNvSpPr txBox="1"/>
          <p:nvPr/>
        </p:nvSpPr>
        <p:spPr>
          <a:xfrm>
            <a:off x="7659300" y="3450450"/>
            <a:ext cx="186538" cy="153543"/>
          </a:xfrm>
          <a:prstGeom prst="rect">
            <a:avLst/>
          </a:prstGeom>
        </p:spPr>
        <p:txBody>
          <a:bodyPr lIns="0" tIns="0" rIns="0" bIns="0" rtlCol="0" anchor="t">
            <a:spAutoFit/>
          </a:bodyPr>
          <a:lstStyle/>
          <a:p>
            <a:pPr algn="l">
              <a:lnSpc>
                <a:spcPts val="1120"/>
              </a:lnSpc>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Yes</a:t>
            </a: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49704" y="710766"/>
            <a:ext cx="5843960" cy="2547032"/>
          </a:xfrm>
          <a:prstGeom prst="rect">
            <a:avLst/>
          </a:prstGeom>
        </p:spPr>
        <p:txBody>
          <a:bodyPr lIns="0" tIns="0" rIns="0" bIns="0" rtlCol="0" anchor="t">
            <a:spAutoFit/>
          </a:bodyPr>
          <a:lstStyle/>
          <a:p>
            <a:pPr algn="l">
              <a:lnSpc>
                <a:spcPts val="1350"/>
              </a:lnSpc>
              <a:spcBef>
                <a:spcPct val="0"/>
              </a:spcBef>
            </a:pPr>
            <a:r>
              <a:rPr lang="en-US" sz="1145">
                <a:solidFill>
                  <a:srgbClr val="000000"/>
                </a:solidFill>
                <a:latin typeface="JetBrains Mono" panose="02010509020102050004"/>
                <a:ea typeface="JetBrains Mono" panose="02010509020102050004"/>
                <a:cs typeface="JetBrains Mono" panose="02010509020102050004"/>
                <a:sym typeface="JetBrains Mono" panose="02010509020102050004"/>
              </a:rPr>
              <a:t>Readiness Probe 🚦</a:t>
            </a:r>
          </a:p>
          <a:p>
            <a:pPr algn="l">
              <a:lnSpc>
                <a:spcPts val="1350"/>
              </a:lnSpc>
              <a:spcBef>
                <a:spcPct val="0"/>
              </a:spcBef>
            </a:pPr>
            <a:endParaRPr lang="en-US" sz="1145">
              <a:solidFill>
                <a:srgbClr val="000000"/>
              </a:solidFill>
              <a:latin typeface="JetBrains Mono" panose="02010509020102050004"/>
              <a:ea typeface="JetBrains Mono" panose="02010509020102050004"/>
              <a:cs typeface="JetBrains Mono" panose="02010509020102050004"/>
              <a:sym typeface="JetBrains Mono" panose="02010509020102050004"/>
            </a:endParaRPr>
          </a:p>
          <a:p>
            <a:pPr algn="l">
              <a:lnSpc>
                <a:spcPts val="1350"/>
              </a:lnSpc>
              <a:spcBef>
                <a:spcPct val="0"/>
              </a:spcBef>
            </a:pPr>
            <a:r>
              <a:rPr lang="en-US" sz="1145">
                <a:solidFill>
                  <a:srgbClr val="000000"/>
                </a:solidFill>
                <a:latin typeface="JetBrains Mono" panose="02010509020102050004"/>
                <a:ea typeface="JetBrains Mono" panose="02010509020102050004"/>
                <a:cs typeface="JetBrains Mono" panose="02010509020102050004"/>
                <a:sym typeface="JetBrains Mono" panose="02010509020102050004"/>
              </a:rPr>
              <a:t>Purpose: Determines if a container is ready to receive traffic.</a:t>
            </a:r>
          </a:p>
          <a:p>
            <a:pPr algn="l">
              <a:lnSpc>
                <a:spcPts val="1350"/>
              </a:lnSpc>
              <a:spcBef>
                <a:spcPct val="0"/>
              </a:spcBef>
            </a:pPr>
            <a:endParaRPr lang="en-US" sz="1145">
              <a:solidFill>
                <a:srgbClr val="000000"/>
              </a:solidFill>
              <a:latin typeface="JetBrains Mono" panose="02010509020102050004"/>
              <a:ea typeface="JetBrains Mono" panose="02010509020102050004"/>
              <a:cs typeface="JetBrains Mono" panose="02010509020102050004"/>
              <a:sym typeface="JetBrains Mono" panose="02010509020102050004"/>
            </a:endParaRPr>
          </a:p>
          <a:p>
            <a:pPr algn="l">
              <a:lnSpc>
                <a:spcPts val="1350"/>
              </a:lnSpc>
              <a:spcBef>
                <a:spcPct val="0"/>
              </a:spcBef>
            </a:pPr>
            <a:r>
              <a:rPr lang="en-US" sz="1145">
                <a:solidFill>
                  <a:srgbClr val="000000"/>
                </a:solidFill>
                <a:latin typeface="JetBrains Mono" panose="02010509020102050004"/>
                <a:ea typeface="JetBrains Mono" panose="02010509020102050004"/>
                <a:cs typeface="JetBrains Mono" panose="02010509020102050004"/>
                <a:sym typeface="JetBrains Mono" panose="02010509020102050004"/>
              </a:rPr>
              <a:t>Process:</a:t>
            </a:r>
          </a:p>
          <a:p>
            <a:pPr algn="l">
              <a:lnSpc>
                <a:spcPts val="1350"/>
              </a:lnSpc>
              <a:spcBef>
                <a:spcPct val="0"/>
              </a:spcBef>
            </a:pPr>
            <a:r>
              <a:rPr lang="en-US" sz="1145">
                <a:solidFill>
                  <a:srgbClr val="000000"/>
                </a:solidFill>
                <a:latin typeface="JetBrains Mono" panose="02010509020102050004"/>
                <a:ea typeface="JetBrains Mono" panose="02010509020102050004"/>
                <a:cs typeface="JetBrains Mono" panose="02010509020102050004"/>
                <a:sym typeface="JetBrains Mono" panose="02010509020102050004"/>
              </a:rPr>
              <a:t>Kubernetes executes the probe at regular intervals.</a:t>
            </a:r>
          </a:p>
          <a:p>
            <a:pPr algn="l">
              <a:lnSpc>
                <a:spcPts val="1350"/>
              </a:lnSpc>
              <a:spcBef>
                <a:spcPct val="0"/>
              </a:spcBef>
            </a:pPr>
            <a:r>
              <a:rPr lang="en-US" sz="1145">
                <a:solidFill>
                  <a:srgbClr val="000000"/>
                </a:solidFill>
                <a:latin typeface="JetBrains Mono" panose="02010509020102050004"/>
                <a:ea typeface="JetBrains Mono" panose="02010509020102050004"/>
                <a:cs typeface="JetBrains Mono" panose="02010509020102050004"/>
                <a:sym typeface="JetBrains Mono" panose="02010509020102050004"/>
              </a:rPr>
              <a:t>If the probe passes, the Pod remains in the Service load balancer.</a:t>
            </a:r>
          </a:p>
          <a:p>
            <a:pPr algn="l">
              <a:lnSpc>
                <a:spcPts val="1350"/>
              </a:lnSpc>
              <a:spcBef>
                <a:spcPct val="0"/>
              </a:spcBef>
            </a:pPr>
            <a:endParaRPr lang="en-US" sz="1145">
              <a:solidFill>
                <a:srgbClr val="000000"/>
              </a:solidFill>
              <a:latin typeface="JetBrains Mono" panose="02010509020102050004"/>
              <a:ea typeface="JetBrains Mono" panose="02010509020102050004"/>
              <a:cs typeface="JetBrains Mono" panose="02010509020102050004"/>
              <a:sym typeface="JetBrains Mono" panose="02010509020102050004"/>
            </a:endParaRPr>
          </a:p>
          <a:p>
            <a:pPr algn="l">
              <a:lnSpc>
                <a:spcPts val="1350"/>
              </a:lnSpc>
              <a:spcBef>
                <a:spcPct val="0"/>
              </a:spcBef>
            </a:pPr>
            <a:r>
              <a:rPr lang="en-US" sz="1145">
                <a:solidFill>
                  <a:srgbClr val="000000"/>
                </a:solidFill>
                <a:latin typeface="JetBrains Mono" panose="02010509020102050004"/>
                <a:ea typeface="JetBrains Mono" panose="02010509020102050004"/>
                <a:cs typeface="JetBrains Mono" panose="02010509020102050004"/>
                <a:sym typeface="JetBrains Mono" panose="02010509020102050004"/>
              </a:rPr>
              <a:t>If the probe fails:</a:t>
            </a:r>
          </a:p>
          <a:p>
            <a:pPr algn="l">
              <a:lnSpc>
                <a:spcPts val="1350"/>
              </a:lnSpc>
              <a:spcBef>
                <a:spcPct val="0"/>
              </a:spcBef>
            </a:pPr>
            <a:r>
              <a:rPr lang="en-US" sz="1145">
                <a:solidFill>
                  <a:srgbClr val="000000"/>
                </a:solidFill>
                <a:latin typeface="JetBrains Mono" panose="02010509020102050004"/>
                <a:ea typeface="JetBrains Mono" panose="02010509020102050004"/>
                <a:cs typeface="JetBrains Mono" panose="02010509020102050004"/>
                <a:sym typeface="JetBrains Mono" panose="02010509020102050004"/>
              </a:rPr>
              <a:t>Kubernetes checks if the failure threshold is exceeded.</a:t>
            </a:r>
          </a:p>
          <a:p>
            <a:pPr algn="l">
              <a:lnSpc>
                <a:spcPts val="1350"/>
              </a:lnSpc>
              <a:spcBef>
                <a:spcPct val="0"/>
              </a:spcBef>
            </a:pPr>
            <a:r>
              <a:rPr lang="en-US" sz="1145">
                <a:solidFill>
                  <a:srgbClr val="000000"/>
                </a:solidFill>
                <a:latin typeface="JetBrains Mono" panose="02010509020102050004"/>
                <a:ea typeface="JetBrains Mono" panose="02010509020102050004"/>
                <a:cs typeface="JetBrains Mono" panose="02010509020102050004"/>
                <a:sym typeface="JetBrains Mono" panose="02010509020102050004"/>
              </a:rPr>
              <a:t>If exceeded, the Pod stops receiving traffic but is NOT restarted.</a:t>
            </a:r>
          </a:p>
          <a:p>
            <a:pPr algn="l">
              <a:lnSpc>
                <a:spcPts val="1350"/>
              </a:lnSpc>
              <a:spcBef>
                <a:spcPct val="0"/>
              </a:spcBef>
            </a:pPr>
            <a:endParaRPr lang="en-US" sz="1145">
              <a:solidFill>
                <a:srgbClr val="000000"/>
              </a:solidFill>
              <a:latin typeface="JetBrains Mono" panose="02010509020102050004"/>
              <a:ea typeface="JetBrains Mono" panose="02010509020102050004"/>
              <a:cs typeface="JetBrains Mono" panose="02010509020102050004"/>
              <a:sym typeface="JetBrains Mono" panose="02010509020102050004"/>
            </a:endParaRPr>
          </a:p>
          <a:p>
            <a:pPr algn="l">
              <a:lnSpc>
                <a:spcPts val="1350"/>
              </a:lnSpc>
              <a:spcBef>
                <a:spcPct val="0"/>
              </a:spcBef>
            </a:pPr>
            <a:r>
              <a:rPr lang="en-US" sz="1145">
                <a:solidFill>
                  <a:srgbClr val="000000"/>
                </a:solidFill>
                <a:latin typeface="JetBrains Mono" panose="02010509020102050004"/>
                <a:ea typeface="JetBrains Mono" panose="02010509020102050004"/>
                <a:cs typeface="JetBrains Mono" panose="02010509020102050004"/>
                <a:sym typeface="JetBrains Mono" panose="02010509020102050004"/>
              </a:rPr>
              <a:t>📌 Use Case:</a:t>
            </a:r>
          </a:p>
          <a:p>
            <a:pPr algn="l">
              <a:lnSpc>
                <a:spcPts val="1350"/>
              </a:lnSpc>
              <a:spcBef>
                <a:spcPct val="0"/>
              </a:spcBef>
            </a:pPr>
            <a:r>
              <a:rPr lang="en-US" sz="1145">
                <a:solidFill>
                  <a:srgbClr val="000000"/>
                </a:solidFill>
                <a:latin typeface="JetBrains Mono" panose="02010509020102050004"/>
                <a:ea typeface="JetBrains Mono" panose="02010509020102050004"/>
                <a:cs typeface="JetBrains Mono" panose="02010509020102050004"/>
                <a:sym typeface="JetBrains Mono" panose="02010509020102050004"/>
              </a:rPr>
              <a:t>For apps that require initialization (e.g., database connections).</a:t>
            </a:r>
          </a:p>
          <a:p>
            <a:pPr algn="l">
              <a:lnSpc>
                <a:spcPts val="1350"/>
              </a:lnSpc>
              <a:spcBef>
                <a:spcPct val="0"/>
              </a:spcBef>
            </a:pPr>
            <a:r>
              <a:rPr lang="en-US" sz="1145">
                <a:solidFill>
                  <a:srgbClr val="000000"/>
                </a:solidFill>
                <a:latin typeface="JetBrains Mono" panose="02010509020102050004"/>
                <a:ea typeface="JetBrains Mono" panose="02010509020102050004"/>
                <a:cs typeface="JetBrains Mono" panose="02010509020102050004"/>
                <a:sym typeface="JetBrains Mono" panose="02010509020102050004"/>
              </a:rPr>
              <a:t>Removes unhealthy Pods from load balancers without restarting them.</a:t>
            </a: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68715" y="523875"/>
            <a:ext cx="6216129" cy="974931"/>
          </a:xfrm>
          <a:prstGeom prst="rect">
            <a:avLst/>
          </a:prstGeom>
        </p:spPr>
        <p:txBody>
          <a:bodyPr lIns="0" tIns="0" rIns="0" bIns="0" rtlCol="0" anchor="t">
            <a:spAutoFit/>
          </a:bodyPr>
          <a:lstStyle/>
          <a:p>
            <a:pPr algn="l">
              <a:lnSpc>
                <a:spcPts val="1580"/>
              </a:lnSpc>
              <a:spcBef>
                <a:spcPct val="0"/>
              </a:spcBef>
            </a:pPr>
            <a:r>
              <a:rPr lang="en-US" sz="1340">
                <a:solidFill>
                  <a:srgbClr val="000000"/>
                </a:solidFill>
                <a:latin typeface="JetBrains Mono" panose="02010509020102050004"/>
                <a:ea typeface="JetBrains Mono" panose="02010509020102050004"/>
                <a:cs typeface="JetBrains Mono" panose="02010509020102050004"/>
                <a:sym typeface="JetBrains Mono" panose="02010509020102050004"/>
              </a:rPr>
              <a:t>We will:</a:t>
            </a:r>
          </a:p>
          <a:p>
            <a:pPr marL="289560" lvl="1" indent="-144780" algn="l">
              <a:lnSpc>
                <a:spcPts val="1580"/>
              </a:lnSpc>
              <a:buFont typeface="Arial" panose="020B0604020202020204"/>
              <a:buChar char="•"/>
            </a:pPr>
            <a:r>
              <a:rPr lang="en-US" sz="1340">
                <a:solidFill>
                  <a:srgbClr val="000000"/>
                </a:solidFill>
                <a:latin typeface="JetBrains Mono" panose="02010509020102050004"/>
                <a:ea typeface="JetBrains Mono" panose="02010509020102050004"/>
                <a:cs typeface="JetBrains Mono" panose="02010509020102050004"/>
                <a:sym typeface="JetBrains Mono" panose="02010509020102050004"/>
              </a:rPr>
              <a:t>Create a Pod with Liveness, Readiness, and Startup Probes.</a:t>
            </a:r>
          </a:p>
          <a:p>
            <a:pPr marL="289560" lvl="1" indent="-144780" algn="l">
              <a:lnSpc>
                <a:spcPts val="1580"/>
              </a:lnSpc>
              <a:buFont typeface="Arial" panose="020B0604020202020204"/>
              <a:buChar char="•"/>
            </a:pPr>
            <a:r>
              <a:rPr lang="en-US" sz="1340">
                <a:solidFill>
                  <a:srgbClr val="000000"/>
                </a:solidFill>
                <a:latin typeface="JetBrains Mono" panose="02010509020102050004"/>
                <a:ea typeface="JetBrains Mono" panose="02010509020102050004"/>
                <a:cs typeface="JetBrains Mono" panose="02010509020102050004"/>
                <a:sym typeface="JetBrains Mono" panose="02010509020102050004"/>
              </a:rPr>
              <a:t>Test failure conditions and observe behavior.</a:t>
            </a:r>
          </a:p>
          <a:p>
            <a:pPr marL="289560" lvl="1" indent="-144780" algn="l">
              <a:lnSpc>
                <a:spcPts val="1580"/>
              </a:lnSpc>
              <a:buFont typeface="Arial" panose="020B0604020202020204"/>
              <a:buChar char="•"/>
            </a:pPr>
            <a:r>
              <a:rPr lang="en-US" sz="1340">
                <a:solidFill>
                  <a:srgbClr val="000000"/>
                </a:solidFill>
                <a:latin typeface="JetBrains Mono" panose="02010509020102050004"/>
                <a:ea typeface="JetBrains Mono" panose="02010509020102050004"/>
                <a:cs typeface="JetBrains Mono" panose="02010509020102050004"/>
                <a:sym typeface="JetBrains Mono" panose="02010509020102050004"/>
              </a:rPr>
              <a:t>Modify the probes and see how the application behaves.</a:t>
            </a:r>
          </a:p>
          <a:p>
            <a:pPr marL="289560" lvl="1" indent="-144780" algn="l">
              <a:lnSpc>
                <a:spcPts val="1580"/>
              </a:lnSpc>
              <a:buFont typeface="Arial" panose="020B0604020202020204"/>
              <a:buChar char="•"/>
            </a:pPr>
            <a:r>
              <a:rPr lang="en-US" sz="1340">
                <a:solidFill>
                  <a:srgbClr val="000000"/>
                </a:solidFill>
                <a:latin typeface="JetBrains Mono" panose="02010509020102050004"/>
                <a:ea typeface="JetBrains Mono" panose="02010509020102050004"/>
                <a:cs typeface="JetBrains Mono" panose="02010509020102050004"/>
                <a:sym typeface="JetBrains Mono" panose="02010509020102050004"/>
              </a:rPr>
              <a:t>Delete and recreate the Pod to test probe execution.</a:t>
            </a:r>
          </a:p>
        </p:txBody>
      </p:sp>
      <p:sp>
        <p:nvSpPr>
          <p:cNvPr id="3" name="TextBox 3"/>
          <p:cNvSpPr txBox="1"/>
          <p:nvPr/>
        </p:nvSpPr>
        <p:spPr>
          <a:xfrm>
            <a:off x="680295" y="1742499"/>
            <a:ext cx="5450657" cy="844161"/>
          </a:xfrm>
          <a:prstGeom prst="rect">
            <a:avLst/>
          </a:prstGeom>
        </p:spPr>
        <p:txBody>
          <a:bodyPr lIns="0" tIns="0" rIns="0" bIns="0" rtlCol="0" anchor="t">
            <a:spAutoFit/>
          </a:bodyPr>
          <a:lstStyle/>
          <a:p>
            <a:pPr algn="l">
              <a:lnSpc>
                <a:spcPts val="1340"/>
              </a:lnSpc>
              <a:spcBef>
                <a:spcPct val="0"/>
              </a:spcBef>
            </a:pPr>
            <a:r>
              <a:rPr lang="en-US" sz="1135">
                <a:solidFill>
                  <a:srgbClr val="000000"/>
                </a:solidFill>
                <a:latin typeface="JetBrains Mono" panose="02010509020102050004"/>
                <a:ea typeface="JetBrains Mono" panose="02010509020102050004"/>
                <a:cs typeface="JetBrains Mono" panose="02010509020102050004"/>
                <a:sym typeface="JetBrains Mono" panose="02010509020102050004"/>
              </a:rPr>
              <a:t>Create a Pod with Liveness, Readiness, and Startup Probes</a:t>
            </a:r>
          </a:p>
          <a:p>
            <a:pPr algn="l">
              <a:lnSpc>
                <a:spcPts val="1340"/>
              </a:lnSpc>
              <a:spcBef>
                <a:spcPct val="0"/>
              </a:spcBef>
            </a:pPr>
            <a:r>
              <a:rPr lang="en-US" sz="1135">
                <a:solidFill>
                  <a:srgbClr val="000000"/>
                </a:solidFill>
                <a:latin typeface="JetBrains Mono" panose="02010509020102050004"/>
                <a:ea typeface="JetBrains Mono" panose="02010509020102050004"/>
                <a:cs typeface="JetBrains Mono" panose="02010509020102050004"/>
                <a:sym typeface="JetBrains Mono" panose="02010509020102050004"/>
              </a:rPr>
              <a:t>The following Pod:</a:t>
            </a:r>
          </a:p>
          <a:p>
            <a:pPr algn="l">
              <a:lnSpc>
                <a:spcPts val="1340"/>
              </a:lnSpc>
              <a:spcBef>
                <a:spcPct val="0"/>
              </a:spcBef>
            </a:pPr>
            <a:r>
              <a:rPr lang="en-US" sz="1135">
                <a:solidFill>
                  <a:srgbClr val="000000"/>
                </a:solidFill>
                <a:latin typeface="JetBrains Mono" panose="02010509020102050004"/>
                <a:ea typeface="JetBrains Mono" panose="02010509020102050004"/>
                <a:cs typeface="JetBrains Mono" panose="02010509020102050004"/>
                <a:sym typeface="JetBrains Mono" panose="02010509020102050004"/>
              </a:rPr>
              <a:t>Uses Liveness Probe to restart if the health check fails.</a:t>
            </a:r>
          </a:p>
          <a:p>
            <a:pPr algn="l">
              <a:lnSpc>
                <a:spcPts val="1340"/>
              </a:lnSpc>
              <a:spcBef>
                <a:spcPct val="0"/>
              </a:spcBef>
            </a:pPr>
            <a:r>
              <a:rPr lang="en-US" sz="1135">
                <a:solidFill>
                  <a:srgbClr val="000000"/>
                </a:solidFill>
                <a:latin typeface="JetBrains Mono" panose="02010509020102050004"/>
                <a:ea typeface="JetBrains Mono" panose="02010509020102050004"/>
                <a:cs typeface="JetBrains Mono" panose="02010509020102050004"/>
                <a:sym typeface="JetBrains Mono" panose="02010509020102050004"/>
              </a:rPr>
              <a:t>Uses Readiness Probe to delay traffic routing until it's ready.</a:t>
            </a:r>
          </a:p>
          <a:p>
            <a:pPr algn="l">
              <a:lnSpc>
                <a:spcPts val="1340"/>
              </a:lnSpc>
              <a:spcBef>
                <a:spcPct val="0"/>
              </a:spcBef>
            </a:pPr>
            <a:r>
              <a:rPr lang="en-US" sz="1135">
                <a:solidFill>
                  <a:srgbClr val="000000"/>
                </a:solidFill>
                <a:latin typeface="JetBrains Mono" panose="02010509020102050004"/>
                <a:ea typeface="JetBrains Mono" panose="02010509020102050004"/>
                <a:cs typeface="JetBrains Mono" panose="02010509020102050004"/>
                <a:sym typeface="JetBrains Mono" panose="02010509020102050004"/>
              </a:rPr>
              <a:t>Uses Startup Probe to wait before running Liveness checks.</a:t>
            </a: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71386" y="566504"/>
            <a:ext cx="6161492" cy="4032784"/>
          </a:xfrm>
          <a:prstGeom prst="rect">
            <a:avLst/>
          </a:prstGeom>
        </p:spPr>
        <p:txBody>
          <a:bodyPr lIns="0" tIns="0" rIns="0" bIns="0" rtlCol="0" anchor="t">
            <a:spAutoFit/>
          </a:bodyPr>
          <a:lstStyle/>
          <a:p>
            <a:pPr algn="l">
              <a:lnSpc>
                <a:spcPts val="890"/>
              </a:lnSpc>
              <a:spcBef>
                <a:spcPct val="0"/>
              </a:spcBef>
            </a:pPr>
            <a:r>
              <a:rPr lang="en-US" sz="755">
                <a:solidFill>
                  <a:srgbClr val="000000"/>
                </a:solidFill>
                <a:latin typeface="JetBrains Mono" panose="02010509020102050004"/>
                <a:ea typeface="JetBrains Mono" panose="02010509020102050004"/>
                <a:cs typeface="JetBrains Mono" panose="02010509020102050004"/>
                <a:sym typeface="JetBrains Mono" panose="02010509020102050004"/>
              </a:rPr>
              <a:t>cat &lt;&lt;EOF | kubectl apply -f -</a:t>
            </a:r>
          </a:p>
          <a:p>
            <a:pPr algn="l">
              <a:lnSpc>
                <a:spcPts val="890"/>
              </a:lnSpc>
              <a:spcBef>
                <a:spcPct val="0"/>
              </a:spcBef>
            </a:pPr>
            <a:r>
              <a:rPr lang="en-US" sz="755">
                <a:solidFill>
                  <a:srgbClr val="000000"/>
                </a:solidFill>
                <a:latin typeface="JetBrains Mono" panose="02010509020102050004"/>
                <a:ea typeface="JetBrains Mono" panose="02010509020102050004"/>
                <a:cs typeface="JetBrains Mono" panose="02010509020102050004"/>
                <a:sym typeface="JetBrains Mono" panose="02010509020102050004"/>
              </a:rPr>
              <a:t>apiVersion: v1</a:t>
            </a:r>
          </a:p>
          <a:p>
            <a:pPr algn="l">
              <a:lnSpc>
                <a:spcPts val="890"/>
              </a:lnSpc>
              <a:spcBef>
                <a:spcPct val="0"/>
              </a:spcBef>
            </a:pPr>
            <a:r>
              <a:rPr lang="en-US" sz="755">
                <a:solidFill>
                  <a:srgbClr val="000000"/>
                </a:solidFill>
                <a:latin typeface="JetBrains Mono" panose="02010509020102050004"/>
                <a:ea typeface="JetBrains Mono" panose="02010509020102050004"/>
                <a:cs typeface="JetBrains Mono" panose="02010509020102050004"/>
                <a:sym typeface="JetBrains Mono" panose="02010509020102050004"/>
              </a:rPr>
              <a:t>kind: Pod</a:t>
            </a:r>
          </a:p>
          <a:p>
            <a:pPr algn="l">
              <a:lnSpc>
                <a:spcPts val="890"/>
              </a:lnSpc>
              <a:spcBef>
                <a:spcPct val="0"/>
              </a:spcBef>
            </a:pPr>
            <a:r>
              <a:rPr lang="en-US" sz="755">
                <a:solidFill>
                  <a:srgbClr val="000000"/>
                </a:solidFill>
                <a:latin typeface="JetBrains Mono" panose="02010509020102050004"/>
                <a:ea typeface="JetBrains Mono" panose="02010509020102050004"/>
                <a:cs typeface="JetBrains Mono" panose="02010509020102050004"/>
                <a:sym typeface="JetBrains Mono" panose="02010509020102050004"/>
              </a:rPr>
              <a:t>metadata:</a:t>
            </a:r>
          </a:p>
          <a:p>
            <a:pPr algn="l">
              <a:lnSpc>
                <a:spcPts val="890"/>
              </a:lnSpc>
              <a:spcBef>
                <a:spcPct val="0"/>
              </a:spcBef>
            </a:pPr>
            <a:r>
              <a:rPr lang="en-US" sz="755">
                <a:solidFill>
                  <a:srgbClr val="000000"/>
                </a:solidFill>
                <a:latin typeface="JetBrains Mono" panose="02010509020102050004"/>
                <a:ea typeface="JetBrains Mono" panose="02010509020102050004"/>
                <a:cs typeface="JetBrains Mono" panose="02010509020102050004"/>
                <a:sym typeface="JetBrains Mono" panose="02010509020102050004"/>
              </a:rPr>
              <a:t>  name: probe-demo</a:t>
            </a:r>
          </a:p>
          <a:p>
            <a:pPr algn="l">
              <a:lnSpc>
                <a:spcPts val="890"/>
              </a:lnSpc>
              <a:spcBef>
                <a:spcPct val="0"/>
              </a:spcBef>
            </a:pPr>
            <a:r>
              <a:rPr lang="en-US" sz="755">
                <a:solidFill>
                  <a:srgbClr val="000000"/>
                </a:solidFill>
                <a:latin typeface="JetBrains Mono" panose="02010509020102050004"/>
                <a:ea typeface="JetBrains Mono" panose="02010509020102050004"/>
                <a:cs typeface="JetBrains Mono" panose="02010509020102050004"/>
                <a:sym typeface="JetBrains Mono" panose="02010509020102050004"/>
              </a:rPr>
              <a:t>spec:</a:t>
            </a:r>
          </a:p>
          <a:p>
            <a:pPr algn="l">
              <a:lnSpc>
                <a:spcPts val="890"/>
              </a:lnSpc>
              <a:spcBef>
                <a:spcPct val="0"/>
              </a:spcBef>
            </a:pPr>
            <a:r>
              <a:rPr lang="en-US" sz="755">
                <a:solidFill>
                  <a:srgbClr val="000000"/>
                </a:solidFill>
                <a:latin typeface="JetBrains Mono" panose="02010509020102050004"/>
                <a:ea typeface="JetBrains Mono" panose="02010509020102050004"/>
                <a:cs typeface="JetBrains Mono" panose="02010509020102050004"/>
                <a:sym typeface="JetBrains Mono" panose="02010509020102050004"/>
              </a:rPr>
              <a:t>  containers:</a:t>
            </a:r>
          </a:p>
          <a:p>
            <a:pPr algn="l">
              <a:lnSpc>
                <a:spcPts val="890"/>
              </a:lnSpc>
              <a:spcBef>
                <a:spcPct val="0"/>
              </a:spcBef>
            </a:pPr>
            <a:r>
              <a:rPr lang="en-US" sz="755">
                <a:solidFill>
                  <a:srgbClr val="000000"/>
                </a:solidFill>
                <a:latin typeface="JetBrains Mono" panose="02010509020102050004"/>
                <a:ea typeface="JetBrains Mono" panose="02010509020102050004"/>
                <a:cs typeface="JetBrains Mono" panose="02010509020102050004"/>
                <a:sym typeface="JetBrains Mono" panose="02010509020102050004"/>
              </a:rPr>
              <a:t>  - name: my-app</a:t>
            </a:r>
          </a:p>
          <a:p>
            <a:pPr algn="l">
              <a:lnSpc>
                <a:spcPts val="890"/>
              </a:lnSpc>
              <a:spcBef>
                <a:spcPct val="0"/>
              </a:spcBef>
            </a:pPr>
            <a:r>
              <a:rPr lang="en-US" sz="755">
                <a:solidFill>
                  <a:srgbClr val="000000"/>
                </a:solidFill>
                <a:latin typeface="JetBrains Mono" panose="02010509020102050004"/>
                <a:ea typeface="JetBrains Mono" panose="02010509020102050004"/>
                <a:cs typeface="JetBrains Mono" panose="02010509020102050004"/>
                <a:sym typeface="JetBrains Mono" panose="02010509020102050004"/>
              </a:rPr>
              <a:t>    image: busybox</a:t>
            </a:r>
          </a:p>
          <a:p>
            <a:pPr algn="l">
              <a:lnSpc>
                <a:spcPts val="890"/>
              </a:lnSpc>
              <a:spcBef>
                <a:spcPct val="0"/>
              </a:spcBef>
            </a:pPr>
            <a:r>
              <a:rPr lang="en-US" sz="755">
                <a:solidFill>
                  <a:srgbClr val="000000"/>
                </a:solidFill>
                <a:latin typeface="JetBrains Mono" panose="02010509020102050004"/>
                <a:ea typeface="JetBrains Mono" panose="02010509020102050004"/>
                <a:cs typeface="JetBrains Mono" panose="02010509020102050004"/>
                <a:sym typeface="JetBrains Mono" panose="02010509020102050004"/>
              </a:rPr>
              <a:t>    command: ["/bin/sh", "-c", "sleep 30 &amp;&amp; touch /tmp/ready &amp;&amp; sleep 30 &amp;&amp; rm -f /tmp/ready &amp;&amp; sleep 600"]</a:t>
            </a:r>
          </a:p>
          <a:p>
            <a:pPr algn="l">
              <a:lnSpc>
                <a:spcPts val="890"/>
              </a:lnSpc>
              <a:spcBef>
                <a:spcPct val="0"/>
              </a:spcBef>
            </a:pPr>
            <a:r>
              <a:rPr lang="en-US" sz="755">
                <a:solidFill>
                  <a:srgbClr val="000000"/>
                </a:solidFill>
                <a:latin typeface="JetBrains Mono" panose="02010509020102050004"/>
                <a:ea typeface="JetBrains Mono" panose="02010509020102050004"/>
                <a:cs typeface="JetBrains Mono" panose="02010509020102050004"/>
                <a:sym typeface="JetBrains Mono" panose="02010509020102050004"/>
              </a:rPr>
              <a:t>    </a:t>
            </a:r>
          </a:p>
          <a:p>
            <a:pPr algn="l">
              <a:lnSpc>
                <a:spcPts val="890"/>
              </a:lnSpc>
              <a:spcBef>
                <a:spcPct val="0"/>
              </a:spcBef>
            </a:pPr>
            <a:r>
              <a:rPr lang="en-US" sz="755">
                <a:solidFill>
                  <a:srgbClr val="000000"/>
                </a:solidFill>
                <a:latin typeface="JetBrains Mono" panose="02010509020102050004"/>
                <a:ea typeface="JetBrains Mono" panose="02010509020102050004"/>
                <a:cs typeface="JetBrains Mono" panose="02010509020102050004"/>
                <a:sym typeface="JetBrains Mono" panose="02010509020102050004"/>
              </a:rPr>
              <a:t>    # Liveness Probe (checks if the app is alive)</a:t>
            </a:r>
          </a:p>
          <a:p>
            <a:pPr algn="l">
              <a:lnSpc>
                <a:spcPts val="890"/>
              </a:lnSpc>
              <a:spcBef>
                <a:spcPct val="0"/>
              </a:spcBef>
            </a:pPr>
            <a:r>
              <a:rPr lang="en-US" sz="755">
                <a:solidFill>
                  <a:srgbClr val="000000"/>
                </a:solidFill>
                <a:latin typeface="JetBrains Mono" panose="02010509020102050004"/>
                <a:ea typeface="JetBrains Mono" panose="02010509020102050004"/>
                <a:cs typeface="JetBrains Mono" panose="02010509020102050004"/>
                <a:sym typeface="JetBrains Mono" panose="02010509020102050004"/>
              </a:rPr>
              <a:t>    livenessProbe:</a:t>
            </a:r>
          </a:p>
          <a:p>
            <a:pPr algn="l">
              <a:lnSpc>
                <a:spcPts val="890"/>
              </a:lnSpc>
              <a:spcBef>
                <a:spcPct val="0"/>
              </a:spcBef>
            </a:pPr>
            <a:r>
              <a:rPr lang="en-US" sz="755">
                <a:solidFill>
                  <a:srgbClr val="000000"/>
                </a:solidFill>
                <a:latin typeface="JetBrains Mono" panose="02010509020102050004"/>
                <a:ea typeface="JetBrains Mono" panose="02010509020102050004"/>
                <a:cs typeface="JetBrains Mono" panose="02010509020102050004"/>
                <a:sym typeface="JetBrains Mono" panose="02010509020102050004"/>
              </a:rPr>
              <a:t>      exec:</a:t>
            </a:r>
          </a:p>
          <a:p>
            <a:pPr algn="l">
              <a:lnSpc>
                <a:spcPts val="890"/>
              </a:lnSpc>
              <a:spcBef>
                <a:spcPct val="0"/>
              </a:spcBef>
            </a:pPr>
            <a:r>
              <a:rPr lang="en-US" sz="755">
                <a:solidFill>
                  <a:srgbClr val="000000"/>
                </a:solidFill>
                <a:latin typeface="JetBrains Mono" panose="02010509020102050004"/>
                <a:ea typeface="JetBrains Mono" panose="02010509020102050004"/>
                <a:cs typeface="JetBrains Mono" panose="02010509020102050004"/>
                <a:sym typeface="JetBrains Mono" panose="02010509020102050004"/>
              </a:rPr>
              <a:t>        command: ["cat", "/tmp/ready"]</a:t>
            </a:r>
          </a:p>
          <a:p>
            <a:pPr algn="l">
              <a:lnSpc>
                <a:spcPts val="890"/>
              </a:lnSpc>
              <a:spcBef>
                <a:spcPct val="0"/>
              </a:spcBef>
            </a:pPr>
            <a:r>
              <a:rPr lang="en-US" sz="755">
                <a:solidFill>
                  <a:srgbClr val="000000"/>
                </a:solidFill>
                <a:latin typeface="JetBrains Mono" panose="02010509020102050004"/>
                <a:ea typeface="JetBrains Mono" panose="02010509020102050004"/>
                <a:cs typeface="JetBrains Mono" panose="02010509020102050004"/>
                <a:sym typeface="JetBrains Mono" panose="02010509020102050004"/>
              </a:rPr>
              <a:t>      initialDelaySeconds: 10</a:t>
            </a:r>
          </a:p>
          <a:p>
            <a:pPr algn="l">
              <a:lnSpc>
                <a:spcPts val="890"/>
              </a:lnSpc>
              <a:spcBef>
                <a:spcPct val="0"/>
              </a:spcBef>
            </a:pPr>
            <a:r>
              <a:rPr lang="en-US" sz="755">
                <a:solidFill>
                  <a:srgbClr val="000000"/>
                </a:solidFill>
                <a:latin typeface="JetBrains Mono" panose="02010509020102050004"/>
                <a:ea typeface="JetBrains Mono" panose="02010509020102050004"/>
                <a:cs typeface="JetBrains Mono" panose="02010509020102050004"/>
                <a:sym typeface="JetBrains Mono" panose="02010509020102050004"/>
              </a:rPr>
              <a:t>      periodSeconds: 5</a:t>
            </a:r>
          </a:p>
          <a:p>
            <a:pPr algn="l">
              <a:lnSpc>
                <a:spcPts val="890"/>
              </a:lnSpc>
              <a:spcBef>
                <a:spcPct val="0"/>
              </a:spcBef>
            </a:pPr>
            <a:r>
              <a:rPr lang="en-US" sz="755">
                <a:solidFill>
                  <a:srgbClr val="000000"/>
                </a:solidFill>
                <a:latin typeface="JetBrains Mono" panose="02010509020102050004"/>
                <a:ea typeface="JetBrains Mono" panose="02010509020102050004"/>
                <a:cs typeface="JetBrains Mono" panose="02010509020102050004"/>
                <a:sym typeface="JetBrains Mono" panose="02010509020102050004"/>
              </a:rPr>
              <a:t>      failureThreshold: 3</a:t>
            </a:r>
          </a:p>
          <a:p>
            <a:pPr algn="l">
              <a:lnSpc>
                <a:spcPts val="890"/>
              </a:lnSpc>
              <a:spcBef>
                <a:spcPct val="0"/>
              </a:spcBef>
            </a:pPr>
            <a:r>
              <a:rPr lang="en-US" sz="755">
                <a:solidFill>
                  <a:srgbClr val="000000"/>
                </a:solidFill>
                <a:latin typeface="JetBrains Mono" panose="02010509020102050004"/>
                <a:ea typeface="JetBrains Mono" panose="02010509020102050004"/>
                <a:cs typeface="JetBrains Mono" panose="02010509020102050004"/>
                <a:sym typeface="JetBrains Mono" panose="02010509020102050004"/>
              </a:rPr>
              <a:t>    </a:t>
            </a:r>
          </a:p>
          <a:p>
            <a:pPr algn="l">
              <a:lnSpc>
                <a:spcPts val="890"/>
              </a:lnSpc>
              <a:spcBef>
                <a:spcPct val="0"/>
              </a:spcBef>
            </a:pPr>
            <a:r>
              <a:rPr lang="en-US" sz="755">
                <a:solidFill>
                  <a:srgbClr val="000000"/>
                </a:solidFill>
                <a:latin typeface="JetBrains Mono" panose="02010509020102050004"/>
                <a:ea typeface="JetBrains Mono" panose="02010509020102050004"/>
                <a:cs typeface="JetBrains Mono" panose="02010509020102050004"/>
                <a:sym typeface="JetBrains Mono" panose="02010509020102050004"/>
              </a:rPr>
              <a:t>    # Readiness Probe (checks if the app is ready to receive traffic)</a:t>
            </a:r>
          </a:p>
          <a:p>
            <a:pPr algn="l">
              <a:lnSpc>
                <a:spcPts val="890"/>
              </a:lnSpc>
              <a:spcBef>
                <a:spcPct val="0"/>
              </a:spcBef>
            </a:pPr>
            <a:r>
              <a:rPr lang="en-US" sz="755">
                <a:solidFill>
                  <a:srgbClr val="000000"/>
                </a:solidFill>
                <a:latin typeface="JetBrains Mono" panose="02010509020102050004"/>
                <a:ea typeface="JetBrains Mono" panose="02010509020102050004"/>
                <a:cs typeface="JetBrains Mono" panose="02010509020102050004"/>
                <a:sym typeface="JetBrains Mono" panose="02010509020102050004"/>
              </a:rPr>
              <a:t>    readinessProbe:</a:t>
            </a:r>
          </a:p>
          <a:p>
            <a:pPr algn="l">
              <a:lnSpc>
                <a:spcPts val="890"/>
              </a:lnSpc>
              <a:spcBef>
                <a:spcPct val="0"/>
              </a:spcBef>
            </a:pPr>
            <a:r>
              <a:rPr lang="en-US" sz="755">
                <a:solidFill>
                  <a:srgbClr val="000000"/>
                </a:solidFill>
                <a:latin typeface="JetBrains Mono" panose="02010509020102050004"/>
                <a:ea typeface="JetBrains Mono" panose="02010509020102050004"/>
                <a:cs typeface="JetBrains Mono" panose="02010509020102050004"/>
                <a:sym typeface="JetBrains Mono" panose="02010509020102050004"/>
              </a:rPr>
              <a:t>      exec:</a:t>
            </a:r>
          </a:p>
          <a:p>
            <a:pPr algn="l">
              <a:lnSpc>
                <a:spcPts val="890"/>
              </a:lnSpc>
              <a:spcBef>
                <a:spcPct val="0"/>
              </a:spcBef>
            </a:pPr>
            <a:r>
              <a:rPr lang="en-US" sz="755">
                <a:solidFill>
                  <a:srgbClr val="000000"/>
                </a:solidFill>
                <a:latin typeface="JetBrains Mono" panose="02010509020102050004"/>
                <a:ea typeface="JetBrains Mono" panose="02010509020102050004"/>
                <a:cs typeface="JetBrains Mono" panose="02010509020102050004"/>
                <a:sym typeface="JetBrains Mono" panose="02010509020102050004"/>
              </a:rPr>
              <a:t>        command: ["cat", "/tmp/ready"]</a:t>
            </a:r>
          </a:p>
          <a:p>
            <a:pPr algn="l">
              <a:lnSpc>
                <a:spcPts val="890"/>
              </a:lnSpc>
              <a:spcBef>
                <a:spcPct val="0"/>
              </a:spcBef>
            </a:pPr>
            <a:r>
              <a:rPr lang="en-US" sz="755">
                <a:solidFill>
                  <a:srgbClr val="000000"/>
                </a:solidFill>
                <a:latin typeface="JetBrains Mono" panose="02010509020102050004"/>
                <a:ea typeface="JetBrains Mono" panose="02010509020102050004"/>
                <a:cs typeface="JetBrains Mono" panose="02010509020102050004"/>
                <a:sym typeface="JetBrains Mono" panose="02010509020102050004"/>
              </a:rPr>
              <a:t>      initialDelaySeconds: 5</a:t>
            </a:r>
          </a:p>
          <a:p>
            <a:pPr algn="l">
              <a:lnSpc>
                <a:spcPts val="890"/>
              </a:lnSpc>
              <a:spcBef>
                <a:spcPct val="0"/>
              </a:spcBef>
            </a:pPr>
            <a:r>
              <a:rPr lang="en-US" sz="755">
                <a:solidFill>
                  <a:srgbClr val="000000"/>
                </a:solidFill>
                <a:latin typeface="JetBrains Mono" panose="02010509020102050004"/>
                <a:ea typeface="JetBrains Mono" panose="02010509020102050004"/>
                <a:cs typeface="JetBrains Mono" panose="02010509020102050004"/>
                <a:sym typeface="JetBrains Mono" panose="02010509020102050004"/>
              </a:rPr>
              <a:t>      periodSeconds: 3</a:t>
            </a:r>
          </a:p>
          <a:p>
            <a:pPr algn="l">
              <a:lnSpc>
                <a:spcPts val="890"/>
              </a:lnSpc>
              <a:spcBef>
                <a:spcPct val="0"/>
              </a:spcBef>
            </a:pPr>
            <a:r>
              <a:rPr lang="en-US" sz="755">
                <a:solidFill>
                  <a:srgbClr val="000000"/>
                </a:solidFill>
                <a:latin typeface="JetBrains Mono" panose="02010509020102050004"/>
                <a:ea typeface="JetBrains Mono" panose="02010509020102050004"/>
                <a:cs typeface="JetBrains Mono" panose="02010509020102050004"/>
                <a:sym typeface="JetBrains Mono" panose="02010509020102050004"/>
              </a:rPr>
              <a:t>      failureThreshold: 2</a:t>
            </a:r>
          </a:p>
          <a:p>
            <a:pPr algn="l">
              <a:lnSpc>
                <a:spcPts val="890"/>
              </a:lnSpc>
              <a:spcBef>
                <a:spcPct val="0"/>
              </a:spcBef>
            </a:pPr>
            <a:r>
              <a:rPr lang="en-US" sz="755">
                <a:solidFill>
                  <a:srgbClr val="000000"/>
                </a:solidFill>
                <a:latin typeface="JetBrains Mono" panose="02010509020102050004"/>
                <a:ea typeface="JetBrains Mono" panose="02010509020102050004"/>
                <a:cs typeface="JetBrains Mono" panose="02010509020102050004"/>
                <a:sym typeface="JetBrains Mono" panose="02010509020102050004"/>
              </a:rPr>
              <a:t>    </a:t>
            </a:r>
          </a:p>
          <a:p>
            <a:pPr algn="l">
              <a:lnSpc>
                <a:spcPts val="890"/>
              </a:lnSpc>
              <a:spcBef>
                <a:spcPct val="0"/>
              </a:spcBef>
            </a:pPr>
            <a:r>
              <a:rPr lang="en-US" sz="755">
                <a:solidFill>
                  <a:srgbClr val="000000"/>
                </a:solidFill>
                <a:latin typeface="JetBrains Mono" panose="02010509020102050004"/>
                <a:ea typeface="JetBrains Mono" panose="02010509020102050004"/>
                <a:cs typeface="JetBrains Mono" panose="02010509020102050004"/>
                <a:sym typeface="JetBrains Mono" panose="02010509020102050004"/>
              </a:rPr>
              <a:t>    # Startup Probe (used for slow-starting applications)</a:t>
            </a:r>
          </a:p>
          <a:p>
            <a:pPr algn="l">
              <a:lnSpc>
                <a:spcPts val="890"/>
              </a:lnSpc>
              <a:spcBef>
                <a:spcPct val="0"/>
              </a:spcBef>
            </a:pPr>
            <a:r>
              <a:rPr lang="en-US" sz="755">
                <a:solidFill>
                  <a:srgbClr val="000000"/>
                </a:solidFill>
                <a:latin typeface="JetBrains Mono" panose="02010509020102050004"/>
                <a:ea typeface="JetBrains Mono" panose="02010509020102050004"/>
                <a:cs typeface="JetBrains Mono" panose="02010509020102050004"/>
                <a:sym typeface="JetBrains Mono" panose="02010509020102050004"/>
              </a:rPr>
              <a:t>    startupProbe:</a:t>
            </a:r>
          </a:p>
          <a:p>
            <a:pPr algn="l">
              <a:lnSpc>
                <a:spcPts val="890"/>
              </a:lnSpc>
              <a:spcBef>
                <a:spcPct val="0"/>
              </a:spcBef>
            </a:pPr>
            <a:r>
              <a:rPr lang="en-US" sz="755">
                <a:solidFill>
                  <a:srgbClr val="000000"/>
                </a:solidFill>
                <a:latin typeface="JetBrains Mono" panose="02010509020102050004"/>
                <a:ea typeface="JetBrains Mono" panose="02010509020102050004"/>
                <a:cs typeface="JetBrains Mono" panose="02010509020102050004"/>
                <a:sym typeface="JetBrains Mono" panose="02010509020102050004"/>
              </a:rPr>
              <a:t>      exec:</a:t>
            </a:r>
          </a:p>
          <a:p>
            <a:pPr algn="l">
              <a:lnSpc>
                <a:spcPts val="890"/>
              </a:lnSpc>
              <a:spcBef>
                <a:spcPct val="0"/>
              </a:spcBef>
            </a:pPr>
            <a:r>
              <a:rPr lang="en-US" sz="755">
                <a:solidFill>
                  <a:srgbClr val="000000"/>
                </a:solidFill>
                <a:latin typeface="JetBrains Mono" panose="02010509020102050004"/>
                <a:ea typeface="JetBrains Mono" panose="02010509020102050004"/>
                <a:cs typeface="JetBrains Mono" panose="02010509020102050004"/>
                <a:sym typeface="JetBrains Mono" panose="02010509020102050004"/>
              </a:rPr>
              <a:t>        command: ["cat", "/tmp/ready"]</a:t>
            </a:r>
          </a:p>
          <a:p>
            <a:pPr algn="l">
              <a:lnSpc>
                <a:spcPts val="890"/>
              </a:lnSpc>
              <a:spcBef>
                <a:spcPct val="0"/>
              </a:spcBef>
            </a:pPr>
            <a:r>
              <a:rPr lang="en-US" sz="755">
                <a:solidFill>
                  <a:srgbClr val="000000"/>
                </a:solidFill>
                <a:latin typeface="JetBrains Mono" panose="02010509020102050004"/>
                <a:ea typeface="JetBrains Mono" panose="02010509020102050004"/>
                <a:cs typeface="JetBrains Mono" panose="02010509020102050004"/>
                <a:sym typeface="JetBrains Mono" panose="02010509020102050004"/>
              </a:rPr>
              <a:t>      initialDelaySeconds: 10</a:t>
            </a:r>
          </a:p>
          <a:p>
            <a:pPr algn="l">
              <a:lnSpc>
                <a:spcPts val="890"/>
              </a:lnSpc>
              <a:spcBef>
                <a:spcPct val="0"/>
              </a:spcBef>
            </a:pPr>
            <a:r>
              <a:rPr lang="en-US" sz="755">
                <a:solidFill>
                  <a:srgbClr val="000000"/>
                </a:solidFill>
                <a:latin typeface="JetBrains Mono" panose="02010509020102050004"/>
                <a:ea typeface="JetBrains Mono" panose="02010509020102050004"/>
                <a:cs typeface="JetBrains Mono" panose="02010509020102050004"/>
                <a:sym typeface="JetBrains Mono" panose="02010509020102050004"/>
              </a:rPr>
              <a:t>      periodSeconds: 5</a:t>
            </a:r>
          </a:p>
          <a:p>
            <a:pPr algn="l">
              <a:lnSpc>
                <a:spcPts val="890"/>
              </a:lnSpc>
              <a:spcBef>
                <a:spcPct val="0"/>
              </a:spcBef>
            </a:pPr>
            <a:r>
              <a:rPr lang="en-US" sz="755">
                <a:solidFill>
                  <a:srgbClr val="000000"/>
                </a:solidFill>
                <a:latin typeface="JetBrains Mono" panose="02010509020102050004"/>
                <a:ea typeface="JetBrains Mono" panose="02010509020102050004"/>
                <a:cs typeface="JetBrains Mono" panose="02010509020102050004"/>
                <a:sym typeface="JetBrains Mono" panose="02010509020102050004"/>
              </a:rPr>
              <a:t>      failureThreshold: 10</a:t>
            </a:r>
          </a:p>
          <a:p>
            <a:pPr algn="l">
              <a:lnSpc>
                <a:spcPts val="890"/>
              </a:lnSpc>
              <a:spcBef>
                <a:spcPct val="0"/>
              </a:spcBef>
            </a:pPr>
            <a:endParaRPr lang="en-US" sz="755">
              <a:solidFill>
                <a:srgbClr val="000000"/>
              </a:solidFill>
              <a:latin typeface="JetBrains Mono" panose="02010509020102050004"/>
              <a:ea typeface="JetBrains Mono" panose="02010509020102050004"/>
              <a:cs typeface="JetBrains Mono" panose="02010509020102050004"/>
              <a:sym typeface="JetBrains Mono" panose="02010509020102050004"/>
            </a:endParaRPr>
          </a:p>
          <a:p>
            <a:pPr algn="l">
              <a:lnSpc>
                <a:spcPts val="890"/>
              </a:lnSpc>
              <a:spcBef>
                <a:spcPct val="0"/>
              </a:spcBef>
            </a:pPr>
            <a:r>
              <a:rPr lang="en-US" sz="755">
                <a:solidFill>
                  <a:srgbClr val="000000"/>
                </a:solidFill>
                <a:latin typeface="JetBrains Mono" panose="02010509020102050004"/>
                <a:ea typeface="JetBrains Mono" panose="02010509020102050004"/>
                <a:cs typeface="JetBrains Mono" panose="02010509020102050004"/>
                <a:sym typeface="JetBrains Mono" panose="02010509020102050004"/>
              </a:rPr>
              <a:t>EOF</a:t>
            </a:r>
          </a:p>
        </p:txBody>
      </p:sp>
      <p:graphicFrame>
        <p:nvGraphicFramePr>
          <p:cNvPr id="3" name="Table 3"/>
          <p:cNvGraphicFramePr>
            <a:graphicFrameLocks noGrp="1"/>
          </p:cNvGraphicFramePr>
          <p:nvPr/>
        </p:nvGraphicFramePr>
        <p:xfrm>
          <a:off x="4802149" y="2197617"/>
          <a:ext cx="2438400" cy="1509185"/>
        </p:xfrm>
        <a:graphic>
          <a:graphicData uri="http://schemas.openxmlformats.org/drawingml/2006/table">
            <a:tbl>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tblGrid>
              <a:tr h="228405">
                <a:tc>
                  <a:txBody>
                    <a:bodyPr/>
                    <a:lstStyle/>
                    <a:p>
                      <a:pPr algn="l">
                        <a:lnSpc>
                          <a:spcPts val="840"/>
                        </a:lnSpc>
                        <a:defRPr/>
                      </a:pPr>
                      <a:r>
                        <a:rPr lang="en-US" sz="600">
                          <a:solidFill>
                            <a:srgbClr val="000000"/>
                          </a:solidFill>
                          <a:latin typeface="JetBrains Mono" panose="02010509020102050004"/>
                          <a:ea typeface="JetBrains Mono" panose="02010509020102050004"/>
                          <a:cs typeface="JetBrains Mono" panose="02010509020102050004"/>
                          <a:sym typeface="JetBrains Mono" panose="02010509020102050004"/>
                        </a:rPr>
                        <a:t>Time</a:t>
                      </a:r>
                      <a:endParaRPr lang="en-US" sz="1100"/>
                    </a:p>
                  </a:txBody>
                  <a:tcPr marL="76200" marR="76200" marT="76200" marB="76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840"/>
                        </a:lnSpc>
                        <a:defRPr/>
                      </a:pPr>
                      <a:r>
                        <a:rPr lang="en-US" sz="600">
                          <a:solidFill>
                            <a:srgbClr val="000000"/>
                          </a:solidFill>
                          <a:latin typeface="JetBrains Mono" panose="02010509020102050004"/>
                          <a:ea typeface="JetBrains Mono" panose="02010509020102050004"/>
                          <a:cs typeface="JetBrains Mono" panose="02010509020102050004"/>
                          <a:sym typeface="JetBrains Mono" panose="02010509020102050004"/>
                        </a:rPr>
                        <a:t>Event</a:t>
                      </a:r>
                      <a:endParaRPr lang="en-US" sz="1100"/>
                    </a:p>
                  </a:txBody>
                  <a:tcPr marL="76200" marR="76200" marT="76200" marB="76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56156">
                <a:tc>
                  <a:txBody>
                    <a:bodyPr/>
                    <a:lstStyle/>
                    <a:p>
                      <a:pPr algn="l">
                        <a:lnSpc>
                          <a:spcPts val="840"/>
                        </a:lnSpc>
                        <a:defRPr/>
                      </a:pPr>
                      <a:r>
                        <a:rPr lang="en-US" sz="600">
                          <a:solidFill>
                            <a:srgbClr val="000000"/>
                          </a:solidFill>
                          <a:latin typeface="JetBrains Mono" panose="02010509020102050004"/>
                          <a:ea typeface="JetBrains Mono" panose="02010509020102050004"/>
                          <a:cs typeface="JetBrains Mono" panose="02010509020102050004"/>
                          <a:sym typeface="JetBrains Mono" panose="02010509020102050004"/>
                        </a:rPr>
                        <a:t>0-30s</a:t>
                      </a:r>
                      <a:endParaRPr lang="en-US" sz="1100"/>
                    </a:p>
                  </a:txBody>
                  <a:tcPr marL="76200" marR="76200" marT="76200" marB="76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840"/>
                        </a:lnSpc>
                        <a:defRPr/>
                      </a:pPr>
                      <a:r>
                        <a:rPr lang="en-US" sz="600">
                          <a:solidFill>
                            <a:srgbClr val="000000"/>
                          </a:solidFill>
                          <a:latin typeface="JetBrains Mono" panose="02010509020102050004"/>
                          <a:ea typeface="JetBrains Mono" panose="02010509020102050004"/>
                          <a:cs typeface="JetBrains Mono" panose="02010509020102050004"/>
                          <a:sym typeface="JetBrains Mono" panose="02010509020102050004"/>
                        </a:rPr>
                        <a:t>Pod is not ready (Startup Probe running).</a:t>
                      </a:r>
                      <a:endParaRPr lang="en-US" sz="1100"/>
                    </a:p>
                  </a:txBody>
                  <a:tcPr marL="76200" marR="76200" marT="76200" marB="76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56156">
                <a:tc>
                  <a:txBody>
                    <a:bodyPr/>
                    <a:lstStyle/>
                    <a:p>
                      <a:pPr algn="l">
                        <a:lnSpc>
                          <a:spcPts val="840"/>
                        </a:lnSpc>
                        <a:defRPr/>
                      </a:pPr>
                      <a:r>
                        <a:rPr lang="en-US" sz="600">
                          <a:solidFill>
                            <a:srgbClr val="000000"/>
                          </a:solidFill>
                          <a:latin typeface="JetBrains Mono" panose="02010509020102050004"/>
                          <a:ea typeface="JetBrains Mono" panose="02010509020102050004"/>
                          <a:cs typeface="JetBrains Mono" panose="02010509020102050004"/>
                          <a:sym typeface="JetBrains Mono" panose="02010509020102050004"/>
                        </a:rPr>
                        <a:t>30s</a:t>
                      </a:r>
                      <a:endParaRPr lang="en-US" sz="1100"/>
                    </a:p>
                  </a:txBody>
                  <a:tcPr marL="76200" marR="76200" marT="76200" marB="76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840"/>
                        </a:lnSpc>
                        <a:defRPr/>
                      </a:pPr>
                      <a:r>
                        <a:rPr lang="en-US" sz="600">
                          <a:solidFill>
                            <a:srgbClr val="000000"/>
                          </a:solidFill>
                          <a:latin typeface="JetBrains Mono" panose="02010509020102050004"/>
                          <a:ea typeface="JetBrains Mono" panose="02010509020102050004"/>
                          <a:cs typeface="JetBrains Mono" panose="02010509020102050004"/>
                          <a:sym typeface="JetBrains Mono" panose="02010509020102050004"/>
                        </a:rPr>
                        <a:t>/tmp/ready is created → Readiness Probe passes, Pod becomes Ready.</a:t>
                      </a:r>
                      <a:endParaRPr lang="en-US" sz="1100"/>
                    </a:p>
                  </a:txBody>
                  <a:tcPr marL="76200" marR="76200" marT="76200" marB="76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56156">
                <a:tc>
                  <a:txBody>
                    <a:bodyPr/>
                    <a:lstStyle/>
                    <a:p>
                      <a:pPr algn="l">
                        <a:lnSpc>
                          <a:spcPts val="840"/>
                        </a:lnSpc>
                        <a:defRPr/>
                      </a:pPr>
                      <a:r>
                        <a:rPr lang="en-US" sz="600">
                          <a:solidFill>
                            <a:srgbClr val="000000"/>
                          </a:solidFill>
                          <a:latin typeface="JetBrains Mono" panose="02010509020102050004"/>
                          <a:ea typeface="JetBrains Mono" panose="02010509020102050004"/>
                          <a:cs typeface="JetBrains Mono" panose="02010509020102050004"/>
                          <a:sym typeface="JetBrains Mono" panose="02010509020102050004"/>
                        </a:rPr>
                        <a:t>60s</a:t>
                      </a:r>
                      <a:endParaRPr lang="en-US" sz="1100"/>
                    </a:p>
                  </a:txBody>
                  <a:tcPr marL="76200" marR="76200" marT="76200" marB="76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840"/>
                        </a:lnSpc>
                        <a:defRPr/>
                      </a:pPr>
                      <a:r>
                        <a:rPr lang="en-US" sz="600">
                          <a:solidFill>
                            <a:srgbClr val="000000"/>
                          </a:solidFill>
                          <a:latin typeface="JetBrains Mono" panose="02010509020102050004"/>
                          <a:ea typeface="JetBrains Mono" panose="02010509020102050004"/>
                          <a:cs typeface="JetBrains Mono" panose="02010509020102050004"/>
                          <a:sym typeface="JetBrains Mono" panose="02010509020102050004"/>
                        </a:rPr>
                        <a:t>/tmp/ready is deleted → Liveness Probe fails.</a:t>
                      </a:r>
                      <a:endParaRPr lang="en-US" sz="1100"/>
                    </a:p>
                  </a:txBody>
                  <a:tcPr marL="76200" marR="76200" marT="76200" marB="76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56156">
                <a:tc>
                  <a:txBody>
                    <a:bodyPr/>
                    <a:lstStyle/>
                    <a:p>
                      <a:pPr algn="l">
                        <a:lnSpc>
                          <a:spcPts val="840"/>
                        </a:lnSpc>
                        <a:defRPr/>
                      </a:pPr>
                      <a:r>
                        <a:rPr lang="en-US" sz="600">
                          <a:solidFill>
                            <a:srgbClr val="000000"/>
                          </a:solidFill>
                          <a:latin typeface="JetBrains Mono" panose="02010509020102050004"/>
                          <a:ea typeface="JetBrains Mono" panose="02010509020102050004"/>
                          <a:cs typeface="JetBrains Mono" panose="02010509020102050004"/>
                          <a:sym typeface="JetBrains Mono" panose="02010509020102050004"/>
                        </a:rPr>
                        <a:t>75s</a:t>
                      </a:r>
                      <a:endParaRPr lang="en-US" sz="1100"/>
                    </a:p>
                  </a:txBody>
                  <a:tcPr marL="76200" marR="76200" marT="76200" marB="76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840"/>
                        </a:lnSpc>
                        <a:defRPr/>
                      </a:pPr>
                      <a:r>
                        <a:rPr lang="en-US" sz="600">
                          <a:solidFill>
                            <a:srgbClr val="000000"/>
                          </a:solidFill>
                          <a:latin typeface="JetBrains Mono" panose="02010509020102050004"/>
                          <a:ea typeface="JetBrains Mono" panose="02010509020102050004"/>
                          <a:cs typeface="JetBrains Mono" panose="02010509020102050004"/>
                          <a:sym typeface="JetBrains Mono" panose="02010509020102050004"/>
                        </a:rPr>
                        <a:t>Kubernetes restarts the container due to Liveness failure.</a:t>
                      </a:r>
                      <a:endParaRPr lang="en-US" sz="1100"/>
                    </a:p>
                  </a:txBody>
                  <a:tcPr marL="76200" marR="76200" marT="76200" marB="76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56156">
                <a:tc>
                  <a:txBody>
                    <a:bodyPr/>
                    <a:lstStyle/>
                    <a:p>
                      <a:pPr algn="l">
                        <a:lnSpc>
                          <a:spcPts val="840"/>
                        </a:lnSpc>
                        <a:defRPr/>
                      </a:pPr>
                      <a:r>
                        <a:rPr lang="en-US" sz="600">
                          <a:solidFill>
                            <a:srgbClr val="000000"/>
                          </a:solidFill>
                          <a:latin typeface="JetBrains Mono" panose="02010509020102050004"/>
                          <a:ea typeface="JetBrains Mono" panose="02010509020102050004"/>
                          <a:cs typeface="JetBrains Mono" panose="02010509020102050004"/>
                          <a:sym typeface="JetBrains Mono" panose="02010509020102050004"/>
                        </a:rPr>
                        <a:t>120s</a:t>
                      </a:r>
                      <a:endParaRPr lang="en-US" sz="1100"/>
                    </a:p>
                  </a:txBody>
                  <a:tcPr marL="76200" marR="76200" marT="76200" marB="76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840"/>
                        </a:lnSpc>
                        <a:defRPr/>
                      </a:pPr>
                      <a:r>
                        <a:rPr lang="en-US" sz="600">
                          <a:solidFill>
                            <a:srgbClr val="000000"/>
                          </a:solidFill>
                          <a:latin typeface="JetBrains Mono" panose="02010509020102050004"/>
                          <a:ea typeface="JetBrains Mono" panose="02010509020102050004"/>
                          <a:cs typeface="JetBrains Mono" panose="02010509020102050004"/>
                          <a:sym typeface="JetBrains Mono" panose="02010509020102050004"/>
                        </a:rPr>
                        <a:t>New container starts, the process repeats.</a:t>
                      </a:r>
                      <a:endParaRPr lang="en-US" sz="1100"/>
                    </a:p>
                  </a:txBody>
                  <a:tcPr marL="76200" marR="76200" marT="76200" marB="76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837333" y="1047750"/>
          <a:ext cx="6045675" cy="3048000"/>
        </p:xfrm>
        <a:graphic>
          <a:graphicData uri="http://schemas.openxmlformats.org/drawingml/2006/table">
            <a:tbl>
              <a:tblPr/>
              <a:tblGrid>
                <a:gridCol w="1825026">
                  <a:extLst>
                    <a:ext uri="{9D8B030D-6E8A-4147-A177-3AD203B41FA5}">
                      <a16:colId xmlns:a16="http://schemas.microsoft.com/office/drawing/2014/main" val="20000"/>
                    </a:ext>
                  </a:extLst>
                </a:gridCol>
                <a:gridCol w="4220649">
                  <a:extLst>
                    <a:ext uri="{9D8B030D-6E8A-4147-A177-3AD203B41FA5}">
                      <a16:colId xmlns:a16="http://schemas.microsoft.com/office/drawing/2014/main" val="20001"/>
                    </a:ext>
                  </a:extLst>
                </a:gridCol>
              </a:tblGrid>
              <a:tr h="354642">
                <a:tc>
                  <a:txBody>
                    <a:bodyPr/>
                    <a:lstStyle/>
                    <a:p>
                      <a:pPr algn="l">
                        <a:lnSpc>
                          <a:spcPts val="1260"/>
                        </a:lnSpc>
                        <a:defRPr/>
                      </a:pPr>
                      <a:r>
                        <a:rPr lang="en-US" sz="900">
                          <a:solidFill>
                            <a:srgbClr val="000000"/>
                          </a:solidFill>
                          <a:latin typeface="Open Sans"/>
                          <a:ea typeface="Open Sans"/>
                          <a:cs typeface="Open Sans"/>
                          <a:sym typeface="Open Sans"/>
                        </a:rPr>
                        <a:t>Parameter</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Definition</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08000">
                <a:tc>
                  <a:txBody>
                    <a:bodyPr/>
                    <a:lstStyle/>
                    <a:p>
                      <a:pPr algn="l">
                        <a:lnSpc>
                          <a:spcPts val="1260"/>
                        </a:lnSpc>
                        <a:defRPr/>
                      </a:pPr>
                      <a:r>
                        <a:rPr lang="en-US" sz="900">
                          <a:solidFill>
                            <a:srgbClr val="000000"/>
                          </a:solidFill>
                          <a:latin typeface="Open Sans"/>
                          <a:ea typeface="Open Sans"/>
                          <a:cs typeface="Open Sans"/>
                          <a:sym typeface="Open Sans"/>
                        </a:rPr>
                        <a:t>initialDelaySeconds</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Time to wait after the container starts before the first probe runs. Prevents premature failures during startup.</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08000">
                <a:tc>
                  <a:txBody>
                    <a:bodyPr/>
                    <a:lstStyle/>
                    <a:p>
                      <a:pPr algn="l">
                        <a:lnSpc>
                          <a:spcPts val="1260"/>
                        </a:lnSpc>
                        <a:defRPr/>
                      </a:pPr>
                      <a:r>
                        <a:rPr lang="en-US" sz="900">
                          <a:solidFill>
                            <a:srgbClr val="000000"/>
                          </a:solidFill>
                          <a:latin typeface="Open Sans"/>
                          <a:ea typeface="Open Sans"/>
                          <a:cs typeface="Open Sans"/>
                          <a:sym typeface="Open Sans"/>
                        </a:rPr>
                        <a:t>periodSeconds</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Time between successive probe executions. Defines how often the probe runs.</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08000">
                <a:tc>
                  <a:txBody>
                    <a:bodyPr/>
                    <a:lstStyle/>
                    <a:p>
                      <a:pPr algn="l">
                        <a:lnSpc>
                          <a:spcPts val="1260"/>
                        </a:lnSpc>
                        <a:defRPr/>
                      </a:pPr>
                      <a:r>
                        <a:rPr lang="en-US" sz="900">
                          <a:solidFill>
                            <a:srgbClr val="000000"/>
                          </a:solidFill>
                          <a:latin typeface="Open Sans"/>
                          <a:ea typeface="Open Sans"/>
                          <a:cs typeface="Open Sans"/>
                          <a:sym typeface="Open Sans"/>
                        </a:rPr>
                        <a:t>timeoutSeconds</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Time to wait for a probe to complete before timing out. If the probe does not return success within this time, it is marked as failed.</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08000">
                <a:tc>
                  <a:txBody>
                    <a:bodyPr/>
                    <a:lstStyle/>
                    <a:p>
                      <a:pPr algn="l">
                        <a:lnSpc>
                          <a:spcPts val="1260"/>
                        </a:lnSpc>
                        <a:defRPr/>
                      </a:pPr>
                      <a:r>
                        <a:rPr lang="en-US" sz="900">
                          <a:solidFill>
                            <a:srgbClr val="000000"/>
                          </a:solidFill>
                          <a:latin typeface="Open Sans"/>
                          <a:ea typeface="Open Sans"/>
                          <a:cs typeface="Open Sans"/>
                          <a:sym typeface="Open Sans"/>
                        </a:rPr>
                        <a:t>successThreshold</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Consecutive successful probe executions required to consider the probe healthy again after a failure.</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61358">
                <a:tc>
                  <a:txBody>
                    <a:bodyPr/>
                    <a:lstStyle/>
                    <a:p>
                      <a:pPr algn="l">
                        <a:lnSpc>
                          <a:spcPts val="1260"/>
                        </a:lnSpc>
                        <a:defRPr/>
                      </a:pPr>
                      <a:r>
                        <a:rPr lang="en-US" sz="900">
                          <a:solidFill>
                            <a:srgbClr val="000000"/>
                          </a:solidFill>
                          <a:latin typeface="Open Sans"/>
                          <a:ea typeface="Open Sans"/>
                          <a:cs typeface="Open Sans"/>
                          <a:sym typeface="Open Sans"/>
                        </a:rPr>
                        <a:t>failureThreshold</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Consecutive failed probe executions required before marking the container as failed and taking action (restarting for Liveness, removing from traffic for Readiness).</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3" name="TextBox 3"/>
          <p:cNvSpPr txBox="1"/>
          <p:nvPr/>
        </p:nvSpPr>
        <p:spPr>
          <a:xfrm>
            <a:off x="837333" y="685274"/>
            <a:ext cx="4688235" cy="161925"/>
          </a:xfrm>
          <a:prstGeom prst="rect">
            <a:avLst/>
          </a:prstGeom>
        </p:spPr>
        <p:txBody>
          <a:bodyPr lIns="0" tIns="0" rIns="0" bIns="0" rtlCol="0" anchor="t">
            <a:spAutoFit/>
          </a:bodyPr>
          <a:lstStyle/>
          <a:p>
            <a:pPr algn="ctr">
              <a:lnSpc>
                <a:spcPts val="1320"/>
              </a:lnSpc>
              <a:spcBef>
                <a:spcPct val="0"/>
              </a:spcBef>
            </a:pPr>
            <a:r>
              <a:rPr lang="en-US" sz="1100" b="1">
                <a:solidFill>
                  <a:srgbClr val="000000"/>
                </a:solidFill>
                <a:latin typeface="Open Sans Bold"/>
                <a:ea typeface="Open Sans Bold"/>
                <a:cs typeface="Open Sans Bold"/>
                <a:sym typeface="Open Sans Bold"/>
              </a:rPr>
              <a:t>Here’s a detailed explanation of each Kubernetes Probe Parameter:</a:t>
            </a:r>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4871036" y="1593626"/>
          <a:ext cx="2844800" cy="2545997"/>
        </p:xfrm>
        <a:graphic>
          <a:graphicData uri="http://schemas.openxmlformats.org/drawingml/2006/table">
            <a:tbl>
              <a:tblPr/>
              <a:tblGrid>
                <a:gridCol w="1422400">
                  <a:extLst>
                    <a:ext uri="{9D8B030D-6E8A-4147-A177-3AD203B41FA5}">
                      <a16:colId xmlns:a16="http://schemas.microsoft.com/office/drawing/2014/main" val="20000"/>
                    </a:ext>
                  </a:extLst>
                </a:gridCol>
                <a:gridCol w="1422400">
                  <a:extLst>
                    <a:ext uri="{9D8B030D-6E8A-4147-A177-3AD203B41FA5}">
                      <a16:colId xmlns:a16="http://schemas.microsoft.com/office/drawing/2014/main" val="20001"/>
                    </a:ext>
                  </a:extLst>
                </a:gridCol>
              </a:tblGrid>
              <a:tr h="265777">
                <a:tc>
                  <a:txBody>
                    <a:bodyPr/>
                    <a:lstStyle/>
                    <a:p>
                      <a:pPr algn="l">
                        <a:lnSpc>
                          <a:spcPts val="980"/>
                        </a:lnSpc>
                        <a:defRPr/>
                      </a:pPr>
                      <a:r>
                        <a:rPr lang="en-US" sz="700">
                          <a:solidFill>
                            <a:srgbClr val="000000"/>
                          </a:solidFill>
                          <a:latin typeface="JetBrains Mono" panose="02010509020102050004"/>
                          <a:ea typeface="JetBrains Mono" panose="02010509020102050004"/>
                          <a:cs typeface="JetBrains Mono" panose="02010509020102050004"/>
                          <a:sym typeface="JetBrains Mono" panose="02010509020102050004"/>
                        </a:rPr>
                        <a:t>Scenario</a:t>
                      </a:r>
                      <a:endParaRPr lang="en-US" sz="1100"/>
                    </a:p>
                  </a:txBody>
                  <a:tcPr marL="76200" marR="76200" marT="76200" marB="76200">
                    <a:lnL w="14817" cap="flat" cmpd="sng" algn="ctr">
                      <a:solidFill>
                        <a:srgbClr val="000000"/>
                      </a:solidFill>
                      <a:prstDash val="solid"/>
                      <a:round/>
                      <a:headEnd type="none" w="med" len="med"/>
                      <a:tailEnd type="none" w="med" len="med"/>
                    </a:lnL>
                    <a:lnR w="14817" cap="flat" cmpd="sng" algn="ctr">
                      <a:solidFill>
                        <a:srgbClr val="000000"/>
                      </a:solidFill>
                      <a:prstDash val="solid"/>
                      <a:round/>
                      <a:headEnd type="none" w="med" len="med"/>
                      <a:tailEnd type="none" w="med" len="med"/>
                    </a:lnR>
                    <a:lnT w="14817" cap="flat" cmpd="sng" algn="ctr">
                      <a:solidFill>
                        <a:srgbClr val="000000"/>
                      </a:solidFill>
                      <a:prstDash val="solid"/>
                      <a:round/>
                      <a:headEnd type="none" w="med" len="med"/>
                      <a:tailEnd type="none" w="med" len="med"/>
                    </a:lnT>
                    <a:lnB w="14817" cap="flat" cmpd="sng" algn="ctr">
                      <a:solidFill>
                        <a:srgbClr val="000000"/>
                      </a:solidFill>
                      <a:prstDash val="solid"/>
                      <a:round/>
                      <a:headEnd type="none" w="med" len="med"/>
                      <a:tailEnd type="none" w="med" len="med"/>
                    </a:lnB>
                  </a:tcPr>
                </a:tc>
                <a:tc>
                  <a:txBody>
                    <a:bodyPr/>
                    <a:lstStyle/>
                    <a:p>
                      <a:pPr algn="l">
                        <a:lnSpc>
                          <a:spcPts val="980"/>
                        </a:lnSpc>
                        <a:defRPr/>
                      </a:pPr>
                      <a:r>
                        <a:rPr lang="en-US" sz="700">
                          <a:solidFill>
                            <a:srgbClr val="000000"/>
                          </a:solidFill>
                          <a:latin typeface="JetBrains Mono" panose="02010509020102050004"/>
                          <a:ea typeface="JetBrains Mono" panose="02010509020102050004"/>
                          <a:cs typeface="JetBrains Mono" panose="02010509020102050004"/>
                          <a:sym typeface="JetBrains Mono" panose="02010509020102050004"/>
                        </a:rPr>
                        <a:t>Effect</a:t>
                      </a:r>
                      <a:endParaRPr lang="en-US" sz="1100"/>
                    </a:p>
                  </a:txBody>
                  <a:tcPr marL="76200" marR="76200" marT="76200" marB="76200">
                    <a:lnL w="14817" cap="flat" cmpd="sng" algn="ctr">
                      <a:solidFill>
                        <a:srgbClr val="000000"/>
                      </a:solidFill>
                      <a:prstDash val="solid"/>
                      <a:round/>
                      <a:headEnd type="none" w="med" len="med"/>
                      <a:tailEnd type="none" w="med" len="med"/>
                    </a:lnL>
                    <a:lnR w="14817" cap="flat" cmpd="sng" algn="ctr">
                      <a:solidFill>
                        <a:srgbClr val="000000"/>
                      </a:solidFill>
                      <a:prstDash val="solid"/>
                      <a:round/>
                      <a:headEnd type="none" w="med" len="med"/>
                      <a:tailEnd type="none" w="med" len="med"/>
                    </a:lnR>
                    <a:lnT w="14817" cap="flat" cmpd="sng" algn="ctr">
                      <a:solidFill>
                        <a:srgbClr val="000000"/>
                      </a:solidFill>
                      <a:prstDash val="solid"/>
                      <a:round/>
                      <a:headEnd type="none" w="med" len="med"/>
                      <a:tailEnd type="none" w="med" len="med"/>
                    </a:lnT>
                    <a:lnB w="1481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27875">
                <a:tc>
                  <a:txBody>
                    <a:bodyPr/>
                    <a:lstStyle/>
                    <a:p>
                      <a:pPr algn="l">
                        <a:lnSpc>
                          <a:spcPts val="980"/>
                        </a:lnSpc>
                        <a:defRPr/>
                      </a:pPr>
                      <a:r>
                        <a:rPr lang="en-US" sz="700">
                          <a:solidFill>
                            <a:srgbClr val="000000"/>
                          </a:solidFill>
                          <a:latin typeface="JetBrains Mono" panose="02010509020102050004"/>
                          <a:ea typeface="JetBrains Mono" panose="02010509020102050004"/>
                          <a:cs typeface="JetBrains Mono" panose="02010509020102050004"/>
                          <a:sym typeface="JetBrains Mono" panose="02010509020102050004"/>
                        </a:rPr>
                        <a:t>initialDelaySeconds = 10</a:t>
                      </a:r>
                      <a:endParaRPr lang="en-US" sz="1100"/>
                    </a:p>
                  </a:txBody>
                  <a:tcPr marL="76200" marR="76200" marT="76200" marB="76200">
                    <a:lnL w="14817" cap="flat" cmpd="sng" algn="ctr">
                      <a:solidFill>
                        <a:srgbClr val="000000"/>
                      </a:solidFill>
                      <a:prstDash val="solid"/>
                      <a:round/>
                      <a:headEnd type="none" w="med" len="med"/>
                      <a:tailEnd type="none" w="med" len="med"/>
                    </a:lnL>
                    <a:lnR w="14817" cap="flat" cmpd="sng" algn="ctr">
                      <a:solidFill>
                        <a:srgbClr val="000000"/>
                      </a:solidFill>
                      <a:prstDash val="solid"/>
                      <a:round/>
                      <a:headEnd type="none" w="med" len="med"/>
                      <a:tailEnd type="none" w="med" len="med"/>
                    </a:lnR>
                    <a:lnT w="14817" cap="flat" cmpd="sng" algn="ctr">
                      <a:solidFill>
                        <a:srgbClr val="000000"/>
                      </a:solidFill>
                      <a:prstDash val="solid"/>
                      <a:round/>
                      <a:headEnd type="none" w="med" len="med"/>
                      <a:tailEnd type="none" w="med" len="med"/>
                    </a:lnT>
                    <a:lnB w="14817" cap="flat" cmpd="sng" algn="ctr">
                      <a:solidFill>
                        <a:srgbClr val="000000"/>
                      </a:solidFill>
                      <a:prstDash val="solid"/>
                      <a:round/>
                      <a:headEnd type="none" w="med" len="med"/>
                      <a:tailEnd type="none" w="med" len="med"/>
                    </a:lnB>
                  </a:tcPr>
                </a:tc>
                <a:tc>
                  <a:txBody>
                    <a:bodyPr/>
                    <a:lstStyle/>
                    <a:p>
                      <a:pPr algn="l">
                        <a:lnSpc>
                          <a:spcPts val="980"/>
                        </a:lnSpc>
                        <a:defRPr/>
                      </a:pPr>
                      <a:r>
                        <a:rPr lang="en-US" sz="700">
                          <a:solidFill>
                            <a:srgbClr val="000000"/>
                          </a:solidFill>
                          <a:latin typeface="JetBrains Mono" panose="02010509020102050004"/>
                          <a:ea typeface="JetBrains Mono" panose="02010509020102050004"/>
                          <a:cs typeface="JetBrains Mono" panose="02010509020102050004"/>
                          <a:sym typeface="JetBrains Mono" panose="02010509020102050004"/>
                        </a:rPr>
                        <a:t>First probe starts 10 seconds after the container starts.</a:t>
                      </a:r>
                      <a:endParaRPr lang="en-US" sz="1100"/>
                    </a:p>
                  </a:txBody>
                  <a:tcPr marL="76200" marR="76200" marT="76200" marB="76200">
                    <a:lnL w="14817" cap="flat" cmpd="sng" algn="ctr">
                      <a:solidFill>
                        <a:srgbClr val="000000"/>
                      </a:solidFill>
                      <a:prstDash val="solid"/>
                      <a:round/>
                      <a:headEnd type="none" w="med" len="med"/>
                      <a:tailEnd type="none" w="med" len="med"/>
                    </a:lnL>
                    <a:lnR w="14817" cap="flat" cmpd="sng" algn="ctr">
                      <a:solidFill>
                        <a:srgbClr val="000000"/>
                      </a:solidFill>
                      <a:prstDash val="solid"/>
                      <a:round/>
                      <a:headEnd type="none" w="med" len="med"/>
                      <a:tailEnd type="none" w="med" len="med"/>
                    </a:lnR>
                    <a:lnT w="14817" cap="flat" cmpd="sng" algn="ctr">
                      <a:solidFill>
                        <a:srgbClr val="000000"/>
                      </a:solidFill>
                      <a:prstDash val="solid"/>
                      <a:round/>
                      <a:headEnd type="none" w="med" len="med"/>
                      <a:tailEnd type="none" w="med" len="med"/>
                    </a:lnT>
                    <a:lnB w="1481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17295">
                <a:tc>
                  <a:txBody>
                    <a:bodyPr/>
                    <a:lstStyle/>
                    <a:p>
                      <a:pPr algn="l">
                        <a:lnSpc>
                          <a:spcPts val="980"/>
                        </a:lnSpc>
                        <a:defRPr/>
                      </a:pPr>
                      <a:r>
                        <a:rPr lang="en-US" sz="700">
                          <a:solidFill>
                            <a:srgbClr val="000000"/>
                          </a:solidFill>
                          <a:latin typeface="JetBrains Mono" panose="02010509020102050004"/>
                          <a:ea typeface="JetBrains Mono" panose="02010509020102050004"/>
                          <a:cs typeface="JetBrains Mono" panose="02010509020102050004"/>
                          <a:sym typeface="JetBrains Mono" panose="02010509020102050004"/>
                        </a:rPr>
                        <a:t>periodSeconds = 5</a:t>
                      </a:r>
                      <a:endParaRPr lang="en-US" sz="1100"/>
                    </a:p>
                  </a:txBody>
                  <a:tcPr marL="76200" marR="76200" marT="76200" marB="76200">
                    <a:lnL w="14817" cap="flat" cmpd="sng" algn="ctr">
                      <a:solidFill>
                        <a:srgbClr val="000000"/>
                      </a:solidFill>
                      <a:prstDash val="solid"/>
                      <a:round/>
                      <a:headEnd type="none" w="med" len="med"/>
                      <a:tailEnd type="none" w="med" len="med"/>
                    </a:lnL>
                    <a:lnR w="14817" cap="flat" cmpd="sng" algn="ctr">
                      <a:solidFill>
                        <a:srgbClr val="000000"/>
                      </a:solidFill>
                      <a:prstDash val="solid"/>
                      <a:round/>
                      <a:headEnd type="none" w="med" len="med"/>
                      <a:tailEnd type="none" w="med" len="med"/>
                    </a:lnR>
                    <a:lnT w="14817" cap="flat" cmpd="sng" algn="ctr">
                      <a:solidFill>
                        <a:srgbClr val="000000"/>
                      </a:solidFill>
                      <a:prstDash val="solid"/>
                      <a:round/>
                      <a:headEnd type="none" w="med" len="med"/>
                      <a:tailEnd type="none" w="med" len="med"/>
                    </a:lnT>
                    <a:lnB w="14817" cap="flat" cmpd="sng" algn="ctr">
                      <a:solidFill>
                        <a:srgbClr val="000000"/>
                      </a:solidFill>
                      <a:prstDash val="solid"/>
                      <a:round/>
                      <a:headEnd type="none" w="med" len="med"/>
                      <a:tailEnd type="none" w="med" len="med"/>
                    </a:lnB>
                  </a:tcPr>
                </a:tc>
                <a:tc>
                  <a:txBody>
                    <a:bodyPr/>
                    <a:lstStyle/>
                    <a:p>
                      <a:pPr algn="l">
                        <a:lnSpc>
                          <a:spcPts val="980"/>
                        </a:lnSpc>
                        <a:defRPr/>
                      </a:pPr>
                      <a:r>
                        <a:rPr lang="en-US" sz="700">
                          <a:solidFill>
                            <a:srgbClr val="000000"/>
                          </a:solidFill>
                          <a:latin typeface="JetBrains Mono" panose="02010509020102050004"/>
                          <a:ea typeface="JetBrains Mono" panose="02010509020102050004"/>
                          <a:cs typeface="JetBrains Mono" panose="02010509020102050004"/>
                          <a:sym typeface="JetBrains Mono" panose="02010509020102050004"/>
                        </a:rPr>
                        <a:t>Probes are executed every 5 seconds after the initial delay.</a:t>
                      </a:r>
                      <a:endParaRPr lang="en-US" sz="1100"/>
                    </a:p>
                  </a:txBody>
                  <a:tcPr marL="76200" marR="76200" marT="76200" marB="76200">
                    <a:lnL w="14817" cap="flat" cmpd="sng" algn="ctr">
                      <a:solidFill>
                        <a:srgbClr val="000000"/>
                      </a:solidFill>
                      <a:prstDash val="solid"/>
                      <a:round/>
                      <a:headEnd type="none" w="med" len="med"/>
                      <a:tailEnd type="none" w="med" len="med"/>
                    </a:lnL>
                    <a:lnR w="14817" cap="flat" cmpd="sng" algn="ctr">
                      <a:solidFill>
                        <a:srgbClr val="000000"/>
                      </a:solidFill>
                      <a:prstDash val="solid"/>
                      <a:round/>
                      <a:headEnd type="none" w="med" len="med"/>
                      <a:tailEnd type="none" w="med" len="med"/>
                    </a:lnR>
                    <a:lnT w="14817" cap="flat" cmpd="sng" algn="ctr">
                      <a:solidFill>
                        <a:srgbClr val="000000"/>
                      </a:solidFill>
                      <a:prstDash val="solid"/>
                      <a:round/>
                      <a:headEnd type="none" w="med" len="med"/>
                      <a:tailEnd type="none" w="med" len="med"/>
                    </a:lnT>
                    <a:lnB w="1481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17295">
                <a:tc>
                  <a:txBody>
                    <a:bodyPr/>
                    <a:lstStyle/>
                    <a:p>
                      <a:pPr algn="l">
                        <a:lnSpc>
                          <a:spcPts val="980"/>
                        </a:lnSpc>
                        <a:defRPr/>
                      </a:pPr>
                      <a:r>
                        <a:rPr lang="en-US" sz="700">
                          <a:solidFill>
                            <a:srgbClr val="000000"/>
                          </a:solidFill>
                          <a:latin typeface="JetBrains Mono" panose="02010509020102050004"/>
                          <a:ea typeface="JetBrains Mono" panose="02010509020102050004"/>
                          <a:cs typeface="JetBrains Mono" panose="02010509020102050004"/>
                          <a:sym typeface="JetBrains Mono" panose="02010509020102050004"/>
                        </a:rPr>
                        <a:t>timeoutSeconds = 2</a:t>
                      </a:r>
                      <a:endParaRPr lang="en-US" sz="1100"/>
                    </a:p>
                  </a:txBody>
                  <a:tcPr marL="76200" marR="76200" marT="76200" marB="76200">
                    <a:lnL w="14817" cap="flat" cmpd="sng" algn="ctr">
                      <a:solidFill>
                        <a:srgbClr val="000000"/>
                      </a:solidFill>
                      <a:prstDash val="solid"/>
                      <a:round/>
                      <a:headEnd type="none" w="med" len="med"/>
                      <a:tailEnd type="none" w="med" len="med"/>
                    </a:lnL>
                    <a:lnR w="14817" cap="flat" cmpd="sng" algn="ctr">
                      <a:solidFill>
                        <a:srgbClr val="000000"/>
                      </a:solidFill>
                      <a:prstDash val="solid"/>
                      <a:round/>
                      <a:headEnd type="none" w="med" len="med"/>
                      <a:tailEnd type="none" w="med" len="med"/>
                    </a:lnR>
                    <a:lnT w="14817" cap="flat" cmpd="sng" algn="ctr">
                      <a:solidFill>
                        <a:srgbClr val="000000"/>
                      </a:solidFill>
                      <a:prstDash val="solid"/>
                      <a:round/>
                      <a:headEnd type="none" w="med" len="med"/>
                      <a:tailEnd type="none" w="med" len="med"/>
                    </a:lnT>
                    <a:lnB w="14817" cap="flat" cmpd="sng" algn="ctr">
                      <a:solidFill>
                        <a:srgbClr val="000000"/>
                      </a:solidFill>
                      <a:prstDash val="solid"/>
                      <a:round/>
                      <a:headEnd type="none" w="med" len="med"/>
                      <a:tailEnd type="none" w="med" len="med"/>
                    </a:lnB>
                  </a:tcPr>
                </a:tc>
                <a:tc>
                  <a:txBody>
                    <a:bodyPr/>
                    <a:lstStyle/>
                    <a:p>
                      <a:pPr algn="l">
                        <a:lnSpc>
                          <a:spcPts val="980"/>
                        </a:lnSpc>
                        <a:defRPr/>
                      </a:pPr>
                      <a:r>
                        <a:rPr lang="en-US" sz="700">
                          <a:solidFill>
                            <a:srgbClr val="000000"/>
                          </a:solidFill>
                          <a:latin typeface="JetBrains Mono" panose="02010509020102050004"/>
                          <a:ea typeface="JetBrains Mono" panose="02010509020102050004"/>
                          <a:cs typeface="JetBrains Mono" panose="02010509020102050004"/>
                          <a:sym typeface="JetBrains Mono" panose="02010509020102050004"/>
                        </a:rPr>
                        <a:t>If the probe does not respond within 2 seconds, it is marked as failed.</a:t>
                      </a:r>
                      <a:endParaRPr lang="en-US" sz="1100"/>
                    </a:p>
                  </a:txBody>
                  <a:tcPr marL="76200" marR="76200" marT="76200" marB="76200">
                    <a:lnL w="14817" cap="flat" cmpd="sng" algn="ctr">
                      <a:solidFill>
                        <a:srgbClr val="000000"/>
                      </a:solidFill>
                      <a:prstDash val="solid"/>
                      <a:round/>
                      <a:headEnd type="none" w="med" len="med"/>
                      <a:tailEnd type="none" w="med" len="med"/>
                    </a:lnL>
                    <a:lnR w="14817" cap="flat" cmpd="sng" algn="ctr">
                      <a:solidFill>
                        <a:srgbClr val="000000"/>
                      </a:solidFill>
                      <a:prstDash val="solid"/>
                      <a:round/>
                      <a:headEnd type="none" w="med" len="med"/>
                      <a:tailEnd type="none" w="med" len="med"/>
                    </a:lnR>
                    <a:lnT w="14817" cap="flat" cmpd="sng" algn="ctr">
                      <a:solidFill>
                        <a:srgbClr val="000000"/>
                      </a:solidFill>
                      <a:prstDash val="solid"/>
                      <a:round/>
                      <a:headEnd type="none" w="med" len="med"/>
                      <a:tailEnd type="none" w="med" len="med"/>
                    </a:lnT>
                    <a:lnB w="1481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14167">
                <a:tc>
                  <a:txBody>
                    <a:bodyPr/>
                    <a:lstStyle/>
                    <a:p>
                      <a:pPr algn="l">
                        <a:lnSpc>
                          <a:spcPts val="980"/>
                        </a:lnSpc>
                        <a:defRPr/>
                      </a:pPr>
                      <a:r>
                        <a:rPr lang="en-US" sz="700">
                          <a:solidFill>
                            <a:srgbClr val="000000"/>
                          </a:solidFill>
                          <a:latin typeface="JetBrains Mono" panose="02010509020102050004"/>
                          <a:ea typeface="JetBrains Mono" panose="02010509020102050004"/>
                          <a:cs typeface="JetBrains Mono" panose="02010509020102050004"/>
                          <a:sym typeface="JetBrains Mono" panose="02010509020102050004"/>
                        </a:rPr>
                        <a:t>successThreshold = 2</a:t>
                      </a:r>
                      <a:endParaRPr lang="en-US" sz="1100"/>
                    </a:p>
                  </a:txBody>
                  <a:tcPr marL="76200" marR="76200" marT="76200" marB="76200">
                    <a:lnL w="14817" cap="flat" cmpd="sng" algn="ctr">
                      <a:solidFill>
                        <a:srgbClr val="000000"/>
                      </a:solidFill>
                      <a:prstDash val="solid"/>
                      <a:round/>
                      <a:headEnd type="none" w="med" len="med"/>
                      <a:tailEnd type="none" w="med" len="med"/>
                    </a:lnL>
                    <a:lnR w="14817" cap="flat" cmpd="sng" algn="ctr">
                      <a:solidFill>
                        <a:srgbClr val="000000"/>
                      </a:solidFill>
                      <a:prstDash val="solid"/>
                      <a:round/>
                      <a:headEnd type="none" w="med" len="med"/>
                      <a:tailEnd type="none" w="med" len="med"/>
                    </a:lnR>
                    <a:lnT w="14817" cap="flat" cmpd="sng" algn="ctr">
                      <a:solidFill>
                        <a:srgbClr val="000000"/>
                      </a:solidFill>
                      <a:prstDash val="solid"/>
                      <a:round/>
                      <a:headEnd type="none" w="med" len="med"/>
                      <a:tailEnd type="none" w="med" len="med"/>
                    </a:lnT>
                    <a:lnB w="14817" cap="flat" cmpd="sng" algn="ctr">
                      <a:solidFill>
                        <a:srgbClr val="000000"/>
                      </a:solidFill>
                      <a:prstDash val="solid"/>
                      <a:round/>
                      <a:headEnd type="none" w="med" len="med"/>
                      <a:tailEnd type="none" w="med" len="med"/>
                    </a:lnB>
                  </a:tcPr>
                </a:tc>
                <a:tc>
                  <a:txBody>
                    <a:bodyPr/>
                    <a:lstStyle/>
                    <a:p>
                      <a:pPr algn="l">
                        <a:lnSpc>
                          <a:spcPts val="980"/>
                        </a:lnSpc>
                        <a:defRPr/>
                      </a:pPr>
                      <a:r>
                        <a:rPr lang="en-US" sz="700">
                          <a:solidFill>
                            <a:srgbClr val="000000"/>
                          </a:solidFill>
                          <a:latin typeface="JetBrains Mono" panose="02010509020102050004"/>
                          <a:ea typeface="JetBrains Mono" panose="02010509020102050004"/>
                          <a:cs typeface="JetBrains Mono" panose="02010509020102050004"/>
                          <a:sym typeface="JetBrains Mono" panose="02010509020102050004"/>
                        </a:rPr>
                        <a:t>If the container previously failed, it must succeed twice consecutively to be considered healthy again.</a:t>
                      </a:r>
                      <a:endParaRPr lang="en-US" sz="1100"/>
                    </a:p>
                  </a:txBody>
                  <a:tcPr marL="76200" marR="76200" marT="76200" marB="76200">
                    <a:lnL w="14817" cap="flat" cmpd="sng" algn="ctr">
                      <a:solidFill>
                        <a:srgbClr val="000000"/>
                      </a:solidFill>
                      <a:prstDash val="solid"/>
                      <a:round/>
                      <a:headEnd type="none" w="med" len="med"/>
                      <a:tailEnd type="none" w="med" len="med"/>
                    </a:lnL>
                    <a:lnR w="14817" cap="flat" cmpd="sng" algn="ctr">
                      <a:solidFill>
                        <a:srgbClr val="000000"/>
                      </a:solidFill>
                      <a:prstDash val="solid"/>
                      <a:round/>
                      <a:headEnd type="none" w="med" len="med"/>
                      <a:tailEnd type="none" w="med" len="med"/>
                    </a:lnR>
                    <a:lnT w="14817" cap="flat" cmpd="sng" algn="ctr">
                      <a:solidFill>
                        <a:srgbClr val="000000"/>
                      </a:solidFill>
                      <a:prstDash val="solid"/>
                      <a:round/>
                      <a:headEnd type="none" w="med" len="med"/>
                      <a:tailEnd type="none" w="med" len="med"/>
                    </a:lnT>
                    <a:lnB w="1481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03588">
                <a:tc>
                  <a:txBody>
                    <a:bodyPr/>
                    <a:lstStyle/>
                    <a:p>
                      <a:pPr algn="l">
                        <a:lnSpc>
                          <a:spcPts val="980"/>
                        </a:lnSpc>
                        <a:defRPr/>
                      </a:pPr>
                      <a:r>
                        <a:rPr lang="en-US" sz="700">
                          <a:solidFill>
                            <a:srgbClr val="000000"/>
                          </a:solidFill>
                          <a:latin typeface="JetBrains Mono" panose="02010509020102050004"/>
                          <a:ea typeface="JetBrains Mono" panose="02010509020102050004"/>
                          <a:cs typeface="JetBrains Mono" panose="02010509020102050004"/>
                          <a:sym typeface="JetBrains Mono" panose="02010509020102050004"/>
                        </a:rPr>
                        <a:t>failureThreshold = 3</a:t>
                      </a:r>
                      <a:endParaRPr lang="en-US" sz="1100"/>
                    </a:p>
                  </a:txBody>
                  <a:tcPr marL="76200" marR="76200" marT="76200" marB="76200">
                    <a:lnL w="14817" cap="flat" cmpd="sng" algn="ctr">
                      <a:solidFill>
                        <a:srgbClr val="000000"/>
                      </a:solidFill>
                      <a:prstDash val="solid"/>
                      <a:round/>
                      <a:headEnd type="none" w="med" len="med"/>
                      <a:tailEnd type="none" w="med" len="med"/>
                    </a:lnL>
                    <a:lnR w="14817" cap="flat" cmpd="sng" algn="ctr">
                      <a:solidFill>
                        <a:srgbClr val="000000"/>
                      </a:solidFill>
                      <a:prstDash val="solid"/>
                      <a:round/>
                      <a:headEnd type="none" w="med" len="med"/>
                      <a:tailEnd type="none" w="med" len="med"/>
                    </a:lnR>
                    <a:lnT w="14817" cap="flat" cmpd="sng" algn="ctr">
                      <a:solidFill>
                        <a:srgbClr val="000000"/>
                      </a:solidFill>
                      <a:prstDash val="solid"/>
                      <a:round/>
                      <a:headEnd type="none" w="med" len="med"/>
                      <a:tailEnd type="none" w="med" len="med"/>
                    </a:lnT>
                    <a:lnB w="14817" cap="flat" cmpd="sng" algn="ctr">
                      <a:solidFill>
                        <a:srgbClr val="000000"/>
                      </a:solidFill>
                      <a:prstDash val="solid"/>
                      <a:round/>
                      <a:headEnd type="none" w="med" len="med"/>
                      <a:tailEnd type="none" w="med" len="med"/>
                    </a:lnB>
                  </a:tcPr>
                </a:tc>
                <a:tc>
                  <a:txBody>
                    <a:bodyPr/>
                    <a:lstStyle/>
                    <a:p>
                      <a:pPr algn="l">
                        <a:lnSpc>
                          <a:spcPts val="980"/>
                        </a:lnSpc>
                        <a:defRPr/>
                      </a:pPr>
                      <a:r>
                        <a:rPr lang="en-US" sz="700">
                          <a:solidFill>
                            <a:srgbClr val="000000"/>
                          </a:solidFill>
                          <a:latin typeface="JetBrains Mono" panose="02010509020102050004"/>
                          <a:ea typeface="JetBrains Mono" panose="02010509020102050004"/>
                          <a:cs typeface="JetBrains Mono" panose="02010509020102050004"/>
                          <a:sym typeface="JetBrains Mono" panose="02010509020102050004"/>
                        </a:rPr>
                        <a:t>If the probe fails 3 times in a row, the container is restarted (Liveness) or removed from traffic (Readiness).</a:t>
                      </a:r>
                      <a:endParaRPr lang="en-US" sz="1100"/>
                    </a:p>
                  </a:txBody>
                  <a:tcPr marL="76200" marR="76200" marT="76200" marB="76200">
                    <a:lnL w="14817" cap="flat" cmpd="sng" algn="ctr">
                      <a:solidFill>
                        <a:srgbClr val="000000"/>
                      </a:solidFill>
                      <a:prstDash val="solid"/>
                      <a:round/>
                      <a:headEnd type="none" w="med" len="med"/>
                      <a:tailEnd type="none" w="med" len="med"/>
                    </a:lnL>
                    <a:lnR w="14817" cap="flat" cmpd="sng" algn="ctr">
                      <a:solidFill>
                        <a:srgbClr val="000000"/>
                      </a:solidFill>
                      <a:prstDash val="solid"/>
                      <a:round/>
                      <a:headEnd type="none" w="med" len="med"/>
                      <a:tailEnd type="none" w="med" len="med"/>
                    </a:lnR>
                    <a:lnT w="14817" cap="flat" cmpd="sng" algn="ctr">
                      <a:solidFill>
                        <a:srgbClr val="000000"/>
                      </a:solidFill>
                      <a:prstDash val="solid"/>
                      <a:round/>
                      <a:headEnd type="none" w="med" len="med"/>
                      <a:tailEnd type="none" w="med" len="med"/>
                    </a:lnT>
                    <a:lnB w="1481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3" name="TextBox 3"/>
          <p:cNvSpPr txBox="1"/>
          <p:nvPr/>
        </p:nvSpPr>
        <p:spPr>
          <a:xfrm>
            <a:off x="514350" y="514350"/>
            <a:ext cx="4425553" cy="3986866"/>
          </a:xfrm>
          <a:prstGeom prst="rect">
            <a:avLst/>
          </a:prstGeom>
        </p:spPr>
        <p:txBody>
          <a:bodyPr lIns="0" tIns="0" rIns="0" bIns="0" rtlCol="0" anchor="t">
            <a:spAutoFit/>
          </a:bodyPr>
          <a:lstStyle/>
          <a:p>
            <a:pPr algn="l">
              <a:lnSpc>
                <a:spcPts val="825"/>
              </a:lnSpc>
              <a:spcBef>
                <a:spcPct val="0"/>
              </a:spcBef>
            </a:pPr>
            <a:r>
              <a:rPr lang="en-US" sz="690">
                <a:solidFill>
                  <a:srgbClr val="000000"/>
                </a:solidFill>
                <a:latin typeface="Open Sans"/>
                <a:ea typeface="Open Sans"/>
                <a:cs typeface="Open Sans"/>
                <a:sym typeface="Open Sans"/>
              </a:rPr>
              <a:t>apiVersion: v1</a:t>
            </a:r>
          </a:p>
          <a:p>
            <a:pPr algn="l">
              <a:lnSpc>
                <a:spcPts val="825"/>
              </a:lnSpc>
              <a:spcBef>
                <a:spcPct val="0"/>
              </a:spcBef>
            </a:pPr>
            <a:r>
              <a:rPr lang="en-US" sz="690">
                <a:solidFill>
                  <a:srgbClr val="000000"/>
                </a:solidFill>
                <a:latin typeface="Open Sans"/>
                <a:ea typeface="Open Sans"/>
                <a:cs typeface="Open Sans"/>
                <a:sym typeface="Open Sans"/>
              </a:rPr>
              <a:t>kind: Pod</a:t>
            </a:r>
          </a:p>
          <a:p>
            <a:pPr algn="l">
              <a:lnSpc>
                <a:spcPts val="825"/>
              </a:lnSpc>
              <a:spcBef>
                <a:spcPct val="0"/>
              </a:spcBef>
            </a:pPr>
            <a:r>
              <a:rPr lang="en-US" sz="690">
                <a:solidFill>
                  <a:srgbClr val="000000"/>
                </a:solidFill>
                <a:latin typeface="Open Sans"/>
                <a:ea typeface="Open Sans"/>
                <a:cs typeface="Open Sans"/>
                <a:sym typeface="Open Sans"/>
              </a:rPr>
              <a:t>metadata:</a:t>
            </a:r>
          </a:p>
          <a:p>
            <a:pPr algn="l">
              <a:lnSpc>
                <a:spcPts val="825"/>
              </a:lnSpc>
              <a:spcBef>
                <a:spcPct val="0"/>
              </a:spcBef>
            </a:pPr>
            <a:r>
              <a:rPr lang="en-US" sz="690">
                <a:solidFill>
                  <a:srgbClr val="000000"/>
                </a:solidFill>
                <a:latin typeface="Open Sans"/>
                <a:ea typeface="Open Sans"/>
                <a:cs typeface="Open Sans"/>
                <a:sym typeface="Open Sans"/>
              </a:rPr>
              <a:t>  name: probe-example</a:t>
            </a:r>
          </a:p>
          <a:p>
            <a:pPr algn="l">
              <a:lnSpc>
                <a:spcPts val="825"/>
              </a:lnSpc>
              <a:spcBef>
                <a:spcPct val="0"/>
              </a:spcBef>
            </a:pPr>
            <a:r>
              <a:rPr lang="en-US" sz="690">
                <a:solidFill>
                  <a:srgbClr val="000000"/>
                </a:solidFill>
                <a:latin typeface="Open Sans"/>
                <a:ea typeface="Open Sans"/>
                <a:cs typeface="Open Sans"/>
                <a:sym typeface="Open Sans"/>
              </a:rPr>
              <a:t>spec:</a:t>
            </a:r>
          </a:p>
          <a:p>
            <a:pPr algn="l">
              <a:lnSpc>
                <a:spcPts val="825"/>
              </a:lnSpc>
              <a:spcBef>
                <a:spcPct val="0"/>
              </a:spcBef>
            </a:pPr>
            <a:r>
              <a:rPr lang="en-US" sz="690">
                <a:solidFill>
                  <a:srgbClr val="000000"/>
                </a:solidFill>
                <a:latin typeface="Open Sans"/>
                <a:ea typeface="Open Sans"/>
                <a:cs typeface="Open Sans"/>
                <a:sym typeface="Open Sans"/>
              </a:rPr>
              <a:t>  containers:</a:t>
            </a:r>
          </a:p>
          <a:p>
            <a:pPr algn="l">
              <a:lnSpc>
                <a:spcPts val="825"/>
              </a:lnSpc>
              <a:spcBef>
                <a:spcPct val="0"/>
              </a:spcBef>
            </a:pPr>
            <a:r>
              <a:rPr lang="en-US" sz="690">
                <a:solidFill>
                  <a:srgbClr val="000000"/>
                </a:solidFill>
                <a:latin typeface="Open Sans"/>
                <a:ea typeface="Open Sans"/>
                <a:cs typeface="Open Sans"/>
                <a:sym typeface="Open Sans"/>
              </a:rPr>
              <a:t>  - name: my-app</a:t>
            </a:r>
          </a:p>
          <a:p>
            <a:pPr algn="l">
              <a:lnSpc>
                <a:spcPts val="825"/>
              </a:lnSpc>
              <a:spcBef>
                <a:spcPct val="0"/>
              </a:spcBef>
            </a:pPr>
            <a:r>
              <a:rPr lang="en-US" sz="690">
                <a:solidFill>
                  <a:srgbClr val="000000"/>
                </a:solidFill>
                <a:latin typeface="Open Sans"/>
                <a:ea typeface="Open Sans"/>
                <a:cs typeface="Open Sans"/>
                <a:sym typeface="Open Sans"/>
              </a:rPr>
              <a:t>    image: busybox</a:t>
            </a:r>
          </a:p>
          <a:p>
            <a:pPr algn="l">
              <a:lnSpc>
                <a:spcPts val="825"/>
              </a:lnSpc>
              <a:spcBef>
                <a:spcPct val="0"/>
              </a:spcBef>
            </a:pPr>
            <a:r>
              <a:rPr lang="en-US" sz="690">
                <a:solidFill>
                  <a:srgbClr val="000000"/>
                </a:solidFill>
                <a:latin typeface="Open Sans"/>
                <a:ea typeface="Open Sans"/>
                <a:cs typeface="Open Sans"/>
                <a:sym typeface="Open Sans"/>
              </a:rPr>
              <a:t>    command: ["/bin/sh", "-c", "sleep 30 &amp;&amp; touch /tmp/ready &amp;&amp; sleep 60 &amp;&amp; rm -f /tmp/ready &amp;&amp; sleep 600"]</a:t>
            </a:r>
          </a:p>
          <a:p>
            <a:pPr algn="l">
              <a:lnSpc>
                <a:spcPts val="825"/>
              </a:lnSpc>
              <a:spcBef>
                <a:spcPct val="0"/>
              </a:spcBef>
            </a:pPr>
            <a:r>
              <a:rPr lang="en-US" sz="690">
                <a:solidFill>
                  <a:srgbClr val="000000"/>
                </a:solidFill>
                <a:latin typeface="Open Sans"/>
                <a:ea typeface="Open Sans"/>
                <a:cs typeface="Open Sans"/>
                <a:sym typeface="Open Sans"/>
              </a:rPr>
              <a:t>    </a:t>
            </a:r>
          </a:p>
          <a:p>
            <a:pPr algn="l">
              <a:lnSpc>
                <a:spcPts val="825"/>
              </a:lnSpc>
              <a:spcBef>
                <a:spcPct val="0"/>
              </a:spcBef>
            </a:pPr>
            <a:r>
              <a:rPr lang="en-US" sz="690">
                <a:solidFill>
                  <a:srgbClr val="000000"/>
                </a:solidFill>
                <a:latin typeface="Open Sans"/>
                <a:ea typeface="Open Sans"/>
                <a:cs typeface="Open Sans"/>
                <a:sym typeface="Open Sans"/>
              </a:rPr>
              <a:t>    # Liveness Probe (Ensures the app is running)</a:t>
            </a:r>
          </a:p>
          <a:p>
            <a:pPr algn="l">
              <a:lnSpc>
                <a:spcPts val="825"/>
              </a:lnSpc>
              <a:spcBef>
                <a:spcPct val="0"/>
              </a:spcBef>
            </a:pPr>
            <a:r>
              <a:rPr lang="en-US" sz="690">
                <a:solidFill>
                  <a:srgbClr val="000000"/>
                </a:solidFill>
                <a:latin typeface="Open Sans"/>
                <a:ea typeface="Open Sans"/>
                <a:cs typeface="Open Sans"/>
                <a:sym typeface="Open Sans"/>
              </a:rPr>
              <a:t>    livenessProbe:</a:t>
            </a:r>
          </a:p>
          <a:p>
            <a:pPr algn="l">
              <a:lnSpc>
                <a:spcPts val="825"/>
              </a:lnSpc>
              <a:spcBef>
                <a:spcPct val="0"/>
              </a:spcBef>
            </a:pPr>
            <a:r>
              <a:rPr lang="en-US" sz="690">
                <a:solidFill>
                  <a:srgbClr val="000000"/>
                </a:solidFill>
                <a:latin typeface="Open Sans"/>
                <a:ea typeface="Open Sans"/>
                <a:cs typeface="Open Sans"/>
                <a:sym typeface="Open Sans"/>
              </a:rPr>
              <a:t>      exec:</a:t>
            </a:r>
          </a:p>
          <a:p>
            <a:pPr algn="l">
              <a:lnSpc>
                <a:spcPts val="825"/>
              </a:lnSpc>
              <a:spcBef>
                <a:spcPct val="0"/>
              </a:spcBef>
            </a:pPr>
            <a:r>
              <a:rPr lang="en-US" sz="690">
                <a:solidFill>
                  <a:srgbClr val="000000"/>
                </a:solidFill>
                <a:latin typeface="Open Sans"/>
                <a:ea typeface="Open Sans"/>
                <a:cs typeface="Open Sans"/>
                <a:sym typeface="Open Sans"/>
              </a:rPr>
              <a:t>        command: ["cat", "/tmp/ready"]</a:t>
            </a:r>
          </a:p>
          <a:p>
            <a:pPr algn="l">
              <a:lnSpc>
                <a:spcPts val="825"/>
              </a:lnSpc>
              <a:spcBef>
                <a:spcPct val="0"/>
              </a:spcBef>
            </a:pPr>
            <a:r>
              <a:rPr lang="en-US" sz="690">
                <a:solidFill>
                  <a:srgbClr val="000000"/>
                </a:solidFill>
                <a:latin typeface="Open Sans"/>
                <a:ea typeface="Open Sans"/>
                <a:cs typeface="Open Sans"/>
                <a:sym typeface="Open Sans"/>
              </a:rPr>
              <a:t>      initialDelaySeconds: 10  # Wait 10s after container starts before the first probe</a:t>
            </a:r>
          </a:p>
          <a:p>
            <a:pPr algn="l">
              <a:lnSpc>
                <a:spcPts val="825"/>
              </a:lnSpc>
              <a:spcBef>
                <a:spcPct val="0"/>
              </a:spcBef>
            </a:pPr>
            <a:r>
              <a:rPr lang="en-US" sz="690">
                <a:solidFill>
                  <a:srgbClr val="000000"/>
                </a:solidFill>
                <a:latin typeface="Open Sans"/>
                <a:ea typeface="Open Sans"/>
                <a:cs typeface="Open Sans"/>
                <a:sym typeface="Open Sans"/>
              </a:rPr>
              <a:t>      periodSeconds: 5         # Run the probe every 5 seconds</a:t>
            </a:r>
          </a:p>
          <a:p>
            <a:pPr algn="l">
              <a:lnSpc>
                <a:spcPts val="825"/>
              </a:lnSpc>
              <a:spcBef>
                <a:spcPct val="0"/>
              </a:spcBef>
            </a:pPr>
            <a:r>
              <a:rPr lang="en-US" sz="690">
                <a:solidFill>
                  <a:srgbClr val="000000"/>
                </a:solidFill>
                <a:latin typeface="Open Sans"/>
                <a:ea typeface="Open Sans"/>
                <a:cs typeface="Open Sans"/>
                <a:sym typeface="Open Sans"/>
              </a:rPr>
              <a:t>      timeoutSeconds: 2        # If no response in 2 seconds, consider it failed</a:t>
            </a:r>
          </a:p>
          <a:p>
            <a:pPr algn="l">
              <a:lnSpc>
                <a:spcPts val="825"/>
              </a:lnSpc>
              <a:spcBef>
                <a:spcPct val="0"/>
              </a:spcBef>
            </a:pPr>
            <a:r>
              <a:rPr lang="en-US" sz="690">
                <a:solidFill>
                  <a:srgbClr val="000000"/>
                </a:solidFill>
                <a:latin typeface="Open Sans"/>
                <a:ea typeface="Open Sans"/>
                <a:cs typeface="Open Sans"/>
                <a:sym typeface="Open Sans"/>
              </a:rPr>
              <a:t>      successThreshold: 1      # 1 success is enough to mark as healthy</a:t>
            </a:r>
          </a:p>
          <a:p>
            <a:pPr algn="l">
              <a:lnSpc>
                <a:spcPts val="825"/>
              </a:lnSpc>
              <a:spcBef>
                <a:spcPct val="0"/>
              </a:spcBef>
            </a:pPr>
            <a:r>
              <a:rPr lang="en-US" sz="690">
                <a:solidFill>
                  <a:srgbClr val="000000"/>
                </a:solidFill>
                <a:latin typeface="Open Sans"/>
                <a:ea typeface="Open Sans"/>
                <a:cs typeface="Open Sans"/>
                <a:sym typeface="Open Sans"/>
              </a:rPr>
              <a:t>      failureThreshold: 3      # 3 consecutive failures will restart the container</a:t>
            </a:r>
          </a:p>
          <a:p>
            <a:pPr algn="l">
              <a:lnSpc>
                <a:spcPts val="825"/>
              </a:lnSpc>
              <a:spcBef>
                <a:spcPct val="0"/>
              </a:spcBef>
            </a:pPr>
            <a:endParaRPr lang="en-US" sz="690">
              <a:solidFill>
                <a:srgbClr val="000000"/>
              </a:solidFill>
              <a:latin typeface="Open Sans"/>
              <a:ea typeface="Open Sans"/>
              <a:cs typeface="Open Sans"/>
              <a:sym typeface="Open Sans"/>
            </a:endParaRPr>
          </a:p>
          <a:p>
            <a:pPr algn="l">
              <a:lnSpc>
                <a:spcPts val="825"/>
              </a:lnSpc>
              <a:spcBef>
                <a:spcPct val="0"/>
              </a:spcBef>
            </a:pPr>
            <a:r>
              <a:rPr lang="en-US" sz="690">
                <a:solidFill>
                  <a:srgbClr val="000000"/>
                </a:solidFill>
                <a:latin typeface="Open Sans"/>
                <a:ea typeface="Open Sans"/>
                <a:cs typeface="Open Sans"/>
                <a:sym typeface="Open Sans"/>
              </a:rPr>
              <a:t>    # Readiness Probe (Ensures the app is ready to receive traffic)</a:t>
            </a:r>
          </a:p>
          <a:p>
            <a:pPr algn="l">
              <a:lnSpc>
                <a:spcPts val="825"/>
              </a:lnSpc>
              <a:spcBef>
                <a:spcPct val="0"/>
              </a:spcBef>
            </a:pPr>
            <a:r>
              <a:rPr lang="en-US" sz="690">
                <a:solidFill>
                  <a:srgbClr val="000000"/>
                </a:solidFill>
                <a:latin typeface="Open Sans"/>
                <a:ea typeface="Open Sans"/>
                <a:cs typeface="Open Sans"/>
                <a:sym typeface="Open Sans"/>
              </a:rPr>
              <a:t>    readinessProbe:</a:t>
            </a:r>
          </a:p>
          <a:p>
            <a:pPr algn="l">
              <a:lnSpc>
                <a:spcPts val="825"/>
              </a:lnSpc>
              <a:spcBef>
                <a:spcPct val="0"/>
              </a:spcBef>
            </a:pPr>
            <a:r>
              <a:rPr lang="en-US" sz="690">
                <a:solidFill>
                  <a:srgbClr val="000000"/>
                </a:solidFill>
                <a:latin typeface="Open Sans"/>
                <a:ea typeface="Open Sans"/>
                <a:cs typeface="Open Sans"/>
                <a:sym typeface="Open Sans"/>
              </a:rPr>
              <a:t>      exec:</a:t>
            </a:r>
          </a:p>
          <a:p>
            <a:pPr algn="l">
              <a:lnSpc>
                <a:spcPts val="825"/>
              </a:lnSpc>
              <a:spcBef>
                <a:spcPct val="0"/>
              </a:spcBef>
            </a:pPr>
            <a:r>
              <a:rPr lang="en-US" sz="690">
                <a:solidFill>
                  <a:srgbClr val="000000"/>
                </a:solidFill>
                <a:latin typeface="Open Sans"/>
                <a:ea typeface="Open Sans"/>
                <a:cs typeface="Open Sans"/>
                <a:sym typeface="Open Sans"/>
              </a:rPr>
              <a:t>        command: ["cat", "/tmp/ready"]</a:t>
            </a:r>
          </a:p>
          <a:p>
            <a:pPr algn="l">
              <a:lnSpc>
                <a:spcPts val="825"/>
              </a:lnSpc>
              <a:spcBef>
                <a:spcPct val="0"/>
              </a:spcBef>
            </a:pPr>
            <a:r>
              <a:rPr lang="en-US" sz="690">
                <a:solidFill>
                  <a:srgbClr val="000000"/>
                </a:solidFill>
                <a:latin typeface="Open Sans"/>
                <a:ea typeface="Open Sans"/>
                <a:cs typeface="Open Sans"/>
                <a:sym typeface="Open Sans"/>
              </a:rPr>
              <a:t>      initialDelaySeconds: 5   # Wait 5s before first probe</a:t>
            </a:r>
          </a:p>
          <a:p>
            <a:pPr algn="l">
              <a:lnSpc>
                <a:spcPts val="825"/>
              </a:lnSpc>
              <a:spcBef>
                <a:spcPct val="0"/>
              </a:spcBef>
            </a:pPr>
            <a:r>
              <a:rPr lang="en-US" sz="690">
                <a:solidFill>
                  <a:srgbClr val="000000"/>
                </a:solidFill>
                <a:latin typeface="Open Sans"/>
                <a:ea typeface="Open Sans"/>
                <a:cs typeface="Open Sans"/>
                <a:sym typeface="Open Sans"/>
              </a:rPr>
              <a:t>      periodSeconds: 3         # Run every 3 seconds</a:t>
            </a:r>
          </a:p>
          <a:p>
            <a:pPr algn="l">
              <a:lnSpc>
                <a:spcPts val="825"/>
              </a:lnSpc>
              <a:spcBef>
                <a:spcPct val="0"/>
              </a:spcBef>
            </a:pPr>
            <a:r>
              <a:rPr lang="en-US" sz="690">
                <a:solidFill>
                  <a:srgbClr val="000000"/>
                </a:solidFill>
                <a:latin typeface="Open Sans"/>
                <a:ea typeface="Open Sans"/>
                <a:cs typeface="Open Sans"/>
                <a:sym typeface="Open Sans"/>
              </a:rPr>
              <a:t>      timeoutSeconds: 1        # Probe timeout is 1 second</a:t>
            </a:r>
          </a:p>
          <a:p>
            <a:pPr algn="l">
              <a:lnSpc>
                <a:spcPts val="825"/>
              </a:lnSpc>
              <a:spcBef>
                <a:spcPct val="0"/>
              </a:spcBef>
            </a:pPr>
            <a:r>
              <a:rPr lang="en-US" sz="690">
                <a:solidFill>
                  <a:srgbClr val="000000"/>
                </a:solidFill>
                <a:latin typeface="Open Sans"/>
                <a:ea typeface="Open Sans"/>
                <a:cs typeface="Open Sans"/>
                <a:sym typeface="Open Sans"/>
              </a:rPr>
              <a:t>      successThreshold: 2      # Need 2 consecutive successes to be marked ready</a:t>
            </a:r>
          </a:p>
          <a:p>
            <a:pPr algn="l">
              <a:lnSpc>
                <a:spcPts val="825"/>
              </a:lnSpc>
              <a:spcBef>
                <a:spcPct val="0"/>
              </a:spcBef>
            </a:pPr>
            <a:r>
              <a:rPr lang="en-US" sz="690">
                <a:solidFill>
                  <a:srgbClr val="000000"/>
                </a:solidFill>
                <a:latin typeface="Open Sans"/>
                <a:ea typeface="Open Sans"/>
                <a:cs typeface="Open Sans"/>
                <a:sym typeface="Open Sans"/>
              </a:rPr>
              <a:t>      failureThreshold: 2      # 2 failures will mark the container as not ready</a:t>
            </a:r>
          </a:p>
          <a:p>
            <a:pPr algn="l">
              <a:lnSpc>
                <a:spcPts val="825"/>
              </a:lnSpc>
              <a:spcBef>
                <a:spcPct val="0"/>
              </a:spcBef>
            </a:pPr>
            <a:endParaRPr lang="en-US" sz="690">
              <a:solidFill>
                <a:srgbClr val="000000"/>
              </a:solidFill>
              <a:latin typeface="Open Sans"/>
              <a:ea typeface="Open Sans"/>
              <a:cs typeface="Open Sans"/>
              <a:sym typeface="Open Sans"/>
            </a:endParaRPr>
          </a:p>
          <a:p>
            <a:pPr algn="l">
              <a:lnSpc>
                <a:spcPts val="825"/>
              </a:lnSpc>
              <a:spcBef>
                <a:spcPct val="0"/>
              </a:spcBef>
            </a:pPr>
            <a:r>
              <a:rPr lang="en-US" sz="690">
                <a:solidFill>
                  <a:srgbClr val="000000"/>
                </a:solidFill>
                <a:latin typeface="Open Sans"/>
                <a:ea typeface="Open Sans"/>
                <a:cs typeface="Open Sans"/>
                <a:sym typeface="Open Sans"/>
              </a:rPr>
              <a:t>    # Startup Probe (For slow-starting apps)</a:t>
            </a:r>
          </a:p>
          <a:p>
            <a:pPr algn="l">
              <a:lnSpc>
                <a:spcPts val="825"/>
              </a:lnSpc>
              <a:spcBef>
                <a:spcPct val="0"/>
              </a:spcBef>
            </a:pPr>
            <a:r>
              <a:rPr lang="en-US" sz="690">
                <a:solidFill>
                  <a:srgbClr val="000000"/>
                </a:solidFill>
                <a:latin typeface="Open Sans"/>
                <a:ea typeface="Open Sans"/>
                <a:cs typeface="Open Sans"/>
                <a:sym typeface="Open Sans"/>
              </a:rPr>
              <a:t>    startupProbe:</a:t>
            </a:r>
          </a:p>
          <a:p>
            <a:pPr algn="l">
              <a:lnSpc>
                <a:spcPts val="825"/>
              </a:lnSpc>
              <a:spcBef>
                <a:spcPct val="0"/>
              </a:spcBef>
            </a:pPr>
            <a:r>
              <a:rPr lang="en-US" sz="690">
                <a:solidFill>
                  <a:srgbClr val="000000"/>
                </a:solidFill>
                <a:latin typeface="Open Sans"/>
                <a:ea typeface="Open Sans"/>
                <a:cs typeface="Open Sans"/>
                <a:sym typeface="Open Sans"/>
              </a:rPr>
              <a:t>      exec:</a:t>
            </a:r>
          </a:p>
          <a:p>
            <a:pPr algn="l">
              <a:lnSpc>
                <a:spcPts val="825"/>
              </a:lnSpc>
              <a:spcBef>
                <a:spcPct val="0"/>
              </a:spcBef>
            </a:pPr>
            <a:r>
              <a:rPr lang="en-US" sz="690">
                <a:solidFill>
                  <a:srgbClr val="000000"/>
                </a:solidFill>
                <a:latin typeface="Open Sans"/>
                <a:ea typeface="Open Sans"/>
                <a:cs typeface="Open Sans"/>
                <a:sym typeface="Open Sans"/>
              </a:rPr>
              <a:t>        command: ["cat", "/tmp/ready"]</a:t>
            </a:r>
          </a:p>
          <a:p>
            <a:pPr algn="l">
              <a:lnSpc>
                <a:spcPts val="825"/>
              </a:lnSpc>
              <a:spcBef>
                <a:spcPct val="0"/>
              </a:spcBef>
            </a:pPr>
            <a:r>
              <a:rPr lang="en-US" sz="690">
                <a:solidFill>
                  <a:srgbClr val="000000"/>
                </a:solidFill>
                <a:latin typeface="Open Sans"/>
                <a:ea typeface="Open Sans"/>
                <a:cs typeface="Open Sans"/>
                <a:sym typeface="Open Sans"/>
              </a:rPr>
              <a:t>      initialDelaySeconds: 10  # Delay before the first probe runs</a:t>
            </a:r>
          </a:p>
          <a:p>
            <a:pPr algn="l">
              <a:lnSpc>
                <a:spcPts val="825"/>
              </a:lnSpc>
              <a:spcBef>
                <a:spcPct val="0"/>
              </a:spcBef>
            </a:pPr>
            <a:r>
              <a:rPr lang="en-US" sz="690">
                <a:solidFill>
                  <a:srgbClr val="000000"/>
                </a:solidFill>
                <a:latin typeface="Open Sans"/>
                <a:ea typeface="Open Sans"/>
                <a:cs typeface="Open Sans"/>
                <a:sym typeface="Open Sans"/>
              </a:rPr>
              <a:t>      periodSeconds: 5         # Check every 5 seconds</a:t>
            </a:r>
          </a:p>
          <a:p>
            <a:pPr algn="l">
              <a:lnSpc>
                <a:spcPts val="825"/>
              </a:lnSpc>
              <a:spcBef>
                <a:spcPct val="0"/>
              </a:spcBef>
            </a:pPr>
            <a:r>
              <a:rPr lang="en-US" sz="690">
                <a:solidFill>
                  <a:srgbClr val="000000"/>
                </a:solidFill>
                <a:latin typeface="Open Sans"/>
                <a:ea typeface="Open Sans"/>
                <a:cs typeface="Open Sans"/>
                <a:sym typeface="Open Sans"/>
              </a:rPr>
              <a:t>      timeoutSeconds: 2        # Timeout after 2 seconds if unresponsive</a:t>
            </a:r>
          </a:p>
          <a:p>
            <a:pPr algn="l">
              <a:lnSpc>
                <a:spcPts val="825"/>
              </a:lnSpc>
              <a:spcBef>
                <a:spcPct val="0"/>
              </a:spcBef>
            </a:pPr>
            <a:r>
              <a:rPr lang="en-US" sz="690">
                <a:solidFill>
                  <a:srgbClr val="000000"/>
                </a:solidFill>
                <a:latin typeface="Open Sans"/>
                <a:ea typeface="Open Sans"/>
                <a:cs typeface="Open Sans"/>
                <a:sym typeface="Open Sans"/>
              </a:rPr>
              <a:t>      successThreshold: 1      # 1 success is enough to proceed</a:t>
            </a:r>
          </a:p>
          <a:p>
            <a:pPr algn="l">
              <a:lnSpc>
                <a:spcPts val="825"/>
              </a:lnSpc>
              <a:spcBef>
                <a:spcPct val="0"/>
              </a:spcBef>
            </a:pPr>
            <a:r>
              <a:rPr lang="en-US" sz="690">
                <a:solidFill>
                  <a:srgbClr val="000000"/>
                </a:solidFill>
                <a:latin typeface="Open Sans"/>
                <a:ea typeface="Open Sans"/>
                <a:cs typeface="Open Sans"/>
                <a:sym typeface="Open Sans"/>
              </a:rPr>
              <a:t>      failureThreshold: 10     # Allow 10 failures before considering the startup failed</a:t>
            </a:r>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46327" y="2311227"/>
            <a:ext cx="7251346" cy="473421"/>
          </a:xfrm>
          <a:prstGeom prst="rect">
            <a:avLst/>
          </a:prstGeom>
        </p:spPr>
        <p:txBody>
          <a:bodyPr lIns="0" tIns="0" rIns="0" bIns="0" rtlCol="0" anchor="t">
            <a:spAutoFit/>
          </a:bodyPr>
          <a:lstStyle/>
          <a:p>
            <a:pPr algn="ctr">
              <a:lnSpc>
                <a:spcPts val="3935"/>
              </a:lnSpc>
              <a:spcBef>
                <a:spcPct val="0"/>
              </a:spcBef>
            </a:pPr>
            <a:r>
              <a:rPr lang="en-US" sz="2810" b="1">
                <a:solidFill>
                  <a:srgbClr val="000000"/>
                </a:solidFill>
                <a:latin typeface="Open Sans Bold"/>
                <a:ea typeface="Open Sans Bold"/>
                <a:cs typeface="Open Sans Bold"/>
                <a:sym typeface="Open Sans Bold"/>
              </a:rPr>
              <a:t>Kubernetes Node Scheduling Techniques</a:t>
            </a: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551301" y="2066720"/>
            <a:ext cx="4041398" cy="1010059"/>
          </a:xfrm>
          <a:prstGeom prst="rect">
            <a:avLst/>
          </a:prstGeom>
        </p:spPr>
        <p:txBody>
          <a:bodyPr lIns="0" tIns="0" rIns="0" bIns="0" rtlCol="0" anchor="t">
            <a:spAutoFit/>
          </a:bodyPr>
          <a:lstStyle/>
          <a:p>
            <a:pPr algn="ctr">
              <a:lnSpc>
                <a:spcPts val="7815"/>
              </a:lnSpc>
              <a:spcBef>
                <a:spcPct val="0"/>
              </a:spcBef>
            </a:pPr>
            <a:r>
              <a:rPr lang="en-US" sz="6630">
                <a:solidFill>
                  <a:srgbClr val="000000"/>
                </a:solidFill>
                <a:latin typeface="JetBrains Mono" panose="02010509020102050004"/>
                <a:ea typeface="JetBrains Mono" panose="02010509020102050004"/>
                <a:cs typeface="JetBrains Mono" panose="02010509020102050004"/>
                <a:sym typeface="JetBrains Mono" panose="02010509020102050004"/>
              </a:rPr>
              <a:t>nodeName</a:t>
            </a: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514350"/>
            <a:ext cx="7812189" cy="288417"/>
          </a:xfrm>
          <a:prstGeom prst="rect">
            <a:avLst/>
          </a:prstGeom>
        </p:spPr>
        <p:txBody>
          <a:bodyPr lIns="0" tIns="0" rIns="0" bIns="0" rtlCol="0" anchor="t">
            <a:spAutoFit/>
          </a:bodyPr>
          <a:lstStyle/>
          <a:p>
            <a:pPr algn="l">
              <a:lnSpc>
                <a:spcPts val="1180"/>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Kubernetes provides multiple ways to control where Pods run inside a cluster. The Node Scheduler decides the placement of Pods based on node constraints, affinity rules, taints, and tolerations.</a:t>
            </a:r>
          </a:p>
        </p:txBody>
      </p:sp>
      <p:sp>
        <p:nvSpPr>
          <p:cNvPr id="3" name="TextBox 3"/>
          <p:cNvSpPr txBox="1"/>
          <p:nvPr/>
        </p:nvSpPr>
        <p:spPr>
          <a:xfrm>
            <a:off x="514350" y="1074284"/>
            <a:ext cx="6954589" cy="1631745"/>
          </a:xfrm>
          <a:prstGeom prst="rect">
            <a:avLst/>
          </a:prstGeom>
        </p:spPr>
        <p:txBody>
          <a:bodyPr lIns="0" tIns="0" rIns="0" bIns="0" rtlCol="0" anchor="t">
            <a:spAutoFit/>
          </a:bodyPr>
          <a:lstStyle/>
          <a:p>
            <a:pPr algn="l">
              <a:lnSpc>
                <a:spcPts val="1310"/>
              </a:lnSpc>
              <a:spcBef>
                <a:spcPct val="0"/>
              </a:spcBef>
            </a:pPr>
            <a:r>
              <a:rPr lang="en-US" sz="1115"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Node Schedulers in Kubernetes</a:t>
            </a:r>
          </a:p>
          <a:p>
            <a:pPr algn="l">
              <a:lnSpc>
                <a:spcPts val="1310"/>
              </a:lnSpc>
              <a:spcBef>
                <a:spcPct val="0"/>
              </a:spcBef>
            </a:pPr>
            <a:r>
              <a:rPr lang="en-US" sz="1115"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How Scheduling Works</a:t>
            </a:r>
          </a:p>
          <a:p>
            <a:pPr algn="l">
              <a:lnSpc>
                <a:spcPts val="1310"/>
              </a:lnSpc>
              <a:spcBef>
                <a:spcPct val="0"/>
              </a:spcBef>
            </a:pPr>
            <a:r>
              <a:rPr lang="en-US" sz="1115">
                <a:solidFill>
                  <a:srgbClr val="000000"/>
                </a:solidFill>
                <a:latin typeface="JetBrains Mono" panose="02010509020102050004"/>
                <a:ea typeface="JetBrains Mono" panose="02010509020102050004"/>
                <a:cs typeface="JetBrains Mono" panose="02010509020102050004"/>
                <a:sym typeface="JetBrains Mono" panose="02010509020102050004"/>
              </a:rPr>
              <a:t>The Kubernetes Scheduler is responsible for assigning Pods to Nodes.</a:t>
            </a:r>
          </a:p>
          <a:p>
            <a:pPr algn="l">
              <a:lnSpc>
                <a:spcPts val="1310"/>
              </a:lnSpc>
              <a:spcBef>
                <a:spcPct val="0"/>
              </a:spcBef>
            </a:pPr>
            <a:r>
              <a:rPr lang="en-US" sz="1115">
                <a:solidFill>
                  <a:srgbClr val="000000"/>
                </a:solidFill>
                <a:latin typeface="JetBrains Mono" panose="02010509020102050004"/>
                <a:ea typeface="JetBrains Mono" panose="02010509020102050004"/>
                <a:cs typeface="JetBrains Mono" panose="02010509020102050004"/>
                <a:sym typeface="JetBrains Mono" panose="02010509020102050004"/>
              </a:rPr>
              <a:t>It considers resource availability, constraints, and affinity rules.</a:t>
            </a:r>
          </a:p>
          <a:p>
            <a:pPr algn="l">
              <a:lnSpc>
                <a:spcPts val="1310"/>
              </a:lnSpc>
              <a:spcBef>
                <a:spcPct val="0"/>
              </a:spcBef>
            </a:pPr>
            <a:r>
              <a:rPr lang="en-US" sz="1115">
                <a:solidFill>
                  <a:srgbClr val="000000"/>
                </a:solidFill>
                <a:latin typeface="JetBrains Mono" panose="02010509020102050004"/>
                <a:ea typeface="JetBrains Mono" panose="02010509020102050004"/>
                <a:cs typeface="JetBrains Mono" panose="02010509020102050004"/>
                <a:sym typeface="JetBrains Mono" panose="02010509020102050004"/>
              </a:rPr>
              <a:t>By default, the scheduler automatically places Pods where resources are available.</a:t>
            </a:r>
          </a:p>
          <a:p>
            <a:pPr algn="l">
              <a:lnSpc>
                <a:spcPts val="1310"/>
              </a:lnSpc>
              <a:spcBef>
                <a:spcPct val="0"/>
              </a:spcBef>
            </a:pPr>
            <a:endParaRPr lang="en-US" sz="1115">
              <a:solidFill>
                <a:srgbClr val="000000"/>
              </a:solidFill>
              <a:latin typeface="JetBrains Mono" panose="02010509020102050004"/>
              <a:ea typeface="JetBrains Mono" panose="02010509020102050004"/>
              <a:cs typeface="JetBrains Mono" panose="02010509020102050004"/>
              <a:sym typeface="JetBrains Mono" panose="02010509020102050004"/>
            </a:endParaRPr>
          </a:p>
          <a:p>
            <a:pPr algn="l">
              <a:lnSpc>
                <a:spcPts val="1310"/>
              </a:lnSpc>
              <a:spcBef>
                <a:spcPct val="0"/>
              </a:spcBef>
            </a:pPr>
            <a:r>
              <a:rPr lang="en-US" sz="1115"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When to Override Scheduling?</a:t>
            </a:r>
          </a:p>
          <a:p>
            <a:pPr algn="l">
              <a:lnSpc>
                <a:spcPts val="1310"/>
              </a:lnSpc>
              <a:spcBef>
                <a:spcPct val="0"/>
              </a:spcBef>
            </a:pPr>
            <a:r>
              <a:rPr lang="en-US" sz="1115">
                <a:solidFill>
                  <a:srgbClr val="000000"/>
                </a:solidFill>
                <a:latin typeface="JetBrains Mono" panose="02010509020102050004"/>
                <a:ea typeface="JetBrains Mono" panose="02010509020102050004"/>
                <a:cs typeface="JetBrains Mono" panose="02010509020102050004"/>
                <a:sym typeface="JetBrains Mono" panose="02010509020102050004"/>
              </a:rPr>
              <a:t>When you want to pin a Pod to a specific Node.</a:t>
            </a:r>
          </a:p>
          <a:p>
            <a:pPr algn="l">
              <a:lnSpc>
                <a:spcPts val="1310"/>
              </a:lnSpc>
              <a:spcBef>
                <a:spcPct val="0"/>
              </a:spcBef>
            </a:pPr>
            <a:r>
              <a:rPr lang="en-US" sz="1115">
                <a:solidFill>
                  <a:srgbClr val="000000"/>
                </a:solidFill>
                <a:latin typeface="JetBrains Mono" panose="02010509020102050004"/>
                <a:ea typeface="JetBrains Mono" panose="02010509020102050004"/>
                <a:cs typeface="JetBrains Mono" panose="02010509020102050004"/>
                <a:sym typeface="JetBrains Mono" panose="02010509020102050004"/>
              </a:rPr>
              <a:t>When you want to spread Pods across different Nodes.</a:t>
            </a:r>
          </a:p>
          <a:p>
            <a:pPr algn="l">
              <a:lnSpc>
                <a:spcPts val="1310"/>
              </a:lnSpc>
              <a:spcBef>
                <a:spcPct val="0"/>
              </a:spcBef>
            </a:pPr>
            <a:r>
              <a:rPr lang="en-US" sz="1115">
                <a:solidFill>
                  <a:srgbClr val="000000"/>
                </a:solidFill>
                <a:latin typeface="JetBrains Mono" panose="02010509020102050004"/>
                <a:ea typeface="JetBrains Mono" panose="02010509020102050004"/>
                <a:cs typeface="JetBrains Mono" panose="02010509020102050004"/>
                <a:sym typeface="JetBrains Mono" panose="02010509020102050004"/>
              </a:rPr>
              <a:t>When some Nodes are dedicated for specific workloads.</a:t>
            </a: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514350"/>
            <a:ext cx="4915834" cy="654945"/>
          </a:xfrm>
          <a:prstGeom prst="rect">
            <a:avLst/>
          </a:prstGeom>
        </p:spPr>
        <p:txBody>
          <a:bodyPr lIns="0" tIns="0" rIns="0" bIns="0" rtlCol="0" anchor="t">
            <a:spAutoFit/>
          </a:bodyPr>
          <a:lstStyle/>
          <a:p>
            <a:pPr algn="l">
              <a:lnSpc>
                <a:spcPts val="1290"/>
              </a:lnSpc>
              <a:spcBef>
                <a:spcPct val="0"/>
              </a:spcBef>
            </a:pPr>
            <a:r>
              <a:rPr lang="en-US" sz="1095"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Assigning Pods to Specific Nodes</a:t>
            </a:r>
          </a:p>
          <a:p>
            <a:pPr algn="l">
              <a:lnSpc>
                <a:spcPts val="1290"/>
              </a:lnSpc>
              <a:spcBef>
                <a:spcPct val="0"/>
              </a:spcBef>
            </a:pPr>
            <a:r>
              <a:rPr lang="en-US" sz="1095">
                <a:solidFill>
                  <a:srgbClr val="000000"/>
                </a:solidFill>
                <a:latin typeface="JetBrains Mono" panose="02010509020102050004"/>
                <a:ea typeface="JetBrains Mono" panose="02010509020102050004"/>
                <a:cs typeface="JetBrains Mono" panose="02010509020102050004"/>
                <a:sym typeface="JetBrains Mono" panose="02010509020102050004"/>
              </a:rPr>
              <a:t>nodeName (Direct Node Assignment)</a:t>
            </a:r>
          </a:p>
          <a:p>
            <a:pPr algn="l">
              <a:lnSpc>
                <a:spcPts val="1290"/>
              </a:lnSpc>
              <a:spcBef>
                <a:spcPct val="0"/>
              </a:spcBef>
            </a:pPr>
            <a:r>
              <a:rPr lang="en-US" sz="1095">
                <a:solidFill>
                  <a:srgbClr val="000000"/>
                </a:solidFill>
                <a:latin typeface="JetBrains Mono" panose="02010509020102050004"/>
                <a:ea typeface="JetBrains Mono" panose="02010509020102050004"/>
                <a:cs typeface="JetBrains Mono" panose="02010509020102050004"/>
                <a:sym typeface="JetBrains Mono" panose="02010509020102050004"/>
              </a:rPr>
              <a:t>Assigns a Pod directly to a specific Node.</a:t>
            </a:r>
          </a:p>
          <a:p>
            <a:pPr algn="l">
              <a:lnSpc>
                <a:spcPts val="1290"/>
              </a:lnSpc>
              <a:spcBef>
                <a:spcPct val="0"/>
              </a:spcBef>
            </a:pPr>
            <a:r>
              <a:rPr lang="en-US" sz="1095">
                <a:solidFill>
                  <a:srgbClr val="000000"/>
                </a:solidFill>
                <a:latin typeface="JetBrains Mono" panose="02010509020102050004"/>
                <a:ea typeface="JetBrains Mono" panose="02010509020102050004"/>
                <a:cs typeface="JetBrains Mono" panose="02010509020102050004"/>
                <a:sym typeface="JetBrains Mono" panose="02010509020102050004"/>
              </a:rPr>
              <a:t>If the Node is unavailable, the Pod stays in Pending state.</a:t>
            </a:r>
          </a:p>
        </p:txBody>
      </p:sp>
      <p:sp>
        <p:nvSpPr>
          <p:cNvPr id="3" name="TextBox 3"/>
          <p:cNvSpPr txBox="1"/>
          <p:nvPr/>
        </p:nvSpPr>
        <p:spPr>
          <a:xfrm>
            <a:off x="514350" y="1504742"/>
            <a:ext cx="2988277" cy="2134017"/>
          </a:xfrm>
          <a:prstGeom prst="rect">
            <a:avLst/>
          </a:prstGeom>
        </p:spPr>
        <p:txBody>
          <a:bodyPr lIns="0" tIns="0" rIns="0" bIns="0" rtlCol="0" anchor="t">
            <a:spAutoFit/>
          </a:bodyPr>
          <a:lstStyle/>
          <a:p>
            <a:pPr algn="l">
              <a:lnSpc>
                <a:spcPts val="1540"/>
              </a:lnSpc>
              <a:spcBef>
                <a:spcPct val="0"/>
              </a:spcBef>
            </a:pPr>
            <a:r>
              <a:rPr lang="en-US" sz="1305">
                <a:solidFill>
                  <a:srgbClr val="000000"/>
                </a:solidFill>
                <a:latin typeface="JetBrains Mono" panose="02010509020102050004"/>
                <a:ea typeface="JetBrains Mono" panose="02010509020102050004"/>
                <a:cs typeface="JetBrains Mono" panose="02010509020102050004"/>
                <a:sym typeface="JetBrains Mono" panose="02010509020102050004"/>
              </a:rPr>
              <a:t>cat &lt;&lt;EOF | kubectl apply -f -</a:t>
            </a:r>
          </a:p>
          <a:p>
            <a:pPr algn="l">
              <a:lnSpc>
                <a:spcPts val="1540"/>
              </a:lnSpc>
              <a:spcBef>
                <a:spcPct val="0"/>
              </a:spcBef>
            </a:pPr>
            <a:r>
              <a:rPr lang="en-US" sz="1305">
                <a:solidFill>
                  <a:srgbClr val="000000"/>
                </a:solidFill>
                <a:latin typeface="JetBrains Mono" panose="02010509020102050004"/>
                <a:ea typeface="JetBrains Mono" panose="02010509020102050004"/>
                <a:cs typeface="JetBrains Mono" panose="02010509020102050004"/>
                <a:sym typeface="JetBrains Mono" panose="02010509020102050004"/>
              </a:rPr>
              <a:t>apiVersion: v1</a:t>
            </a:r>
          </a:p>
          <a:p>
            <a:pPr algn="l">
              <a:lnSpc>
                <a:spcPts val="1540"/>
              </a:lnSpc>
              <a:spcBef>
                <a:spcPct val="0"/>
              </a:spcBef>
            </a:pPr>
            <a:r>
              <a:rPr lang="en-US" sz="1305">
                <a:solidFill>
                  <a:srgbClr val="000000"/>
                </a:solidFill>
                <a:latin typeface="JetBrains Mono" panose="02010509020102050004"/>
                <a:ea typeface="JetBrains Mono" panose="02010509020102050004"/>
                <a:cs typeface="JetBrains Mono" panose="02010509020102050004"/>
                <a:sym typeface="JetBrains Mono" panose="02010509020102050004"/>
              </a:rPr>
              <a:t>kind: Pod</a:t>
            </a:r>
          </a:p>
          <a:p>
            <a:pPr algn="l">
              <a:lnSpc>
                <a:spcPts val="1540"/>
              </a:lnSpc>
              <a:spcBef>
                <a:spcPct val="0"/>
              </a:spcBef>
            </a:pPr>
            <a:r>
              <a:rPr lang="en-US" sz="1305">
                <a:solidFill>
                  <a:srgbClr val="000000"/>
                </a:solidFill>
                <a:latin typeface="JetBrains Mono" panose="02010509020102050004"/>
                <a:ea typeface="JetBrains Mono" panose="02010509020102050004"/>
                <a:cs typeface="JetBrains Mono" panose="02010509020102050004"/>
                <a:sym typeface="JetBrains Mono" panose="02010509020102050004"/>
              </a:rPr>
              <a:t>metadata:</a:t>
            </a:r>
          </a:p>
          <a:p>
            <a:pPr algn="l">
              <a:lnSpc>
                <a:spcPts val="1540"/>
              </a:lnSpc>
              <a:spcBef>
                <a:spcPct val="0"/>
              </a:spcBef>
            </a:pPr>
            <a:r>
              <a:rPr lang="en-US" sz="1305">
                <a:solidFill>
                  <a:srgbClr val="000000"/>
                </a:solidFill>
                <a:latin typeface="JetBrains Mono" panose="02010509020102050004"/>
                <a:ea typeface="JetBrains Mono" panose="02010509020102050004"/>
                <a:cs typeface="JetBrains Mono" panose="02010509020102050004"/>
                <a:sym typeface="JetBrains Mono" panose="02010509020102050004"/>
              </a:rPr>
              <a:t>  name: specific-node-pod</a:t>
            </a:r>
          </a:p>
          <a:p>
            <a:pPr algn="l">
              <a:lnSpc>
                <a:spcPts val="1540"/>
              </a:lnSpc>
              <a:spcBef>
                <a:spcPct val="0"/>
              </a:spcBef>
            </a:pPr>
            <a:r>
              <a:rPr lang="en-US" sz="1305">
                <a:solidFill>
                  <a:srgbClr val="000000"/>
                </a:solidFill>
                <a:latin typeface="JetBrains Mono" panose="02010509020102050004"/>
                <a:ea typeface="JetBrains Mono" panose="02010509020102050004"/>
                <a:cs typeface="JetBrains Mono" panose="02010509020102050004"/>
                <a:sym typeface="JetBrains Mono" panose="02010509020102050004"/>
              </a:rPr>
              <a:t>spec:</a:t>
            </a:r>
          </a:p>
          <a:p>
            <a:pPr algn="l">
              <a:lnSpc>
                <a:spcPts val="1540"/>
              </a:lnSpc>
              <a:spcBef>
                <a:spcPct val="0"/>
              </a:spcBef>
            </a:pPr>
            <a:r>
              <a:rPr lang="en-US" sz="1305">
                <a:solidFill>
                  <a:srgbClr val="000000"/>
                </a:solidFill>
                <a:latin typeface="JetBrains Mono" panose="02010509020102050004"/>
                <a:ea typeface="JetBrains Mono" panose="02010509020102050004"/>
                <a:cs typeface="JetBrains Mono" panose="02010509020102050004"/>
                <a:sym typeface="JetBrains Mono" panose="02010509020102050004"/>
              </a:rPr>
              <a:t>  nodeName: worker-node-1</a:t>
            </a:r>
          </a:p>
          <a:p>
            <a:pPr algn="l">
              <a:lnSpc>
                <a:spcPts val="1540"/>
              </a:lnSpc>
              <a:spcBef>
                <a:spcPct val="0"/>
              </a:spcBef>
            </a:pPr>
            <a:r>
              <a:rPr lang="en-US" sz="1305">
                <a:solidFill>
                  <a:srgbClr val="000000"/>
                </a:solidFill>
                <a:latin typeface="JetBrains Mono" panose="02010509020102050004"/>
                <a:ea typeface="JetBrains Mono" panose="02010509020102050004"/>
                <a:cs typeface="JetBrains Mono" panose="02010509020102050004"/>
                <a:sym typeface="JetBrains Mono" panose="02010509020102050004"/>
              </a:rPr>
              <a:t>  containers:</a:t>
            </a:r>
          </a:p>
          <a:p>
            <a:pPr algn="l">
              <a:lnSpc>
                <a:spcPts val="1540"/>
              </a:lnSpc>
              <a:spcBef>
                <a:spcPct val="0"/>
              </a:spcBef>
            </a:pPr>
            <a:r>
              <a:rPr lang="en-US" sz="1305">
                <a:solidFill>
                  <a:srgbClr val="000000"/>
                </a:solidFill>
                <a:latin typeface="JetBrains Mono" panose="02010509020102050004"/>
                <a:ea typeface="JetBrains Mono" panose="02010509020102050004"/>
                <a:cs typeface="JetBrains Mono" panose="02010509020102050004"/>
                <a:sym typeface="JetBrains Mono" panose="02010509020102050004"/>
              </a:rPr>
              <a:t>  - name: nginx</a:t>
            </a:r>
          </a:p>
          <a:p>
            <a:pPr algn="l">
              <a:lnSpc>
                <a:spcPts val="1540"/>
              </a:lnSpc>
              <a:spcBef>
                <a:spcPct val="0"/>
              </a:spcBef>
            </a:pPr>
            <a:r>
              <a:rPr lang="en-US" sz="1305">
                <a:solidFill>
                  <a:srgbClr val="000000"/>
                </a:solidFill>
                <a:latin typeface="JetBrains Mono" panose="02010509020102050004"/>
                <a:ea typeface="JetBrains Mono" panose="02010509020102050004"/>
                <a:cs typeface="JetBrains Mono" panose="02010509020102050004"/>
                <a:sym typeface="JetBrains Mono" panose="02010509020102050004"/>
              </a:rPr>
              <a:t>    image: nginx</a:t>
            </a:r>
          </a:p>
          <a:p>
            <a:pPr algn="l">
              <a:lnSpc>
                <a:spcPts val="1540"/>
              </a:lnSpc>
              <a:spcBef>
                <a:spcPct val="0"/>
              </a:spcBef>
            </a:pPr>
            <a:r>
              <a:rPr lang="en-US" sz="1305">
                <a:solidFill>
                  <a:srgbClr val="000000"/>
                </a:solidFill>
                <a:latin typeface="JetBrains Mono" panose="02010509020102050004"/>
                <a:ea typeface="JetBrains Mono" panose="02010509020102050004"/>
                <a:cs typeface="JetBrains Mono" panose="02010509020102050004"/>
                <a:sym typeface="JetBrains Mono" panose="02010509020102050004"/>
              </a:rPr>
              <a:t>EOF</a:t>
            </a:r>
          </a:p>
        </p:txBody>
      </p:sp>
      <p:sp>
        <p:nvSpPr>
          <p:cNvPr id="4" name="TextBox 4"/>
          <p:cNvSpPr txBox="1"/>
          <p:nvPr/>
        </p:nvSpPr>
        <p:spPr>
          <a:xfrm>
            <a:off x="514350" y="3880856"/>
            <a:ext cx="6192738" cy="145542"/>
          </a:xfrm>
          <a:prstGeom prst="rect">
            <a:avLst/>
          </a:prstGeom>
        </p:spPr>
        <p:txBody>
          <a:bodyPr lIns="0" tIns="0" rIns="0" bIns="0" rtlCol="0" anchor="t">
            <a:spAutoFit/>
          </a:bodyPr>
          <a:lstStyle/>
          <a:p>
            <a:pPr algn="ctr">
              <a:lnSpc>
                <a:spcPts val="1180"/>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 Use Case: Pinning a Pod to a specific node for debugging or special workloads.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944490" y="564013"/>
          <a:ext cx="6340068" cy="3777047"/>
        </p:xfrm>
        <a:graphic>
          <a:graphicData uri="http://schemas.openxmlformats.org/drawingml/2006/table">
            <a:tbl>
              <a:tblPr/>
              <a:tblGrid>
                <a:gridCol w="2113356">
                  <a:extLst>
                    <a:ext uri="{9D8B030D-6E8A-4147-A177-3AD203B41FA5}">
                      <a16:colId xmlns:a16="http://schemas.microsoft.com/office/drawing/2014/main" val="20000"/>
                    </a:ext>
                  </a:extLst>
                </a:gridCol>
                <a:gridCol w="2113356">
                  <a:extLst>
                    <a:ext uri="{9D8B030D-6E8A-4147-A177-3AD203B41FA5}">
                      <a16:colId xmlns:a16="http://schemas.microsoft.com/office/drawing/2014/main" val="20001"/>
                    </a:ext>
                  </a:extLst>
                </a:gridCol>
                <a:gridCol w="2113356">
                  <a:extLst>
                    <a:ext uri="{9D8B030D-6E8A-4147-A177-3AD203B41FA5}">
                      <a16:colId xmlns:a16="http://schemas.microsoft.com/office/drawing/2014/main" val="20002"/>
                    </a:ext>
                  </a:extLst>
                </a:gridCol>
              </a:tblGrid>
              <a:tr h="200821">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Command</a:t>
                      </a:r>
                      <a:endParaRPr lang="en-US" sz="1100"/>
                    </a:p>
                  </a:txBody>
                  <a:tcPr marL="28575" marR="28575" marT="28575" marB="28575">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Description</a:t>
                      </a:r>
                      <a:endParaRPr lang="en-US" sz="1100"/>
                    </a:p>
                  </a:txBody>
                  <a:tcPr marL="28575" marR="28575" marT="28575" marB="28575">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Example Usage</a:t>
                      </a:r>
                      <a:endParaRPr lang="en-US" sz="1100"/>
                    </a:p>
                  </a:txBody>
                  <a:tcPr marL="28575" marR="28575" marT="28575" marB="28575">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23546">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docker images</a:t>
                      </a:r>
                      <a:endParaRPr lang="en-US" sz="1100"/>
                    </a:p>
                  </a:txBody>
                  <a:tcPr marL="28575" marR="28575" marT="28575" marB="28575">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List all locally stored images</a:t>
                      </a:r>
                      <a:endParaRPr lang="en-US" sz="1100"/>
                    </a:p>
                  </a:txBody>
                  <a:tcPr marL="28575" marR="28575" marT="28575" marB="28575">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docker images</a:t>
                      </a:r>
                      <a:endParaRPr lang="en-US" sz="1100"/>
                    </a:p>
                  </a:txBody>
                  <a:tcPr marL="28575" marR="28575" marT="28575" marB="28575">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23546">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docker ps -a</a:t>
                      </a:r>
                      <a:endParaRPr lang="en-US" sz="1100"/>
                    </a:p>
                  </a:txBody>
                  <a:tcPr marL="28575" marR="28575" marT="28575" marB="28575">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Show all containers (running and stopped)</a:t>
                      </a:r>
                      <a:endParaRPr lang="en-US" sz="1100"/>
                    </a:p>
                  </a:txBody>
                  <a:tcPr marL="28575" marR="28575" marT="28575" marB="28575">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docker ps -a</a:t>
                      </a:r>
                      <a:endParaRPr lang="en-US" sz="1100"/>
                    </a:p>
                  </a:txBody>
                  <a:tcPr marL="28575" marR="28575" marT="28575" marB="28575">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23546">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docker pull &lt;image&gt;</a:t>
                      </a:r>
                      <a:endParaRPr lang="en-US" sz="1100"/>
                    </a:p>
                  </a:txBody>
                  <a:tcPr marL="28575" marR="28575" marT="28575" marB="28575">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Download an image from Docker Hub</a:t>
                      </a:r>
                      <a:endParaRPr lang="en-US" sz="1100"/>
                    </a:p>
                  </a:txBody>
                  <a:tcPr marL="28575" marR="28575" marT="28575" marB="28575">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docker pull ubuntu</a:t>
                      </a:r>
                      <a:endParaRPr lang="en-US" sz="1100"/>
                    </a:p>
                  </a:txBody>
                  <a:tcPr marL="28575" marR="28575" marT="28575" marB="28575">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23546">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docker run &lt;image&gt;</a:t>
                      </a:r>
                      <a:endParaRPr lang="en-US" sz="1100"/>
                    </a:p>
                  </a:txBody>
                  <a:tcPr marL="28575" marR="28575" marT="28575" marB="28575">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Run a container (creates &amp; starts it)</a:t>
                      </a:r>
                      <a:endParaRPr lang="en-US" sz="1100"/>
                    </a:p>
                  </a:txBody>
                  <a:tcPr marL="28575" marR="28575" marT="28575" marB="28575">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docker run nginx</a:t>
                      </a:r>
                      <a:endParaRPr lang="en-US" sz="1100"/>
                    </a:p>
                  </a:txBody>
                  <a:tcPr marL="28575" marR="28575" marT="28575" marB="28575">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23546">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docker start &lt;container_id&gt;</a:t>
                      </a:r>
                      <a:endParaRPr lang="en-US" sz="1100"/>
                    </a:p>
                  </a:txBody>
                  <a:tcPr marL="28575" marR="28575" marT="28575" marB="28575">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Restart an existing container</a:t>
                      </a:r>
                      <a:endParaRPr lang="en-US" sz="1100"/>
                    </a:p>
                  </a:txBody>
                  <a:tcPr marL="28575" marR="28575" marT="28575" marB="28575">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docker start abc123</a:t>
                      </a:r>
                      <a:endParaRPr lang="en-US" sz="1100"/>
                    </a:p>
                  </a:txBody>
                  <a:tcPr marL="28575" marR="28575" marT="28575" marB="28575">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23546">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docker stop &lt;container_id&gt;</a:t>
                      </a:r>
                      <a:endParaRPr lang="en-US" sz="1100"/>
                    </a:p>
                  </a:txBody>
                  <a:tcPr marL="28575" marR="28575" marT="28575" marB="28575">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Gracefully stop a container</a:t>
                      </a:r>
                      <a:endParaRPr lang="en-US" sz="1100"/>
                    </a:p>
                  </a:txBody>
                  <a:tcPr marL="28575" marR="28575" marT="28575" marB="28575">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docker stop abc123</a:t>
                      </a:r>
                      <a:endParaRPr lang="en-US" sz="1100"/>
                    </a:p>
                  </a:txBody>
                  <a:tcPr marL="28575" marR="28575" marT="28575" marB="28575">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23546">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docker rm &lt;container_id&gt;</a:t>
                      </a:r>
                      <a:endParaRPr lang="en-US" sz="1100"/>
                    </a:p>
                  </a:txBody>
                  <a:tcPr marL="28575" marR="28575" marT="28575" marB="28575">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Remove a stopped container</a:t>
                      </a:r>
                      <a:endParaRPr lang="en-US" sz="1100"/>
                    </a:p>
                  </a:txBody>
                  <a:tcPr marL="28575" marR="28575" marT="28575" marB="28575">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docker rm abc123</a:t>
                      </a:r>
                      <a:endParaRPr lang="en-US" sz="1100"/>
                    </a:p>
                  </a:txBody>
                  <a:tcPr marL="28575" marR="28575" marT="28575" marB="28575">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23546">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docker ps --filter "name=&lt;name&gt;"</a:t>
                      </a:r>
                      <a:endParaRPr lang="en-US" sz="1100"/>
                    </a:p>
                  </a:txBody>
                  <a:tcPr marL="28575" marR="28575" marT="28575" marB="28575">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Filter containers by name</a:t>
                      </a:r>
                      <a:endParaRPr lang="en-US" sz="1100"/>
                    </a:p>
                  </a:txBody>
                  <a:tcPr marL="28575" marR="28575" marT="28575" marB="28575">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docker ps --filter "name=web_server"</a:t>
                      </a:r>
                      <a:endParaRPr lang="en-US" sz="1100"/>
                    </a:p>
                  </a:txBody>
                  <a:tcPr marL="28575" marR="28575" marT="28575" marB="28575">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23546">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docker ps -q</a:t>
                      </a:r>
                      <a:endParaRPr lang="en-US" sz="1100"/>
                    </a:p>
                  </a:txBody>
                  <a:tcPr marL="28575" marR="28575" marT="28575" marB="28575">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Get only container IDs (quiet mode)</a:t>
                      </a:r>
                      <a:endParaRPr lang="en-US" sz="1100"/>
                    </a:p>
                  </a:txBody>
                  <a:tcPr marL="28575" marR="28575" marT="28575" marB="28575">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docker ps -q</a:t>
                      </a:r>
                      <a:endParaRPr lang="en-US" sz="1100"/>
                    </a:p>
                  </a:txBody>
                  <a:tcPr marL="28575" marR="28575" marT="28575" marB="28575">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23546">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docker stop $(docker ps -q)</a:t>
                      </a:r>
                      <a:endParaRPr lang="en-US" sz="1100"/>
                    </a:p>
                  </a:txBody>
                  <a:tcPr marL="28575" marR="28575" marT="28575" marB="28575">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Stop all running containers</a:t>
                      </a:r>
                      <a:endParaRPr lang="en-US" sz="1100"/>
                    </a:p>
                  </a:txBody>
                  <a:tcPr marL="28575" marR="28575" marT="28575" marB="28575">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docker stop $(docker ps -q)</a:t>
                      </a:r>
                      <a:endParaRPr lang="en-US" sz="1100"/>
                    </a:p>
                  </a:txBody>
                  <a:tcPr marL="28575" marR="28575" marT="28575" marB="28575">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23546">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docker rm $(docker ps -aq)</a:t>
                      </a:r>
                      <a:endParaRPr lang="en-US" sz="1100"/>
                    </a:p>
                  </a:txBody>
                  <a:tcPr marL="28575" marR="28575" marT="28575" marB="28575">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Remove all stopped containers</a:t>
                      </a:r>
                      <a:endParaRPr lang="en-US" sz="1100"/>
                    </a:p>
                  </a:txBody>
                  <a:tcPr marL="28575" marR="28575" marT="28575" marB="28575">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docker rm $(docker ps -aq)</a:t>
                      </a:r>
                      <a:endParaRPr lang="en-US" sz="1100"/>
                    </a:p>
                  </a:txBody>
                  <a:tcPr marL="28575" marR="28575" marT="28575" marB="28575">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
        <p:nvSpPr>
          <p:cNvPr id="3" name="TextBox 3"/>
          <p:cNvSpPr txBox="1"/>
          <p:nvPr/>
        </p:nvSpPr>
        <p:spPr>
          <a:xfrm>
            <a:off x="944245" y="232410"/>
            <a:ext cx="2241550" cy="300355"/>
          </a:xfrm>
          <a:prstGeom prst="rect">
            <a:avLst/>
          </a:prstGeom>
        </p:spPr>
        <p:txBody>
          <a:bodyPr wrap="square" lIns="0" tIns="0" rIns="0" bIns="0" rtlCol="0" anchor="t">
            <a:spAutoFit/>
          </a:bodyPr>
          <a:lstStyle/>
          <a:p>
            <a:pPr algn="ctr">
              <a:lnSpc>
                <a:spcPts val="2345"/>
              </a:lnSpc>
              <a:spcBef>
                <a:spcPct val="0"/>
              </a:spcBef>
            </a:pPr>
            <a:r>
              <a:rPr lang="en-US" sz="1675"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Docker CLI</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429041"/>
            <a:ext cx="4413647" cy="735965"/>
          </a:xfrm>
          <a:prstGeom prst="rect">
            <a:avLst/>
          </a:prstGeom>
        </p:spPr>
        <p:txBody>
          <a:bodyPr lIns="0" tIns="0" rIns="0" bIns="0" rtlCol="0" anchor="t">
            <a:spAutoFit/>
          </a:bodyPr>
          <a:lstStyle/>
          <a:p>
            <a:pPr algn="l">
              <a:lnSpc>
                <a:spcPts val="1960"/>
              </a:lnSpc>
              <a:spcBef>
                <a:spcPct val="0"/>
              </a:spcBef>
            </a:pPr>
            <a:r>
              <a:rPr lang="en-US" sz="1400" b="1">
                <a:solidFill>
                  <a:srgbClr val="000000"/>
                </a:solidFill>
                <a:latin typeface="Open Sans Bold"/>
                <a:ea typeface="Open Sans Bold"/>
                <a:cs typeface="Open Sans Bold"/>
                <a:sym typeface="Open Sans Bold"/>
              </a:rPr>
              <a:t>nodeSelector (Simple Key-Value Match)</a:t>
            </a:r>
          </a:p>
          <a:p>
            <a:pPr algn="l">
              <a:lnSpc>
                <a:spcPts val="1960"/>
              </a:lnSpc>
              <a:spcBef>
                <a:spcPct val="0"/>
              </a:spcBef>
            </a:pPr>
            <a:r>
              <a:rPr lang="en-US" sz="1400">
                <a:solidFill>
                  <a:srgbClr val="000000"/>
                </a:solidFill>
                <a:latin typeface="Open Sans"/>
                <a:ea typeface="Open Sans"/>
                <a:cs typeface="Open Sans"/>
                <a:sym typeface="Open Sans"/>
              </a:rPr>
              <a:t>Assigns a Pod to a Node that matches a specific label.</a:t>
            </a:r>
          </a:p>
          <a:p>
            <a:pPr algn="l">
              <a:lnSpc>
                <a:spcPts val="1960"/>
              </a:lnSpc>
              <a:spcBef>
                <a:spcPct val="0"/>
              </a:spcBef>
            </a:pPr>
            <a:r>
              <a:rPr lang="en-US" sz="1400">
                <a:solidFill>
                  <a:srgbClr val="000000"/>
                </a:solidFill>
                <a:latin typeface="Open Sans"/>
                <a:ea typeface="Open Sans"/>
                <a:cs typeface="Open Sans"/>
                <a:sym typeface="Open Sans"/>
              </a:rPr>
              <a:t>Nodes must have labels defined.</a:t>
            </a:r>
          </a:p>
        </p:txBody>
      </p:sp>
      <p:sp>
        <p:nvSpPr>
          <p:cNvPr id="3" name="TextBox 3"/>
          <p:cNvSpPr txBox="1"/>
          <p:nvPr/>
        </p:nvSpPr>
        <p:spPr>
          <a:xfrm>
            <a:off x="514350" y="1362662"/>
            <a:ext cx="4691807" cy="164859"/>
          </a:xfrm>
          <a:prstGeom prst="rect">
            <a:avLst/>
          </a:prstGeom>
        </p:spPr>
        <p:txBody>
          <a:bodyPr lIns="0" tIns="0" rIns="0" bIns="0" rtlCol="0" anchor="t">
            <a:spAutoFit/>
          </a:bodyPr>
          <a:lstStyle/>
          <a:p>
            <a:pPr algn="ctr">
              <a:lnSpc>
                <a:spcPts val="1295"/>
              </a:lnSpc>
              <a:spcBef>
                <a:spcPct val="0"/>
              </a:spcBef>
            </a:pPr>
            <a:r>
              <a:rPr lang="en-US" sz="1100">
                <a:solidFill>
                  <a:srgbClr val="000000"/>
                </a:solidFill>
                <a:latin typeface="JetBrains Mono" panose="02010509020102050004"/>
                <a:ea typeface="JetBrains Mono" panose="02010509020102050004"/>
                <a:cs typeface="JetBrains Mono" panose="02010509020102050004"/>
                <a:sym typeface="JetBrains Mono" panose="02010509020102050004"/>
              </a:rPr>
              <a:t>kubectl label nodes worker-node-1 environment=production</a:t>
            </a:r>
          </a:p>
        </p:txBody>
      </p:sp>
      <p:sp>
        <p:nvSpPr>
          <p:cNvPr id="4" name="TextBox 4"/>
          <p:cNvSpPr txBox="1"/>
          <p:nvPr/>
        </p:nvSpPr>
        <p:spPr>
          <a:xfrm>
            <a:off x="514350" y="1804393"/>
            <a:ext cx="2513558" cy="1946034"/>
          </a:xfrm>
          <a:prstGeom prst="rect">
            <a:avLst/>
          </a:prstGeom>
        </p:spPr>
        <p:txBody>
          <a:bodyPr lIns="0" tIns="0" rIns="0" bIns="0" rtlCol="0" anchor="t">
            <a:spAutoFit/>
          </a:bodyPr>
          <a:lstStyle/>
          <a:p>
            <a:pPr algn="l">
              <a:lnSpc>
                <a:spcPts val="1295"/>
              </a:lnSpc>
              <a:spcBef>
                <a:spcPct val="0"/>
              </a:spcBef>
            </a:pPr>
            <a:r>
              <a:rPr lang="en-US" sz="1100">
                <a:solidFill>
                  <a:srgbClr val="000000"/>
                </a:solidFill>
                <a:latin typeface="JetBrains Mono" panose="02010509020102050004"/>
                <a:ea typeface="JetBrains Mono" panose="02010509020102050004"/>
                <a:cs typeface="JetBrains Mono" panose="02010509020102050004"/>
                <a:sym typeface="JetBrains Mono" panose="02010509020102050004"/>
              </a:rPr>
              <a:t>cat &lt;&lt;EOF | kubectl apply -f -</a:t>
            </a:r>
          </a:p>
          <a:p>
            <a:pPr algn="l">
              <a:lnSpc>
                <a:spcPts val="1295"/>
              </a:lnSpc>
              <a:spcBef>
                <a:spcPct val="0"/>
              </a:spcBef>
            </a:pPr>
            <a:r>
              <a:rPr lang="en-US" sz="1100">
                <a:solidFill>
                  <a:srgbClr val="000000"/>
                </a:solidFill>
                <a:latin typeface="JetBrains Mono" panose="02010509020102050004"/>
                <a:ea typeface="JetBrains Mono" panose="02010509020102050004"/>
                <a:cs typeface="JetBrains Mono" panose="02010509020102050004"/>
                <a:sym typeface="JetBrains Mono" panose="02010509020102050004"/>
              </a:rPr>
              <a:t>apiVersion: v1</a:t>
            </a:r>
          </a:p>
          <a:p>
            <a:pPr algn="l">
              <a:lnSpc>
                <a:spcPts val="1295"/>
              </a:lnSpc>
              <a:spcBef>
                <a:spcPct val="0"/>
              </a:spcBef>
            </a:pPr>
            <a:r>
              <a:rPr lang="en-US" sz="1100">
                <a:solidFill>
                  <a:srgbClr val="000000"/>
                </a:solidFill>
                <a:latin typeface="JetBrains Mono" panose="02010509020102050004"/>
                <a:ea typeface="JetBrains Mono" panose="02010509020102050004"/>
                <a:cs typeface="JetBrains Mono" panose="02010509020102050004"/>
                <a:sym typeface="JetBrains Mono" panose="02010509020102050004"/>
              </a:rPr>
              <a:t>kind: Pod</a:t>
            </a:r>
          </a:p>
          <a:p>
            <a:pPr algn="l">
              <a:lnSpc>
                <a:spcPts val="1295"/>
              </a:lnSpc>
              <a:spcBef>
                <a:spcPct val="0"/>
              </a:spcBef>
            </a:pPr>
            <a:r>
              <a:rPr lang="en-US" sz="1100">
                <a:solidFill>
                  <a:srgbClr val="000000"/>
                </a:solidFill>
                <a:latin typeface="JetBrains Mono" panose="02010509020102050004"/>
                <a:ea typeface="JetBrains Mono" panose="02010509020102050004"/>
                <a:cs typeface="JetBrains Mono" panose="02010509020102050004"/>
                <a:sym typeface="JetBrains Mono" panose="02010509020102050004"/>
              </a:rPr>
              <a:t>metadata:</a:t>
            </a:r>
          </a:p>
          <a:p>
            <a:pPr algn="l">
              <a:lnSpc>
                <a:spcPts val="1295"/>
              </a:lnSpc>
              <a:spcBef>
                <a:spcPct val="0"/>
              </a:spcBef>
            </a:pPr>
            <a:r>
              <a:rPr lang="en-US" sz="1100">
                <a:solidFill>
                  <a:srgbClr val="000000"/>
                </a:solidFill>
                <a:latin typeface="JetBrains Mono" panose="02010509020102050004"/>
                <a:ea typeface="JetBrains Mono" panose="02010509020102050004"/>
                <a:cs typeface="JetBrains Mono" panose="02010509020102050004"/>
                <a:sym typeface="JetBrains Mono" panose="02010509020102050004"/>
              </a:rPr>
              <a:t>  name: node-selector-pod</a:t>
            </a:r>
          </a:p>
          <a:p>
            <a:pPr algn="l">
              <a:lnSpc>
                <a:spcPts val="1295"/>
              </a:lnSpc>
              <a:spcBef>
                <a:spcPct val="0"/>
              </a:spcBef>
            </a:pPr>
            <a:r>
              <a:rPr lang="en-US" sz="1100">
                <a:solidFill>
                  <a:srgbClr val="000000"/>
                </a:solidFill>
                <a:latin typeface="JetBrains Mono" panose="02010509020102050004"/>
                <a:ea typeface="JetBrains Mono" panose="02010509020102050004"/>
                <a:cs typeface="JetBrains Mono" panose="02010509020102050004"/>
                <a:sym typeface="JetBrains Mono" panose="02010509020102050004"/>
              </a:rPr>
              <a:t>spec:</a:t>
            </a:r>
          </a:p>
          <a:p>
            <a:pPr algn="l">
              <a:lnSpc>
                <a:spcPts val="1295"/>
              </a:lnSpc>
              <a:spcBef>
                <a:spcPct val="0"/>
              </a:spcBef>
            </a:pPr>
            <a:r>
              <a:rPr lang="en-US" sz="1100">
                <a:solidFill>
                  <a:srgbClr val="000000"/>
                </a:solidFill>
                <a:latin typeface="JetBrains Mono" panose="02010509020102050004"/>
                <a:ea typeface="JetBrains Mono" panose="02010509020102050004"/>
                <a:cs typeface="JetBrains Mono" panose="02010509020102050004"/>
                <a:sym typeface="JetBrains Mono" panose="02010509020102050004"/>
              </a:rPr>
              <a:t>  nodeSelector:</a:t>
            </a:r>
          </a:p>
          <a:p>
            <a:pPr algn="l">
              <a:lnSpc>
                <a:spcPts val="1295"/>
              </a:lnSpc>
              <a:spcBef>
                <a:spcPct val="0"/>
              </a:spcBef>
            </a:pPr>
            <a:r>
              <a:rPr lang="en-US" sz="1100">
                <a:solidFill>
                  <a:srgbClr val="000000"/>
                </a:solidFill>
                <a:latin typeface="JetBrains Mono" panose="02010509020102050004"/>
                <a:ea typeface="JetBrains Mono" panose="02010509020102050004"/>
                <a:cs typeface="JetBrains Mono" panose="02010509020102050004"/>
                <a:sym typeface="JetBrains Mono" panose="02010509020102050004"/>
              </a:rPr>
              <a:t>    environment: production</a:t>
            </a:r>
          </a:p>
          <a:p>
            <a:pPr algn="l">
              <a:lnSpc>
                <a:spcPts val="1295"/>
              </a:lnSpc>
              <a:spcBef>
                <a:spcPct val="0"/>
              </a:spcBef>
            </a:pPr>
            <a:r>
              <a:rPr lang="en-US" sz="1100">
                <a:solidFill>
                  <a:srgbClr val="000000"/>
                </a:solidFill>
                <a:latin typeface="JetBrains Mono" panose="02010509020102050004"/>
                <a:ea typeface="JetBrains Mono" panose="02010509020102050004"/>
                <a:cs typeface="JetBrains Mono" panose="02010509020102050004"/>
                <a:sym typeface="JetBrains Mono" panose="02010509020102050004"/>
              </a:rPr>
              <a:t>  containers:</a:t>
            </a:r>
          </a:p>
          <a:p>
            <a:pPr algn="l">
              <a:lnSpc>
                <a:spcPts val="1295"/>
              </a:lnSpc>
              <a:spcBef>
                <a:spcPct val="0"/>
              </a:spcBef>
            </a:pPr>
            <a:r>
              <a:rPr lang="en-US" sz="1100">
                <a:solidFill>
                  <a:srgbClr val="000000"/>
                </a:solidFill>
                <a:latin typeface="JetBrains Mono" panose="02010509020102050004"/>
                <a:ea typeface="JetBrains Mono" panose="02010509020102050004"/>
                <a:cs typeface="JetBrains Mono" panose="02010509020102050004"/>
                <a:sym typeface="JetBrains Mono" panose="02010509020102050004"/>
              </a:rPr>
              <a:t>  - name: nginx</a:t>
            </a:r>
          </a:p>
          <a:p>
            <a:pPr algn="l">
              <a:lnSpc>
                <a:spcPts val="1295"/>
              </a:lnSpc>
              <a:spcBef>
                <a:spcPct val="0"/>
              </a:spcBef>
            </a:pPr>
            <a:r>
              <a:rPr lang="en-US" sz="1100">
                <a:solidFill>
                  <a:srgbClr val="000000"/>
                </a:solidFill>
                <a:latin typeface="JetBrains Mono" panose="02010509020102050004"/>
                <a:ea typeface="JetBrains Mono" panose="02010509020102050004"/>
                <a:cs typeface="JetBrains Mono" panose="02010509020102050004"/>
                <a:sym typeface="JetBrains Mono" panose="02010509020102050004"/>
              </a:rPr>
              <a:t>    image: nginx</a:t>
            </a:r>
          </a:p>
          <a:p>
            <a:pPr algn="l">
              <a:lnSpc>
                <a:spcPts val="1295"/>
              </a:lnSpc>
              <a:spcBef>
                <a:spcPct val="0"/>
              </a:spcBef>
            </a:pPr>
            <a:r>
              <a:rPr lang="en-US" sz="1100">
                <a:solidFill>
                  <a:srgbClr val="000000"/>
                </a:solidFill>
                <a:latin typeface="JetBrains Mono" panose="02010509020102050004"/>
                <a:ea typeface="JetBrains Mono" panose="02010509020102050004"/>
                <a:cs typeface="JetBrains Mono" panose="02010509020102050004"/>
                <a:sym typeface="JetBrains Mono" panose="02010509020102050004"/>
              </a:rPr>
              <a:t>EOF</a:t>
            </a:r>
          </a:p>
        </p:txBody>
      </p:sp>
      <p:sp>
        <p:nvSpPr>
          <p:cNvPr id="5" name="TextBox 5"/>
          <p:cNvSpPr txBox="1"/>
          <p:nvPr/>
        </p:nvSpPr>
        <p:spPr>
          <a:xfrm>
            <a:off x="514350" y="3950452"/>
            <a:ext cx="6725989" cy="145542"/>
          </a:xfrm>
          <a:prstGeom prst="rect">
            <a:avLst/>
          </a:prstGeom>
        </p:spPr>
        <p:txBody>
          <a:bodyPr lIns="0" tIns="0" rIns="0" bIns="0" rtlCol="0" anchor="t">
            <a:spAutoFit/>
          </a:bodyPr>
          <a:lstStyle/>
          <a:p>
            <a:pPr algn="ctr">
              <a:lnSpc>
                <a:spcPts val="1180"/>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 Use Case: Assigning workloads to Nodes based on labels (e.g., gpu=true, storage=ssd).</a:t>
            </a: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514350" y="1249079"/>
          <a:ext cx="4360210" cy="1490140"/>
        </p:xfrm>
        <a:graphic>
          <a:graphicData uri="http://schemas.openxmlformats.org/drawingml/2006/table">
            <a:tbl>
              <a:tblPr/>
              <a:tblGrid>
                <a:gridCol w="1050681">
                  <a:extLst>
                    <a:ext uri="{9D8B030D-6E8A-4147-A177-3AD203B41FA5}">
                      <a16:colId xmlns:a16="http://schemas.microsoft.com/office/drawing/2014/main" val="20000"/>
                    </a:ext>
                  </a:extLst>
                </a:gridCol>
                <a:gridCol w="3309529">
                  <a:extLst>
                    <a:ext uri="{9D8B030D-6E8A-4147-A177-3AD203B41FA5}">
                      <a16:colId xmlns:a16="http://schemas.microsoft.com/office/drawing/2014/main" val="20001"/>
                    </a:ext>
                  </a:extLst>
                </a:gridCol>
              </a:tblGrid>
              <a:tr h="453893">
                <a:tc>
                  <a:txBody>
                    <a:bodyPr/>
                    <a:lstStyle/>
                    <a:p>
                      <a:pPr algn="l">
                        <a:lnSpc>
                          <a:spcPts val="1120"/>
                        </a:lnSpc>
                        <a:defRPr/>
                      </a:pPr>
                      <a:r>
                        <a:rPr lang="en-US" sz="800">
                          <a:solidFill>
                            <a:srgbClr val="000000"/>
                          </a:solidFill>
                          <a:latin typeface="Open Sans"/>
                          <a:ea typeface="Open Sans"/>
                          <a:cs typeface="Open Sans"/>
                          <a:sym typeface="Open Sans"/>
                        </a:rPr>
                        <a:t>Feature</a:t>
                      </a:r>
                      <a:endParaRPr lang="en-US" sz="1100"/>
                    </a:p>
                  </a:txBody>
                  <a:tcPr marL="161925" marR="161925" marT="161925" marB="161925">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tc>
                  <a:txBody>
                    <a:bodyPr/>
                    <a:lstStyle/>
                    <a:p>
                      <a:pPr algn="l">
                        <a:lnSpc>
                          <a:spcPts val="1120"/>
                        </a:lnSpc>
                        <a:defRPr/>
                      </a:pPr>
                      <a:r>
                        <a:rPr lang="en-US" sz="800">
                          <a:solidFill>
                            <a:srgbClr val="000000"/>
                          </a:solidFill>
                          <a:latin typeface="Open Sans"/>
                          <a:ea typeface="Open Sans"/>
                          <a:cs typeface="Open Sans"/>
                          <a:sym typeface="Open Sans"/>
                        </a:rPr>
                        <a:t>Description</a:t>
                      </a:r>
                      <a:endParaRPr lang="en-US" sz="1100"/>
                    </a:p>
                  </a:txBody>
                  <a:tcPr marL="161925" marR="161925" marT="161925" marB="161925">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53893">
                <a:tc>
                  <a:txBody>
                    <a:bodyPr/>
                    <a:lstStyle/>
                    <a:p>
                      <a:pPr algn="l">
                        <a:lnSpc>
                          <a:spcPts val="1120"/>
                        </a:lnSpc>
                        <a:defRPr/>
                      </a:pPr>
                      <a:r>
                        <a:rPr lang="en-US" sz="800">
                          <a:solidFill>
                            <a:srgbClr val="000000"/>
                          </a:solidFill>
                          <a:latin typeface="Open Sans"/>
                          <a:ea typeface="Open Sans"/>
                          <a:cs typeface="Open Sans"/>
                          <a:sym typeface="Open Sans"/>
                        </a:rPr>
                        <a:t>Node Affinity</a:t>
                      </a:r>
                      <a:endParaRPr lang="en-US" sz="1100"/>
                    </a:p>
                  </a:txBody>
                  <a:tcPr marL="161925" marR="161925" marT="161925" marB="161925">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tc>
                  <a:txBody>
                    <a:bodyPr/>
                    <a:lstStyle/>
                    <a:p>
                      <a:pPr algn="l">
                        <a:lnSpc>
                          <a:spcPts val="1120"/>
                        </a:lnSpc>
                        <a:defRPr/>
                      </a:pPr>
                      <a:r>
                        <a:rPr lang="en-US" sz="800">
                          <a:solidFill>
                            <a:srgbClr val="000000"/>
                          </a:solidFill>
                          <a:latin typeface="Open Sans"/>
                          <a:ea typeface="Open Sans"/>
                          <a:cs typeface="Open Sans"/>
                          <a:sym typeface="Open Sans"/>
                        </a:rPr>
                        <a:t>Defines rules to schedule Pods on specific Nodes based on labels.</a:t>
                      </a:r>
                      <a:endParaRPr lang="en-US" sz="1100"/>
                    </a:p>
                  </a:txBody>
                  <a:tcPr marL="161925" marR="161925" marT="161925" marB="161925">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82353">
                <a:tc>
                  <a:txBody>
                    <a:bodyPr/>
                    <a:lstStyle/>
                    <a:p>
                      <a:pPr algn="l">
                        <a:lnSpc>
                          <a:spcPts val="1120"/>
                        </a:lnSpc>
                        <a:defRPr/>
                      </a:pPr>
                      <a:r>
                        <a:rPr lang="en-US" sz="800">
                          <a:solidFill>
                            <a:srgbClr val="000000"/>
                          </a:solidFill>
                          <a:latin typeface="Open Sans"/>
                          <a:ea typeface="Open Sans"/>
                          <a:cs typeface="Open Sans"/>
                          <a:sym typeface="Open Sans"/>
                        </a:rPr>
                        <a:t>Node Anti-Affinity</a:t>
                      </a:r>
                      <a:endParaRPr lang="en-US" sz="1100"/>
                    </a:p>
                  </a:txBody>
                  <a:tcPr marL="161925" marR="161925" marT="161925" marB="161925">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tc>
                  <a:txBody>
                    <a:bodyPr/>
                    <a:lstStyle/>
                    <a:p>
                      <a:pPr algn="l">
                        <a:lnSpc>
                          <a:spcPts val="1120"/>
                        </a:lnSpc>
                        <a:defRPr/>
                      </a:pPr>
                      <a:r>
                        <a:rPr lang="en-US" sz="800">
                          <a:solidFill>
                            <a:srgbClr val="000000"/>
                          </a:solidFill>
                          <a:latin typeface="Open Sans"/>
                          <a:ea typeface="Open Sans"/>
                          <a:cs typeface="Open Sans"/>
                          <a:sym typeface="Open Sans"/>
                        </a:rPr>
                        <a:t>Defines rules to avoid scheduling Pods on certain Nodes.</a:t>
                      </a:r>
                      <a:endParaRPr lang="en-US" sz="1100"/>
                    </a:p>
                  </a:txBody>
                  <a:tcPr marL="161925" marR="161925" marT="161925" marB="161925">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3" name="TextBox 3"/>
          <p:cNvSpPr txBox="1"/>
          <p:nvPr/>
        </p:nvSpPr>
        <p:spPr>
          <a:xfrm>
            <a:off x="514350" y="495300"/>
            <a:ext cx="7781776" cy="372110"/>
          </a:xfrm>
          <a:prstGeom prst="rect">
            <a:avLst/>
          </a:prstGeom>
        </p:spPr>
        <p:txBody>
          <a:bodyPr lIns="0" tIns="0" rIns="0" bIns="0" rtlCol="0" anchor="t">
            <a:spAutoFit/>
          </a:bodyPr>
          <a:lstStyle/>
          <a:p>
            <a:pPr algn="l">
              <a:lnSpc>
                <a:spcPts val="1540"/>
              </a:lnSpc>
              <a:spcBef>
                <a:spcPct val="0"/>
              </a:spcBef>
            </a:pPr>
            <a:r>
              <a:rPr lang="en-US" sz="1100" b="1">
                <a:solidFill>
                  <a:srgbClr val="000000"/>
                </a:solidFill>
                <a:latin typeface="Open Sans Bold"/>
                <a:ea typeface="Open Sans Bold"/>
                <a:cs typeface="Open Sans Bold"/>
                <a:sym typeface="Open Sans Bold"/>
              </a:rPr>
              <a:t>Node Affinity &amp; Anti-Affinity</a:t>
            </a:r>
          </a:p>
          <a:p>
            <a:pPr algn="l">
              <a:lnSpc>
                <a:spcPts val="1540"/>
              </a:lnSpc>
              <a:spcBef>
                <a:spcPct val="0"/>
              </a:spcBef>
            </a:pPr>
            <a:r>
              <a:rPr lang="en-US" sz="1100">
                <a:solidFill>
                  <a:srgbClr val="000000"/>
                </a:solidFill>
                <a:latin typeface="Open Sans"/>
                <a:ea typeface="Open Sans"/>
                <a:cs typeface="Open Sans"/>
                <a:sym typeface="Open Sans"/>
              </a:rPr>
              <a:t>Node Affinity &amp; Anti-Affinity allow Kubernetes to control where a Pod is scheduled based on Node labels and conditions.</a:t>
            </a:r>
          </a:p>
        </p:txBody>
      </p:sp>
      <p:sp>
        <p:nvSpPr>
          <p:cNvPr id="4" name="TextBox 4"/>
          <p:cNvSpPr txBox="1"/>
          <p:nvPr/>
        </p:nvSpPr>
        <p:spPr>
          <a:xfrm>
            <a:off x="514350" y="1033537"/>
            <a:ext cx="2895005" cy="145542"/>
          </a:xfrm>
          <a:prstGeom prst="rect">
            <a:avLst/>
          </a:prstGeom>
        </p:spPr>
        <p:txBody>
          <a:bodyPr lIns="0" tIns="0" rIns="0" bIns="0" rtlCol="0" anchor="t">
            <a:spAutoFit/>
          </a:bodyPr>
          <a:lstStyle/>
          <a:p>
            <a:pPr algn="ctr">
              <a:lnSpc>
                <a:spcPts val="1180"/>
              </a:lnSpc>
              <a:spcBef>
                <a:spcPct val="0"/>
              </a:spcBef>
            </a:pPr>
            <a:r>
              <a:rPr lang="en-US" sz="100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What is Node Affinity &amp; Anti-Affinity?</a:t>
            </a:r>
          </a:p>
        </p:txBody>
      </p:sp>
      <p:sp>
        <p:nvSpPr>
          <p:cNvPr id="5" name="TextBox 5"/>
          <p:cNvSpPr txBox="1"/>
          <p:nvPr/>
        </p:nvSpPr>
        <p:spPr>
          <a:xfrm>
            <a:off x="514350" y="3233832"/>
            <a:ext cx="4215557" cy="574167"/>
          </a:xfrm>
          <a:prstGeom prst="rect">
            <a:avLst/>
          </a:prstGeom>
        </p:spPr>
        <p:txBody>
          <a:bodyPr lIns="0" tIns="0" rIns="0" bIns="0" rtlCol="0" anchor="t">
            <a:spAutoFit/>
          </a:bodyPr>
          <a:lstStyle/>
          <a:p>
            <a:pPr algn="l">
              <a:lnSpc>
                <a:spcPts val="1180"/>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Example Use Cases:</a:t>
            </a:r>
          </a:p>
          <a:p>
            <a:pPr algn="l">
              <a:lnSpc>
                <a:spcPts val="1180"/>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 Running Pods on Nodes with SSD storage or GPUs.</a:t>
            </a:r>
          </a:p>
          <a:p>
            <a:pPr algn="l">
              <a:lnSpc>
                <a:spcPts val="1180"/>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 Ensuring database Pods do not run on testing Nodes.</a:t>
            </a:r>
          </a:p>
          <a:p>
            <a:pPr algn="l">
              <a:lnSpc>
                <a:spcPts val="1180"/>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 Spreading workloads only on specific groups of Nodes.</a:t>
            </a: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702244" y="997231"/>
          <a:ext cx="4086229" cy="3386139"/>
        </p:xfrm>
        <a:graphic>
          <a:graphicData uri="http://schemas.openxmlformats.org/drawingml/2006/table">
            <a:tbl>
              <a:tblPr/>
              <a:tblGrid>
                <a:gridCol w="1218531">
                  <a:extLst>
                    <a:ext uri="{9D8B030D-6E8A-4147-A177-3AD203B41FA5}">
                      <a16:colId xmlns:a16="http://schemas.microsoft.com/office/drawing/2014/main" val="20000"/>
                    </a:ext>
                  </a:extLst>
                </a:gridCol>
                <a:gridCol w="1218531">
                  <a:extLst>
                    <a:ext uri="{9D8B030D-6E8A-4147-A177-3AD203B41FA5}">
                      <a16:colId xmlns:a16="http://schemas.microsoft.com/office/drawing/2014/main" val="20001"/>
                    </a:ext>
                  </a:extLst>
                </a:gridCol>
                <a:gridCol w="1649167">
                  <a:extLst>
                    <a:ext uri="{9D8B030D-6E8A-4147-A177-3AD203B41FA5}">
                      <a16:colId xmlns:a16="http://schemas.microsoft.com/office/drawing/2014/main" val="20002"/>
                    </a:ext>
                  </a:extLst>
                </a:gridCol>
              </a:tblGrid>
              <a:tr h="512471">
                <a:tc>
                  <a:txBody>
                    <a:bodyPr/>
                    <a:lstStyle/>
                    <a:p>
                      <a:pPr algn="l">
                        <a:lnSpc>
                          <a:spcPts val="1400"/>
                        </a:lnSpc>
                        <a:defRPr/>
                      </a:pPr>
                      <a:r>
                        <a:rPr lang="en-US" sz="1000">
                          <a:solidFill>
                            <a:srgbClr val="000000"/>
                          </a:solidFill>
                          <a:latin typeface="Open Sans"/>
                          <a:ea typeface="Open Sans"/>
                          <a:cs typeface="Open Sans"/>
                          <a:sym typeface="Open Sans"/>
                        </a:rPr>
                        <a:t>Type</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Description</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Effect</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00416">
                <a:tc>
                  <a:txBody>
                    <a:bodyPr/>
                    <a:lstStyle/>
                    <a:p>
                      <a:pPr algn="l">
                        <a:lnSpc>
                          <a:spcPts val="1400"/>
                        </a:lnSpc>
                        <a:defRPr/>
                      </a:pPr>
                      <a:r>
                        <a:rPr lang="en-US" sz="1000">
                          <a:solidFill>
                            <a:srgbClr val="000000"/>
                          </a:solidFill>
                          <a:latin typeface="Open Sans"/>
                          <a:ea typeface="Open Sans"/>
                          <a:cs typeface="Open Sans"/>
                          <a:sym typeface="Open Sans"/>
                        </a:rPr>
                        <a:t>requiredDuringSchedulingIgnoredDuringExecution</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Mandatory: Pod must be scheduled on matching Nodes.</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If no matching Node is found, the Pod stays Pending.</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72836">
                <a:tc>
                  <a:txBody>
                    <a:bodyPr/>
                    <a:lstStyle/>
                    <a:p>
                      <a:pPr algn="l">
                        <a:lnSpc>
                          <a:spcPts val="1400"/>
                        </a:lnSpc>
                        <a:defRPr/>
                      </a:pPr>
                      <a:r>
                        <a:rPr lang="en-US" sz="1000">
                          <a:solidFill>
                            <a:srgbClr val="000000"/>
                          </a:solidFill>
                          <a:latin typeface="Open Sans"/>
                          <a:ea typeface="Open Sans"/>
                          <a:cs typeface="Open Sans"/>
                          <a:sym typeface="Open Sans"/>
                        </a:rPr>
                        <a:t>preferredDuringSchedulingIgnoredDuringExecution</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Preferred: Kubernetes tries to place the Pod on matching Nodes.</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If no matching Node is found, the Pod is still scheduled elsewhere.</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00416">
                <a:tc>
                  <a:txBody>
                    <a:bodyPr/>
                    <a:lstStyle/>
                    <a:p>
                      <a:pPr algn="l">
                        <a:lnSpc>
                          <a:spcPts val="1400"/>
                        </a:lnSpc>
                        <a:defRPr/>
                      </a:pPr>
                      <a:r>
                        <a:rPr lang="en-US" sz="1000">
                          <a:solidFill>
                            <a:srgbClr val="000000"/>
                          </a:solidFill>
                          <a:latin typeface="Open Sans"/>
                          <a:ea typeface="Open Sans"/>
                          <a:cs typeface="Open Sans"/>
                          <a:sym typeface="Open Sans"/>
                        </a:rPr>
                        <a:t>requiredDuringSchedulingRequiredDuringExecution</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Mandatory: If a Node label changes, the Pod is evicted.</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Ensures strict compliance with affinity rules.</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3" name="TextBox 3"/>
          <p:cNvSpPr txBox="1"/>
          <p:nvPr/>
        </p:nvSpPr>
        <p:spPr>
          <a:xfrm>
            <a:off x="514350" y="485775"/>
            <a:ext cx="3280618" cy="240665"/>
          </a:xfrm>
          <a:prstGeom prst="rect">
            <a:avLst/>
          </a:prstGeom>
        </p:spPr>
        <p:txBody>
          <a:bodyPr lIns="0" tIns="0" rIns="0" bIns="0" rtlCol="0" anchor="t">
            <a:spAutoFit/>
          </a:bodyPr>
          <a:lstStyle/>
          <a:p>
            <a:pPr algn="ctr">
              <a:lnSpc>
                <a:spcPts val="1960"/>
              </a:lnSpc>
              <a:spcBef>
                <a:spcPct val="0"/>
              </a:spcBef>
            </a:pPr>
            <a:r>
              <a:rPr lang="en-US" sz="1400" b="1">
                <a:solidFill>
                  <a:srgbClr val="000000"/>
                </a:solidFill>
                <a:latin typeface="Open Sans Bold"/>
                <a:ea typeface="Open Sans Bold"/>
                <a:cs typeface="Open Sans Bold"/>
                <a:sym typeface="Open Sans Bold"/>
              </a:rPr>
              <a:t>Types of Node Affinity &amp; Anti-Affinity</a:t>
            </a: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495300"/>
            <a:ext cx="4438948" cy="1036320"/>
          </a:xfrm>
          <a:prstGeom prst="rect">
            <a:avLst/>
          </a:prstGeom>
        </p:spPr>
        <p:txBody>
          <a:bodyPr lIns="0" tIns="0" rIns="0" bIns="0" rtlCol="0" anchor="t">
            <a:spAutoFit/>
          </a:bodyPr>
          <a:lstStyle/>
          <a:p>
            <a:pPr algn="l">
              <a:lnSpc>
                <a:spcPts val="1680"/>
              </a:lnSpc>
              <a:spcBef>
                <a:spcPct val="0"/>
              </a:spcBef>
            </a:pPr>
            <a:r>
              <a:rPr lang="en-US" sz="1200">
                <a:solidFill>
                  <a:srgbClr val="000000"/>
                </a:solidFill>
                <a:latin typeface="Open Sans"/>
                <a:ea typeface="Open Sans"/>
                <a:cs typeface="Open Sans"/>
                <a:sym typeface="Open Sans"/>
              </a:rPr>
              <a:t>We will:</a:t>
            </a:r>
          </a:p>
          <a:p>
            <a:pPr algn="l">
              <a:lnSpc>
                <a:spcPts val="1680"/>
              </a:lnSpc>
              <a:spcBef>
                <a:spcPct val="0"/>
              </a:spcBef>
            </a:pPr>
            <a:r>
              <a:rPr lang="en-US" sz="1200">
                <a:solidFill>
                  <a:srgbClr val="000000"/>
                </a:solidFill>
                <a:latin typeface="Open Sans"/>
                <a:ea typeface="Open Sans"/>
                <a:cs typeface="Open Sans"/>
                <a:sym typeface="Open Sans"/>
              </a:rPr>
              <a:t>Label Nodes for scheduling.</a:t>
            </a:r>
          </a:p>
          <a:p>
            <a:pPr algn="l">
              <a:lnSpc>
                <a:spcPts val="1680"/>
              </a:lnSpc>
              <a:spcBef>
                <a:spcPct val="0"/>
              </a:spcBef>
            </a:pPr>
            <a:r>
              <a:rPr lang="en-US" sz="1200">
                <a:solidFill>
                  <a:srgbClr val="000000"/>
                </a:solidFill>
                <a:latin typeface="Open Sans"/>
                <a:ea typeface="Open Sans"/>
                <a:cs typeface="Open Sans"/>
                <a:sym typeface="Open Sans"/>
              </a:rPr>
              <a:t>Use Node Affinity to pin Pods to Nodes.</a:t>
            </a:r>
          </a:p>
          <a:p>
            <a:pPr algn="l">
              <a:lnSpc>
                <a:spcPts val="1680"/>
              </a:lnSpc>
              <a:spcBef>
                <a:spcPct val="0"/>
              </a:spcBef>
            </a:pPr>
            <a:r>
              <a:rPr lang="en-US" sz="1200">
                <a:solidFill>
                  <a:srgbClr val="000000"/>
                </a:solidFill>
                <a:latin typeface="Open Sans"/>
                <a:ea typeface="Open Sans"/>
                <a:cs typeface="Open Sans"/>
                <a:sym typeface="Open Sans"/>
              </a:rPr>
              <a:t>Use Node Anti-Affinity to prevent scheduling on certain Nodes.</a:t>
            </a:r>
          </a:p>
          <a:p>
            <a:pPr algn="l">
              <a:lnSpc>
                <a:spcPts val="1680"/>
              </a:lnSpc>
              <a:spcBef>
                <a:spcPct val="0"/>
              </a:spcBef>
            </a:pPr>
            <a:r>
              <a:rPr lang="en-US" sz="1200">
                <a:solidFill>
                  <a:srgbClr val="000000"/>
                </a:solidFill>
                <a:latin typeface="Open Sans"/>
                <a:ea typeface="Open Sans"/>
                <a:cs typeface="Open Sans"/>
                <a:sym typeface="Open Sans"/>
              </a:rPr>
              <a:t>Modify rules and test behavior.</a:t>
            </a:r>
          </a:p>
        </p:txBody>
      </p:sp>
      <p:sp>
        <p:nvSpPr>
          <p:cNvPr id="3" name="TextBox 3"/>
          <p:cNvSpPr txBox="1"/>
          <p:nvPr/>
        </p:nvSpPr>
        <p:spPr>
          <a:xfrm>
            <a:off x="514350" y="1844870"/>
            <a:ext cx="3428256" cy="145542"/>
          </a:xfrm>
          <a:prstGeom prst="rect">
            <a:avLst/>
          </a:prstGeom>
        </p:spPr>
        <p:txBody>
          <a:bodyPr lIns="0" tIns="0" rIns="0" bIns="0" rtlCol="0" anchor="t">
            <a:spAutoFit/>
          </a:bodyPr>
          <a:lstStyle/>
          <a:p>
            <a:pPr algn="ctr">
              <a:lnSpc>
                <a:spcPts val="1180"/>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kubectl label nodes worker-node-1 storage=ssd</a:t>
            </a:r>
          </a:p>
        </p:txBody>
      </p:sp>
      <p:sp>
        <p:nvSpPr>
          <p:cNvPr id="4" name="TextBox 4"/>
          <p:cNvSpPr txBox="1"/>
          <p:nvPr/>
        </p:nvSpPr>
        <p:spPr>
          <a:xfrm>
            <a:off x="514350" y="2089800"/>
            <a:ext cx="2361754" cy="145542"/>
          </a:xfrm>
          <a:prstGeom prst="rect">
            <a:avLst/>
          </a:prstGeom>
        </p:spPr>
        <p:txBody>
          <a:bodyPr lIns="0" tIns="0" rIns="0" bIns="0" rtlCol="0" anchor="t">
            <a:spAutoFit/>
          </a:bodyPr>
          <a:lstStyle/>
          <a:p>
            <a:pPr algn="ctr">
              <a:lnSpc>
                <a:spcPts val="1180"/>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kubectl get nodes --show-labels</a:t>
            </a: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495300"/>
            <a:ext cx="3668762" cy="372110"/>
          </a:xfrm>
          <a:prstGeom prst="rect">
            <a:avLst/>
          </a:prstGeom>
        </p:spPr>
        <p:txBody>
          <a:bodyPr lIns="0" tIns="0" rIns="0" bIns="0" rtlCol="0" anchor="t">
            <a:spAutoFit/>
          </a:bodyPr>
          <a:lstStyle/>
          <a:p>
            <a:pPr algn="l">
              <a:lnSpc>
                <a:spcPts val="1540"/>
              </a:lnSpc>
              <a:spcBef>
                <a:spcPct val="0"/>
              </a:spcBef>
            </a:pPr>
            <a:r>
              <a:rPr lang="en-US" sz="1100" b="1">
                <a:solidFill>
                  <a:srgbClr val="000000"/>
                </a:solidFill>
                <a:latin typeface="Open Sans Bold"/>
                <a:ea typeface="Open Sans Bold"/>
                <a:cs typeface="Open Sans Bold"/>
                <a:sym typeface="Open Sans Bold"/>
              </a:rPr>
              <a:t>Required Node Affinity (Strict Scheduling)</a:t>
            </a:r>
          </a:p>
          <a:p>
            <a:pPr algn="l">
              <a:lnSpc>
                <a:spcPts val="1540"/>
              </a:lnSpc>
              <a:spcBef>
                <a:spcPct val="0"/>
              </a:spcBef>
            </a:pPr>
            <a:r>
              <a:rPr lang="en-US" sz="1100">
                <a:solidFill>
                  <a:srgbClr val="000000"/>
                </a:solidFill>
                <a:latin typeface="Open Sans"/>
                <a:ea typeface="Open Sans"/>
                <a:cs typeface="Open Sans"/>
                <a:sym typeface="Open Sans"/>
              </a:rPr>
              <a:t>Deploy a Pod that must be scheduled on worker-node-1:</a:t>
            </a:r>
          </a:p>
        </p:txBody>
      </p:sp>
      <p:sp>
        <p:nvSpPr>
          <p:cNvPr id="3" name="TextBox 3"/>
          <p:cNvSpPr txBox="1"/>
          <p:nvPr/>
        </p:nvSpPr>
        <p:spPr>
          <a:xfrm>
            <a:off x="514350" y="1278111"/>
            <a:ext cx="3735555" cy="2596802"/>
          </a:xfrm>
          <a:prstGeom prst="rect">
            <a:avLst/>
          </a:prstGeom>
        </p:spPr>
        <p:txBody>
          <a:bodyPr lIns="0" tIns="0" rIns="0" bIns="0" rtlCol="0" anchor="t">
            <a:spAutoFit/>
          </a:bodyPr>
          <a:lstStyle/>
          <a:p>
            <a:pPr algn="l">
              <a:lnSpc>
                <a:spcPts val="1090"/>
              </a:lnSpc>
              <a:spcBef>
                <a:spcPct val="0"/>
              </a:spcBef>
            </a:pPr>
            <a:r>
              <a:rPr lang="en-US" sz="925">
                <a:solidFill>
                  <a:srgbClr val="000000"/>
                </a:solidFill>
                <a:latin typeface="JetBrains Mono" panose="02010509020102050004"/>
                <a:ea typeface="JetBrains Mono" panose="02010509020102050004"/>
                <a:cs typeface="JetBrains Mono" panose="02010509020102050004"/>
                <a:sym typeface="JetBrains Mono" panose="02010509020102050004"/>
              </a:rPr>
              <a:t>cat &lt;&lt;EOF | kubectl apply -f -</a:t>
            </a:r>
          </a:p>
          <a:p>
            <a:pPr algn="l">
              <a:lnSpc>
                <a:spcPts val="1090"/>
              </a:lnSpc>
              <a:spcBef>
                <a:spcPct val="0"/>
              </a:spcBef>
            </a:pPr>
            <a:r>
              <a:rPr lang="en-US" sz="925">
                <a:solidFill>
                  <a:srgbClr val="000000"/>
                </a:solidFill>
                <a:latin typeface="JetBrains Mono" panose="02010509020102050004"/>
                <a:ea typeface="JetBrains Mono" panose="02010509020102050004"/>
                <a:cs typeface="JetBrains Mono" panose="02010509020102050004"/>
                <a:sym typeface="JetBrains Mono" panose="02010509020102050004"/>
              </a:rPr>
              <a:t>apiVersion: v1</a:t>
            </a:r>
          </a:p>
          <a:p>
            <a:pPr algn="l">
              <a:lnSpc>
                <a:spcPts val="1090"/>
              </a:lnSpc>
              <a:spcBef>
                <a:spcPct val="0"/>
              </a:spcBef>
            </a:pPr>
            <a:r>
              <a:rPr lang="en-US" sz="925">
                <a:solidFill>
                  <a:srgbClr val="000000"/>
                </a:solidFill>
                <a:latin typeface="JetBrains Mono" panose="02010509020102050004"/>
                <a:ea typeface="JetBrains Mono" panose="02010509020102050004"/>
                <a:cs typeface="JetBrains Mono" panose="02010509020102050004"/>
                <a:sym typeface="JetBrains Mono" panose="02010509020102050004"/>
              </a:rPr>
              <a:t>kind: Pod</a:t>
            </a:r>
          </a:p>
          <a:p>
            <a:pPr algn="l">
              <a:lnSpc>
                <a:spcPts val="1090"/>
              </a:lnSpc>
              <a:spcBef>
                <a:spcPct val="0"/>
              </a:spcBef>
            </a:pPr>
            <a:r>
              <a:rPr lang="en-US" sz="925">
                <a:solidFill>
                  <a:srgbClr val="000000"/>
                </a:solidFill>
                <a:latin typeface="JetBrains Mono" panose="02010509020102050004"/>
                <a:ea typeface="JetBrains Mono" panose="02010509020102050004"/>
                <a:cs typeface="JetBrains Mono" panose="02010509020102050004"/>
                <a:sym typeface="JetBrains Mono" panose="02010509020102050004"/>
              </a:rPr>
              <a:t>metadata:</a:t>
            </a:r>
          </a:p>
          <a:p>
            <a:pPr algn="l">
              <a:lnSpc>
                <a:spcPts val="1090"/>
              </a:lnSpc>
              <a:spcBef>
                <a:spcPct val="0"/>
              </a:spcBef>
            </a:pPr>
            <a:r>
              <a:rPr lang="en-US" sz="925">
                <a:solidFill>
                  <a:srgbClr val="000000"/>
                </a:solidFill>
                <a:latin typeface="JetBrains Mono" panose="02010509020102050004"/>
                <a:ea typeface="JetBrains Mono" panose="02010509020102050004"/>
                <a:cs typeface="JetBrains Mono" panose="02010509020102050004"/>
                <a:sym typeface="JetBrains Mono" panose="02010509020102050004"/>
              </a:rPr>
              <a:t>  name: node-affinity-pod</a:t>
            </a:r>
          </a:p>
          <a:p>
            <a:pPr algn="l">
              <a:lnSpc>
                <a:spcPts val="1090"/>
              </a:lnSpc>
              <a:spcBef>
                <a:spcPct val="0"/>
              </a:spcBef>
            </a:pPr>
            <a:r>
              <a:rPr lang="en-US" sz="925">
                <a:solidFill>
                  <a:srgbClr val="000000"/>
                </a:solidFill>
                <a:latin typeface="JetBrains Mono" panose="02010509020102050004"/>
                <a:ea typeface="JetBrains Mono" panose="02010509020102050004"/>
                <a:cs typeface="JetBrains Mono" panose="02010509020102050004"/>
                <a:sym typeface="JetBrains Mono" panose="02010509020102050004"/>
              </a:rPr>
              <a:t>spec:</a:t>
            </a:r>
          </a:p>
          <a:p>
            <a:pPr algn="l">
              <a:lnSpc>
                <a:spcPts val="1090"/>
              </a:lnSpc>
              <a:spcBef>
                <a:spcPct val="0"/>
              </a:spcBef>
            </a:pPr>
            <a:r>
              <a:rPr lang="en-US" sz="925">
                <a:solidFill>
                  <a:srgbClr val="000000"/>
                </a:solidFill>
                <a:latin typeface="JetBrains Mono" panose="02010509020102050004"/>
                <a:ea typeface="JetBrains Mono" panose="02010509020102050004"/>
                <a:cs typeface="JetBrains Mono" panose="02010509020102050004"/>
                <a:sym typeface="JetBrains Mono" panose="02010509020102050004"/>
              </a:rPr>
              <a:t>  affinity:</a:t>
            </a:r>
          </a:p>
          <a:p>
            <a:pPr algn="l">
              <a:lnSpc>
                <a:spcPts val="1090"/>
              </a:lnSpc>
              <a:spcBef>
                <a:spcPct val="0"/>
              </a:spcBef>
            </a:pPr>
            <a:r>
              <a:rPr lang="en-US" sz="925">
                <a:solidFill>
                  <a:srgbClr val="000000"/>
                </a:solidFill>
                <a:latin typeface="JetBrains Mono" panose="02010509020102050004"/>
                <a:ea typeface="JetBrains Mono" panose="02010509020102050004"/>
                <a:cs typeface="JetBrains Mono" panose="02010509020102050004"/>
                <a:sym typeface="JetBrains Mono" panose="02010509020102050004"/>
              </a:rPr>
              <a:t>    nodeAffinity:</a:t>
            </a:r>
          </a:p>
          <a:p>
            <a:pPr algn="l">
              <a:lnSpc>
                <a:spcPts val="1090"/>
              </a:lnSpc>
              <a:spcBef>
                <a:spcPct val="0"/>
              </a:spcBef>
            </a:pPr>
            <a:r>
              <a:rPr lang="en-US" sz="925">
                <a:solidFill>
                  <a:srgbClr val="000000"/>
                </a:solidFill>
                <a:latin typeface="JetBrains Mono" panose="02010509020102050004"/>
                <a:ea typeface="JetBrains Mono" panose="02010509020102050004"/>
                <a:cs typeface="JetBrains Mono" panose="02010509020102050004"/>
                <a:sym typeface="JetBrains Mono" panose="02010509020102050004"/>
              </a:rPr>
              <a:t>      requiredDuringSchedulingIgnoredDuringExecution:</a:t>
            </a:r>
          </a:p>
          <a:p>
            <a:pPr algn="l">
              <a:lnSpc>
                <a:spcPts val="1090"/>
              </a:lnSpc>
              <a:spcBef>
                <a:spcPct val="0"/>
              </a:spcBef>
            </a:pPr>
            <a:r>
              <a:rPr lang="en-US" sz="925">
                <a:solidFill>
                  <a:srgbClr val="000000"/>
                </a:solidFill>
                <a:latin typeface="JetBrains Mono" panose="02010509020102050004"/>
                <a:ea typeface="JetBrains Mono" panose="02010509020102050004"/>
                <a:cs typeface="JetBrains Mono" panose="02010509020102050004"/>
                <a:sym typeface="JetBrains Mono" panose="02010509020102050004"/>
              </a:rPr>
              <a:t>        nodeSelectorTerms:</a:t>
            </a:r>
          </a:p>
          <a:p>
            <a:pPr algn="l">
              <a:lnSpc>
                <a:spcPts val="1090"/>
              </a:lnSpc>
              <a:spcBef>
                <a:spcPct val="0"/>
              </a:spcBef>
            </a:pPr>
            <a:r>
              <a:rPr lang="en-US" sz="925">
                <a:solidFill>
                  <a:srgbClr val="000000"/>
                </a:solidFill>
                <a:latin typeface="JetBrains Mono" panose="02010509020102050004"/>
                <a:ea typeface="JetBrains Mono" panose="02010509020102050004"/>
                <a:cs typeface="JetBrains Mono" panose="02010509020102050004"/>
                <a:sym typeface="JetBrains Mono" panose="02010509020102050004"/>
              </a:rPr>
              <a:t>        - matchExpressions:</a:t>
            </a:r>
          </a:p>
          <a:p>
            <a:pPr algn="l">
              <a:lnSpc>
                <a:spcPts val="1090"/>
              </a:lnSpc>
              <a:spcBef>
                <a:spcPct val="0"/>
              </a:spcBef>
            </a:pPr>
            <a:r>
              <a:rPr lang="en-US" sz="925">
                <a:solidFill>
                  <a:srgbClr val="000000"/>
                </a:solidFill>
                <a:latin typeface="JetBrains Mono" panose="02010509020102050004"/>
                <a:ea typeface="JetBrains Mono" panose="02010509020102050004"/>
                <a:cs typeface="JetBrains Mono" panose="02010509020102050004"/>
                <a:sym typeface="JetBrains Mono" panose="02010509020102050004"/>
              </a:rPr>
              <a:t>          - key: storage</a:t>
            </a:r>
          </a:p>
          <a:p>
            <a:pPr algn="l">
              <a:lnSpc>
                <a:spcPts val="1090"/>
              </a:lnSpc>
              <a:spcBef>
                <a:spcPct val="0"/>
              </a:spcBef>
            </a:pPr>
            <a:r>
              <a:rPr lang="en-US" sz="925">
                <a:solidFill>
                  <a:srgbClr val="000000"/>
                </a:solidFill>
                <a:latin typeface="JetBrains Mono" panose="02010509020102050004"/>
                <a:ea typeface="JetBrains Mono" panose="02010509020102050004"/>
                <a:cs typeface="JetBrains Mono" panose="02010509020102050004"/>
                <a:sym typeface="JetBrains Mono" panose="02010509020102050004"/>
              </a:rPr>
              <a:t>            operator: In</a:t>
            </a:r>
          </a:p>
          <a:p>
            <a:pPr algn="l">
              <a:lnSpc>
                <a:spcPts val="1090"/>
              </a:lnSpc>
              <a:spcBef>
                <a:spcPct val="0"/>
              </a:spcBef>
            </a:pPr>
            <a:r>
              <a:rPr lang="en-US" sz="925">
                <a:solidFill>
                  <a:srgbClr val="000000"/>
                </a:solidFill>
                <a:latin typeface="JetBrains Mono" panose="02010509020102050004"/>
                <a:ea typeface="JetBrains Mono" panose="02010509020102050004"/>
                <a:cs typeface="JetBrains Mono" panose="02010509020102050004"/>
                <a:sym typeface="JetBrains Mono" panose="02010509020102050004"/>
              </a:rPr>
              <a:t>            values:</a:t>
            </a:r>
          </a:p>
          <a:p>
            <a:pPr algn="l">
              <a:lnSpc>
                <a:spcPts val="1090"/>
              </a:lnSpc>
              <a:spcBef>
                <a:spcPct val="0"/>
              </a:spcBef>
            </a:pPr>
            <a:r>
              <a:rPr lang="en-US" sz="925">
                <a:solidFill>
                  <a:srgbClr val="000000"/>
                </a:solidFill>
                <a:latin typeface="JetBrains Mono" panose="02010509020102050004"/>
                <a:ea typeface="JetBrains Mono" panose="02010509020102050004"/>
                <a:cs typeface="JetBrains Mono" panose="02010509020102050004"/>
                <a:sym typeface="JetBrains Mono" panose="02010509020102050004"/>
              </a:rPr>
              <a:t>            - ssd</a:t>
            </a:r>
          </a:p>
          <a:p>
            <a:pPr algn="l">
              <a:lnSpc>
                <a:spcPts val="1090"/>
              </a:lnSpc>
              <a:spcBef>
                <a:spcPct val="0"/>
              </a:spcBef>
            </a:pPr>
            <a:r>
              <a:rPr lang="en-US" sz="925">
                <a:solidFill>
                  <a:srgbClr val="000000"/>
                </a:solidFill>
                <a:latin typeface="JetBrains Mono" panose="02010509020102050004"/>
                <a:ea typeface="JetBrains Mono" panose="02010509020102050004"/>
                <a:cs typeface="JetBrains Mono" panose="02010509020102050004"/>
                <a:sym typeface="JetBrains Mono" panose="02010509020102050004"/>
              </a:rPr>
              <a:t>  containers:</a:t>
            </a:r>
          </a:p>
          <a:p>
            <a:pPr algn="l">
              <a:lnSpc>
                <a:spcPts val="1090"/>
              </a:lnSpc>
              <a:spcBef>
                <a:spcPct val="0"/>
              </a:spcBef>
            </a:pPr>
            <a:r>
              <a:rPr lang="en-US" sz="925">
                <a:solidFill>
                  <a:srgbClr val="000000"/>
                </a:solidFill>
                <a:latin typeface="JetBrains Mono" panose="02010509020102050004"/>
                <a:ea typeface="JetBrains Mono" panose="02010509020102050004"/>
                <a:cs typeface="JetBrains Mono" panose="02010509020102050004"/>
                <a:sym typeface="JetBrains Mono" panose="02010509020102050004"/>
              </a:rPr>
              <a:t>  - name: nginx</a:t>
            </a:r>
          </a:p>
          <a:p>
            <a:pPr algn="l">
              <a:lnSpc>
                <a:spcPts val="1090"/>
              </a:lnSpc>
              <a:spcBef>
                <a:spcPct val="0"/>
              </a:spcBef>
            </a:pPr>
            <a:r>
              <a:rPr lang="en-US" sz="925">
                <a:solidFill>
                  <a:srgbClr val="000000"/>
                </a:solidFill>
                <a:latin typeface="JetBrains Mono" panose="02010509020102050004"/>
                <a:ea typeface="JetBrains Mono" panose="02010509020102050004"/>
                <a:cs typeface="JetBrains Mono" panose="02010509020102050004"/>
                <a:sym typeface="JetBrains Mono" panose="02010509020102050004"/>
              </a:rPr>
              <a:t>    image: nginx</a:t>
            </a:r>
          </a:p>
          <a:p>
            <a:pPr algn="l">
              <a:lnSpc>
                <a:spcPts val="1090"/>
              </a:lnSpc>
              <a:spcBef>
                <a:spcPct val="0"/>
              </a:spcBef>
            </a:pPr>
            <a:r>
              <a:rPr lang="en-US" sz="925">
                <a:solidFill>
                  <a:srgbClr val="000000"/>
                </a:solidFill>
                <a:latin typeface="JetBrains Mono" panose="02010509020102050004"/>
                <a:ea typeface="JetBrains Mono" panose="02010509020102050004"/>
                <a:cs typeface="JetBrains Mono" panose="02010509020102050004"/>
                <a:sym typeface="JetBrains Mono" panose="02010509020102050004"/>
              </a:rPr>
              <a:t>EOF</a:t>
            </a:r>
          </a:p>
        </p:txBody>
      </p:sp>
      <p:sp>
        <p:nvSpPr>
          <p:cNvPr id="4" name="TextBox 4"/>
          <p:cNvSpPr txBox="1"/>
          <p:nvPr/>
        </p:nvSpPr>
        <p:spPr>
          <a:xfrm>
            <a:off x="1973535" y="4087516"/>
            <a:ext cx="6421189" cy="145542"/>
          </a:xfrm>
          <a:prstGeom prst="rect">
            <a:avLst/>
          </a:prstGeom>
        </p:spPr>
        <p:txBody>
          <a:bodyPr lIns="0" tIns="0" rIns="0" bIns="0" rtlCol="0" anchor="t">
            <a:spAutoFit/>
          </a:bodyPr>
          <a:lstStyle/>
          <a:p>
            <a:pPr algn="ctr">
              <a:lnSpc>
                <a:spcPts val="1180"/>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 The Pod is scheduled on worker-node-1 because it matches the label (storage=ssd)!</a:t>
            </a: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514350"/>
            <a:ext cx="6627763" cy="288417"/>
          </a:xfrm>
          <a:prstGeom prst="rect">
            <a:avLst/>
          </a:prstGeom>
        </p:spPr>
        <p:txBody>
          <a:bodyPr lIns="0" tIns="0" rIns="0" bIns="0" rtlCol="0" anchor="t">
            <a:spAutoFit/>
          </a:bodyPr>
          <a:lstStyle/>
          <a:p>
            <a:pPr algn="l">
              <a:lnSpc>
                <a:spcPts val="1180"/>
              </a:lnSpc>
              <a:spcBef>
                <a:spcPct val="0"/>
              </a:spcBef>
            </a:pPr>
            <a:r>
              <a:rPr lang="en-US" sz="100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Preferred Node Affinity (Soft Scheduling)</a:t>
            </a:r>
          </a:p>
          <a:p>
            <a:pPr algn="l">
              <a:lnSpc>
                <a:spcPts val="1180"/>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Now, let’s deploy a Pod that prefers worker-node-1 but will run elsewhere if necessary.</a:t>
            </a:r>
          </a:p>
        </p:txBody>
      </p:sp>
      <p:sp>
        <p:nvSpPr>
          <p:cNvPr id="3" name="TextBox 3"/>
          <p:cNvSpPr txBox="1"/>
          <p:nvPr/>
        </p:nvSpPr>
        <p:spPr>
          <a:xfrm>
            <a:off x="514350" y="1086784"/>
            <a:ext cx="3881699" cy="2797888"/>
          </a:xfrm>
          <a:prstGeom prst="rect">
            <a:avLst/>
          </a:prstGeom>
        </p:spPr>
        <p:txBody>
          <a:bodyPr lIns="0" tIns="0" rIns="0" bIns="0" rtlCol="0" anchor="t">
            <a:spAutoFit/>
          </a:bodyPr>
          <a:lstStyle/>
          <a:p>
            <a:pPr algn="l">
              <a:lnSpc>
                <a:spcPts val="1110"/>
              </a:lnSpc>
              <a:spcBef>
                <a:spcPct val="0"/>
              </a:spcBef>
            </a:pPr>
            <a:r>
              <a:rPr lang="en-US" sz="945">
                <a:solidFill>
                  <a:srgbClr val="000000"/>
                </a:solidFill>
                <a:latin typeface="JetBrains Mono" panose="02010509020102050004"/>
                <a:ea typeface="JetBrains Mono" panose="02010509020102050004"/>
                <a:cs typeface="JetBrains Mono" panose="02010509020102050004"/>
                <a:sym typeface="JetBrains Mono" panose="02010509020102050004"/>
              </a:rPr>
              <a:t>cat &lt;&lt;EOF | kubectl apply -f -</a:t>
            </a:r>
          </a:p>
          <a:p>
            <a:pPr algn="l">
              <a:lnSpc>
                <a:spcPts val="1110"/>
              </a:lnSpc>
              <a:spcBef>
                <a:spcPct val="0"/>
              </a:spcBef>
            </a:pPr>
            <a:r>
              <a:rPr lang="en-US" sz="945">
                <a:solidFill>
                  <a:srgbClr val="000000"/>
                </a:solidFill>
                <a:latin typeface="JetBrains Mono" panose="02010509020102050004"/>
                <a:ea typeface="JetBrains Mono" panose="02010509020102050004"/>
                <a:cs typeface="JetBrains Mono" panose="02010509020102050004"/>
                <a:sym typeface="JetBrains Mono" panose="02010509020102050004"/>
              </a:rPr>
              <a:t>apiVersion: v1</a:t>
            </a:r>
          </a:p>
          <a:p>
            <a:pPr algn="l">
              <a:lnSpc>
                <a:spcPts val="1110"/>
              </a:lnSpc>
              <a:spcBef>
                <a:spcPct val="0"/>
              </a:spcBef>
            </a:pPr>
            <a:r>
              <a:rPr lang="en-US" sz="945">
                <a:solidFill>
                  <a:srgbClr val="000000"/>
                </a:solidFill>
                <a:latin typeface="JetBrains Mono" panose="02010509020102050004"/>
                <a:ea typeface="JetBrains Mono" panose="02010509020102050004"/>
                <a:cs typeface="JetBrains Mono" panose="02010509020102050004"/>
                <a:sym typeface="JetBrains Mono" panose="02010509020102050004"/>
              </a:rPr>
              <a:t>kind: Pod</a:t>
            </a:r>
          </a:p>
          <a:p>
            <a:pPr algn="l">
              <a:lnSpc>
                <a:spcPts val="1110"/>
              </a:lnSpc>
              <a:spcBef>
                <a:spcPct val="0"/>
              </a:spcBef>
            </a:pPr>
            <a:r>
              <a:rPr lang="en-US" sz="945">
                <a:solidFill>
                  <a:srgbClr val="000000"/>
                </a:solidFill>
                <a:latin typeface="JetBrains Mono" panose="02010509020102050004"/>
                <a:ea typeface="JetBrains Mono" panose="02010509020102050004"/>
                <a:cs typeface="JetBrains Mono" panose="02010509020102050004"/>
                <a:sym typeface="JetBrains Mono" panose="02010509020102050004"/>
              </a:rPr>
              <a:t>metadata:</a:t>
            </a:r>
          </a:p>
          <a:p>
            <a:pPr algn="l">
              <a:lnSpc>
                <a:spcPts val="1110"/>
              </a:lnSpc>
              <a:spcBef>
                <a:spcPct val="0"/>
              </a:spcBef>
            </a:pPr>
            <a:r>
              <a:rPr lang="en-US" sz="945">
                <a:solidFill>
                  <a:srgbClr val="000000"/>
                </a:solidFill>
                <a:latin typeface="JetBrains Mono" panose="02010509020102050004"/>
                <a:ea typeface="JetBrains Mono" panose="02010509020102050004"/>
                <a:cs typeface="JetBrains Mono" panose="02010509020102050004"/>
                <a:sym typeface="JetBrains Mono" panose="02010509020102050004"/>
              </a:rPr>
              <a:t>  name: preferred-node-affinity-pod</a:t>
            </a:r>
          </a:p>
          <a:p>
            <a:pPr algn="l">
              <a:lnSpc>
                <a:spcPts val="1110"/>
              </a:lnSpc>
              <a:spcBef>
                <a:spcPct val="0"/>
              </a:spcBef>
            </a:pPr>
            <a:r>
              <a:rPr lang="en-US" sz="945">
                <a:solidFill>
                  <a:srgbClr val="000000"/>
                </a:solidFill>
                <a:latin typeface="JetBrains Mono" panose="02010509020102050004"/>
                <a:ea typeface="JetBrains Mono" panose="02010509020102050004"/>
                <a:cs typeface="JetBrains Mono" panose="02010509020102050004"/>
                <a:sym typeface="JetBrains Mono" panose="02010509020102050004"/>
              </a:rPr>
              <a:t>spec:</a:t>
            </a:r>
          </a:p>
          <a:p>
            <a:pPr algn="l">
              <a:lnSpc>
                <a:spcPts val="1110"/>
              </a:lnSpc>
              <a:spcBef>
                <a:spcPct val="0"/>
              </a:spcBef>
            </a:pPr>
            <a:r>
              <a:rPr lang="en-US" sz="945">
                <a:solidFill>
                  <a:srgbClr val="000000"/>
                </a:solidFill>
                <a:latin typeface="JetBrains Mono" panose="02010509020102050004"/>
                <a:ea typeface="JetBrains Mono" panose="02010509020102050004"/>
                <a:cs typeface="JetBrains Mono" panose="02010509020102050004"/>
                <a:sym typeface="JetBrains Mono" panose="02010509020102050004"/>
              </a:rPr>
              <a:t>  affinity:</a:t>
            </a:r>
          </a:p>
          <a:p>
            <a:pPr algn="l">
              <a:lnSpc>
                <a:spcPts val="1110"/>
              </a:lnSpc>
              <a:spcBef>
                <a:spcPct val="0"/>
              </a:spcBef>
            </a:pPr>
            <a:r>
              <a:rPr lang="en-US" sz="945">
                <a:solidFill>
                  <a:srgbClr val="000000"/>
                </a:solidFill>
                <a:latin typeface="JetBrains Mono" panose="02010509020102050004"/>
                <a:ea typeface="JetBrains Mono" panose="02010509020102050004"/>
                <a:cs typeface="JetBrains Mono" panose="02010509020102050004"/>
                <a:sym typeface="JetBrains Mono" panose="02010509020102050004"/>
              </a:rPr>
              <a:t>    nodeAffinity:</a:t>
            </a:r>
          </a:p>
          <a:p>
            <a:pPr algn="l">
              <a:lnSpc>
                <a:spcPts val="1110"/>
              </a:lnSpc>
              <a:spcBef>
                <a:spcPct val="0"/>
              </a:spcBef>
            </a:pPr>
            <a:r>
              <a:rPr lang="en-US" sz="945">
                <a:solidFill>
                  <a:srgbClr val="000000"/>
                </a:solidFill>
                <a:latin typeface="JetBrains Mono" panose="02010509020102050004"/>
                <a:ea typeface="JetBrains Mono" panose="02010509020102050004"/>
                <a:cs typeface="JetBrains Mono" panose="02010509020102050004"/>
                <a:sym typeface="JetBrains Mono" panose="02010509020102050004"/>
              </a:rPr>
              <a:t>      preferredDuringSchedulingIgnoredDuringExecution:</a:t>
            </a:r>
          </a:p>
          <a:p>
            <a:pPr algn="l">
              <a:lnSpc>
                <a:spcPts val="1110"/>
              </a:lnSpc>
              <a:spcBef>
                <a:spcPct val="0"/>
              </a:spcBef>
            </a:pPr>
            <a:r>
              <a:rPr lang="en-US" sz="945">
                <a:solidFill>
                  <a:srgbClr val="000000"/>
                </a:solidFill>
                <a:latin typeface="JetBrains Mono" panose="02010509020102050004"/>
                <a:ea typeface="JetBrains Mono" panose="02010509020102050004"/>
                <a:cs typeface="JetBrains Mono" panose="02010509020102050004"/>
                <a:sym typeface="JetBrains Mono" panose="02010509020102050004"/>
              </a:rPr>
              <a:t>      - weight: 1</a:t>
            </a:r>
          </a:p>
          <a:p>
            <a:pPr algn="l">
              <a:lnSpc>
                <a:spcPts val="1110"/>
              </a:lnSpc>
              <a:spcBef>
                <a:spcPct val="0"/>
              </a:spcBef>
            </a:pPr>
            <a:r>
              <a:rPr lang="en-US" sz="945">
                <a:solidFill>
                  <a:srgbClr val="000000"/>
                </a:solidFill>
                <a:latin typeface="JetBrains Mono" panose="02010509020102050004"/>
                <a:ea typeface="JetBrains Mono" panose="02010509020102050004"/>
                <a:cs typeface="JetBrains Mono" panose="02010509020102050004"/>
                <a:sym typeface="JetBrains Mono" panose="02010509020102050004"/>
              </a:rPr>
              <a:t>        preference:</a:t>
            </a:r>
          </a:p>
          <a:p>
            <a:pPr algn="l">
              <a:lnSpc>
                <a:spcPts val="1110"/>
              </a:lnSpc>
              <a:spcBef>
                <a:spcPct val="0"/>
              </a:spcBef>
            </a:pPr>
            <a:r>
              <a:rPr lang="en-US" sz="945">
                <a:solidFill>
                  <a:srgbClr val="000000"/>
                </a:solidFill>
                <a:latin typeface="JetBrains Mono" panose="02010509020102050004"/>
                <a:ea typeface="JetBrains Mono" panose="02010509020102050004"/>
                <a:cs typeface="JetBrains Mono" panose="02010509020102050004"/>
                <a:sym typeface="JetBrains Mono" panose="02010509020102050004"/>
              </a:rPr>
              <a:t>          matchExpressions:</a:t>
            </a:r>
          </a:p>
          <a:p>
            <a:pPr algn="l">
              <a:lnSpc>
                <a:spcPts val="1110"/>
              </a:lnSpc>
              <a:spcBef>
                <a:spcPct val="0"/>
              </a:spcBef>
            </a:pPr>
            <a:r>
              <a:rPr lang="en-US" sz="945">
                <a:solidFill>
                  <a:srgbClr val="000000"/>
                </a:solidFill>
                <a:latin typeface="JetBrains Mono" panose="02010509020102050004"/>
                <a:ea typeface="JetBrains Mono" panose="02010509020102050004"/>
                <a:cs typeface="JetBrains Mono" panose="02010509020102050004"/>
                <a:sym typeface="JetBrains Mono" panose="02010509020102050004"/>
              </a:rPr>
              <a:t>          - key: storage</a:t>
            </a:r>
          </a:p>
          <a:p>
            <a:pPr algn="l">
              <a:lnSpc>
                <a:spcPts val="1110"/>
              </a:lnSpc>
              <a:spcBef>
                <a:spcPct val="0"/>
              </a:spcBef>
            </a:pPr>
            <a:r>
              <a:rPr lang="en-US" sz="945">
                <a:solidFill>
                  <a:srgbClr val="000000"/>
                </a:solidFill>
                <a:latin typeface="JetBrains Mono" panose="02010509020102050004"/>
                <a:ea typeface="JetBrains Mono" panose="02010509020102050004"/>
                <a:cs typeface="JetBrains Mono" panose="02010509020102050004"/>
                <a:sym typeface="JetBrains Mono" panose="02010509020102050004"/>
              </a:rPr>
              <a:t>            operator: In</a:t>
            </a:r>
          </a:p>
          <a:p>
            <a:pPr algn="l">
              <a:lnSpc>
                <a:spcPts val="1110"/>
              </a:lnSpc>
              <a:spcBef>
                <a:spcPct val="0"/>
              </a:spcBef>
            </a:pPr>
            <a:r>
              <a:rPr lang="en-US" sz="945">
                <a:solidFill>
                  <a:srgbClr val="000000"/>
                </a:solidFill>
                <a:latin typeface="JetBrains Mono" panose="02010509020102050004"/>
                <a:ea typeface="JetBrains Mono" panose="02010509020102050004"/>
                <a:cs typeface="JetBrains Mono" panose="02010509020102050004"/>
                <a:sym typeface="JetBrains Mono" panose="02010509020102050004"/>
              </a:rPr>
              <a:t>            values:</a:t>
            </a:r>
          </a:p>
          <a:p>
            <a:pPr algn="l">
              <a:lnSpc>
                <a:spcPts val="1110"/>
              </a:lnSpc>
              <a:spcBef>
                <a:spcPct val="0"/>
              </a:spcBef>
            </a:pPr>
            <a:r>
              <a:rPr lang="en-US" sz="945">
                <a:solidFill>
                  <a:srgbClr val="000000"/>
                </a:solidFill>
                <a:latin typeface="JetBrains Mono" panose="02010509020102050004"/>
                <a:ea typeface="JetBrains Mono" panose="02010509020102050004"/>
                <a:cs typeface="JetBrains Mono" panose="02010509020102050004"/>
                <a:sym typeface="JetBrains Mono" panose="02010509020102050004"/>
              </a:rPr>
              <a:t>            - ssd</a:t>
            </a:r>
          </a:p>
          <a:p>
            <a:pPr algn="l">
              <a:lnSpc>
                <a:spcPts val="1110"/>
              </a:lnSpc>
              <a:spcBef>
                <a:spcPct val="0"/>
              </a:spcBef>
            </a:pPr>
            <a:r>
              <a:rPr lang="en-US" sz="945">
                <a:solidFill>
                  <a:srgbClr val="000000"/>
                </a:solidFill>
                <a:latin typeface="JetBrains Mono" panose="02010509020102050004"/>
                <a:ea typeface="JetBrains Mono" panose="02010509020102050004"/>
                <a:cs typeface="JetBrains Mono" panose="02010509020102050004"/>
                <a:sym typeface="JetBrains Mono" panose="02010509020102050004"/>
              </a:rPr>
              <a:t>  containers:</a:t>
            </a:r>
          </a:p>
          <a:p>
            <a:pPr algn="l">
              <a:lnSpc>
                <a:spcPts val="1110"/>
              </a:lnSpc>
              <a:spcBef>
                <a:spcPct val="0"/>
              </a:spcBef>
            </a:pPr>
            <a:r>
              <a:rPr lang="en-US" sz="945">
                <a:solidFill>
                  <a:srgbClr val="000000"/>
                </a:solidFill>
                <a:latin typeface="JetBrains Mono" panose="02010509020102050004"/>
                <a:ea typeface="JetBrains Mono" panose="02010509020102050004"/>
                <a:cs typeface="JetBrains Mono" panose="02010509020102050004"/>
                <a:sym typeface="JetBrains Mono" panose="02010509020102050004"/>
              </a:rPr>
              <a:t>  - name: nginx</a:t>
            </a:r>
          </a:p>
          <a:p>
            <a:pPr algn="l">
              <a:lnSpc>
                <a:spcPts val="1110"/>
              </a:lnSpc>
              <a:spcBef>
                <a:spcPct val="0"/>
              </a:spcBef>
            </a:pPr>
            <a:r>
              <a:rPr lang="en-US" sz="945">
                <a:solidFill>
                  <a:srgbClr val="000000"/>
                </a:solidFill>
                <a:latin typeface="JetBrains Mono" panose="02010509020102050004"/>
                <a:ea typeface="JetBrains Mono" panose="02010509020102050004"/>
                <a:cs typeface="JetBrains Mono" panose="02010509020102050004"/>
                <a:sym typeface="JetBrains Mono" panose="02010509020102050004"/>
              </a:rPr>
              <a:t>    image: nginx</a:t>
            </a:r>
          </a:p>
          <a:p>
            <a:pPr algn="l">
              <a:lnSpc>
                <a:spcPts val="1110"/>
              </a:lnSpc>
              <a:spcBef>
                <a:spcPct val="0"/>
              </a:spcBef>
            </a:pPr>
            <a:r>
              <a:rPr lang="en-US" sz="945">
                <a:solidFill>
                  <a:srgbClr val="000000"/>
                </a:solidFill>
                <a:latin typeface="JetBrains Mono" panose="02010509020102050004"/>
                <a:ea typeface="JetBrains Mono" panose="02010509020102050004"/>
                <a:cs typeface="JetBrains Mono" panose="02010509020102050004"/>
                <a:sym typeface="JetBrains Mono" panose="02010509020102050004"/>
              </a:rPr>
              <a:t>EOF</a:t>
            </a:r>
          </a:p>
        </p:txBody>
      </p:sp>
      <p:sp>
        <p:nvSpPr>
          <p:cNvPr id="4" name="TextBox 4"/>
          <p:cNvSpPr txBox="1"/>
          <p:nvPr/>
        </p:nvSpPr>
        <p:spPr>
          <a:xfrm>
            <a:off x="2163476" y="3811901"/>
            <a:ext cx="5735538" cy="145542"/>
          </a:xfrm>
          <a:prstGeom prst="rect">
            <a:avLst/>
          </a:prstGeom>
        </p:spPr>
        <p:txBody>
          <a:bodyPr lIns="0" tIns="0" rIns="0" bIns="0" rtlCol="0" anchor="t">
            <a:spAutoFit/>
          </a:bodyPr>
          <a:lstStyle/>
          <a:p>
            <a:pPr algn="ctr">
              <a:lnSpc>
                <a:spcPts val="1180"/>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 If worker-node-1 had no space, Kubernetes scheduled it on worker-node-2!</a:t>
            </a: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485775"/>
            <a:ext cx="3371999" cy="346075"/>
          </a:xfrm>
          <a:prstGeom prst="rect">
            <a:avLst/>
          </a:prstGeom>
        </p:spPr>
        <p:txBody>
          <a:bodyPr lIns="0" tIns="0" rIns="0" bIns="0" rtlCol="0" anchor="t">
            <a:spAutoFit/>
          </a:bodyPr>
          <a:lstStyle/>
          <a:p>
            <a:pPr algn="l">
              <a:lnSpc>
                <a:spcPts val="1400"/>
              </a:lnSpc>
              <a:spcBef>
                <a:spcPct val="0"/>
              </a:spcBef>
            </a:pPr>
            <a:r>
              <a:rPr lang="en-US" sz="1000" b="1">
                <a:solidFill>
                  <a:srgbClr val="000000"/>
                </a:solidFill>
                <a:latin typeface="Open Sans Bold"/>
                <a:ea typeface="Open Sans Bold"/>
                <a:cs typeface="Open Sans Bold"/>
                <a:sym typeface="Open Sans Bold"/>
              </a:rPr>
              <a:t>Required Node Anti-Affinity (Avoid Specific Nodes)</a:t>
            </a:r>
          </a:p>
          <a:p>
            <a:pPr algn="l">
              <a:lnSpc>
                <a:spcPts val="1400"/>
              </a:lnSpc>
              <a:spcBef>
                <a:spcPct val="0"/>
              </a:spcBef>
            </a:pPr>
            <a:r>
              <a:rPr lang="en-US" sz="1000">
                <a:solidFill>
                  <a:srgbClr val="000000"/>
                </a:solidFill>
                <a:latin typeface="Open Sans"/>
                <a:ea typeface="Open Sans"/>
                <a:cs typeface="Open Sans"/>
                <a:sym typeface="Open Sans"/>
              </a:rPr>
              <a:t>Now, let’s prevent a Pod from running on worker-node-1.</a:t>
            </a:r>
          </a:p>
        </p:txBody>
      </p:sp>
      <p:sp>
        <p:nvSpPr>
          <p:cNvPr id="3" name="TextBox 3"/>
          <p:cNvSpPr txBox="1"/>
          <p:nvPr/>
        </p:nvSpPr>
        <p:spPr>
          <a:xfrm>
            <a:off x="514350" y="1015548"/>
            <a:ext cx="4583490" cy="2681156"/>
          </a:xfrm>
          <a:prstGeom prst="rect">
            <a:avLst/>
          </a:prstGeom>
        </p:spPr>
        <p:txBody>
          <a:bodyPr lIns="0" tIns="0" rIns="0" bIns="0" rtlCol="0" anchor="t">
            <a:spAutoFit/>
          </a:bodyPr>
          <a:lstStyle/>
          <a:p>
            <a:pPr algn="l">
              <a:lnSpc>
                <a:spcPts val="1120"/>
              </a:lnSpc>
              <a:spcBef>
                <a:spcPct val="0"/>
              </a:spcBef>
            </a:pPr>
            <a:r>
              <a:rPr lang="en-US" sz="950">
                <a:solidFill>
                  <a:srgbClr val="000000"/>
                </a:solidFill>
                <a:latin typeface="JetBrains Mono" panose="02010509020102050004"/>
                <a:ea typeface="JetBrains Mono" panose="02010509020102050004"/>
                <a:cs typeface="JetBrains Mono" panose="02010509020102050004"/>
                <a:sym typeface="JetBrains Mono" panose="02010509020102050004"/>
              </a:rPr>
              <a:t>cat &lt;&lt;EOF | kubectl apply -f -</a:t>
            </a:r>
          </a:p>
          <a:p>
            <a:pPr algn="l">
              <a:lnSpc>
                <a:spcPts val="1120"/>
              </a:lnSpc>
              <a:spcBef>
                <a:spcPct val="0"/>
              </a:spcBef>
            </a:pPr>
            <a:r>
              <a:rPr lang="en-US" sz="950">
                <a:solidFill>
                  <a:srgbClr val="000000"/>
                </a:solidFill>
                <a:latin typeface="JetBrains Mono" panose="02010509020102050004"/>
                <a:ea typeface="JetBrains Mono" panose="02010509020102050004"/>
                <a:cs typeface="JetBrains Mono" panose="02010509020102050004"/>
                <a:sym typeface="JetBrains Mono" panose="02010509020102050004"/>
              </a:rPr>
              <a:t>apiVersion: v1</a:t>
            </a:r>
          </a:p>
          <a:p>
            <a:pPr algn="l">
              <a:lnSpc>
                <a:spcPts val="1120"/>
              </a:lnSpc>
              <a:spcBef>
                <a:spcPct val="0"/>
              </a:spcBef>
            </a:pPr>
            <a:r>
              <a:rPr lang="en-US" sz="950">
                <a:solidFill>
                  <a:srgbClr val="000000"/>
                </a:solidFill>
                <a:latin typeface="JetBrains Mono" panose="02010509020102050004"/>
                <a:ea typeface="JetBrains Mono" panose="02010509020102050004"/>
                <a:cs typeface="JetBrains Mono" panose="02010509020102050004"/>
                <a:sym typeface="JetBrains Mono" panose="02010509020102050004"/>
              </a:rPr>
              <a:t>kind: Pod</a:t>
            </a:r>
          </a:p>
          <a:p>
            <a:pPr algn="l">
              <a:lnSpc>
                <a:spcPts val="1120"/>
              </a:lnSpc>
              <a:spcBef>
                <a:spcPct val="0"/>
              </a:spcBef>
            </a:pPr>
            <a:r>
              <a:rPr lang="en-US" sz="950">
                <a:solidFill>
                  <a:srgbClr val="000000"/>
                </a:solidFill>
                <a:latin typeface="JetBrains Mono" panose="02010509020102050004"/>
                <a:ea typeface="JetBrains Mono" panose="02010509020102050004"/>
                <a:cs typeface="JetBrains Mono" panose="02010509020102050004"/>
                <a:sym typeface="JetBrains Mono" panose="02010509020102050004"/>
              </a:rPr>
              <a:t>metadata:</a:t>
            </a:r>
          </a:p>
          <a:p>
            <a:pPr algn="l">
              <a:lnSpc>
                <a:spcPts val="1120"/>
              </a:lnSpc>
              <a:spcBef>
                <a:spcPct val="0"/>
              </a:spcBef>
            </a:pPr>
            <a:r>
              <a:rPr lang="en-US" sz="950">
                <a:solidFill>
                  <a:srgbClr val="000000"/>
                </a:solidFill>
                <a:latin typeface="JetBrains Mono" panose="02010509020102050004"/>
                <a:ea typeface="JetBrains Mono" panose="02010509020102050004"/>
                <a:cs typeface="JetBrains Mono" panose="02010509020102050004"/>
                <a:sym typeface="JetBrains Mono" panose="02010509020102050004"/>
              </a:rPr>
              <a:t>  name: node-anti-affinity-pod</a:t>
            </a:r>
          </a:p>
          <a:p>
            <a:pPr algn="l">
              <a:lnSpc>
                <a:spcPts val="1120"/>
              </a:lnSpc>
              <a:spcBef>
                <a:spcPct val="0"/>
              </a:spcBef>
            </a:pPr>
            <a:r>
              <a:rPr lang="en-US" sz="950">
                <a:solidFill>
                  <a:srgbClr val="000000"/>
                </a:solidFill>
                <a:latin typeface="JetBrains Mono" panose="02010509020102050004"/>
                <a:ea typeface="JetBrains Mono" panose="02010509020102050004"/>
                <a:cs typeface="JetBrains Mono" panose="02010509020102050004"/>
                <a:sym typeface="JetBrains Mono" panose="02010509020102050004"/>
              </a:rPr>
              <a:t>spec:</a:t>
            </a:r>
          </a:p>
          <a:p>
            <a:pPr algn="l">
              <a:lnSpc>
                <a:spcPts val="1120"/>
              </a:lnSpc>
              <a:spcBef>
                <a:spcPct val="0"/>
              </a:spcBef>
            </a:pPr>
            <a:r>
              <a:rPr lang="en-US" sz="950">
                <a:solidFill>
                  <a:srgbClr val="000000"/>
                </a:solidFill>
                <a:latin typeface="JetBrains Mono" panose="02010509020102050004"/>
                <a:ea typeface="JetBrains Mono" panose="02010509020102050004"/>
                <a:cs typeface="JetBrains Mono" panose="02010509020102050004"/>
                <a:sym typeface="JetBrains Mono" panose="02010509020102050004"/>
              </a:rPr>
              <a:t>  affinity:</a:t>
            </a:r>
          </a:p>
          <a:p>
            <a:pPr algn="l">
              <a:lnSpc>
                <a:spcPts val="1120"/>
              </a:lnSpc>
              <a:spcBef>
                <a:spcPct val="0"/>
              </a:spcBef>
            </a:pPr>
            <a:r>
              <a:rPr lang="en-US" sz="950">
                <a:solidFill>
                  <a:srgbClr val="000000"/>
                </a:solidFill>
                <a:latin typeface="JetBrains Mono" panose="02010509020102050004"/>
                <a:ea typeface="JetBrains Mono" panose="02010509020102050004"/>
                <a:cs typeface="JetBrains Mono" panose="02010509020102050004"/>
                <a:sym typeface="JetBrains Mono" panose="02010509020102050004"/>
              </a:rPr>
              <a:t>    nodeAffinity:</a:t>
            </a:r>
          </a:p>
          <a:p>
            <a:pPr algn="l">
              <a:lnSpc>
                <a:spcPts val="1120"/>
              </a:lnSpc>
              <a:spcBef>
                <a:spcPct val="0"/>
              </a:spcBef>
            </a:pPr>
            <a:r>
              <a:rPr lang="en-US" sz="950">
                <a:solidFill>
                  <a:srgbClr val="000000"/>
                </a:solidFill>
                <a:latin typeface="JetBrains Mono" panose="02010509020102050004"/>
                <a:ea typeface="JetBrains Mono" panose="02010509020102050004"/>
                <a:cs typeface="JetBrains Mono" panose="02010509020102050004"/>
                <a:sym typeface="JetBrains Mono" panose="02010509020102050004"/>
              </a:rPr>
              <a:t>      requiredDuringSchedulingIgnoredDuringExecution:</a:t>
            </a:r>
          </a:p>
          <a:p>
            <a:pPr algn="l">
              <a:lnSpc>
                <a:spcPts val="1120"/>
              </a:lnSpc>
              <a:spcBef>
                <a:spcPct val="0"/>
              </a:spcBef>
            </a:pPr>
            <a:r>
              <a:rPr lang="en-US" sz="950">
                <a:solidFill>
                  <a:srgbClr val="000000"/>
                </a:solidFill>
                <a:latin typeface="JetBrains Mono" panose="02010509020102050004"/>
                <a:ea typeface="JetBrains Mono" panose="02010509020102050004"/>
                <a:cs typeface="JetBrains Mono" panose="02010509020102050004"/>
                <a:sym typeface="JetBrains Mono" panose="02010509020102050004"/>
              </a:rPr>
              <a:t>        nodeSelectorTerms:</a:t>
            </a:r>
          </a:p>
          <a:p>
            <a:pPr algn="l">
              <a:lnSpc>
                <a:spcPts val="1120"/>
              </a:lnSpc>
              <a:spcBef>
                <a:spcPct val="0"/>
              </a:spcBef>
            </a:pPr>
            <a:r>
              <a:rPr lang="en-US" sz="950">
                <a:solidFill>
                  <a:srgbClr val="000000"/>
                </a:solidFill>
                <a:latin typeface="JetBrains Mono" panose="02010509020102050004"/>
                <a:ea typeface="JetBrains Mono" panose="02010509020102050004"/>
                <a:cs typeface="JetBrains Mono" panose="02010509020102050004"/>
                <a:sym typeface="JetBrains Mono" panose="02010509020102050004"/>
              </a:rPr>
              <a:t>        - matchExpressions:</a:t>
            </a:r>
          </a:p>
          <a:p>
            <a:pPr algn="l">
              <a:lnSpc>
                <a:spcPts val="1120"/>
              </a:lnSpc>
              <a:spcBef>
                <a:spcPct val="0"/>
              </a:spcBef>
            </a:pPr>
            <a:r>
              <a:rPr lang="en-US" sz="950">
                <a:solidFill>
                  <a:srgbClr val="000000"/>
                </a:solidFill>
                <a:latin typeface="JetBrains Mono" panose="02010509020102050004"/>
                <a:ea typeface="JetBrains Mono" panose="02010509020102050004"/>
                <a:cs typeface="JetBrains Mono" panose="02010509020102050004"/>
                <a:sym typeface="JetBrains Mono" panose="02010509020102050004"/>
              </a:rPr>
              <a:t>          - key: storage</a:t>
            </a:r>
          </a:p>
          <a:p>
            <a:pPr algn="l">
              <a:lnSpc>
                <a:spcPts val="1120"/>
              </a:lnSpc>
              <a:spcBef>
                <a:spcPct val="0"/>
              </a:spcBef>
            </a:pPr>
            <a:r>
              <a:rPr lang="en-US" sz="950">
                <a:solidFill>
                  <a:srgbClr val="000000"/>
                </a:solidFill>
                <a:latin typeface="JetBrains Mono" panose="02010509020102050004"/>
                <a:ea typeface="JetBrains Mono" panose="02010509020102050004"/>
                <a:cs typeface="JetBrains Mono" panose="02010509020102050004"/>
                <a:sym typeface="JetBrains Mono" panose="02010509020102050004"/>
              </a:rPr>
              <a:t>            operator: NotIn</a:t>
            </a:r>
          </a:p>
          <a:p>
            <a:pPr algn="l">
              <a:lnSpc>
                <a:spcPts val="1120"/>
              </a:lnSpc>
              <a:spcBef>
                <a:spcPct val="0"/>
              </a:spcBef>
            </a:pPr>
            <a:r>
              <a:rPr lang="en-US" sz="950">
                <a:solidFill>
                  <a:srgbClr val="000000"/>
                </a:solidFill>
                <a:latin typeface="JetBrains Mono" panose="02010509020102050004"/>
                <a:ea typeface="JetBrains Mono" panose="02010509020102050004"/>
                <a:cs typeface="JetBrains Mono" panose="02010509020102050004"/>
                <a:sym typeface="JetBrains Mono" panose="02010509020102050004"/>
              </a:rPr>
              <a:t>            values:</a:t>
            </a:r>
          </a:p>
          <a:p>
            <a:pPr algn="l">
              <a:lnSpc>
                <a:spcPts val="1120"/>
              </a:lnSpc>
              <a:spcBef>
                <a:spcPct val="0"/>
              </a:spcBef>
            </a:pPr>
            <a:r>
              <a:rPr lang="en-US" sz="950">
                <a:solidFill>
                  <a:srgbClr val="000000"/>
                </a:solidFill>
                <a:latin typeface="JetBrains Mono" panose="02010509020102050004"/>
                <a:ea typeface="JetBrains Mono" panose="02010509020102050004"/>
                <a:cs typeface="JetBrains Mono" panose="02010509020102050004"/>
                <a:sym typeface="JetBrains Mono" panose="02010509020102050004"/>
              </a:rPr>
              <a:t>            - ssd</a:t>
            </a:r>
          </a:p>
          <a:p>
            <a:pPr algn="l">
              <a:lnSpc>
                <a:spcPts val="1120"/>
              </a:lnSpc>
              <a:spcBef>
                <a:spcPct val="0"/>
              </a:spcBef>
            </a:pPr>
            <a:r>
              <a:rPr lang="en-US" sz="950">
                <a:solidFill>
                  <a:srgbClr val="000000"/>
                </a:solidFill>
                <a:latin typeface="JetBrains Mono" panose="02010509020102050004"/>
                <a:ea typeface="JetBrains Mono" panose="02010509020102050004"/>
                <a:cs typeface="JetBrains Mono" panose="02010509020102050004"/>
                <a:sym typeface="JetBrains Mono" panose="02010509020102050004"/>
              </a:rPr>
              <a:t>  containers:</a:t>
            </a:r>
          </a:p>
          <a:p>
            <a:pPr algn="l">
              <a:lnSpc>
                <a:spcPts val="1120"/>
              </a:lnSpc>
              <a:spcBef>
                <a:spcPct val="0"/>
              </a:spcBef>
            </a:pPr>
            <a:r>
              <a:rPr lang="en-US" sz="950">
                <a:solidFill>
                  <a:srgbClr val="000000"/>
                </a:solidFill>
                <a:latin typeface="JetBrains Mono" panose="02010509020102050004"/>
                <a:ea typeface="JetBrains Mono" panose="02010509020102050004"/>
                <a:cs typeface="JetBrains Mono" panose="02010509020102050004"/>
                <a:sym typeface="JetBrains Mono" panose="02010509020102050004"/>
              </a:rPr>
              <a:t>  - name: nginx</a:t>
            </a:r>
          </a:p>
          <a:p>
            <a:pPr algn="l">
              <a:lnSpc>
                <a:spcPts val="1120"/>
              </a:lnSpc>
              <a:spcBef>
                <a:spcPct val="0"/>
              </a:spcBef>
            </a:pPr>
            <a:r>
              <a:rPr lang="en-US" sz="950">
                <a:solidFill>
                  <a:srgbClr val="000000"/>
                </a:solidFill>
                <a:latin typeface="JetBrains Mono" panose="02010509020102050004"/>
                <a:ea typeface="JetBrains Mono" panose="02010509020102050004"/>
                <a:cs typeface="JetBrains Mono" panose="02010509020102050004"/>
                <a:sym typeface="JetBrains Mono" panose="02010509020102050004"/>
              </a:rPr>
              <a:t>    image: nginx</a:t>
            </a:r>
          </a:p>
          <a:p>
            <a:pPr algn="l">
              <a:lnSpc>
                <a:spcPts val="1120"/>
              </a:lnSpc>
              <a:spcBef>
                <a:spcPct val="0"/>
              </a:spcBef>
            </a:pPr>
            <a:r>
              <a:rPr lang="en-US" sz="950">
                <a:solidFill>
                  <a:srgbClr val="000000"/>
                </a:solidFill>
                <a:latin typeface="JetBrains Mono" panose="02010509020102050004"/>
                <a:ea typeface="JetBrains Mono" panose="02010509020102050004"/>
                <a:cs typeface="JetBrains Mono" panose="02010509020102050004"/>
                <a:sym typeface="JetBrains Mono" panose="02010509020102050004"/>
              </a:rPr>
              <a:t>EOF</a:t>
            </a:r>
          </a:p>
        </p:txBody>
      </p:sp>
      <p:sp>
        <p:nvSpPr>
          <p:cNvPr id="4" name="TextBox 4"/>
          <p:cNvSpPr txBox="1"/>
          <p:nvPr/>
        </p:nvSpPr>
        <p:spPr>
          <a:xfrm>
            <a:off x="2879678" y="2740201"/>
            <a:ext cx="5553819" cy="164859"/>
          </a:xfrm>
          <a:prstGeom prst="rect">
            <a:avLst/>
          </a:prstGeom>
        </p:spPr>
        <p:txBody>
          <a:bodyPr lIns="0" tIns="0" rIns="0" bIns="0" rtlCol="0" anchor="t">
            <a:spAutoFit/>
          </a:bodyPr>
          <a:lstStyle/>
          <a:p>
            <a:pPr algn="ctr">
              <a:lnSpc>
                <a:spcPts val="1295"/>
              </a:lnSpc>
              <a:spcBef>
                <a:spcPct val="0"/>
              </a:spcBef>
            </a:pPr>
            <a:r>
              <a:rPr lang="en-US" sz="1100">
                <a:solidFill>
                  <a:srgbClr val="000000"/>
                </a:solidFill>
                <a:latin typeface="JetBrains Mono" panose="02010509020102050004"/>
                <a:ea typeface="JetBrains Mono" panose="02010509020102050004"/>
                <a:cs typeface="JetBrains Mono" panose="02010509020102050004"/>
                <a:sym typeface="JetBrains Mono" panose="02010509020102050004"/>
              </a:rPr>
              <a:t>🚀 The Pod avoids worker-node-1 because of the anti-affinity rule.</a:t>
            </a:r>
          </a:p>
        </p:txBody>
      </p:sp>
      <p:sp>
        <p:nvSpPr>
          <p:cNvPr id="5" name="TextBox 5"/>
          <p:cNvSpPr txBox="1"/>
          <p:nvPr/>
        </p:nvSpPr>
        <p:spPr>
          <a:xfrm>
            <a:off x="2879678" y="3096411"/>
            <a:ext cx="5553819" cy="145542"/>
          </a:xfrm>
          <a:prstGeom prst="rect">
            <a:avLst/>
          </a:prstGeom>
        </p:spPr>
        <p:txBody>
          <a:bodyPr lIns="0" tIns="0" rIns="0" bIns="0" rtlCol="0" anchor="t">
            <a:spAutoFit/>
          </a:bodyPr>
          <a:lstStyle/>
          <a:p>
            <a:pPr algn="l">
              <a:lnSpc>
                <a:spcPts val="1180"/>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kubectl label node worker-node-1 storage=standard --overwrite</a:t>
            </a:r>
          </a:p>
        </p:txBody>
      </p:sp>
      <p:sp>
        <p:nvSpPr>
          <p:cNvPr id="6" name="TextBox 6"/>
          <p:cNvSpPr txBox="1"/>
          <p:nvPr/>
        </p:nvSpPr>
        <p:spPr>
          <a:xfrm>
            <a:off x="2676637" y="3432453"/>
            <a:ext cx="5959901" cy="288417"/>
          </a:xfrm>
          <a:prstGeom prst="rect">
            <a:avLst/>
          </a:prstGeom>
        </p:spPr>
        <p:txBody>
          <a:bodyPr lIns="0" tIns="0" rIns="0" bIns="0" rtlCol="0" anchor="t">
            <a:spAutoFit/>
          </a:bodyPr>
          <a:lstStyle/>
          <a:p>
            <a:pPr algn="ctr">
              <a:lnSpc>
                <a:spcPts val="1180"/>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 If the Pod had the requiredDuringSchedulingRequiredDuringExecution rule, it would be evicted!</a:t>
            </a: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74935" y="2369696"/>
            <a:ext cx="7194130" cy="413633"/>
          </a:xfrm>
          <a:prstGeom prst="rect">
            <a:avLst/>
          </a:prstGeom>
        </p:spPr>
        <p:txBody>
          <a:bodyPr lIns="0" tIns="0" rIns="0" bIns="0" rtlCol="0" anchor="t">
            <a:spAutoFit/>
          </a:bodyPr>
          <a:lstStyle/>
          <a:p>
            <a:pPr algn="ctr">
              <a:lnSpc>
                <a:spcPts val="3275"/>
              </a:lnSpc>
              <a:spcBef>
                <a:spcPct val="0"/>
              </a:spcBef>
            </a:pPr>
            <a:r>
              <a:rPr lang="en-US" sz="2775">
                <a:solidFill>
                  <a:srgbClr val="000000"/>
                </a:solidFill>
                <a:latin typeface="JetBrains Mono" panose="02010509020102050004"/>
                <a:ea typeface="JetBrains Mono" panose="02010509020102050004"/>
                <a:cs typeface="JetBrains Mono" panose="02010509020102050004"/>
                <a:sym typeface="JetBrains Mono" panose="02010509020102050004"/>
              </a:rPr>
              <a:t>Inter-Pod Affinity &amp; Anti-Affinity</a:t>
            </a: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832364" y="1191929"/>
          <a:ext cx="4693584" cy="1430872"/>
        </p:xfrm>
        <a:graphic>
          <a:graphicData uri="http://schemas.openxmlformats.org/drawingml/2006/table">
            <a:tbl>
              <a:tblPr/>
              <a:tblGrid>
                <a:gridCol w="1022201">
                  <a:extLst>
                    <a:ext uri="{9D8B030D-6E8A-4147-A177-3AD203B41FA5}">
                      <a16:colId xmlns:a16="http://schemas.microsoft.com/office/drawing/2014/main" val="20000"/>
                    </a:ext>
                  </a:extLst>
                </a:gridCol>
                <a:gridCol w="3671383">
                  <a:extLst>
                    <a:ext uri="{9D8B030D-6E8A-4147-A177-3AD203B41FA5}">
                      <a16:colId xmlns:a16="http://schemas.microsoft.com/office/drawing/2014/main" val="20001"/>
                    </a:ext>
                  </a:extLst>
                </a:gridCol>
              </a:tblGrid>
              <a:tr h="436973">
                <a:tc>
                  <a:txBody>
                    <a:bodyPr/>
                    <a:lstStyle/>
                    <a:p>
                      <a:pPr algn="ctr">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Feature</a:t>
                      </a:r>
                      <a:endParaRPr lang="en-US" sz="1100"/>
                    </a:p>
                  </a:txBody>
                  <a:tcPr marL="161925" marR="161925" marT="161925" marB="161925">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tc>
                  <a:txBody>
                    <a:bodyPr/>
                    <a:lstStyle/>
                    <a:p>
                      <a:pPr algn="ctr">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Description</a:t>
                      </a:r>
                      <a:endParaRPr lang="en-US" sz="1100"/>
                    </a:p>
                  </a:txBody>
                  <a:tcPr marL="161925" marR="161925" marT="161925" marB="161925">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36973">
                <a:tc>
                  <a:txBody>
                    <a:bodyPr/>
                    <a:lstStyle/>
                    <a:p>
                      <a:pPr algn="ctr">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Pod Affinity</a:t>
                      </a:r>
                      <a:endParaRPr lang="en-US" sz="1100"/>
                    </a:p>
                  </a:txBody>
                  <a:tcPr marL="161925" marR="161925" marT="161925" marB="161925">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tc>
                  <a:txBody>
                    <a:bodyPr/>
                    <a:lstStyle/>
                    <a:p>
                      <a:pPr algn="ctr">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Ensures that Pods run on the same Node or in close proximity.</a:t>
                      </a:r>
                      <a:endParaRPr lang="en-US" sz="1100"/>
                    </a:p>
                  </a:txBody>
                  <a:tcPr marL="161925" marR="161925" marT="161925" marB="161925">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56926">
                <a:tc>
                  <a:txBody>
                    <a:bodyPr/>
                    <a:lstStyle/>
                    <a:p>
                      <a:pPr algn="ctr">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Pod Anti-Affinity</a:t>
                      </a:r>
                      <a:endParaRPr lang="en-US" sz="1100"/>
                    </a:p>
                  </a:txBody>
                  <a:tcPr marL="161925" marR="161925" marT="161925" marB="161925">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tc>
                  <a:txBody>
                    <a:bodyPr/>
                    <a:lstStyle/>
                    <a:p>
                      <a:pPr algn="ctr">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Ensures that Pods avoid running on the same Node to improve redundancy.</a:t>
                      </a:r>
                      <a:endParaRPr lang="en-US" sz="1100"/>
                    </a:p>
                  </a:txBody>
                  <a:tcPr marL="161925" marR="161925" marT="161925" marB="161925">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3" name="TextBox 3"/>
          <p:cNvSpPr txBox="1"/>
          <p:nvPr/>
        </p:nvSpPr>
        <p:spPr>
          <a:xfrm>
            <a:off x="514350" y="514350"/>
            <a:ext cx="8115300" cy="293047"/>
          </a:xfrm>
          <a:prstGeom prst="rect">
            <a:avLst/>
          </a:prstGeom>
        </p:spPr>
        <p:txBody>
          <a:bodyPr lIns="0" tIns="0" rIns="0" bIns="0" rtlCol="0" anchor="t">
            <a:spAutoFit/>
          </a:bodyPr>
          <a:lstStyle/>
          <a:p>
            <a:pPr algn="l">
              <a:lnSpc>
                <a:spcPts val="1155"/>
              </a:lnSpc>
              <a:spcBef>
                <a:spcPct val="0"/>
              </a:spcBef>
            </a:pPr>
            <a:r>
              <a:rPr lang="en-US" sz="980">
                <a:solidFill>
                  <a:srgbClr val="000000"/>
                </a:solidFill>
                <a:latin typeface="JetBrains Mono" panose="02010509020102050004"/>
                <a:ea typeface="JetBrains Mono" panose="02010509020102050004"/>
                <a:cs typeface="JetBrains Mono" panose="02010509020102050004"/>
                <a:sym typeface="JetBrains Mono" panose="02010509020102050004"/>
              </a:rPr>
              <a:t>Inter-Pod Affinity and Anti-Affinity allow Kubernetes to control how Pods are scheduled relative to each other. They help group related workloads together or distribute workloads for high availability.</a:t>
            </a:r>
          </a:p>
        </p:txBody>
      </p:sp>
      <p:sp>
        <p:nvSpPr>
          <p:cNvPr id="4" name="TextBox 4"/>
          <p:cNvSpPr txBox="1"/>
          <p:nvPr/>
        </p:nvSpPr>
        <p:spPr>
          <a:xfrm>
            <a:off x="1408021" y="3096059"/>
            <a:ext cx="6031809" cy="609364"/>
          </a:xfrm>
          <a:prstGeom prst="rect">
            <a:avLst/>
          </a:prstGeom>
        </p:spPr>
        <p:txBody>
          <a:bodyPr lIns="0" tIns="0" rIns="0" bIns="0" rtlCol="0" anchor="t">
            <a:spAutoFit/>
          </a:bodyPr>
          <a:lstStyle/>
          <a:p>
            <a:pPr algn="l">
              <a:lnSpc>
                <a:spcPts val="1205"/>
              </a:lnSpc>
              <a:spcBef>
                <a:spcPct val="0"/>
              </a:spcBef>
            </a:pPr>
            <a:r>
              <a:rPr lang="en-US" sz="1025">
                <a:solidFill>
                  <a:srgbClr val="000000"/>
                </a:solidFill>
                <a:latin typeface="JetBrains Mono" panose="02010509020102050004"/>
                <a:ea typeface="JetBrains Mono" panose="02010509020102050004"/>
                <a:cs typeface="JetBrains Mono" panose="02010509020102050004"/>
                <a:sym typeface="JetBrains Mono" panose="02010509020102050004"/>
              </a:rPr>
              <a:t>🔹 Example Use Cases:</a:t>
            </a:r>
          </a:p>
          <a:p>
            <a:pPr algn="l">
              <a:lnSpc>
                <a:spcPts val="1205"/>
              </a:lnSpc>
              <a:spcBef>
                <a:spcPct val="0"/>
              </a:spcBef>
            </a:pPr>
            <a:r>
              <a:rPr lang="en-US" sz="1025">
                <a:solidFill>
                  <a:srgbClr val="000000"/>
                </a:solidFill>
                <a:latin typeface="JetBrains Mono" panose="02010509020102050004"/>
                <a:ea typeface="JetBrains Mono" panose="02010509020102050004"/>
                <a:cs typeface="JetBrains Mono" panose="02010509020102050004"/>
                <a:sym typeface="JetBrains Mono" panose="02010509020102050004"/>
              </a:rPr>
              <a:t>✔ Running frontend &amp; backend together on the same Node for low latency.</a:t>
            </a:r>
          </a:p>
          <a:p>
            <a:pPr algn="l">
              <a:lnSpc>
                <a:spcPts val="1205"/>
              </a:lnSpc>
              <a:spcBef>
                <a:spcPct val="0"/>
              </a:spcBef>
            </a:pPr>
            <a:r>
              <a:rPr lang="en-US" sz="1025">
                <a:solidFill>
                  <a:srgbClr val="000000"/>
                </a:solidFill>
                <a:latin typeface="JetBrains Mono" panose="02010509020102050004"/>
                <a:ea typeface="JetBrains Mono" panose="02010509020102050004"/>
                <a:cs typeface="JetBrains Mono" panose="02010509020102050004"/>
                <a:sym typeface="JetBrains Mono" panose="02010509020102050004"/>
              </a:rPr>
              <a:t>✔ Ensuring database replicas do not run on the same Node to prevent failures.</a:t>
            </a:r>
          </a:p>
          <a:p>
            <a:pPr algn="l">
              <a:lnSpc>
                <a:spcPts val="1205"/>
              </a:lnSpc>
              <a:spcBef>
                <a:spcPct val="0"/>
              </a:spcBef>
            </a:pPr>
            <a:r>
              <a:rPr lang="en-US" sz="1025">
                <a:solidFill>
                  <a:srgbClr val="000000"/>
                </a:solidFill>
                <a:latin typeface="JetBrains Mono" panose="02010509020102050004"/>
                <a:ea typeface="JetBrains Mono" panose="02010509020102050004"/>
                <a:cs typeface="JetBrains Mono" panose="02010509020102050004"/>
                <a:sym typeface="JetBrains Mono" panose="02010509020102050004"/>
              </a:rPr>
              <a:t>✔ Distributing microservices across multiple Nodes.</a:t>
            </a: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51647" y="1485789"/>
          <a:ext cx="6780468" cy="2374900"/>
        </p:xfrm>
        <a:graphic>
          <a:graphicData uri="http://schemas.openxmlformats.org/drawingml/2006/table">
            <a:tbl>
              <a:tblPr/>
              <a:tblGrid>
                <a:gridCol w="2260156">
                  <a:extLst>
                    <a:ext uri="{9D8B030D-6E8A-4147-A177-3AD203B41FA5}">
                      <a16:colId xmlns:a16="http://schemas.microsoft.com/office/drawing/2014/main" val="20000"/>
                    </a:ext>
                  </a:extLst>
                </a:gridCol>
                <a:gridCol w="2260156">
                  <a:extLst>
                    <a:ext uri="{9D8B030D-6E8A-4147-A177-3AD203B41FA5}">
                      <a16:colId xmlns:a16="http://schemas.microsoft.com/office/drawing/2014/main" val="20001"/>
                    </a:ext>
                  </a:extLst>
                </a:gridCol>
                <a:gridCol w="2260156">
                  <a:extLst>
                    <a:ext uri="{9D8B030D-6E8A-4147-A177-3AD203B41FA5}">
                      <a16:colId xmlns:a16="http://schemas.microsoft.com/office/drawing/2014/main" val="20002"/>
                    </a:ext>
                  </a:extLst>
                </a:gridCol>
              </a:tblGrid>
              <a:tr h="684944">
                <a:tc>
                  <a:txBody>
                    <a:bodyPr/>
                    <a:lstStyle/>
                    <a:p>
                      <a:pPr algn="l">
                        <a:lnSpc>
                          <a:spcPts val="1400"/>
                        </a:lnSpc>
                        <a:defRPr/>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Type</a:t>
                      </a:r>
                      <a:endParaRPr lang="en-US" sz="1100"/>
                    </a:p>
                  </a:txBody>
                  <a:tcPr marL="104775" marR="104775" marT="104775" marB="1047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Description</a:t>
                      </a:r>
                      <a:endParaRPr lang="en-US" sz="1100"/>
                    </a:p>
                  </a:txBody>
                  <a:tcPr marL="104775" marR="104775" marT="104775" marB="1047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Effect</a:t>
                      </a:r>
                      <a:endParaRPr lang="en-US" sz="1100"/>
                    </a:p>
                  </a:txBody>
                  <a:tcPr marL="104775" marR="104775" marT="104775" marB="1047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58560">
                <a:tc>
                  <a:txBody>
                    <a:bodyPr/>
                    <a:lstStyle/>
                    <a:p>
                      <a:pPr algn="l">
                        <a:lnSpc>
                          <a:spcPts val="1400"/>
                        </a:lnSpc>
                        <a:defRPr/>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requiredDuringSchedulingIgnoredDuringExecution</a:t>
                      </a:r>
                      <a:endParaRPr lang="en-US" sz="1100"/>
                    </a:p>
                  </a:txBody>
                  <a:tcPr marL="104775" marR="104775" marT="104775" marB="1047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Strict rule: Pod must be scheduled based on the affinity rule.</a:t>
                      </a:r>
                      <a:endParaRPr lang="en-US" sz="1100"/>
                    </a:p>
                  </a:txBody>
                  <a:tcPr marL="104775" marR="104775" marT="104775" marB="1047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If no matching Node is found, the Pod stays Pending.</a:t>
                      </a:r>
                      <a:endParaRPr lang="en-US" sz="1100"/>
                    </a:p>
                  </a:txBody>
                  <a:tcPr marL="104775" marR="104775" marT="104775" marB="1047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31396">
                <a:tc>
                  <a:txBody>
                    <a:bodyPr/>
                    <a:lstStyle/>
                    <a:p>
                      <a:pPr algn="l">
                        <a:lnSpc>
                          <a:spcPts val="1400"/>
                        </a:lnSpc>
                        <a:defRPr/>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preferredDuringSchedulingIgnoredDuringExecution</a:t>
                      </a:r>
                      <a:endParaRPr lang="en-US" sz="1100"/>
                    </a:p>
                  </a:txBody>
                  <a:tcPr marL="104775" marR="104775" marT="104775" marB="1047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Soft rule: Kubernetes tries to place the Pod based on the affinity rule.</a:t>
                      </a:r>
                      <a:endParaRPr lang="en-US" sz="1100"/>
                    </a:p>
                  </a:txBody>
                  <a:tcPr marL="104775" marR="104775" marT="104775" marB="1047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If no matching Node is found, the Pod is scheduled elsewhere.</a:t>
                      </a:r>
                      <a:endParaRPr lang="en-US" sz="1100"/>
                    </a:p>
                  </a:txBody>
                  <a:tcPr marL="104775" marR="104775" marT="104775" marB="1047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3" name="TextBox 3"/>
          <p:cNvSpPr txBox="1"/>
          <p:nvPr/>
        </p:nvSpPr>
        <p:spPr>
          <a:xfrm>
            <a:off x="1051647" y="742002"/>
            <a:ext cx="4564707" cy="374736"/>
          </a:xfrm>
          <a:prstGeom prst="rect">
            <a:avLst/>
          </a:prstGeom>
        </p:spPr>
        <p:txBody>
          <a:bodyPr lIns="0" tIns="0" rIns="0" bIns="0" rtlCol="0" anchor="t">
            <a:spAutoFit/>
          </a:bodyPr>
          <a:lstStyle/>
          <a:p>
            <a:pPr algn="l">
              <a:lnSpc>
                <a:spcPts val="1440"/>
              </a:lnSpc>
              <a:spcBef>
                <a:spcPct val="0"/>
              </a:spcBef>
            </a:pPr>
            <a:r>
              <a:rPr lang="en-US" sz="122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Types of Inter-Pod Affinity &amp; Anti-Affinity</a:t>
            </a:r>
          </a:p>
          <a:p>
            <a:pPr algn="l">
              <a:lnSpc>
                <a:spcPts val="1440"/>
              </a:lnSpc>
              <a:spcBef>
                <a:spcPct val="0"/>
              </a:spcBef>
            </a:pPr>
            <a:r>
              <a:rPr lang="en-US" sz="1220">
                <a:solidFill>
                  <a:srgbClr val="000000"/>
                </a:solidFill>
                <a:latin typeface="JetBrains Mono" panose="02010509020102050004"/>
                <a:ea typeface="JetBrains Mono" panose="02010509020102050004"/>
                <a:cs typeface="JetBrains Mono" panose="02010509020102050004"/>
                <a:sym typeface="JetBrains Mono" panose="02010509020102050004"/>
              </a:rPr>
              <a:t>Kubernetes supports two levels of affinity rules: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8202" y="1424178"/>
            <a:ext cx="8647595" cy="1903047"/>
          </a:xfrm>
          <a:custGeom>
            <a:avLst/>
            <a:gdLst/>
            <a:ahLst/>
            <a:cxnLst/>
            <a:rect l="l" t="t" r="r" b="b"/>
            <a:pathLst>
              <a:path w="8647595" h="1903047">
                <a:moveTo>
                  <a:pt x="0" y="0"/>
                </a:moveTo>
                <a:lnTo>
                  <a:pt x="8647596" y="0"/>
                </a:lnTo>
                <a:lnTo>
                  <a:pt x="8647596" y="1903047"/>
                </a:lnTo>
                <a:lnTo>
                  <a:pt x="0" y="19030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463736" y="1728949"/>
            <a:ext cx="4302490" cy="1452458"/>
          </a:xfrm>
          <a:prstGeom prst="rect">
            <a:avLst/>
          </a:prstGeom>
        </p:spPr>
        <p:txBody>
          <a:bodyPr lIns="0" tIns="0" rIns="0" bIns="0" rtlCol="0" anchor="t">
            <a:spAutoFit/>
          </a:bodyPr>
          <a:lstStyle/>
          <a:p>
            <a:pPr algn="ctr">
              <a:lnSpc>
                <a:spcPts val="5040"/>
              </a:lnSpc>
            </a:pPr>
            <a:r>
              <a:rPr lang="en-US" sz="3600" b="1">
                <a:solidFill>
                  <a:srgbClr val="595959"/>
                </a:solidFill>
                <a:latin typeface="Ubuntu Bold" panose="020B0804030602030204"/>
                <a:ea typeface="Ubuntu Bold" panose="020B0804030602030204"/>
                <a:cs typeface="Ubuntu Bold" panose="020B0804030602030204"/>
                <a:sym typeface="Ubuntu Bold" panose="020B0804030602030204"/>
              </a:rPr>
              <a:t>Docker</a:t>
            </a:r>
          </a:p>
          <a:p>
            <a:pPr algn="ctr">
              <a:lnSpc>
                <a:spcPts val="5880"/>
              </a:lnSpc>
            </a:pPr>
            <a:r>
              <a:rPr lang="en-US" sz="4200" b="1">
                <a:solidFill>
                  <a:srgbClr val="000000"/>
                </a:solidFill>
                <a:latin typeface="Ubuntu Bold" panose="020B0804030602030204"/>
                <a:ea typeface="Ubuntu Bold" panose="020B0804030602030204"/>
                <a:cs typeface="Ubuntu Bold" panose="020B0804030602030204"/>
                <a:sym typeface="Ubuntu Bold" panose="020B0804030602030204"/>
              </a:rPr>
              <a:t>Why Containers?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378088" y="1483010"/>
          <a:ext cx="2844801" cy="3162620"/>
        </p:xfrm>
        <a:graphic>
          <a:graphicData uri="http://schemas.openxmlformats.org/drawingml/2006/table">
            <a:tbl>
              <a:tblPr/>
              <a:tblGrid>
                <a:gridCol w="948267">
                  <a:extLst>
                    <a:ext uri="{9D8B030D-6E8A-4147-A177-3AD203B41FA5}">
                      <a16:colId xmlns:a16="http://schemas.microsoft.com/office/drawing/2014/main" val="20000"/>
                    </a:ext>
                  </a:extLst>
                </a:gridCol>
                <a:gridCol w="948267">
                  <a:extLst>
                    <a:ext uri="{9D8B030D-6E8A-4147-A177-3AD203B41FA5}">
                      <a16:colId xmlns:a16="http://schemas.microsoft.com/office/drawing/2014/main" val="20001"/>
                    </a:ext>
                  </a:extLst>
                </a:gridCol>
                <a:gridCol w="948267">
                  <a:extLst>
                    <a:ext uri="{9D8B030D-6E8A-4147-A177-3AD203B41FA5}">
                      <a16:colId xmlns:a16="http://schemas.microsoft.com/office/drawing/2014/main" val="20002"/>
                    </a:ext>
                  </a:extLst>
                </a:gridCol>
              </a:tblGrid>
              <a:tr h="319734">
                <a:tc>
                  <a:txBody>
                    <a:bodyPr/>
                    <a:lstStyle/>
                    <a:p>
                      <a:pPr algn="l">
                        <a:lnSpc>
                          <a:spcPts val="980"/>
                        </a:lnSpc>
                        <a:defRPr/>
                      </a:pPr>
                      <a:r>
                        <a:rPr lang="en-US" sz="700">
                          <a:solidFill>
                            <a:srgbClr val="000000"/>
                          </a:solidFill>
                          <a:latin typeface="JetBrains Mono" panose="02010509020102050004"/>
                          <a:ea typeface="JetBrains Mono" panose="02010509020102050004"/>
                          <a:cs typeface="JetBrains Mono" panose="02010509020102050004"/>
                          <a:sym typeface="JetBrains Mono" panose="02010509020102050004"/>
                        </a:rPr>
                        <a:t>Command</a:t>
                      </a:r>
                      <a:endParaRPr lang="en-US" sz="1100"/>
                    </a:p>
                  </a:txBody>
                  <a:tcPr marL="66675" marR="66675" marT="66675" marB="66675">
                    <a:lnL w="7408" cap="flat" cmpd="sng" algn="ctr">
                      <a:solidFill>
                        <a:srgbClr val="000000"/>
                      </a:solidFill>
                      <a:prstDash val="solid"/>
                      <a:round/>
                      <a:headEnd type="none" w="med" len="med"/>
                      <a:tailEnd type="none" w="med" len="med"/>
                    </a:lnL>
                    <a:lnR w="7408" cap="flat" cmpd="sng" algn="ctr">
                      <a:solidFill>
                        <a:srgbClr val="000000"/>
                      </a:solidFill>
                      <a:prstDash val="solid"/>
                      <a:round/>
                      <a:headEnd type="none" w="med" len="med"/>
                      <a:tailEnd type="none" w="med" len="med"/>
                    </a:lnR>
                    <a:lnT w="7408" cap="flat" cmpd="sng" algn="ctr">
                      <a:solidFill>
                        <a:srgbClr val="000000"/>
                      </a:solidFill>
                      <a:prstDash val="solid"/>
                      <a:round/>
                      <a:headEnd type="none" w="med" len="med"/>
                      <a:tailEnd type="none" w="med" len="med"/>
                    </a:lnT>
                    <a:lnB w="7408" cap="flat" cmpd="sng" algn="ctr">
                      <a:solidFill>
                        <a:srgbClr val="000000"/>
                      </a:solidFill>
                      <a:prstDash val="solid"/>
                      <a:round/>
                      <a:headEnd type="none" w="med" len="med"/>
                      <a:tailEnd type="none" w="med" len="med"/>
                    </a:lnB>
                  </a:tcPr>
                </a:tc>
                <a:tc>
                  <a:txBody>
                    <a:bodyPr/>
                    <a:lstStyle/>
                    <a:p>
                      <a:pPr algn="l">
                        <a:lnSpc>
                          <a:spcPts val="980"/>
                        </a:lnSpc>
                        <a:defRPr/>
                      </a:pPr>
                      <a:r>
                        <a:rPr lang="en-US" sz="700">
                          <a:solidFill>
                            <a:srgbClr val="000000"/>
                          </a:solidFill>
                          <a:latin typeface="JetBrains Mono" panose="02010509020102050004"/>
                          <a:ea typeface="JetBrains Mono" panose="02010509020102050004"/>
                          <a:cs typeface="JetBrains Mono" panose="02010509020102050004"/>
                          <a:sym typeface="JetBrains Mono" panose="02010509020102050004"/>
                        </a:rPr>
                        <a:t>Description</a:t>
                      </a:r>
                      <a:endParaRPr lang="en-US" sz="1100"/>
                    </a:p>
                  </a:txBody>
                  <a:tcPr marL="66675" marR="66675" marT="66675" marB="66675">
                    <a:lnL w="7408" cap="flat" cmpd="sng" algn="ctr">
                      <a:solidFill>
                        <a:srgbClr val="000000"/>
                      </a:solidFill>
                      <a:prstDash val="solid"/>
                      <a:round/>
                      <a:headEnd type="none" w="med" len="med"/>
                      <a:tailEnd type="none" w="med" len="med"/>
                    </a:lnL>
                    <a:lnR w="7408" cap="flat" cmpd="sng" algn="ctr">
                      <a:solidFill>
                        <a:srgbClr val="000000"/>
                      </a:solidFill>
                      <a:prstDash val="solid"/>
                      <a:round/>
                      <a:headEnd type="none" w="med" len="med"/>
                      <a:tailEnd type="none" w="med" len="med"/>
                    </a:lnR>
                    <a:lnT w="7408" cap="flat" cmpd="sng" algn="ctr">
                      <a:solidFill>
                        <a:srgbClr val="000000"/>
                      </a:solidFill>
                      <a:prstDash val="solid"/>
                      <a:round/>
                      <a:headEnd type="none" w="med" len="med"/>
                      <a:tailEnd type="none" w="med" len="med"/>
                    </a:lnT>
                    <a:lnB w="7408" cap="flat" cmpd="sng" algn="ctr">
                      <a:solidFill>
                        <a:srgbClr val="000000"/>
                      </a:solidFill>
                      <a:prstDash val="solid"/>
                      <a:round/>
                      <a:headEnd type="none" w="med" len="med"/>
                      <a:tailEnd type="none" w="med" len="med"/>
                    </a:lnB>
                  </a:tcPr>
                </a:tc>
                <a:tc>
                  <a:txBody>
                    <a:bodyPr/>
                    <a:lstStyle/>
                    <a:p>
                      <a:pPr algn="l">
                        <a:lnSpc>
                          <a:spcPts val="980"/>
                        </a:lnSpc>
                        <a:defRPr/>
                      </a:pPr>
                      <a:r>
                        <a:rPr lang="en-US" sz="700">
                          <a:solidFill>
                            <a:srgbClr val="000000"/>
                          </a:solidFill>
                          <a:latin typeface="JetBrains Mono" panose="02010509020102050004"/>
                          <a:ea typeface="JetBrains Mono" panose="02010509020102050004"/>
                          <a:cs typeface="JetBrains Mono" panose="02010509020102050004"/>
                          <a:sym typeface="JetBrains Mono" panose="02010509020102050004"/>
                        </a:rPr>
                        <a:t>Options / Explanation</a:t>
                      </a:r>
                      <a:endParaRPr lang="en-US" sz="1100"/>
                    </a:p>
                  </a:txBody>
                  <a:tcPr marL="66675" marR="66675" marT="66675" marB="66675">
                    <a:lnL w="7408" cap="flat" cmpd="sng" algn="ctr">
                      <a:solidFill>
                        <a:srgbClr val="000000"/>
                      </a:solidFill>
                      <a:prstDash val="solid"/>
                      <a:round/>
                      <a:headEnd type="none" w="med" len="med"/>
                      <a:tailEnd type="none" w="med" len="med"/>
                    </a:lnL>
                    <a:lnR w="7408" cap="flat" cmpd="sng" algn="ctr">
                      <a:solidFill>
                        <a:srgbClr val="000000"/>
                      </a:solidFill>
                      <a:prstDash val="solid"/>
                      <a:round/>
                      <a:headEnd type="none" w="med" len="med"/>
                      <a:tailEnd type="none" w="med" len="med"/>
                    </a:lnR>
                    <a:lnT w="7408" cap="flat" cmpd="sng" algn="ctr">
                      <a:solidFill>
                        <a:srgbClr val="000000"/>
                      </a:solidFill>
                      <a:prstDash val="solid"/>
                      <a:round/>
                      <a:headEnd type="none" w="med" len="med"/>
                      <a:tailEnd type="none" w="med" len="med"/>
                    </a:lnT>
                    <a:lnB w="7408"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90754">
                <a:tc>
                  <a:txBody>
                    <a:bodyPr/>
                    <a:lstStyle/>
                    <a:p>
                      <a:pPr algn="l">
                        <a:lnSpc>
                          <a:spcPts val="980"/>
                        </a:lnSpc>
                        <a:defRPr/>
                      </a:pPr>
                      <a:r>
                        <a:rPr lang="en-US" sz="700">
                          <a:solidFill>
                            <a:srgbClr val="000000"/>
                          </a:solidFill>
                          <a:latin typeface="JetBrains Mono" panose="02010509020102050004"/>
                          <a:ea typeface="JetBrains Mono" panose="02010509020102050004"/>
                          <a:cs typeface="JetBrains Mono" panose="02010509020102050004"/>
                          <a:sym typeface="JetBrains Mono" panose="02010509020102050004"/>
                        </a:rPr>
                        <a:t>docker images</a:t>
                      </a:r>
                      <a:endParaRPr lang="en-US" sz="1100"/>
                    </a:p>
                  </a:txBody>
                  <a:tcPr marL="66675" marR="66675" marT="66675" marB="66675">
                    <a:lnL w="7408" cap="flat" cmpd="sng" algn="ctr">
                      <a:solidFill>
                        <a:srgbClr val="000000"/>
                      </a:solidFill>
                      <a:prstDash val="solid"/>
                      <a:round/>
                      <a:headEnd type="none" w="med" len="med"/>
                      <a:tailEnd type="none" w="med" len="med"/>
                    </a:lnL>
                    <a:lnR w="7408" cap="flat" cmpd="sng" algn="ctr">
                      <a:solidFill>
                        <a:srgbClr val="000000"/>
                      </a:solidFill>
                      <a:prstDash val="solid"/>
                      <a:round/>
                      <a:headEnd type="none" w="med" len="med"/>
                      <a:tailEnd type="none" w="med" len="med"/>
                    </a:lnR>
                    <a:lnT w="7408" cap="flat" cmpd="sng" algn="ctr">
                      <a:solidFill>
                        <a:srgbClr val="000000"/>
                      </a:solidFill>
                      <a:prstDash val="solid"/>
                      <a:round/>
                      <a:headEnd type="none" w="med" len="med"/>
                      <a:tailEnd type="none" w="med" len="med"/>
                    </a:lnT>
                    <a:lnB w="7408" cap="flat" cmpd="sng" algn="ctr">
                      <a:solidFill>
                        <a:srgbClr val="000000"/>
                      </a:solidFill>
                      <a:prstDash val="solid"/>
                      <a:round/>
                      <a:headEnd type="none" w="med" len="med"/>
                      <a:tailEnd type="none" w="med" len="med"/>
                    </a:lnB>
                  </a:tcPr>
                </a:tc>
                <a:tc>
                  <a:txBody>
                    <a:bodyPr/>
                    <a:lstStyle/>
                    <a:p>
                      <a:pPr algn="l">
                        <a:lnSpc>
                          <a:spcPts val="980"/>
                        </a:lnSpc>
                        <a:defRPr/>
                      </a:pPr>
                      <a:r>
                        <a:rPr lang="en-US" sz="700">
                          <a:solidFill>
                            <a:srgbClr val="000000"/>
                          </a:solidFill>
                          <a:latin typeface="JetBrains Mono" panose="02010509020102050004"/>
                          <a:ea typeface="JetBrains Mono" panose="02010509020102050004"/>
                          <a:cs typeface="JetBrains Mono" panose="02010509020102050004"/>
                          <a:sym typeface="JetBrains Mono" panose="02010509020102050004"/>
                        </a:rPr>
                        <a:t>Lists all locally stored images</a:t>
                      </a:r>
                      <a:endParaRPr lang="en-US" sz="1100"/>
                    </a:p>
                  </a:txBody>
                  <a:tcPr marL="66675" marR="66675" marT="66675" marB="66675">
                    <a:lnL w="7408" cap="flat" cmpd="sng" algn="ctr">
                      <a:solidFill>
                        <a:srgbClr val="000000"/>
                      </a:solidFill>
                      <a:prstDash val="solid"/>
                      <a:round/>
                      <a:headEnd type="none" w="med" len="med"/>
                      <a:tailEnd type="none" w="med" len="med"/>
                    </a:lnL>
                    <a:lnR w="7408" cap="flat" cmpd="sng" algn="ctr">
                      <a:solidFill>
                        <a:srgbClr val="000000"/>
                      </a:solidFill>
                      <a:prstDash val="solid"/>
                      <a:round/>
                      <a:headEnd type="none" w="med" len="med"/>
                      <a:tailEnd type="none" w="med" len="med"/>
                    </a:lnR>
                    <a:lnT w="7408" cap="flat" cmpd="sng" algn="ctr">
                      <a:solidFill>
                        <a:srgbClr val="000000"/>
                      </a:solidFill>
                      <a:prstDash val="solid"/>
                      <a:round/>
                      <a:headEnd type="none" w="med" len="med"/>
                      <a:tailEnd type="none" w="med" len="med"/>
                    </a:lnT>
                    <a:lnB w="7408" cap="flat" cmpd="sng" algn="ctr">
                      <a:solidFill>
                        <a:srgbClr val="000000"/>
                      </a:solidFill>
                      <a:prstDash val="solid"/>
                      <a:round/>
                      <a:headEnd type="none" w="med" len="med"/>
                      <a:tailEnd type="none" w="med" len="med"/>
                    </a:lnB>
                  </a:tcPr>
                </a:tc>
                <a:tc>
                  <a:txBody>
                    <a:bodyPr/>
                    <a:lstStyle/>
                    <a:p>
                      <a:pPr algn="l">
                        <a:lnSpc>
                          <a:spcPts val="980"/>
                        </a:lnSpc>
                        <a:defRPr/>
                      </a:pPr>
                      <a:r>
                        <a:rPr lang="en-US" sz="700">
                          <a:solidFill>
                            <a:srgbClr val="000000"/>
                          </a:solidFill>
                          <a:latin typeface="JetBrains Mono" panose="02010509020102050004"/>
                          <a:ea typeface="JetBrains Mono" panose="02010509020102050004"/>
                          <a:cs typeface="JetBrains Mono" panose="02010509020102050004"/>
                          <a:sym typeface="JetBrains Mono" panose="02010509020102050004"/>
                        </a:rPr>
                        <a:t>Shows only downloaded images, not images available on Docker Hub</a:t>
                      </a:r>
                      <a:endParaRPr lang="en-US" sz="1100"/>
                    </a:p>
                  </a:txBody>
                  <a:tcPr marL="66675" marR="66675" marT="66675" marB="66675">
                    <a:lnL w="7408" cap="flat" cmpd="sng" algn="ctr">
                      <a:solidFill>
                        <a:srgbClr val="000000"/>
                      </a:solidFill>
                      <a:prstDash val="solid"/>
                      <a:round/>
                      <a:headEnd type="none" w="med" len="med"/>
                      <a:tailEnd type="none" w="med" len="med"/>
                    </a:lnL>
                    <a:lnR w="7408" cap="flat" cmpd="sng" algn="ctr">
                      <a:solidFill>
                        <a:srgbClr val="000000"/>
                      </a:solidFill>
                      <a:prstDash val="solid"/>
                      <a:round/>
                      <a:headEnd type="none" w="med" len="med"/>
                      <a:tailEnd type="none" w="med" len="med"/>
                    </a:lnR>
                    <a:lnT w="7408" cap="flat" cmpd="sng" algn="ctr">
                      <a:solidFill>
                        <a:srgbClr val="000000"/>
                      </a:solidFill>
                      <a:prstDash val="solid"/>
                      <a:round/>
                      <a:headEnd type="none" w="med" len="med"/>
                      <a:tailEnd type="none" w="med" len="med"/>
                    </a:lnT>
                    <a:lnB w="7408"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90754">
                <a:tc>
                  <a:txBody>
                    <a:bodyPr/>
                    <a:lstStyle/>
                    <a:p>
                      <a:pPr algn="l">
                        <a:lnSpc>
                          <a:spcPts val="980"/>
                        </a:lnSpc>
                        <a:defRPr/>
                      </a:pPr>
                      <a:r>
                        <a:rPr lang="en-US" sz="700">
                          <a:solidFill>
                            <a:srgbClr val="000000"/>
                          </a:solidFill>
                          <a:latin typeface="JetBrains Mono" panose="02010509020102050004"/>
                          <a:ea typeface="JetBrains Mono" panose="02010509020102050004"/>
                          <a:cs typeface="JetBrains Mono" panose="02010509020102050004"/>
                          <a:sym typeface="JetBrains Mono" panose="02010509020102050004"/>
                        </a:rPr>
                        <a:t>docker image rm &lt;image_id&gt;</a:t>
                      </a:r>
                      <a:endParaRPr lang="en-US" sz="1100"/>
                    </a:p>
                  </a:txBody>
                  <a:tcPr marL="66675" marR="66675" marT="66675" marB="66675">
                    <a:lnL w="7408" cap="flat" cmpd="sng" algn="ctr">
                      <a:solidFill>
                        <a:srgbClr val="000000"/>
                      </a:solidFill>
                      <a:prstDash val="solid"/>
                      <a:round/>
                      <a:headEnd type="none" w="med" len="med"/>
                      <a:tailEnd type="none" w="med" len="med"/>
                    </a:lnL>
                    <a:lnR w="7408" cap="flat" cmpd="sng" algn="ctr">
                      <a:solidFill>
                        <a:srgbClr val="000000"/>
                      </a:solidFill>
                      <a:prstDash val="solid"/>
                      <a:round/>
                      <a:headEnd type="none" w="med" len="med"/>
                      <a:tailEnd type="none" w="med" len="med"/>
                    </a:lnR>
                    <a:lnT w="7408" cap="flat" cmpd="sng" algn="ctr">
                      <a:solidFill>
                        <a:srgbClr val="000000"/>
                      </a:solidFill>
                      <a:prstDash val="solid"/>
                      <a:round/>
                      <a:headEnd type="none" w="med" len="med"/>
                      <a:tailEnd type="none" w="med" len="med"/>
                    </a:lnT>
                    <a:lnB w="7408" cap="flat" cmpd="sng" algn="ctr">
                      <a:solidFill>
                        <a:srgbClr val="000000"/>
                      </a:solidFill>
                      <a:prstDash val="solid"/>
                      <a:round/>
                      <a:headEnd type="none" w="med" len="med"/>
                      <a:tailEnd type="none" w="med" len="med"/>
                    </a:lnB>
                  </a:tcPr>
                </a:tc>
                <a:tc>
                  <a:txBody>
                    <a:bodyPr/>
                    <a:lstStyle/>
                    <a:p>
                      <a:pPr algn="l">
                        <a:lnSpc>
                          <a:spcPts val="980"/>
                        </a:lnSpc>
                        <a:defRPr/>
                      </a:pPr>
                      <a:r>
                        <a:rPr lang="en-US" sz="700">
                          <a:solidFill>
                            <a:srgbClr val="000000"/>
                          </a:solidFill>
                          <a:latin typeface="JetBrains Mono" panose="02010509020102050004"/>
                          <a:ea typeface="JetBrains Mono" panose="02010509020102050004"/>
                          <a:cs typeface="JetBrains Mono" panose="02010509020102050004"/>
                          <a:sym typeface="JetBrains Mono" panose="02010509020102050004"/>
                        </a:rPr>
                        <a:t>Removes an image from local storage</a:t>
                      </a:r>
                      <a:endParaRPr lang="en-US" sz="1100"/>
                    </a:p>
                  </a:txBody>
                  <a:tcPr marL="66675" marR="66675" marT="66675" marB="66675">
                    <a:lnL w="7408" cap="flat" cmpd="sng" algn="ctr">
                      <a:solidFill>
                        <a:srgbClr val="000000"/>
                      </a:solidFill>
                      <a:prstDash val="solid"/>
                      <a:round/>
                      <a:headEnd type="none" w="med" len="med"/>
                      <a:tailEnd type="none" w="med" len="med"/>
                    </a:lnL>
                    <a:lnR w="7408" cap="flat" cmpd="sng" algn="ctr">
                      <a:solidFill>
                        <a:srgbClr val="000000"/>
                      </a:solidFill>
                      <a:prstDash val="solid"/>
                      <a:round/>
                      <a:headEnd type="none" w="med" len="med"/>
                      <a:tailEnd type="none" w="med" len="med"/>
                    </a:lnR>
                    <a:lnT w="7408" cap="flat" cmpd="sng" algn="ctr">
                      <a:solidFill>
                        <a:srgbClr val="000000"/>
                      </a:solidFill>
                      <a:prstDash val="solid"/>
                      <a:round/>
                      <a:headEnd type="none" w="med" len="med"/>
                      <a:tailEnd type="none" w="med" len="med"/>
                    </a:lnT>
                    <a:lnB w="7408" cap="flat" cmpd="sng" algn="ctr">
                      <a:solidFill>
                        <a:srgbClr val="000000"/>
                      </a:solidFill>
                      <a:prstDash val="solid"/>
                      <a:round/>
                      <a:headEnd type="none" w="med" len="med"/>
                      <a:tailEnd type="none" w="med" len="med"/>
                    </a:lnB>
                  </a:tcPr>
                </a:tc>
                <a:tc>
                  <a:txBody>
                    <a:bodyPr/>
                    <a:lstStyle/>
                    <a:p>
                      <a:pPr algn="l">
                        <a:lnSpc>
                          <a:spcPts val="980"/>
                        </a:lnSpc>
                        <a:defRPr/>
                      </a:pPr>
                      <a:r>
                        <a:rPr lang="en-US" sz="700">
                          <a:solidFill>
                            <a:srgbClr val="000000"/>
                          </a:solidFill>
                          <a:latin typeface="JetBrains Mono" panose="02010509020102050004"/>
                          <a:ea typeface="JetBrains Mono" panose="02010509020102050004"/>
                          <a:cs typeface="JetBrains Mono" panose="02010509020102050004"/>
                          <a:sym typeface="JetBrains Mono" panose="02010509020102050004"/>
                        </a:rPr>
                        <a:t>If an image is removed and later needed, Docker re-downloads it</a:t>
                      </a:r>
                      <a:endParaRPr lang="en-US" sz="1100"/>
                    </a:p>
                  </a:txBody>
                  <a:tcPr marL="66675" marR="66675" marT="66675" marB="66675">
                    <a:lnL w="7408" cap="flat" cmpd="sng" algn="ctr">
                      <a:solidFill>
                        <a:srgbClr val="000000"/>
                      </a:solidFill>
                      <a:prstDash val="solid"/>
                      <a:round/>
                      <a:headEnd type="none" w="med" len="med"/>
                      <a:tailEnd type="none" w="med" len="med"/>
                    </a:lnL>
                    <a:lnR w="7408" cap="flat" cmpd="sng" algn="ctr">
                      <a:solidFill>
                        <a:srgbClr val="000000"/>
                      </a:solidFill>
                      <a:prstDash val="solid"/>
                      <a:round/>
                      <a:headEnd type="none" w="med" len="med"/>
                      <a:tailEnd type="none" w="med" len="med"/>
                    </a:lnR>
                    <a:lnT w="7408" cap="flat" cmpd="sng" algn="ctr">
                      <a:solidFill>
                        <a:srgbClr val="000000"/>
                      </a:solidFill>
                      <a:prstDash val="solid"/>
                      <a:round/>
                      <a:headEnd type="none" w="med" len="med"/>
                      <a:tailEnd type="none" w="med" len="med"/>
                    </a:lnT>
                    <a:lnB w="7408"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19734">
                <a:tc>
                  <a:txBody>
                    <a:bodyPr/>
                    <a:lstStyle/>
                    <a:p>
                      <a:pPr algn="l">
                        <a:lnSpc>
                          <a:spcPts val="980"/>
                        </a:lnSpc>
                        <a:defRPr/>
                      </a:pPr>
                      <a:r>
                        <a:rPr lang="en-US" sz="700">
                          <a:solidFill>
                            <a:srgbClr val="000000"/>
                          </a:solidFill>
                          <a:latin typeface="JetBrains Mono" panose="02010509020102050004"/>
                          <a:ea typeface="JetBrains Mono" panose="02010509020102050004"/>
                          <a:cs typeface="JetBrains Mono" panose="02010509020102050004"/>
                          <a:sym typeface="JetBrains Mono" panose="02010509020102050004"/>
                        </a:rPr>
                        <a:t>docker ps</a:t>
                      </a:r>
                      <a:endParaRPr lang="en-US" sz="1100"/>
                    </a:p>
                  </a:txBody>
                  <a:tcPr marL="66675" marR="66675" marT="66675" marB="66675">
                    <a:lnL w="7408" cap="flat" cmpd="sng" algn="ctr">
                      <a:solidFill>
                        <a:srgbClr val="000000"/>
                      </a:solidFill>
                      <a:prstDash val="solid"/>
                      <a:round/>
                      <a:headEnd type="none" w="med" len="med"/>
                      <a:tailEnd type="none" w="med" len="med"/>
                    </a:lnL>
                    <a:lnR w="7408" cap="flat" cmpd="sng" algn="ctr">
                      <a:solidFill>
                        <a:srgbClr val="000000"/>
                      </a:solidFill>
                      <a:prstDash val="solid"/>
                      <a:round/>
                      <a:headEnd type="none" w="med" len="med"/>
                      <a:tailEnd type="none" w="med" len="med"/>
                    </a:lnR>
                    <a:lnT w="7408" cap="flat" cmpd="sng" algn="ctr">
                      <a:solidFill>
                        <a:srgbClr val="000000"/>
                      </a:solidFill>
                      <a:prstDash val="solid"/>
                      <a:round/>
                      <a:headEnd type="none" w="med" len="med"/>
                      <a:tailEnd type="none" w="med" len="med"/>
                    </a:lnT>
                    <a:lnB w="7408" cap="flat" cmpd="sng" algn="ctr">
                      <a:solidFill>
                        <a:srgbClr val="000000"/>
                      </a:solidFill>
                      <a:prstDash val="solid"/>
                      <a:round/>
                      <a:headEnd type="none" w="med" len="med"/>
                      <a:tailEnd type="none" w="med" len="med"/>
                    </a:lnB>
                  </a:tcPr>
                </a:tc>
                <a:tc>
                  <a:txBody>
                    <a:bodyPr/>
                    <a:lstStyle/>
                    <a:p>
                      <a:pPr algn="l">
                        <a:lnSpc>
                          <a:spcPts val="980"/>
                        </a:lnSpc>
                        <a:defRPr/>
                      </a:pPr>
                      <a:r>
                        <a:rPr lang="en-US" sz="700">
                          <a:solidFill>
                            <a:srgbClr val="000000"/>
                          </a:solidFill>
                          <a:latin typeface="JetBrains Mono" panose="02010509020102050004"/>
                          <a:ea typeface="JetBrains Mono" panose="02010509020102050004"/>
                          <a:cs typeface="JetBrains Mono" panose="02010509020102050004"/>
                          <a:sym typeface="JetBrains Mono" panose="02010509020102050004"/>
                        </a:rPr>
                        <a:t>Shows only running containers</a:t>
                      </a:r>
                      <a:endParaRPr lang="en-US" sz="1100"/>
                    </a:p>
                  </a:txBody>
                  <a:tcPr marL="66675" marR="66675" marT="66675" marB="66675">
                    <a:lnL w="7408" cap="flat" cmpd="sng" algn="ctr">
                      <a:solidFill>
                        <a:srgbClr val="000000"/>
                      </a:solidFill>
                      <a:prstDash val="solid"/>
                      <a:round/>
                      <a:headEnd type="none" w="med" len="med"/>
                      <a:tailEnd type="none" w="med" len="med"/>
                    </a:lnL>
                    <a:lnR w="7408" cap="flat" cmpd="sng" algn="ctr">
                      <a:solidFill>
                        <a:srgbClr val="000000"/>
                      </a:solidFill>
                      <a:prstDash val="solid"/>
                      <a:round/>
                      <a:headEnd type="none" w="med" len="med"/>
                      <a:tailEnd type="none" w="med" len="med"/>
                    </a:lnR>
                    <a:lnT w="7408" cap="flat" cmpd="sng" algn="ctr">
                      <a:solidFill>
                        <a:srgbClr val="000000"/>
                      </a:solidFill>
                      <a:prstDash val="solid"/>
                      <a:round/>
                      <a:headEnd type="none" w="med" len="med"/>
                      <a:tailEnd type="none" w="med" len="med"/>
                    </a:lnT>
                    <a:lnB w="7408" cap="flat" cmpd="sng" algn="ctr">
                      <a:solidFill>
                        <a:srgbClr val="000000"/>
                      </a:solidFill>
                      <a:prstDash val="solid"/>
                      <a:round/>
                      <a:headEnd type="none" w="med" len="med"/>
                      <a:tailEnd type="none" w="med" len="med"/>
                    </a:lnB>
                  </a:tcPr>
                </a:tc>
                <a:tc>
                  <a:txBody>
                    <a:bodyPr/>
                    <a:lstStyle/>
                    <a:p>
                      <a:pPr algn="l">
                        <a:lnSpc>
                          <a:spcPts val="980"/>
                        </a:lnSpc>
                        <a:defRPr/>
                      </a:pPr>
                      <a:r>
                        <a:rPr lang="en-US" sz="700">
                          <a:solidFill>
                            <a:srgbClr val="000000"/>
                          </a:solidFill>
                          <a:latin typeface="JetBrains Mono" panose="02010509020102050004"/>
                          <a:ea typeface="JetBrains Mono" panose="02010509020102050004"/>
                          <a:cs typeface="JetBrains Mono" panose="02010509020102050004"/>
                          <a:sym typeface="JetBrains Mono" panose="02010509020102050004"/>
                        </a:rPr>
                        <a:t>Does not display stopped containers</a:t>
                      </a:r>
                      <a:endParaRPr lang="en-US" sz="1100"/>
                    </a:p>
                  </a:txBody>
                  <a:tcPr marL="66675" marR="66675" marT="66675" marB="66675">
                    <a:lnL w="7408" cap="flat" cmpd="sng" algn="ctr">
                      <a:solidFill>
                        <a:srgbClr val="000000"/>
                      </a:solidFill>
                      <a:prstDash val="solid"/>
                      <a:round/>
                      <a:headEnd type="none" w="med" len="med"/>
                      <a:tailEnd type="none" w="med" len="med"/>
                    </a:lnL>
                    <a:lnR w="7408" cap="flat" cmpd="sng" algn="ctr">
                      <a:solidFill>
                        <a:srgbClr val="000000"/>
                      </a:solidFill>
                      <a:prstDash val="solid"/>
                      <a:round/>
                      <a:headEnd type="none" w="med" len="med"/>
                      <a:tailEnd type="none" w="med" len="med"/>
                    </a:lnR>
                    <a:lnT w="7408" cap="flat" cmpd="sng" algn="ctr">
                      <a:solidFill>
                        <a:srgbClr val="000000"/>
                      </a:solidFill>
                      <a:prstDash val="solid"/>
                      <a:round/>
                      <a:headEnd type="none" w="med" len="med"/>
                      <a:tailEnd type="none" w="med" len="med"/>
                    </a:lnT>
                    <a:lnB w="7408"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94091">
                <a:tc>
                  <a:txBody>
                    <a:bodyPr/>
                    <a:lstStyle/>
                    <a:p>
                      <a:pPr algn="l">
                        <a:lnSpc>
                          <a:spcPts val="980"/>
                        </a:lnSpc>
                        <a:defRPr/>
                      </a:pPr>
                      <a:r>
                        <a:rPr lang="en-US" sz="700">
                          <a:solidFill>
                            <a:srgbClr val="000000"/>
                          </a:solidFill>
                          <a:latin typeface="JetBrains Mono" panose="02010509020102050004"/>
                          <a:ea typeface="JetBrains Mono" panose="02010509020102050004"/>
                          <a:cs typeface="JetBrains Mono" panose="02010509020102050004"/>
                          <a:sym typeface="JetBrains Mono" panose="02010509020102050004"/>
                        </a:rPr>
                        <a:t>docker ps -a</a:t>
                      </a:r>
                      <a:endParaRPr lang="en-US" sz="1100"/>
                    </a:p>
                  </a:txBody>
                  <a:tcPr marL="66675" marR="66675" marT="66675" marB="66675">
                    <a:lnL w="7408" cap="flat" cmpd="sng" algn="ctr">
                      <a:solidFill>
                        <a:srgbClr val="000000"/>
                      </a:solidFill>
                      <a:prstDash val="solid"/>
                      <a:round/>
                      <a:headEnd type="none" w="med" len="med"/>
                      <a:tailEnd type="none" w="med" len="med"/>
                    </a:lnL>
                    <a:lnR w="7408" cap="flat" cmpd="sng" algn="ctr">
                      <a:solidFill>
                        <a:srgbClr val="000000"/>
                      </a:solidFill>
                      <a:prstDash val="solid"/>
                      <a:round/>
                      <a:headEnd type="none" w="med" len="med"/>
                      <a:tailEnd type="none" w="med" len="med"/>
                    </a:lnR>
                    <a:lnT w="7408" cap="flat" cmpd="sng" algn="ctr">
                      <a:solidFill>
                        <a:srgbClr val="000000"/>
                      </a:solidFill>
                      <a:prstDash val="solid"/>
                      <a:round/>
                      <a:headEnd type="none" w="med" len="med"/>
                      <a:tailEnd type="none" w="med" len="med"/>
                    </a:lnT>
                    <a:lnB w="7408" cap="flat" cmpd="sng" algn="ctr">
                      <a:solidFill>
                        <a:srgbClr val="000000"/>
                      </a:solidFill>
                      <a:prstDash val="solid"/>
                      <a:round/>
                      <a:headEnd type="none" w="med" len="med"/>
                      <a:tailEnd type="none" w="med" len="med"/>
                    </a:lnB>
                  </a:tcPr>
                </a:tc>
                <a:tc>
                  <a:txBody>
                    <a:bodyPr/>
                    <a:lstStyle/>
                    <a:p>
                      <a:pPr algn="l">
                        <a:lnSpc>
                          <a:spcPts val="980"/>
                        </a:lnSpc>
                        <a:defRPr/>
                      </a:pPr>
                      <a:r>
                        <a:rPr lang="en-US" sz="700">
                          <a:solidFill>
                            <a:srgbClr val="000000"/>
                          </a:solidFill>
                          <a:latin typeface="JetBrains Mono" panose="02010509020102050004"/>
                          <a:ea typeface="JetBrains Mono" panose="02010509020102050004"/>
                          <a:cs typeface="JetBrains Mono" panose="02010509020102050004"/>
                          <a:sym typeface="JetBrains Mono" panose="02010509020102050004"/>
                        </a:rPr>
                        <a:t>Shows all containers (running + stopped)</a:t>
                      </a:r>
                      <a:endParaRPr lang="en-US" sz="1100"/>
                    </a:p>
                  </a:txBody>
                  <a:tcPr marL="66675" marR="66675" marT="66675" marB="66675">
                    <a:lnL w="7408" cap="flat" cmpd="sng" algn="ctr">
                      <a:solidFill>
                        <a:srgbClr val="000000"/>
                      </a:solidFill>
                      <a:prstDash val="solid"/>
                      <a:round/>
                      <a:headEnd type="none" w="med" len="med"/>
                      <a:tailEnd type="none" w="med" len="med"/>
                    </a:lnL>
                    <a:lnR w="7408" cap="flat" cmpd="sng" algn="ctr">
                      <a:solidFill>
                        <a:srgbClr val="000000"/>
                      </a:solidFill>
                      <a:prstDash val="solid"/>
                      <a:round/>
                      <a:headEnd type="none" w="med" len="med"/>
                      <a:tailEnd type="none" w="med" len="med"/>
                    </a:lnR>
                    <a:lnT w="7408" cap="flat" cmpd="sng" algn="ctr">
                      <a:solidFill>
                        <a:srgbClr val="000000"/>
                      </a:solidFill>
                      <a:prstDash val="solid"/>
                      <a:round/>
                      <a:headEnd type="none" w="med" len="med"/>
                      <a:tailEnd type="none" w="med" len="med"/>
                    </a:lnT>
                    <a:lnB w="7408" cap="flat" cmpd="sng" algn="ctr">
                      <a:solidFill>
                        <a:srgbClr val="000000"/>
                      </a:solidFill>
                      <a:prstDash val="solid"/>
                      <a:round/>
                      <a:headEnd type="none" w="med" len="med"/>
                      <a:tailEnd type="none" w="med" len="med"/>
                    </a:lnB>
                  </a:tcPr>
                </a:tc>
                <a:tc>
                  <a:txBody>
                    <a:bodyPr/>
                    <a:lstStyle/>
                    <a:p>
                      <a:pPr algn="l">
                        <a:lnSpc>
                          <a:spcPts val="980"/>
                        </a:lnSpc>
                        <a:defRPr/>
                      </a:pPr>
                      <a:r>
                        <a:rPr lang="en-US" sz="700">
                          <a:solidFill>
                            <a:srgbClr val="000000"/>
                          </a:solidFill>
                          <a:latin typeface="JetBrains Mono" panose="02010509020102050004"/>
                          <a:ea typeface="JetBrains Mono" panose="02010509020102050004"/>
                          <a:cs typeface="JetBrains Mono" panose="02010509020102050004"/>
                          <a:sym typeface="JetBrains Mono" panose="02010509020102050004"/>
                        </a:rPr>
                        <a:t>Useful for inspecting exited containers</a:t>
                      </a:r>
                      <a:endParaRPr lang="en-US" sz="1100"/>
                    </a:p>
                  </a:txBody>
                  <a:tcPr marL="66675" marR="66675" marT="66675" marB="66675">
                    <a:lnL w="7408" cap="flat" cmpd="sng" algn="ctr">
                      <a:solidFill>
                        <a:srgbClr val="000000"/>
                      </a:solidFill>
                      <a:prstDash val="solid"/>
                      <a:round/>
                      <a:headEnd type="none" w="med" len="med"/>
                      <a:tailEnd type="none" w="med" len="med"/>
                    </a:lnL>
                    <a:lnR w="7408" cap="flat" cmpd="sng" algn="ctr">
                      <a:solidFill>
                        <a:srgbClr val="000000"/>
                      </a:solidFill>
                      <a:prstDash val="solid"/>
                      <a:round/>
                      <a:headEnd type="none" w="med" len="med"/>
                      <a:tailEnd type="none" w="med" len="med"/>
                    </a:lnR>
                    <a:lnT w="7408" cap="flat" cmpd="sng" algn="ctr">
                      <a:solidFill>
                        <a:srgbClr val="000000"/>
                      </a:solidFill>
                      <a:prstDash val="solid"/>
                      <a:round/>
                      <a:headEnd type="none" w="med" len="med"/>
                      <a:tailEnd type="none" w="med" len="med"/>
                    </a:lnT>
                    <a:lnB w="7408"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3" name="Table 3"/>
          <p:cNvGraphicFramePr>
            <a:graphicFrameLocks noGrp="1"/>
          </p:cNvGraphicFramePr>
          <p:nvPr/>
        </p:nvGraphicFramePr>
        <p:xfrm>
          <a:off x="4809277" y="1054382"/>
          <a:ext cx="3657600" cy="3771900"/>
        </p:xfrm>
        <a:graphic>
          <a:graphicData uri="http://schemas.openxmlformats.org/drawingml/2006/table">
            <a:tbl>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tblGrid>
              <a:tr h="555254">
                <a:tc>
                  <a:txBody>
                    <a:bodyPr/>
                    <a:lstStyle/>
                    <a:p>
                      <a:pPr algn="l">
                        <a:lnSpc>
                          <a:spcPts val="1400"/>
                        </a:lnSpc>
                        <a:defRPr/>
                      </a:pPr>
                      <a:r>
                        <a:rPr lang="en-US" sz="1000">
                          <a:solidFill>
                            <a:srgbClr val="000000"/>
                          </a:solidFill>
                          <a:latin typeface="Open Sans"/>
                          <a:ea typeface="Open Sans"/>
                          <a:cs typeface="Open Sans"/>
                          <a:sym typeface="Open Sans"/>
                        </a:rPr>
                        <a:t>Command</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Description</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Options / Explanation</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589176">
                <a:tc>
                  <a:txBody>
                    <a:bodyPr/>
                    <a:lstStyle/>
                    <a:p>
                      <a:pPr algn="l">
                        <a:lnSpc>
                          <a:spcPts val="1400"/>
                        </a:lnSpc>
                        <a:defRPr/>
                      </a:pPr>
                      <a:r>
                        <a:rPr lang="en-US" sz="1000">
                          <a:solidFill>
                            <a:srgbClr val="000000"/>
                          </a:solidFill>
                          <a:latin typeface="Open Sans"/>
                          <a:ea typeface="Open Sans"/>
                          <a:cs typeface="Open Sans"/>
                          <a:sym typeface="Open Sans"/>
                        </a:rPr>
                        <a:t>docker run -d -p 80:80 --name web_server nginx</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Runs a new Nginx container in detached mode with port mapping</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-d (detached mode), -p 80:80 (map host port 80 to container port 80), --name web_server (custom container name)</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99895">
                <a:tc>
                  <a:txBody>
                    <a:bodyPr/>
                    <a:lstStyle/>
                    <a:p>
                      <a:pPr algn="l">
                        <a:lnSpc>
                          <a:spcPts val="1400"/>
                        </a:lnSpc>
                        <a:defRPr/>
                      </a:pPr>
                      <a:r>
                        <a:rPr lang="en-US" sz="1000">
                          <a:solidFill>
                            <a:srgbClr val="000000"/>
                          </a:solidFill>
                          <a:latin typeface="Open Sans"/>
                          <a:ea typeface="Open Sans"/>
                          <a:cs typeface="Open Sans"/>
                          <a:sym typeface="Open Sans"/>
                        </a:rPr>
                        <a:t>docker stop &lt;container_name&gt;</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Gracefully stops a running container</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Allows a proper shutdown, preventing data corruption</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27575">
                <a:tc>
                  <a:txBody>
                    <a:bodyPr/>
                    <a:lstStyle/>
                    <a:p>
                      <a:pPr algn="l">
                        <a:lnSpc>
                          <a:spcPts val="1400"/>
                        </a:lnSpc>
                        <a:defRPr/>
                      </a:pPr>
                      <a:r>
                        <a:rPr lang="en-US" sz="1000">
                          <a:solidFill>
                            <a:srgbClr val="000000"/>
                          </a:solidFill>
                          <a:latin typeface="Open Sans"/>
                          <a:ea typeface="Open Sans"/>
                          <a:cs typeface="Open Sans"/>
                          <a:sym typeface="Open Sans"/>
                        </a:rPr>
                        <a:t>docker rm &lt;container_name&gt;</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Removes a stopped container</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Frees system resources</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4" name="TextBox 4"/>
          <p:cNvSpPr txBox="1"/>
          <p:nvPr/>
        </p:nvSpPr>
        <p:spPr>
          <a:xfrm>
            <a:off x="439354" y="476250"/>
            <a:ext cx="1149995" cy="266454"/>
          </a:xfrm>
          <a:prstGeom prst="rect">
            <a:avLst/>
          </a:prstGeom>
        </p:spPr>
        <p:txBody>
          <a:bodyPr lIns="0" tIns="0" rIns="0" bIns="0" rtlCol="0" anchor="t">
            <a:spAutoFit/>
          </a:bodyPr>
          <a:lstStyle/>
          <a:p>
            <a:pPr algn="ctr">
              <a:lnSpc>
                <a:spcPts val="2115"/>
              </a:lnSpc>
              <a:spcBef>
                <a:spcPct val="0"/>
              </a:spcBef>
            </a:pPr>
            <a:r>
              <a:rPr lang="en-US" sz="151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Docker CLI</a:t>
            </a:r>
          </a:p>
        </p:txBody>
      </p:sp>
      <p:sp>
        <p:nvSpPr>
          <p:cNvPr id="5" name="TextBox 5"/>
          <p:cNvSpPr txBox="1"/>
          <p:nvPr/>
        </p:nvSpPr>
        <p:spPr>
          <a:xfrm>
            <a:off x="378088" y="1084838"/>
            <a:ext cx="2512291" cy="198047"/>
          </a:xfrm>
          <a:prstGeom prst="rect">
            <a:avLst/>
          </a:prstGeom>
        </p:spPr>
        <p:txBody>
          <a:bodyPr lIns="0" tIns="0" rIns="0" bIns="0" rtlCol="0" anchor="t">
            <a:spAutoFit/>
          </a:bodyPr>
          <a:lstStyle/>
          <a:p>
            <a:pPr algn="ctr">
              <a:lnSpc>
                <a:spcPts val="1650"/>
              </a:lnSpc>
              <a:spcBef>
                <a:spcPct val="0"/>
              </a:spcBef>
            </a:pPr>
            <a:r>
              <a:rPr lang="en-US" sz="1175"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Checking Images &amp; Containers</a:t>
            </a:r>
          </a:p>
        </p:txBody>
      </p:sp>
      <p:sp>
        <p:nvSpPr>
          <p:cNvPr id="6" name="TextBox 6"/>
          <p:cNvSpPr txBox="1"/>
          <p:nvPr/>
        </p:nvSpPr>
        <p:spPr>
          <a:xfrm>
            <a:off x="4809041" y="670631"/>
            <a:ext cx="2310408" cy="173465"/>
          </a:xfrm>
          <a:prstGeom prst="rect">
            <a:avLst/>
          </a:prstGeom>
        </p:spPr>
        <p:txBody>
          <a:bodyPr lIns="0" tIns="0" rIns="0" bIns="0" rtlCol="0" anchor="t">
            <a:spAutoFit/>
          </a:bodyPr>
          <a:lstStyle/>
          <a:p>
            <a:pPr algn="ctr">
              <a:lnSpc>
                <a:spcPts val="1465"/>
              </a:lnSpc>
              <a:spcBef>
                <a:spcPct val="0"/>
              </a:spcBef>
            </a:pPr>
            <a:r>
              <a:rPr lang="en-US" sz="1045"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Running &amp; Managing Containers</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485775"/>
            <a:ext cx="4958358" cy="1231265"/>
          </a:xfrm>
          <a:prstGeom prst="rect">
            <a:avLst/>
          </a:prstGeom>
        </p:spPr>
        <p:txBody>
          <a:bodyPr lIns="0" tIns="0" rIns="0" bIns="0" rtlCol="0" anchor="t">
            <a:spAutoFit/>
          </a:bodyPr>
          <a:lstStyle/>
          <a:p>
            <a:pPr algn="l">
              <a:lnSpc>
                <a:spcPts val="1960"/>
              </a:lnSpc>
              <a:spcBef>
                <a:spcPct val="0"/>
              </a:spcBef>
            </a:pPr>
            <a:r>
              <a:rPr lang="en-US" sz="1400">
                <a:solidFill>
                  <a:srgbClr val="000000"/>
                </a:solidFill>
                <a:latin typeface="Open Sans"/>
                <a:ea typeface="Open Sans"/>
                <a:cs typeface="Open Sans"/>
                <a:sym typeface="Open Sans"/>
              </a:rPr>
              <a:t>We will:</a:t>
            </a:r>
          </a:p>
          <a:p>
            <a:pPr algn="l">
              <a:lnSpc>
                <a:spcPts val="1960"/>
              </a:lnSpc>
              <a:spcBef>
                <a:spcPct val="0"/>
              </a:spcBef>
            </a:pPr>
            <a:r>
              <a:rPr lang="en-US" sz="1400">
                <a:solidFill>
                  <a:srgbClr val="000000"/>
                </a:solidFill>
                <a:latin typeface="Open Sans"/>
                <a:ea typeface="Open Sans"/>
                <a:cs typeface="Open Sans"/>
                <a:sym typeface="Open Sans"/>
              </a:rPr>
              <a:t>Label Nodes for scheduling.</a:t>
            </a:r>
          </a:p>
          <a:p>
            <a:pPr algn="l">
              <a:lnSpc>
                <a:spcPts val="1960"/>
              </a:lnSpc>
              <a:spcBef>
                <a:spcPct val="0"/>
              </a:spcBef>
            </a:pPr>
            <a:r>
              <a:rPr lang="en-US" sz="1400">
                <a:solidFill>
                  <a:srgbClr val="000000"/>
                </a:solidFill>
                <a:latin typeface="Open Sans"/>
                <a:ea typeface="Open Sans"/>
                <a:cs typeface="Open Sans"/>
                <a:sym typeface="Open Sans"/>
              </a:rPr>
              <a:t>Use Pod Affinity to group related Pods together.</a:t>
            </a:r>
          </a:p>
          <a:p>
            <a:pPr algn="l">
              <a:lnSpc>
                <a:spcPts val="1960"/>
              </a:lnSpc>
              <a:spcBef>
                <a:spcPct val="0"/>
              </a:spcBef>
            </a:pPr>
            <a:r>
              <a:rPr lang="en-US" sz="1400">
                <a:solidFill>
                  <a:srgbClr val="000000"/>
                </a:solidFill>
                <a:latin typeface="Open Sans"/>
                <a:ea typeface="Open Sans"/>
                <a:cs typeface="Open Sans"/>
                <a:sym typeface="Open Sans"/>
              </a:rPr>
              <a:t>Use Pod Anti-Affinity to spread Pods across different Nodes.</a:t>
            </a:r>
          </a:p>
          <a:p>
            <a:pPr algn="l">
              <a:lnSpc>
                <a:spcPts val="1960"/>
              </a:lnSpc>
              <a:spcBef>
                <a:spcPct val="0"/>
              </a:spcBef>
            </a:pPr>
            <a:r>
              <a:rPr lang="en-US" sz="1400">
                <a:solidFill>
                  <a:srgbClr val="000000"/>
                </a:solidFill>
                <a:latin typeface="Open Sans"/>
                <a:ea typeface="Open Sans"/>
                <a:cs typeface="Open Sans"/>
                <a:sym typeface="Open Sans"/>
              </a:rPr>
              <a:t>Modify rules and test behavior.</a:t>
            </a:r>
          </a:p>
        </p:txBody>
      </p:sp>
      <p:sp>
        <p:nvSpPr>
          <p:cNvPr id="3" name="TextBox 3"/>
          <p:cNvSpPr txBox="1"/>
          <p:nvPr/>
        </p:nvSpPr>
        <p:spPr>
          <a:xfrm>
            <a:off x="514350" y="2143401"/>
            <a:ext cx="3504456" cy="145542"/>
          </a:xfrm>
          <a:prstGeom prst="rect">
            <a:avLst/>
          </a:prstGeom>
        </p:spPr>
        <p:txBody>
          <a:bodyPr lIns="0" tIns="0" rIns="0" bIns="0" rtlCol="0" anchor="t">
            <a:spAutoFit/>
          </a:bodyPr>
          <a:lstStyle/>
          <a:p>
            <a:pPr algn="ctr">
              <a:lnSpc>
                <a:spcPts val="1180"/>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kubectl label nodes worker-node-1 zone=us-west</a:t>
            </a:r>
          </a:p>
        </p:txBody>
      </p:sp>
      <p:sp>
        <p:nvSpPr>
          <p:cNvPr id="4" name="TextBox 4"/>
          <p:cNvSpPr txBox="1"/>
          <p:nvPr/>
        </p:nvSpPr>
        <p:spPr>
          <a:xfrm>
            <a:off x="514350" y="2350062"/>
            <a:ext cx="2361754" cy="145542"/>
          </a:xfrm>
          <a:prstGeom prst="rect">
            <a:avLst/>
          </a:prstGeom>
        </p:spPr>
        <p:txBody>
          <a:bodyPr lIns="0" tIns="0" rIns="0" bIns="0" rtlCol="0" anchor="t">
            <a:spAutoFit/>
          </a:bodyPr>
          <a:lstStyle/>
          <a:p>
            <a:pPr algn="ctr">
              <a:lnSpc>
                <a:spcPts val="1180"/>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kubectl get nodes --show-labels</a:t>
            </a: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514350"/>
            <a:ext cx="5637461" cy="288417"/>
          </a:xfrm>
          <a:prstGeom prst="rect">
            <a:avLst/>
          </a:prstGeom>
        </p:spPr>
        <p:txBody>
          <a:bodyPr lIns="0" tIns="0" rIns="0" bIns="0" rtlCol="0" anchor="t">
            <a:spAutoFit/>
          </a:bodyPr>
          <a:lstStyle/>
          <a:p>
            <a:pPr algn="l">
              <a:lnSpc>
                <a:spcPts val="1180"/>
              </a:lnSpc>
              <a:spcBef>
                <a:spcPct val="0"/>
              </a:spcBef>
            </a:pPr>
            <a:r>
              <a:rPr lang="en-US" sz="100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Pod Affinity (Pods Prefer to be Together)</a:t>
            </a:r>
          </a:p>
          <a:p>
            <a:pPr algn="l">
              <a:lnSpc>
                <a:spcPts val="1180"/>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Ensures that related Pods (e.g., frontend &amp; backend) run on the same Node.</a:t>
            </a:r>
          </a:p>
        </p:txBody>
      </p:sp>
      <p:sp>
        <p:nvSpPr>
          <p:cNvPr id="3" name="TextBox 3"/>
          <p:cNvSpPr txBox="1"/>
          <p:nvPr/>
        </p:nvSpPr>
        <p:spPr>
          <a:xfrm>
            <a:off x="686682" y="990985"/>
            <a:ext cx="3286861" cy="3388053"/>
          </a:xfrm>
          <a:prstGeom prst="rect">
            <a:avLst/>
          </a:prstGeom>
        </p:spPr>
        <p:txBody>
          <a:bodyPr lIns="0" tIns="0" rIns="0" bIns="0" rtlCol="0" anchor="t">
            <a:spAutoFit/>
          </a:bodyPr>
          <a:lstStyle/>
          <a:p>
            <a:pPr algn="l">
              <a:lnSpc>
                <a:spcPts val="960"/>
              </a:lnSpc>
              <a:spcBef>
                <a:spcPct val="0"/>
              </a:spcBef>
            </a:pPr>
            <a:r>
              <a:rPr lang="en-US" sz="815">
                <a:solidFill>
                  <a:srgbClr val="000000"/>
                </a:solidFill>
                <a:latin typeface="JetBrains Mono" panose="02010509020102050004"/>
                <a:ea typeface="JetBrains Mono" panose="02010509020102050004"/>
                <a:cs typeface="JetBrains Mono" panose="02010509020102050004"/>
                <a:sym typeface="JetBrains Mono" panose="02010509020102050004"/>
              </a:rPr>
              <a:t>cat &lt;&lt;EOF | kubectl apply -f -</a:t>
            </a:r>
          </a:p>
          <a:p>
            <a:pPr algn="l">
              <a:lnSpc>
                <a:spcPts val="960"/>
              </a:lnSpc>
              <a:spcBef>
                <a:spcPct val="0"/>
              </a:spcBef>
            </a:pPr>
            <a:r>
              <a:rPr lang="en-US" sz="815">
                <a:solidFill>
                  <a:srgbClr val="000000"/>
                </a:solidFill>
                <a:latin typeface="JetBrains Mono" panose="02010509020102050004"/>
                <a:ea typeface="JetBrains Mono" panose="02010509020102050004"/>
                <a:cs typeface="JetBrains Mono" panose="02010509020102050004"/>
                <a:sym typeface="JetBrains Mono" panose="02010509020102050004"/>
              </a:rPr>
              <a:t>apiVersion: v1</a:t>
            </a:r>
          </a:p>
          <a:p>
            <a:pPr algn="l">
              <a:lnSpc>
                <a:spcPts val="960"/>
              </a:lnSpc>
              <a:spcBef>
                <a:spcPct val="0"/>
              </a:spcBef>
            </a:pPr>
            <a:r>
              <a:rPr lang="en-US" sz="815">
                <a:solidFill>
                  <a:srgbClr val="000000"/>
                </a:solidFill>
                <a:latin typeface="JetBrains Mono" panose="02010509020102050004"/>
                <a:ea typeface="JetBrains Mono" panose="02010509020102050004"/>
                <a:cs typeface="JetBrains Mono" panose="02010509020102050004"/>
                <a:sym typeface="JetBrains Mono" panose="02010509020102050004"/>
              </a:rPr>
              <a:t>kind: Pod</a:t>
            </a:r>
          </a:p>
          <a:p>
            <a:pPr algn="l">
              <a:lnSpc>
                <a:spcPts val="960"/>
              </a:lnSpc>
              <a:spcBef>
                <a:spcPct val="0"/>
              </a:spcBef>
            </a:pPr>
            <a:r>
              <a:rPr lang="en-US" sz="815">
                <a:solidFill>
                  <a:srgbClr val="000000"/>
                </a:solidFill>
                <a:latin typeface="JetBrains Mono" panose="02010509020102050004"/>
                <a:ea typeface="JetBrains Mono" panose="02010509020102050004"/>
                <a:cs typeface="JetBrains Mono" panose="02010509020102050004"/>
                <a:sym typeface="JetBrains Mono" panose="02010509020102050004"/>
              </a:rPr>
              <a:t>metadata:</a:t>
            </a:r>
          </a:p>
          <a:p>
            <a:pPr algn="l">
              <a:lnSpc>
                <a:spcPts val="960"/>
              </a:lnSpc>
              <a:spcBef>
                <a:spcPct val="0"/>
              </a:spcBef>
            </a:pPr>
            <a:r>
              <a:rPr lang="en-US" sz="815">
                <a:solidFill>
                  <a:srgbClr val="000000"/>
                </a:solidFill>
                <a:latin typeface="JetBrains Mono" panose="02010509020102050004"/>
                <a:ea typeface="JetBrains Mono" panose="02010509020102050004"/>
                <a:cs typeface="JetBrains Mono" panose="02010509020102050004"/>
                <a:sym typeface="JetBrains Mono" panose="02010509020102050004"/>
              </a:rPr>
              <a:t>  name: frontend-pod</a:t>
            </a:r>
          </a:p>
          <a:p>
            <a:pPr algn="l">
              <a:lnSpc>
                <a:spcPts val="960"/>
              </a:lnSpc>
              <a:spcBef>
                <a:spcPct val="0"/>
              </a:spcBef>
            </a:pPr>
            <a:r>
              <a:rPr lang="en-US" sz="815">
                <a:solidFill>
                  <a:srgbClr val="000000"/>
                </a:solidFill>
                <a:latin typeface="JetBrains Mono" panose="02010509020102050004"/>
                <a:ea typeface="JetBrains Mono" panose="02010509020102050004"/>
                <a:cs typeface="JetBrains Mono" panose="02010509020102050004"/>
                <a:sym typeface="JetBrains Mono" panose="02010509020102050004"/>
              </a:rPr>
              <a:t>  labels:</a:t>
            </a:r>
          </a:p>
          <a:p>
            <a:pPr algn="l">
              <a:lnSpc>
                <a:spcPts val="960"/>
              </a:lnSpc>
              <a:spcBef>
                <a:spcPct val="0"/>
              </a:spcBef>
            </a:pPr>
            <a:r>
              <a:rPr lang="en-US" sz="815">
                <a:solidFill>
                  <a:srgbClr val="000000"/>
                </a:solidFill>
                <a:latin typeface="JetBrains Mono" panose="02010509020102050004"/>
                <a:ea typeface="JetBrains Mono" panose="02010509020102050004"/>
                <a:cs typeface="JetBrains Mono" panose="02010509020102050004"/>
                <a:sym typeface="JetBrains Mono" panose="02010509020102050004"/>
              </a:rPr>
              <a:t>    app: frontend</a:t>
            </a:r>
          </a:p>
          <a:p>
            <a:pPr algn="l">
              <a:lnSpc>
                <a:spcPts val="960"/>
              </a:lnSpc>
              <a:spcBef>
                <a:spcPct val="0"/>
              </a:spcBef>
            </a:pPr>
            <a:r>
              <a:rPr lang="en-US" sz="815">
                <a:solidFill>
                  <a:srgbClr val="000000"/>
                </a:solidFill>
                <a:latin typeface="JetBrains Mono" panose="02010509020102050004"/>
                <a:ea typeface="JetBrains Mono" panose="02010509020102050004"/>
                <a:cs typeface="JetBrains Mono" panose="02010509020102050004"/>
                <a:sym typeface="JetBrains Mono" panose="02010509020102050004"/>
              </a:rPr>
              <a:t>spec:</a:t>
            </a:r>
          </a:p>
          <a:p>
            <a:pPr algn="l">
              <a:lnSpc>
                <a:spcPts val="960"/>
              </a:lnSpc>
              <a:spcBef>
                <a:spcPct val="0"/>
              </a:spcBef>
            </a:pPr>
            <a:r>
              <a:rPr lang="en-US" sz="815">
                <a:solidFill>
                  <a:srgbClr val="000000"/>
                </a:solidFill>
                <a:latin typeface="JetBrains Mono" panose="02010509020102050004"/>
                <a:ea typeface="JetBrains Mono" panose="02010509020102050004"/>
                <a:cs typeface="JetBrains Mono" panose="02010509020102050004"/>
                <a:sym typeface="JetBrains Mono" panose="02010509020102050004"/>
              </a:rPr>
              <a:t>  containers:</a:t>
            </a:r>
          </a:p>
          <a:p>
            <a:pPr algn="l">
              <a:lnSpc>
                <a:spcPts val="960"/>
              </a:lnSpc>
              <a:spcBef>
                <a:spcPct val="0"/>
              </a:spcBef>
            </a:pPr>
            <a:r>
              <a:rPr lang="en-US" sz="815">
                <a:solidFill>
                  <a:srgbClr val="000000"/>
                </a:solidFill>
                <a:latin typeface="JetBrains Mono" panose="02010509020102050004"/>
                <a:ea typeface="JetBrains Mono" panose="02010509020102050004"/>
                <a:cs typeface="JetBrains Mono" panose="02010509020102050004"/>
                <a:sym typeface="JetBrains Mono" panose="02010509020102050004"/>
              </a:rPr>
              <a:t>  - name: nginx</a:t>
            </a:r>
          </a:p>
          <a:p>
            <a:pPr algn="l">
              <a:lnSpc>
                <a:spcPts val="960"/>
              </a:lnSpc>
              <a:spcBef>
                <a:spcPct val="0"/>
              </a:spcBef>
            </a:pPr>
            <a:r>
              <a:rPr lang="en-US" sz="815">
                <a:solidFill>
                  <a:srgbClr val="000000"/>
                </a:solidFill>
                <a:latin typeface="JetBrains Mono" panose="02010509020102050004"/>
                <a:ea typeface="JetBrains Mono" panose="02010509020102050004"/>
                <a:cs typeface="JetBrains Mono" panose="02010509020102050004"/>
                <a:sym typeface="JetBrains Mono" panose="02010509020102050004"/>
              </a:rPr>
              <a:t>    image: nginx</a:t>
            </a:r>
          </a:p>
          <a:p>
            <a:pPr algn="l">
              <a:lnSpc>
                <a:spcPts val="960"/>
              </a:lnSpc>
              <a:spcBef>
                <a:spcPct val="0"/>
              </a:spcBef>
            </a:pPr>
            <a:r>
              <a:rPr lang="en-US" sz="815">
                <a:solidFill>
                  <a:srgbClr val="000000"/>
                </a:solidFill>
                <a:latin typeface="JetBrains Mono" panose="02010509020102050004"/>
                <a:ea typeface="JetBrains Mono" panose="02010509020102050004"/>
                <a:cs typeface="JetBrains Mono" panose="02010509020102050004"/>
                <a:sym typeface="JetBrains Mono" panose="02010509020102050004"/>
              </a:rPr>
              <a:t>---</a:t>
            </a:r>
          </a:p>
          <a:p>
            <a:pPr algn="l">
              <a:lnSpc>
                <a:spcPts val="960"/>
              </a:lnSpc>
              <a:spcBef>
                <a:spcPct val="0"/>
              </a:spcBef>
            </a:pPr>
            <a:r>
              <a:rPr lang="en-US" sz="815">
                <a:solidFill>
                  <a:srgbClr val="000000"/>
                </a:solidFill>
                <a:latin typeface="JetBrains Mono" panose="02010509020102050004"/>
                <a:ea typeface="JetBrains Mono" panose="02010509020102050004"/>
                <a:cs typeface="JetBrains Mono" panose="02010509020102050004"/>
                <a:sym typeface="JetBrains Mono" panose="02010509020102050004"/>
              </a:rPr>
              <a:t>apiVersion: v1</a:t>
            </a:r>
          </a:p>
          <a:p>
            <a:pPr algn="l">
              <a:lnSpc>
                <a:spcPts val="960"/>
              </a:lnSpc>
              <a:spcBef>
                <a:spcPct val="0"/>
              </a:spcBef>
            </a:pPr>
            <a:r>
              <a:rPr lang="en-US" sz="815">
                <a:solidFill>
                  <a:srgbClr val="000000"/>
                </a:solidFill>
                <a:latin typeface="JetBrains Mono" panose="02010509020102050004"/>
                <a:ea typeface="JetBrains Mono" panose="02010509020102050004"/>
                <a:cs typeface="JetBrains Mono" panose="02010509020102050004"/>
                <a:sym typeface="JetBrains Mono" panose="02010509020102050004"/>
              </a:rPr>
              <a:t>kind: Pod</a:t>
            </a:r>
          </a:p>
          <a:p>
            <a:pPr algn="l">
              <a:lnSpc>
                <a:spcPts val="960"/>
              </a:lnSpc>
              <a:spcBef>
                <a:spcPct val="0"/>
              </a:spcBef>
            </a:pPr>
            <a:r>
              <a:rPr lang="en-US" sz="815">
                <a:solidFill>
                  <a:srgbClr val="000000"/>
                </a:solidFill>
                <a:latin typeface="JetBrains Mono" panose="02010509020102050004"/>
                <a:ea typeface="JetBrains Mono" panose="02010509020102050004"/>
                <a:cs typeface="JetBrains Mono" panose="02010509020102050004"/>
                <a:sym typeface="JetBrains Mono" panose="02010509020102050004"/>
              </a:rPr>
              <a:t>metadata:</a:t>
            </a:r>
          </a:p>
          <a:p>
            <a:pPr algn="l">
              <a:lnSpc>
                <a:spcPts val="960"/>
              </a:lnSpc>
              <a:spcBef>
                <a:spcPct val="0"/>
              </a:spcBef>
            </a:pPr>
            <a:r>
              <a:rPr lang="en-US" sz="815">
                <a:solidFill>
                  <a:srgbClr val="000000"/>
                </a:solidFill>
                <a:latin typeface="JetBrains Mono" panose="02010509020102050004"/>
                <a:ea typeface="JetBrains Mono" panose="02010509020102050004"/>
                <a:cs typeface="JetBrains Mono" panose="02010509020102050004"/>
                <a:sym typeface="JetBrains Mono" panose="02010509020102050004"/>
              </a:rPr>
              <a:t>  name: backend-pod</a:t>
            </a:r>
          </a:p>
          <a:p>
            <a:pPr algn="l">
              <a:lnSpc>
                <a:spcPts val="960"/>
              </a:lnSpc>
              <a:spcBef>
                <a:spcPct val="0"/>
              </a:spcBef>
            </a:pPr>
            <a:r>
              <a:rPr lang="en-US" sz="815">
                <a:solidFill>
                  <a:srgbClr val="000000"/>
                </a:solidFill>
                <a:latin typeface="JetBrains Mono" panose="02010509020102050004"/>
                <a:ea typeface="JetBrains Mono" panose="02010509020102050004"/>
                <a:cs typeface="JetBrains Mono" panose="02010509020102050004"/>
                <a:sym typeface="JetBrains Mono" panose="02010509020102050004"/>
              </a:rPr>
              <a:t>spec:</a:t>
            </a:r>
          </a:p>
          <a:p>
            <a:pPr algn="l">
              <a:lnSpc>
                <a:spcPts val="960"/>
              </a:lnSpc>
              <a:spcBef>
                <a:spcPct val="0"/>
              </a:spcBef>
            </a:pPr>
            <a:r>
              <a:rPr lang="en-US" sz="815">
                <a:solidFill>
                  <a:srgbClr val="000000"/>
                </a:solidFill>
                <a:latin typeface="JetBrains Mono" panose="02010509020102050004"/>
                <a:ea typeface="JetBrains Mono" panose="02010509020102050004"/>
                <a:cs typeface="JetBrains Mono" panose="02010509020102050004"/>
                <a:sym typeface="JetBrains Mono" panose="02010509020102050004"/>
              </a:rPr>
              <a:t>  affinity:</a:t>
            </a:r>
          </a:p>
          <a:p>
            <a:pPr algn="l">
              <a:lnSpc>
                <a:spcPts val="960"/>
              </a:lnSpc>
              <a:spcBef>
                <a:spcPct val="0"/>
              </a:spcBef>
            </a:pPr>
            <a:r>
              <a:rPr lang="en-US" sz="815">
                <a:solidFill>
                  <a:srgbClr val="000000"/>
                </a:solidFill>
                <a:latin typeface="JetBrains Mono" panose="02010509020102050004"/>
                <a:ea typeface="JetBrains Mono" panose="02010509020102050004"/>
                <a:cs typeface="JetBrains Mono" panose="02010509020102050004"/>
                <a:sym typeface="JetBrains Mono" panose="02010509020102050004"/>
              </a:rPr>
              <a:t>    podAffinity:</a:t>
            </a:r>
          </a:p>
          <a:p>
            <a:pPr algn="l">
              <a:lnSpc>
                <a:spcPts val="960"/>
              </a:lnSpc>
              <a:spcBef>
                <a:spcPct val="0"/>
              </a:spcBef>
            </a:pPr>
            <a:r>
              <a:rPr lang="en-US" sz="815">
                <a:solidFill>
                  <a:srgbClr val="000000"/>
                </a:solidFill>
                <a:latin typeface="JetBrains Mono" panose="02010509020102050004"/>
                <a:ea typeface="JetBrains Mono" panose="02010509020102050004"/>
                <a:cs typeface="JetBrains Mono" panose="02010509020102050004"/>
                <a:sym typeface="JetBrains Mono" panose="02010509020102050004"/>
              </a:rPr>
              <a:t>      requiredDuringSchedulingIgnoredDuringExecution:</a:t>
            </a:r>
          </a:p>
          <a:p>
            <a:pPr algn="l">
              <a:lnSpc>
                <a:spcPts val="960"/>
              </a:lnSpc>
              <a:spcBef>
                <a:spcPct val="0"/>
              </a:spcBef>
            </a:pPr>
            <a:r>
              <a:rPr lang="en-US" sz="815">
                <a:solidFill>
                  <a:srgbClr val="000000"/>
                </a:solidFill>
                <a:latin typeface="JetBrains Mono" panose="02010509020102050004"/>
                <a:ea typeface="JetBrains Mono" panose="02010509020102050004"/>
                <a:cs typeface="JetBrains Mono" panose="02010509020102050004"/>
                <a:sym typeface="JetBrains Mono" panose="02010509020102050004"/>
              </a:rPr>
              <a:t>        labelSelector:</a:t>
            </a:r>
          </a:p>
          <a:p>
            <a:pPr algn="l">
              <a:lnSpc>
                <a:spcPts val="960"/>
              </a:lnSpc>
              <a:spcBef>
                <a:spcPct val="0"/>
              </a:spcBef>
            </a:pPr>
            <a:r>
              <a:rPr lang="en-US" sz="815">
                <a:solidFill>
                  <a:srgbClr val="000000"/>
                </a:solidFill>
                <a:latin typeface="JetBrains Mono" panose="02010509020102050004"/>
                <a:ea typeface="JetBrains Mono" panose="02010509020102050004"/>
                <a:cs typeface="JetBrains Mono" panose="02010509020102050004"/>
                <a:sym typeface="JetBrains Mono" panose="02010509020102050004"/>
              </a:rPr>
              <a:t>          matchLabels:</a:t>
            </a:r>
          </a:p>
          <a:p>
            <a:pPr algn="l">
              <a:lnSpc>
                <a:spcPts val="960"/>
              </a:lnSpc>
              <a:spcBef>
                <a:spcPct val="0"/>
              </a:spcBef>
            </a:pPr>
            <a:r>
              <a:rPr lang="en-US" sz="815">
                <a:solidFill>
                  <a:srgbClr val="000000"/>
                </a:solidFill>
                <a:latin typeface="JetBrains Mono" panose="02010509020102050004"/>
                <a:ea typeface="JetBrains Mono" panose="02010509020102050004"/>
                <a:cs typeface="JetBrains Mono" panose="02010509020102050004"/>
                <a:sym typeface="JetBrains Mono" panose="02010509020102050004"/>
              </a:rPr>
              <a:t>            app: frontend</a:t>
            </a:r>
          </a:p>
          <a:p>
            <a:pPr algn="l">
              <a:lnSpc>
                <a:spcPts val="960"/>
              </a:lnSpc>
              <a:spcBef>
                <a:spcPct val="0"/>
              </a:spcBef>
            </a:pPr>
            <a:r>
              <a:rPr lang="en-US" sz="815">
                <a:solidFill>
                  <a:srgbClr val="000000"/>
                </a:solidFill>
                <a:latin typeface="JetBrains Mono" panose="02010509020102050004"/>
                <a:ea typeface="JetBrains Mono" panose="02010509020102050004"/>
                <a:cs typeface="JetBrains Mono" panose="02010509020102050004"/>
                <a:sym typeface="JetBrains Mono" panose="02010509020102050004"/>
              </a:rPr>
              <a:t>        topologyKey: "kubernetes.io/hostname"</a:t>
            </a:r>
          </a:p>
          <a:p>
            <a:pPr algn="l">
              <a:lnSpc>
                <a:spcPts val="960"/>
              </a:lnSpc>
              <a:spcBef>
                <a:spcPct val="0"/>
              </a:spcBef>
            </a:pPr>
            <a:r>
              <a:rPr lang="en-US" sz="815">
                <a:solidFill>
                  <a:srgbClr val="000000"/>
                </a:solidFill>
                <a:latin typeface="JetBrains Mono" panose="02010509020102050004"/>
                <a:ea typeface="JetBrains Mono" panose="02010509020102050004"/>
                <a:cs typeface="JetBrains Mono" panose="02010509020102050004"/>
                <a:sym typeface="JetBrains Mono" panose="02010509020102050004"/>
              </a:rPr>
              <a:t>  containers:</a:t>
            </a:r>
          </a:p>
          <a:p>
            <a:pPr algn="l">
              <a:lnSpc>
                <a:spcPts val="960"/>
              </a:lnSpc>
              <a:spcBef>
                <a:spcPct val="0"/>
              </a:spcBef>
            </a:pPr>
            <a:r>
              <a:rPr lang="en-US" sz="815">
                <a:solidFill>
                  <a:srgbClr val="000000"/>
                </a:solidFill>
                <a:latin typeface="JetBrains Mono" panose="02010509020102050004"/>
                <a:ea typeface="JetBrains Mono" panose="02010509020102050004"/>
                <a:cs typeface="JetBrains Mono" panose="02010509020102050004"/>
                <a:sym typeface="JetBrains Mono" panose="02010509020102050004"/>
              </a:rPr>
              <a:t>  - name: nginx</a:t>
            </a:r>
          </a:p>
          <a:p>
            <a:pPr algn="l">
              <a:lnSpc>
                <a:spcPts val="960"/>
              </a:lnSpc>
              <a:spcBef>
                <a:spcPct val="0"/>
              </a:spcBef>
            </a:pPr>
            <a:r>
              <a:rPr lang="en-US" sz="815">
                <a:solidFill>
                  <a:srgbClr val="000000"/>
                </a:solidFill>
                <a:latin typeface="JetBrains Mono" panose="02010509020102050004"/>
                <a:ea typeface="JetBrains Mono" panose="02010509020102050004"/>
                <a:cs typeface="JetBrains Mono" panose="02010509020102050004"/>
                <a:sym typeface="JetBrains Mono" panose="02010509020102050004"/>
              </a:rPr>
              <a:t>    image: nginx</a:t>
            </a:r>
          </a:p>
          <a:p>
            <a:pPr algn="l">
              <a:lnSpc>
                <a:spcPts val="960"/>
              </a:lnSpc>
              <a:spcBef>
                <a:spcPct val="0"/>
              </a:spcBef>
            </a:pPr>
            <a:r>
              <a:rPr lang="en-US" sz="815">
                <a:solidFill>
                  <a:srgbClr val="000000"/>
                </a:solidFill>
                <a:latin typeface="JetBrains Mono" panose="02010509020102050004"/>
                <a:ea typeface="JetBrains Mono" panose="02010509020102050004"/>
                <a:cs typeface="JetBrains Mono" panose="02010509020102050004"/>
                <a:sym typeface="JetBrains Mono" panose="02010509020102050004"/>
              </a:rPr>
              <a:t>EOF</a:t>
            </a:r>
          </a:p>
        </p:txBody>
      </p:sp>
      <p:sp>
        <p:nvSpPr>
          <p:cNvPr id="4" name="TextBox 4"/>
          <p:cNvSpPr txBox="1"/>
          <p:nvPr/>
        </p:nvSpPr>
        <p:spPr>
          <a:xfrm>
            <a:off x="3053360" y="2069220"/>
            <a:ext cx="4951809" cy="431292"/>
          </a:xfrm>
          <a:prstGeom prst="rect">
            <a:avLst/>
          </a:prstGeom>
        </p:spPr>
        <p:txBody>
          <a:bodyPr lIns="0" tIns="0" rIns="0" bIns="0" rtlCol="0" anchor="t">
            <a:spAutoFit/>
          </a:bodyPr>
          <a:lstStyle/>
          <a:p>
            <a:pPr algn="l">
              <a:lnSpc>
                <a:spcPts val="1180"/>
              </a:lnSpc>
              <a:spcBef>
                <a:spcPct val="0"/>
              </a:spcBef>
            </a:pPr>
            <a:r>
              <a:rPr lang="en-US" sz="100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How It Works</a:t>
            </a:r>
          </a:p>
          <a:p>
            <a:pPr algn="l">
              <a:lnSpc>
                <a:spcPts val="1180"/>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The backend Pod requires the frontend Pod to be on the same Node.</a:t>
            </a:r>
          </a:p>
          <a:p>
            <a:pPr algn="l">
              <a:lnSpc>
                <a:spcPts val="1180"/>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Kubernetes schedules them together if possible.</a:t>
            </a:r>
          </a:p>
        </p:txBody>
      </p:sp>
      <p:sp>
        <p:nvSpPr>
          <p:cNvPr id="5" name="TextBox 5"/>
          <p:cNvSpPr txBox="1"/>
          <p:nvPr/>
        </p:nvSpPr>
        <p:spPr>
          <a:xfrm>
            <a:off x="3053360" y="2689774"/>
            <a:ext cx="4288185" cy="145542"/>
          </a:xfrm>
          <a:prstGeom prst="rect">
            <a:avLst/>
          </a:prstGeom>
        </p:spPr>
        <p:txBody>
          <a:bodyPr lIns="0" tIns="0" rIns="0" bIns="0" rtlCol="0" anchor="t">
            <a:spAutoFit/>
          </a:bodyPr>
          <a:lstStyle/>
          <a:p>
            <a:pPr algn="ctr">
              <a:lnSpc>
                <a:spcPts val="1180"/>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 Both Pods are scheduled on worker-node-1 as expected!</a:t>
            </a: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514350"/>
            <a:ext cx="5713661" cy="431292"/>
          </a:xfrm>
          <a:prstGeom prst="rect">
            <a:avLst/>
          </a:prstGeom>
        </p:spPr>
        <p:txBody>
          <a:bodyPr lIns="0" tIns="0" rIns="0" bIns="0" rtlCol="0" anchor="t">
            <a:spAutoFit/>
          </a:bodyPr>
          <a:lstStyle/>
          <a:p>
            <a:pPr algn="l">
              <a:lnSpc>
                <a:spcPts val="1180"/>
              </a:lnSpc>
              <a:spcBef>
                <a:spcPct val="0"/>
              </a:spcBef>
            </a:pPr>
            <a:r>
              <a:rPr lang="en-US" sz="100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Pod Anti-Affinity (Pods Should be on Different Nodes)</a:t>
            </a:r>
          </a:p>
          <a:p>
            <a:pPr algn="l">
              <a:lnSpc>
                <a:spcPts val="1180"/>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Ensures that multiple replicas of the same Pod do not run on the same Node.</a:t>
            </a:r>
          </a:p>
          <a:p>
            <a:pPr algn="l">
              <a:lnSpc>
                <a:spcPts val="1180"/>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Helps distribute workloads for high availability.</a:t>
            </a:r>
          </a:p>
        </p:txBody>
      </p:sp>
      <p:sp>
        <p:nvSpPr>
          <p:cNvPr id="3" name="TextBox 3"/>
          <p:cNvSpPr txBox="1"/>
          <p:nvPr/>
        </p:nvSpPr>
        <p:spPr>
          <a:xfrm>
            <a:off x="909172" y="1147509"/>
            <a:ext cx="3568659" cy="3167328"/>
          </a:xfrm>
          <a:prstGeom prst="rect">
            <a:avLst/>
          </a:prstGeom>
        </p:spPr>
        <p:txBody>
          <a:bodyPr lIns="0" tIns="0" rIns="0" bIns="0" rtlCol="0" anchor="t">
            <a:spAutoFit/>
          </a:bodyPr>
          <a:lstStyle/>
          <a:p>
            <a:pPr algn="l">
              <a:lnSpc>
                <a:spcPts val="970"/>
              </a:lnSpc>
              <a:spcBef>
                <a:spcPct val="0"/>
              </a:spcBef>
            </a:pPr>
            <a:r>
              <a:rPr lang="en-US" sz="820">
                <a:solidFill>
                  <a:srgbClr val="000000"/>
                </a:solidFill>
                <a:latin typeface="JetBrains Mono" panose="02010509020102050004"/>
                <a:ea typeface="JetBrains Mono" panose="02010509020102050004"/>
                <a:cs typeface="JetBrains Mono" panose="02010509020102050004"/>
                <a:sym typeface="JetBrains Mono" panose="02010509020102050004"/>
              </a:rPr>
              <a:t>cat &lt;&lt;EOF | kubectl apply -f -</a:t>
            </a:r>
          </a:p>
          <a:p>
            <a:pPr algn="l">
              <a:lnSpc>
                <a:spcPts val="970"/>
              </a:lnSpc>
              <a:spcBef>
                <a:spcPct val="0"/>
              </a:spcBef>
            </a:pPr>
            <a:r>
              <a:rPr lang="en-US" sz="820">
                <a:solidFill>
                  <a:srgbClr val="000000"/>
                </a:solidFill>
                <a:latin typeface="JetBrains Mono" panose="02010509020102050004"/>
                <a:ea typeface="JetBrains Mono" panose="02010509020102050004"/>
                <a:cs typeface="JetBrains Mono" panose="02010509020102050004"/>
                <a:sym typeface="JetBrains Mono" panose="02010509020102050004"/>
              </a:rPr>
              <a:t>apiVersion: apps/v1</a:t>
            </a:r>
          </a:p>
          <a:p>
            <a:pPr algn="l">
              <a:lnSpc>
                <a:spcPts val="970"/>
              </a:lnSpc>
              <a:spcBef>
                <a:spcPct val="0"/>
              </a:spcBef>
            </a:pPr>
            <a:r>
              <a:rPr lang="en-US" sz="820">
                <a:solidFill>
                  <a:srgbClr val="000000"/>
                </a:solidFill>
                <a:latin typeface="JetBrains Mono" panose="02010509020102050004"/>
                <a:ea typeface="JetBrains Mono" panose="02010509020102050004"/>
                <a:cs typeface="JetBrains Mono" panose="02010509020102050004"/>
                <a:sym typeface="JetBrains Mono" panose="02010509020102050004"/>
              </a:rPr>
              <a:t>kind: Deployment</a:t>
            </a:r>
          </a:p>
          <a:p>
            <a:pPr algn="l">
              <a:lnSpc>
                <a:spcPts val="970"/>
              </a:lnSpc>
              <a:spcBef>
                <a:spcPct val="0"/>
              </a:spcBef>
            </a:pPr>
            <a:r>
              <a:rPr lang="en-US" sz="820">
                <a:solidFill>
                  <a:srgbClr val="000000"/>
                </a:solidFill>
                <a:latin typeface="JetBrains Mono" panose="02010509020102050004"/>
                <a:ea typeface="JetBrains Mono" panose="02010509020102050004"/>
                <a:cs typeface="JetBrains Mono" panose="02010509020102050004"/>
                <a:sym typeface="JetBrains Mono" panose="02010509020102050004"/>
              </a:rPr>
              <a:t>metadata:</a:t>
            </a:r>
          </a:p>
          <a:p>
            <a:pPr algn="l">
              <a:lnSpc>
                <a:spcPts val="970"/>
              </a:lnSpc>
              <a:spcBef>
                <a:spcPct val="0"/>
              </a:spcBef>
            </a:pPr>
            <a:r>
              <a:rPr lang="en-US" sz="820">
                <a:solidFill>
                  <a:srgbClr val="000000"/>
                </a:solidFill>
                <a:latin typeface="JetBrains Mono" panose="02010509020102050004"/>
                <a:ea typeface="JetBrains Mono" panose="02010509020102050004"/>
                <a:cs typeface="JetBrains Mono" panose="02010509020102050004"/>
                <a:sym typeface="JetBrains Mono" panose="02010509020102050004"/>
              </a:rPr>
              <a:t>  name: database-deployment</a:t>
            </a:r>
          </a:p>
          <a:p>
            <a:pPr algn="l">
              <a:lnSpc>
                <a:spcPts val="970"/>
              </a:lnSpc>
              <a:spcBef>
                <a:spcPct val="0"/>
              </a:spcBef>
            </a:pPr>
            <a:r>
              <a:rPr lang="en-US" sz="820">
                <a:solidFill>
                  <a:srgbClr val="000000"/>
                </a:solidFill>
                <a:latin typeface="JetBrains Mono" panose="02010509020102050004"/>
                <a:ea typeface="JetBrains Mono" panose="02010509020102050004"/>
                <a:cs typeface="JetBrains Mono" panose="02010509020102050004"/>
                <a:sym typeface="JetBrains Mono" panose="02010509020102050004"/>
              </a:rPr>
              <a:t>spec:</a:t>
            </a:r>
          </a:p>
          <a:p>
            <a:pPr algn="l">
              <a:lnSpc>
                <a:spcPts val="970"/>
              </a:lnSpc>
              <a:spcBef>
                <a:spcPct val="0"/>
              </a:spcBef>
            </a:pPr>
            <a:r>
              <a:rPr lang="en-US" sz="820">
                <a:solidFill>
                  <a:srgbClr val="000000"/>
                </a:solidFill>
                <a:latin typeface="JetBrains Mono" panose="02010509020102050004"/>
                <a:ea typeface="JetBrains Mono" panose="02010509020102050004"/>
                <a:cs typeface="JetBrains Mono" panose="02010509020102050004"/>
                <a:sym typeface="JetBrains Mono" panose="02010509020102050004"/>
              </a:rPr>
              <a:t>  replicas: 3</a:t>
            </a:r>
          </a:p>
          <a:p>
            <a:pPr algn="l">
              <a:lnSpc>
                <a:spcPts val="970"/>
              </a:lnSpc>
              <a:spcBef>
                <a:spcPct val="0"/>
              </a:spcBef>
            </a:pPr>
            <a:r>
              <a:rPr lang="en-US" sz="820">
                <a:solidFill>
                  <a:srgbClr val="000000"/>
                </a:solidFill>
                <a:latin typeface="JetBrains Mono" panose="02010509020102050004"/>
                <a:ea typeface="JetBrains Mono" panose="02010509020102050004"/>
                <a:cs typeface="JetBrains Mono" panose="02010509020102050004"/>
                <a:sym typeface="JetBrains Mono" panose="02010509020102050004"/>
              </a:rPr>
              <a:t>  selector:</a:t>
            </a:r>
          </a:p>
          <a:p>
            <a:pPr algn="l">
              <a:lnSpc>
                <a:spcPts val="970"/>
              </a:lnSpc>
              <a:spcBef>
                <a:spcPct val="0"/>
              </a:spcBef>
            </a:pPr>
            <a:r>
              <a:rPr lang="en-US" sz="820">
                <a:solidFill>
                  <a:srgbClr val="000000"/>
                </a:solidFill>
                <a:latin typeface="JetBrains Mono" panose="02010509020102050004"/>
                <a:ea typeface="JetBrains Mono" panose="02010509020102050004"/>
                <a:cs typeface="JetBrains Mono" panose="02010509020102050004"/>
                <a:sym typeface="JetBrains Mono" panose="02010509020102050004"/>
              </a:rPr>
              <a:t>    matchLabels:</a:t>
            </a:r>
          </a:p>
          <a:p>
            <a:pPr algn="l">
              <a:lnSpc>
                <a:spcPts val="970"/>
              </a:lnSpc>
              <a:spcBef>
                <a:spcPct val="0"/>
              </a:spcBef>
            </a:pPr>
            <a:r>
              <a:rPr lang="en-US" sz="820">
                <a:solidFill>
                  <a:srgbClr val="000000"/>
                </a:solidFill>
                <a:latin typeface="JetBrains Mono" panose="02010509020102050004"/>
                <a:ea typeface="JetBrains Mono" panose="02010509020102050004"/>
                <a:cs typeface="JetBrains Mono" panose="02010509020102050004"/>
                <a:sym typeface="JetBrains Mono" panose="02010509020102050004"/>
              </a:rPr>
              <a:t>      app: database</a:t>
            </a:r>
          </a:p>
          <a:p>
            <a:pPr algn="l">
              <a:lnSpc>
                <a:spcPts val="970"/>
              </a:lnSpc>
              <a:spcBef>
                <a:spcPct val="0"/>
              </a:spcBef>
            </a:pPr>
            <a:r>
              <a:rPr lang="en-US" sz="820">
                <a:solidFill>
                  <a:srgbClr val="000000"/>
                </a:solidFill>
                <a:latin typeface="JetBrains Mono" panose="02010509020102050004"/>
                <a:ea typeface="JetBrains Mono" panose="02010509020102050004"/>
                <a:cs typeface="JetBrains Mono" panose="02010509020102050004"/>
                <a:sym typeface="JetBrains Mono" panose="02010509020102050004"/>
              </a:rPr>
              <a:t>  template:</a:t>
            </a:r>
          </a:p>
          <a:p>
            <a:pPr algn="l">
              <a:lnSpc>
                <a:spcPts val="970"/>
              </a:lnSpc>
              <a:spcBef>
                <a:spcPct val="0"/>
              </a:spcBef>
            </a:pPr>
            <a:r>
              <a:rPr lang="en-US" sz="820">
                <a:solidFill>
                  <a:srgbClr val="000000"/>
                </a:solidFill>
                <a:latin typeface="JetBrains Mono" panose="02010509020102050004"/>
                <a:ea typeface="JetBrains Mono" panose="02010509020102050004"/>
                <a:cs typeface="JetBrains Mono" panose="02010509020102050004"/>
                <a:sym typeface="JetBrains Mono" panose="02010509020102050004"/>
              </a:rPr>
              <a:t>    metadata:</a:t>
            </a:r>
          </a:p>
          <a:p>
            <a:pPr algn="l">
              <a:lnSpc>
                <a:spcPts val="970"/>
              </a:lnSpc>
              <a:spcBef>
                <a:spcPct val="0"/>
              </a:spcBef>
            </a:pPr>
            <a:r>
              <a:rPr lang="en-US" sz="820">
                <a:solidFill>
                  <a:srgbClr val="000000"/>
                </a:solidFill>
                <a:latin typeface="JetBrains Mono" panose="02010509020102050004"/>
                <a:ea typeface="JetBrains Mono" panose="02010509020102050004"/>
                <a:cs typeface="JetBrains Mono" panose="02010509020102050004"/>
                <a:sym typeface="JetBrains Mono" panose="02010509020102050004"/>
              </a:rPr>
              <a:t>      labels:</a:t>
            </a:r>
          </a:p>
          <a:p>
            <a:pPr algn="l">
              <a:lnSpc>
                <a:spcPts val="970"/>
              </a:lnSpc>
              <a:spcBef>
                <a:spcPct val="0"/>
              </a:spcBef>
            </a:pPr>
            <a:r>
              <a:rPr lang="en-US" sz="820">
                <a:solidFill>
                  <a:srgbClr val="000000"/>
                </a:solidFill>
                <a:latin typeface="JetBrains Mono" panose="02010509020102050004"/>
                <a:ea typeface="JetBrains Mono" panose="02010509020102050004"/>
                <a:cs typeface="JetBrains Mono" panose="02010509020102050004"/>
                <a:sym typeface="JetBrains Mono" panose="02010509020102050004"/>
              </a:rPr>
              <a:t>        app: database</a:t>
            </a:r>
          </a:p>
          <a:p>
            <a:pPr algn="l">
              <a:lnSpc>
                <a:spcPts val="970"/>
              </a:lnSpc>
              <a:spcBef>
                <a:spcPct val="0"/>
              </a:spcBef>
            </a:pPr>
            <a:r>
              <a:rPr lang="en-US" sz="820">
                <a:solidFill>
                  <a:srgbClr val="000000"/>
                </a:solidFill>
                <a:latin typeface="JetBrains Mono" panose="02010509020102050004"/>
                <a:ea typeface="JetBrains Mono" panose="02010509020102050004"/>
                <a:cs typeface="JetBrains Mono" panose="02010509020102050004"/>
                <a:sym typeface="JetBrains Mono" panose="02010509020102050004"/>
              </a:rPr>
              <a:t>    spec:</a:t>
            </a:r>
          </a:p>
          <a:p>
            <a:pPr algn="l">
              <a:lnSpc>
                <a:spcPts val="970"/>
              </a:lnSpc>
              <a:spcBef>
                <a:spcPct val="0"/>
              </a:spcBef>
            </a:pPr>
            <a:r>
              <a:rPr lang="en-US" sz="820">
                <a:solidFill>
                  <a:srgbClr val="000000"/>
                </a:solidFill>
                <a:latin typeface="JetBrains Mono" panose="02010509020102050004"/>
                <a:ea typeface="JetBrains Mono" panose="02010509020102050004"/>
                <a:cs typeface="JetBrains Mono" panose="02010509020102050004"/>
                <a:sym typeface="JetBrains Mono" panose="02010509020102050004"/>
              </a:rPr>
              <a:t>      affinity:</a:t>
            </a:r>
          </a:p>
          <a:p>
            <a:pPr algn="l">
              <a:lnSpc>
                <a:spcPts val="970"/>
              </a:lnSpc>
              <a:spcBef>
                <a:spcPct val="0"/>
              </a:spcBef>
            </a:pPr>
            <a:r>
              <a:rPr lang="en-US" sz="820">
                <a:solidFill>
                  <a:srgbClr val="000000"/>
                </a:solidFill>
                <a:latin typeface="JetBrains Mono" panose="02010509020102050004"/>
                <a:ea typeface="JetBrains Mono" panose="02010509020102050004"/>
                <a:cs typeface="JetBrains Mono" panose="02010509020102050004"/>
                <a:sym typeface="JetBrains Mono" panose="02010509020102050004"/>
              </a:rPr>
              <a:t>        podAntiAffinity:</a:t>
            </a:r>
          </a:p>
          <a:p>
            <a:pPr algn="l">
              <a:lnSpc>
                <a:spcPts val="970"/>
              </a:lnSpc>
              <a:spcBef>
                <a:spcPct val="0"/>
              </a:spcBef>
            </a:pPr>
            <a:r>
              <a:rPr lang="en-US" sz="820">
                <a:solidFill>
                  <a:srgbClr val="000000"/>
                </a:solidFill>
                <a:latin typeface="JetBrains Mono" panose="02010509020102050004"/>
                <a:ea typeface="JetBrains Mono" panose="02010509020102050004"/>
                <a:cs typeface="JetBrains Mono" panose="02010509020102050004"/>
                <a:sym typeface="JetBrains Mono" panose="02010509020102050004"/>
              </a:rPr>
              <a:t>          requiredDuringSchedulingIgnoredDuringExecution:</a:t>
            </a:r>
          </a:p>
          <a:p>
            <a:pPr algn="l">
              <a:lnSpc>
                <a:spcPts val="970"/>
              </a:lnSpc>
              <a:spcBef>
                <a:spcPct val="0"/>
              </a:spcBef>
            </a:pPr>
            <a:r>
              <a:rPr lang="en-US" sz="820">
                <a:solidFill>
                  <a:srgbClr val="000000"/>
                </a:solidFill>
                <a:latin typeface="JetBrains Mono" panose="02010509020102050004"/>
                <a:ea typeface="JetBrains Mono" panose="02010509020102050004"/>
                <a:cs typeface="JetBrains Mono" panose="02010509020102050004"/>
                <a:sym typeface="JetBrains Mono" panose="02010509020102050004"/>
              </a:rPr>
              <a:t>            - labelSelector:</a:t>
            </a:r>
          </a:p>
          <a:p>
            <a:pPr algn="l">
              <a:lnSpc>
                <a:spcPts val="970"/>
              </a:lnSpc>
              <a:spcBef>
                <a:spcPct val="0"/>
              </a:spcBef>
            </a:pPr>
            <a:r>
              <a:rPr lang="en-US" sz="820">
                <a:solidFill>
                  <a:srgbClr val="000000"/>
                </a:solidFill>
                <a:latin typeface="JetBrains Mono" panose="02010509020102050004"/>
                <a:ea typeface="JetBrains Mono" panose="02010509020102050004"/>
                <a:cs typeface="JetBrains Mono" panose="02010509020102050004"/>
                <a:sym typeface="JetBrains Mono" panose="02010509020102050004"/>
              </a:rPr>
              <a:t>                matchLabels:</a:t>
            </a:r>
          </a:p>
          <a:p>
            <a:pPr algn="l">
              <a:lnSpc>
                <a:spcPts val="970"/>
              </a:lnSpc>
              <a:spcBef>
                <a:spcPct val="0"/>
              </a:spcBef>
            </a:pPr>
            <a:r>
              <a:rPr lang="en-US" sz="820">
                <a:solidFill>
                  <a:srgbClr val="000000"/>
                </a:solidFill>
                <a:latin typeface="JetBrains Mono" panose="02010509020102050004"/>
                <a:ea typeface="JetBrains Mono" panose="02010509020102050004"/>
                <a:cs typeface="JetBrains Mono" panose="02010509020102050004"/>
                <a:sym typeface="JetBrains Mono" panose="02010509020102050004"/>
              </a:rPr>
              <a:t>                  app: database</a:t>
            </a:r>
          </a:p>
          <a:p>
            <a:pPr algn="l">
              <a:lnSpc>
                <a:spcPts val="970"/>
              </a:lnSpc>
              <a:spcBef>
                <a:spcPct val="0"/>
              </a:spcBef>
            </a:pPr>
            <a:r>
              <a:rPr lang="en-US" sz="820">
                <a:solidFill>
                  <a:srgbClr val="000000"/>
                </a:solidFill>
                <a:latin typeface="JetBrains Mono" panose="02010509020102050004"/>
                <a:ea typeface="JetBrains Mono" panose="02010509020102050004"/>
                <a:cs typeface="JetBrains Mono" panose="02010509020102050004"/>
                <a:sym typeface="JetBrains Mono" panose="02010509020102050004"/>
              </a:rPr>
              <a:t>              topologyKey: "kubernetes.io/hostname"</a:t>
            </a:r>
          </a:p>
          <a:p>
            <a:pPr algn="l">
              <a:lnSpc>
                <a:spcPts val="970"/>
              </a:lnSpc>
              <a:spcBef>
                <a:spcPct val="0"/>
              </a:spcBef>
            </a:pPr>
            <a:r>
              <a:rPr lang="en-US" sz="820">
                <a:solidFill>
                  <a:srgbClr val="000000"/>
                </a:solidFill>
                <a:latin typeface="JetBrains Mono" panose="02010509020102050004"/>
                <a:ea typeface="JetBrains Mono" panose="02010509020102050004"/>
                <a:cs typeface="JetBrains Mono" panose="02010509020102050004"/>
                <a:sym typeface="JetBrains Mono" panose="02010509020102050004"/>
              </a:rPr>
              <a:t>      containers:</a:t>
            </a:r>
          </a:p>
          <a:p>
            <a:pPr algn="l">
              <a:lnSpc>
                <a:spcPts val="970"/>
              </a:lnSpc>
              <a:spcBef>
                <a:spcPct val="0"/>
              </a:spcBef>
            </a:pPr>
            <a:r>
              <a:rPr lang="en-US" sz="820">
                <a:solidFill>
                  <a:srgbClr val="000000"/>
                </a:solidFill>
                <a:latin typeface="JetBrains Mono" panose="02010509020102050004"/>
                <a:ea typeface="JetBrains Mono" panose="02010509020102050004"/>
                <a:cs typeface="JetBrains Mono" panose="02010509020102050004"/>
                <a:sym typeface="JetBrains Mono" panose="02010509020102050004"/>
              </a:rPr>
              <a:t>      - name: postgres</a:t>
            </a:r>
          </a:p>
          <a:p>
            <a:pPr algn="l">
              <a:lnSpc>
                <a:spcPts val="970"/>
              </a:lnSpc>
              <a:spcBef>
                <a:spcPct val="0"/>
              </a:spcBef>
            </a:pPr>
            <a:r>
              <a:rPr lang="en-US" sz="820">
                <a:solidFill>
                  <a:srgbClr val="000000"/>
                </a:solidFill>
                <a:latin typeface="JetBrains Mono" panose="02010509020102050004"/>
                <a:ea typeface="JetBrains Mono" panose="02010509020102050004"/>
                <a:cs typeface="JetBrains Mono" panose="02010509020102050004"/>
                <a:sym typeface="JetBrains Mono" panose="02010509020102050004"/>
              </a:rPr>
              <a:t>        image: postgres</a:t>
            </a:r>
          </a:p>
          <a:p>
            <a:pPr algn="l">
              <a:lnSpc>
                <a:spcPts val="970"/>
              </a:lnSpc>
              <a:spcBef>
                <a:spcPct val="0"/>
              </a:spcBef>
            </a:pPr>
            <a:r>
              <a:rPr lang="en-US" sz="820">
                <a:solidFill>
                  <a:srgbClr val="000000"/>
                </a:solidFill>
                <a:latin typeface="JetBrains Mono" panose="02010509020102050004"/>
                <a:ea typeface="JetBrains Mono" panose="02010509020102050004"/>
                <a:cs typeface="JetBrains Mono" panose="02010509020102050004"/>
                <a:sym typeface="JetBrains Mono" panose="02010509020102050004"/>
              </a:rPr>
              <a:t>EOF</a:t>
            </a:r>
          </a:p>
        </p:txBody>
      </p:sp>
      <p:sp>
        <p:nvSpPr>
          <p:cNvPr id="4" name="TextBox 4"/>
          <p:cNvSpPr txBox="1"/>
          <p:nvPr/>
        </p:nvSpPr>
        <p:spPr>
          <a:xfrm>
            <a:off x="2693502" y="2035950"/>
            <a:ext cx="6240810" cy="402450"/>
          </a:xfrm>
          <a:prstGeom prst="rect">
            <a:avLst/>
          </a:prstGeom>
        </p:spPr>
        <p:txBody>
          <a:bodyPr lIns="0" tIns="0" rIns="0" bIns="0" rtlCol="0" anchor="t">
            <a:spAutoFit/>
          </a:bodyPr>
          <a:lstStyle/>
          <a:p>
            <a:pPr algn="l">
              <a:lnSpc>
                <a:spcPts val="1060"/>
              </a:lnSpc>
              <a:spcBef>
                <a:spcPct val="0"/>
              </a:spcBef>
            </a:pPr>
            <a:r>
              <a:rPr lang="en-US" sz="90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Expected Outcome</a:t>
            </a:r>
          </a:p>
          <a:p>
            <a:pPr algn="l">
              <a:lnSpc>
                <a:spcPts val="1060"/>
              </a:lnSpc>
              <a:spcBef>
                <a:spcPct val="0"/>
              </a:spcBef>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Database Pods will be distributed across different Nodes.</a:t>
            </a:r>
          </a:p>
          <a:p>
            <a:pPr algn="l">
              <a:lnSpc>
                <a:spcPts val="1060"/>
              </a:lnSpc>
              <a:spcBef>
                <a:spcPct val="0"/>
              </a:spcBef>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This ensures HA (High Availability) by preventing all replicas from being on the same Node.</a:t>
            </a:r>
          </a:p>
        </p:txBody>
      </p:sp>
      <p:sp>
        <p:nvSpPr>
          <p:cNvPr id="5" name="TextBox 5"/>
          <p:cNvSpPr txBox="1"/>
          <p:nvPr/>
        </p:nvSpPr>
        <p:spPr>
          <a:xfrm>
            <a:off x="2693502" y="2571750"/>
            <a:ext cx="5163294" cy="135750"/>
          </a:xfrm>
          <a:prstGeom prst="rect">
            <a:avLst/>
          </a:prstGeom>
        </p:spPr>
        <p:txBody>
          <a:bodyPr lIns="0" tIns="0" rIns="0" bIns="0" rtlCol="0" anchor="t">
            <a:spAutoFit/>
          </a:bodyPr>
          <a:lstStyle/>
          <a:p>
            <a:pPr algn="ctr">
              <a:lnSpc>
                <a:spcPts val="1060"/>
              </a:lnSpc>
              <a:spcBef>
                <a:spcPct val="0"/>
              </a:spcBef>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 Database replicas are spread across different Nodes for fault tolerance!</a:t>
            </a:r>
          </a:p>
        </p:txBody>
      </p:sp>
      <p:sp>
        <p:nvSpPr>
          <p:cNvPr id="6" name="TextBox 6"/>
          <p:cNvSpPr txBox="1"/>
          <p:nvPr/>
        </p:nvSpPr>
        <p:spPr>
          <a:xfrm>
            <a:off x="3890858" y="3876095"/>
            <a:ext cx="4551840" cy="529975"/>
          </a:xfrm>
          <a:prstGeom prst="rect">
            <a:avLst/>
          </a:prstGeom>
        </p:spPr>
        <p:txBody>
          <a:bodyPr lIns="0" tIns="0" rIns="0" bIns="0" rtlCol="0" anchor="t">
            <a:spAutoFit/>
          </a:bodyPr>
          <a:lstStyle/>
          <a:p>
            <a:pPr algn="l">
              <a:lnSpc>
                <a:spcPts val="825"/>
              </a:lnSpc>
              <a:spcBef>
                <a:spcPct val="0"/>
              </a:spcBef>
            </a:pPr>
            <a:r>
              <a:rPr lang="en-US" sz="700">
                <a:solidFill>
                  <a:srgbClr val="000000"/>
                </a:solidFill>
                <a:latin typeface="JetBrains Mono" panose="02010509020102050004"/>
                <a:ea typeface="JetBrains Mono" panose="02010509020102050004"/>
                <a:cs typeface="JetBrains Mono" panose="02010509020102050004"/>
                <a:sym typeface="JetBrains Mono" panose="02010509020102050004"/>
              </a:rPr>
              <a:t>✔ Deployments use Affinity &amp; Anti-Affinity for automatic Pod scheduling.</a:t>
            </a:r>
          </a:p>
          <a:p>
            <a:pPr algn="l">
              <a:lnSpc>
                <a:spcPts val="825"/>
              </a:lnSpc>
              <a:spcBef>
                <a:spcPct val="0"/>
              </a:spcBef>
            </a:pPr>
            <a:r>
              <a:rPr lang="en-US" sz="700">
                <a:solidFill>
                  <a:srgbClr val="000000"/>
                </a:solidFill>
                <a:latin typeface="JetBrains Mono" panose="02010509020102050004"/>
                <a:ea typeface="JetBrains Mono" panose="02010509020102050004"/>
                <a:cs typeface="JetBrains Mono" panose="02010509020102050004"/>
                <a:sym typeface="JetBrains Mono" panose="02010509020102050004"/>
              </a:rPr>
              <a:t>✔ Pod Affinity keeps related Pods together (e.g., frontend &amp; backend).</a:t>
            </a:r>
          </a:p>
          <a:p>
            <a:pPr algn="l">
              <a:lnSpc>
                <a:spcPts val="825"/>
              </a:lnSpc>
              <a:spcBef>
                <a:spcPct val="0"/>
              </a:spcBef>
            </a:pPr>
            <a:r>
              <a:rPr lang="en-US" sz="700">
                <a:solidFill>
                  <a:srgbClr val="000000"/>
                </a:solidFill>
                <a:latin typeface="JetBrains Mono" panose="02010509020102050004"/>
                <a:ea typeface="JetBrains Mono" panose="02010509020102050004"/>
                <a:cs typeface="JetBrains Mono" panose="02010509020102050004"/>
                <a:sym typeface="JetBrains Mono" panose="02010509020102050004"/>
              </a:rPr>
              <a:t>✔ Pod Anti-Affinity distributes Pods for high availability (e.g., database replicas).</a:t>
            </a:r>
          </a:p>
          <a:p>
            <a:pPr algn="l">
              <a:lnSpc>
                <a:spcPts val="825"/>
              </a:lnSpc>
              <a:spcBef>
                <a:spcPct val="0"/>
              </a:spcBef>
            </a:pPr>
            <a:r>
              <a:rPr lang="en-US" sz="700">
                <a:solidFill>
                  <a:srgbClr val="000000"/>
                </a:solidFill>
                <a:latin typeface="JetBrains Mono" panose="02010509020102050004"/>
                <a:ea typeface="JetBrains Mono" panose="02010509020102050004"/>
                <a:cs typeface="JetBrains Mono" panose="02010509020102050004"/>
                <a:sym typeface="JetBrains Mono" panose="02010509020102050004"/>
              </a:rPr>
              <a:t>✔ Scaling does not break Affinity/Anti-Affinity rules.</a:t>
            </a:r>
          </a:p>
          <a:p>
            <a:pPr algn="l">
              <a:lnSpc>
                <a:spcPts val="825"/>
              </a:lnSpc>
              <a:spcBef>
                <a:spcPct val="0"/>
              </a:spcBef>
            </a:pPr>
            <a:r>
              <a:rPr lang="en-US" sz="700">
                <a:solidFill>
                  <a:srgbClr val="000000"/>
                </a:solidFill>
                <a:latin typeface="JetBrains Mono" panose="02010509020102050004"/>
                <a:ea typeface="JetBrains Mono" panose="02010509020102050004"/>
                <a:cs typeface="JetBrains Mono" panose="02010509020102050004"/>
                <a:sym typeface="JetBrains Mono" panose="02010509020102050004"/>
              </a:rPr>
              <a:t>✔ Modifying Affinity preferences can change Pod placement dynamically.</a:t>
            </a: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860203" y="2139635"/>
            <a:ext cx="5423595" cy="778505"/>
          </a:xfrm>
          <a:prstGeom prst="rect">
            <a:avLst/>
          </a:prstGeom>
        </p:spPr>
        <p:txBody>
          <a:bodyPr lIns="0" tIns="0" rIns="0" bIns="0" rtlCol="0" anchor="t">
            <a:spAutoFit/>
          </a:bodyPr>
          <a:lstStyle/>
          <a:p>
            <a:pPr algn="ctr">
              <a:lnSpc>
                <a:spcPts val="6440"/>
              </a:lnSpc>
              <a:spcBef>
                <a:spcPct val="0"/>
              </a:spcBef>
            </a:pPr>
            <a:r>
              <a:rPr lang="en-US" sz="4600">
                <a:solidFill>
                  <a:srgbClr val="000000"/>
                </a:solidFill>
                <a:latin typeface="Open Sans"/>
                <a:ea typeface="Open Sans"/>
                <a:cs typeface="Open Sans"/>
                <a:sym typeface="Open Sans"/>
              </a:rPr>
              <a:t>Taints &amp; Tolerations</a:t>
            </a: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514350" y="1043438"/>
          <a:ext cx="7979053" cy="2146301"/>
        </p:xfrm>
        <a:graphic>
          <a:graphicData uri="http://schemas.openxmlformats.org/drawingml/2006/table">
            <a:tbl>
              <a:tblPr/>
              <a:tblGrid>
                <a:gridCol w="3989526">
                  <a:extLst>
                    <a:ext uri="{9D8B030D-6E8A-4147-A177-3AD203B41FA5}">
                      <a16:colId xmlns:a16="http://schemas.microsoft.com/office/drawing/2014/main" val="20000"/>
                    </a:ext>
                  </a:extLst>
                </a:gridCol>
                <a:gridCol w="3989526">
                  <a:extLst>
                    <a:ext uri="{9D8B030D-6E8A-4147-A177-3AD203B41FA5}">
                      <a16:colId xmlns:a16="http://schemas.microsoft.com/office/drawing/2014/main" val="20001"/>
                    </a:ext>
                  </a:extLst>
                </a:gridCol>
              </a:tblGrid>
              <a:tr h="685535">
                <a:tc>
                  <a:txBody>
                    <a:bodyPr/>
                    <a:lstStyle/>
                    <a:p>
                      <a:pPr algn="l">
                        <a:lnSpc>
                          <a:spcPts val="1400"/>
                        </a:lnSpc>
                        <a:defRPr/>
                      </a:pPr>
                      <a:r>
                        <a:rPr lang="en-US" sz="1000">
                          <a:solidFill>
                            <a:srgbClr val="000000"/>
                          </a:solidFill>
                          <a:latin typeface="Open Sans"/>
                          <a:ea typeface="Open Sans"/>
                          <a:cs typeface="Open Sans"/>
                          <a:sym typeface="Open Sans"/>
                        </a:rPr>
                        <a:t>Feature</a:t>
                      </a:r>
                      <a:endParaRPr lang="en-US" sz="1100"/>
                    </a:p>
                  </a:txBody>
                  <a:tcPr marL="161925" marR="161925" marT="161925" marB="1619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Description</a:t>
                      </a:r>
                      <a:endParaRPr lang="en-US" sz="1100"/>
                    </a:p>
                  </a:txBody>
                  <a:tcPr marL="161925" marR="161925" marT="161925" marB="1619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30383">
                <a:tc>
                  <a:txBody>
                    <a:bodyPr/>
                    <a:lstStyle/>
                    <a:p>
                      <a:pPr algn="l">
                        <a:lnSpc>
                          <a:spcPts val="1400"/>
                        </a:lnSpc>
                        <a:defRPr/>
                      </a:pPr>
                      <a:r>
                        <a:rPr lang="en-US" sz="1000">
                          <a:solidFill>
                            <a:srgbClr val="000000"/>
                          </a:solidFill>
                          <a:latin typeface="Open Sans"/>
                          <a:ea typeface="Open Sans"/>
                          <a:cs typeface="Open Sans"/>
                          <a:sym typeface="Open Sans"/>
                        </a:rPr>
                        <a:t>Taints (Node Level)</a:t>
                      </a:r>
                      <a:endParaRPr lang="en-US" sz="1100"/>
                    </a:p>
                  </a:txBody>
                  <a:tcPr marL="161925" marR="161925" marT="161925" marB="1619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Prevents Pods from being scheduled unless they have a matching Toleration.</a:t>
                      </a:r>
                      <a:endParaRPr lang="en-US" sz="1100"/>
                    </a:p>
                  </a:txBody>
                  <a:tcPr marL="161925" marR="161925" marT="161925" marB="1619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30383">
                <a:tc>
                  <a:txBody>
                    <a:bodyPr/>
                    <a:lstStyle/>
                    <a:p>
                      <a:pPr algn="l">
                        <a:lnSpc>
                          <a:spcPts val="1400"/>
                        </a:lnSpc>
                        <a:defRPr/>
                      </a:pPr>
                      <a:r>
                        <a:rPr lang="en-US" sz="1000">
                          <a:solidFill>
                            <a:srgbClr val="000000"/>
                          </a:solidFill>
                          <a:latin typeface="Open Sans"/>
                          <a:ea typeface="Open Sans"/>
                          <a:cs typeface="Open Sans"/>
                          <a:sym typeface="Open Sans"/>
                        </a:rPr>
                        <a:t>Tolerations (Pod Level)</a:t>
                      </a:r>
                      <a:endParaRPr lang="en-US" sz="1100"/>
                    </a:p>
                  </a:txBody>
                  <a:tcPr marL="161925" marR="161925" marT="161925" marB="1619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Allows specific Pods to override a Node’s Taint and get scheduled.</a:t>
                      </a:r>
                      <a:endParaRPr lang="en-US" sz="1100"/>
                    </a:p>
                  </a:txBody>
                  <a:tcPr marL="161925" marR="161925" marT="161925" marB="1619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3" name="TextBox 3"/>
          <p:cNvSpPr txBox="1"/>
          <p:nvPr/>
        </p:nvSpPr>
        <p:spPr>
          <a:xfrm>
            <a:off x="514350" y="514350"/>
            <a:ext cx="7979053" cy="288417"/>
          </a:xfrm>
          <a:prstGeom prst="rect">
            <a:avLst/>
          </a:prstGeom>
        </p:spPr>
        <p:txBody>
          <a:bodyPr lIns="0" tIns="0" rIns="0" bIns="0" rtlCol="0" anchor="t">
            <a:spAutoFit/>
          </a:bodyPr>
          <a:lstStyle/>
          <a:p>
            <a:pPr algn="l">
              <a:lnSpc>
                <a:spcPts val="1180"/>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Taints and Tolerations allow Kubernetes to control which Pods can be scheduled on which Nodes by marking Nodes as "unavailable" to specific workloads unless they have a Toleration.</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661289" y="1658034"/>
          <a:ext cx="7545875" cy="2471738"/>
        </p:xfrm>
        <a:graphic>
          <a:graphicData uri="http://schemas.openxmlformats.org/drawingml/2006/table">
            <a:tbl>
              <a:tblPr/>
              <a:tblGrid>
                <a:gridCol w="3772937">
                  <a:extLst>
                    <a:ext uri="{9D8B030D-6E8A-4147-A177-3AD203B41FA5}">
                      <a16:colId xmlns:a16="http://schemas.microsoft.com/office/drawing/2014/main" val="20000"/>
                    </a:ext>
                  </a:extLst>
                </a:gridCol>
                <a:gridCol w="3772937">
                  <a:extLst>
                    <a:ext uri="{9D8B030D-6E8A-4147-A177-3AD203B41FA5}">
                      <a16:colId xmlns:a16="http://schemas.microsoft.com/office/drawing/2014/main" val="20001"/>
                    </a:ext>
                  </a:extLst>
                </a:gridCol>
              </a:tblGrid>
              <a:tr h="513545">
                <a:tc>
                  <a:txBody>
                    <a:bodyPr/>
                    <a:lstStyle/>
                    <a:p>
                      <a:pPr algn="l">
                        <a:lnSpc>
                          <a:spcPts val="1400"/>
                        </a:lnSpc>
                        <a:defRPr/>
                      </a:pPr>
                      <a:r>
                        <a:rPr lang="en-US" sz="1000">
                          <a:solidFill>
                            <a:srgbClr val="000000"/>
                          </a:solidFill>
                          <a:latin typeface="Open Sans"/>
                          <a:ea typeface="Open Sans"/>
                          <a:cs typeface="Open Sans"/>
                          <a:sym typeface="Open Sans"/>
                        </a:rPr>
                        <a:t>Taint Effect</a:t>
                      </a:r>
                      <a:endParaRPr lang="en-US" sz="1100"/>
                    </a:p>
                  </a:txBody>
                  <a:tcPr marL="123825" marR="123825" marT="123825" marB="1238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Description</a:t>
                      </a:r>
                      <a:endParaRPr lang="en-US" sz="1100"/>
                    </a:p>
                  </a:txBody>
                  <a:tcPr marL="123825" marR="123825" marT="123825" marB="1238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52731">
                <a:tc>
                  <a:txBody>
                    <a:bodyPr/>
                    <a:lstStyle/>
                    <a:p>
                      <a:pPr algn="l">
                        <a:lnSpc>
                          <a:spcPts val="1400"/>
                        </a:lnSpc>
                        <a:defRPr/>
                      </a:pPr>
                      <a:r>
                        <a:rPr lang="en-US" sz="1000">
                          <a:solidFill>
                            <a:srgbClr val="000000"/>
                          </a:solidFill>
                          <a:latin typeface="Open Sans"/>
                          <a:ea typeface="Open Sans"/>
                          <a:cs typeface="Open Sans"/>
                          <a:sym typeface="Open Sans"/>
                        </a:rPr>
                        <a:t>NoSchedule</a:t>
                      </a:r>
                      <a:endParaRPr lang="en-US" sz="1100"/>
                    </a:p>
                  </a:txBody>
                  <a:tcPr marL="123825" marR="123825" marT="123825" marB="1238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Strict rule: New Pods without a matching Toleration will not be scheduled on the Node.</a:t>
                      </a:r>
                      <a:endParaRPr lang="en-US" sz="1100"/>
                    </a:p>
                  </a:txBody>
                  <a:tcPr marL="123825" marR="123825" marT="123825" marB="1238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52731">
                <a:tc>
                  <a:txBody>
                    <a:bodyPr/>
                    <a:lstStyle/>
                    <a:p>
                      <a:pPr algn="l">
                        <a:lnSpc>
                          <a:spcPts val="1400"/>
                        </a:lnSpc>
                        <a:defRPr/>
                      </a:pPr>
                      <a:r>
                        <a:rPr lang="en-US" sz="1000">
                          <a:solidFill>
                            <a:srgbClr val="000000"/>
                          </a:solidFill>
                          <a:latin typeface="Open Sans"/>
                          <a:ea typeface="Open Sans"/>
                          <a:cs typeface="Open Sans"/>
                          <a:sym typeface="Open Sans"/>
                        </a:rPr>
                        <a:t>PreferNoSchedule</a:t>
                      </a:r>
                      <a:endParaRPr lang="en-US" sz="1100"/>
                    </a:p>
                  </a:txBody>
                  <a:tcPr marL="123825" marR="123825" marT="123825" marB="1238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Soft rule: Kubernetes will try to avoid scheduling Pods on the Node, but may still do so if necessary.</a:t>
                      </a:r>
                      <a:endParaRPr lang="en-US" sz="1100"/>
                    </a:p>
                  </a:txBody>
                  <a:tcPr marL="123825" marR="123825" marT="123825" marB="1238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52731">
                <a:tc>
                  <a:txBody>
                    <a:bodyPr/>
                    <a:lstStyle/>
                    <a:p>
                      <a:pPr algn="l">
                        <a:lnSpc>
                          <a:spcPts val="1400"/>
                        </a:lnSpc>
                        <a:defRPr/>
                      </a:pPr>
                      <a:r>
                        <a:rPr lang="en-US" sz="1000">
                          <a:solidFill>
                            <a:srgbClr val="000000"/>
                          </a:solidFill>
                          <a:latin typeface="Open Sans"/>
                          <a:ea typeface="Open Sans"/>
                          <a:cs typeface="Open Sans"/>
                          <a:sym typeface="Open Sans"/>
                        </a:rPr>
                        <a:t>NoExecute</a:t>
                      </a:r>
                      <a:endParaRPr lang="en-US" sz="1100"/>
                    </a:p>
                  </a:txBody>
                  <a:tcPr marL="123825" marR="123825" marT="123825" marB="1238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Strictest rule: Existing Pods will be evicted if they do not have a Toleration.</a:t>
                      </a:r>
                      <a:endParaRPr lang="en-US" sz="1100"/>
                    </a:p>
                  </a:txBody>
                  <a:tcPr marL="123825" marR="123825" marT="123825" marB="1238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3" name="TextBox 3"/>
          <p:cNvSpPr txBox="1"/>
          <p:nvPr/>
        </p:nvSpPr>
        <p:spPr>
          <a:xfrm>
            <a:off x="661289" y="941688"/>
            <a:ext cx="4010974" cy="229190"/>
          </a:xfrm>
          <a:prstGeom prst="rect">
            <a:avLst/>
          </a:prstGeom>
        </p:spPr>
        <p:txBody>
          <a:bodyPr lIns="0" tIns="0" rIns="0" bIns="0" rtlCol="0" anchor="t">
            <a:spAutoFit/>
          </a:bodyPr>
          <a:lstStyle/>
          <a:p>
            <a:pPr algn="ctr">
              <a:lnSpc>
                <a:spcPts val="1775"/>
              </a:lnSpc>
              <a:spcBef>
                <a:spcPct val="0"/>
              </a:spcBef>
            </a:pPr>
            <a:r>
              <a:rPr lang="en-US" sz="1505">
                <a:solidFill>
                  <a:srgbClr val="000000"/>
                </a:solidFill>
                <a:latin typeface="JetBrains Mono" panose="02010509020102050004"/>
                <a:ea typeface="JetBrains Mono" panose="02010509020102050004"/>
                <a:cs typeface="JetBrains Mono" panose="02010509020102050004"/>
                <a:sym typeface="JetBrains Mono" panose="02010509020102050004"/>
              </a:rPr>
              <a:t>Taint Effects (Scheduling Behavior)</a:t>
            </a: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514350"/>
            <a:ext cx="4723358" cy="717042"/>
          </a:xfrm>
          <a:prstGeom prst="rect">
            <a:avLst/>
          </a:prstGeom>
        </p:spPr>
        <p:txBody>
          <a:bodyPr lIns="0" tIns="0" rIns="0" bIns="0" rtlCol="0" anchor="t">
            <a:spAutoFit/>
          </a:bodyPr>
          <a:lstStyle/>
          <a:p>
            <a:pPr algn="l">
              <a:lnSpc>
                <a:spcPts val="1180"/>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We will:</a:t>
            </a:r>
          </a:p>
          <a:p>
            <a:pPr algn="l">
              <a:lnSpc>
                <a:spcPts val="1180"/>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Taint a Node to prevent normal workloads from being scheduled.</a:t>
            </a:r>
          </a:p>
          <a:p>
            <a:pPr algn="l">
              <a:lnSpc>
                <a:spcPts val="1180"/>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Deploy a normal Pod and observe its failure.</a:t>
            </a:r>
          </a:p>
          <a:p>
            <a:pPr algn="l">
              <a:lnSpc>
                <a:spcPts val="1180"/>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Deploy a Tolerant Pod and verify it runs successfully.</a:t>
            </a:r>
          </a:p>
          <a:p>
            <a:pPr algn="l">
              <a:lnSpc>
                <a:spcPts val="1180"/>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Modify Taints dynamically and test behavior.</a:t>
            </a:r>
          </a:p>
        </p:txBody>
      </p:sp>
      <p:sp>
        <p:nvSpPr>
          <p:cNvPr id="3" name="TextBox 3"/>
          <p:cNvSpPr txBox="1"/>
          <p:nvPr/>
        </p:nvSpPr>
        <p:spPr>
          <a:xfrm>
            <a:off x="514350" y="1376820"/>
            <a:ext cx="6016898" cy="288417"/>
          </a:xfrm>
          <a:prstGeom prst="rect">
            <a:avLst/>
          </a:prstGeom>
        </p:spPr>
        <p:txBody>
          <a:bodyPr lIns="0" tIns="0" rIns="0" bIns="0" rtlCol="0" anchor="t">
            <a:spAutoFit/>
          </a:bodyPr>
          <a:lstStyle/>
          <a:p>
            <a:pPr algn="l">
              <a:lnSpc>
                <a:spcPts val="1180"/>
              </a:lnSpc>
              <a:spcBef>
                <a:spcPct val="0"/>
              </a:spcBef>
            </a:pPr>
            <a:r>
              <a:rPr lang="en-US" sz="100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Add a Taint to a Node</a:t>
            </a:r>
          </a:p>
          <a:p>
            <a:pPr algn="l">
              <a:lnSpc>
                <a:spcPts val="1180"/>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To prevent Pods from scheduling on worker-node-1, apply a Taint:</a:t>
            </a:r>
          </a:p>
        </p:txBody>
      </p:sp>
      <p:sp>
        <p:nvSpPr>
          <p:cNvPr id="4" name="TextBox 4"/>
          <p:cNvSpPr txBox="1"/>
          <p:nvPr/>
        </p:nvSpPr>
        <p:spPr>
          <a:xfrm>
            <a:off x="563255" y="1936719"/>
            <a:ext cx="4113907" cy="145542"/>
          </a:xfrm>
          <a:prstGeom prst="rect">
            <a:avLst/>
          </a:prstGeom>
        </p:spPr>
        <p:txBody>
          <a:bodyPr lIns="0" tIns="0" rIns="0" bIns="0" rtlCol="0" anchor="t">
            <a:spAutoFit/>
          </a:bodyPr>
          <a:lstStyle/>
          <a:p>
            <a:pPr algn="ctr">
              <a:lnSpc>
                <a:spcPts val="1180"/>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kubectl taint nodes worker-node-1 key=value:NoSchedule</a:t>
            </a:r>
          </a:p>
        </p:txBody>
      </p:sp>
      <p:sp>
        <p:nvSpPr>
          <p:cNvPr id="5" name="TextBox 5"/>
          <p:cNvSpPr txBox="1"/>
          <p:nvPr/>
        </p:nvSpPr>
        <p:spPr>
          <a:xfrm>
            <a:off x="563255" y="2173995"/>
            <a:ext cx="3732907" cy="145542"/>
          </a:xfrm>
          <a:prstGeom prst="rect">
            <a:avLst/>
          </a:prstGeom>
        </p:spPr>
        <p:txBody>
          <a:bodyPr lIns="0" tIns="0" rIns="0" bIns="0" rtlCol="0" anchor="t">
            <a:spAutoFit/>
          </a:bodyPr>
          <a:lstStyle/>
          <a:p>
            <a:pPr algn="ctr">
              <a:lnSpc>
                <a:spcPts val="1180"/>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kubectl describe node worker-node-1 | grep Taints</a:t>
            </a:r>
          </a:p>
        </p:txBody>
      </p:sp>
      <p:sp>
        <p:nvSpPr>
          <p:cNvPr id="6" name="TextBox 6"/>
          <p:cNvSpPr txBox="1"/>
          <p:nvPr/>
        </p:nvSpPr>
        <p:spPr>
          <a:xfrm>
            <a:off x="5563082" y="2031120"/>
            <a:ext cx="2464858" cy="431292"/>
          </a:xfrm>
          <a:prstGeom prst="rect">
            <a:avLst/>
          </a:prstGeom>
        </p:spPr>
        <p:txBody>
          <a:bodyPr lIns="0" tIns="0" rIns="0" bIns="0" rtlCol="0" anchor="t">
            <a:spAutoFit/>
          </a:bodyPr>
          <a:lstStyle/>
          <a:p>
            <a:pPr algn="l">
              <a:lnSpc>
                <a:spcPts val="1180"/>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 Now, worker-node-1 will reject all Pods unless they have a matching Toleration!</a:t>
            </a:r>
          </a:p>
        </p:txBody>
      </p:sp>
      <p:sp>
        <p:nvSpPr>
          <p:cNvPr id="7" name="TextBox 7"/>
          <p:cNvSpPr txBox="1"/>
          <p:nvPr/>
        </p:nvSpPr>
        <p:spPr>
          <a:xfrm>
            <a:off x="514350" y="2967237"/>
            <a:ext cx="6399312" cy="288417"/>
          </a:xfrm>
          <a:prstGeom prst="rect">
            <a:avLst/>
          </a:prstGeom>
        </p:spPr>
        <p:txBody>
          <a:bodyPr lIns="0" tIns="0" rIns="0" bIns="0" rtlCol="0" anchor="t">
            <a:spAutoFit/>
          </a:bodyPr>
          <a:lstStyle/>
          <a:p>
            <a:pPr algn="l">
              <a:lnSpc>
                <a:spcPts val="1180"/>
              </a:lnSpc>
              <a:spcBef>
                <a:spcPct val="0"/>
              </a:spcBef>
            </a:pPr>
            <a:r>
              <a:rPr lang="en-US" sz="100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Deploy a Normal Pod (Without Toleration)</a:t>
            </a:r>
          </a:p>
          <a:p>
            <a:pPr algn="l">
              <a:lnSpc>
                <a:spcPts val="1180"/>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This Pod does not have a Toleration, so it should fail to schedule on worker-node-1.</a:t>
            </a:r>
          </a:p>
        </p:txBody>
      </p:sp>
      <p:sp>
        <p:nvSpPr>
          <p:cNvPr id="8" name="TextBox 8"/>
          <p:cNvSpPr txBox="1"/>
          <p:nvPr/>
        </p:nvSpPr>
        <p:spPr>
          <a:xfrm>
            <a:off x="829509" y="3350904"/>
            <a:ext cx="1968607" cy="1278246"/>
          </a:xfrm>
          <a:prstGeom prst="rect">
            <a:avLst/>
          </a:prstGeom>
        </p:spPr>
        <p:txBody>
          <a:bodyPr lIns="0" tIns="0" rIns="0" bIns="0" rtlCol="0" anchor="t">
            <a:spAutoFit/>
          </a:bodyPr>
          <a:lstStyle/>
          <a:p>
            <a:pPr algn="l">
              <a:lnSpc>
                <a:spcPts val="1015"/>
              </a:lnSpc>
              <a:spcBef>
                <a:spcPct val="0"/>
              </a:spcBef>
            </a:pPr>
            <a:r>
              <a:rPr lang="en-US" sz="860">
                <a:solidFill>
                  <a:srgbClr val="000000"/>
                </a:solidFill>
                <a:latin typeface="JetBrains Mono" panose="02010509020102050004"/>
                <a:ea typeface="JetBrains Mono" panose="02010509020102050004"/>
                <a:cs typeface="JetBrains Mono" panose="02010509020102050004"/>
                <a:sym typeface="JetBrains Mono" panose="02010509020102050004"/>
              </a:rPr>
              <a:t>cat &lt;&lt;EOF | kubectl apply -f -</a:t>
            </a:r>
          </a:p>
          <a:p>
            <a:pPr algn="l">
              <a:lnSpc>
                <a:spcPts val="1015"/>
              </a:lnSpc>
              <a:spcBef>
                <a:spcPct val="0"/>
              </a:spcBef>
            </a:pPr>
            <a:r>
              <a:rPr lang="en-US" sz="860">
                <a:solidFill>
                  <a:srgbClr val="000000"/>
                </a:solidFill>
                <a:latin typeface="JetBrains Mono" panose="02010509020102050004"/>
                <a:ea typeface="JetBrains Mono" panose="02010509020102050004"/>
                <a:cs typeface="JetBrains Mono" panose="02010509020102050004"/>
                <a:sym typeface="JetBrains Mono" panose="02010509020102050004"/>
              </a:rPr>
              <a:t>apiVersion: v1</a:t>
            </a:r>
          </a:p>
          <a:p>
            <a:pPr algn="l">
              <a:lnSpc>
                <a:spcPts val="1015"/>
              </a:lnSpc>
              <a:spcBef>
                <a:spcPct val="0"/>
              </a:spcBef>
            </a:pPr>
            <a:r>
              <a:rPr lang="en-US" sz="860">
                <a:solidFill>
                  <a:srgbClr val="000000"/>
                </a:solidFill>
                <a:latin typeface="JetBrains Mono" panose="02010509020102050004"/>
                <a:ea typeface="JetBrains Mono" panose="02010509020102050004"/>
                <a:cs typeface="JetBrains Mono" panose="02010509020102050004"/>
                <a:sym typeface="JetBrains Mono" panose="02010509020102050004"/>
              </a:rPr>
              <a:t>kind: Pod</a:t>
            </a:r>
          </a:p>
          <a:p>
            <a:pPr algn="l">
              <a:lnSpc>
                <a:spcPts val="1015"/>
              </a:lnSpc>
              <a:spcBef>
                <a:spcPct val="0"/>
              </a:spcBef>
            </a:pPr>
            <a:r>
              <a:rPr lang="en-US" sz="860">
                <a:solidFill>
                  <a:srgbClr val="000000"/>
                </a:solidFill>
                <a:latin typeface="JetBrains Mono" panose="02010509020102050004"/>
                <a:ea typeface="JetBrains Mono" panose="02010509020102050004"/>
                <a:cs typeface="JetBrains Mono" panose="02010509020102050004"/>
                <a:sym typeface="JetBrains Mono" panose="02010509020102050004"/>
              </a:rPr>
              <a:t>metadata:</a:t>
            </a:r>
          </a:p>
          <a:p>
            <a:pPr algn="l">
              <a:lnSpc>
                <a:spcPts val="1015"/>
              </a:lnSpc>
              <a:spcBef>
                <a:spcPct val="0"/>
              </a:spcBef>
            </a:pPr>
            <a:r>
              <a:rPr lang="en-US" sz="860">
                <a:solidFill>
                  <a:srgbClr val="000000"/>
                </a:solidFill>
                <a:latin typeface="JetBrains Mono" panose="02010509020102050004"/>
                <a:ea typeface="JetBrains Mono" panose="02010509020102050004"/>
                <a:cs typeface="JetBrains Mono" panose="02010509020102050004"/>
                <a:sym typeface="JetBrains Mono" panose="02010509020102050004"/>
              </a:rPr>
              <a:t>  name: normal-pod</a:t>
            </a:r>
          </a:p>
          <a:p>
            <a:pPr algn="l">
              <a:lnSpc>
                <a:spcPts val="1015"/>
              </a:lnSpc>
              <a:spcBef>
                <a:spcPct val="0"/>
              </a:spcBef>
            </a:pPr>
            <a:r>
              <a:rPr lang="en-US" sz="860">
                <a:solidFill>
                  <a:srgbClr val="000000"/>
                </a:solidFill>
                <a:latin typeface="JetBrains Mono" panose="02010509020102050004"/>
                <a:ea typeface="JetBrains Mono" panose="02010509020102050004"/>
                <a:cs typeface="JetBrains Mono" panose="02010509020102050004"/>
                <a:sym typeface="JetBrains Mono" panose="02010509020102050004"/>
              </a:rPr>
              <a:t>spec:</a:t>
            </a:r>
          </a:p>
          <a:p>
            <a:pPr algn="l">
              <a:lnSpc>
                <a:spcPts val="1015"/>
              </a:lnSpc>
              <a:spcBef>
                <a:spcPct val="0"/>
              </a:spcBef>
            </a:pPr>
            <a:r>
              <a:rPr lang="en-US" sz="860">
                <a:solidFill>
                  <a:srgbClr val="000000"/>
                </a:solidFill>
                <a:latin typeface="JetBrains Mono" panose="02010509020102050004"/>
                <a:ea typeface="JetBrains Mono" panose="02010509020102050004"/>
                <a:cs typeface="JetBrains Mono" panose="02010509020102050004"/>
                <a:sym typeface="JetBrains Mono" panose="02010509020102050004"/>
              </a:rPr>
              <a:t>  containers:</a:t>
            </a:r>
          </a:p>
          <a:p>
            <a:pPr algn="l">
              <a:lnSpc>
                <a:spcPts val="1015"/>
              </a:lnSpc>
              <a:spcBef>
                <a:spcPct val="0"/>
              </a:spcBef>
            </a:pPr>
            <a:r>
              <a:rPr lang="en-US" sz="860">
                <a:solidFill>
                  <a:srgbClr val="000000"/>
                </a:solidFill>
                <a:latin typeface="JetBrains Mono" panose="02010509020102050004"/>
                <a:ea typeface="JetBrains Mono" panose="02010509020102050004"/>
                <a:cs typeface="JetBrains Mono" panose="02010509020102050004"/>
                <a:sym typeface="JetBrains Mono" panose="02010509020102050004"/>
              </a:rPr>
              <a:t>  - name: nginx</a:t>
            </a:r>
          </a:p>
          <a:p>
            <a:pPr algn="l">
              <a:lnSpc>
                <a:spcPts val="1015"/>
              </a:lnSpc>
              <a:spcBef>
                <a:spcPct val="0"/>
              </a:spcBef>
            </a:pPr>
            <a:r>
              <a:rPr lang="en-US" sz="860">
                <a:solidFill>
                  <a:srgbClr val="000000"/>
                </a:solidFill>
                <a:latin typeface="JetBrains Mono" panose="02010509020102050004"/>
                <a:ea typeface="JetBrains Mono" panose="02010509020102050004"/>
                <a:cs typeface="JetBrains Mono" panose="02010509020102050004"/>
                <a:sym typeface="JetBrains Mono" panose="02010509020102050004"/>
              </a:rPr>
              <a:t>    image: nginx</a:t>
            </a:r>
          </a:p>
          <a:p>
            <a:pPr algn="l">
              <a:lnSpc>
                <a:spcPts val="1015"/>
              </a:lnSpc>
              <a:spcBef>
                <a:spcPct val="0"/>
              </a:spcBef>
            </a:pPr>
            <a:r>
              <a:rPr lang="en-US" sz="860">
                <a:solidFill>
                  <a:srgbClr val="000000"/>
                </a:solidFill>
                <a:latin typeface="JetBrains Mono" panose="02010509020102050004"/>
                <a:ea typeface="JetBrains Mono" panose="02010509020102050004"/>
                <a:cs typeface="JetBrains Mono" panose="02010509020102050004"/>
                <a:sym typeface="JetBrains Mono" panose="02010509020102050004"/>
              </a:rPr>
              <a:t>EOF</a:t>
            </a:r>
          </a:p>
        </p:txBody>
      </p:sp>
      <p:sp>
        <p:nvSpPr>
          <p:cNvPr id="9" name="TextBox 9"/>
          <p:cNvSpPr txBox="1"/>
          <p:nvPr/>
        </p:nvSpPr>
        <p:spPr>
          <a:xfrm>
            <a:off x="3819752" y="3760479"/>
            <a:ext cx="2361754" cy="145542"/>
          </a:xfrm>
          <a:prstGeom prst="rect">
            <a:avLst/>
          </a:prstGeom>
        </p:spPr>
        <p:txBody>
          <a:bodyPr lIns="0" tIns="0" rIns="0" bIns="0" rtlCol="0" anchor="t">
            <a:spAutoFit/>
          </a:bodyPr>
          <a:lstStyle/>
          <a:p>
            <a:pPr algn="ctr">
              <a:lnSpc>
                <a:spcPts val="1180"/>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kubectl describe pod normal-pod</a:t>
            </a:r>
          </a:p>
        </p:txBody>
      </p:sp>
      <p:sp>
        <p:nvSpPr>
          <p:cNvPr id="10" name="TextBox 10"/>
          <p:cNvSpPr txBox="1"/>
          <p:nvPr/>
        </p:nvSpPr>
        <p:spPr>
          <a:xfrm>
            <a:off x="2818436" y="3917256"/>
            <a:ext cx="4364385" cy="145542"/>
          </a:xfrm>
          <a:prstGeom prst="rect">
            <a:avLst/>
          </a:prstGeom>
        </p:spPr>
        <p:txBody>
          <a:bodyPr lIns="0" tIns="0" rIns="0" bIns="0" rtlCol="0" anchor="t">
            <a:spAutoFit/>
          </a:bodyPr>
          <a:lstStyle/>
          <a:p>
            <a:pPr algn="ctr">
              <a:lnSpc>
                <a:spcPts val="1180"/>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 The Pod is stuck in Pending because of the Node Taint!</a:t>
            </a: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514350"/>
            <a:ext cx="4342358" cy="288417"/>
          </a:xfrm>
          <a:prstGeom prst="rect">
            <a:avLst/>
          </a:prstGeom>
        </p:spPr>
        <p:txBody>
          <a:bodyPr lIns="0" tIns="0" rIns="0" bIns="0" rtlCol="0" anchor="t">
            <a:spAutoFit/>
          </a:bodyPr>
          <a:lstStyle/>
          <a:p>
            <a:pPr algn="l">
              <a:lnSpc>
                <a:spcPts val="1180"/>
              </a:lnSpc>
              <a:spcBef>
                <a:spcPct val="0"/>
              </a:spcBef>
            </a:pPr>
            <a:r>
              <a:rPr lang="en-US" sz="100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Deploy a Pod with a Matching Toleration</a:t>
            </a:r>
          </a:p>
          <a:p>
            <a:pPr algn="l">
              <a:lnSpc>
                <a:spcPts val="1180"/>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Now, let's deploy a Pod that can tolerate the Node Taint.</a:t>
            </a:r>
          </a:p>
        </p:txBody>
      </p:sp>
      <p:sp>
        <p:nvSpPr>
          <p:cNvPr id="3" name="TextBox 3"/>
          <p:cNvSpPr txBox="1"/>
          <p:nvPr/>
        </p:nvSpPr>
        <p:spPr>
          <a:xfrm>
            <a:off x="787030" y="1014134"/>
            <a:ext cx="2685022" cy="2613571"/>
          </a:xfrm>
          <a:prstGeom prst="rect">
            <a:avLst/>
          </a:prstGeom>
        </p:spPr>
        <p:txBody>
          <a:bodyPr lIns="0" tIns="0" rIns="0" bIns="0" rtlCol="0" anchor="t">
            <a:spAutoFit/>
          </a:bodyPr>
          <a:lstStyle/>
          <a:p>
            <a:pPr algn="l">
              <a:lnSpc>
                <a:spcPts val="1385"/>
              </a:lnSpc>
              <a:spcBef>
                <a:spcPct val="0"/>
              </a:spcBef>
            </a:pPr>
            <a:r>
              <a:rPr lang="en-US" sz="1175">
                <a:solidFill>
                  <a:srgbClr val="000000"/>
                </a:solidFill>
                <a:latin typeface="JetBrains Mono" panose="02010509020102050004"/>
                <a:ea typeface="JetBrains Mono" panose="02010509020102050004"/>
                <a:cs typeface="JetBrains Mono" panose="02010509020102050004"/>
                <a:sym typeface="JetBrains Mono" panose="02010509020102050004"/>
              </a:rPr>
              <a:t>cat &lt;&lt;EOF | kubectl apply -f -</a:t>
            </a:r>
          </a:p>
          <a:p>
            <a:pPr algn="l">
              <a:lnSpc>
                <a:spcPts val="1385"/>
              </a:lnSpc>
              <a:spcBef>
                <a:spcPct val="0"/>
              </a:spcBef>
            </a:pPr>
            <a:r>
              <a:rPr lang="en-US" sz="1175">
                <a:solidFill>
                  <a:srgbClr val="000000"/>
                </a:solidFill>
                <a:latin typeface="JetBrains Mono" panose="02010509020102050004"/>
                <a:ea typeface="JetBrains Mono" panose="02010509020102050004"/>
                <a:cs typeface="JetBrains Mono" panose="02010509020102050004"/>
                <a:sym typeface="JetBrains Mono" panose="02010509020102050004"/>
              </a:rPr>
              <a:t>apiVersion: v1</a:t>
            </a:r>
          </a:p>
          <a:p>
            <a:pPr algn="l">
              <a:lnSpc>
                <a:spcPts val="1385"/>
              </a:lnSpc>
              <a:spcBef>
                <a:spcPct val="0"/>
              </a:spcBef>
            </a:pPr>
            <a:r>
              <a:rPr lang="en-US" sz="1175">
                <a:solidFill>
                  <a:srgbClr val="000000"/>
                </a:solidFill>
                <a:latin typeface="JetBrains Mono" panose="02010509020102050004"/>
                <a:ea typeface="JetBrains Mono" panose="02010509020102050004"/>
                <a:cs typeface="JetBrains Mono" panose="02010509020102050004"/>
                <a:sym typeface="JetBrains Mono" panose="02010509020102050004"/>
              </a:rPr>
              <a:t>kind: Pod</a:t>
            </a:r>
          </a:p>
          <a:p>
            <a:pPr algn="l">
              <a:lnSpc>
                <a:spcPts val="1385"/>
              </a:lnSpc>
              <a:spcBef>
                <a:spcPct val="0"/>
              </a:spcBef>
            </a:pPr>
            <a:r>
              <a:rPr lang="en-US" sz="1175">
                <a:solidFill>
                  <a:srgbClr val="000000"/>
                </a:solidFill>
                <a:latin typeface="JetBrains Mono" panose="02010509020102050004"/>
                <a:ea typeface="JetBrains Mono" panose="02010509020102050004"/>
                <a:cs typeface="JetBrains Mono" panose="02010509020102050004"/>
                <a:sym typeface="JetBrains Mono" panose="02010509020102050004"/>
              </a:rPr>
              <a:t>metadata:</a:t>
            </a:r>
          </a:p>
          <a:p>
            <a:pPr algn="l">
              <a:lnSpc>
                <a:spcPts val="1385"/>
              </a:lnSpc>
              <a:spcBef>
                <a:spcPct val="0"/>
              </a:spcBef>
            </a:pPr>
            <a:r>
              <a:rPr lang="en-US" sz="1175">
                <a:solidFill>
                  <a:srgbClr val="000000"/>
                </a:solidFill>
                <a:latin typeface="JetBrains Mono" panose="02010509020102050004"/>
                <a:ea typeface="JetBrains Mono" panose="02010509020102050004"/>
                <a:cs typeface="JetBrains Mono" panose="02010509020102050004"/>
                <a:sym typeface="JetBrains Mono" panose="02010509020102050004"/>
              </a:rPr>
              <a:t>  name: tolerant-pod</a:t>
            </a:r>
          </a:p>
          <a:p>
            <a:pPr algn="l">
              <a:lnSpc>
                <a:spcPts val="1385"/>
              </a:lnSpc>
              <a:spcBef>
                <a:spcPct val="0"/>
              </a:spcBef>
            </a:pPr>
            <a:r>
              <a:rPr lang="en-US" sz="1175">
                <a:solidFill>
                  <a:srgbClr val="000000"/>
                </a:solidFill>
                <a:latin typeface="JetBrains Mono" panose="02010509020102050004"/>
                <a:ea typeface="JetBrains Mono" panose="02010509020102050004"/>
                <a:cs typeface="JetBrains Mono" panose="02010509020102050004"/>
                <a:sym typeface="JetBrains Mono" panose="02010509020102050004"/>
              </a:rPr>
              <a:t>spec:</a:t>
            </a:r>
          </a:p>
          <a:p>
            <a:pPr algn="l">
              <a:lnSpc>
                <a:spcPts val="1385"/>
              </a:lnSpc>
              <a:spcBef>
                <a:spcPct val="0"/>
              </a:spcBef>
            </a:pPr>
            <a:r>
              <a:rPr lang="en-US" sz="1175">
                <a:solidFill>
                  <a:srgbClr val="000000"/>
                </a:solidFill>
                <a:latin typeface="JetBrains Mono" panose="02010509020102050004"/>
                <a:ea typeface="JetBrains Mono" panose="02010509020102050004"/>
                <a:cs typeface="JetBrains Mono" panose="02010509020102050004"/>
                <a:sym typeface="JetBrains Mono" panose="02010509020102050004"/>
              </a:rPr>
              <a:t>  tolerations:</a:t>
            </a:r>
          </a:p>
          <a:p>
            <a:pPr algn="l">
              <a:lnSpc>
                <a:spcPts val="1385"/>
              </a:lnSpc>
              <a:spcBef>
                <a:spcPct val="0"/>
              </a:spcBef>
            </a:pPr>
            <a:r>
              <a:rPr lang="en-US" sz="1175">
                <a:solidFill>
                  <a:srgbClr val="000000"/>
                </a:solidFill>
                <a:latin typeface="JetBrains Mono" panose="02010509020102050004"/>
                <a:ea typeface="JetBrains Mono" panose="02010509020102050004"/>
                <a:cs typeface="JetBrains Mono" panose="02010509020102050004"/>
                <a:sym typeface="JetBrains Mono" panose="02010509020102050004"/>
              </a:rPr>
              <a:t>  - key: "key"</a:t>
            </a:r>
          </a:p>
          <a:p>
            <a:pPr algn="l">
              <a:lnSpc>
                <a:spcPts val="1385"/>
              </a:lnSpc>
              <a:spcBef>
                <a:spcPct val="0"/>
              </a:spcBef>
            </a:pPr>
            <a:r>
              <a:rPr lang="en-US" sz="1175">
                <a:solidFill>
                  <a:srgbClr val="000000"/>
                </a:solidFill>
                <a:latin typeface="JetBrains Mono" panose="02010509020102050004"/>
                <a:ea typeface="JetBrains Mono" panose="02010509020102050004"/>
                <a:cs typeface="JetBrains Mono" panose="02010509020102050004"/>
                <a:sym typeface="JetBrains Mono" panose="02010509020102050004"/>
              </a:rPr>
              <a:t>    operator: "Equal"</a:t>
            </a:r>
          </a:p>
          <a:p>
            <a:pPr algn="l">
              <a:lnSpc>
                <a:spcPts val="1385"/>
              </a:lnSpc>
              <a:spcBef>
                <a:spcPct val="0"/>
              </a:spcBef>
            </a:pPr>
            <a:r>
              <a:rPr lang="en-US" sz="1175">
                <a:solidFill>
                  <a:srgbClr val="000000"/>
                </a:solidFill>
                <a:latin typeface="JetBrains Mono" panose="02010509020102050004"/>
                <a:ea typeface="JetBrains Mono" panose="02010509020102050004"/>
                <a:cs typeface="JetBrains Mono" panose="02010509020102050004"/>
                <a:sym typeface="JetBrains Mono" panose="02010509020102050004"/>
              </a:rPr>
              <a:t>    value: "value"</a:t>
            </a:r>
          </a:p>
          <a:p>
            <a:pPr algn="l">
              <a:lnSpc>
                <a:spcPts val="1385"/>
              </a:lnSpc>
              <a:spcBef>
                <a:spcPct val="0"/>
              </a:spcBef>
            </a:pPr>
            <a:r>
              <a:rPr lang="en-US" sz="1175">
                <a:solidFill>
                  <a:srgbClr val="000000"/>
                </a:solidFill>
                <a:latin typeface="JetBrains Mono" panose="02010509020102050004"/>
                <a:ea typeface="JetBrains Mono" panose="02010509020102050004"/>
                <a:cs typeface="JetBrains Mono" panose="02010509020102050004"/>
                <a:sym typeface="JetBrains Mono" panose="02010509020102050004"/>
              </a:rPr>
              <a:t>    effect: "NoSchedule"</a:t>
            </a:r>
          </a:p>
          <a:p>
            <a:pPr algn="l">
              <a:lnSpc>
                <a:spcPts val="1385"/>
              </a:lnSpc>
              <a:spcBef>
                <a:spcPct val="0"/>
              </a:spcBef>
            </a:pPr>
            <a:r>
              <a:rPr lang="en-US" sz="1175">
                <a:solidFill>
                  <a:srgbClr val="000000"/>
                </a:solidFill>
                <a:latin typeface="JetBrains Mono" panose="02010509020102050004"/>
                <a:ea typeface="JetBrains Mono" panose="02010509020102050004"/>
                <a:cs typeface="JetBrains Mono" panose="02010509020102050004"/>
                <a:sym typeface="JetBrains Mono" panose="02010509020102050004"/>
              </a:rPr>
              <a:t>  containers:</a:t>
            </a:r>
          </a:p>
          <a:p>
            <a:pPr algn="l">
              <a:lnSpc>
                <a:spcPts val="1385"/>
              </a:lnSpc>
              <a:spcBef>
                <a:spcPct val="0"/>
              </a:spcBef>
            </a:pPr>
            <a:r>
              <a:rPr lang="en-US" sz="1175">
                <a:solidFill>
                  <a:srgbClr val="000000"/>
                </a:solidFill>
                <a:latin typeface="JetBrains Mono" panose="02010509020102050004"/>
                <a:ea typeface="JetBrains Mono" panose="02010509020102050004"/>
                <a:cs typeface="JetBrains Mono" panose="02010509020102050004"/>
                <a:sym typeface="JetBrains Mono" panose="02010509020102050004"/>
              </a:rPr>
              <a:t>  - name: nginx</a:t>
            </a:r>
          </a:p>
          <a:p>
            <a:pPr algn="l">
              <a:lnSpc>
                <a:spcPts val="1385"/>
              </a:lnSpc>
              <a:spcBef>
                <a:spcPct val="0"/>
              </a:spcBef>
            </a:pPr>
            <a:r>
              <a:rPr lang="en-US" sz="1175">
                <a:solidFill>
                  <a:srgbClr val="000000"/>
                </a:solidFill>
                <a:latin typeface="JetBrains Mono" panose="02010509020102050004"/>
                <a:ea typeface="JetBrains Mono" panose="02010509020102050004"/>
                <a:cs typeface="JetBrains Mono" panose="02010509020102050004"/>
                <a:sym typeface="JetBrains Mono" panose="02010509020102050004"/>
              </a:rPr>
              <a:t>    image: nginx</a:t>
            </a:r>
          </a:p>
          <a:p>
            <a:pPr algn="l">
              <a:lnSpc>
                <a:spcPts val="1385"/>
              </a:lnSpc>
              <a:spcBef>
                <a:spcPct val="0"/>
              </a:spcBef>
            </a:pPr>
            <a:r>
              <a:rPr lang="en-US" sz="1175">
                <a:solidFill>
                  <a:srgbClr val="000000"/>
                </a:solidFill>
                <a:latin typeface="JetBrains Mono" panose="02010509020102050004"/>
                <a:ea typeface="JetBrains Mono" panose="02010509020102050004"/>
                <a:cs typeface="JetBrains Mono" panose="02010509020102050004"/>
                <a:sym typeface="JetBrains Mono" panose="02010509020102050004"/>
              </a:rPr>
              <a:t>EOF</a:t>
            </a:r>
          </a:p>
        </p:txBody>
      </p:sp>
      <p:sp>
        <p:nvSpPr>
          <p:cNvPr id="4" name="TextBox 4"/>
          <p:cNvSpPr txBox="1"/>
          <p:nvPr/>
        </p:nvSpPr>
        <p:spPr>
          <a:xfrm>
            <a:off x="3756037" y="2176711"/>
            <a:ext cx="3974076" cy="288417"/>
          </a:xfrm>
          <a:prstGeom prst="rect">
            <a:avLst/>
          </a:prstGeom>
        </p:spPr>
        <p:txBody>
          <a:bodyPr lIns="0" tIns="0" rIns="0" bIns="0" rtlCol="0" anchor="t">
            <a:spAutoFit/>
          </a:bodyPr>
          <a:lstStyle/>
          <a:p>
            <a:pPr algn="ctr">
              <a:lnSpc>
                <a:spcPts val="1180"/>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 The Tolerant Pod successfully bypasses the Taint and runs on worker-node-1!</a:t>
            </a: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514350"/>
            <a:ext cx="7161014" cy="288417"/>
          </a:xfrm>
          <a:prstGeom prst="rect">
            <a:avLst/>
          </a:prstGeom>
        </p:spPr>
        <p:txBody>
          <a:bodyPr lIns="0" tIns="0" rIns="0" bIns="0" rtlCol="0" anchor="t">
            <a:spAutoFit/>
          </a:bodyPr>
          <a:lstStyle/>
          <a:p>
            <a:pPr algn="l">
              <a:lnSpc>
                <a:spcPts val="1180"/>
              </a:lnSpc>
              <a:spcBef>
                <a:spcPct val="0"/>
              </a:spcBef>
            </a:pPr>
            <a:r>
              <a:rPr lang="en-US" sz="100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Use NoExecute to Evict Running Pods</a:t>
            </a:r>
          </a:p>
          <a:p>
            <a:pPr algn="l">
              <a:lnSpc>
                <a:spcPts val="1180"/>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Now, let's modify the Taint so that existing Pods get evicted if they don't have a Toleration.</a:t>
            </a:r>
          </a:p>
        </p:txBody>
      </p:sp>
      <p:sp>
        <p:nvSpPr>
          <p:cNvPr id="3" name="TextBox 3"/>
          <p:cNvSpPr txBox="1"/>
          <p:nvPr/>
        </p:nvSpPr>
        <p:spPr>
          <a:xfrm>
            <a:off x="514350" y="1156024"/>
            <a:ext cx="4951809" cy="145542"/>
          </a:xfrm>
          <a:prstGeom prst="rect">
            <a:avLst/>
          </a:prstGeom>
        </p:spPr>
        <p:txBody>
          <a:bodyPr lIns="0" tIns="0" rIns="0" bIns="0" rtlCol="0" anchor="t">
            <a:spAutoFit/>
          </a:bodyPr>
          <a:lstStyle/>
          <a:p>
            <a:pPr algn="ctr">
              <a:lnSpc>
                <a:spcPts val="1180"/>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kubectl taint nodes worker-node-1 key=value:NoExecute --overwrite</a:t>
            </a:r>
          </a:p>
        </p:txBody>
      </p:sp>
      <p:sp>
        <p:nvSpPr>
          <p:cNvPr id="4" name="TextBox 4"/>
          <p:cNvSpPr txBox="1"/>
          <p:nvPr/>
        </p:nvSpPr>
        <p:spPr>
          <a:xfrm>
            <a:off x="1519436" y="1393301"/>
            <a:ext cx="5278487" cy="145542"/>
          </a:xfrm>
          <a:prstGeom prst="rect">
            <a:avLst/>
          </a:prstGeom>
        </p:spPr>
        <p:txBody>
          <a:bodyPr lIns="0" tIns="0" rIns="0" bIns="0" rtlCol="0" anchor="t">
            <a:spAutoFit/>
          </a:bodyPr>
          <a:lstStyle/>
          <a:p>
            <a:pPr algn="ctr">
              <a:lnSpc>
                <a:spcPts val="1180"/>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 The normal Pod gets evicted because it doesn't tolerate NoExecute!</a:t>
            </a:r>
          </a:p>
        </p:txBody>
      </p:sp>
      <p:sp>
        <p:nvSpPr>
          <p:cNvPr id="5" name="TextBox 5"/>
          <p:cNvSpPr txBox="1"/>
          <p:nvPr/>
        </p:nvSpPr>
        <p:spPr>
          <a:xfrm>
            <a:off x="514350" y="2129393"/>
            <a:ext cx="2590205" cy="288417"/>
          </a:xfrm>
          <a:prstGeom prst="rect">
            <a:avLst/>
          </a:prstGeom>
        </p:spPr>
        <p:txBody>
          <a:bodyPr lIns="0" tIns="0" rIns="0" bIns="0" rtlCol="0" anchor="t">
            <a:spAutoFit/>
          </a:bodyPr>
          <a:lstStyle/>
          <a:p>
            <a:pPr algn="l">
              <a:lnSpc>
                <a:spcPts val="1180"/>
              </a:lnSpc>
              <a:spcBef>
                <a:spcPct val="0"/>
              </a:spcBef>
            </a:pPr>
            <a:r>
              <a:rPr lang="en-US" sz="100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Remove a Taint</a:t>
            </a:r>
          </a:p>
          <a:p>
            <a:pPr algn="ctr">
              <a:lnSpc>
                <a:spcPts val="1180"/>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To remove the Taint from the Node:</a:t>
            </a:r>
          </a:p>
        </p:txBody>
      </p:sp>
      <p:sp>
        <p:nvSpPr>
          <p:cNvPr id="6" name="TextBox 6"/>
          <p:cNvSpPr txBox="1"/>
          <p:nvPr/>
        </p:nvSpPr>
        <p:spPr>
          <a:xfrm>
            <a:off x="514350" y="2571750"/>
            <a:ext cx="4189958" cy="145542"/>
          </a:xfrm>
          <a:prstGeom prst="rect">
            <a:avLst/>
          </a:prstGeom>
        </p:spPr>
        <p:txBody>
          <a:bodyPr lIns="0" tIns="0" rIns="0" bIns="0" rtlCol="0" anchor="t">
            <a:spAutoFit/>
          </a:bodyPr>
          <a:lstStyle/>
          <a:p>
            <a:pPr algn="ctr">
              <a:lnSpc>
                <a:spcPts val="1180"/>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kubectl taint nodes worker-node-1 key=value:NoSchedule-</a:t>
            </a:r>
          </a:p>
        </p:txBody>
      </p:sp>
      <p:sp>
        <p:nvSpPr>
          <p:cNvPr id="7" name="TextBox 7"/>
          <p:cNvSpPr txBox="1"/>
          <p:nvPr/>
        </p:nvSpPr>
        <p:spPr>
          <a:xfrm>
            <a:off x="1693872" y="2763382"/>
            <a:ext cx="4592836" cy="145542"/>
          </a:xfrm>
          <a:prstGeom prst="rect">
            <a:avLst/>
          </a:prstGeom>
        </p:spPr>
        <p:txBody>
          <a:bodyPr lIns="0" tIns="0" rIns="0" bIns="0" rtlCol="0" anchor="t">
            <a:spAutoFit/>
          </a:bodyPr>
          <a:lstStyle/>
          <a:p>
            <a:pPr algn="ctr">
              <a:lnSpc>
                <a:spcPts val="1180"/>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 Now, normal Pods can be scheduled on worker-node-1 again!</a:t>
            </a: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684251" y="561975"/>
          <a:ext cx="3657600" cy="4019550"/>
        </p:xfrm>
        <a:graphic>
          <a:graphicData uri="http://schemas.openxmlformats.org/drawingml/2006/table">
            <a:tbl>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tblGrid>
              <a:tr h="354103">
                <a:tc>
                  <a:txBody>
                    <a:bodyPr/>
                    <a:lstStyle/>
                    <a:p>
                      <a:pPr algn="l">
                        <a:lnSpc>
                          <a:spcPts val="1400"/>
                        </a:lnSpc>
                        <a:defRPr/>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Command</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Description</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70902">
                <a:tc>
                  <a:txBody>
                    <a:bodyPr/>
                    <a:lstStyle/>
                    <a:p>
                      <a:pPr algn="l">
                        <a:lnSpc>
                          <a:spcPts val="1400"/>
                        </a:lnSpc>
                        <a:defRPr/>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kubectl taint nodes &lt;node&gt; key=value:NoSchedule</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Prevents new Pods from running on the Node unless they tolerate the Taint.</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70902">
                <a:tc>
                  <a:txBody>
                    <a:bodyPr/>
                    <a:lstStyle/>
                    <a:p>
                      <a:pPr algn="l">
                        <a:lnSpc>
                          <a:spcPts val="1400"/>
                        </a:lnSpc>
                        <a:defRPr/>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kubectl taint nodes &lt;node&gt; key=value:PreferNoSchedule</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Soft rule: Avoids scheduling Pods here unless necessary.</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98636">
                <a:tc>
                  <a:txBody>
                    <a:bodyPr/>
                    <a:lstStyle/>
                    <a:p>
                      <a:pPr algn="l">
                        <a:lnSpc>
                          <a:spcPts val="1400"/>
                        </a:lnSpc>
                        <a:defRPr/>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kubectl taint nodes &lt;node&gt; key=value:NoExecute</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Evicts existing Pods unless they tolerate the Taint.</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26370">
                <a:tc>
                  <a:txBody>
                    <a:bodyPr/>
                    <a:lstStyle/>
                    <a:p>
                      <a:pPr algn="l">
                        <a:lnSpc>
                          <a:spcPts val="1400"/>
                        </a:lnSpc>
                        <a:defRPr/>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kubectl describe node &lt;node&gt;</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View Node Taints.</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98636">
                <a:tc>
                  <a:txBody>
                    <a:bodyPr/>
                    <a:lstStyle/>
                    <a:p>
                      <a:pPr algn="l">
                        <a:lnSpc>
                          <a:spcPts val="1400"/>
                        </a:lnSpc>
                        <a:defRPr/>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kubectl taint nodes &lt;node&gt; key=value:NoSchedule-</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Removes a Taint from a Node.</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3" name="TextBox 3"/>
          <p:cNvSpPr txBox="1"/>
          <p:nvPr/>
        </p:nvSpPr>
        <p:spPr>
          <a:xfrm>
            <a:off x="4435063" y="1401824"/>
            <a:ext cx="3822925" cy="1921711"/>
          </a:xfrm>
          <a:prstGeom prst="rect">
            <a:avLst/>
          </a:prstGeom>
        </p:spPr>
        <p:txBody>
          <a:bodyPr lIns="0" tIns="0" rIns="0" bIns="0" rtlCol="0" anchor="t">
            <a:spAutoFit/>
          </a:bodyPr>
          <a:lstStyle/>
          <a:p>
            <a:pPr algn="l">
              <a:lnSpc>
                <a:spcPts val="1270"/>
              </a:lnSpc>
              <a:spcBef>
                <a:spcPct val="0"/>
              </a:spcBef>
            </a:pPr>
            <a:r>
              <a:rPr lang="en-US" sz="1080">
                <a:solidFill>
                  <a:srgbClr val="000000"/>
                </a:solidFill>
                <a:latin typeface="JetBrains Mono" panose="02010509020102050004"/>
                <a:ea typeface="JetBrains Mono" panose="02010509020102050004"/>
                <a:cs typeface="JetBrains Mono" panose="02010509020102050004"/>
                <a:sym typeface="JetBrains Mono" panose="02010509020102050004"/>
              </a:rPr>
              <a:t>✔ Taints prevent unwanted Pods from running on a Node.</a:t>
            </a:r>
          </a:p>
          <a:p>
            <a:pPr algn="l">
              <a:lnSpc>
                <a:spcPts val="1270"/>
              </a:lnSpc>
              <a:spcBef>
                <a:spcPct val="0"/>
              </a:spcBef>
            </a:pPr>
            <a:r>
              <a:rPr lang="en-US" sz="1080">
                <a:solidFill>
                  <a:srgbClr val="000000"/>
                </a:solidFill>
                <a:latin typeface="JetBrains Mono" panose="02010509020102050004"/>
                <a:ea typeface="JetBrains Mono" panose="02010509020102050004"/>
                <a:cs typeface="JetBrains Mono" panose="02010509020102050004"/>
                <a:sym typeface="JetBrains Mono" panose="02010509020102050004"/>
              </a:rPr>
              <a:t>✔ Tolerations allow specific Pods to override Taints.</a:t>
            </a:r>
          </a:p>
          <a:p>
            <a:pPr algn="l">
              <a:lnSpc>
                <a:spcPts val="1270"/>
              </a:lnSpc>
              <a:spcBef>
                <a:spcPct val="0"/>
              </a:spcBef>
            </a:pPr>
            <a:r>
              <a:rPr lang="en-US" sz="1080">
                <a:solidFill>
                  <a:srgbClr val="000000"/>
                </a:solidFill>
                <a:latin typeface="JetBrains Mono" panose="02010509020102050004"/>
                <a:ea typeface="JetBrains Mono" panose="02010509020102050004"/>
                <a:cs typeface="JetBrains Mono" panose="02010509020102050004"/>
                <a:sym typeface="JetBrains Mono" panose="02010509020102050004"/>
              </a:rPr>
              <a:t>✔ NoSchedule prevents new Pods from being scheduled.</a:t>
            </a:r>
          </a:p>
          <a:p>
            <a:pPr algn="l">
              <a:lnSpc>
                <a:spcPts val="1270"/>
              </a:lnSpc>
              <a:spcBef>
                <a:spcPct val="0"/>
              </a:spcBef>
            </a:pPr>
            <a:r>
              <a:rPr lang="en-US" sz="1080">
                <a:solidFill>
                  <a:srgbClr val="000000"/>
                </a:solidFill>
                <a:latin typeface="JetBrains Mono" panose="02010509020102050004"/>
                <a:ea typeface="JetBrains Mono" panose="02010509020102050004"/>
                <a:cs typeface="JetBrains Mono" panose="02010509020102050004"/>
                <a:sym typeface="JetBrains Mono" panose="02010509020102050004"/>
              </a:rPr>
              <a:t>✔ PreferNoSchedule avoids scheduling Pods unless necessary.</a:t>
            </a:r>
          </a:p>
          <a:p>
            <a:pPr algn="l">
              <a:lnSpc>
                <a:spcPts val="1270"/>
              </a:lnSpc>
              <a:spcBef>
                <a:spcPct val="0"/>
              </a:spcBef>
            </a:pPr>
            <a:r>
              <a:rPr lang="en-US" sz="1080">
                <a:solidFill>
                  <a:srgbClr val="000000"/>
                </a:solidFill>
                <a:latin typeface="JetBrains Mono" panose="02010509020102050004"/>
                <a:ea typeface="JetBrains Mono" panose="02010509020102050004"/>
                <a:cs typeface="JetBrains Mono" panose="02010509020102050004"/>
                <a:sym typeface="JetBrains Mono" panose="02010509020102050004"/>
              </a:rPr>
              <a:t>✔ NoExecute immediately evicts existing Pods that do not tolerate the Taint.</a:t>
            </a:r>
          </a:p>
          <a:p>
            <a:pPr algn="l">
              <a:lnSpc>
                <a:spcPts val="1270"/>
              </a:lnSpc>
              <a:spcBef>
                <a:spcPct val="0"/>
              </a:spcBef>
            </a:pPr>
            <a:r>
              <a:rPr lang="en-US" sz="1080">
                <a:solidFill>
                  <a:srgbClr val="000000"/>
                </a:solidFill>
                <a:latin typeface="JetBrains Mono" panose="02010509020102050004"/>
                <a:ea typeface="JetBrains Mono" panose="02010509020102050004"/>
                <a:cs typeface="JetBrains Mono" panose="02010509020102050004"/>
                <a:sym typeface="JetBrains Mono" panose="02010509020102050004"/>
              </a:rPr>
              <a:t>✔ Removing a Taint makes the Node available for normal workloads again.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514350" y="904708"/>
          <a:ext cx="3588714" cy="2914649"/>
        </p:xfrm>
        <a:graphic>
          <a:graphicData uri="http://schemas.openxmlformats.org/drawingml/2006/table">
            <a:tbl>
              <a:tblPr/>
              <a:tblGrid>
                <a:gridCol w="1196238">
                  <a:extLst>
                    <a:ext uri="{9D8B030D-6E8A-4147-A177-3AD203B41FA5}">
                      <a16:colId xmlns:a16="http://schemas.microsoft.com/office/drawing/2014/main" val="20000"/>
                    </a:ext>
                  </a:extLst>
                </a:gridCol>
                <a:gridCol w="1196238">
                  <a:extLst>
                    <a:ext uri="{9D8B030D-6E8A-4147-A177-3AD203B41FA5}">
                      <a16:colId xmlns:a16="http://schemas.microsoft.com/office/drawing/2014/main" val="20001"/>
                    </a:ext>
                  </a:extLst>
                </a:gridCol>
                <a:gridCol w="1196238">
                  <a:extLst>
                    <a:ext uri="{9D8B030D-6E8A-4147-A177-3AD203B41FA5}">
                      <a16:colId xmlns:a16="http://schemas.microsoft.com/office/drawing/2014/main" val="20002"/>
                    </a:ext>
                  </a:extLst>
                </a:gridCol>
              </a:tblGrid>
              <a:tr h="556085">
                <a:tc>
                  <a:txBody>
                    <a:bodyPr/>
                    <a:lstStyle/>
                    <a:p>
                      <a:pPr algn="l">
                        <a:lnSpc>
                          <a:spcPts val="1400"/>
                        </a:lnSpc>
                        <a:defRPr/>
                      </a:pPr>
                      <a:r>
                        <a:rPr lang="en-US" sz="1000">
                          <a:solidFill>
                            <a:srgbClr val="000000"/>
                          </a:solidFill>
                          <a:latin typeface="Open Sans"/>
                          <a:ea typeface="Open Sans"/>
                          <a:cs typeface="Open Sans"/>
                          <a:sym typeface="Open Sans"/>
                        </a:rPr>
                        <a:t>Command</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Description</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Options / Explanation</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01240">
                <a:tc>
                  <a:txBody>
                    <a:bodyPr/>
                    <a:lstStyle/>
                    <a:p>
                      <a:pPr algn="l">
                        <a:lnSpc>
                          <a:spcPts val="1400"/>
                        </a:lnSpc>
                        <a:defRPr/>
                      </a:pPr>
                      <a:r>
                        <a:rPr lang="en-US" sz="1000">
                          <a:solidFill>
                            <a:srgbClr val="000000"/>
                          </a:solidFill>
                          <a:latin typeface="Open Sans"/>
                          <a:ea typeface="Open Sans"/>
                          <a:cs typeface="Open Sans"/>
                          <a:sym typeface="Open Sans"/>
                        </a:rPr>
                        <a:t>docker logs &lt;container_name&gt;</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680"/>
                        </a:lnSpc>
                        <a:defRPr/>
                      </a:pPr>
                      <a:r>
                        <a:rPr lang="en-US" sz="1200">
                          <a:solidFill>
                            <a:srgbClr val="000000"/>
                          </a:solidFill>
                          <a:latin typeface="Arimo" panose="020B0604020202020204"/>
                          <a:ea typeface="Arimo" panose="020B0604020202020204"/>
                          <a:cs typeface="Arimo" panose="020B0604020202020204"/>
                          <a:sym typeface="Arimo" panose="020B0604020202020204"/>
                        </a:rPr>
                        <a:t>Viewing Container Logs</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Useful for debugging without real-time monitoring</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28662">
                <a:tc>
                  <a:txBody>
                    <a:bodyPr/>
                    <a:lstStyle/>
                    <a:p>
                      <a:pPr algn="l">
                        <a:lnSpc>
                          <a:spcPts val="1400"/>
                        </a:lnSpc>
                        <a:defRPr/>
                      </a:pPr>
                      <a:r>
                        <a:rPr lang="en-US" sz="1000">
                          <a:solidFill>
                            <a:srgbClr val="000000"/>
                          </a:solidFill>
                          <a:latin typeface="Open Sans"/>
                          <a:ea typeface="Open Sans"/>
                          <a:cs typeface="Open Sans"/>
                          <a:sym typeface="Open Sans"/>
                        </a:rPr>
                        <a:t>docker logs -f &lt;container_name&gt;</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Follows container logs live</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-f (follow) keeps streaming logs in real time</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28662">
                <a:tc>
                  <a:txBody>
                    <a:bodyPr/>
                    <a:lstStyle/>
                    <a:p>
                      <a:pPr algn="l">
                        <a:lnSpc>
                          <a:spcPts val="1400"/>
                        </a:lnSpc>
                        <a:defRPr/>
                      </a:pPr>
                      <a:r>
                        <a:rPr lang="en-US" sz="1000">
                          <a:solidFill>
                            <a:srgbClr val="000000"/>
                          </a:solidFill>
                          <a:latin typeface="Open Sans"/>
                          <a:ea typeface="Open Sans"/>
                          <a:cs typeface="Open Sans"/>
                          <a:sym typeface="Open Sans"/>
                        </a:rPr>
                        <a:t>curl http://localhost</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Sends a request to the running Nginx container</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Triggers a log entry for GET requests</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3" name="Table 3"/>
          <p:cNvGraphicFramePr>
            <a:graphicFrameLocks noGrp="1"/>
          </p:cNvGraphicFramePr>
          <p:nvPr/>
        </p:nvGraphicFramePr>
        <p:xfrm>
          <a:off x="4396482" y="904708"/>
          <a:ext cx="2953776" cy="2760345"/>
        </p:xfrm>
        <a:graphic>
          <a:graphicData uri="http://schemas.openxmlformats.org/drawingml/2006/table">
            <a:tbl>
              <a:tblPr/>
              <a:tblGrid>
                <a:gridCol w="984592">
                  <a:extLst>
                    <a:ext uri="{9D8B030D-6E8A-4147-A177-3AD203B41FA5}">
                      <a16:colId xmlns:a16="http://schemas.microsoft.com/office/drawing/2014/main" val="20000"/>
                    </a:ext>
                  </a:extLst>
                </a:gridCol>
                <a:gridCol w="984592">
                  <a:extLst>
                    <a:ext uri="{9D8B030D-6E8A-4147-A177-3AD203B41FA5}">
                      <a16:colId xmlns:a16="http://schemas.microsoft.com/office/drawing/2014/main" val="20001"/>
                    </a:ext>
                  </a:extLst>
                </a:gridCol>
                <a:gridCol w="984592">
                  <a:extLst>
                    <a:ext uri="{9D8B030D-6E8A-4147-A177-3AD203B41FA5}">
                      <a16:colId xmlns:a16="http://schemas.microsoft.com/office/drawing/2014/main" val="20002"/>
                    </a:ext>
                  </a:extLst>
                </a:gridCol>
              </a:tblGrid>
              <a:tr h="230514">
                <a:tc>
                  <a:txBody>
                    <a:bodyPr/>
                    <a:lstStyle/>
                    <a:p>
                      <a:pPr algn="l">
                        <a:lnSpc>
                          <a:spcPts val="840"/>
                        </a:lnSpc>
                        <a:defRPr/>
                      </a:pPr>
                      <a:r>
                        <a:rPr lang="en-US" sz="600">
                          <a:solidFill>
                            <a:srgbClr val="000000"/>
                          </a:solidFill>
                          <a:latin typeface="JetBrains Mono" panose="02010509020102050004"/>
                          <a:ea typeface="JetBrains Mono" panose="02010509020102050004"/>
                          <a:cs typeface="JetBrains Mono" panose="02010509020102050004"/>
                          <a:sym typeface="JetBrains Mono" panose="02010509020102050004"/>
                        </a:rPr>
                        <a:t>Command</a:t>
                      </a:r>
                      <a:endParaRPr lang="en-US" sz="1100"/>
                    </a:p>
                  </a:txBody>
                  <a:tcPr marL="47625" marR="47625" marT="47625" marB="476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lnSpc>
                          <a:spcPts val="840"/>
                        </a:lnSpc>
                        <a:defRPr/>
                      </a:pPr>
                      <a:r>
                        <a:rPr lang="en-US" sz="600">
                          <a:solidFill>
                            <a:srgbClr val="000000"/>
                          </a:solidFill>
                          <a:latin typeface="JetBrains Mono" panose="02010509020102050004"/>
                          <a:ea typeface="JetBrains Mono" panose="02010509020102050004"/>
                          <a:cs typeface="JetBrains Mono" panose="02010509020102050004"/>
                          <a:sym typeface="JetBrains Mono" panose="02010509020102050004"/>
                        </a:rPr>
                        <a:t>Description</a:t>
                      </a:r>
                      <a:endParaRPr lang="en-US" sz="1100"/>
                    </a:p>
                  </a:txBody>
                  <a:tcPr marL="47625" marR="47625" marT="47625" marB="476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lnSpc>
                          <a:spcPts val="840"/>
                        </a:lnSpc>
                        <a:defRPr/>
                      </a:pPr>
                      <a:r>
                        <a:rPr lang="en-US" sz="600">
                          <a:solidFill>
                            <a:srgbClr val="000000"/>
                          </a:solidFill>
                          <a:latin typeface="JetBrains Mono" panose="02010509020102050004"/>
                          <a:ea typeface="JetBrains Mono" panose="02010509020102050004"/>
                          <a:cs typeface="JetBrains Mono" panose="02010509020102050004"/>
                          <a:sym typeface="JetBrains Mono" panose="02010509020102050004"/>
                        </a:rPr>
                        <a:t>Options / Explanation</a:t>
                      </a:r>
                      <a:endParaRPr lang="en-US" sz="1100"/>
                    </a:p>
                  </a:txBody>
                  <a:tcPr marL="47625" marR="47625" marT="47625" marB="476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30225">
                <a:tc>
                  <a:txBody>
                    <a:bodyPr/>
                    <a:lstStyle/>
                    <a:p>
                      <a:pPr algn="l">
                        <a:lnSpc>
                          <a:spcPts val="840"/>
                        </a:lnSpc>
                        <a:defRPr/>
                      </a:pPr>
                      <a:r>
                        <a:rPr lang="en-US" sz="600">
                          <a:solidFill>
                            <a:srgbClr val="000000"/>
                          </a:solidFill>
                          <a:latin typeface="JetBrains Mono" panose="02010509020102050004"/>
                          <a:ea typeface="JetBrains Mono" panose="02010509020102050004"/>
                          <a:cs typeface="JetBrains Mono" panose="02010509020102050004"/>
                          <a:sym typeface="JetBrains Mono" panose="02010509020102050004"/>
                        </a:rPr>
                        <a:t>docker exec -it &lt;container_name&gt; sh</a:t>
                      </a:r>
                      <a:endParaRPr lang="en-US" sz="1100"/>
                    </a:p>
                  </a:txBody>
                  <a:tcPr marL="47625" marR="47625" marT="47625" marB="476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lnSpc>
                          <a:spcPts val="840"/>
                        </a:lnSpc>
                        <a:defRPr/>
                      </a:pPr>
                      <a:r>
                        <a:rPr lang="en-US" sz="600">
                          <a:solidFill>
                            <a:srgbClr val="000000"/>
                          </a:solidFill>
                          <a:latin typeface="JetBrains Mono" panose="02010509020102050004"/>
                          <a:ea typeface="JetBrains Mono" panose="02010509020102050004"/>
                          <a:cs typeface="JetBrains Mono" panose="02010509020102050004"/>
                          <a:sym typeface="JetBrains Mono" panose="02010509020102050004"/>
                        </a:rPr>
                        <a:t>Opens an interactive shell inside the container</a:t>
                      </a:r>
                      <a:endParaRPr lang="en-US" sz="1100"/>
                    </a:p>
                  </a:txBody>
                  <a:tcPr marL="47625" marR="47625" marT="47625" marB="476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lnSpc>
                          <a:spcPts val="840"/>
                        </a:lnSpc>
                        <a:defRPr/>
                      </a:pPr>
                      <a:r>
                        <a:rPr lang="en-US" sz="600">
                          <a:solidFill>
                            <a:srgbClr val="000000"/>
                          </a:solidFill>
                          <a:latin typeface="JetBrains Mono" panose="02010509020102050004"/>
                          <a:ea typeface="JetBrains Mono" panose="02010509020102050004"/>
                          <a:cs typeface="JetBrains Mono" panose="02010509020102050004"/>
                          <a:sym typeface="JetBrains Mono" panose="02010509020102050004"/>
                        </a:rPr>
                        <a:t>-it (interactive mode), sh (default shell for Alpine-based images)</a:t>
                      </a:r>
                      <a:endParaRPr lang="en-US" sz="1100"/>
                    </a:p>
                  </a:txBody>
                  <a:tcPr marL="47625" marR="47625" marT="47625" marB="476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30225">
                <a:tc>
                  <a:txBody>
                    <a:bodyPr/>
                    <a:lstStyle/>
                    <a:p>
                      <a:pPr algn="l">
                        <a:lnSpc>
                          <a:spcPts val="840"/>
                        </a:lnSpc>
                        <a:defRPr/>
                      </a:pPr>
                      <a:r>
                        <a:rPr lang="en-US" sz="600">
                          <a:solidFill>
                            <a:srgbClr val="000000"/>
                          </a:solidFill>
                          <a:latin typeface="JetBrains Mono" panose="02010509020102050004"/>
                          <a:ea typeface="JetBrains Mono" panose="02010509020102050004"/>
                          <a:cs typeface="JetBrains Mono" panose="02010509020102050004"/>
                          <a:sym typeface="JetBrains Mono" panose="02010509020102050004"/>
                        </a:rPr>
                        <a:t>docker exec -it &lt;container_name&gt; /bin/bash</a:t>
                      </a:r>
                      <a:endParaRPr lang="en-US" sz="1100"/>
                    </a:p>
                  </a:txBody>
                  <a:tcPr marL="47625" marR="47625" marT="47625" marB="476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lnSpc>
                          <a:spcPts val="840"/>
                        </a:lnSpc>
                        <a:defRPr/>
                      </a:pPr>
                      <a:r>
                        <a:rPr lang="en-US" sz="600">
                          <a:solidFill>
                            <a:srgbClr val="000000"/>
                          </a:solidFill>
                          <a:latin typeface="JetBrains Mono" panose="02010509020102050004"/>
                          <a:ea typeface="JetBrains Mono" panose="02010509020102050004"/>
                          <a:cs typeface="JetBrains Mono" panose="02010509020102050004"/>
                          <a:sym typeface="JetBrains Mono" panose="02010509020102050004"/>
                        </a:rPr>
                        <a:t>Opens an interactive Bash shell</a:t>
                      </a:r>
                      <a:endParaRPr lang="en-US" sz="1100"/>
                    </a:p>
                  </a:txBody>
                  <a:tcPr marL="47625" marR="47625" marT="47625" marB="476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lnSpc>
                          <a:spcPts val="840"/>
                        </a:lnSpc>
                        <a:defRPr/>
                      </a:pPr>
                      <a:r>
                        <a:rPr lang="en-US" sz="600">
                          <a:solidFill>
                            <a:srgbClr val="000000"/>
                          </a:solidFill>
                          <a:latin typeface="JetBrains Mono" panose="02010509020102050004"/>
                          <a:ea typeface="JetBrains Mono" panose="02010509020102050004"/>
                          <a:cs typeface="JetBrains Mono" panose="02010509020102050004"/>
                          <a:sym typeface="JetBrains Mono" panose="02010509020102050004"/>
                        </a:rPr>
                        <a:t>Use Bash if available (e.g., Ubuntu-based containers)</a:t>
                      </a:r>
                      <a:endParaRPr lang="en-US" sz="1100"/>
                    </a:p>
                  </a:txBody>
                  <a:tcPr marL="47625" marR="47625" marT="47625" marB="476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47669">
                <a:tc>
                  <a:txBody>
                    <a:bodyPr/>
                    <a:lstStyle/>
                    <a:p>
                      <a:pPr algn="l">
                        <a:lnSpc>
                          <a:spcPts val="840"/>
                        </a:lnSpc>
                        <a:defRPr/>
                      </a:pPr>
                      <a:r>
                        <a:rPr lang="en-US" sz="600">
                          <a:solidFill>
                            <a:srgbClr val="000000"/>
                          </a:solidFill>
                          <a:latin typeface="JetBrains Mono" panose="02010509020102050004"/>
                          <a:ea typeface="JetBrains Mono" panose="02010509020102050004"/>
                          <a:cs typeface="JetBrains Mono" panose="02010509020102050004"/>
                          <a:sym typeface="JetBrains Mono" panose="02010509020102050004"/>
                        </a:rPr>
                        <a:t>ls</a:t>
                      </a:r>
                      <a:endParaRPr lang="en-US" sz="1100"/>
                    </a:p>
                  </a:txBody>
                  <a:tcPr marL="47625" marR="47625" marT="47625" marB="476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lnSpc>
                          <a:spcPts val="840"/>
                        </a:lnSpc>
                        <a:defRPr/>
                      </a:pPr>
                      <a:r>
                        <a:rPr lang="en-US" sz="600">
                          <a:solidFill>
                            <a:srgbClr val="000000"/>
                          </a:solidFill>
                          <a:latin typeface="JetBrains Mono" panose="02010509020102050004"/>
                          <a:ea typeface="JetBrains Mono" panose="02010509020102050004"/>
                          <a:cs typeface="JetBrains Mono" panose="02010509020102050004"/>
                          <a:sym typeface="JetBrains Mono" panose="02010509020102050004"/>
                        </a:rPr>
                        <a:t>Lists files in the current directory</a:t>
                      </a:r>
                      <a:endParaRPr lang="en-US" sz="1100"/>
                    </a:p>
                  </a:txBody>
                  <a:tcPr marL="47625" marR="47625" marT="47625" marB="476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lnSpc>
                          <a:spcPts val="840"/>
                        </a:lnSpc>
                        <a:defRPr/>
                      </a:pPr>
                      <a:r>
                        <a:rPr lang="en-US" sz="600">
                          <a:solidFill>
                            <a:srgbClr val="000000"/>
                          </a:solidFill>
                          <a:latin typeface="JetBrains Mono" panose="02010509020102050004"/>
                          <a:ea typeface="JetBrains Mono" panose="02010509020102050004"/>
                          <a:cs typeface="JetBrains Mono" panose="02010509020102050004"/>
                          <a:sym typeface="JetBrains Mono" panose="02010509020102050004"/>
                        </a:rPr>
                        <a:t>Standard Linux command</a:t>
                      </a:r>
                      <a:endParaRPr lang="en-US" sz="1100"/>
                    </a:p>
                  </a:txBody>
                  <a:tcPr marL="47625" marR="47625" marT="47625" marB="476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47669">
                <a:tc>
                  <a:txBody>
                    <a:bodyPr/>
                    <a:lstStyle/>
                    <a:p>
                      <a:pPr algn="l">
                        <a:lnSpc>
                          <a:spcPts val="840"/>
                        </a:lnSpc>
                        <a:defRPr/>
                      </a:pPr>
                      <a:r>
                        <a:rPr lang="en-US" sz="600">
                          <a:solidFill>
                            <a:srgbClr val="000000"/>
                          </a:solidFill>
                          <a:latin typeface="JetBrains Mono" panose="02010509020102050004"/>
                          <a:ea typeface="JetBrains Mono" panose="02010509020102050004"/>
                          <a:cs typeface="JetBrains Mono" panose="02010509020102050004"/>
                          <a:sym typeface="JetBrains Mono" panose="02010509020102050004"/>
                        </a:rPr>
                        <a:t>echo "Hello World"</a:t>
                      </a:r>
                      <a:endParaRPr lang="en-US" sz="1100"/>
                    </a:p>
                  </a:txBody>
                  <a:tcPr marL="47625" marR="47625" marT="47625" marB="476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lnSpc>
                          <a:spcPts val="840"/>
                        </a:lnSpc>
                        <a:defRPr/>
                      </a:pPr>
                      <a:r>
                        <a:rPr lang="en-US" sz="600">
                          <a:solidFill>
                            <a:srgbClr val="000000"/>
                          </a:solidFill>
                          <a:latin typeface="JetBrains Mono" panose="02010509020102050004"/>
                          <a:ea typeface="JetBrains Mono" panose="02010509020102050004"/>
                          <a:cs typeface="JetBrains Mono" panose="02010509020102050004"/>
                          <a:sym typeface="JetBrains Mono" panose="02010509020102050004"/>
                        </a:rPr>
                        <a:t>Prints "Hello World" to the terminal</a:t>
                      </a:r>
                      <a:endParaRPr lang="en-US" sz="1100"/>
                    </a:p>
                  </a:txBody>
                  <a:tcPr marL="47625" marR="47625" marT="47625" marB="476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lnSpc>
                          <a:spcPts val="840"/>
                        </a:lnSpc>
                        <a:defRPr/>
                      </a:pPr>
                      <a:r>
                        <a:rPr lang="en-US" sz="600">
                          <a:solidFill>
                            <a:srgbClr val="000000"/>
                          </a:solidFill>
                          <a:latin typeface="JetBrains Mono" panose="02010509020102050004"/>
                          <a:ea typeface="JetBrains Mono" panose="02010509020102050004"/>
                          <a:cs typeface="JetBrains Mono" panose="02010509020102050004"/>
                          <a:sym typeface="JetBrains Mono" panose="02010509020102050004"/>
                        </a:rPr>
                        <a:t>Useful for testing shell access</a:t>
                      </a:r>
                      <a:endParaRPr lang="en-US" sz="1100"/>
                    </a:p>
                  </a:txBody>
                  <a:tcPr marL="47625" marR="47625" marT="47625" marB="476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47669">
                <a:tc>
                  <a:txBody>
                    <a:bodyPr/>
                    <a:lstStyle/>
                    <a:p>
                      <a:pPr algn="l">
                        <a:lnSpc>
                          <a:spcPts val="840"/>
                        </a:lnSpc>
                        <a:defRPr/>
                      </a:pPr>
                      <a:r>
                        <a:rPr lang="en-US" sz="600">
                          <a:solidFill>
                            <a:srgbClr val="000000"/>
                          </a:solidFill>
                          <a:latin typeface="JetBrains Mono" panose="02010509020102050004"/>
                          <a:ea typeface="JetBrains Mono" panose="02010509020102050004"/>
                          <a:cs typeface="JetBrains Mono" panose="02010509020102050004"/>
                          <a:sym typeface="JetBrains Mono" panose="02010509020102050004"/>
                        </a:rPr>
                        <a:t>ls /usr/share/nginx/html</a:t>
                      </a:r>
                      <a:endParaRPr lang="en-US" sz="1100"/>
                    </a:p>
                  </a:txBody>
                  <a:tcPr marL="47625" marR="47625" marT="47625" marB="476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lnSpc>
                          <a:spcPts val="840"/>
                        </a:lnSpc>
                        <a:defRPr/>
                      </a:pPr>
                      <a:r>
                        <a:rPr lang="en-US" sz="600">
                          <a:solidFill>
                            <a:srgbClr val="000000"/>
                          </a:solidFill>
                          <a:latin typeface="JetBrains Mono" panose="02010509020102050004"/>
                          <a:ea typeface="JetBrains Mono" panose="02010509020102050004"/>
                          <a:cs typeface="JetBrains Mono" panose="02010509020102050004"/>
                          <a:sym typeface="JetBrains Mono" panose="02010509020102050004"/>
                        </a:rPr>
                        <a:t>Shows the directory where Nginx serves files</a:t>
                      </a:r>
                      <a:endParaRPr lang="en-US" sz="1100"/>
                    </a:p>
                  </a:txBody>
                  <a:tcPr marL="47625" marR="47625" marT="47625" marB="476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lnSpc>
                          <a:spcPts val="840"/>
                        </a:lnSpc>
                        <a:defRPr/>
                      </a:pPr>
                      <a:r>
                        <a:rPr lang="en-US" sz="600">
                          <a:solidFill>
                            <a:srgbClr val="000000"/>
                          </a:solidFill>
                          <a:latin typeface="JetBrains Mono" panose="02010509020102050004"/>
                          <a:ea typeface="JetBrains Mono" panose="02010509020102050004"/>
                          <a:cs typeface="JetBrains Mono" panose="02010509020102050004"/>
                          <a:sym typeface="JetBrains Mono" panose="02010509020102050004"/>
                        </a:rPr>
                        <a:t>Location of the default index.html</a:t>
                      </a:r>
                      <a:endParaRPr lang="en-US" sz="1100"/>
                    </a:p>
                  </a:txBody>
                  <a:tcPr marL="47625" marR="47625" marT="47625" marB="476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30225">
                <a:tc>
                  <a:txBody>
                    <a:bodyPr/>
                    <a:lstStyle/>
                    <a:p>
                      <a:pPr algn="l">
                        <a:lnSpc>
                          <a:spcPts val="840"/>
                        </a:lnSpc>
                        <a:defRPr/>
                      </a:pPr>
                      <a:r>
                        <a:rPr lang="en-US" sz="600">
                          <a:solidFill>
                            <a:srgbClr val="000000"/>
                          </a:solidFill>
                          <a:latin typeface="JetBrains Mono" panose="02010509020102050004"/>
                          <a:ea typeface="JetBrains Mono" panose="02010509020102050004"/>
                          <a:cs typeface="JetBrains Mono" panose="02010509020102050004"/>
                          <a:sym typeface="JetBrains Mono" panose="02010509020102050004"/>
                        </a:rPr>
                        <a:t>cat /usr/share/nginx/html/index.html</a:t>
                      </a:r>
                      <a:endParaRPr lang="en-US" sz="1100"/>
                    </a:p>
                  </a:txBody>
                  <a:tcPr marL="47625" marR="47625" marT="47625" marB="476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lnSpc>
                          <a:spcPts val="840"/>
                        </a:lnSpc>
                        <a:defRPr/>
                      </a:pPr>
                      <a:r>
                        <a:rPr lang="en-US" sz="600">
                          <a:solidFill>
                            <a:srgbClr val="000000"/>
                          </a:solidFill>
                          <a:latin typeface="JetBrains Mono" panose="02010509020102050004"/>
                          <a:ea typeface="JetBrains Mono" panose="02010509020102050004"/>
                          <a:cs typeface="JetBrains Mono" panose="02010509020102050004"/>
                          <a:sym typeface="JetBrains Mono" panose="02010509020102050004"/>
                        </a:rPr>
                        <a:t>Displays the content of the index.html file</a:t>
                      </a:r>
                      <a:endParaRPr lang="en-US" sz="1100"/>
                    </a:p>
                  </a:txBody>
                  <a:tcPr marL="47625" marR="47625" marT="47625" marB="476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lnSpc>
                          <a:spcPts val="840"/>
                        </a:lnSpc>
                        <a:defRPr/>
                      </a:pPr>
                      <a:r>
                        <a:rPr lang="en-US" sz="600">
                          <a:solidFill>
                            <a:srgbClr val="000000"/>
                          </a:solidFill>
                          <a:latin typeface="JetBrains Mono" panose="02010509020102050004"/>
                          <a:ea typeface="JetBrains Mono" panose="02010509020102050004"/>
                          <a:cs typeface="JetBrains Mono" panose="02010509020102050004"/>
                          <a:sym typeface="JetBrains Mono" panose="02010509020102050004"/>
                        </a:rPr>
                        <a:t>Confirms what is served on the Nginx web server</a:t>
                      </a:r>
                      <a:endParaRPr lang="en-US" sz="1100"/>
                    </a:p>
                  </a:txBody>
                  <a:tcPr marL="47625" marR="47625" marT="47625" marB="476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TextBox 4"/>
          <p:cNvSpPr txBox="1"/>
          <p:nvPr/>
        </p:nvSpPr>
        <p:spPr>
          <a:xfrm>
            <a:off x="514545" y="495300"/>
            <a:ext cx="1624689" cy="165465"/>
          </a:xfrm>
          <a:prstGeom prst="rect">
            <a:avLst/>
          </a:prstGeom>
        </p:spPr>
        <p:txBody>
          <a:bodyPr lIns="0" tIns="0" rIns="0" bIns="0" rtlCol="0" anchor="t">
            <a:spAutoFit/>
          </a:bodyPr>
          <a:lstStyle/>
          <a:p>
            <a:pPr algn="ctr">
              <a:lnSpc>
                <a:spcPts val="1355"/>
              </a:lnSpc>
              <a:spcBef>
                <a:spcPct val="0"/>
              </a:spcBef>
            </a:pPr>
            <a:r>
              <a:rPr lang="en-US" sz="97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Viewing Container Logs</a:t>
            </a:r>
          </a:p>
        </p:txBody>
      </p:sp>
      <p:sp>
        <p:nvSpPr>
          <p:cNvPr id="5" name="TextBox 5"/>
          <p:cNvSpPr txBox="1"/>
          <p:nvPr/>
        </p:nvSpPr>
        <p:spPr>
          <a:xfrm>
            <a:off x="4396111" y="442277"/>
            <a:ext cx="3399860" cy="161760"/>
          </a:xfrm>
          <a:prstGeom prst="rect">
            <a:avLst/>
          </a:prstGeom>
        </p:spPr>
        <p:txBody>
          <a:bodyPr lIns="0" tIns="0" rIns="0" bIns="0" rtlCol="0" anchor="t">
            <a:spAutoFit/>
          </a:bodyPr>
          <a:lstStyle/>
          <a:p>
            <a:pPr algn="ctr">
              <a:lnSpc>
                <a:spcPts val="1390"/>
              </a:lnSpc>
              <a:spcBef>
                <a:spcPct val="0"/>
              </a:spcBef>
            </a:pPr>
            <a:r>
              <a:rPr lang="en-US" sz="99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Executing Commands Inside a Running Container</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1696" y="2306726"/>
            <a:ext cx="8520598" cy="956996"/>
          </a:xfrm>
          <a:custGeom>
            <a:avLst/>
            <a:gdLst/>
            <a:ahLst/>
            <a:cxnLst/>
            <a:rect l="l" t="t" r="r" b="b"/>
            <a:pathLst>
              <a:path w="8520598" h="956996">
                <a:moveTo>
                  <a:pt x="0" y="0"/>
                </a:moveTo>
                <a:lnTo>
                  <a:pt x="8520598" y="0"/>
                </a:lnTo>
                <a:lnTo>
                  <a:pt x="8520598" y="956996"/>
                </a:lnTo>
                <a:lnTo>
                  <a:pt x="0" y="9569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11696" y="1487672"/>
            <a:ext cx="8520598" cy="956996"/>
          </a:xfrm>
          <a:custGeom>
            <a:avLst/>
            <a:gdLst/>
            <a:ahLst/>
            <a:cxnLst/>
            <a:rect l="l" t="t" r="r" b="b"/>
            <a:pathLst>
              <a:path w="8520598" h="956996">
                <a:moveTo>
                  <a:pt x="0" y="0"/>
                </a:moveTo>
                <a:lnTo>
                  <a:pt x="8520598" y="0"/>
                </a:lnTo>
                <a:lnTo>
                  <a:pt x="8520598" y="956995"/>
                </a:lnTo>
                <a:lnTo>
                  <a:pt x="0" y="956995"/>
                </a:lnTo>
                <a:lnTo>
                  <a:pt x="0" y="0"/>
                </a:lnTo>
                <a:close/>
              </a:path>
            </a:pathLst>
          </a:custGeom>
          <a:blipFill>
            <a:blip r:embed="rId2">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1496416" y="2458869"/>
            <a:ext cx="6276365" cy="724795"/>
          </a:xfrm>
          <a:prstGeom prst="rect">
            <a:avLst/>
          </a:prstGeom>
        </p:spPr>
        <p:txBody>
          <a:bodyPr lIns="0" tIns="0" rIns="0" bIns="0" rtlCol="0" anchor="t">
            <a:spAutoFit/>
          </a:bodyPr>
          <a:lstStyle/>
          <a:p>
            <a:pPr algn="l">
              <a:lnSpc>
                <a:spcPts val="5880"/>
              </a:lnSpc>
            </a:pPr>
            <a:r>
              <a:rPr lang="en-US" sz="4200" b="1">
                <a:solidFill>
                  <a:srgbClr val="000000"/>
                </a:solidFill>
                <a:latin typeface="Ubuntu Bold" panose="020B0804030602030204"/>
                <a:ea typeface="Ubuntu Bold" panose="020B0804030602030204"/>
                <a:cs typeface="Ubuntu Bold" panose="020B0804030602030204"/>
                <a:sym typeface="Ubuntu Bold" panose="020B0804030602030204"/>
              </a:rPr>
              <a:t>Storage and Persistence</a:t>
            </a:r>
          </a:p>
        </p:txBody>
      </p:sp>
      <p:sp>
        <p:nvSpPr>
          <p:cNvPr id="6" name="TextBox 6"/>
          <p:cNvSpPr txBox="1"/>
          <p:nvPr/>
        </p:nvSpPr>
        <p:spPr>
          <a:xfrm>
            <a:off x="3311271" y="1728949"/>
            <a:ext cx="2571883" cy="634860"/>
          </a:xfrm>
          <a:prstGeom prst="rect">
            <a:avLst/>
          </a:prstGeom>
        </p:spPr>
        <p:txBody>
          <a:bodyPr lIns="0" tIns="0" rIns="0" bIns="0" rtlCol="0" anchor="t">
            <a:spAutoFit/>
          </a:bodyPr>
          <a:lstStyle/>
          <a:p>
            <a:pPr algn="ctr">
              <a:lnSpc>
                <a:spcPts val="5040"/>
              </a:lnSpc>
            </a:pPr>
            <a:r>
              <a:rPr lang="en-US" sz="3600" b="1">
                <a:solidFill>
                  <a:srgbClr val="595959"/>
                </a:solidFill>
                <a:latin typeface="Ubuntu Bold" panose="020B0804030602030204"/>
                <a:ea typeface="Ubuntu Bold" panose="020B0804030602030204"/>
                <a:cs typeface="Ubuntu Bold" panose="020B0804030602030204"/>
                <a:sym typeface="Ubuntu Bold" panose="020B0804030602030204"/>
              </a:rPr>
              <a:t>Kubernetes</a:t>
            </a: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8202" y="1424178"/>
            <a:ext cx="8647595" cy="1903047"/>
          </a:xfrm>
          <a:custGeom>
            <a:avLst/>
            <a:gdLst/>
            <a:ahLst/>
            <a:cxnLst/>
            <a:rect l="l" t="t" r="r" b="b"/>
            <a:pathLst>
              <a:path w="8647595" h="1903047">
                <a:moveTo>
                  <a:pt x="0" y="0"/>
                </a:moveTo>
                <a:lnTo>
                  <a:pt x="8647596" y="0"/>
                </a:lnTo>
                <a:lnTo>
                  <a:pt x="8647596" y="1903047"/>
                </a:lnTo>
                <a:lnTo>
                  <a:pt x="0" y="19030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475346" y="1728949"/>
            <a:ext cx="6318266" cy="1452458"/>
          </a:xfrm>
          <a:prstGeom prst="rect">
            <a:avLst/>
          </a:prstGeom>
        </p:spPr>
        <p:txBody>
          <a:bodyPr lIns="0" tIns="0" rIns="0" bIns="0" rtlCol="0" anchor="t">
            <a:spAutoFit/>
          </a:bodyPr>
          <a:lstStyle/>
          <a:p>
            <a:pPr algn="ctr">
              <a:lnSpc>
                <a:spcPts val="5040"/>
              </a:lnSpc>
            </a:pPr>
            <a:r>
              <a:rPr lang="en-US" sz="3600" b="1">
                <a:solidFill>
                  <a:srgbClr val="595959"/>
                </a:solidFill>
                <a:latin typeface="Ubuntu Bold" panose="020B0804030602030204"/>
                <a:ea typeface="Ubuntu Bold" panose="020B0804030602030204"/>
                <a:cs typeface="Ubuntu Bold" panose="020B0804030602030204"/>
                <a:sym typeface="Ubuntu Bold" panose="020B0804030602030204"/>
              </a:rPr>
              <a:t>Kubernetes</a:t>
            </a:r>
          </a:p>
          <a:p>
            <a:pPr algn="ctr">
              <a:lnSpc>
                <a:spcPts val="5880"/>
              </a:lnSpc>
            </a:pPr>
            <a:r>
              <a:rPr lang="en-US" sz="4200" b="1">
                <a:solidFill>
                  <a:srgbClr val="000000"/>
                </a:solidFill>
                <a:latin typeface="Ubuntu Bold" panose="020B0804030602030204"/>
                <a:ea typeface="Ubuntu Bold" panose="020B0804030602030204"/>
                <a:cs typeface="Ubuntu Bold" panose="020B0804030602030204"/>
                <a:sym typeface="Ubuntu Bold" panose="020B0804030602030204"/>
              </a:rPr>
              <a:t>Introduction to Volumes</a:t>
            </a: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715631" y="1416900"/>
          <a:ext cx="7454026" cy="2495550"/>
        </p:xfrm>
        <a:graphic>
          <a:graphicData uri="http://schemas.openxmlformats.org/drawingml/2006/table">
            <a:tbl>
              <a:tblPr/>
              <a:tblGrid>
                <a:gridCol w="3727013">
                  <a:extLst>
                    <a:ext uri="{9D8B030D-6E8A-4147-A177-3AD203B41FA5}">
                      <a16:colId xmlns:a16="http://schemas.microsoft.com/office/drawing/2014/main" val="20000"/>
                    </a:ext>
                  </a:extLst>
                </a:gridCol>
                <a:gridCol w="3727013">
                  <a:extLst>
                    <a:ext uri="{9D8B030D-6E8A-4147-A177-3AD203B41FA5}">
                      <a16:colId xmlns:a16="http://schemas.microsoft.com/office/drawing/2014/main" val="20001"/>
                    </a:ext>
                  </a:extLst>
                </a:gridCol>
              </a:tblGrid>
              <a:tr h="342338">
                <a:tc>
                  <a:txBody>
                    <a:bodyPr/>
                    <a:lstStyle/>
                    <a:p>
                      <a:pPr algn="l">
                        <a:lnSpc>
                          <a:spcPts val="1260"/>
                        </a:lnSpc>
                        <a:defRPr/>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Feature</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Description</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42338">
                <a:tc>
                  <a:txBody>
                    <a:bodyPr/>
                    <a:lstStyle/>
                    <a:p>
                      <a:pPr algn="l">
                        <a:lnSpc>
                          <a:spcPts val="1260"/>
                        </a:lnSpc>
                        <a:defRPr/>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Persistent Storage</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Ensures data is not lost when a container restarts.</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89512">
                <a:tc>
                  <a:txBody>
                    <a:bodyPr/>
                    <a:lstStyle/>
                    <a:p>
                      <a:pPr algn="l">
                        <a:lnSpc>
                          <a:spcPts val="1260"/>
                        </a:lnSpc>
                        <a:defRPr/>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Multiple Volume Types</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Supports local storage, cloud storage, and distributed storage.</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89512">
                <a:tc>
                  <a:txBody>
                    <a:bodyPr/>
                    <a:lstStyle/>
                    <a:p>
                      <a:pPr algn="l">
                        <a:lnSpc>
                          <a:spcPts val="1260"/>
                        </a:lnSpc>
                        <a:defRPr/>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Pod-Scoped Volumes</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Volumes are defined at the Pod level, not per container.</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89512">
                <a:tc>
                  <a:txBody>
                    <a:bodyPr/>
                    <a:lstStyle/>
                    <a:p>
                      <a:pPr algn="l">
                        <a:lnSpc>
                          <a:spcPts val="1260"/>
                        </a:lnSpc>
                        <a:defRPr/>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Data Sharing</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Enables data sharing between multiple containers in the same Pod.</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2338">
                <a:tc>
                  <a:txBody>
                    <a:bodyPr/>
                    <a:lstStyle/>
                    <a:p>
                      <a:pPr algn="l">
                        <a:lnSpc>
                          <a:spcPts val="1260"/>
                        </a:lnSpc>
                        <a:defRPr/>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Supports Persistent Volumes</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Allows long-term storage beyond Pod lifetimes.</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3" name="TextBox 3"/>
          <p:cNvSpPr txBox="1"/>
          <p:nvPr/>
        </p:nvSpPr>
        <p:spPr>
          <a:xfrm>
            <a:off x="514350" y="547786"/>
            <a:ext cx="7856587" cy="508000"/>
          </a:xfrm>
          <a:prstGeom prst="rect">
            <a:avLst/>
          </a:prstGeom>
        </p:spPr>
        <p:txBody>
          <a:bodyPr lIns="0" tIns="0" rIns="0" bIns="0" rtlCol="0" anchor="t">
            <a:spAutoFit/>
          </a:bodyPr>
          <a:lstStyle/>
          <a:p>
            <a:pPr algn="l">
              <a:lnSpc>
                <a:spcPts val="1400"/>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Kubernetes Volumes provide persistent storage for Pods, ensuring that data survives container restarts. Unlike container storage, which is ephemeral, Kubernetes Volumes allow data sharing between containers within a Pod or across multiple Pods.</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610395" y="1322559"/>
          <a:ext cx="4924899" cy="2260602"/>
        </p:xfrm>
        <a:graphic>
          <a:graphicData uri="http://schemas.openxmlformats.org/drawingml/2006/table">
            <a:tbl>
              <a:tblPr/>
              <a:tblGrid>
                <a:gridCol w="1641633">
                  <a:extLst>
                    <a:ext uri="{9D8B030D-6E8A-4147-A177-3AD203B41FA5}">
                      <a16:colId xmlns:a16="http://schemas.microsoft.com/office/drawing/2014/main" val="20000"/>
                    </a:ext>
                  </a:extLst>
                </a:gridCol>
                <a:gridCol w="1641633">
                  <a:extLst>
                    <a:ext uri="{9D8B030D-6E8A-4147-A177-3AD203B41FA5}">
                      <a16:colId xmlns:a16="http://schemas.microsoft.com/office/drawing/2014/main" val="20001"/>
                    </a:ext>
                  </a:extLst>
                </a:gridCol>
                <a:gridCol w="1641633">
                  <a:extLst>
                    <a:ext uri="{9D8B030D-6E8A-4147-A177-3AD203B41FA5}">
                      <a16:colId xmlns:a16="http://schemas.microsoft.com/office/drawing/2014/main" val="20002"/>
                    </a:ext>
                  </a:extLst>
                </a:gridCol>
              </a:tblGrid>
              <a:tr h="237958">
                <a:tc>
                  <a:txBody>
                    <a:bodyPr/>
                    <a:lstStyle/>
                    <a:p>
                      <a:pPr algn="l">
                        <a:lnSpc>
                          <a:spcPts val="1120"/>
                        </a:lnSpc>
                        <a:defRPr/>
                      </a:pPr>
                      <a:r>
                        <a:rPr lang="en-US" sz="80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Volume Type</a:t>
                      </a:r>
                      <a:endParaRPr lang="en-US" sz="1100"/>
                    </a:p>
                  </a:txBody>
                  <a:tcPr marL="57150" marR="57150" marT="57150" marB="57150">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tc>
                  <a:txBody>
                    <a:bodyPr/>
                    <a:lstStyle/>
                    <a:p>
                      <a:pPr algn="l">
                        <a:lnSpc>
                          <a:spcPts val="1120"/>
                        </a:lnSpc>
                        <a:defRPr/>
                      </a:pPr>
                      <a:r>
                        <a:rPr lang="en-US" sz="80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Description</a:t>
                      </a:r>
                      <a:endParaRPr lang="en-US" sz="1100"/>
                    </a:p>
                  </a:txBody>
                  <a:tcPr marL="57150" marR="57150" marT="57150" marB="57150">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tc>
                  <a:txBody>
                    <a:bodyPr/>
                    <a:lstStyle/>
                    <a:p>
                      <a:pPr algn="l">
                        <a:lnSpc>
                          <a:spcPts val="1120"/>
                        </a:lnSpc>
                        <a:defRPr/>
                      </a:pPr>
                      <a:r>
                        <a:rPr lang="en-US" sz="80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Use Case</a:t>
                      </a:r>
                      <a:endParaRPr lang="en-US" sz="1100"/>
                    </a:p>
                  </a:txBody>
                  <a:tcPr marL="57150" marR="57150" marT="57150" marB="57150">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75916">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emptyDir</a:t>
                      </a:r>
                      <a:endParaRPr lang="en-US" sz="1100"/>
                    </a:p>
                  </a:txBody>
                  <a:tcPr marL="57150" marR="57150" marT="57150" marB="57150">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Temporary storage that is deleted when the Pod is deleted.</a:t>
                      </a:r>
                      <a:endParaRPr lang="en-US" sz="1100"/>
                    </a:p>
                  </a:txBody>
                  <a:tcPr marL="57150" marR="57150" marT="57150" marB="57150">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Caching, scratch space.</a:t>
                      </a:r>
                      <a:endParaRPr lang="en-US" sz="1100"/>
                    </a:p>
                  </a:txBody>
                  <a:tcPr marL="57150" marR="57150" marT="57150" marB="57150">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56937">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hostPath</a:t>
                      </a:r>
                      <a:endParaRPr lang="en-US" sz="1100"/>
                    </a:p>
                  </a:txBody>
                  <a:tcPr marL="57150" marR="57150" marT="57150" marB="57150">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Uses a directory on the Node’s filesystem.</a:t>
                      </a:r>
                      <a:endParaRPr lang="en-US" sz="1100"/>
                    </a:p>
                  </a:txBody>
                  <a:tcPr marL="57150" marR="57150" marT="57150" marB="57150">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Logs, debug tools.</a:t>
                      </a:r>
                      <a:endParaRPr lang="en-US" sz="1100"/>
                    </a:p>
                  </a:txBody>
                  <a:tcPr marL="57150" marR="57150" marT="57150" marB="57150">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56937">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configMap/Secret</a:t>
                      </a:r>
                      <a:endParaRPr lang="en-US" sz="1100"/>
                    </a:p>
                  </a:txBody>
                  <a:tcPr marL="57150" marR="57150" marT="57150" marB="57150">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Stores configuration data as a file.</a:t>
                      </a:r>
                      <a:endParaRPr lang="en-US" sz="1100"/>
                    </a:p>
                  </a:txBody>
                  <a:tcPr marL="57150" marR="57150" marT="57150" marB="57150">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Application settings, passwords.</a:t>
                      </a:r>
                      <a:endParaRPr lang="en-US" sz="1100"/>
                    </a:p>
                  </a:txBody>
                  <a:tcPr marL="57150" marR="57150" marT="57150" marB="57150">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75916">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Persistent Volume (PV &amp; PVC)</a:t>
                      </a:r>
                      <a:endParaRPr lang="en-US" sz="1100"/>
                    </a:p>
                  </a:txBody>
                  <a:tcPr marL="57150" marR="57150" marT="57150" marB="57150">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Persistent storage managed separately from the Pod lifecycle.</a:t>
                      </a:r>
                      <a:endParaRPr lang="en-US" sz="1100"/>
                    </a:p>
                  </a:txBody>
                  <a:tcPr marL="57150" marR="57150" marT="57150" marB="57150">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Databases, logs.</a:t>
                      </a:r>
                      <a:endParaRPr lang="en-US" sz="1100"/>
                    </a:p>
                  </a:txBody>
                  <a:tcPr marL="57150" marR="57150" marT="57150" marB="57150">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56937">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nfs, csi, awsEBS, azureDisk</a:t>
                      </a:r>
                      <a:endParaRPr lang="en-US" sz="1100"/>
                    </a:p>
                  </a:txBody>
                  <a:tcPr marL="57150" marR="57150" marT="57150" marB="57150">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Cloud-based or external network storage.</a:t>
                      </a:r>
                      <a:endParaRPr lang="en-US" sz="1100"/>
                    </a:p>
                  </a:txBody>
                  <a:tcPr marL="57150" marR="57150" marT="57150" marB="57150">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Cloud storage solutions.</a:t>
                      </a:r>
                      <a:endParaRPr lang="en-US" sz="1100"/>
                    </a:p>
                  </a:txBody>
                  <a:tcPr marL="57150" marR="57150" marT="57150" marB="57150">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3" name="TextBox 3"/>
          <p:cNvSpPr txBox="1"/>
          <p:nvPr/>
        </p:nvSpPr>
        <p:spPr>
          <a:xfrm>
            <a:off x="1035484" y="696779"/>
            <a:ext cx="2854672" cy="203727"/>
          </a:xfrm>
          <a:prstGeom prst="rect">
            <a:avLst/>
          </a:prstGeom>
        </p:spPr>
        <p:txBody>
          <a:bodyPr lIns="0" tIns="0" rIns="0" bIns="0" rtlCol="0" anchor="t">
            <a:spAutoFit/>
          </a:bodyPr>
          <a:lstStyle/>
          <a:p>
            <a:pPr algn="ctr">
              <a:lnSpc>
                <a:spcPts val="1635"/>
              </a:lnSpc>
              <a:spcBef>
                <a:spcPct val="0"/>
              </a:spcBef>
            </a:pPr>
            <a:r>
              <a:rPr lang="en-US" sz="1385"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Types of Kubernetes Volumes</a:t>
            </a: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2376" y="182651"/>
            <a:ext cx="7726004" cy="1116511"/>
          </a:xfrm>
          <a:custGeom>
            <a:avLst/>
            <a:gdLst/>
            <a:ahLst/>
            <a:cxnLst/>
            <a:rect l="l" t="t" r="r" b="b"/>
            <a:pathLst>
              <a:path w="7726004" h="1116511">
                <a:moveTo>
                  <a:pt x="0" y="0"/>
                </a:moveTo>
                <a:lnTo>
                  <a:pt x="7726003" y="0"/>
                </a:lnTo>
                <a:lnTo>
                  <a:pt x="7726003" y="1116511"/>
                </a:lnTo>
                <a:lnTo>
                  <a:pt x="0" y="11165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a:grpSpLocks noChangeAspect="1"/>
          </p:cNvGrpSpPr>
          <p:nvPr/>
        </p:nvGrpSpPr>
        <p:grpSpPr>
          <a:xfrm>
            <a:off x="321126" y="1957749"/>
            <a:ext cx="8065627" cy="9525"/>
            <a:chOff x="0" y="0"/>
            <a:chExt cx="8065630" cy="9525"/>
          </a:xfrm>
        </p:grpSpPr>
        <p:sp>
          <p:nvSpPr>
            <p:cNvPr id="5" name="Freeform 5"/>
            <p:cNvSpPr/>
            <p:nvPr/>
          </p:nvSpPr>
          <p:spPr>
            <a:xfrm>
              <a:off x="0" y="0"/>
              <a:ext cx="8065643" cy="9525"/>
            </a:xfrm>
            <a:custGeom>
              <a:avLst/>
              <a:gdLst/>
              <a:ahLst/>
              <a:cxnLst/>
              <a:rect l="l" t="t" r="r" b="b"/>
              <a:pathLst>
                <a:path w="8065643" h="9525">
                  <a:moveTo>
                    <a:pt x="0" y="0"/>
                  </a:moveTo>
                  <a:lnTo>
                    <a:pt x="8065643" y="0"/>
                  </a:lnTo>
                  <a:lnTo>
                    <a:pt x="8065643" y="9525"/>
                  </a:lnTo>
                  <a:lnTo>
                    <a:pt x="0" y="9525"/>
                  </a:lnTo>
                  <a:close/>
                </a:path>
              </a:pathLst>
            </a:custGeom>
            <a:solidFill>
              <a:srgbClr val="EEEEEE"/>
            </a:solidFill>
          </p:spPr>
        </p:sp>
      </p:grpSp>
      <p:grpSp>
        <p:nvGrpSpPr>
          <p:cNvPr id="6" name="Group 6"/>
          <p:cNvGrpSpPr>
            <a:grpSpLocks noChangeAspect="1"/>
          </p:cNvGrpSpPr>
          <p:nvPr/>
        </p:nvGrpSpPr>
        <p:grpSpPr>
          <a:xfrm>
            <a:off x="321126" y="2445372"/>
            <a:ext cx="8065627" cy="9525"/>
            <a:chOff x="0" y="0"/>
            <a:chExt cx="8065630" cy="9525"/>
          </a:xfrm>
        </p:grpSpPr>
        <p:sp>
          <p:nvSpPr>
            <p:cNvPr id="7" name="Freeform 7"/>
            <p:cNvSpPr/>
            <p:nvPr/>
          </p:nvSpPr>
          <p:spPr>
            <a:xfrm>
              <a:off x="0" y="0"/>
              <a:ext cx="8065643" cy="9525"/>
            </a:xfrm>
            <a:custGeom>
              <a:avLst/>
              <a:gdLst/>
              <a:ahLst/>
              <a:cxnLst/>
              <a:rect l="l" t="t" r="r" b="b"/>
              <a:pathLst>
                <a:path w="8065643" h="9525">
                  <a:moveTo>
                    <a:pt x="0" y="0"/>
                  </a:moveTo>
                  <a:lnTo>
                    <a:pt x="8065643" y="0"/>
                  </a:lnTo>
                  <a:lnTo>
                    <a:pt x="8065643" y="9525"/>
                  </a:lnTo>
                  <a:lnTo>
                    <a:pt x="0" y="9525"/>
                  </a:lnTo>
                  <a:close/>
                </a:path>
              </a:pathLst>
            </a:custGeom>
            <a:solidFill>
              <a:srgbClr val="EEEEEE"/>
            </a:solidFill>
          </p:spPr>
        </p:sp>
      </p:grpSp>
      <p:grpSp>
        <p:nvGrpSpPr>
          <p:cNvPr id="8" name="Group 8"/>
          <p:cNvGrpSpPr>
            <a:grpSpLocks noChangeAspect="1"/>
          </p:cNvGrpSpPr>
          <p:nvPr/>
        </p:nvGrpSpPr>
        <p:grpSpPr>
          <a:xfrm>
            <a:off x="321126" y="2933005"/>
            <a:ext cx="8065627" cy="9525"/>
            <a:chOff x="0" y="0"/>
            <a:chExt cx="8065630" cy="9525"/>
          </a:xfrm>
        </p:grpSpPr>
        <p:sp>
          <p:nvSpPr>
            <p:cNvPr id="9" name="Freeform 9"/>
            <p:cNvSpPr/>
            <p:nvPr/>
          </p:nvSpPr>
          <p:spPr>
            <a:xfrm>
              <a:off x="0" y="0"/>
              <a:ext cx="8065643" cy="9525"/>
            </a:xfrm>
            <a:custGeom>
              <a:avLst/>
              <a:gdLst/>
              <a:ahLst/>
              <a:cxnLst/>
              <a:rect l="l" t="t" r="r" b="b"/>
              <a:pathLst>
                <a:path w="8065643" h="9525">
                  <a:moveTo>
                    <a:pt x="0" y="0"/>
                  </a:moveTo>
                  <a:lnTo>
                    <a:pt x="8065643" y="0"/>
                  </a:lnTo>
                  <a:lnTo>
                    <a:pt x="8065643" y="9525"/>
                  </a:lnTo>
                  <a:lnTo>
                    <a:pt x="0" y="9525"/>
                  </a:lnTo>
                  <a:close/>
                </a:path>
              </a:pathLst>
            </a:custGeom>
            <a:solidFill>
              <a:srgbClr val="EEEEEE"/>
            </a:solidFill>
          </p:spPr>
        </p:sp>
      </p:grpSp>
      <p:grpSp>
        <p:nvGrpSpPr>
          <p:cNvPr id="10" name="Group 10"/>
          <p:cNvGrpSpPr>
            <a:grpSpLocks noChangeAspect="1"/>
          </p:cNvGrpSpPr>
          <p:nvPr/>
        </p:nvGrpSpPr>
        <p:grpSpPr>
          <a:xfrm>
            <a:off x="321126" y="3420628"/>
            <a:ext cx="8065627" cy="9525"/>
            <a:chOff x="0" y="0"/>
            <a:chExt cx="8065630" cy="9525"/>
          </a:xfrm>
        </p:grpSpPr>
        <p:sp>
          <p:nvSpPr>
            <p:cNvPr id="11" name="Freeform 11"/>
            <p:cNvSpPr/>
            <p:nvPr/>
          </p:nvSpPr>
          <p:spPr>
            <a:xfrm>
              <a:off x="0" y="0"/>
              <a:ext cx="8065643" cy="9525"/>
            </a:xfrm>
            <a:custGeom>
              <a:avLst/>
              <a:gdLst/>
              <a:ahLst/>
              <a:cxnLst/>
              <a:rect l="l" t="t" r="r" b="b"/>
              <a:pathLst>
                <a:path w="8065643" h="9525">
                  <a:moveTo>
                    <a:pt x="0" y="0"/>
                  </a:moveTo>
                  <a:lnTo>
                    <a:pt x="8065643" y="0"/>
                  </a:lnTo>
                  <a:lnTo>
                    <a:pt x="8065643" y="9525"/>
                  </a:lnTo>
                  <a:lnTo>
                    <a:pt x="0" y="9525"/>
                  </a:lnTo>
                  <a:close/>
                </a:path>
              </a:pathLst>
            </a:custGeom>
            <a:solidFill>
              <a:srgbClr val="EEEEEE"/>
            </a:solidFill>
          </p:spPr>
        </p:sp>
      </p:grpSp>
      <p:grpSp>
        <p:nvGrpSpPr>
          <p:cNvPr id="12" name="Group 12"/>
          <p:cNvGrpSpPr>
            <a:grpSpLocks noChangeAspect="1"/>
          </p:cNvGrpSpPr>
          <p:nvPr/>
        </p:nvGrpSpPr>
        <p:grpSpPr>
          <a:xfrm>
            <a:off x="321126" y="3867055"/>
            <a:ext cx="8065627" cy="9525"/>
            <a:chOff x="0" y="0"/>
            <a:chExt cx="8065630" cy="9525"/>
          </a:xfrm>
        </p:grpSpPr>
        <p:sp>
          <p:nvSpPr>
            <p:cNvPr id="13" name="Freeform 13"/>
            <p:cNvSpPr/>
            <p:nvPr/>
          </p:nvSpPr>
          <p:spPr>
            <a:xfrm>
              <a:off x="0" y="0"/>
              <a:ext cx="8065643" cy="9525"/>
            </a:xfrm>
            <a:custGeom>
              <a:avLst/>
              <a:gdLst/>
              <a:ahLst/>
              <a:cxnLst/>
              <a:rect l="l" t="t" r="r" b="b"/>
              <a:pathLst>
                <a:path w="8065643" h="9525">
                  <a:moveTo>
                    <a:pt x="0" y="0"/>
                  </a:moveTo>
                  <a:lnTo>
                    <a:pt x="8065643" y="0"/>
                  </a:lnTo>
                  <a:lnTo>
                    <a:pt x="8065643" y="9525"/>
                  </a:lnTo>
                  <a:lnTo>
                    <a:pt x="0" y="9525"/>
                  </a:lnTo>
                  <a:close/>
                </a:path>
              </a:pathLst>
            </a:custGeom>
            <a:solidFill>
              <a:srgbClr val="EEEEEE"/>
            </a:solidFill>
          </p:spPr>
        </p:sp>
      </p:grpSp>
      <p:grpSp>
        <p:nvGrpSpPr>
          <p:cNvPr id="14" name="Group 14"/>
          <p:cNvGrpSpPr>
            <a:grpSpLocks noChangeAspect="1"/>
          </p:cNvGrpSpPr>
          <p:nvPr/>
        </p:nvGrpSpPr>
        <p:grpSpPr>
          <a:xfrm>
            <a:off x="325879" y="1292066"/>
            <a:ext cx="8056121" cy="335223"/>
            <a:chOff x="0" y="0"/>
            <a:chExt cx="8056131" cy="335229"/>
          </a:xfrm>
        </p:grpSpPr>
        <p:sp>
          <p:nvSpPr>
            <p:cNvPr id="15" name="Freeform 15"/>
            <p:cNvSpPr/>
            <p:nvPr/>
          </p:nvSpPr>
          <p:spPr>
            <a:xfrm>
              <a:off x="0" y="0"/>
              <a:ext cx="8056118" cy="335280"/>
            </a:xfrm>
            <a:custGeom>
              <a:avLst/>
              <a:gdLst/>
              <a:ahLst/>
              <a:cxnLst/>
              <a:rect l="l" t="t" r="r" b="b"/>
              <a:pathLst>
                <a:path w="8056118" h="335280">
                  <a:moveTo>
                    <a:pt x="0" y="0"/>
                  </a:moveTo>
                  <a:lnTo>
                    <a:pt x="8056118" y="0"/>
                  </a:lnTo>
                  <a:lnTo>
                    <a:pt x="8056118" y="335280"/>
                  </a:lnTo>
                  <a:lnTo>
                    <a:pt x="0" y="335280"/>
                  </a:lnTo>
                  <a:lnTo>
                    <a:pt x="0" y="0"/>
                  </a:lnTo>
                  <a:close/>
                </a:path>
              </a:pathLst>
            </a:custGeom>
            <a:solidFill>
              <a:srgbClr val="E1D5E7"/>
            </a:solidFill>
          </p:spPr>
        </p:sp>
      </p:grpSp>
      <p:sp>
        <p:nvSpPr>
          <p:cNvPr id="16" name="Freeform 16"/>
          <p:cNvSpPr/>
          <p:nvPr/>
        </p:nvSpPr>
        <p:spPr>
          <a:xfrm>
            <a:off x="199053" y="4194848"/>
            <a:ext cx="5394998" cy="824798"/>
          </a:xfrm>
          <a:custGeom>
            <a:avLst/>
            <a:gdLst/>
            <a:ahLst/>
            <a:cxnLst/>
            <a:rect l="l" t="t" r="r" b="b"/>
            <a:pathLst>
              <a:path w="5394998" h="824798">
                <a:moveTo>
                  <a:pt x="0" y="0"/>
                </a:moveTo>
                <a:lnTo>
                  <a:pt x="5394999" y="0"/>
                </a:lnTo>
                <a:lnTo>
                  <a:pt x="5394999" y="824798"/>
                </a:lnTo>
                <a:lnTo>
                  <a:pt x="0" y="8247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TextBox 17"/>
          <p:cNvSpPr txBox="1"/>
          <p:nvPr/>
        </p:nvSpPr>
        <p:spPr>
          <a:xfrm>
            <a:off x="325879" y="282445"/>
            <a:ext cx="3336046" cy="806834"/>
          </a:xfrm>
          <a:prstGeom prst="rect">
            <a:avLst/>
          </a:prstGeom>
        </p:spPr>
        <p:txBody>
          <a:bodyPr lIns="0" tIns="0" rIns="0" bIns="0" rtlCol="0" anchor="t">
            <a:spAutoFit/>
          </a:bodyPr>
          <a:lstStyle/>
          <a:p>
            <a:pPr algn="l">
              <a:lnSpc>
                <a:spcPts val="2800"/>
              </a:lnSpc>
            </a:pPr>
            <a:r>
              <a:rPr lang="en-US" sz="2000" b="1">
                <a:solidFill>
                  <a:srgbClr val="000000"/>
                </a:solidFill>
                <a:latin typeface="Ubuntu Bold" panose="020B0804030602030204"/>
                <a:ea typeface="Ubuntu Bold" panose="020B0804030602030204"/>
                <a:cs typeface="Ubuntu Bold" panose="020B0804030602030204"/>
                <a:sym typeface="Ubuntu Bold" panose="020B0804030602030204"/>
              </a:rPr>
              <a:t>Introduction to Volumes</a:t>
            </a:r>
          </a:p>
          <a:p>
            <a:pPr algn="l">
              <a:lnSpc>
                <a:spcPts val="1960"/>
              </a:lnSpc>
            </a:pPr>
            <a:r>
              <a:rPr lang="en-US" sz="1400" b="1">
                <a:solidFill>
                  <a:srgbClr val="000000"/>
                </a:solidFill>
                <a:latin typeface="Open Sans Bold"/>
                <a:ea typeface="Open Sans Bold"/>
                <a:cs typeface="Open Sans Bold"/>
                <a:sym typeface="Open Sans Bold"/>
              </a:rPr>
              <a:t>Persist and share data in Kubernetes</a:t>
            </a:r>
          </a:p>
        </p:txBody>
      </p:sp>
      <p:sp>
        <p:nvSpPr>
          <p:cNvPr id="18" name="TextBox 18"/>
          <p:cNvSpPr txBox="1"/>
          <p:nvPr/>
        </p:nvSpPr>
        <p:spPr>
          <a:xfrm>
            <a:off x="325879" y="4622825"/>
            <a:ext cx="857298" cy="208445"/>
          </a:xfrm>
          <a:prstGeom prst="rect">
            <a:avLst/>
          </a:prstGeom>
        </p:spPr>
        <p:txBody>
          <a:bodyPr lIns="0" tIns="0" rIns="0" bIns="0" rtlCol="0" anchor="t">
            <a:spAutoFit/>
          </a:bodyPr>
          <a:lstStyle/>
          <a:p>
            <a:pPr algn="l">
              <a:lnSpc>
                <a:spcPts val="1680"/>
              </a:lnSpc>
            </a:pPr>
            <a:r>
              <a:rPr lang="en-US" sz="1200" b="1">
                <a:solidFill>
                  <a:srgbClr val="000000"/>
                </a:solidFill>
                <a:latin typeface="Ubuntu Bold" panose="020B0804030602030204"/>
                <a:ea typeface="Ubuntu Bold" panose="020B0804030602030204"/>
                <a:cs typeface="Ubuntu Bold" panose="020B0804030602030204"/>
                <a:sym typeface="Ubuntu Bold" panose="020B0804030602030204"/>
              </a:rPr>
              <a:t>Kubernetes</a:t>
            </a:r>
          </a:p>
        </p:txBody>
      </p:sp>
      <p:sp>
        <p:nvSpPr>
          <p:cNvPr id="19" name="TextBox 19"/>
          <p:cNvSpPr txBox="1"/>
          <p:nvPr/>
        </p:nvSpPr>
        <p:spPr>
          <a:xfrm>
            <a:off x="411604" y="1678448"/>
            <a:ext cx="832809" cy="522103"/>
          </a:xfrm>
          <a:prstGeom prst="rect">
            <a:avLst/>
          </a:prstGeom>
        </p:spPr>
        <p:txBody>
          <a:bodyPr lIns="0" tIns="0" rIns="0" bIns="0" rtlCol="0" anchor="t">
            <a:spAutoFit/>
          </a:bodyPr>
          <a:lstStyle/>
          <a:p>
            <a:pPr algn="l">
              <a:lnSpc>
                <a:spcPts val="1400"/>
              </a:lnSpc>
            </a:pPr>
            <a:r>
              <a:rPr lang="en-US" sz="1000" b="1">
                <a:solidFill>
                  <a:srgbClr val="000000"/>
                </a:solidFill>
                <a:latin typeface="Open Sans Bold"/>
                <a:ea typeface="Open Sans Bold"/>
                <a:cs typeface="Open Sans Bold"/>
                <a:sym typeface="Open Sans Bold"/>
              </a:rPr>
              <a:t>Volume Type</a:t>
            </a:r>
          </a:p>
          <a:p>
            <a:pPr algn="l">
              <a:lnSpc>
                <a:spcPts val="1400"/>
              </a:lnSpc>
            </a:pPr>
            <a:r>
              <a:rPr lang="en-US" sz="1000">
                <a:solidFill>
                  <a:srgbClr val="B85450"/>
                </a:solidFill>
                <a:latin typeface="JetBrains Mono" panose="02010509020102050004"/>
                <a:ea typeface="JetBrains Mono" panose="02010509020102050004"/>
                <a:cs typeface="JetBrains Mono" panose="02010509020102050004"/>
                <a:sym typeface="JetBrains Mono" panose="02010509020102050004"/>
              </a:rPr>
              <a:t>emptyDir</a:t>
            </a:r>
          </a:p>
        </p:txBody>
      </p:sp>
      <p:sp>
        <p:nvSpPr>
          <p:cNvPr id="20" name="TextBox 20"/>
          <p:cNvSpPr txBox="1"/>
          <p:nvPr/>
        </p:nvSpPr>
        <p:spPr>
          <a:xfrm>
            <a:off x="2389051" y="3920052"/>
            <a:ext cx="5504802"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Inject sensitive data into Pods, without having to hard-code the data into the Pod deﬁnition.</a:t>
            </a:r>
          </a:p>
        </p:txBody>
      </p:sp>
      <p:sp>
        <p:nvSpPr>
          <p:cNvPr id="21" name="TextBox 21"/>
          <p:cNvSpPr txBox="1"/>
          <p:nvPr/>
        </p:nvSpPr>
        <p:spPr>
          <a:xfrm>
            <a:off x="3506105" y="1238450"/>
            <a:ext cx="1728711" cy="290884"/>
          </a:xfrm>
          <a:prstGeom prst="rect">
            <a:avLst/>
          </a:prstGeom>
        </p:spPr>
        <p:txBody>
          <a:bodyPr lIns="0" tIns="0" rIns="0" bIns="0" rtlCol="0" anchor="t">
            <a:spAutoFit/>
          </a:bodyPr>
          <a:lstStyle/>
          <a:p>
            <a:pPr algn="l">
              <a:lnSpc>
                <a:spcPts val="2500"/>
              </a:lnSpc>
            </a:pPr>
            <a:r>
              <a:rPr lang="en-US" sz="1000" b="1">
                <a:solidFill>
                  <a:srgbClr val="000000"/>
                </a:solidFill>
                <a:latin typeface="Open Sans Bold"/>
                <a:ea typeface="Open Sans Bold"/>
                <a:cs typeface="Open Sans Bold"/>
                <a:sym typeface="Open Sans Bold"/>
              </a:rPr>
              <a:t>Diﬀerent types of Volumes</a:t>
            </a:r>
          </a:p>
        </p:txBody>
      </p:sp>
      <p:sp>
        <p:nvSpPr>
          <p:cNvPr id="22" name="TextBox 22"/>
          <p:cNvSpPr txBox="1"/>
          <p:nvPr/>
        </p:nvSpPr>
        <p:spPr>
          <a:xfrm>
            <a:off x="2389051" y="1573673"/>
            <a:ext cx="5975547" cy="2086070"/>
          </a:xfrm>
          <a:prstGeom prst="rect">
            <a:avLst/>
          </a:prstGeom>
        </p:spPr>
        <p:txBody>
          <a:bodyPr lIns="0" tIns="0" rIns="0" bIns="0" rtlCol="0" anchor="t">
            <a:spAutoFit/>
          </a:bodyPr>
          <a:lstStyle/>
          <a:p>
            <a:pPr algn="l">
              <a:lnSpc>
                <a:spcPts val="2500"/>
              </a:lnSpc>
            </a:pPr>
            <a:r>
              <a:rPr lang="en-US" sz="1000" b="1">
                <a:solidFill>
                  <a:srgbClr val="000000"/>
                </a:solidFill>
                <a:latin typeface="Open Sans Bold"/>
                <a:ea typeface="Open Sans Bold"/>
                <a:cs typeface="Open Sans Bold"/>
                <a:sym typeface="Open Sans Bold"/>
              </a:rPr>
              <a:t>When to use </a:t>
            </a:r>
            <a:r>
              <a:rPr lang="en-US" sz="1000">
                <a:solidFill>
                  <a:srgbClr val="000000"/>
                </a:solidFill>
                <a:latin typeface="Open Sans"/>
                <a:ea typeface="Open Sans"/>
                <a:cs typeface="Open Sans"/>
                <a:sym typeface="Open Sans"/>
              </a:rPr>
              <a:t>Ephemeral storage within the Pod. Follows the lifecycle of the Pod: when the Pod is terminated, its </a:t>
            </a:r>
          </a:p>
          <a:p>
            <a:pPr algn="l">
              <a:lnSpc>
                <a:spcPts val="500"/>
              </a:lnSpc>
            </a:pPr>
            <a:r>
              <a:rPr lang="en-US" sz="1000">
                <a:solidFill>
                  <a:srgbClr val="000000"/>
                </a:solidFill>
                <a:latin typeface="Open Sans"/>
                <a:ea typeface="Open Sans"/>
                <a:cs typeface="Open Sans"/>
                <a:sym typeface="Open Sans"/>
              </a:rPr>
              <a:t>contents are also deleted.</a:t>
            </a:r>
          </a:p>
          <a:p>
            <a:pPr algn="l">
              <a:lnSpc>
                <a:spcPts val="2500"/>
              </a:lnSpc>
            </a:pPr>
            <a:r>
              <a:rPr lang="en-US" sz="1000">
                <a:solidFill>
                  <a:srgbClr val="000000"/>
                </a:solidFill>
                <a:latin typeface="Open Sans"/>
                <a:ea typeface="Open Sans"/>
                <a:cs typeface="Open Sans"/>
                <a:sym typeface="Open Sans"/>
              </a:rPr>
              <a:t>Durable storage within a speciﬁc node. Requires setting node aﬃnity to correctly schedule Pods on </a:t>
            </a:r>
          </a:p>
          <a:p>
            <a:pPr algn="l">
              <a:lnSpc>
                <a:spcPts val="500"/>
              </a:lnSpc>
            </a:pPr>
            <a:r>
              <a:rPr lang="en-US" sz="1000">
                <a:solidFill>
                  <a:srgbClr val="000000"/>
                </a:solidFill>
                <a:latin typeface="Open Sans"/>
                <a:ea typeface="Open Sans"/>
                <a:cs typeface="Open Sans"/>
                <a:sym typeface="Open Sans"/>
              </a:rPr>
              <a:t>the correct nodes. Preferred over </a:t>
            </a:r>
            <a:r>
              <a:rPr lang="en-US" sz="1000">
                <a:solidFill>
                  <a:srgbClr val="B85450"/>
                </a:solidFill>
                <a:latin typeface="Open Sans"/>
                <a:ea typeface="Open Sans"/>
                <a:cs typeface="Open Sans"/>
                <a:sym typeface="Open Sans"/>
              </a:rPr>
              <a:t>hostPath</a:t>
            </a:r>
          </a:p>
          <a:p>
            <a:pPr algn="l">
              <a:lnSpc>
                <a:spcPts val="2500"/>
              </a:lnSpc>
            </a:pPr>
            <a:r>
              <a:rPr lang="en-US" sz="1000">
                <a:solidFill>
                  <a:srgbClr val="000000"/>
                </a:solidFill>
                <a:latin typeface="Open Sans"/>
                <a:ea typeface="Open Sans"/>
                <a:cs typeface="Open Sans"/>
                <a:sym typeface="Open Sans"/>
              </a:rPr>
              <a:t>Durable storage backed by multiple technologies (e.g., cloud storage). Can be statically or </a:t>
            </a:r>
          </a:p>
          <a:p>
            <a:pPr algn="l">
              <a:lnSpc>
                <a:spcPts val="500"/>
              </a:lnSpc>
            </a:pPr>
            <a:r>
              <a:rPr lang="en-US" sz="1000">
                <a:solidFill>
                  <a:srgbClr val="000000"/>
                </a:solidFill>
                <a:latin typeface="Open Sans"/>
                <a:ea typeface="Open Sans"/>
                <a:cs typeface="Open Sans"/>
                <a:sym typeface="Open Sans"/>
              </a:rPr>
              <a:t>dynamically provisioned.</a:t>
            </a:r>
          </a:p>
          <a:p>
            <a:pPr algn="l">
              <a:lnSpc>
                <a:spcPts val="2500"/>
              </a:lnSpc>
            </a:pPr>
            <a:r>
              <a:rPr lang="en-US" sz="1000">
                <a:solidFill>
                  <a:srgbClr val="000000"/>
                </a:solidFill>
                <a:latin typeface="Open Sans"/>
                <a:ea typeface="Open Sans"/>
                <a:cs typeface="Open Sans"/>
                <a:sym typeface="Open Sans"/>
              </a:rPr>
              <a:t>Inject conﬁguration data into Pods, without having to hard-code the data into the Pod deﬁnition.</a:t>
            </a:r>
          </a:p>
        </p:txBody>
      </p:sp>
      <p:sp>
        <p:nvSpPr>
          <p:cNvPr id="23" name="TextBox 23"/>
          <p:cNvSpPr txBox="1"/>
          <p:nvPr/>
        </p:nvSpPr>
        <p:spPr>
          <a:xfrm>
            <a:off x="411604" y="2496388"/>
            <a:ext cx="459715" cy="193777"/>
          </a:xfrm>
          <a:prstGeom prst="rect">
            <a:avLst/>
          </a:prstGeom>
        </p:spPr>
        <p:txBody>
          <a:bodyPr lIns="0" tIns="0" rIns="0" bIns="0" rtlCol="0" anchor="t">
            <a:spAutoFit/>
          </a:bodyPr>
          <a:lstStyle/>
          <a:p>
            <a:pPr algn="l">
              <a:lnSpc>
                <a:spcPts val="1400"/>
              </a:lnSpc>
            </a:pPr>
            <a:r>
              <a:rPr lang="en-US" sz="1000">
                <a:solidFill>
                  <a:srgbClr val="B85450"/>
                </a:solidFill>
                <a:latin typeface="JetBrains Mono" panose="02010509020102050004"/>
                <a:ea typeface="JetBrains Mono" panose="02010509020102050004"/>
                <a:cs typeface="JetBrains Mono" panose="02010509020102050004"/>
                <a:sym typeface="JetBrains Mono" panose="02010509020102050004"/>
              </a:rPr>
              <a:t>local</a:t>
            </a: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a:t>
            </a:r>
          </a:p>
        </p:txBody>
      </p:sp>
      <p:sp>
        <p:nvSpPr>
          <p:cNvPr id="24" name="TextBox 24"/>
          <p:cNvSpPr txBox="1"/>
          <p:nvPr/>
        </p:nvSpPr>
        <p:spPr>
          <a:xfrm>
            <a:off x="411604" y="3927053"/>
            <a:ext cx="466344" cy="184785"/>
          </a:xfrm>
          <a:prstGeom prst="rect">
            <a:avLst/>
          </a:prstGeom>
        </p:spPr>
        <p:txBody>
          <a:bodyPr lIns="0" tIns="0" rIns="0" bIns="0" rtlCol="0" anchor="t">
            <a:spAutoFit/>
          </a:bodyPr>
          <a:lstStyle/>
          <a:p>
            <a:pPr algn="l">
              <a:lnSpc>
                <a:spcPts val="1400"/>
              </a:lnSpc>
            </a:pPr>
            <a:r>
              <a:rPr lang="en-US" sz="1000">
                <a:solidFill>
                  <a:srgbClr val="B85450"/>
                </a:solidFill>
                <a:latin typeface="JetBrains Mono" panose="02010509020102050004"/>
                <a:ea typeface="JetBrains Mono" panose="02010509020102050004"/>
                <a:cs typeface="JetBrains Mono" panose="02010509020102050004"/>
                <a:sym typeface="JetBrains Mono" panose="02010509020102050004"/>
              </a:rPr>
              <a:t>Secret</a:t>
            </a:r>
          </a:p>
        </p:txBody>
      </p:sp>
      <p:sp>
        <p:nvSpPr>
          <p:cNvPr id="25" name="TextBox 25"/>
          <p:cNvSpPr txBox="1"/>
          <p:nvPr/>
        </p:nvSpPr>
        <p:spPr>
          <a:xfrm>
            <a:off x="411604" y="3480635"/>
            <a:ext cx="699516" cy="184785"/>
          </a:xfrm>
          <a:prstGeom prst="rect">
            <a:avLst/>
          </a:prstGeom>
        </p:spPr>
        <p:txBody>
          <a:bodyPr lIns="0" tIns="0" rIns="0" bIns="0" rtlCol="0" anchor="t">
            <a:spAutoFit/>
          </a:bodyPr>
          <a:lstStyle/>
          <a:p>
            <a:pPr algn="l">
              <a:lnSpc>
                <a:spcPts val="1400"/>
              </a:lnSpc>
            </a:pPr>
            <a:r>
              <a:rPr lang="en-US" sz="1000">
                <a:solidFill>
                  <a:srgbClr val="B85450"/>
                </a:solidFill>
                <a:latin typeface="JetBrains Mono" panose="02010509020102050004"/>
                <a:ea typeface="JetBrains Mono" panose="02010509020102050004"/>
                <a:cs typeface="JetBrains Mono" panose="02010509020102050004"/>
                <a:sym typeface="JetBrains Mono" panose="02010509020102050004"/>
              </a:rPr>
              <a:t>ConfigMap</a:t>
            </a:r>
          </a:p>
        </p:txBody>
      </p:sp>
      <p:sp>
        <p:nvSpPr>
          <p:cNvPr id="26" name="TextBox 26"/>
          <p:cNvSpPr txBox="1"/>
          <p:nvPr/>
        </p:nvSpPr>
        <p:spPr>
          <a:xfrm>
            <a:off x="411604" y="2993012"/>
            <a:ext cx="1321308" cy="184785"/>
          </a:xfrm>
          <a:prstGeom prst="rect">
            <a:avLst/>
          </a:prstGeom>
        </p:spPr>
        <p:txBody>
          <a:bodyPr lIns="0" tIns="0" rIns="0" bIns="0" rtlCol="0" anchor="t">
            <a:spAutoFit/>
          </a:bodyPr>
          <a:lstStyle/>
          <a:p>
            <a:pPr algn="l">
              <a:lnSpc>
                <a:spcPts val="1400"/>
              </a:lnSpc>
            </a:pPr>
            <a:r>
              <a:rPr lang="en-US" sz="1000">
                <a:solidFill>
                  <a:srgbClr val="B85450"/>
                </a:solidFill>
                <a:latin typeface="JetBrains Mono" panose="02010509020102050004"/>
                <a:ea typeface="JetBrains Mono" panose="02010509020102050004"/>
                <a:cs typeface="JetBrains Mono" panose="02010509020102050004"/>
                <a:sym typeface="JetBrains Mono" panose="02010509020102050004"/>
              </a:rPr>
              <a:t>Persistent Volume</a:t>
            </a:r>
          </a:p>
        </p:txBody>
      </p:sp>
      <p:sp>
        <p:nvSpPr>
          <p:cNvPr id="27" name="TextBox 27"/>
          <p:cNvSpPr txBox="1"/>
          <p:nvPr/>
        </p:nvSpPr>
        <p:spPr>
          <a:xfrm>
            <a:off x="348272" y="4320235"/>
            <a:ext cx="83220" cy="145085"/>
          </a:xfrm>
          <a:prstGeom prst="rect">
            <a:avLst/>
          </a:prstGeom>
        </p:spPr>
        <p:txBody>
          <a:bodyPr lIns="0" tIns="0" rIns="0" bIns="0" rtlCol="0" anchor="t">
            <a:spAutoFit/>
          </a:bodyPr>
          <a:lstStyle/>
          <a:p>
            <a:pPr algn="l">
              <a:lnSpc>
                <a:spcPts val="1120"/>
              </a:lnSpc>
            </a:pPr>
            <a:r>
              <a:rPr lang="en-US" sz="800" b="1">
                <a:solidFill>
                  <a:srgbClr val="000000"/>
                </a:solidFill>
                <a:latin typeface="Open Sans Bold"/>
                <a:ea typeface="Open Sans Bold"/>
                <a:cs typeface="Open Sans Bold"/>
                <a:sym typeface="Open Sans Bold"/>
              </a:rPr>
              <a:t>* </a:t>
            </a:r>
          </a:p>
        </p:txBody>
      </p:sp>
      <p:sp>
        <p:nvSpPr>
          <p:cNvPr id="28" name="TextBox 28"/>
          <p:cNvSpPr txBox="1"/>
          <p:nvPr/>
        </p:nvSpPr>
        <p:spPr>
          <a:xfrm>
            <a:off x="917162" y="4320235"/>
            <a:ext cx="3841013" cy="145085"/>
          </a:xfrm>
          <a:prstGeom prst="rect">
            <a:avLst/>
          </a:prstGeom>
        </p:spPr>
        <p:txBody>
          <a:bodyPr lIns="0" tIns="0" rIns="0" bIns="0" rtlCol="0" anchor="t">
            <a:spAutoFit/>
          </a:bodyPr>
          <a:lstStyle/>
          <a:p>
            <a:pPr algn="l">
              <a:lnSpc>
                <a:spcPts val="1120"/>
              </a:lnSpc>
            </a:pPr>
            <a:r>
              <a:rPr lang="en-US" sz="800" b="1">
                <a:solidFill>
                  <a:srgbClr val="000000"/>
                </a:solidFill>
                <a:latin typeface="Open Sans Bold"/>
                <a:ea typeface="Open Sans Bold"/>
                <a:cs typeface="Open Sans Bold"/>
                <a:sym typeface="Open Sans Bold"/>
              </a:rPr>
              <a:t> may introduce many security vulnerabilities and is currently discouraged.</a:t>
            </a:r>
          </a:p>
        </p:txBody>
      </p:sp>
      <p:sp>
        <p:nvSpPr>
          <p:cNvPr id="29" name="TextBox 29"/>
          <p:cNvSpPr txBox="1"/>
          <p:nvPr/>
        </p:nvSpPr>
        <p:spPr>
          <a:xfrm>
            <a:off x="429949" y="4313977"/>
            <a:ext cx="497434" cy="153543"/>
          </a:xfrm>
          <a:prstGeom prst="rect">
            <a:avLst/>
          </a:prstGeom>
        </p:spPr>
        <p:txBody>
          <a:bodyPr lIns="0" tIns="0" rIns="0" bIns="0" rtlCol="0" anchor="t">
            <a:spAutoFit/>
          </a:bodyPr>
          <a:lstStyle/>
          <a:p>
            <a:pPr algn="l">
              <a:lnSpc>
                <a:spcPts val="1120"/>
              </a:lnSpc>
            </a:pPr>
            <a:r>
              <a:rPr lang="en-US" sz="800" b="1">
                <a:solidFill>
                  <a:srgbClr val="B85450"/>
                </a:solidFill>
                <a:latin typeface="JetBrains Mono Bold" panose="02010809030102050004"/>
                <a:ea typeface="JetBrains Mono Bold" panose="02010809030102050004"/>
                <a:cs typeface="JetBrains Mono Bold" panose="02010809030102050004"/>
                <a:sym typeface="JetBrains Mono Bold" panose="02010809030102050004"/>
              </a:rPr>
              <a:t>hostPath</a:t>
            </a: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8202" y="1424178"/>
            <a:ext cx="8647595" cy="1903047"/>
          </a:xfrm>
          <a:custGeom>
            <a:avLst/>
            <a:gdLst/>
            <a:ahLst/>
            <a:cxnLst/>
            <a:rect l="l" t="t" r="r" b="b"/>
            <a:pathLst>
              <a:path w="8647595" h="1903047">
                <a:moveTo>
                  <a:pt x="0" y="0"/>
                </a:moveTo>
                <a:lnTo>
                  <a:pt x="8647596" y="0"/>
                </a:lnTo>
                <a:lnTo>
                  <a:pt x="8647596" y="1903047"/>
                </a:lnTo>
                <a:lnTo>
                  <a:pt x="0" y="19030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102091" y="1728949"/>
            <a:ext cx="5038611" cy="1452458"/>
          </a:xfrm>
          <a:prstGeom prst="rect">
            <a:avLst/>
          </a:prstGeom>
        </p:spPr>
        <p:txBody>
          <a:bodyPr lIns="0" tIns="0" rIns="0" bIns="0" rtlCol="0" anchor="t">
            <a:spAutoFit/>
          </a:bodyPr>
          <a:lstStyle/>
          <a:p>
            <a:pPr algn="ctr">
              <a:lnSpc>
                <a:spcPts val="5040"/>
              </a:lnSpc>
            </a:pPr>
            <a:r>
              <a:rPr lang="en-US" sz="3600" b="1">
                <a:solidFill>
                  <a:srgbClr val="595959"/>
                </a:solidFill>
                <a:latin typeface="Ubuntu Bold" panose="020B0804030602030204"/>
                <a:ea typeface="Ubuntu Bold" panose="020B0804030602030204"/>
                <a:cs typeface="Ubuntu Bold" panose="020B0804030602030204"/>
                <a:sym typeface="Ubuntu Bold" panose="020B0804030602030204"/>
              </a:rPr>
              <a:t>Kubernetes</a:t>
            </a:r>
          </a:p>
          <a:p>
            <a:pPr algn="ctr">
              <a:lnSpc>
                <a:spcPts val="5880"/>
              </a:lnSpc>
            </a:pPr>
            <a:r>
              <a:rPr lang="en-US" sz="4200" b="1">
                <a:solidFill>
                  <a:srgbClr val="000000"/>
                </a:solidFill>
                <a:latin typeface="Ubuntu Bold" panose="020B0804030602030204"/>
                <a:ea typeface="Ubuntu Bold" panose="020B0804030602030204"/>
                <a:cs typeface="Ubuntu Bold" panose="020B0804030602030204"/>
                <a:sym typeface="Ubuntu Bold" panose="020B0804030602030204"/>
              </a:rPr>
              <a:t>EmptyDir and Local</a:t>
            </a: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2376" y="182651"/>
            <a:ext cx="7726004" cy="4321521"/>
          </a:xfrm>
          <a:custGeom>
            <a:avLst/>
            <a:gdLst/>
            <a:ahLst/>
            <a:cxnLst/>
            <a:rect l="l" t="t" r="r" b="b"/>
            <a:pathLst>
              <a:path w="7726004" h="4321521">
                <a:moveTo>
                  <a:pt x="0" y="0"/>
                </a:moveTo>
                <a:lnTo>
                  <a:pt x="7726003" y="0"/>
                </a:lnTo>
                <a:lnTo>
                  <a:pt x="7726003" y="4321521"/>
                </a:lnTo>
                <a:lnTo>
                  <a:pt x="0" y="43215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25879" y="4561046"/>
            <a:ext cx="3708302" cy="395097"/>
          </a:xfrm>
          <a:custGeom>
            <a:avLst/>
            <a:gdLst/>
            <a:ahLst/>
            <a:cxnLst/>
            <a:rect l="l" t="t" r="r" b="b"/>
            <a:pathLst>
              <a:path w="3708302" h="395097">
                <a:moveTo>
                  <a:pt x="0" y="0"/>
                </a:moveTo>
                <a:lnTo>
                  <a:pt x="3708301" y="0"/>
                </a:lnTo>
                <a:lnTo>
                  <a:pt x="3708301" y="395097"/>
                </a:lnTo>
                <a:lnTo>
                  <a:pt x="0" y="3950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6946897" y="1162650"/>
            <a:ext cx="1856737" cy="3098454"/>
          </a:xfrm>
          <a:custGeom>
            <a:avLst/>
            <a:gdLst/>
            <a:ahLst/>
            <a:cxnLst/>
            <a:rect l="l" t="t" r="r" b="b"/>
            <a:pathLst>
              <a:path w="1856737" h="3098454">
                <a:moveTo>
                  <a:pt x="0" y="0"/>
                </a:moveTo>
                <a:lnTo>
                  <a:pt x="1856737" y="0"/>
                </a:lnTo>
                <a:lnTo>
                  <a:pt x="1856737" y="3098454"/>
                </a:lnTo>
                <a:lnTo>
                  <a:pt x="0" y="309845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TextBox 6"/>
          <p:cNvSpPr txBox="1"/>
          <p:nvPr/>
        </p:nvSpPr>
        <p:spPr>
          <a:xfrm>
            <a:off x="325879" y="282445"/>
            <a:ext cx="2541889" cy="806834"/>
          </a:xfrm>
          <a:prstGeom prst="rect">
            <a:avLst/>
          </a:prstGeom>
        </p:spPr>
        <p:txBody>
          <a:bodyPr lIns="0" tIns="0" rIns="0" bIns="0" rtlCol="0" anchor="t">
            <a:spAutoFit/>
          </a:bodyPr>
          <a:lstStyle/>
          <a:p>
            <a:pPr algn="l">
              <a:lnSpc>
                <a:spcPts val="2800"/>
              </a:lnSpc>
            </a:pPr>
            <a:r>
              <a:rPr lang="en-US" sz="2000" b="1">
                <a:solidFill>
                  <a:srgbClr val="000000"/>
                </a:solidFill>
                <a:latin typeface="Ubuntu Bold" panose="020B0804030602030204"/>
                <a:ea typeface="Ubuntu Bold" panose="020B0804030602030204"/>
                <a:cs typeface="Ubuntu Bold" panose="020B0804030602030204"/>
                <a:sym typeface="Ubuntu Bold" panose="020B0804030602030204"/>
              </a:rPr>
              <a:t>EmptyDir and Local</a:t>
            </a:r>
          </a:p>
          <a:p>
            <a:pPr algn="l">
              <a:lnSpc>
                <a:spcPts val="1960"/>
              </a:lnSpc>
            </a:pPr>
            <a:r>
              <a:rPr lang="en-US" sz="1400" b="1">
                <a:solidFill>
                  <a:srgbClr val="000000"/>
                </a:solidFill>
                <a:latin typeface="Open Sans Bold"/>
                <a:ea typeface="Open Sans Bold"/>
                <a:cs typeface="Open Sans Bold"/>
                <a:sym typeface="Open Sans Bold"/>
              </a:rPr>
              <a:t>Pod- and Node-level Storage</a:t>
            </a:r>
          </a:p>
        </p:txBody>
      </p:sp>
      <p:sp>
        <p:nvSpPr>
          <p:cNvPr id="7" name="TextBox 7"/>
          <p:cNvSpPr txBox="1"/>
          <p:nvPr/>
        </p:nvSpPr>
        <p:spPr>
          <a:xfrm>
            <a:off x="432073" y="1311364"/>
            <a:ext cx="78238" cy="216446"/>
          </a:xfrm>
          <a:prstGeom prst="rect">
            <a:avLst/>
          </a:prstGeom>
        </p:spPr>
        <p:txBody>
          <a:bodyPr lIns="0" tIns="0" rIns="0" bIns="0" rtlCol="0" anchor="t">
            <a:spAutoFit/>
          </a:bodyPr>
          <a:lstStyle/>
          <a:p>
            <a:pPr algn="l">
              <a:lnSpc>
                <a:spcPts val="18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8" name="TextBox 8"/>
          <p:cNvSpPr txBox="1"/>
          <p:nvPr/>
        </p:nvSpPr>
        <p:spPr>
          <a:xfrm>
            <a:off x="614953" y="1539964"/>
            <a:ext cx="78238" cy="1130846"/>
          </a:xfrm>
          <a:prstGeom prst="rect">
            <a:avLst/>
          </a:prstGeom>
        </p:spPr>
        <p:txBody>
          <a:bodyPr lIns="0" tIns="0" rIns="0" bIns="0" rtlCol="0" anchor="t">
            <a:spAutoFit/>
          </a:bodyPr>
          <a:lstStyle/>
          <a:p>
            <a:pPr algn="just">
              <a:lnSpc>
                <a:spcPts val="18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 □ □ □ □</a:t>
            </a:r>
          </a:p>
        </p:txBody>
      </p:sp>
      <p:sp>
        <p:nvSpPr>
          <p:cNvPr id="9" name="TextBox 9"/>
          <p:cNvSpPr txBox="1"/>
          <p:nvPr/>
        </p:nvSpPr>
        <p:spPr>
          <a:xfrm>
            <a:off x="432073" y="2682964"/>
            <a:ext cx="78238" cy="216446"/>
          </a:xfrm>
          <a:prstGeom prst="rect">
            <a:avLst/>
          </a:prstGeom>
        </p:spPr>
        <p:txBody>
          <a:bodyPr lIns="0" tIns="0" rIns="0" bIns="0" rtlCol="0" anchor="t">
            <a:spAutoFit/>
          </a:bodyPr>
          <a:lstStyle/>
          <a:p>
            <a:pPr algn="l">
              <a:lnSpc>
                <a:spcPts val="18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10" name="TextBox 10"/>
          <p:cNvSpPr txBox="1"/>
          <p:nvPr/>
        </p:nvSpPr>
        <p:spPr>
          <a:xfrm>
            <a:off x="614953" y="2911564"/>
            <a:ext cx="78238" cy="216446"/>
          </a:xfrm>
          <a:prstGeom prst="rect">
            <a:avLst/>
          </a:prstGeom>
        </p:spPr>
        <p:txBody>
          <a:bodyPr lIns="0" tIns="0" rIns="0" bIns="0" rtlCol="0" anchor="t">
            <a:spAutoFit/>
          </a:bodyPr>
          <a:lstStyle/>
          <a:p>
            <a:pPr algn="l">
              <a:lnSpc>
                <a:spcPts val="18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11" name="TextBox 11"/>
          <p:cNvSpPr txBox="1"/>
          <p:nvPr/>
        </p:nvSpPr>
        <p:spPr>
          <a:xfrm>
            <a:off x="614953" y="3225889"/>
            <a:ext cx="78238" cy="511721"/>
          </a:xfrm>
          <a:prstGeom prst="rect">
            <a:avLst/>
          </a:prstGeom>
        </p:spPr>
        <p:txBody>
          <a:bodyPr lIns="0" tIns="0" rIns="0" bIns="0" rtlCol="0" anchor="t">
            <a:spAutoFit/>
          </a:bodyPr>
          <a:lstStyle/>
          <a:p>
            <a:pPr algn="just">
              <a:lnSpc>
                <a:spcPts val="25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a:p>
            <a:pPr algn="just">
              <a:lnSpc>
                <a:spcPts val="11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12" name="TextBox 12"/>
          <p:cNvSpPr txBox="1"/>
          <p:nvPr/>
        </p:nvSpPr>
        <p:spPr>
          <a:xfrm>
            <a:off x="614953" y="3835489"/>
            <a:ext cx="78238" cy="283121"/>
          </a:xfrm>
          <a:prstGeom prst="rect">
            <a:avLst/>
          </a:prstGeom>
        </p:spPr>
        <p:txBody>
          <a:bodyPr lIns="0" tIns="0" rIns="0" bIns="0" rtlCol="0" anchor="t">
            <a:spAutoFit/>
          </a:bodyPr>
          <a:lstStyle/>
          <a:p>
            <a:pPr algn="l">
              <a:lnSpc>
                <a:spcPts val="25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13" name="TextBox 13"/>
          <p:cNvSpPr txBox="1"/>
          <p:nvPr/>
        </p:nvSpPr>
        <p:spPr>
          <a:xfrm>
            <a:off x="600199" y="1330319"/>
            <a:ext cx="621792" cy="184785"/>
          </a:xfrm>
          <a:prstGeom prst="rect">
            <a:avLst/>
          </a:prstGeom>
        </p:spPr>
        <p:txBody>
          <a:bodyPr lIns="0" tIns="0" rIns="0" bIns="0" rtlCol="0" anchor="t">
            <a:spAutoFit/>
          </a:bodyPr>
          <a:lstStyle/>
          <a:p>
            <a:pPr algn="l">
              <a:lnSpc>
                <a:spcPts val="1400"/>
              </a:lnSpc>
            </a:pPr>
            <a:r>
              <a:rPr lang="en-US" sz="1000">
                <a:solidFill>
                  <a:srgbClr val="B85450"/>
                </a:solidFill>
                <a:latin typeface="JetBrains Mono" panose="02010509020102050004"/>
                <a:ea typeface="JetBrains Mono" panose="02010509020102050004"/>
                <a:cs typeface="JetBrains Mono" panose="02010509020102050004"/>
                <a:sym typeface="JetBrains Mono" panose="02010509020102050004"/>
              </a:rPr>
              <a:t>emptyDir</a:t>
            </a:r>
          </a:p>
        </p:txBody>
      </p:sp>
      <p:sp>
        <p:nvSpPr>
          <p:cNvPr id="14" name="TextBox 14"/>
          <p:cNvSpPr txBox="1"/>
          <p:nvPr/>
        </p:nvSpPr>
        <p:spPr>
          <a:xfrm>
            <a:off x="600199" y="2597144"/>
            <a:ext cx="388620" cy="289560"/>
          </a:xfrm>
          <a:prstGeom prst="rect">
            <a:avLst/>
          </a:prstGeom>
        </p:spPr>
        <p:txBody>
          <a:bodyPr lIns="0" tIns="0" rIns="0" bIns="0" rtlCol="0" anchor="t">
            <a:spAutoFit/>
          </a:bodyPr>
          <a:lstStyle/>
          <a:p>
            <a:pPr algn="l">
              <a:lnSpc>
                <a:spcPts val="2500"/>
              </a:lnSpc>
            </a:pPr>
            <a:r>
              <a:rPr lang="en-US" sz="1000">
                <a:solidFill>
                  <a:srgbClr val="B85450"/>
                </a:solidFill>
                <a:latin typeface="JetBrains Mono" panose="02010509020102050004"/>
                <a:ea typeface="JetBrains Mono" panose="02010509020102050004"/>
                <a:cs typeface="JetBrains Mono" panose="02010509020102050004"/>
                <a:sym typeface="JetBrains Mono" panose="02010509020102050004"/>
              </a:rPr>
              <a:t>local</a:t>
            </a:r>
          </a:p>
        </p:txBody>
      </p:sp>
      <p:sp>
        <p:nvSpPr>
          <p:cNvPr id="15" name="TextBox 15"/>
          <p:cNvSpPr txBox="1"/>
          <p:nvPr/>
        </p:nvSpPr>
        <p:spPr>
          <a:xfrm>
            <a:off x="783079" y="2978144"/>
            <a:ext cx="1243584" cy="289560"/>
          </a:xfrm>
          <a:prstGeom prst="rect">
            <a:avLst/>
          </a:prstGeom>
        </p:spPr>
        <p:txBody>
          <a:bodyPr lIns="0" tIns="0" rIns="0" bIns="0" rtlCol="0" anchor="t">
            <a:spAutoFit/>
          </a:bodyPr>
          <a:lstStyle/>
          <a:p>
            <a:pPr algn="l">
              <a:lnSpc>
                <a:spcPts val="2500"/>
              </a:lnSpc>
            </a:pPr>
            <a:r>
              <a:rPr lang="en-US" sz="1000">
                <a:solidFill>
                  <a:srgbClr val="B85450"/>
                </a:solidFill>
                <a:latin typeface="JetBrains Mono" panose="02010509020102050004"/>
                <a:ea typeface="JetBrains Mono" panose="02010509020102050004"/>
                <a:cs typeface="JetBrains Mono" panose="02010509020102050004"/>
                <a:sym typeface="JetBrains Mono" panose="02010509020102050004"/>
              </a:rPr>
              <a:t>PersistentVolume</a:t>
            </a:r>
          </a:p>
        </p:txBody>
      </p:sp>
      <p:sp>
        <p:nvSpPr>
          <p:cNvPr id="16" name="TextBox 16"/>
          <p:cNvSpPr txBox="1"/>
          <p:nvPr/>
        </p:nvSpPr>
        <p:spPr>
          <a:xfrm>
            <a:off x="1329804" y="3340094"/>
            <a:ext cx="2209419" cy="156210"/>
          </a:xfrm>
          <a:prstGeom prst="rect">
            <a:avLst/>
          </a:prstGeom>
        </p:spPr>
        <p:txBody>
          <a:bodyPr lIns="0" tIns="0" rIns="0" bIns="0" rtlCol="0" anchor="t">
            <a:spAutoFit/>
          </a:bodyPr>
          <a:lstStyle/>
          <a:p>
            <a:pPr algn="l">
              <a:lnSpc>
                <a:spcPts val="1100"/>
              </a:lnSpc>
            </a:pPr>
            <a:r>
              <a:rPr lang="en-US" sz="1000">
                <a:solidFill>
                  <a:srgbClr val="B85450"/>
                </a:solidFill>
                <a:latin typeface="JetBrains Mono" panose="02010509020102050004"/>
                <a:ea typeface="JetBrains Mono" panose="02010509020102050004"/>
                <a:cs typeface="JetBrains Mono" panose="02010509020102050004"/>
                <a:sym typeface="JetBrains Mono" panose="02010509020102050004"/>
              </a:rPr>
              <a:t>PersistentVolume</a:t>
            </a: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 </a:t>
            </a:r>
            <a:r>
              <a:rPr lang="en-US" sz="1000">
                <a:solidFill>
                  <a:srgbClr val="B85450"/>
                </a:solidFill>
                <a:latin typeface="JetBrains Mono" panose="02010509020102050004"/>
                <a:ea typeface="JetBrains Mono" panose="02010509020102050004"/>
                <a:cs typeface="JetBrains Mono" panose="02010509020102050004"/>
                <a:sym typeface="JetBrains Mono" panose="02010509020102050004"/>
              </a:rPr>
              <a:t>nodeAffinity</a:t>
            </a:r>
          </a:p>
        </p:txBody>
      </p:sp>
      <p:sp>
        <p:nvSpPr>
          <p:cNvPr id="17" name="TextBox 17"/>
          <p:cNvSpPr txBox="1"/>
          <p:nvPr/>
        </p:nvSpPr>
        <p:spPr>
          <a:xfrm>
            <a:off x="1407966" y="3435344"/>
            <a:ext cx="1243584" cy="289560"/>
          </a:xfrm>
          <a:prstGeom prst="rect">
            <a:avLst/>
          </a:prstGeom>
        </p:spPr>
        <p:txBody>
          <a:bodyPr lIns="0" tIns="0" rIns="0" bIns="0" rtlCol="0" anchor="t">
            <a:spAutoFit/>
          </a:bodyPr>
          <a:lstStyle/>
          <a:p>
            <a:pPr algn="l">
              <a:lnSpc>
                <a:spcPts val="2500"/>
              </a:lnSpc>
            </a:pPr>
            <a:r>
              <a:rPr lang="en-US" sz="1000">
                <a:solidFill>
                  <a:srgbClr val="B85450"/>
                </a:solidFill>
                <a:latin typeface="JetBrains Mono" panose="02010509020102050004"/>
                <a:ea typeface="JetBrains Mono" panose="02010509020102050004"/>
                <a:cs typeface="JetBrains Mono" panose="02010509020102050004"/>
                <a:sym typeface="JetBrains Mono" panose="02010509020102050004"/>
              </a:rPr>
              <a:t>PersistentVolume</a:t>
            </a:r>
          </a:p>
        </p:txBody>
      </p:sp>
      <p:sp>
        <p:nvSpPr>
          <p:cNvPr id="18" name="TextBox 18"/>
          <p:cNvSpPr txBox="1"/>
          <p:nvPr/>
        </p:nvSpPr>
        <p:spPr>
          <a:xfrm>
            <a:off x="1209551" y="1285218"/>
            <a:ext cx="3258969" cy="227133"/>
          </a:xfrm>
          <a:prstGeom prst="rect">
            <a:avLst/>
          </a:prstGeom>
        </p:spPr>
        <p:txBody>
          <a:bodyPr lIns="0" tIns="0" rIns="0" bIns="0" rtlCol="0" anchor="t">
            <a:spAutoFit/>
          </a:bodyPr>
          <a:lstStyle/>
          <a:p>
            <a:pPr algn="l">
              <a:lnSpc>
                <a:spcPts val="1800"/>
              </a:lnSpc>
            </a:pPr>
            <a:r>
              <a:rPr lang="en-US" sz="1000">
                <a:solidFill>
                  <a:srgbClr val="000000"/>
                </a:solidFill>
                <a:latin typeface="Open Sans"/>
                <a:ea typeface="Open Sans"/>
                <a:cs typeface="Open Sans"/>
                <a:sym typeface="Open Sans"/>
              </a:rPr>
              <a:t> volumes are </a:t>
            </a:r>
            <a:r>
              <a:rPr lang="en-US" sz="1000" b="1">
                <a:solidFill>
                  <a:srgbClr val="000000"/>
                </a:solidFill>
                <a:latin typeface="Open Sans Bold"/>
                <a:ea typeface="Open Sans Bold"/>
                <a:cs typeface="Open Sans Bold"/>
                <a:sym typeface="Open Sans Bold"/>
              </a:rPr>
              <a:t>ephemeral</a:t>
            </a:r>
            <a:r>
              <a:rPr lang="en-US" sz="1000">
                <a:solidFill>
                  <a:srgbClr val="000000"/>
                </a:solidFill>
                <a:latin typeface="Open Sans"/>
                <a:ea typeface="Open Sans"/>
                <a:cs typeface="Open Sans"/>
                <a:sym typeface="Open Sans"/>
              </a:rPr>
              <a:t> and deﬁned at the Pod level.</a:t>
            </a:r>
          </a:p>
        </p:txBody>
      </p:sp>
      <p:sp>
        <p:nvSpPr>
          <p:cNvPr id="19" name="TextBox 19"/>
          <p:cNvSpPr txBox="1"/>
          <p:nvPr/>
        </p:nvSpPr>
        <p:spPr>
          <a:xfrm>
            <a:off x="783079" y="1513818"/>
            <a:ext cx="5259981" cy="1142295"/>
          </a:xfrm>
          <a:prstGeom prst="rect">
            <a:avLst/>
          </a:prstGeom>
        </p:spPr>
        <p:txBody>
          <a:bodyPr lIns="0" tIns="0" rIns="0" bIns="0" rtlCol="0" anchor="t">
            <a:spAutoFit/>
          </a:bodyPr>
          <a:lstStyle/>
          <a:p>
            <a:pPr algn="l">
              <a:lnSpc>
                <a:spcPts val="1800"/>
              </a:lnSpc>
            </a:pPr>
            <a:r>
              <a:rPr lang="en-US" sz="1000">
                <a:solidFill>
                  <a:srgbClr val="000000"/>
                </a:solidFill>
                <a:latin typeface="Open Sans"/>
                <a:ea typeface="Open Sans"/>
                <a:cs typeface="Open Sans"/>
                <a:sym typeface="Open Sans"/>
              </a:rPr>
              <a:t>The volume is created when the Pod is assigned to a node. The volume is initially empty. All containers in the Pod can read and write the same ﬁles in the </a:t>
            </a:r>
            <a:r>
              <a:rPr lang="en-US" sz="1000">
                <a:solidFill>
                  <a:srgbClr val="B85450"/>
                </a:solidFill>
                <a:latin typeface="Open Sans"/>
                <a:ea typeface="Open Sans"/>
                <a:cs typeface="Open Sans"/>
                <a:sym typeface="Open Sans"/>
              </a:rPr>
              <a:t>emptyDir</a:t>
            </a:r>
            <a:r>
              <a:rPr lang="en-US" sz="1000">
                <a:solidFill>
                  <a:srgbClr val="000000"/>
                </a:solidFill>
                <a:latin typeface="Open Sans"/>
                <a:ea typeface="Open Sans"/>
                <a:cs typeface="Open Sans"/>
                <a:sym typeface="Open Sans"/>
              </a:rPr>
              <a:t> volume. Containers might mount the volume in diﬀerent paths. When a Pod is removed from a node, the data in the </a:t>
            </a:r>
            <a:r>
              <a:rPr lang="en-US" sz="1000">
                <a:solidFill>
                  <a:srgbClr val="B85450"/>
                </a:solidFill>
                <a:latin typeface="Open Sans"/>
                <a:ea typeface="Open Sans"/>
                <a:cs typeface="Open Sans"/>
                <a:sym typeface="Open Sans"/>
              </a:rPr>
              <a:t>emptyDir</a:t>
            </a:r>
            <a:r>
              <a:rPr lang="en-US" sz="1000">
                <a:solidFill>
                  <a:srgbClr val="000000"/>
                </a:solidFill>
                <a:latin typeface="Open Sans"/>
                <a:ea typeface="Open Sans"/>
                <a:cs typeface="Open Sans"/>
                <a:sym typeface="Open Sans"/>
              </a:rPr>
              <a:t> is deleted permanently.</a:t>
            </a:r>
          </a:p>
        </p:txBody>
      </p:sp>
      <p:sp>
        <p:nvSpPr>
          <p:cNvPr id="20" name="TextBox 20"/>
          <p:cNvSpPr txBox="1"/>
          <p:nvPr/>
        </p:nvSpPr>
        <p:spPr>
          <a:xfrm>
            <a:off x="981046" y="2656818"/>
            <a:ext cx="3310480" cy="227133"/>
          </a:xfrm>
          <a:prstGeom prst="rect">
            <a:avLst/>
          </a:prstGeom>
        </p:spPr>
        <p:txBody>
          <a:bodyPr lIns="0" tIns="0" rIns="0" bIns="0" rtlCol="0" anchor="t">
            <a:spAutoFit/>
          </a:bodyPr>
          <a:lstStyle/>
          <a:p>
            <a:pPr algn="l">
              <a:lnSpc>
                <a:spcPts val="1800"/>
              </a:lnSpc>
            </a:pPr>
            <a:r>
              <a:rPr lang="en-US" sz="1000">
                <a:solidFill>
                  <a:srgbClr val="000000"/>
                </a:solidFill>
                <a:latin typeface="Open Sans"/>
                <a:ea typeface="Open Sans"/>
                <a:cs typeface="Open Sans"/>
                <a:sym typeface="Open Sans"/>
              </a:rPr>
              <a:t> volumes are </a:t>
            </a:r>
            <a:r>
              <a:rPr lang="en-US" sz="1000" b="1">
                <a:solidFill>
                  <a:srgbClr val="000000"/>
                </a:solidFill>
                <a:latin typeface="Open Sans Bold"/>
                <a:ea typeface="Open Sans Bold"/>
                <a:cs typeface="Open Sans Bold"/>
                <a:sym typeface="Open Sans Bold"/>
              </a:rPr>
              <a:t>persistent</a:t>
            </a:r>
            <a:r>
              <a:rPr lang="en-US" sz="1000">
                <a:solidFill>
                  <a:srgbClr val="000000"/>
                </a:solidFill>
                <a:latin typeface="Open Sans"/>
                <a:ea typeface="Open Sans"/>
                <a:cs typeface="Open Sans"/>
                <a:sym typeface="Open Sans"/>
              </a:rPr>
              <a:t> and deﬁned at the Node level.</a:t>
            </a:r>
          </a:p>
        </p:txBody>
      </p:sp>
      <p:sp>
        <p:nvSpPr>
          <p:cNvPr id="21" name="TextBox 21"/>
          <p:cNvSpPr txBox="1"/>
          <p:nvPr/>
        </p:nvSpPr>
        <p:spPr>
          <a:xfrm>
            <a:off x="783079" y="2885418"/>
            <a:ext cx="6001198" cy="224209"/>
          </a:xfrm>
          <a:prstGeom prst="rect">
            <a:avLst/>
          </a:prstGeom>
        </p:spPr>
        <p:txBody>
          <a:bodyPr lIns="0" tIns="0" rIns="0" bIns="0" rtlCol="0" anchor="t">
            <a:spAutoFit/>
          </a:bodyPr>
          <a:lstStyle/>
          <a:p>
            <a:pPr algn="l">
              <a:lnSpc>
                <a:spcPts val="1800"/>
              </a:lnSpc>
            </a:pPr>
            <a:r>
              <a:rPr lang="en-US" sz="1000">
                <a:solidFill>
                  <a:srgbClr val="000000"/>
                </a:solidFill>
                <a:latin typeface="Open Sans"/>
                <a:ea typeface="Open Sans"/>
                <a:cs typeface="Open Sans"/>
                <a:sym typeface="Open Sans"/>
              </a:rPr>
              <a:t>kube-scheduler knows how to assign Pods to Nodes based on the aﬃnity constraints deﬁned in the </a:t>
            </a:r>
          </a:p>
        </p:txBody>
      </p:sp>
      <p:sp>
        <p:nvSpPr>
          <p:cNvPr id="22" name="TextBox 22"/>
          <p:cNvSpPr txBox="1"/>
          <p:nvPr/>
        </p:nvSpPr>
        <p:spPr>
          <a:xfrm>
            <a:off x="2034683" y="3152118"/>
            <a:ext cx="839810" cy="109909"/>
          </a:xfrm>
          <a:prstGeom prst="rect">
            <a:avLst/>
          </a:prstGeom>
        </p:spPr>
        <p:txBody>
          <a:bodyPr lIns="0" tIns="0" rIns="0" bIns="0" rtlCol="0" anchor="t">
            <a:spAutoFit/>
          </a:bodyPr>
          <a:lstStyle/>
          <a:p>
            <a:pPr algn="l">
              <a:lnSpc>
                <a:spcPts val="600"/>
              </a:lnSpc>
            </a:pPr>
            <a:r>
              <a:rPr lang="en-US" sz="1000">
                <a:solidFill>
                  <a:srgbClr val="000000"/>
                </a:solidFill>
                <a:latin typeface="Open Sans"/>
                <a:ea typeface="Open Sans"/>
                <a:cs typeface="Open Sans"/>
                <a:sym typeface="Open Sans"/>
              </a:rPr>
              <a:t>conﬁguration.</a:t>
            </a:r>
          </a:p>
        </p:txBody>
      </p:sp>
      <p:sp>
        <p:nvSpPr>
          <p:cNvPr id="23" name="TextBox 23"/>
          <p:cNvSpPr txBox="1"/>
          <p:nvPr/>
        </p:nvSpPr>
        <p:spPr>
          <a:xfrm>
            <a:off x="783079" y="3199743"/>
            <a:ext cx="557155" cy="290884"/>
          </a:xfrm>
          <a:prstGeom prst="rect">
            <a:avLst/>
          </a:prstGeom>
        </p:spPr>
        <p:txBody>
          <a:bodyPr lIns="0" tIns="0" rIns="0" bIns="0" rtlCol="0" anchor="t">
            <a:spAutoFit/>
          </a:bodyPr>
          <a:lstStyle/>
          <a:p>
            <a:pPr algn="l">
              <a:lnSpc>
                <a:spcPts val="2500"/>
              </a:lnSpc>
            </a:pPr>
            <a:r>
              <a:rPr lang="en-US" sz="1000">
                <a:solidFill>
                  <a:srgbClr val="000000"/>
                </a:solidFill>
                <a:latin typeface="Open Sans"/>
                <a:ea typeface="Open Sans"/>
                <a:cs typeface="Open Sans"/>
                <a:sym typeface="Open Sans"/>
              </a:rPr>
              <a:t>Setting a </a:t>
            </a:r>
          </a:p>
        </p:txBody>
      </p:sp>
      <p:sp>
        <p:nvSpPr>
          <p:cNvPr id="24" name="TextBox 24"/>
          <p:cNvSpPr txBox="1"/>
          <p:nvPr/>
        </p:nvSpPr>
        <p:spPr>
          <a:xfrm>
            <a:off x="3528431" y="3199743"/>
            <a:ext cx="2400633" cy="290884"/>
          </a:xfrm>
          <a:prstGeom prst="rect">
            <a:avLst/>
          </a:prstGeom>
        </p:spPr>
        <p:txBody>
          <a:bodyPr lIns="0" tIns="0" rIns="0" bIns="0" rtlCol="0" anchor="t">
            <a:spAutoFit/>
          </a:bodyPr>
          <a:lstStyle/>
          <a:p>
            <a:pPr algn="l">
              <a:lnSpc>
                <a:spcPts val="2500"/>
              </a:lnSpc>
            </a:pPr>
            <a:r>
              <a:rPr lang="en-US" sz="1000">
                <a:solidFill>
                  <a:srgbClr val="000000"/>
                </a:solidFill>
                <a:latin typeface="Open Sans"/>
                <a:ea typeface="Open Sans"/>
                <a:cs typeface="Open Sans"/>
                <a:sym typeface="Open Sans"/>
              </a:rPr>
              <a:t>is mandatory when using local volumes.</a:t>
            </a:r>
          </a:p>
        </p:txBody>
      </p:sp>
      <p:sp>
        <p:nvSpPr>
          <p:cNvPr id="25" name="TextBox 25"/>
          <p:cNvSpPr txBox="1"/>
          <p:nvPr/>
        </p:nvSpPr>
        <p:spPr>
          <a:xfrm>
            <a:off x="783079" y="3552168"/>
            <a:ext cx="636822" cy="167059"/>
          </a:xfrm>
          <a:prstGeom prst="rect">
            <a:avLst/>
          </a:prstGeom>
        </p:spPr>
        <p:txBody>
          <a:bodyPr lIns="0" tIns="0" rIns="0" bIns="0" rtlCol="0" anchor="t">
            <a:spAutoFit/>
          </a:bodyPr>
          <a:lstStyle/>
          <a:p>
            <a:pPr algn="l">
              <a:lnSpc>
                <a:spcPts val="1200"/>
              </a:lnSpc>
            </a:pPr>
            <a:r>
              <a:rPr lang="en-US" sz="1000">
                <a:solidFill>
                  <a:srgbClr val="000000"/>
                </a:solidFill>
                <a:latin typeface="Open Sans"/>
                <a:ea typeface="Open Sans"/>
                <a:cs typeface="Open Sans"/>
                <a:sym typeface="Open Sans"/>
              </a:rPr>
              <a:t>Like other </a:t>
            </a:r>
          </a:p>
        </p:txBody>
      </p:sp>
      <p:sp>
        <p:nvSpPr>
          <p:cNvPr id="26" name="TextBox 26"/>
          <p:cNvSpPr txBox="1"/>
          <p:nvPr/>
        </p:nvSpPr>
        <p:spPr>
          <a:xfrm>
            <a:off x="2626690" y="3552168"/>
            <a:ext cx="4302271" cy="170745"/>
          </a:xfrm>
          <a:prstGeom prst="rect">
            <a:avLst/>
          </a:prstGeom>
        </p:spPr>
        <p:txBody>
          <a:bodyPr lIns="0" tIns="0" rIns="0" bIns="0" rtlCol="0" anchor="t">
            <a:spAutoFit/>
          </a:bodyPr>
          <a:lstStyle/>
          <a:p>
            <a:pPr algn="l">
              <a:lnSpc>
                <a:spcPts val="1200"/>
              </a:lnSpc>
            </a:pPr>
            <a:r>
              <a:rPr lang="en-US" sz="1000">
                <a:solidFill>
                  <a:srgbClr val="000000"/>
                </a:solidFill>
                <a:latin typeface="Open Sans"/>
                <a:ea typeface="Open Sans"/>
                <a:cs typeface="Open Sans"/>
                <a:sym typeface="Open Sans"/>
              </a:rPr>
              <a:t>s, it requires creating </a:t>
            </a:r>
            <a:r>
              <a:rPr lang="en-US" sz="1000">
                <a:solidFill>
                  <a:srgbClr val="B85450"/>
                </a:solidFill>
                <a:latin typeface="Open Sans"/>
                <a:ea typeface="Open Sans"/>
                <a:cs typeface="Open Sans"/>
                <a:sym typeface="Open Sans"/>
              </a:rPr>
              <a:t>PersistentVolumeClaim</a:t>
            </a:r>
            <a:r>
              <a:rPr lang="en-US" sz="1000">
                <a:solidFill>
                  <a:srgbClr val="000000"/>
                </a:solidFill>
                <a:latin typeface="Open Sans"/>
                <a:ea typeface="Open Sans"/>
                <a:cs typeface="Open Sans"/>
                <a:sym typeface="Open Sans"/>
              </a:rPr>
              <a:t>s so that Pods can use </a:t>
            </a:r>
          </a:p>
        </p:txBody>
      </p:sp>
      <p:sp>
        <p:nvSpPr>
          <p:cNvPr id="27" name="TextBox 27"/>
          <p:cNvSpPr txBox="1"/>
          <p:nvPr/>
        </p:nvSpPr>
        <p:spPr>
          <a:xfrm>
            <a:off x="783079" y="3704568"/>
            <a:ext cx="2011366" cy="395659"/>
          </a:xfrm>
          <a:prstGeom prst="rect">
            <a:avLst/>
          </a:prstGeom>
        </p:spPr>
        <p:txBody>
          <a:bodyPr lIns="0" tIns="0" rIns="0" bIns="0" rtlCol="0" anchor="t">
            <a:spAutoFit/>
          </a:bodyPr>
          <a:lstStyle/>
          <a:p>
            <a:pPr algn="l">
              <a:lnSpc>
                <a:spcPts val="1200"/>
              </a:lnSpc>
            </a:pPr>
            <a:r>
              <a:rPr lang="en-US" sz="1000">
                <a:solidFill>
                  <a:srgbClr val="000000"/>
                </a:solidFill>
                <a:latin typeface="Open Sans"/>
                <a:ea typeface="Open Sans"/>
                <a:cs typeface="Open Sans"/>
                <a:sym typeface="Open Sans"/>
              </a:rPr>
              <a:t>the storage.</a:t>
            </a:r>
          </a:p>
          <a:p>
            <a:pPr algn="l">
              <a:lnSpc>
                <a:spcPts val="2300"/>
              </a:lnSpc>
            </a:pPr>
            <a:r>
              <a:rPr lang="en-US" sz="1000">
                <a:solidFill>
                  <a:srgbClr val="000000"/>
                </a:solidFill>
                <a:latin typeface="Open Sans"/>
                <a:ea typeface="Open Sans"/>
                <a:cs typeface="Open Sans"/>
                <a:sym typeface="Open Sans"/>
              </a:rPr>
              <a:t>Only supports static provisioning.</a:t>
            </a:r>
          </a:p>
        </p:txBody>
      </p:sp>
      <p:sp>
        <p:nvSpPr>
          <p:cNvPr id="28" name="TextBox 28"/>
          <p:cNvSpPr txBox="1"/>
          <p:nvPr/>
        </p:nvSpPr>
        <p:spPr>
          <a:xfrm>
            <a:off x="7357939" y="3300613"/>
            <a:ext cx="1091632" cy="319459"/>
          </a:xfrm>
          <a:prstGeom prst="rect">
            <a:avLst/>
          </a:prstGeom>
        </p:spPr>
        <p:txBody>
          <a:bodyPr lIns="0" tIns="0" rIns="0" bIns="0" rtlCol="0" anchor="t">
            <a:spAutoFit/>
          </a:bodyPr>
          <a:lstStyle/>
          <a:p>
            <a:pPr algn="l">
              <a:lnSpc>
                <a:spcPts val="1200"/>
              </a:lnSpc>
            </a:pPr>
            <a:r>
              <a:rPr lang="en-US" sz="1000" b="1">
                <a:solidFill>
                  <a:srgbClr val="000000"/>
                </a:solidFill>
                <a:latin typeface="Open Sans Bold"/>
                <a:ea typeface="Open Sans Bold"/>
                <a:cs typeface="Open Sans Bold"/>
                <a:sym typeface="Open Sans Bold"/>
              </a:rPr>
              <a:t>Data follows the Node's lifecycle</a:t>
            </a:r>
          </a:p>
        </p:txBody>
      </p:sp>
      <p:sp>
        <p:nvSpPr>
          <p:cNvPr id="29" name="TextBox 29"/>
          <p:cNvSpPr txBox="1"/>
          <p:nvPr/>
        </p:nvSpPr>
        <p:spPr>
          <a:xfrm>
            <a:off x="7357967" y="1787319"/>
            <a:ext cx="1091632" cy="319459"/>
          </a:xfrm>
          <a:prstGeom prst="rect">
            <a:avLst/>
          </a:prstGeom>
        </p:spPr>
        <p:txBody>
          <a:bodyPr lIns="0" tIns="0" rIns="0" bIns="0" rtlCol="0" anchor="t">
            <a:spAutoFit/>
          </a:bodyPr>
          <a:lstStyle/>
          <a:p>
            <a:pPr algn="l">
              <a:lnSpc>
                <a:spcPts val="1200"/>
              </a:lnSpc>
            </a:pPr>
            <a:r>
              <a:rPr lang="en-US" sz="1000" b="1">
                <a:solidFill>
                  <a:srgbClr val="000000"/>
                </a:solidFill>
                <a:latin typeface="Open Sans Bold"/>
                <a:ea typeface="Open Sans Bold"/>
                <a:cs typeface="Open Sans Bold"/>
                <a:sym typeface="Open Sans Bold"/>
              </a:rPr>
              <a:t>Data follows the Pod's lifecycle</a:t>
            </a:r>
          </a:p>
        </p:txBody>
      </p:sp>
      <p:sp>
        <p:nvSpPr>
          <p:cNvPr id="30" name="TextBox 30"/>
          <p:cNvSpPr txBox="1"/>
          <p:nvPr/>
        </p:nvSpPr>
        <p:spPr>
          <a:xfrm>
            <a:off x="325879" y="4622825"/>
            <a:ext cx="857298" cy="208445"/>
          </a:xfrm>
          <a:prstGeom prst="rect">
            <a:avLst/>
          </a:prstGeom>
        </p:spPr>
        <p:txBody>
          <a:bodyPr lIns="0" tIns="0" rIns="0" bIns="0" rtlCol="0" anchor="t">
            <a:spAutoFit/>
          </a:bodyPr>
          <a:lstStyle/>
          <a:p>
            <a:pPr algn="l">
              <a:lnSpc>
                <a:spcPts val="1680"/>
              </a:lnSpc>
            </a:pPr>
            <a:r>
              <a:rPr lang="en-US" sz="1200" b="1">
                <a:solidFill>
                  <a:srgbClr val="000000"/>
                </a:solidFill>
                <a:latin typeface="Ubuntu Bold" panose="020B0804030602030204"/>
                <a:ea typeface="Ubuntu Bold" panose="020B0804030602030204"/>
                <a:cs typeface="Ubuntu Bold" panose="020B0804030602030204"/>
                <a:sym typeface="Ubuntu Bold" panose="020B0804030602030204"/>
              </a:rPr>
              <a:t>Kubernetes</a:t>
            </a: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495300"/>
            <a:ext cx="4545211" cy="336550"/>
          </a:xfrm>
          <a:prstGeom prst="rect">
            <a:avLst/>
          </a:prstGeom>
        </p:spPr>
        <p:txBody>
          <a:bodyPr lIns="0" tIns="0" rIns="0" bIns="0" rtlCol="0" anchor="t">
            <a:spAutoFit/>
          </a:bodyPr>
          <a:lstStyle/>
          <a:p>
            <a:pPr algn="l">
              <a:lnSpc>
                <a:spcPts val="1400"/>
              </a:lnSpc>
              <a:spcBef>
                <a:spcPct val="0"/>
              </a:spcBef>
            </a:pPr>
            <a:r>
              <a:rPr lang="en-US" sz="1000" b="1" spc="3">
                <a:solidFill>
                  <a:srgbClr val="000000"/>
                </a:solidFill>
                <a:latin typeface="Montserrat Bold" panose="00000600000000000000"/>
                <a:ea typeface="Montserrat Bold" panose="00000600000000000000"/>
                <a:cs typeface="Montserrat Bold" panose="00000600000000000000"/>
                <a:sym typeface="Montserrat Bold" panose="00000600000000000000"/>
              </a:rPr>
              <a:t>Use emptyDir for Data Sharing Between Containers</a:t>
            </a:r>
          </a:p>
          <a:p>
            <a:pPr algn="l">
              <a:lnSpc>
                <a:spcPts val="1400"/>
              </a:lnSpc>
              <a:spcBef>
                <a:spcPct val="0"/>
              </a:spcBef>
            </a:pPr>
            <a:r>
              <a:rPr lang="en-US" sz="1000" spc="3">
                <a:solidFill>
                  <a:srgbClr val="000000"/>
                </a:solidFill>
                <a:latin typeface="Montserrat" panose="00000500000000000000"/>
                <a:ea typeface="Montserrat" panose="00000500000000000000"/>
                <a:cs typeface="Montserrat" panose="00000500000000000000"/>
                <a:sym typeface="Montserrat" panose="00000500000000000000"/>
              </a:rPr>
              <a:t>emptyDir is a temporary directory shared between containers in a Pod.</a:t>
            </a:r>
          </a:p>
        </p:txBody>
      </p:sp>
      <p:sp>
        <p:nvSpPr>
          <p:cNvPr id="3" name="TextBox 3"/>
          <p:cNvSpPr txBox="1"/>
          <p:nvPr/>
        </p:nvSpPr>
        <p:spPr>
          <a:xfrm>
            <a:off x="713498" y="926466"/>
            <a:ext cx="4346063" cy="3281044"/>
          </a:xfrm>
          <a:prstGeom prst="rect">
            <a:avLst/>
          </a:prstGeom>
        </p:spPr>
        <p:txBody>
          <a:bodyPr lIns="0" tIns="0" rIns="0" bIns="0" rtlCol="0" anchor="t">
            <a:spAutoFit/>
          </a:bodyPr>
          <a:lstStyle/>
          <a:p>
            <a:pPr algn="l">
              <a:lnSpc>
                <a:spcPts val="1170"/>
              </a:lnSpc>
              <a:spcBef>
                <a:spcPct val="0"/>
              </a:spcBef>
            </a:pPr>
            <a:r>
              <a:rPr lang="en-US" sz="835" spc="3">
                <a:solidFill>
                  <a:srgbClr val="000000"/>
                </a:solidFill>
                <a:latin typeface="Montserrat" panose="00000500000000000000"/>
                <a:ea typeface="Montserrat" panose="00000500000000000000"/>
                <a:cs typeface="Montserrat" panose="00000500000000000000"/>
                <a:sym typeface="Montserrat" panose="00000500000000000000"/>
              </a:rPr>
              <a:t>cat &lt;&lt;EOF | kubectl apply -f -</a:t>
            </a:r>
          </a:p>
          <a:p>
            <a:pPr algn="l">
              <a:lnSpc>
                <a:spcPts val="1170"/>
              </a:lnSpc>
              <a:spcBef>
                <a:spcPct val="0"/>
              </a:spcBef>
            </a:pPr>
            <a:r>
              <a:rPr lang="en-US" sz="835" spc="3">
                <a:solidFill>
                  <a:srgbClr val="000000"/>
                </a:solidFill>
                <a:latin typeface="Montserrat" panose="00000500000000000000"/>
                <a:ea typeface="Montserrat" panose="00000500000000000000"/>
                <a:cs typeface="Montserrat" panose="00000500000000000000"/>
                <a:sym typeface="Montserrat" panose="00000500000000000000"/>
              </a:rPr>
              <a:t>apiVersion: v1</a:t>
            </a:r>
          </a:p>
          <a:p>
            <a:pPr algn="l">
              <a:lnSpc>
                <a:spcPts val="1170"/>
              </a:lnSpc>
              <a:spcBef>
                <a:spcPct val="0"/>
              </a:spcBef>
            </a:pPr>
            <a:r>
              <a:rPr lang="en-US" sz="835" spc="3">
                <a:solidFill>
                  <a:srgbClr val="000000"/>
                </a:solidFill>
                <a:latin typeface="Montserrat" panose="00000500000000000000"/>
                <a:ea typeface="Montserrat" panose="00000500000000000000"/>
                <a:cs typeface="Montserrat" panose="00000500000000000000"/>
                <a:sym typeface="Montserrat" panose="00000500000000000000"/>
              </a:rPr>
              <a:t>kind: Pod</a:t>
            </a:r>
          </a:p>
          <a:p>
            <a:pPr algn="l">
              <a:lnSpc>
                <a:spcPts val="1170"/>
              </a:lnSpc>
              <a:spcBef>
                <a:spcPct val="0"/>
              </a:spcBef>
            </a:pPr>
            <a:r>
              <a:rPr lang="en-US" sz="835" spc="3">
                <a:solidFill>
                  <a:srgbClr val="000000"/>
                </a:solidFill>
                <a:latin typeface="Montserrat" panose="00000500000000000000"/>
                <a:ea typeface="Montserrat" panose="00000500000000000000"/>
                <a:cs typeface="Montserrat" panose="00000500000000000000"/>
                <a:sym typeface="Montserrat" panose="00000500000000000000"/>
              </a:rPr>
              <a:t>metadata:</a:t>
            </a:r>
          </a:p>
          <a:p>
            <a:pPr algn="l">
              <a:lnSpc>
                <a:spcPts val="1170"/>
              </a:lnSpc>
              <a:spcBef>
                <a:spcPct val="0"/>
              </a:spcBef>
            </a:pPr>
            <a:r>
              <a:rPr lang="en-US" sz="835" spc="3">
                <a:solidFill>
                  <a:srgbClr val="000000"/>
                </a:solidFill>
                <a:latin typeface="Montserrat" panose="00000500000000000000"/>
                <a:ea typeface="Montserrat" panose="00000500000000000000"/>
                <a:cs typeface="Montserrat" panose="00000500000000000000"/>
                <a:sym typeface="Montserrat" panose="00000500000000000000"/>
              </a:rPr>
              <a:t>  name: shared-volume-pod</a:t>
            </a:r>
          </a:p>
          <a:p>
            <a:pPr algn="l">
              <a:lnSpc>
                <a:spcPts val="1170"/>
              </a:lnSpc>
              <a:spcBef>
                <a:spcPct val="0"/>
              </a:spcBef>
            </a:pPr>
            <a:r>
              <a:rPr lang="en-US" sz="835" spc="3">
                <a:solidFill>
                  <a:srgbClr val="000000"/>
                </a:solidFill>
                <a:latin typeface="Montserrat" panose="00000500000000000000"/>
                <a:ea typeface="Montserrat" panose="00000500000000000000"/>
                <a:cs typeface="Montserrat" panose="00000500000000000000"/>
                <a:sym typeface="Montserrat" panose="00000500000000000000"/>
              </a:rPr>
              <a:t>spec:</a:t>
            </a:r>
          </a:p>
          <a:p>
            <a:pPr algn="l">
              <a:lnSpc>
                <a:spcPts val="1170"/>
              </a:lnSpc>
              <a:spcBef>
                <a:spcPct val="0"/>
              </a:spcBef>
            </a:pPr>
            <a:r>
              <a:rPr lang="en-US" sz="835" spc="3">
                <a:solidFill>
                  <a:srgbClr val="000000"/>
                </a:solidFill>
                <a:latin typeface="Montserrat" panose="00000500000000000000"/>
                <a:ea typeface="Montserrat" panose="00000500000000000000"/>
                <a:cs typeface="Montserrat" panose="00000500000000000000"/>
                <a:sym typeface="Montserrat" panose="00000500000000000000"/>
              </a:rPr>
              <a:t>  volumes:</a:t>
            </a:r>
          </a:p>
          <a:p>
            <a:pPr algn="l">
              <a:lnSpc>
                <a:spcPts val="1170"/>
              </a:lnSpc>
              <a:spcBef>
                <a:spcPct val="0"/>
              </a:spcBef>
            </a:pPr>
            <a:r>
              <a:rPr lang="en-US" sz="835" spc="3">
                <a:solidFill>
                  <a:srgbClr val="000000"/>
                </a:solidFill>
                <a:latin typeface="Montserrat" panose="00000500000000000000"/>
                <a:ea typeface="Montserrat" panose="00000500000000000000"/>
                <a:cs typeface="Montserrat" panose="00000500000000000000"/>
                <a:sym typeface="Montserrat" panose="00000500000000000000"/>
              </a:rPr>
              <a:t>  - name: shared-data</a:t>
            </a:r>
          </a:p>
          <a:p>
            <a:pPr algn="l">
              <a:lnSpc>
                <a:spcPts val="1170"/>
              </a:lnSpc>
              <a:spcBef>
                <a:spcPct val="0"/>
              </a:spcBef>
            </a:pPr>
            <a:r>
              <a:rPr lang="en-US" sz="835" spc="3">
                <a:solidFill>
                  <a:srgbClr val="000000"/>
                </a:solidFill>
                <a:latin typeface="Montserrat" panose="00000500000000000000"/>
                <a:ea typeface="Montserrat" panose="00000500000000000000"/>
                <a:cs typeface="Montserrat" panose="00000500000000000000"/>
                <a:sym typeface="Montserrat" panose="00000500000000000000"/>
              </a:rPr>
              <a:t>    emptyDir: {}</a:t>
            </a:r>
          </a:p>
          <a:p>
            <a:pPr algn="l">
              <a:lnSpc>
                <a:spcPts val="1170"/>
              </a:lnSpc>
              <a:spcBef>
                <a:spcPct val="0"/>
              </a:spcBef>
            </a:pPr>
            <a:r>
              <a:rPr lang="en-US" sz="835" spc="3">
                <a:solidFill>
                  <a:srgbClr val="000000"/>
                </a:solidFill>
                <a:latin typeface="Montserrat" panose="00000500000000000000"/>
                <a:ea typeface="Montserrat" panose="00000500000000000000"/>
                <a:cs typeface="Montserrat" panose="00000500000000000000"/>
                <a:sym typeface="Montserrat" panose="00000500000000000000"/>
              </a:rPr>
              <a:t>  containers:</a:t>
            </a:r>
          </a:p>
          <a:p>
            <a:pPr algn="l">
              <a:lnSpc>
                <a:spcPts val="1170"/>
              </a:lnSpc>
              <a:spcBef>
                <a:spcPct val="0"/>
              </a:spcBef>
            </a:pPr>
            <a:r>
              <a:rPr lang="en-US" sz="835" spc="3">
                <a:solidFill>
                  <a:srgbClr val="000000"/>
                </a:solidFill>
                <a:latin typeface="Montserrat" panose="00000500000000000000"/>
                <a:ea typeface="Montserrat" panose="00000500000000000000"/>
                <a:cs typeface="Montserrat" panose="00000500000000000000"/>
                <a:sym typeface="Montserrat" panose="00000500000000000000"/>
              </a:rPr>
              <a:t>  - name: writer</a:t>
            </a:r>
          </a:p>
          <a:p>
            <a:pPr algn="l">
              <a:lnSpc>
                <a:spcPts val="1170"/>
              </a:lnSpc>
              <a:spcBef>
                <a:spcPct val="0"/>
              </a:spcBef>
            </a:pPr>
            <a:r>
              <a:rPr lang="en-US" sz="835" spc="3">
                <a:solidFill>
                  <a:srgbClr val="000000"/>
                </a:solidFill>
                <a:latin typeface="Montserrat" panose="00000500000000000000"/>
                <a:ea typeface="Montserrat" panose="00000500000000000000"/>
                <a:cs typeface="Montserrat" panose="00000500000000000000"/>
                <a:sym typeface="Montserrat" panose="00000500000000000000"/>
              </a:rPr>
              <a:t>    image: busybox</a:t>
            </a:r>
          </a:p>
          <a:p>
            <a:pPr algn="l">
              <a:lnSpc>
                <a:spcPts val="1170"/>
              </a:lnSpc>
              <a:spcBef>
                <a:spcPct val="0"/>
              </a:spcBef>
            </a:pPr>
            <a:r>
              <a:rPr lang="en-US" sz="835" spc="3">
                <a:solidFill>
                  <a:srgbClr val="000000"/>
                </a:solidFill>
                <a:latin typeface="Montserrat" panose="00000500000000000000"/>
                <a:ea typeface="Montserrat" panose="00000500000000000000"/>
                <a:cs typeface="Montserrat" panose="00000500000000000000"/>
                <a:sym typeface="Montserrat" panose="00000500000000000000"/>
              </a:rPr>
              <a:t>    command: ["sh", "-c", "echo 'Hello from Writer!' &gt; /data/message &amp;&amp; sleep 3600"]</a:t>
            </a:r>
          </a:p>
          <a:p>
            <a:pPr algn="l">
              <a:lnSpc>
                <a:spcPts val="1170"/>
              </a:lnSpc>
              <a:spcBef>
                <a:spcPct val="0"/>
              </a:spcBef>
            </a:pPr>
            <a:r>
              <a:rPr lang="en-US" sz="835" spc="3">
                <a:solidFill>
                  <a:srgbClr val="000000"/>
                </a:solidFill>
                <a:latin typeface="Montserrat" panose="00000500000000000000"/>
                <a:ea typeface="Montserrat" panose="00000500000000000000"/>
                <a:cs typeface="Montserrat" panose="00000500000000000000"/>
                <a:sym typeface="Montserrat" panose="00000500000000000000"/>
              </a:rPr>
              <a:t>    volumeMounts:</a:t>
            </a:r>
          </a:p>
          <a:p>
            <a:pPr algn="l">
              <a:lnSpc>
                <a:spcPts val="1170"/>
              </a:lnSpc>
              <a:spcBef>
                <a:spcPct val="0"/>
              </a:spcBef>
            </a:pPr>
            <a:r>
              <a:rPr lang="en-US" sz="835" spc="3">
                <a:solidFill>
                  <a:srgbClr val="000000"/>
                </a:solidFill>
                <a:latin typeface="Montserrat" panose="00000500000000000000"/>
                <a:ea typeface="Montserrat" panose="00000500000000000000"/>
                <a:cs typeface="Montserrat" panose="00000500000000000000"/>
                <a:sym typeface="Montserrat" panose="00000500000000000000"/>
              </a:rPr>
              <a:t>    - name: shared-data</a:t>
            </a:r>
          </a:p>
          <a:p>
            <a:pPr algn="l">
              <a:lnSpc>
                <a:spcPts val="1170"/>
              </a:lnSpc>
              <a:spcBef>
                <a:spcPct val="0"/>
              </a:spcBef>
            </a:pPr>
            <a:r>
              <a:rPr lang="en-US" sz="835" spc="3">
                <a:solidFill>
                  <a:srgbClr val="000000"/>
                </a:solidFill>
                <a:latin typeface="Montserrat" panose="00000500000000000000"/>
                <a:ea typeface="Montserrat" panose="00000500000000000000"/>
                <a:cs typeface="Montserrat" panose="00000500000000000000"/>
                <a:sym typeface="Montserrat" panose="00000500000000000000"/>
              </a:rPr>
              <a:t>      mountPath: /data</a:t>
            </a:r>
          </a:p>
          <a:p>
            <a:pPr algn="l">
              <a:lnSpc>
                <a:spcPts val="1170"/>
              </a:lnSpc>
              <a:spcBef>
                <a:spcPct val="0"/>
              </a:spcBef>
            </a:pPr>
            <a:r>
              <a:rPr lang="en-US" sz="835" spc="3">
                <a:solidFill>
                  <a:srgbClr val="000000"/>
                </a:solidFill>
                <a:latin typeface="Montserrat" panose="00000500000000000000"/>
                <a:ea typeface="Montserrat" panose="00000500000000000000"/>
                <a:cs typeface="Montserrat" panose="00000500000000000000"/>
                <a:sym typeface="Montserrat" panose="00000500000000000000"/>
              </a:rPr>
              <a:t>  - name: reader</a:t>
            </a:r>
          </a:p>
          <a:p>
            <a:pPr algn="l">
              <a:lnSpc>
                <a:spcPts val="1170"/>
              </a:lnSpc>
              <a:spcBef>
                <a:spcPct val="0"/>
              </a:spcBef>
            </a:pPr>
            <a:r>
              <a:rPr lang="en-US" sz="835" spc="3">
                <a:solidFill>
                  <a:srgbClr val="000000"/>
                </a:solidFill>
                <a:latin typeface="Montserrat" panose="00000500000000000000"/>
                <a:ea typeface="Montserrat" panose="00000500000000000000"/>
                <a:cs typeface="Montserrat" panose="00000500000000000000"/>
                <a:sym typeface="Montserrat" panose="00000500000000000000"/>
              </a:rPr>
              <a:t>    image: busybox</a:t>
            </a:r>
          </a:p>
          <a:p>
            <a:pPr algn="l">
              <a:lnSpc>
                <a:spcPts val="1170"/>
              </a:lnSpc>
              <a:spcBef>
                <a:spcPct val="0"/>
              </a:spcBef>
            </a:pPr>
            <a:r>
              <a:rPr lang="en-US" sz="835" spc="3">
                <a:solidFill>
                  <a:srgbClr val="000000"/>
                </a:solidFill>
                <a:latin typeface="Montserrat" panose="00000500000000000000"/>
                <a:ea typeface="Montserrat" panose="00000500000000000000"/>
                <a:cs typeface="Montserrat" panose="00000500000000000000"/>
                <a:sym typeface="Montserrat" panose="00000500000000000000"/>
              </a:rPr>
              <a:t>    command: ["sh", "-c", "cat /data/message &amp;&amp; sleep 3600"]</a:t>
            </a:r>
          </a:p>
          <a:p>
            <a:pPr algn="l">
              <a:lnSpc>
                <a:spcPts val="1170"/>
              </a:lnSpc>
              <a:spcBef>
                <a:spcPct val="0"/>
              </a:spcBef>
            </a:pPr>
            <a:r>
              <a:rPr lang="en-US" sz="835" spc="3">
                <a:solidFill>
                  <a:srgbClr val="000000"/>
                </a:solidFill>
                <a:latin typeface="Montserrat" panose="00000500000000000000"/>
                <a:ea typeface="Montserrat" panose="00000500000000000000"/>
                <a:cs typeface="Montserrat" panose="00000500000000000000"/>
                <a:sym typeface="Montserrat" panose="00000500000000000000"/>
              </a:rPr>
              <a:t>    volumeMounts:</a:t>
            </a:r>
          </a:p>
          <a:p>
            <a:pPr algn="l">
              <a:lnSpc>
                <a:spcPts val="1170"/>
              </a:lnSpc>
              <a:spcBef>
                <a:spcPct val="0"/>
              </a:spcBef>
            </a:pPr>
            <a:r>
              <a:rPr lang="en-US" sz="835" spc="3">
                <a:solidFill>
                  <a:srgbClr val="000000"/>
                </a:solidFill>
                <a:latin typeface="Montserrat" panose="00000500000000000000"/>
                <a:ea typeface="Montserrat" panose="00000500000000000000"/>
                <a:cs typeface="Montserrat" panose="00000500000000000000"/>
                <a:sym typeface="Montserrat" panose="00000500000000000000"/>
              </a:rPr>
              <a:t>    - name: shared-data</a:t>
            </a:r>
          </a:p>
          <a:p>
            <a:pPr algn="l">
              <a:lnSpc>
                <a:spcPts val="1170"/>
              </a:lnSpc>
              <a:spcBef>
                <a:spcPct val="0"/>
              </a:spcBef>
            </a:pPr>
            <a:r>
              <a:rPr lang="en-US" sz="835" spc="3">
                <a:solidFill>
                  <a:srgbClr val="000000"/>
                </a:solidFill>
                <a:latin typeface="Montserrat" panose="00000500000000000000"/>
                <a:ea typeface="Montserrat" panose="00000500000000000000"/>
                <a:cs typeface="Montserrat" panose="00000500000000000000"/>
                <a:sym typeface="Montserrat" panose="00000500000000000000"/>
              </a:rPr>
              <a:t>      mountPath: /data</a:t>
            </a:r>
          </a:p>
          <a:p>
            <a:pPr algn="l">
              <a:lnSpc>
                <a:spcPts val="1170"/>
              </a:lnSpc>
              <a:spcBef>
                <a:spcPct val="0"/>
              </a:spcBef>
            </a:pPr>
            <a:r>
              <a:rPr lang="en-US" sz="835" spc="3">
                <a:solidFill>
                  <a:srgbClr val="000000"/>
                </a:solidFill>
                <a:latin typeface="Montserrat" panose="00000500000000000000"/>
                <a:ea typeface="Montserrat" panose="00000500000000000000"/>
                <a:cs typeface="Montserrat" panose="00000500000000000000"/>
                <a:sym typeface="Montserrat" panose="00000500000000000000"/>
              </a:rPr>
              <a:t>EOF</a:t>
            </a:r>
          </a:p>
        </p:txBody>
      </p:sp>
      <p:sp>
        <p:nvSpPr>
          <p:cNvPr id="4" name="TextBox 4"/>
          <p:cNvSpPr txBox="1"/>
          <p:nvPr/>
        </p:nvSpPr>
        <p:spPr>
          <a:xfrm>
            <a:off x="4293998" y="1798461"/>
            <a:ext cx="2699147" cy="165100"/>
          </a:xfrm>
          <a:prstGeom prst="rect">
            <a:avLst/>
          </a:prstGeom>
        </p:spPr>
        <p:txBody>
          <a:bodyPr lIns="0" tIns="0" rIns="0" bIns="0" rtlCol="0" anchor="t">
            <a:spAutoFit/>
          </a:bodyPr>
          <a:lstStyle/>
          <a:p>
            <a:pPr algn="ctr">
              <a:lnSpc>
                <a:spcPts val="1400"/>
              </a:lnSpc>
              <a:spcBef>
                <a:spcPct val="0"/>
              </a:spcBef>
            </a:pPr>
            <a:r>
              <a:rPr lang="en-US" sz="1000" spc="3">
                <a:solidFill>
                  <a:srgbClr val="000000"/>
                </a:solidFill>
                <a:latin typeface="Montserrat" panose="00000500000000000000"/>
                <a:ea typeface="Montserrat" panose="00000500000000000000"/>
                <a:cs typeface="Montserrat" panose="00000500000000000000"/>
                <a:sym typeface="Montserrat" panose="00000500000000000000"/>
              </a:rPr>
              <a:t>kubectl logs shared-volume-pod -c reader</a:t>
            </a: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03265" y="495300"/>
            <a:ext cx="3207246" cy="336550"/>
          </a:xfrm>
          <a:prstGeom prst="rect">
            <a:avLst/>
          </a:prstGeom>
        </p:spPr>
        <p:txBody>
          <a:bodyPr lIns="0" tIns="0" rIns="0" bIns="0" rtlCol="0" anchor="t">
            <a:spAutoFit/>
          </a:bodyPr>
          <a:lstStyle/>
          <a:p>
            <a:pPr algn="l">
              <a:lnSpc>
                <a:spcPts val="1400"/>
              </a:lnSpc>
              <a:spcBef>
                <a:spcPct val="0"/>
              </a:spcBef>
            </a:pPr>
            <a:r>
              <a:rPr lang="en-US" sz="1000" b="1" spc="3">
                <a:solidFill>
                  <a:srgbClr val="000000"/>
                </a:solidFill>
                <a:latin typeface="Montserrat Bold" panose="00000600000000000000"/>
                <a:ea typeface="Montserrat Bold" panose="00000600000000000000"/>
                <a:cs typeface="Montserrat Bold" panose="00000600000000000000"/>
                <a:sym typeface="Montserrat Bold" panose="00000600000000000000"/>
              </a:rPr>
              <a:t>Use hostPath to Store Logs on a Node</a:t>
            </a:r>
          </a:p>
          <a:p>
            <a:pPr algn="l">
              <a:lnSpc>
                <a:spcPts val="1400"/>
              </a:lnSpc>
              <a:spcBef>
                <a:spcPct val="0"/>
              </a:spcBef>
            </a:pPr>
            <a:r>
              <a:rPr lang="en-US" sz="1000" spc="3">
                <a:solidFill>
                  <a:srgbClr val="000000"/>
                </a:solidFill>
                <a:latin typeface="Montserrat" panose="00000500000000000000"/>
                <a:ea typeface="Montserrat" panose="00000500000000000000"/>
                <a:cs typeface="Montserrat" panose="00000500000000000000"/>
                <a:sym typeface="Montserrat" panose="00000500000000000000"/>
              </a:rPr>
              <a:t>hostPath mounts a Node directory inside the Pod.</a:t>
            </a:r>
          </a:p>
        </p:txBody>
      </p:sp>
      <p:sp>
        <p:nvSpPr>
          <p:cNvPr id="3" name="TextBox 3"/>
          <p:cNvSpPr txBox="1"/>
          <p:nvPr/>
        </p:nvSpPr>
        <p:spPr>
          <a:xfrm>
            <a:off x="1247542" y="1022350"/>
            <a:ext cx="1918692" cy="3079750"/>
          </a:xfrm>
          <a:prstGeom prst="rect">
            <a:avLst/>
          </a:prstGeom>
        </p:spPr>
        <p:txBody>
          <a:bodyPr lIns="0" tIns="0" rIns="0" bIns="0" rtlCol="0" anchor="t">
            <a:spAutoFit/>
          </a:bodyPr>
          <a:lstStyle/>
          <a:p>
            <a:pPr algn="l">
              <a:lnSpc>
                <a:spcPts val="1400"/>
              </a:lnSpc>
              <a:spcBef>
                <a:spcPct val="0"/>
              </a:spcBef>
            </a:pPr>
            <a:r>
              <a:rPr lang="en-US" sz="1000" spc="3">
                <a:solidFill>
                  <a:srgbClr val="000000"/>
                </a:solidFill>
                <a:latin typeface="Montserrat" panose="00000500000000000000"/>
                <a:ea typeface="Montserrat" panose="00000500000000000000"/>
                <a:cs typeface="Montserrat" panose="00000500000000000000"/>
                <a:sym typeface="Montserrat" panose="00000500000000000000"/>
              </a:rPr>
              <a:t>cat &lt;&lt;EOF | kubectl apply -f -</a:t>
            </a:r>
          </a:p>
          <a:p>
            <a:pPr algn="l">
              <a:lnSpc>
                <a:spcPts val="1400"/>
              </a:lnSpc>
              <a:spcBef>
                <a:spcPct val="0"/>
              </a:spcBef>
            </a:pPr>
            <a:r>
              <a:rPr lang="en-US" sz="1000" spc="3">
                <a:solidFill>
                  <a:srgbClr val="000000"/>
                </a:solidFill>
                <a:latin typeface="Montserrat" panose="00000500000000000000"/>
                <a:ea typeface="Montserrat" panose="00000500000000000000"/>
                <a:cs typeface="Montserrat" panose="00000500000000000000"/>
                <a:sym typeface="Montserrat" panose="00000500000000000000"/>
              </a:rPr>
              <a:t>apiVersion: v1</a:t>
            </a:r>
          </a:p>
          <a:p>
            <a:pPr algn="l">
              <a:lnSpc>
                <a:spcPts val="1400"/>
              </a:lnSpc>
              <a:spcBef>
                <a:spcPct val="0"/>
              </a:spcBef>
            </a:pPr>
            <a:r>
              <a:rPr lang="en-US" sz="1000" spc="3">
                <a:solidFill>
                  <a:srgbClr val="000000"/>
                </a:solidFill>
                <a:latin typeface="Montserrat" panose="00000500000000000000"/>
                <a:ea typeface="Montserrat" panose="00000500000000000000"/>
                <a:cs typeface="Montserrat" panose="00000500000000000000"/>
                <a:sym typeface="Montserrat" panose="00000500000000000000"/>
              </a:rPr>
              <a:t>kind: Pod</a:t>
            </a:r>
          </a:p>
          <a:p>
            <a:pPr algn="l">
              <a:lnSpc>
                <a:spcPts val="1400"/>
              </a:lnSpc>
              <a:spcBef>
                <a:spcPct val="0"/>
              </a:spcBef>
            </a:pPr>
            <a:r>
              <a:rPr lang="en-US" sz="1000" spc="3">
                <a:solidFill>
                  <a:srgbClr val="000000"/>
                </a:solidFill>
                <a:latin typeface="Montserrat" panose="00000500000000000000"/>
                <a:ea typeface="Montserrat" panose="00000500000000000000"/>
                <a:cs typeface="Montserrat" panose="00000500000000000000"/>
                <a:sym typeface="Montserrat" panose="00000500000000000000"/>
              </a:rPr>
              <a:t>metadata:</a:t>
            </a:r>
          </a:p>
          <a:p>
            <a:pPr algn="l">
              <a:lnSpc>
                <a:spcPts val="1400"/>
              </a:lnSpc>
              <a:spcBef>
                <a:spcPct val="0"/>
              </a:spcBef>
            </a:pPr>
            <a:r>
              <a:rPr lang="en-US" sz="1000" spc="3">
                <a:solidFill>
                  <a:srgbClr val="000000"/>
                </a:solidFill>
                <a:latin typeface="Montserrat" panose="00000500000000000000"/>
                <a:ea typeface="Montserrat" panose="00000500000000000000"/>
                <a:cs typeface="Montserrat" panose="00000500000000000000"/>
                <a:sym typeface="Montserrat" panose="00000500000000000000"/>
              </a:rPr>
              <a:t>  name: hostpath-volume-pod</a:t>
            </a:r>
          </a:p>
          <a:p>
            <a:pPr algn="l">
              <a:lnSpc>
                <a:spcPts val="1400"/>
              </a:lnSpc>
              <a:spcBef>
                <a:spcPct val="0"/>
              </a:spcBef>
            </a:pPr>
            <a:r>
              <a:rPr lang="en-US" sz="1000" spc="3">
                <a:solidFill>
                  <a:srgbClr val="000000"/>
                </a:solidFill>
                <a:latin typeface="Montserrat" panose="00000500000000000000"/>
                <a:ea typeface="Montserrat" panose="00000500000000000000"/>
                <a:cs typeface="Montserrat" panose="00000500000000000000"/>
                <a:sym typeface="Montserrat" panose="00000500000000000000"/>
              </a:rPr>
              <a:t>spec:</a:t>
            </a:r>
          </a:p>
          <a:p>
            <a:pPr algn="l">
              <a:lnSpc>
                <a:spcPts val="1400"/>
              </a:lnSpc>
              <a:spcBef>
                <a:spcPct val="0"/>
              </a:spcBef>
            </a:pPr>
            <a:r>
              <a:rPr lang="en-US" sz="1000" spc="3">
                <a:solidFill>
                  <a:srgbClr val="000000"/>
                </a:solidFill>
                <a:latin typeface="Montserrat" panose="00000500000000000000"/>
                <a:ea typeface="Montserrat" panose="00000500000000000000"/>
                <a:cs typeface="Montserrat" panose="00000500000000000000"/>
                <a:sym typeface="Montserrat" panose="00000500000000000000"/>
              </a:rPr>
              <a:t>  volumes:</a:t>
            </a:r>
          </a:p>
          <a:p>
            <a:pPr algn="l">
              <a:lnSpc>
                <a:spcPts val="1400"/>
              </a:lnSpc>
              <a:spcBef>
                <a:spcPct val="0"/>
              </a:spcBef>
            </a:pPr>
            <a:r>
              <a:rPr lang="en-US" sz="1000" spc="3">
                <a:solidFill>
                  <a:srgbClr val="000000"/>
                </a:solidFill>
                <a:latin typeface="Montserrat" panose="00000500000000000000"/>
                <a:ea typeface="Montserrat" panose="00000500000000000000"/>
                <a:cs typeface="Montserrat" panose="00000500000000000000"/>
                <a:sym typeface="Montserrat" panose="00000500000000000000"/>
              </a:rPr>
              <a:t>  - name: host-logs</a:t>
            </a:r>
          </a:p>
          <a:p>
            <a:pPr algn="l">
              <a:lnSpc>
                <a:spcPts val="1400"/>
              </a:lnSpc>
              <a:spcBef>
                <a:spcPct val="0"/>
              </a:spcBef>
            </a:pPr>
            <a:r>
              <a:rPr lang="en-US" sz="1000" spc="3">
                <a:solidFill>
                  <a:srgbClr val="000000"/>
                </a:solidFill>
                <a:latin typeface="Montserrat" panose="00000500000000000000"/>
                <a:ea typeface="Montserrat" panose="00000500000000000000"/>
                <a:cs typeface="Montserrat" panose="00000500000000000000"/>
                <a:sym typeface="Montserrat" panose="00000500000000000000"/>
              </a:rPr>
              <a:t>    hostPath:</a:t>
            </a:r>
          </a:p>
          <a:p>
            <a:pPr algn="l">
              <a:lnSpc>
                <a:spcPts val="1400"/>
              </a:lnSpc>
              <a:spcBef>
                <a:spcPct val="0"/>
              </a:spcBef>
            </a:pPr>
            <a:r>
              <a:rPr lang="en-US" sz="1000" spc="3">
                <a:solidFill>
                  <a:srgbClr val="000000"/>
                </a:solidFill>
                <a:latin typeface="Montserrat" panose="00000500000000000000"/>
                <a:ea typeface="Montserrat" panose="00000500000000000000"/>
                <a:cs typeface="Montserrat" panose="00000500000000000000"/>
                <a:sym typeface="Montserrat" panose="00000500000000000000"/>
              </a:rPr>
              <a:t>      path: /var/log/nginx</a:t>
            </a:r>
          </a:p>
          <a:p>
            <a:pPr algn="l">
              <a:lnSpc>
                <a:spcPts val="1400"/>
              </a:lnSpc>
              <a:spcBef>
                <a:spcPct val="0"/>
              </a:spcBef>
            </a:pPr>
            <a:r>
              <a:rPr lang="en-US" sz="1000" spc="3">
                <a:solidFill>
                  <a:srgbClr val="000000"/>
                </a:solidFill>
                <a:latin typeface="Montserrat" panose="00000500000000000000"/>
                <a:ea typeface="Montserrat" panose="00000500000000000000"/>
                <a:cs typeface="Montserrat" panose="00000500000000000000"/>
                <a:sym typeface="Montserrat" panose="00000500000000000000"/>
              </a:rPr>
              <a:t>      type: DirectoryOrCreate</a:t>
            </a:r>
          </a:p>
          <a:p>
            <a:pPr algn="l">
              <a:lnSpc>
                <a:spcPts val="1400"/>
              </a:lnSpc>
              <a:spcBef>
                <a:spcPct val="0"/>
              </a:spcBef>
            </a:pPr>
            <a:r>
              <a:rPr lang="en-US" sz="1000" spc="3">
                <a:solidFill>
                  <a:srgbClr val="000000"/>
                </a:solidFill>
                <a:latin typeface="Montserrat" panose="00000500000000000000"/>
                <a:ea typeface="Montserrat" panose="00000500000000000000"/>
                <a:cs typeface="Montserrat" panose="00000500000000000000"/>
                <a:sym typeface="Montserrat" panose="00000500000000000000"/>
              </a:rPr>
              <a:t>  containers:</a:t>
            </a:r>
          </a:p>
          <a:p>
            <a:pPr algn="l">
              <a:lnSpc>
                <a:spcPts val="1400"/>
              </a:lnSpc>
              <a:spcBef>
                <a:spcPct val="0"/>
              </a:spcBef>
            </a:pPr>
            <a:r>
              <a:rPr lang="en-US" sz="1000" spc="3">
                <a:solidFill>
                  <a:srgbClr val="000000"/>
                </a:solidFill>
                <a:latin typeface="Montserrat" panose="00000500000000000000"/>
                <a:ea typeface="Montserrat" panose="00000500000000000000"/>
                <a:cs typeface="Montserrat" panose="00000500000000000000"/>
                <a:sym typeface="Montserrat" panose="00000500000000000000"/>
              </a:rPr>
              <a:t>  - name: nginx</a:t>
            </a:r>
          </a:p>
          <a:p>
            <a:pPr algn="l">
              <a:lnSpc>
                <a:spcPts val="1400"/>
              </a:lnSpc>
              <a:spcBef>
                <a:spcPct val="0"/>
              </a:spcBef>
            </a:pPr>
            <a:r>
              <a:rPr lang="en-US" sz="1000" spc="3">
                <a:solidFill>
                  <a:srgbClr val="000000"/>
                </a:solidFill>
                <a:latin typeface="Montserrat" panose="00000500000000000000"/>
                <a:ea typeface="Montserrat" panose="00000500000000000000"/>
                <a:cs typeface="Montserrat" panose="00000500000000000000"/>
                <a:sym typeface="Montserrat" panose="00000500000000000000"/>
              </a:rPr>
              <a:t>    image: nginx</a:t>
            </a:r>
          </a:p>
          <a:p>
            <a:pPr algn="l">
              <a:lnSpc>
                <a:spcPts val="1400"/>
              </a:lnSpc>
              <a:spcBef>
                <a:spcPct val="0"/>
              </a:spcBef>
            </a:pPr>
            <a:r>
              <a:rPr lang="en-US" sz="1000" spc="3">
                <a:solidFill>
                  <a:srgbClr val="000000"/>
                </a:solidFill>
                <a:latin typeface="Montserrat" panose="00000500000000000000"/>
                <a:ea typeface="Montserrat" panose="00000500000000000000"/>
                <a:cs typeface="Montserrat" panose="00000500000000000000"/>
                <a:sym typeface="Montserrat" panose="00000500000000000000"/>
              </a:rPr>
              <a:t>    volumeMounts:</a:t>
            </a:r>
          </a:p>
          <a:p>
            <a:pPr algn="l">
              <a:lnSpc>
                <a:spcPts val="1400"/>
              </a:lnSpc>
              <a:spcBef>
                <a:spcPct val="0"/>
              </a:spcBef>
            </a:pPr>
            <a:r>
              <a:rPr lang="en-US" sz="1000" spc="3">
                <a:solidFill>
                  <a:srgbClr val="000000"/>
                </a:solidFill>
                <a:latin typeface="Montserrat" panose="00000500000000000000"/>
                <a:ea typeface="Montserrat" panose="00000500000000000000"/>
                <a:cs typeface="Montserrat" panose="00000500000000000000"/>
                <a:sym typeface="Montserrat" panose="00000500000000000000"/>
              </a:rPr>
              <a:t>    - name: host-logs</a:t>
            </a:r>
          </a:p>
          <a:p>
            <a:pPr algn="l">
              <a:lnSpc>
                <a:spcPts val="1400"/>
              </a:lnSpc>
              <a:spcBef>
                <a:spcPct val="0"/>
              </a:spcBef>
            </a:pPr>
            <a:r>
              <a:rPr lang="en-US" sz="1000" spc="3">
                <a:solidFill>
                  <a:srgbClr val="000000"/>
                </a:solidFill>
                <a:latin typeface="Montserrat" panose="00000500000000000000"/>
                <a:ea typeface="Montserrat" panose="00000500000000000000"/>
                <a:cs typeface="Montserrat" panose="00000500000000000000"/>
                <a:sym typeface="Montserrat" panose="00000500000000000000"/>
              </a:rPr>
              <a:t>      mountPath: /var/log/nginx</a:t>
            </a:r>
          </a:p>
          <a:p>
            <a:pPr algn="l">
              <a:lnSpc>
                <a:spcPts val="1400"/>
              </a:lnSpc>
              <a:spcBef>
                <a:spcPct val="0"/>
              </a:spcBef>
            </a:pPr>
            <a:r>
              <a:rPr lang="en-US" sz="1000" spc="3">
                <a:solidFill>
                  <a:srgbClr val="000000"/>
                </a:solidFill>
                <a:latin typeface="Montserrat" panose="00000500000000000000"/>
                <a:ea typeface="Montserrat" panose="00000500000000000000"/>
                <a:cs typeface="Montserrat" panose="00000500000000000000"/>
                <a:sym typeface="Montserrat" panose="00000500000000000000"/>
              </a:rPr>
              <a:t>EOF</a:t>
            </a:r>
          </a:p>
        </p:txBody>
      </p:sp>
      <p:sp>
        <p:nvSpPr>
          <p:cNvPr id="4" name="TextBox 4"/>
          <p:cNvSpPr txBox="1"/>
          <p:nvPr/>
        </p:nvSpPr>
        <p:spPr>
          <a:xfrm>
            <a:off x="3695602" y="2150549"/>
            <a:ext cx="3620393" cy="165100"/>
          </a:xfrm>
          <a:prstGeom prst="rect">
            <a:avLst/>
          </a:prstGeom>
        </p:spPr>
        <p:txBody>
          <a:bodyPr lIns="0" tIns="0" rIns="0" bIns="0" rtlCol="0" anchor="t">
            <a:spAutoFit/>
          </a:bodyPr>
          <a:lstStyle/>
          <a:p>
            <a:pPr algn="ctr">
              <a:lnSpc>
                <a:spcPts val="1400"/>
              </a:lnSpc>
              <a:spcBef>
                <a:spcPct val="0"/>
              </a:spcBef>
            </a:pPr>
            <a:r>
              <a:rPr lang="en-US" sz="1000" spc="3">
                <a:solidFill>
                  <a:srgbClr val="000000"/>
                </a:solidFill>
                <a:latin typeface="Montserrat" panose="00000500000000000000"/>
                <a:ea typeface="Montserrat" panose="00000500000000000000"/>
                <a:cs typeface="Montserrat" panose="00000500000000000000"/>
                <a:sym typeface="Montserrat" panose="00000500000000000000"/>
              </a:rPr>
              <a:t>kubectl exec -it hostpath-volume-pod -- ls /var/log/nginx</a:t>
            </a:r>
          </a:p>
        </p:txBody>
      </p:sp>
      <p:sp>
        <p:nvSpPr>
          <p:cNvPr id="5" name="TextBox 5"/>
          <p:cNvSpPr txBox="1"/>
          <p:nvPr/>
        </p:nvSpPr>
        <p:spPr>
          <a:xfrm>
            <a:off x="3382533" y="2479675"/>
            <a:ext cx="4583311" cy="165100"/>
          </a:xfrm>
          <a:prstGeom prst="rect">
            <a:avLst/>
          </a:prstGeom>
        </p:spPr>
        <p:txBody>
          <a:bodyPr lIns="0" tIns="0" rIns="0" bIns="0" rtlCol="0" anchor="t">
            <a:spAutoFit/>
          </a:bodyPr>
          <a:lstStyle/>
          <a:p>
            <a:pPr algn="ctr">
              <a:lnSpc>
                <a:spcPts val="1400"/>
              </a:lnSpc>
              <a:spcBef>
                <a:spcPct val="0"/>
              </a:spcBef>
            </a:pPr>
            <a:r>
              <a:rPr lang="en-US" sz="1000" spc="3">
                <a:solidFill>
                  <a:srgbClr val="000000"/>
                </a:solidFill>
                <a:latin typeface="Montserrat" panose="00000500000000000000"/>
                <a:ea typeface="Montserrat" panose="00000500000000000000"/>
                <a:cs typeface="Montserrat" panose="00000500000000000000"/>
                <a:sym typeface="Montserrat" panose="00000500000000000000"/>
              </a:rPr>
              <a:t>🚀 Now, logs persist on the Node’s filesystem even if the Pod is deleted!</a:t>
            </a: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8202" y="1424178"/>
            <a:ext cx="8647595" cy="1903047"/>
          </a:xfrm>
          <a:custGeom>
            <a:avLst/>
            <a:gdLst/>
            <a:ahLst/>
            <a:cxnLst/>
            <a:rect l="l" t="t" r="r" b="b"/>
            <a:pathLst>
              <a:path w="8647595" h="1903047">
                <a:moveTo>
                  <a:pt x="0" y="0"/>
                </a:moveTo>
                <a:lnTo>
                  <a:pt x="8647596" y="0"/>
                </a:lnTo>
                <a:lnTo>
                  <a:pt x="8647596" y="1903047"/>
                </a:lnTo>
                <a:lnTo>
                  <a:pt x="0" y="19030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316126" y="1728949"/>
            <a:ext cx="6643068" cy="1452458"/>
          </a:xfrm>
          <a:prstGeom prst="rect">
            <a:avLst/>
          </a:prstGeom>
        </p:spPr>
        <p:txBody>
          <a:bodyPr lIns="0" tIns="0" rIns="0" bIns="0" rtlCol="0" anchor="t">
            <a:spAutoFit/>
          </a:bodyPr>
          <a:lstStyle/>
          <a:p>
            <a:pPr algn="ctr">
              <a:lnSpc>
                <a:spcPts val="5040"/>
              </a:lnSpc>
            </a:pPr>
            <a:r>
              <a:rPr lang="en-US" sz="3600" b="1">
                <a:solidFill>
                  <a:srgbClr val="595959"/>
                </a:solidFill>
                <a:latin typeface="Ubuntu Bold" panose="020B0804030602030204"/>
                <a:ea typeface="Ubuntu Bold" panose="020B0804030602030204"/>
                <a:cs typeface="Ubuntu Bold" panose="020B0804030602030204"/>
                <a:sym typeface="Ubuntu Bold" panose="020B0804030602030204"/>
              </a:rPr>
              <a:t>Kubernetes</a:t>
            </a:r>
          </a:p>
          <a:p>
            <a:pPr algn="ctr">
              <a:lnSpc>
                <a:spcPts val="5880"/>
              </a:lnSpc>
            </a:pPr>
            <a:r>
              <a:rPr lang="en-US" sz="4200" b="1">
                <a:solidFill>
                  <a:srgbClr val="000000"/>
                </a:solidFill>
                <a:latin typeface="Ubuntu Bold" panose="020B0804030602030204"/>
                <a:ea typeface="Ubuntu Bold" panose="020B0804030602030204"/>
                <a:cs typeface="Ubuntu Bold" panose="020B0804030602030204"/>
                <a:sym typeface="Ubuntu Bold" panose="020B0804030602030204"/>
              </a:rPr>
              <a:t>Persistent Volume Claims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755823" y="982093"/>
          <a:ext cx="5961480" cy="3083380"/>
        </p:xfrm>
        <a:graphic>
          <a:graphicData uri="http://schemas.openxmlformats.org/drawingml/2006/table">
            <a:tbl>
              <a:tblPr/>
              <a:tblGrid>
                <a:gridCol w="1987160">
                  <a:extLst>
                    <a:ext uri="{9D8B030D-6E8A-4147-A177-3AD203B41FA5}">
                      <a16:colId xmlns:a16="http://schemas.microsoft.com/office/drawing/2014/main" val="20000"/>
                    </a:ext>
                  </a:extLst>
                </a:gridCol>
                <a:gridCol w="1987160">
                  <a:extLst>
                    <a:ext uri="{9D8B030D-6E8A-4147-A177-3AD203B41FA5}">
                      <a16:colId xmlns:a16="http://schemas.microsoft.com/office/drawing/2014/main" val="20001"/>
                    </a:ext>
                  </a:extLst>
                </a:gridCol>
                <a:gridCol w="1987160">
                  <a:extLst>
                    <a:ext uri="{9D8B030D-6E8A-4147-A177-3AD203B41FA5}">
                      <a16:colId xmlns:a16="http://schemas.microsoft.com/office/drawing/2014/main" val="20002"/>
                    </a:ext>
                  </a:extLst>
                </a:gridCol>
              </a:tblGrid>
              <a:tr h="293460">
                <a:tc>
                  <a:txBody>
                    <a:bodyPr/>
                    <a:lstStyle/>
                    <a:p>
                      <a:pPr algn="l">
                        <a:lnSpc>
                          <a:spcPts val="1260"/>
                        </a:lnSpc>
                        <a:defRPr/>
                      </a:pPr>
                      <a:r>
                        <a:rPr lang="en-US" sz="900">
                          <a:solidFill>
                            <a:srgbClr val="000000"/>
                          </a:solidFill>
                          <a:latin typeface="Open Sans"/>
                          <a:ea typeface="Open Sans"/>
                          <a:cs typeface="Open Sans"/>
                          <a:sym typeface="Open Sans"/>
                        </a:rPr>
                        <a:t>Command</a:t>
                      </a:r>
                      <a:endParaRPr lang="en-US" sz="1100"/>
                    </a:p>
                  </a:txBody>
                  <a:tcPr marL="47625" marR="47625" marT="47625" marB="476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Description</a:t>
                      </a:r>
                      <a:endParaRPr lang="en-US" sz="1100"/>
                    </a:p>
                  </a:txBody>
                  <a:tcPr marL="47625" marR="47625" marT="47625" marB="476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Options / Explanation</a:t>
                      </a:r>
                      <a:endParaRPr lang="en-US" sz="1100"/>
                    </a:p>
                  </a:txBody>
                  <a:tcPr marL="47625" marR="47625" marT="47625" marB="476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39508">
                <a:tc>
                  <a:txBody>
                    <a:bodyPr/>
                    <a:lstStyle/>
                    <a:p>
                      <a:pPr algn="l">
                        <a:lnSpc>
                          <a:spcPts val="1260"/>
                        </a:lnSpc>
                        <a:defRPr/>
                      </a:pPr>
                      <a:r>
                        <a:rPr lang="en-US" sz="900">
                          <a:solidFill>
                            <a:srgbClr val="000000"/>
                          </a:solidFill>
                          <a:latin typeface="Open Sans"/>
                          <a:ea typeface="Open Sans"/>
                          <a:cs typeface="Open Sans"/>
                          <a:sym typeface="Open Sans"/>
                        </a:rPr>
                        <a:t>vim Dockerfile</a:t>
                      </a:r>
                      <a:endParaRPr lang="en-US" sz="1100"/>
                    </a:p>
                  </a:txBody>
                  <a:tcPr marL="47625" marR="47625" marT="47625" marB="476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Creates a new Dockerfile</a:t>
                      </a:r>
                      <a:endParaRPr lang="en-US" sz="1100"/>
                    </a:p>
                  </a:txBody>
                  <a:tcPr marL="47625" marR="47625" marT="47625" marB="476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You can use any text editor (VS Code, Nano, Vim)</a:t>
                      </a:r>
                      <a:endParaRPr lang="en-US" sz="1100"/>
                    </a:p>
                  </a:txBody>
                  <a:tcPr marL="47625" marR="47625" marT="47625" marB="476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92380">
                <a:tc>
                  <a:txBody>
                    <a:bodyPr/>
                    <a:lstStyle/>
                    <a:p>
                      <a:pPr algn="l">
                        <a:lnSpc>
                          <a:spcPts val="1260"/>
                        </a:lnSpc>
                        <a:defRPr/>
                      </a:pPr>
                      <a:r>
                        <a:rPr lang="en-US" sz="900">
                          <a:solidFill>
                            <a:srgbClr val="000000"/>
                          </a:solidFill>
                          <a:latin typeface="Open Sans"/>
                          <a:ea typeface="Open Sans"/>
                          <a:cs typeface="Open Sans"/>
                          <a:sym typeface="Open Sans"/>
                        </a:rPr>
                        <a:t>Dockerfile Contents:</a:t>
                      </a:r>
                      <a:endParaRPr lang="en-US" sz="1100"/>
                    </a:p>
                  </a:txBody>
                  <a:tcPr marL="47625" marR="47625" marT="47625" marB="476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Defines the base image and command to execute</a:t>
                      </a:r>
                      <a:endParaRPr lang="en-US" sz="1100"/>
                    </a:p>
                  </a:txBody>
                  <a:tcPr marL="47625" marR="47625" marT="47625" marB="476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FROM ubuntu:latest (Base OS), RUN echo "Hello from my first Docker image" (Prints message)</a:t>
                      </a:r>
                      <a:endParaRPr lang="en-US" sz="1100"/>
                    </a:p>
                  </a:txBody>
                  <a:tcPr marL="47625" marR="47625" marT="47625" marB="476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39508">
                <a:tc>
                  <a:txBody>
                    <a:bodyPr/>
                    <a:lstStyle/>
                    <a:p>
                      <a:pPr algn="l">
                        <a:lnSpc>
                          <a:spcPts val="1260"/>
                        </a:lnSpc>
                        <a:defRPr/>
                      </a:pPr>
                      <a:r>
                        <a:rPr lang="en-US" sz="900">
                          <a:solidFill>
                            <a:srgbClr val="000000"/>
                          </a:solidFill>
                          <a:latin typeface="Open Sans"/>
                          <a:ea typeface="Open Sans"/>
                          <a:cs typeface="Open Sans"/>
                          <a:sym typeface="Open Sans"/>
                        </a:rPr>
                        <a:t>docker build -t my_first_image .</a:t>
                      </a:r>
                      <a:endParaRPr lang="en-US" sz="1100"/>
                    </a:p>
                  </a:txBody>
                  <a:tcPr marL="47625" marR="47625" marT="47625" marB="476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Builds a custom Docker image</a:t>
                      </a:r>
                      <a:endParaRPr lang="en-US" sz="1100"/>
                    </a:p>
                  </a:txBody>
                  <a:tcPr marL="47625" marR="47625" marT="47625" marB="476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-t (tag name for the image), . (build context = current directory)</a:t>
                      </a:r>
                      <a:endParaRPr lang="en-US" sz="1100"/>
                    </a:p>
                  </a:txBody>
                  <a:tcPr marL="47625" marR="47625" marT="47625" marB="476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39508">
                <a:tc>
                  <a:txBody>
                    <a:bodyPr/>
                    <a:lstStyle/>
                    <a:p>
                      <a:pPr algn="l">
                        <a:lnSpc>
                          <a:spcPts val="1260"/>
                        </a:lnSpc>
                        <a:defRPr/>
                      </a:pPr>
                      <a:r>
                        <a:rPr lang="en-US" sz="900">
                          <a:solidFill>
                            <a:srgbClr val="000000"/>
                          </a:solidFill>
                          <a:latin typeface="Open Sans"/>
                          <a:ea typeface="Open Sans"/>
                          <a:cs typeface="Open Sans"/>
                          <a:sym typeface="Open Sans"/>
                        </a:rPr>
                        <a:t>docker images</a:t>
                      </a:r>
                      <a:endParaRPr lang="en-US" sz="1100"/>
                    </a:p>
                  </a:txBody>
                  <a:tcPr marL="47625" marR="47625" marT="47625" marB="476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Lists all images, including newly built ones</a:t>
                      </a:r>
                      <a:endParaRPr lang="en-US" sz="1100"/>
                    </a:p>
                  </a:txBody>
                  <a:tcPr marL="47625" marR="47625" marT="47625" marB="476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Confirms if the new image was successfully created</a:t>
                      </a:r>
                      <a:endParaRPr lang="en-US" sz="1100"/>
                    </a:p>
                  </a:txBody>
                  <a:tcPr marL="47625" marR="47625" marT="47625" marB="476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39508">
                <a:tc>
                  <a:txBody>
                    <a:bodyPr/>
                    <a:lstStyle/>
                    <a:p>
                      <a:pPr algn="l">
                        <a:lnSpc>
                          <a:spcPts val="1260"/>
                        </a:lnSpc>
                        <a:defRPr/>
                      </a:pPr>
                      <a:r>
                        <a:rPr lang="en-US" sz="900">
                          <a:solidFill>
                            <a:srgbClr val="000000"/>
                          </a:solidFill>
                          <a:latin typeface="Open Sans"/>
                          <a:ea typeface="Open Sans"/>
                          <a:cs typeface="Open Sans"/>
                          <a:sym typeface="Open Sans"/>
                        </a:rPr>
                        <a:t>docker run my_first_image</a:t>
                      </a:r>
                      <a:endParaRPr lang="en-US" sz="1100"/>
                    </a:p>
                  </a:txBody>
                  <a:tcPr marL="47625" marR="47625" marT="47625" marB="476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Runs a container from the new custom image</a:t>
                      </a:r>
                      <a:endParaRPr lang="en-US" sz="1100"/>
                    </a:p>
                  </a:txBody>
                  <a:tcPr marL="47625" marR="47625" marT="47625" marB="476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Executes the echo command inside the container</a:t>
                      </a:r>
                      <a:endParaRPr lang="en-US" sz="1100"/>
                    </a:p>
                  </a:txBody>
                  <a:tcPr marL="47625" marR="47625" marT="47625" marB="476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39508">
                <a:tc>
                  <a:txBody>
                    <a:bodyPr/>
                    <a:lstStyle/>
                    <a:p>
                      <a:pPr algn="l">
                        <a:lnSpc>
                          <a:spcPts val="1260"/>
                        </a:lnSpc>
                        <a:defRPr/>
                      </a:pPr>
                      <a:r>
                        <a:rPr lang="en-US" sz="900">
                          <a:solidFill>
                            <a:srgbClr val="000000"/>
                          </a:solidFill>
                          <a:latin typeface="Open Sans"/>
                          <a:ea typeface="Open Sans"/>
                          <a:cs typeface="Open Sans"/>
                          <a:sym typeface="Open Sans"/>
                        </a:rPr>
                        <a:t>Expected Output:</a:t>
                      </a:r>
                      <a:endParaRPr lang="en-US" sz="1100"/>
                    </a:p>
                  </a:txBody>
                  <a:tcPr marL="47625" marR="47625" marT="47625" marB="476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Hello from my first Docker image</a:t>
                      </a:r>
                      <a:endParaRPr lang="en-US" sz="1100"/>
                    </a:p>
                  </a:txBody>
                  <a:tcPr marL="47625" marR="47625" marT="47625" marB="476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This confirms the custom image was built correctly</a:t>
                      </a:r>
                      <a:endParaRPr lang="en-US" sz="1100"/>
                    </a:p>
                  </a:txBody>
                  <a:tcPr marL="47625" marR="47625" marT="47625" marB="476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3" name="TextBox 3"/>
          <p:cNvSpPr txBox="1"/>
          <p:nvPr/>
        </p:nvSpPr>
        <p:spPr>
          <a:xfrm>
            <a:off x="2985790" y="495300"/>
            <a:ext cx="3172420" cy="165100"/>
          </a:xfrm>
          <a:prstGeom prst="rect">
            <a:avLst/>
          </a:prstGeom>
        </p:spPr>
        <p:txBody>
          <a:bodyPr lIns="0" tIns="0" rIns="0" bIns="0" rtlCol="0" anchor="t">
            <a:spAutoFit/>
          </a:bodyPr>
          <a:lstStyle/>
          <a:p>
            <a:pPr algn="ctr">
              <a:lnSpc>
                <a:spcPts val="1400"/>
              </a:lnSpc>
              <a:spcBef>
                <a:spcPct val="0"/>
              </a:spcBef>
            </a:pPr>
            <a:r>
              <a:rPr lang="en-US" sz="1000" b="1">
                <a:solidFill>
                  <a:srgbClr val="000000"/>
                </a:solidFill>
                <a:latin typeface="Open Sans Bold"/>
                <a:ea typeface="Open Sans Bold"/>
                <a:cs typeface="Open Sans Bold"/>
                <a:sym typeface="Open Sans Bold"/>
              </a:rPr>
              <a:t> Creating Custom Docker Images with a Dockerfile</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561786" y="1312408"/>
          <a:ext cx="7740265" cy="2057400"/>
        </p:xfrm>
        <a:graphic>
          <a:graphicData uri="http://schemas.openxmlformats.org/drawingml/2006/table">
            <a:tbl>
              <a:tblPr/>
              <a:tblGrid>
                <a:gridCol w="3870132">
                  <a:extLst>
                    <a:ext uri="{9D8B030D-6E8A-4147-A177-3AD203B41FA5}">
                      <a16:colId xmlns:a16="http://schemas.microsoft.com/office/drawing/2014/main" val="20000"/>
                    </a:ext>
                  </a:extLst>
                </a:gridCol>
                <a:gridCol w="3870132">
                  <a:extLst>
                    <a:ext uri="{9D8B030D-6E8A-4147-A177-3AD203B41FA5}">
                      <a16:colId xmlns:a16="http://schemas.microsoft.com/office/drawing/2014/main" val="20001"/>
                    </a:ext>
                  </a:extLst>
                </a:gridCol>
              </a:tblGrid>
              <a:tr h="514350">
                <a:tc>
                  <a:txBody>
                    <a:bodyPr/>
                    <a:lstStyle/>
                    <a:p>
                      <a:pPr algn="l">
                        <a:lnSpc>
                          <a:spcPts val="1400"/>
                        </a:lnSpc>
                        <a:defRPr/>
                      </a:pPr>
                      <a:r>
                        <a:rPr lang="en-US" sz="1000">
                          <a:solidFill>
                            <a:srgbClr val="000000"/>
                          </a:solidFill>
                          <a:latin typeface="Open Sans"/>
                          <a:ea typeface="Open Sans"/>
                          <a:cs typeface="Open Sans"/>
                          <a:sym typeface="Open Sans"/>
                        </a:rPr>
                        <a:t>Concept</a:t>
                      </a:r>
                      <a:endParaRPr lang="en-US" sz="1100"/>
                    </a:p>
                  </a:txBody>
                  <a:tcPr marL="123825" marR="123825" marT="123825" marB="1238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Description</a:t>
                      </a:r>
                      <a:endParaRPr lang="en-US" sz="1100"/>
                    </a:p>
                  </a:txBody>
                  <a:tcPr marL="123825" marR="123825" marT="123825" marB="1238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14350">
                <a:tc>
                  <a:txBody>
                    <a:bodyPr/>
                    <a:lstStyle/>
                    <a:p>
                      <a:pPr algn="l">
                        <a:lnSpc>
                          <a:spcPts val="1400"/>
                        </a:lnSpc>
                        <a:defRPr/>
                      </a:pPr>
                      <a:r>
                        <a:rPr lang="en-US" sz="1000">
                          <a:solidFill>
                            <a:srgbClr val="000000"/>
                          </a:solidFill>
                          <a:latin typeface="Open Sans"/>
                          <a:ea typeface="Open Sans"/>
                          <a:cs typeface="Open Sans"/>
                          <a:sym typeface="Open Sans"/>
                        </a:rPr>
                        <a:t>StorageClass (SC)</a:t>
                      </a:r>
                      <a:endParaRPr lang="en-US" sz="1100"/>
                    </a:p>
                  </a:txBody>
                  <a:tcPr marL="123825" marR="123825" marT="123825" marB="1238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Defines different storage types (e.g., SSD, HDD, Cloud Disks).</a:t>
                      </a:r>
                      <a:endParaRPr lang="en-US" sz="1100"/>
                    </a:p>
                  </a:txBody>
                  <a:tcPr marL="123825" marR="123825" marT="123825" marB="1238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14350">
                <a:tc>
                  <a:txBody>
                    <a:bodyPr/>
                    <a:lstStyle/>
                    <a:p>
                      <a:pPr algn="l">
                        <a:lnSpc>
                          <a:spcPts val="1400"/>
                        </a:lnSpc>
                        <a:defRPr/>
                      </a:pPr>
                      <a:r>
                        <a:rPr lang="en-US" sz="1000">
                          <a:solidFill>
                            <a:srgbClr val="000000"/>
                          </a:solidFill>
                          <a:latin typeface="Open Sans"/>
                          <a:ea typeface="Open Sans"/>
                          <a:cs typeface="Open Sans"/>
                          <a:sym typeface="Open Sans"/>
                        </a:rPr>
                        <a:t>PersistentVolume (PV)</a:t>
                      </a:r>
                      <a:endParaRPr lang="en-US" sz="1100"/>
                    </a:p>
                  </a:txBody>
                  <a:tcPr marL="123825" marR="123825" marT="123825" marB="1238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A physical storage unit available for use by Kubernetes.</a:t>
                      </a:r>
                      <a:endParaRPr lang="en-US" sz="1100"/>
                    </a:p>
                  </a:txBody>
                  <a:tcPr marL="123825" marR="123825" marT="123825" marB="1238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14350">
                <a:tc>
                  <a:txBody>
                    <a:bodyPr/>
                    <a:lstStyle/>
                    <a:p>
                      <a:pPr algn="l">
                        <a:lnSpc>
                          <a:spcPts val="1400"/>
                        </a:lnSpc>
                        <a:defRPr/>
                      </a:pPr>
                      <a:r>
                        <a:rPr lang="en-US" sz="1000">
                          <a:solidFill>
                            <a:srgbClr val="000000"/>
                          </a:solidFill>
                          <a:latin typeface="Open Sans"/>
                          <a:ea typeface="Open Sans"/>
                          <a:cs typeface="Open Sans"/>
                          <a:sym typeface="Open Sans"/>
                        </a:rPr>
                        <a:t>PersistentVolumeClaim (PVC)</a:t>
                      </a:r>
                      <a:endParaRPr lang="en-US" sz="1100"/>
                    </a:p>
                  </a:txBody>
                  <a:tcPr marL="123825" marR="123825" marT="123825" marB="1238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A request for storage by a Pod, which gets bound to a PV.</a:t>
                      </a:r>
                      <a:endParaRPr lang="en-US" sz="1100"/>
                    </a:p>
                  </a:txBody>
                  <a:tcPr marL="123825" marR="123825" marT="123825" marB="1238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3" name="TextBox 3"/>
          <p:cNvSpPr txBox="1"/>
          <p:nvPr/>
        </p:nvSpPr>
        <p:spPr>
          <a:xfrm>
            <a:off x="514350" y="495300"/>
            <a:ext cx="7787701" cy="508000"/>
          </a:xfrm>
          <a:prstGeom prst="rect">
            <a:avLst/>
          </a:prstGeom>
        </p:spPr>
        <p:txBody>
          <a:bodyPr lIns="0" tIns="0" rIns="0" bIns="0" rtlCol="0" anchor="t">
            <a:spAutoFit/>
          </a:bodyPr>
          <a:lstStyle/>
          <a:p>
            <a:pPr algn="l">
              <a:lnSpc>
                <a:spcPts val="1400"/>
              </a:lnSpc>
              <a:spcBef>
                <a:spcPct val="0"/>
              </a:spcBef>
            </a:pPr>
            <a:r>
              <a:rPr lang="en-US" sz="1000" spc="3">
                <a:solidFill>
                  <a:srgbClr val="000000"/>
                </a:solidFill>
                <a:latin typeface="Montserrat" panose="00000500000000000000"/>
                <a:ea typeface="Montserrat" panose="00000500000000000000"/>
                <a:cs typeface="Montserrat" panose="00000500000000000000"/>
                <a:sym typeface="Montserrat" panose="00000500000000000000"/>
              </a:rPr>
              <a:t>Kubernetes StorageClass, PV, and PVC enable dynamic and persistent storage management. These components allow Kubernetes to provision storage dynamically, manage data persistence, and integrate with cloud-based storage solutions.</a:t>
            </a:r>
          </a:p>
        </p:txBody>
      </p:sp>
      <p:sp>
        <p:nvSpPr>
          <p:cNvPr id="4" name="TextBox 4"/>
          <p:cNvSpPr txBox="1"/>
          <p:nvPr/>
        </p:nvSpPr>
        <p:spPr>
          <a:xfrm>
            <a:off x="1861210" y="3516040"/>
            <a:ext cx="5141416" cy="679450"/>
          </a:xfrm>
          <a:prstGeom prst="rect">
            <a:avLst/>
          </a:prstGeom>
        </p:spPr>
        <p:txBody>
          <a:bodyPr lIns="0" tIns="0" rIns="0" bIns="0" rtlCol="0" anchor="t">
            <a:spAutoFit/>
          </a:bodyPr>
          <a:lstStyle/>
          <a:p>
            <a:pPr algn="l">
              <a:lnSpc>
                <a:spcPts val="1400"/>
              </a:lnSpc>
              <a:spcBef>
                <a:spcPct val="0"/>
              </a:spcBef>
            </a:pPr>
            <a:r>
              <a:rPr lang="en-US" sz="1000" spc="3">
                <a:solidFill>
                  <a:srgbClr val="000000"/>
                </a:solidFill>
                <a:latin typeface="Montserrat" panose="00000500000000000000"/>
                <a:ea typeface="Montserrat" panose="00000500000000000000"/>
                <a:cs typeface="Montserrat" panose="00000500000000000000"/>
                <a:sym typeface="Montserrat" panose="00000500000000000000"/>
              </a:rPr>
              <a:t>🔹 Example Use Cases:</a:t>
            </a:r>
          </a:p>
          <a:p>
            <a:pPr algn="l">
              <a:lnSpc>
                <a:spcPts val="1400"/>
              </a:lnSpc>
              <a:spcBef>
                <a:spcPct val="0"/>
              </a:spcBef>
            </a:pPr>
            <a:r>
              <a:rPr lang="en-US" sz="1000" spc="3">
                <a:solidFill>
                  <a:srgbClr val="000000"/>
                </a:solidFill>
                <a:latin typeface="Montserrat" panose="00000500000000000000"/>
                <a:ea typeface="Montserrat" panose="00000500000000000000"/>
                <a:cs typeface="Montserrat" panose="00000500000000000000"/>
                <a:sym typeface="Montserrat" panose="00000500000000000000"/>
              </a:rPr>
              <a:t>✔ Running databases (MySQL, PostgreSQL) with persistent storage.</a:t>
            </a:r>
          </a:p>
          <a:p>
            <a:pPr algn="l">
              <a:lnSpc>
                <a:spcPts val="1400"/>
              </a:lnSpc>
              <a:spcBef>
                <a:spcPct val="0"/>
              </a:spcBef>
            </a:pPr>
            <a:r>
              <a:rPr lang="en-US" sz="1000" spc="3">
                <a:solidFill>
                  <a:srgbClr val="000000"/>
                </a:solidFill>
                <a:latin typeface="Montserrat" panose="00000500000000000000"/>
                <a:ea typeface="Montserrat" panose="00000500000000000000"/>
                <a:cs typeface="Montserrat" panose="00000500000000000000"/>
                <a:sym typeface="Montserrat" panose="00000500000000000000"/>
              </a:rPr>
              <a:t>✔ Storing logs, backups, and files beyond Pod lifetimes.</a:t>
            </a:r>
          </a:p>
          <a:p>
            <a:pPr algn="l">
              <a:lnSpc>
                <a:spcPts val="1400"/>
              </a:lnSpc>
              <a:spcBef>
                <a:spcPct val="0"/>
              </a:spcBef>
            </a:pPr>
            <a:r>
              <a:rPr lang="en-US" sz="1000" spc="3">
                <a:solidFill>
                  <a:srgbClr val="000000"/>
                </a:solidFill>
                <a:latin typeface="Montserrat" panose="00000500000000000000"/>
                <a:ea typeface="Montserrat" panose="00000500000000000000"/>
                <a:cs typeface="Montserrat" panose="00000500000000000000"/>
                <a:sym typeface="Montserrat" panose="00000500000000000000"/>
              </a:rPr>
              <a:t>✔ Using cloud-based block storage (AWS EBS, Azure Disk, GCP Persistent Disks).</a:t>
            </a: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2376" y="182651"/>
            <a:ext cx="8842315" cy="4911900"/>
          </a:xfrm>
          <a:custGeom>
            <a:avLst/>
            <a:gdLst/>
            <a:ahLst/>
            <a:cxnLst/>
            <a:rect l="l" t="t" r="r" b="b"/>
            <a:pathLst>
              <a:path w="8842315" h="4911900">
                <a:moveTo>
                  <a:pt x="0" y="0"/>
                </a:moveTo>
                <a:lnTo>
                  <a:pt x="8842314" y="0"/>
                </a:lnTo>
                <a:lnTo>
                  <a:pt x="8842314" y="4911900"/>
                </a:lnTo>
                <a:lnTo>
                  <a:pt x="0" y="4911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25879" y="4561046"/>
            <a:ext cx="3708302" cy="395097"/>
          </a:xfrm>
          <a:custGeom>
            <a:avLst/>
            <a:gdLst/>
            <a:ahLst/>
            <a:cxnLst/>
            <a:rect l="l" t="t" r="r" b="b"/>
            <a:pathLst>
              <a:path w="3708302" h="395097">
                <a:moveTo>
                  <a:pt x="0" y="0"/>
                </a:moveTo>
                <a:lnTo>
                  <a:pt x="3708301" y="0"/>
                </a:lnTo>
                <a:lnTo>
                  <a:pt x="3708301" y="395097"/>
                </a:lnTo>
                <a:lnTo>
                  <a:pt x="0" y="3950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5867400" y="2457402"/>
            <a:ext cx="407537" cy="395097"/>
          </a:xfrm>
          <a:custGeom>
            <a:avLst/>
            <a:gdLst/>
            <a:ahLst/>
            <a:cxnLst/>
            <a:rect l="l" t="t" r="r" b="b"/>
            <a:pathLst>
              <a:path w="407537" h="395097">
                <a:moveTo>
                  <a:pt x="0" y="0"/>
                </a:moveTo>
                <a:lnTo>
                  <a:pt x="407537" y="0"/>
                </a:lnTo>
                <a:lnTo>
                  <a:pt x="407537" y="395097"/>
                </a:lnTo>
                <a:lnTo>
                  <a:pt x="0" y="3950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5867400" y="2457402"/>
            <a:ext cx="407537" cy="395097"/>
          </a:xfrm>
          <a:custGeom>
            <a:avLst/>
            <a:gdLst/>
            <a:ahLst/>
            <a:cxnLst/>
            <a:rect l="l" t="t" r="r" b="b"/>
            <a:pathLst>
              <a:path w="407537" h="395097">
                <a:moveTo>
                  <a:pt x="0" y="0"/>
                </a:moveTo>
                <a:lnTo>
                  <a:pt x="407537" y="0"/>
                </a:lnTo>
                <a:lnTo>
                  <a:pt x="407537" y="395097"/>
                </a:lnTo>
                <a:lnTo>
                  <a:pt x="0" y="395097"/>
                </a:lnTo>
                <a:lnTo>
                  <a:pt x="0" y="0"/>
                </a:lnTo>
                <a:close/>
              </a:path>
            </a:pathLst>
          </a:custGeom>
          <a:blipFill>
            <a:blip r:embed="rId8"/>
            <a:stretch>
              <a:fillRect/>
            </a:stretch>
          </a:blipFill>
        </p:spPr>
      </p:sp>
      <p:sp>
        <p:nvSpPr>
          <p:cNvPr id="6" name="Freeform 6"/>
          <p:cNvSpPr/>
          <p:nvPr/>
        </p:nvSpPr>
        <p:spPr>
          <a:xfrm>
            <a:off x="6305521" y="2457402"/>
            <a:ext cx="407537" cy="395097"/>
          </a:xfrm>
          <a:custGeom>
            <a:avLst/>
            <a:gdLst/>
            <a:ahLst/>
            <a:cxnLst/>
            <a:rect l="l" t="t" r="r" b="b"/>
            <a:pathLst>
              <a:path w="407537" h="395097">
                <a:moveTo>
                  <a:pt x="0" y="0"/>
                </a:moveTo>
                <a:lnTo>
                  <a:pt x="407537" y="0"/>
                </a:lnTo>
                <a:lnTo>
                  <a:pt x="407537" y="395097"/>
                </a:lnTo>
                <a:lnTo>
                  <a:pt x="0" y="395097"/>
                </a:lnTo>
                <a:lnTo>
                  <a:pt x="0" y="0"/>
                </a:lnTo>
                <a:close/>
              </a:path>
            </a:pathLst>
          </a:custGeom>
          <a:blipFill>
            <a:blip r:embed="rId6">
              <a:extLst>
                <a:ext uri="{96DAC541-7B7A-43D3-8B79-37D633B846F1}">
                  <asvg:svgBlip xmlns:asvg="http://schemas.microsoft.com/office/drawing/2016/SVG/main" r:embed="rId9"/>
                </a:ext>
              </a:extLst>
            </a:blip>
            <a:stretch>
              <a:fillRect/>
            </a:stretch>
          </a:blipFill>
        </p:spPr>
      </p:sp>
      <p:sp>
        <p:nvSpPr>
          <p:cNvPr id="7" name="Freeform 7"/>
          <p:cNvSpPr/>
          <p:nvPr/>
        </p:nvSpPr>
        <p:spPr>
          <a:xfrm>
            <a:off x="6743652" y="2457402"/>
            <a:ext cx="407537" cy="395097"/>
          </a:xfrm>
          <a:custGeom>
            <a:avLst/>
            <a:gdLst/>
            <a:ahLst/>
            <a:cxnLst/>
            <a:rect l="l" t="t" r="r" b="b"/>
            <a:pathLst>
              <a:path w="407537" h="395097">
                <a:moveTo>
                  <a:pt x="0" y="0"/>
                </a:moveTo>
                <a:lnTo>
                  <a:pt x="407537" y="0"/>
                </a:lnTo>
                <a:lnTo>
                  <a:pt x="407537" y="395097"/>
                </a:lnTo>
                <a:lnTo>
                  <a:pt x="0" y="395097"/>
                </a:lnTo>
                <a:lnTo>
                  <a:pt x="0" y="0"/>
                </a:lnTo>
                <a:close/>
              </a:path>
            </a:pathLst>
          </a:custGeom>
          <a:blipFill>
            <a:blip r:embed="rId6">
              <a:extLst>
                <a:ext uri="{96DAC541-7B7A-43D3-8B79-37D633B846F1}">
                  <asvg:svgBlip xmlns:asvg="http://schemas.microsoft.com/office/drawing/2016/SVG/main" r:embed="rId10"/>
                </a:ext>
              </a:extLst>
            </a:blip>
            <a:stretch>
              <a:fillRect/>
            </a:stretch>
          </a:blipFill>
        </p:spPr>
      </p:sp>
      <p:sp>
        <p:nvSpPr>
          <p:cNvPr id="8" name="Freeform 8"/>
          <p:cNvSpPr/>
          <p:nvPr/>
        </p:nvSpPr>
        <p:spPr>
          <a:xfrm>
            <a:off x="6305521" y="2457402"/>
            <a:ext cx="845658" cy="395097"/>
          </a:xfrm>
          <a:custGeom>
            <a:avLst/>
            <a:gdLst/>
            <a:ahLst/>
            <a:cxnLst/>
            <a:rect l="l" t="t" r="r" b="b"/>
            <a:pathLst>
              <a:path w="845658" h="395097">
                <a:moveTo>
                  <a:pt x="0" y="0"/>
                </a:moveTo>
                <a:lnTo>
                  <a:pt x="845659" y="0"/>
                </a:lnTo>
                <a:lnTo>
                  <a:pt x="845659" y="395097"/>
                </a:lnTo>
                <a:lnTo>
                  <a:pt x="0" y="395097"/>
                </a:lnTo>
                <a:lnTo>
                  <a:pt x="0" y="0"/>
                </a:lnTo>
                <a:close/>
              </a:path>
            </a:pathLst>
          </a:custGeom>
          <a:blipFill>
            <a:blip r:embed="rId11"/>
            <a:stretch>
              <a:fillRect/>
            </a:stretch>
          </a:blipFill>
        </p:spPr>
      </p:sp>
      <p:sp>
        <p:nvSpPr>
          <p:cNvPr id="9" name="Freeform 9"/>
          <p:cNvSpPr/>
          <p:nvPr/>
        </p:nvSpPr>
        <p:spPr>
          <a:xfrm>
            <a:off x="7486774" y="3136192"/>
            <a:ext cx="407527" cy="395078"/>
          </a:xfrm>
          <a:custGeom>
            <a:avLst/>
            <a:gdLst/>
            <a:ahLst/>
            <a:cxnLst/>
            <a:rect l="l" t="t" r="r" b="b"/>
            <a:pathLst>
              <a:path w="407527" h="395078">
                <a:moveTo>
                  <a:pt x="0" y="0"/>
                </a:moveTo>
                <a:lnTo>
                  <a:pt x="407527" y="0"/>
                </a:lnTo>
                <a:lnTo>
                  <a:pt x="407527" y="395078"/>
                </a:lnTo>
                <a:lnTo>
                  <a:pt x="0" y="395078"/>
                </a:lnTo>
                <a:lnTo>
                  <a:pt x="0" y="0"/>
                </a:lnTo>
                <a:close/>
              </a:path>
            </a:pathLst>
          </a:custGeom>
          <a:blipFill>
            <a:blip r:embed="rId6">
              <a:extLst>
                <a:ext uri="{96DAC541-7B7A-43D3-8B79-37D633B846F1}">
                  <asvg:svgBlip xmlns:asvg="http://schemas.microsoft.com/office/drawing/2016/SVG/main" r:embed="rId12"/>
                </a:ext>
              </a:extLst>
            </a:blip>
            <a:stretch>
              <a:fillRect/>
            </a:stretch>
          </a:blipFill>
        </p:spPr>
      </p:sp>
      <p:sp>
        <p:nvSpPr>
          <p:cNvPr id="10" name="Freeform 10"/>
          <p:cNvSpPr/>
          <p:nvPr/>
        </p:nvSpPr>
        <p:spPr>
          <a:xfrm>
            <a:off x="7486774" y="3136192"/>
            <a:ext cx="407527" cy="395078"/>
          </a:xfrm>
          <a:custGeom>
            <a:avLst/>
            <a:gdLst/>
            <a:ahLst/>
            <a:cxnLst/>
            <a:rect l="l" t="t" r="r" b="b"/>
            <a:pathLst>
              <a:path w="407527" h="395078">
                <a:moveTo>
                  <a:pt x="0" y="0"/>
                </a:moveTo>
                <a:lnTo>
                  <a:pt x="407527" y="0"/>
                </a:lnTo>
                <a:lnTo>
                  <a:pt x="407527" y="395078"/>
                </a:lnTo>
                <a:lnTo>
                  <a:pt x="0" y="395078"/>
                </a:lnTo>
                <a:lnTo>
                  <a:pt x="0" y="0"/>
                </a:lnTo>
                <a:close/>
              </a:path>
            </a:pathLst>
          </a:custGeom>
          <a:blipFill>
            <a:blip r:embed="rId13"/>
            <a:stretch>
              <a:fillRect/>
            </a:stretch>
          </a:blipFill>
        </p:spPr>
      </p:sp>
      <p:sp>
        <p:nvSpPr>
          <p:cNvPr id="11" name="Freeform 11"/>
          <p:cNvSpPr/>
          <p:nvPr/>
        </p:nvSpPr>
        <p:spPr>
          <a:xfrm>
            <a:off x="7911389" y="3136202"/>
            <a:ext cx="407527" cy="395078"/>
          </a:xfrm>
          <a:custGeom>
            <a:avLst/>
            <a:gdLst/>
            <a:ahLst/>
            <a:cxnLst/>
            <a:rect l="l" t="t" r="r" b="b"/>
            <a:pathLst>
              <a:path w="407527" h="395078">
                <a:moveTo>
                  <a:pt x="0" y="0"/>
                </a:moveTo>
                <a:lnTo>
                  <a:pt x="407527" y="0"/>
                </a:lnTo>
                <a:lnTo>
                  <a:pt x="407527" y="395077"/>
                </a:lnTo>
                <a:lnTo>
                  <a:pt x="0" y="395077"/>
                </a:lnTo>
                <a:lnTo>
                  <a:pt x="0" y="0"/>
                </a:lnTo>
                <a:close/>
              </a:path>
            </a:pathLst>
          </a:custGeom>
          <a:blipFill>
            <a:blip r:embed="rId6">
              <a:extLst>
                <a:ext uri="{96DAC541-7B7A-43D3-8B79-37D633B846F1}">
                  <asvg:svgBlip xmlns:asvg="http://schemas.microsoft.com/office/drawing/2016/SVG/main" r:embed="rId14"/>
                </a:ext>
              </a:extLst>
            </a:blip>
            <a:stretch>
              <a:fillRect/>
            </a:stretch>
          </a:blipFill>
        </p:spPr>
      </p:sp>
      <p:sp>
        <p:nvSpPr>
          <p:cNvPr id="12" name="Freeform 12"/>
          <p:cNvSpPr/>
          <p:nvPr/>
        </p:nvSpPr>
        <p:spPr>
          <a:xfrm>
            <a:off x="5867419" y="3136211"/>
            <a:ext cx="407527" cy="395078"/>
          </a:xfrm>
          <a:custGeom>
            <a:avLst/>
            <a:gdLst/>
            <a:ahLst/>
            <a:cxnLst/>
            <a:rect l="l" t="t" r="r" b="b"/>
            <a:pathLst>
              <a:path w="407527" h="395078">
                <a:moveTo>
                  <a:pt x="0" y="0"/>
                </a:moveTo>
                <a:lnTo>
                  <a:pt x="407527" y="0"/>
                </a:lnTo>
                <a:lnTo>
                  <a:pt x="407527" y="395078"/>
                </a:lnTo>
                <a:lnTo>
                  <a:pt x="0" y="395078"/>
                </a:lnTo>
                <a:lnTo>
                  <a:pt x="0" y="0"/>
                </a:lnTo>
                <a:close/>
              </a:path>
            </a:pathLst>
          </a:custGeom>
          <a:blipFill>
            <a:blip r:embed="rId6">
              <a:extLst>
                <a:ext uri="{96DAC541-7B7A-43D3-8B79-37D633B846F1}">
                  <asvg:svgBlip xmlns:asvg="http://schemas.microsoft.com/office/drawing/2016/SVG/main" r:embed="rId15"/>
                </a:ext>
              </a:extLst>
            </a:blip>
            <a:stretch>
              <a:fillRect/>
            </a:stretch>
          </a:blipFill>
        </p:spPr>
      </p:sp>
      <p:sp>
        <p:nvSpPr>
          <p:cNvPr id="13" name="Freeform 13"/>
          <p:cNvSpPr/>
          <p:nvPr/>
        </p:nvSpPr>
        <p:spPr>
          <a:xfrm>
            <a:off x="5985148" y="2788920"/>
            <a:ext cx="172069" cy="410804"/>
          </a:xfrm>
          <a:custGeom>
            <a:avLst/>
            <a:gdLst/>
            <a:ahLst/>
            <a:cxnLst/>
            <a:rect l="l" t="t" r="r" b="b"/>
            <a:pathLst>
              <a:path w="172069" h="410804">
                <a:moveTo>
                  <a:pt x="0" y="0"/>
                </a:moveTo>
                <a:lnTo>
                  <a:pt x="172069" y="0"/>
                </a:lnTo>
                <a:lnTo>
                  <a:pt x="172069" y="410804"/>
                </a:lnTo>
                <a:lnTo>
                  <a:pt x="0" y="41080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4" name="Freeform 14"/>
          <p:cNvSpPr/>
          <p:nvPr/>
        </p:nvSpPr>
        <p:spPr>
          <a:xfrm>
            <a:off x="7486764" y="2457402"/>
            <a:ext cx="407537" cy="395097"/>
          </a:xfrm>
          <a:custGeom>
            <a:avLst/>
            <a:gdLst/>
            <a:ahLst/>
            <a:cxnLst/>
            <a:rect l="l" t="t" r="r" b="b"/>
            <a:pathLst>
              <a:path w="407537" h="395097">
                <a:moveTo>
                  <a:pt x="0" y="0"/>
                </a:moveTo>
                <a:lnTo>
                  <a:pt x="407537" y="0"/>
                </a:lnTo>
                <a:lnTo>
                  <a:pt x="407537" y="395097"/>
                </a:lnTo>
                <a:lnTo>
                  <a:pt x="0" y="395097"/>
                </a:lnTo>
                <a:lnTo>
                  <a:pt x="0" y="0"/>
                </a:lnTo>
                <a:close/>
              </a:path>
            </a:pathLst>
          </a:custGeom>
          <a:blipFill>
            <a:blip r:embed="rId6">
              <a:extLst>
                <a:ext uri="{96DAC541-7B7A-43D3-8B79-37D633B846F1}">
                  <asvg:svgBlip xmlns:asvg="http://schemas.microsoft.com/office/drawing/2016/SVG/main" r:embed="rId18"/>
                </a:ext>
              </a:extLst>
            </a:blip>
            <a:stretch>
              <a:fillRect/>
            </a:stretch>
          </a:blipFill>
        </p:spPr>
      </p:sp>
      <p:sp>
        <p:nvSpPr>
          <p:cNvPr id="15" name="Freeform 15"/>
          <p:cNvSpPr/>
          <p:nvPr/>
        </p:nvSpPr>
        <p:spPr>
          <a:xfrm>
            <a:off x="7604503" y="2788891"/>
            <a:ext cx="172069" cy="410804"/>
          </a:xfrm>
          <a:custGeom>
            <a:avLst/>
            <a:gdLst/>
            <a:ahLst/>
            <a:cxnLst/>
            <a:rect l="l" t="t" r="r" b="b"/>
            <a:pathLst>
              <a:path w="172069" h="410804">
                <a:moveTo>
                  <a:pt x="0" y="0"/>
                </a:moveTo>
                <a:lnTo>
                  <a:pt x="172069" y="0"/>
                </a:lnTo>
                <a:lnTo>
                  <a:pt x="172069" y="410804"/>
                </a:lnTo>
                <a:lnTo>
                  <a:pt x="0" y="410804"/>
                </a:lnTo>
                <a:lnTo>
                  <a:pt x="0" y="0"/>
                </a:lnTo>
                <a:close/>
              </a:path>
            </a:pathLst>
          </a:custGeom>
          <a:blipFill>
            <a:blip r:embed="rId16">
              <a:extLst>
                <a:ext uri="{96DAC541-7B7A-43D3-8B79-37D633B846F1}">
                  <asvg:svgBlip xmlns:asvg="http://schemas.microsoft.com/office/drawing/2016/SVG/main" r:embed="rId19"/>
                </a:ext>
              </a:extLst>
            </a:blip>
            <a:stretch>
              <a:fillRect/>
            </a:stretch>
          </a:blipFill>
        </p:spPr>
      </p:sp>
      <p:sp>
        <p:nvSpPr>
          <p:cNvPr id="16" name="Freeform 16"/>
          <p:cNvSpPr/>
          <p:nvPr/>
        </p:nvSpPr>
        <p:spPr>
          <a:xfrm>
            <a:off x="7911379" y="2457402"/>
            <a:ext cx="407537" cy="395097"/>
          </a:xfrm>
          <a:custGeom>
            <a:avLst/>
            <a:gdLst/>
            <a:ahLst/>
            <a:cxnLst/>
            <a:rect l="l" t="t" r="r" b="b"/>
            <a:pathLst>
              <a:path w="407537" h="395097">
                <a:moveTo>
                  <a:pt x="0" y="0"/>
                </a:moveTo>
                <a:lnTo>
                  <a:pt x="407537" y="0"/>
                </a:lnTo>
                <a:lnTo>
                  <a:pt x="407537" y="395097"/>
                </a:lnTo>
                <a:lnTo>
                  <a:pt x="0" y="395097"/>
                </a:lnTo>
                <a:lnTo>
                  <a:pt x="0" y="0"/>
                </a:lnTo>
                <a:close/>
              </a:path>
            </a:pathLst>
          </a:custGeom>
          <a:blipFill>
            <a:blip r:embed="rId6">
              <a:extLst>
                <a:ext uri="{96DAC541-7B7A-43D3-8B79-37D633B846F1}">
                  <asvg:svgBlip xmlns:asvg="http://schemas.microsoft.com/office/drawing/2016/SVG/main" r:embed="rId20"/>
                </a:ext>
              </a:extLst>
            </a:blip>
            <a:stretch>
              <a:fillRect/>
            </a:stretch>
          </a:blipFill>
        </p:spPr>
      </p:sp>
      <p:sp>
        <p:nvSpPr>
          <p:cNvPr id="17" name="Freeform 17"/>
          <p:cNvSpPr/>
          <p:nvPr/>
        </p:nvSpPr>
        <p:spPr>
          <a:xfrm>
            <a:off x="7911389" y="3136202"/>
            <a:ext cx="407527" cy="395078"/>
          </a:xfrm>
          <a:custGeom>
            <a:avLst/>
            <a:gdLst/>
            <a:ahLst/>
            <a:cxnLst/>
            <a:rect l="l" t="t" r="r" b="b"/>
            <a:pathLst>
              <a:path w="407527" h="395078">
                <a:moveTo>
                  <a:pt x="0" y="0"/>
                </a:moveTo>
                <a:lnTo>
                  <a:pt x="407527" y="0"/>
                </a:lnTo>
                <a:lnTo>
                  <a:pt x="407527" y="395077"/>
                </a:lnTo>
                <a:lnTo>
                  <a:pt x="0" y="395077"/>
                </a:lnTo>
                <a:lnTo>
                  <a:pt x="0" y="0"/>
                </a:lnTo>
                <a:close/>
              </a:path>
            </a:pathLst>
          </a:custGeom>
          <a:blipFill>
            <a:blip r:embed="rId13"/>
            <a:stretch>
              <a:fillRect/>
            </a:stretch>
          </a:blipFill>
        </p:spPr>
      </p:sp>
      <p:sp>
        <p:nvSpPr>
          <p:cNvPr id="18" name="Freeform 18"/>
          <p:cNvSpPr/>
          <p:nvPr/>
        </p:nvSpPr>
        <p:spPr>
          <a:xfrm>
            <a:off x="5867419" y="3136221"/>
            <a:ext cx="407527" cy="395078"/>
          </a:xfrm>
          <a:custGeom>
            <a:avLst/>
            <a:gdLst/>
            <a:ahLst/>
            <a:cxnLst/>
            <a:rect l="l" t="t" r="r" b="b"/>
            <a:pathLst>
              <a:path w="407527" h="395078">
                <a:moveTo>
                  <a:pt x="0" y="0"/>
                </a:moveTo>
                <a:lnTo>
                  <a:pt x="407527" y="0"/>
                </a:lnTo>
                <a:lnTo>
                  <a:pt x="407527" y="395077"/>
                </a:lnTo>
                <a:lnTo>
                  <a:pt x="0" y="395077"/>
                </a:lnTo>
                <a:lnTo>
                  <a:pt x="0" y="0"/>
                </a:lnTo>
                <a:close/>
              </a:path>
            </a:pathLst>
          </a:custGeom>
          <a:blipFill>
            <a:blip r:embed="rId13"/>
            <a:stretch>
              <a:fillRect/>
            </a:stretch>
          </a:blipFill>
        </p:spPr>
      </p:sp>
      <p:sp>
        <p:nvSpPr>
          <p:cNvPr id="19" name="Freeform 19"/>
          <p:cNvSpPr/>
          <p:nvPr/>
        </p:nvSpPr>
        <p:spPr>
          <a:xfrm>
            <a:off x="7486764" y="2457402"/>
            <a:ext cx="407537" cy="395097"/>
          </a:xfrm>
          <a:custGeom>
            <a:avLst/>
            <a:gdLst/>
            <a:ahLst/>
            <a:cxnLst/>
            <a:rect l="l" t="t" r="r" b="b"/>
            <a:pathLst>
              <a:path w="407537" h="395097">
                <a:moveTo>
                  <a:pt x="0" y="0"/>
                </a:moveTo>
                <a:lnTo>
                  <a:pt x="407537" y="0"/>
                </a:lnTo>
                <a:lnTo>
                  <a:pt x="407537" y="395097"/>
                </a:lnTo>
                <a:lnTo>
                  <a:pt x="0" y="395097"/>
                </a:lnTo>
                <a:lnTo>
                  <a:pt x="0" y="0"/>
                </a:lnTo>
                <a:close/>
              </a:path>
            </a:pathLst>
          </a:custGeom>
          <a:blipFill>
            <a:blip r:embed="rId8"/>
            <a:stretch>
              <a:fillRect/>
            </a:stretch>
          </a:blipFill>
        </p:spPr>
      </p:sp>
      <p:sp>
        <p:nvSpPr>
          <p:cNvPr id="20" name="Freeform 20"/>
          <p:cNvSpPr/>
          <p:nvPr/>
        </p:nvSpPr>
        <p:spPr>
          <a:xfrm>
            <a:off x="7911379" y="2457402"/>
            <a:ext cx="407537" cy="395097"/>
          </a:xfrm>
          <a:custGeom>
            <a:avLst/>
            <a:gdLst/>
            <a:ahLst/>
            <a:cxnLst/>
            <a:rect l="l" t="t" r="r" b="b"/>
            <a:pathLst>
              <a:path w="407537" h="395097">
                <a:moveTo>
                  <a:pt x="0" y="0"/>
                </a:moveTo>
                <a:lnTo>
                  <a:pt x="407537" y="0"/>
                </a:lnTo>
                <a:lnTo>
                  <a:pt x="407537" y="395097"/>
                </a:lnTo>
                <a:lnTo>
                  <a:pt x="0" y="395097"/>
                </a:lnTo>
                <a:lnTo>
                  <a:pt x="0" y="0"/>
                </a:lnTo>
                <a:close/>
              </a:path>
            </a:pathLst>
          </a:custGeom>
          <a:blipFill>
            <a:blip r:embed="rId8"/>
            <a:stretch>
              <a:fillRect/>
            </a:stretch>
          </a:blipFill>
        </p:spPr>
      </p:sp>
      <p:sp>
        <p:nvSpPr>
          <p:cNvPr id="21" name="Freeform 21"/>
          <p:cNvSpPr/>
          <p:nvPr/>
        </p:nvSpPr>
        <p:spPr>
          <a:xfrm>
            <a:off x="5917111" y="3967420"/>
            <a:ext cx="308124" cy="312401"/>
          </a:xfrm>
          <a:custGeom>
            <a:avLst/>
            <a:gdLst/>
            <a:ahLst/>
            <a:cxnLst/>
            <a:rect l="l" t="t" r="r" b="b"/>
            <a:pathLst>
              <a:path w="308124" h="312401">
                <a:moveTo>
                  <a:pt x="0" y="0"/>
                </a:moveTo>
                <a:lnTo>
                  <a:pt x="308124" y="0"/>
                </a:lnTo>
                <a:lnTo>
                  <a:pt x="308124" y="312401"/>
                </a:lnTo>
                <a:lnTo>
                  <a:pt x="0" y="31240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22" name="Freeform 22"/>
          <p:cNvSpPr/>
          <p:nvPr/>
        </p:nvSpPr>
        <p:spPr>
          <a:xfrm>
            <a:off x="8029118" y="2788901"/>
            <a:ext cx="172069" cy="410804"/>
          </a:xfrm>
          <a:custGeom>
            <a:avLst/>
            <a:gdLst/>
            <a:ahLst/>
            <a:cxnLst/>
            <a:rect l="l" t="t" r="r" b="b"/>
            <a:pathLst>
              <a:path w="172069" h="410804">
                <a:moveTo>
                  <a:pt x="0" y="0"/>
                </a:moveTo>
                <a:lnTo>
                  <a:pt x="172069" y="0"/>
                </a:lnTo>
                <a:lnTo>
                  <a:pt x="172069" y="410804"/>
                </a:lnTo>
                <a:lnTo>
                  <a:pt x="0" y="410804"/>
                </a:lnTo>
                <a:lnTo>
                  <a:pt x="0" y="0"/>
                </a:lnTo>
                <a:close/>
              </a:path>
            </a:pathLst>
          </a:custGeom>
          <a:blipFill>
            <a:blip r:embed="rId16">
              <a:extLst>
                <a:ext uri="{96DAC541-7B7A-43D3-8B79-37D633B846F1}">
                  <asvg:svgBlip xmlns:asvg="http://schemas.microsoft.com/office/drawing/2016/SVG/main" r:embed="rId23"/>
                </a:ext>
              </a:extLst>
            </a:blip>
            <a:stretch>
              <a:fillRect/>
            </a:stretch>
          </a:blipFill>
        </p:spPr>
      </p:sp>
      <p:sp>
        <p:nvSpPr>
          <p:cNvPr id="23" name="Freeform 23"/>
          <p:cNvSpPr/>
          <p:nvPr/>
        </p:nvSpPr>
        <p:spPr>
          <a:xfrm>
            <a:off x="5917111" y="3967420"/>
            <a:ext cx="308124" cy="312401"/>
          </a:xfrm>
          <a:custGeom>
            <a:avLst/>
            <a:gdLst/>
            <a:ahLst/>
            <a:cxnLst/>
            <a:rect l="l" t="t" r="r" b="b"/>
            <a:pathLst>
              <a:path w="308124" h="312401">
                <a:moveTo>
                  <a:pt x="0" y="0"/>
                </a:moveTo>
                <a:lnTo>
                  <a:pt x="308124" y="0"/>
                </a:lnTo>
                <a:lnTo>
                  <a:pt x="308124" y="312401"/>
                </a:lnTo>
                <a:lnTo>
                  <a:pt x="0" y="312401"/>
                </a:lnTo>
                <a:lnTo>
                  <a:pt x="0" y="0"/>
                </a:lnTo>
                <a:close/>
              </a:path>
            </a:pathLst>
          </a:custGeom>
          <a:blipFill>
            <a:blip r:embed="rId24"/>
            <a:stretch>
              <a:fillRect l="-17969" t="-17970" r="-17960" b="-17958"/>
            </a:stretch>
          </a:blipFill>
        </p:spPr>
      </p:sp>
      <p:sp>
        <p:nvSpPr>
          <p:cNvPr id="24" name="Freeform 24"/>
          <p:cNvSpPr/>
          <p:nvPr/>
        </p:nvSpPr>
        <p:spPr>
          <a:xfrm>
            <a:off x="6351327" y="3967420"/>
            <a:ext cx="308124" cy="312401"/>
          </a:xfrm>
          <a:custGeom>
            <a:avLst/>
            <a:gdLst/>
            <a:ahLst/>
            <a:cxnLst/>
            <a:rect l="l" t="t" r="r" b="b"/>
            <a:pathLst>
              <a:path w="308124" h="312401">
                <a:moveTo>
                  <a:pt x="0" y="0"/>
                </a:moveTo>
                <a:lnTo>
                  <a:pt x="308124" y="0"/>
                </a:lnTo>
                <a:lnTo>
                  <a:pt x="308124" y="312401"/>
                </a:lnTo>
                <a:lnTo>
                  <a:pt x="0" y="312401"/>
                </a:lnTo>
                <a:lnTo>
                  <a:pt x="0" y="0"/>
                </a:lnTo>
                <a:close/>
              </a:path>
            </a:pathLst>
          </a:custGeom>
          <a:blipFill>
            <a:blip r:embed="rId21">
              <a:extLst>
                <a:ext uri="{96DAC541-7B7A-43D3-8B79-37D633B846F1}">
                  <asvg:svgBlip xmlns:asvg="http://schemas.microsoft.com/office/drawing/2016/SVG/main" r:embed="rId25"/>
                </a:ext>
              </a:extLst>
            </a:blip>
            <a:stretch>
              <a:fillRect/>
            </a:stretch>
          </a:blipFill>
        </p:spPr>
      </p:sp>
      <p:sp>
        <p:nvSpPr>
          <p:cNvPr id="25" name="Freeform 25"/>
          <p:cNvSpPr/>
          <p:nvPr/>
        </p:nvSpPr>
        <p:spPr>
          <a:xfrm>
            <a:off x="6785524" y="3967420"/>
            <a:ext cx="308124" cy="312401"/>
          </a:xfrm>
          <a:custGeom>
            <a:avLst/>
            <a:gdLst/>
            <a:ahLst/>
            <a:cxnLst/>
            <a:rect l="l" t="t" r="r" b="b"/>
            <a:pathLst>
              <a:path w="308124" h="312401">
                <a:moveTo>
                  <a:pt x="0" y="0"/>
                </a:moveTo>
                <a:lnTo>
                  <a:pt x="308124" y="0"/>
                </a:lnTo>
                <a:lnTo>
                  <a:pt x="308124" y="312401"/>
                </a:lnTo>
                <a:lnTo>
                  <a:pt x="0" y="312401"/>
                </a:lnTo>
                <a:lnTo>
                  <a:pt x="0" y="0"/>
                </a:lnTo>
                <a:close/>
              </a:path>
            </a:pathLst>
          </a:custGeom>
          <a:blipFill>
            <a:blip r:embed="rId21">
              <a:extLst>
                <a:ext uri="{96DAC541-7B7A-43D3-8B79-37D633B846F1}">
                  <asvg:svgBlip xmlns:asvg="http://schemas.microsoft.com/office/drawing/2016/SVG/main" r:embed="rId26"/>
                </a:ext>
              </a:extLst>
            </a:blip>
            <a:stretch>
              <a:fillRect/>
            </a:stretch>
          </a:blipFill>
        </p:spPr>
      </p:sp>
      <p:sp>
        <p:nvSpPr>
          <p:cNvPr id="26" name="Freeform 26"/>
          <p:cNvSpPr/>
          <p:nvPr/>
        </p:nvSpPr>
        <p:spPr>
          <a:xfrm>
            <a:off x="5985139" y="3467729"/>
            <a:ext cx="1020080" cy="567452"/>
          </a:xfrm>
          <a:custGeom>
            <a:avLst/>
            <a:gdLst/>
            <a:ahLst/>
            <a:cxnLst/>
            <a:rect l="l" t="t" r="r" b="b"/>
            <a:pathLst>
              <a:path w="1020080" h="567452">
                <a:moveTo>
                  <a:pt x="0" y="0"/>
                </a:moveTo>
                <a:lnTo>
                  <a:pt x="1020079" y="0"/>
                </a:lnTo>
                <a:lnTo>
                  <a:pt x="1020079" y="567452"/>
                </a:lnTo>
                <a:lnTo>
                  <a:pt x="0" y="567452"/>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27" name="Freeform 27"/>
          <p:cNvSpPr/>
          <p:nvPr/>
        </p:nvSpPr>
        <p:spPr>
          <a:xfrm>
            <a:off x="7536466" y="3967420"/>
            <a:ext cx="308124" cy="312401"/>
          </a:xfrm>
          <a:custGeom>
            <a:avLst/>
            <a:gdLst/>
            <a:ahLst/>
            <a:cxnLst/>
            <a:rect l="l" t="t" r="r" b="b"/>
            <a:pathLst>
              <a:path w="308124" h="312401">
                <a:moveTo>
                  <a:pt x="0" y="0"/>
                </a:moveTo>
                <a:lnTo>
                  <a:pt x="308124" y="0"/>
                </a:lnTo>
                <a:lnTo>
                  <a:pt x="308124" y="312401"/>
                </a:lnTo>
                <a:lnTo>
                  <a:pt x="0" y="312401"/>
                </a:lnTo>
                <a:lnTo>
                  <a:pt x="0" y="0"/>
                </a:lnTo>
                <a:close/>
              </a:path>
            </a:pathLst>
          </a:custGeom>
          <a:blipFill>
            <a:blip r:embed="rId21">
              <a:extLst>
                <a:ext uri="{96DAC541-7B7A-43D3-8B79-37D633B846F1}">
                  <asvg:svgBlip xmlns:asvg="http://schemas.microsoft.com/office/drawing/2016/SVG/main" r:embed="rId29"/>
                </a:ext>
              </a:extLst>
            </a:blip>
            <a:stretch>
              <a:fillRect/>
            </a:stretch>
          </a:blipFill>
        </p:spPr>
      </p:sp>
      <p:sp>
        <p:nvSpPr>
          <p:cNvPr id="28" name="Freeform 28"/>
          <p:cNvSpPr/>
          <p:nvPr/>
        </p:nvSpPr>
        <p:spPr>
          <a:xfrm>
            <a:off x="7961071" y="3967420"/>
            <a:ext cx="308124" cy="312401"/>
          </a:xfrm>
          <a:custGeom>
            <a:avLst/>
            <a:gdLst/>
            <a:ahLst/>
            <a:cxnLst/>
            <a:rect l="l" t="t" r="r" b="b"/>
            <a:pathLst>
              <a:path w="308124" h="312401">
                <a:moveTo>
                  <a:pt x="0" y="0"/>
                </a:moveTo>
                <a:lnTo>
                  <a:pt x="308124" y="0"/>
                </a:lnTo>
                <a:lnTo>
                  <a:pt x="308124" y="312401"/>
                </a:lnTo>
                <a:lnTo>
                  <a:pt x="0" y="312401"/>
                </a:lnTo>
                <a:lnTo>
                  <a:pt x="0" y="0"/>
                </a:lnTo>
                <a:close/>
              </a:path>
            </a:pathLst>
          </a:custGeom>
          <a:blipFill>
            <a:blip r:embed="rId21">
              <a:extLst>
                <a:ext uri="{96DAC541-7B7A-43D3-8B79-37D633B846F1}">
                  <asvg:svgBlip xmlns:asvg="http://schemas.microsoft.com/office/drawing/2016/SVG/main" r:embed="rId30"/>
                </a:ext>
              </a:extLst>
            </a:blip>
            <a:stretch>
              <a:fillRect/>
            </a:stretch>
          </a:blipFill>
        </p:spPr>
      </p:sp>
      <p:sp>
        <p:nvSpPr>
          <p:cNvPr id="29" name="Freeform 29"/>
          <p:cNvSpPr/>
          <p:nvPr/>
        </p:nvSpPr>
        <p:spPr>
          <a:xfrm>
            <a:off x="6351327" y="3967420"/>
            <a:ext cx="308124" cy="312401"/>
          </a:xfrm>
          <a:custGeom>
            <a:avLst/>
            <a:gdLst/>
            <a:ahLst/>
            <a:cxnLst/>
            <a:rect l="l" t="t" r="r" b="b"/>
            <a:pathLst>
              <a:path w="308124" h="312401">
                <a:moveTo>
                  <a:pt x="0" y="0"/>
                </a:moveTo>
                <a:lnTo>
                  <a:pt x="308124" y="0"/>
                </a:lnTo>
                <a:lnTo>
                  <a:pt x="308124" y="312401"/>
                </a:lnTo>
                <a:lnTo>
                  <a:pt x="0" y="312401"/>
                </a:lnTo>
                <a:lnTo>
                  <a:pt x="0" y="0"/>
                </a:lnTo>
                <a:close/>
              </a:path>
            </a:pathLst>
          </a:custGeom>
          <a:blipFill>
            <a:blip r:embed="rId24"/>
            <a:stretch>
              <a:fillRect l="-17969" t="-17970" r="-17960" b="-17958"/>
            </a:stretch>
          </a:blipFill>
        </p:spPr>
      </p:sp>
      <p:sp>
        <p:nvSpPr>
          <p:cNvPr id="30" name="Freeform 30"/>
          <p:cNvSpPr/>
          <p:nvPr/>
        </p:nvSpPr>
        <p:spPr>
          <a:xfrm>
            <a:off x="6785524" y="3967420"/>
            <a:ext cx="308124" cy="312401"/>
          </a:xfrm>
          <a:custGeom>
            <a:avLst/>
            <a:gdLst/>
            <a:ahLst/>
            <a:cxnLst/>
            <a:rect l="l" t="t" r="r" b="b"/>
            <a:pathLst>
              <a:path w="308124" h="312401">
                <a:moveTo>
                  <a:pt x="0" y="0"/>
                </a:moveTo>
                <a:lnTo>
                  <a:pt x="308124" y="0"/>
                </a:lnTo>
                <a:lnTo>
                  <a:pt x="308124" y="312401"/>
                </a:lnTo>
                <a:lnTo>
                  <a:pt x="0" y="312401"/>
                </a:lnTo>
                <a:lnTo>
                  <a:pt x="0" y="0"/>
                </a:lnTo>
                <a:close/>
              </a:path>
            </a:pathLst>
          </a:custGeom>
          <a:blipFill>
            <a:blip r:embed="rId24"/>
            <a:stretch>
              <a:fillRect l="-17969" t="-17970" r="-17960" b="-17958"/>
            </a:stretch>
          </a:blipFill>
        </p:spPr>
      </p:sp>
      <p:sp>
        <p:nvSpPr>
          <p:cNvPr id="31" name="Freeform 31"/>
          <p:cNvSpPr/>
          <p:nvPr/>
        </p:nvSpPr>
        <p:spPr>
          <a:xfrm>
            <a:off x="7536466" y="3967420"/>
            <a:ext cx="308124" cy="312401"/>
          </a:xfrm>
          <a:custGeom>
            <a:avLst/>
            <a:gdLst/>
            <a:ahLst/>
            <a:cxnLst/>
            <a:rect l="l" t="t" r="r" b="b"/>
            <a:pathLst>
              <a:path w="308124" h="312401">
                <a:moveTo>
                  <a:pt x="0" y="0"/>
                </a:moveTo>
                <a:lnTo>
                  <a:pt x="308124" y="0"/>
                </a:lnTo>
                <a:lnTo>
                  <a:pt x="308124" y="312401"/>
                </a:lnTo>
                <a:lnTo>
                  <a:pt x="0" y="312401"/>
                </a:lnTo>
                <a:lnTo>
                  <a:pt x="0" y="0"/>
                </a:lnTo>
                <a:close/>
              </a:path>
            </a:pathLst>
          </a:custGeom>
          <a:blipFill>
            <a:blip r:embed="rId24"/>
            <a:stretch>
              <a:fillRect l="-17969" t="-17970" r="-17960" b="-17958"/>
            </a:stretch>
          </a:blipFill>
        </p:spPr>
      </p:sp>
      <p:sp>
        <p:nvSpPr>
          <p:cNvPr id="32" name="Freeform 32"/>
          <p:cNvSpPr/>
          <p:nvPr/>
        </p:nvSpPr>
        <p:spPr>
          <a:xfrm>
            <a:off x="7961071" y="3967420"/>
            <a:ext cx="308124" cy="312401"/>
          </a:xfrm>
          <a:custGeom>
            <a:avLst/>
            <a:gdLst/>
            <a:ahLst/>
            <a:cxnLst/>
            <a:rect l="l" t="t" r="r" b="b"/>
            <a:pathLst>
              <a:path w="308124" h="312401">
                <a:moveTo>
                  <a:pt x="0" y="0"/>
                </a:moveTo>
                <a:lnTo>
                  <a:pt x="308124" y="0"/>
                </a:lnTo>
                <a:lnTo>
                  <a:pt x="308124" y="312401"/>
                </a:lnTo>
                <a:lnTo>
                  <a:pt x="0" y="312401"/>
                </a:lnTo>
                <a:lnTo>
                  <a:pt x="0" y="0"/>
                </a:lnTo>
                <a:close/>
              </a:path>
            </a:pathLst>
          </a:custGeom>
          <a:blipFill>
            <a:blip r:embed="rId24"/>
            <a:stretch>
              <a:fillRect l="-17969" t="-17970" r="-17960" b="-17958"/>
            </a:stretch>
          </a:blipFill>
        </p:spPr>
      </p:sp>
      <p:sp>
        <p:nvSpPr>
          <p:cNvPr id="33" name="Freeform 33"/>
          <p:cNvSpPr/>
          <p:nvPr/>
        </p:nvSpPr>
        <p:spPr>
          <a:xfrm>
            <a:off x="6873697" y="3467729"/>
            <a:ext cx="1327480" cy="567319"/>
          </a:xfrm>
          <a:custGeom>
            <a:avLst/>
            <a:gdLst/>
            <a:ahLst/>
            <a:cxnLst/>
            <a:rect l="l" t="t" r="r" b="b"/>
            <a:pathLst>
              <a:path w="1327480" h="567319">
                <a:moveTo>
                  <a:pt x="0" y="0"/>
                </a:moveTo>
                <a:lnTo>
                  <a:pt x="1327480" y="0"/>
                </a:lnTo>
                <a:lnTo>
                  <a:pt x="1327480" y="567318"/>
                </a:lnTo>
                <a:lnTo>
                  <a:pt x="0" y="567318"/>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34" name="TextBox 34"/>
          <p:cNvSpPr txBox="1"/>
          <p:nvPr/>
        </p:nvSpPr>
        <p:spPr>
          <a:xfrm>
            <a:off x="600199" y="1342368"/>
            <a:ext cx="4944189" cy="703383"/>
          </a:xfrm>
          <a:prstGeom prst="rect">
            <a:avLst/>
          </a:prstGeom>
        </p:spPr>
        <p:txBody>
          <a:bodyPr lIns="0" tIns="0" rIns="0" bIns="0" rtlCol="0" anchor="t">
            <a:spAutoFit/>
          </a:bodyPr>
          <a:lstStyle/>
          <a:p>
            <a:pPr algn="l">
              <a:lnSpc>
                <a:spcPts val="1200"/>
              </a:lnSpc>
            </a:pPr>
            <a:r>
              <a:rPr lang="en-US" sz="1000">
                <a:solidFill>
                  <a:srgbClr val="000000"/>
                </a:solidFill>
                <a:latin typeface="Open Sans"/>
                <a:ea typeface="Open Sans"/>
                <a:cs typeface="Open Sans"/>
                <a:sym typeface="Open Sans"/>
              </a:rPr>
              <a:t>A </a:t>
            </a:r>
            <a:r>
              <a:rPr lang="en-US" sz="1000">
                <a:solidFill>
                  <a:srgbClr val="B85450"/>
                </a:solidFill>
                <a:latin typeface="Open Sans"/>
                <a:ea typeface="Open Sans"/>
                <a:cs typeface="Open Sans"/>
                <a:sym typeface="Open Sans"/>
              </a:rPr>
              <a:t>PersistentVolumeClaim</a:t>
            </a:r>
            <a:r>
              <a:rPr lang="en-US" sz="1000">
                <a:solidFill>
                  <a:srgbClr val="000000"/>
                </a:solidFill>
                <a:latin typeface="Open Sans"/>
                <a:ea typeface="Open Sans"/>
                <a:cs typeface="Open Sans"/>
                <a:sym typeface="Open Sans"/>
              </a:rPr>
              <a:t> is what actually reserves a PV (when using static provisioning) or creates and reserves a PV (when using dynamic provisioning).</a:t>
            </a:r>
          </a:p>
          <a:p>
            <a:pPr algn="l">
              <a:lnSpc>
                <a:spcPts val="2400"/>
              </a:lnSpc>
            </a:pPr>
            <a:r>
              <a:rPr lang="en-US" sz="1000">
                <a:solidFill>
                  <a:srgbClr val="000000"/>
                </a:solidFill>
                <a:latin typeface="Open Sans"/>
                <a:ea typeface="Open Sans"/>
                <a:cs typeface="Open Sans"/>
                <a:sym typeface="Open Sans"/>
              </a:rPr>
              <a:t>Claims are bound to a single </a:t>
            </a:r>
            <a:r>
              <a:rPr lang="en-US" sz="1000">
                <a:solidFill>
                  <a:srgbClr val="B85450"/>
                </a:solidFill>
                <a:latin typeface="Open Sans"/>
                <a:ea typeface="Open Sans"/>
                <a:cs typeface="Open Sans"/>
                <a:sym typeface="Open Sans"/>
              </a:rPr>
              <a:t>PersistentVolume</a:t>
            </a:r>
            <a:r>
              <a:rPr lang="en-US" sz="1000">
                <a:solidFill>
                  <a:srgbClr val="000000"/>
                </a:solidFill>
                <a:latin typeface="Open Sans"/>
                <a:ea typeface="Open Sans"/>
                <a:cs typeface="Open Sans"/>
                <a:sym typeface="Open Sans"/>
              </a:rPr>
              <a:t>, and a </a:t>
            </a:r>
            <a:r>
              <a:rPr lang="en-US" sz="1000">
                <a:solidFill>
                  <a:srgbClr val="B85450"/>
                </a:solidFill>
                <a:latin typeface="Open Sans"/>
                <a:ea typeface="Open Sans"/>
                <a:cs typeface="Open Sans"/>
                <a:sym typeface="Open Sans"/>
              </a:rPr>
              <a:t>PersistentVolume</a:t>
            </a:r>
            <a:r>
              <a:rPr lang="en-US" sz="1000">
                <a:solidFill>
                  <a:srgbClr val="000000"/>
                </a:solidFill>
                <a:latin typeface="Open Sans"/>
                <a:ea typeface="Open Sans"/>
                <a:cs typeface="Open Sans"/>
                <a:sym typeface="Open Sans"/>
              </a:rPr>
              <a:t> can </a:t>
            </a:r>
          </a:p>
          <a:p>
            <a:pPr algn="l">
              <a:lnSpc>
                <a:spcPts val="500"/>
              </a:lnSpc>
            </a:pPr>
            <a:r>
              <a:rPr lang="en-US" sz="1000">
                <a:solidFill>
                  <a:srgbClr val="000000"/>
                </a:solidFill>
                <a:latin typeface="Open Sans"/>
                <a:ea typeface="Open Sans"/>
                <a:cs typeface="Open Sans"/>
                <a:sym typeface="Open Sans"/>
              </a:rPr>
              <a:t>have </a:t>
            </a:r>
            <a:r>
              <a:rPr lang="en-US" sz="1000" b="1">
                <a:solidFill>
                  <a:srgbClr val="000000"/>
                </a:solidFill>
                <a:latin typeface="Open Sans Bold"/>
                <a:ea typeface="Open Sans Bold"/>
                <a:cs typeface="Open Sans Bold"/>
                <a:sym typeface="Open Sans Bold"/>
              </a:rPr>
              <a:t>at most one</a:t>
            </a:r>
            <a:r>
              <a:rPr lang="en-US" sz="1000">
                <a:solidFill>
                  <a:srgbClr val="000000"/>
                </a:solidFill>
                <a:latin typeface="Open Sans"/>
                <a:ea typeface="Open Sans"/>
                <a:cs typeface="Open Sans"/>
                <a:sym typeface="Open Sans"/>
              </a:rPr>
              <a:t> claim bound to it.</a:t>
            </a:r>
          </a:p>
        </p:txBody>
      </p:sp>
      <p:sp>
        <p:nvSpPr>
          <p:cNvPr id="35" name="TextBox 35"/>
          <p:cNvSpPr txBox="1"/>
          <p:nvPr/>
        </p:nvSpPr>
        <p:spPr>
          <a:xfrm>
            <a:off x="783079" y="1980543"/>
            <a:ext cx="4762929" cy="904170"/>
          </a:xfrm>
          <a:prstGeom prst="rect">
            <a:avLst/>
          </a:prstGeom>
        </p:spPr>
        <p:txBody>
          <a:bodyPr lIns="0" tIns="0" rIns="0" bIns="0" rtlCol="0" anchor="t">
            <a:spAutoFit/>
          </a:bodyPr>
          <a:lstStyle/>
          <a:p>
            <a:pPr algn="l">
              <a:lnSpc>
                <a:spcPts val="2500"/>
              </a:lnSpc>
            </a:pPr>
            <a:r>
              <a:rPr lang="en-US" sz="1000">
                <a:solidFill>
                  <a:srgbClr val="000000"/>
                </a:solidFill>
                <a:latin typeface="Open Sans"/>
                <a:ea typeface="Open Sans"/>
                <a:cs typeface="Open Sans"/>
                <a:sym typeface="Open Sans"/>
              </a:rPr>
              <a:t>We can set speciﬁc criteria in a claim, so that only PVs that match these criteria </a:t>
            </a:r>
          </a:p>
          <a:p>
            <a:pPr algn="l">
              <a:lnSpc>
                <a:spcPts val="500"/>
              </a:lnSpc>
            </a:pPr>
            <a:r>
              <a:rPr lang="en-US" sz="1000">
                <a:solidFill>
                  <a:srgbClr val="000000"/>
                </a:solidFill>
                <a:latin typeface="Open Sans"/>
                <a:ea typeface="Open Sans"/>
                <a:cs typeface="Open Sans"/>
                <a:sym typeface="Open Sans"/>
              </a:rPr>
              <a:t>are considered for binds.</a:t>
            </a:r>
          </a:p>
          <a:p>
            <a:pPr algn="l">
              <a:lnSpc>
                <a:spcPts val="2500"/>
              </a:lnSpc>
            </a:pPr>
            <a:r>
              <a:rPr lang="en-US" sz="1000">
                <a:solidFill>
                  <a:srgbClr val="000000"/>
                </a:solidFill>
                <a:latin typeface="Open Sans"/>
                <a:ea typeface="Open Sans"/>
                <a:cs typeface="Open Sans"/>
                <a:sym typeface="Open Sans"/>
              </a:rPr>
              <a:t>Be mindful of the possibility for extra unused capacity!</a:t>
            </a:r>
          </a:p>
          <a:p>
            <a:pPr algn="l">
              <a:lnSpc>
                <a:spcPts val="1100"/>
              </a:lnSpc>
            </a:pPr>
            <a:r>
              <a:rPr lang="en-US" sz="1000">
                <a:solidFill>
                  <a:srgbClr val="000000"/>
                </a:solidFill>
                <a:latin typeface="Open Sans"/>
                <a:ea typeface="Open Sans"/>
                <a:cs typeface="Open Sans"/>
                <a:sym typeface="Open Sans"/>
              </a:rPr>
              <a:t>Reclamation policies can be </a:t>
            </a:r>
            <a:r>
              <a:rPr lang="en-US" sz="1000">
                <a:solidFill>
                  <a:srgbClr val="B85450"/>
                </a:solidFill>
                <a:latin typeface="Open Sans"/>
                <a:ea typeface="Open Sans"/>
                <a:cs typeface="Open Sans"/>
                <a:sym typeface="Open Sans"/>
              </a:rPr>
              <a:t>Retain</a:t>
            </a:r>
            <a:r>
              <a:rPr lang="en-US" sz="1000">
                <a:solidFill>
                  <a:srgbClr val="000000"/>
                </a:solidFill>
                <a:latin typeface="Open Sans"/>
                <a:ea typeface="Open Sans"/>
                <a:cs typeface="Open Sans"/>
                <a:sym typeface="Open Sans"/>
              </a:rPr>
              <a:t>, </a:t>
            </a:r>
            <a:r>
              <a:rPr lang="en-US" sz="1000">
                <a:solidFill>
                  <a:srgbClr val="B85450"/>
                </a:solidFill>
                <a:latin typeface="Open Sans"/>
                <a:ea typeface="Open Sans"/>
                <a:cs typeface="Open Sans"/>
                <a:sym typeface="Open Sans"/>
              </a:rPr>
              <a:t>Delete</a:t>
            </a:r>
            <a:r>
              <a:rPr lang="en-US" sz="1000">
                <a:solidFill>
                  <a:srgbClr val="000000"/>
                </a:solidFill>
                <a:latin typeface="Open Sans"/>
                <a:ea typeface="Open Sans"/>
                <a:cs typeface="Open Sans"/>
                <a:sym typeface="Open Sans"/>
              </a:rPr>
              <a:t>, or </a:t>
            </a:r>
            <a:r>
              <a:rPr lang="en-US" sz="1000">
                <a:solidFill>
                  <a:srgbClr val="B85450"/>
                </a:solidFill>
                <a:latin typeface="Open Sans"/>
                <a:ea typeface="Open Sans"/>
                <a:cs typeface="Open Sans"/>
                <a:sym typeface="Open Sans"/>
              </a:rPr>
              <a:t>Recycle</a:t>
            </a:r>
            <a:r>
              <a:rPr lang="en-US" sz="1000">
                <a:solidFill>
                  <a:srgbClr val="000000"/>
                </a:solidFill>
                <a:latin typeface="Open Sans"/>
                <a:ea typeface="Open Sans"/>
                <a:cs typeface="Open Sans"/>
                <a:sym typeface="Open Sans"/>
              </a:rPr>
              <a:t> (deprecated).</a:t>
            </a:r>
          </a:p>
        </p:txBody>
      </p:sp>
      <p:sp>
        <p:nvSpPr>
          <p:cNvPr id="36" name="TextBox 36"/>
          <p:cNvSpPr txBox="1"/>
          <p:nvPr/>
        </p:nvSpPr>
        <p:spPr>
          <a:xfrm>
            <a:off x="600199" y="2818743"/>
            <a:ext cx="880615" cy="290884"/>
          </a:xfrm>
          <a:prstGeom prst="rect">
            <a:avLst/>
          </a:prstGeom>
        </p:spPr>
        <p:txBody>
          <a:bodyPr lIns="0" tIns="0" rIns="0" bIns="0" rtlCol="0" anchor="t">
            <a:spAutoFit/>
          </a:bodyPr>
          <a:lstStyle/>
          <a:p>
            <a:pPr algn="l">
              <a:lnSpc>
                <a:spcPts val="2500"/>
              </a:lnSpc>
            </a:pPr>
            <a:r>
              <a:rPr lang="en-US" sz="1000">
                <a:solidFill>
                  <a:srgbClr val="000000"/>
                </a:solidFill>
                <a:latin typeface="Open Sans"/>
                <a:ea typeface="Open Sans"/>
                <a:cs typeface="Open Sans"/>
                <a:sym typeface="Open Sans"/>
              </a:rPr>
              <a:t>Access modes:</a:t>
            </a:r>
          </a:p>
        </p:txBody>
      </p:sp>
      <p:sp>
        <p:nvSpPr>
          <p:cNvPr id="37" name="TextBox 37"/>
          <p:cNvSpPr txBox="1"/>
          <p:nvPr/>
        </p:nvSpPr>
        <p:spPr>
          <a:xfrm>
            <a:off x="783079" y="3169177"/>
            <a:ext cx="4939217" cy="1012927"/>
          </a:xfrm>
          <a:prstGeom prst="rect">
            <a:avLst/>
          </a:prstGeom>
        </p:spPr>
        <p:txBody>
          <a:bodyPr lIns="0" tIns="0" rIns="0" bIns="0" rtlCol="0" anchor="t">
            <a:spAutoFit/>
          </a:bodyPr>
          <a:lstStyle/>
          <a:p>
            <a:pPr algn="l">
              <a:lnSpc>
                <a:spcPts val="1200"/>
              </a:lnSpc>
            </a:pPr>
            <a:r>
              <a:rPr lang="en-US" sz="1000">
                <a:solidFill>
                  <a:srgbClr val="B85450"/>
                </a:solidFill>
                <a:latin typeface="Open Sans"/>
                <a:ea typeface="Open Sans"/>
                <a:cs typeface="Open Sans"/>
                <a:sym typeface="Open Sans"/>
              </a:rPr>
              <a:t>ReadWriteOnce</a:t>
            </a:r>
            <a:r>
              <a:rPr lang="en-US" sz="1000">
                <a:solidFill>
                  <a:srgbClr val="000000"/>
                </a:solidFill>
                <a:latin typeface="Open Sans"/>
                <a:ea typeface="Open Sans"/>
                <a:cs typeface="Open Sans"/>
                <a:sym typeface="Open Sans"/>
              </a:rPr>
              <a:t>: the volume can be mounted as read-write by a single node, and can be used by any number of Pods within that node.</a:t>
            </a:r>
          </a:p>
          <a:p>
            <a:pPr algn="l">
              <a:lnSpc>
                <a:spcPts val="2300"/>
              </a:lnSpc>
            </a:pPr>
            <a:r>
              <a:rPr lang="en-US" sz="1000">
                <a:solidFill>
                  <a:srgbClr val="B85450"/>
                </a:solidFill>
                <a:latin typeface="Open Sans"/>
                <a:ea typeface="Open Sans"/>
                <a:cs typeface="Open Sans"/>
                <a:sym typeface="Open Sans"/>
              </a:rPr>
              <a:t>ReadOnlyMany</a:t>
            </a:r>
            <a:r>
              <a:rPr lang="en-US" sz="1000">
                <a:solidFill>
                  <a:srgbClr val="000000"/>
                </a:solidFill>
                <a:latin typeface="Open Sans"/>
                <a:ea typeface="Open Sans"/>
                <a:cs typeface="Open Sans"/>
                <a:sym typeface="Open Sans"/>
              </a:rPr>
              <a:t>: the volume can be mounted as read-only by many nodes.</a:t>
            </a:r>
          </a:p>
          <a:p>
            <a:pPr algn="l">
              <a:lnSpc>
                <a:spcPts val="1300"/>
              </a:lnSpc>
            </a:pPr>
            <a:r>
              <a:rPr lang="en-US" sz="1000">
                <a:solidFill>
                  <a:srgbClr val="B85450"/>
                </a:solidFill>
                <a:latin typeface="Open Sans"/>
                <a:ea typeface="Open Sans"/>
                <a:cs typeface="Open Sans"/>
                <a:sym typeface="Open Sans"/>
              </a:rPr>
              <a:t>ReadWriteMany</a:t>
            </a:r>
            <a:r>
              <a:rPr lang="en-US" sz="1000">
                <a:solidFill>
                  <a:srgbClr val="000000"/>
                </a:solidFill>
                <a:latin typeface="Open Sans"/>
                <a:ea typeface="Open Sans"/>
                <a:cs typeface="Open Sans"/>
                <a:sym typeface="Open Sans"/>
              </a:rPr>
              <a:t>: the volume can be mounted as read-write by many nodes.</a:t>
            </a:r>
          </a:p>
          <a:p>
            <a:pPr algn="l">
              <a:lnSpc>
                <a:spcPts val="2300"/>
              </a:lnSpc>
            </a:pPr>
            <a:r>
              <a:rPr lang="en-US" sz="1000">
                <a:solidFill>
                  <a:srgbClr val="B85450"/>
                </a:solidFill>
                <a:latin typeface="Open Sans"/>
                <a:ea typeface="Open Sans"/>
                <a:cs typeface="Open Sans"/>
                <a:sym typeface="Open Sans"/>
              </a:rPr>
              <a:t>ReadWriteOncePod</a:t>
            </a:r>
            <a:r>
              <a:rPr lang="en-US" sz="1000">
                <a:solidFill>
                  <a:srgbClr val="000000"/>
                </a:solidFill>
                <a:latin typeface="Open Sans"/>
                <a:ea typeface="Open Sans"/>
                <a:cs typeface="Open Sans"/>
                <a:sym typeface="Open Sans"/>
              </a:rPr>
              <a:t>: the volume can be mounted as read-write by a single Pod.</a:t>
            </a:r>
          </a:p>
        </p:txBody>
      </p:sp>
      <p:sp>
        <p:nvSpPr>
          <p:cNvPr id="38" name="TextBox 38"/>
          <p:cNvSpPr txBox="1"/>
          <p:nvPr/>
        </p:nvSpPr>
        <p:spPr>
          <a:xfrm>
            <a:off x="5915835" y="2164461"/>
            <a:ext cx="1202388" cy="186109"/>
          </a:xfrm>
          <a:prstGeom prst="rect">
            <a:avLst/>
          </a:prstGeom>
        </p:spPr>
        <p:txBody>
          <a:bodyPr lIns="0" tIns="0" rIns="0" bIns="0" rtlCol="0" anchor="t">
            <a:spAutoFit/>
          </a:bodyPr>
          <a:lstStyle/>
          <a:p>
            <a:pPr algn="l">
              <a:lnSpc>
                <a:spcPts val="1400"/>
              </a:lnSpc>
            </a:pPr>
            <a:r>
              <a:rPr lang="en-US" sz="1000" b="1">
                <a:solidFill>
                  <a:srgbClr val="000000"/>
                </a:solidFill>
                <a:latin typeface="Open Sans Bold"/>
                <a:ea typeface="Open Sans Bold"/>
                <a:cs typeface="Open Sans Bold"/>
                <a:sym typeface="Open Sans Bold"/>
              </a:rPr>
              <a:t>Static provisioning</a:t>
            </a:r>
          </a:p>
        </p:txBody>
      </p:sp>
      <p:sp>
        <p:nvSpPr>
          <p:cNvPr id="39" name="TextBox 39"/>
          <p:cNvSpPr txBox="1"/>
          <p:nvPr/>
        </p:nvSpPr>
        <p:spPr>
          <a:xfrm>
            <a:off x="7426566" y="2164442"/>
            <a:ext cx="1400327" cy="186109"/>
          </a:xfrm>
          <a:prstGeom prst="rect">
            <a:avLst/>
          </a:prstGeom>
        </p:spPr>
        <p:txBody>
          <a:bodyPr lIns="0" tIns="0" rIns="0" bIns="0" rtlCol="0" anchor="t">
            <a:spAutoFit/>
          </a:bodyPr>
          <a:lstStyle/>
          <a:p>
            <a:pPr algn="l">
              <a:lnSpc>
                <a:spcPts val="1400"/>
              </a:lnSpc>
            </a:pPr>
            <a:r>
              <a:rPr lang="en-US" sz="1000" b="1">
                <a:solidFill>
                  <a:srgbClr val="000000"/>
                </a:solidFill>
                <a:latin typeface="Open Sans Bold"/>
                <a:ea typeface="Open Sans Bold"/>
                <a:cs typeface="Open Sans Bold"/>
                <a:sym typeface="Open Sans Bold"/>
              </a:rPr>
              <a:t>Dynamic provisioning</a:t>
            </a:r>
          </a:p>
        </p:txBody>
      </p:sp>
      <p:sp>
        <p:nvSpPr>
          <p:cNvPr id="40" name="TextBox 40"/>
          <p:cNvSpPr txBox="1"/>
          <p:nvPr/>
        </p:nvSpPr>
        <p:spPr>
          <a:xfrm>
            <a:off x="5920607" y="1352645"/>
            <a:ext cx="1219648" cy="497510"/>
          </a:xfrm>
          <a:prstGeom prst="rect">
            <a:avLst/>
          </a:prstGeom>
        </p:spPr>
        <p:txBody>
          <a:bodyPr lIns="0" tIns="0" rIns="0" bIns="0" rtlCol="0" anchor="t">
            <a:spAutoFit/>
          </a:bodyPr>
          <a:lstStyle/>
          <a:p>
            <a:pPr algn="ctr">
              <a:lnSpc>
                <a:spcPts val="975"/>
              </a:lnSpc>
            </a:pPr>
            <a:r>
              <a:rPr lang="en-US" sz="800">
                <a:solidFill>
                  <a:srgbClr val="000000"/>
                </a:solidFill>
                <a:latin typeface="Open Sans"/>
                <a:ea typeface="Open Sans"/>
                <a:cs typeface="Open Sans"/>
                <a:sym typeface="Open Sans"/>
              </a:rPr>
              <a:t>Best-eﬀort match based on access mode and size requests. It might not be fulﬁlled depending on </a:t>
            </a:r>
          </a:p>
        </p:txBody>
      </p:sp>
      <p:sp>
        <p:nvSpPr>
          <p:cNvPr id="41" name="TextBox 41"/>
          <p:cNvSpPr txBox="1"/>
          <p:nvPr/>
        </p:nvSpPr>
        <p:spPr>
          <a:xfrm>
            <a:off x="6118898" y="1847945"/>
            <a:ext cx="788222" cy="126035"/>
          </a:xfrm>
          <a:prstGeom prst="rect">
            <a:avLst/>
          </a:prstGeom>
        </p:spPr>
        <p:txBody>
          <a:bodyPr lIns="0" tIns="0" rIns="0" bIns="0" rtlCol="0" anchor="t">
            <a:spAutoFit/>
          </a:bodyPr>
          <a:lstStyle/>
          <a:p>
            <a:pPr algn="l">
              <a:lnSpc>
                <a:spcPts val="975"/>
              </a:lnSpc>
            </a:pPr>
            <a:r>
              <a:rPr lang="en-US" sz="800">
                <a:solidFill>
                  <a:srgbClr val="000000"/>
                </a:solidFill>
                <a:latin typeface="Open Sans"/>
                <a:ea typeface="Open Sans"/>
                <a:cs typeface="Open Sans"/>
                <a:sym typeface="Open Sans"/>
              </a:rPr>
              <a:t>what's available.</a:t>
            </a:r>
          </a:p>
        </p:txBody>
      </p:sp>
      <p:sp>
        <p:nvSpPr>
          <p:cNvPr id="42" name="TextBox 42"/>
          <p:cNvSpPr txBox="1"/>
          <p:nvPr/>
        </p:nvSpPr>
        <p:spPr>
          <a:xfrm>
            <a:off x="7468886" y="1352741"/>
            <a:ext cx="1340787" cy="497510"/>
          </a:xfrm>
          <a:prstGeom prst="rect">
            <a:avLst/>
          </a:prstGeom>
        </p:spPr>
        <p:txBody>
          <a:bodyPr lIns="0" tIns="0" rIns="0" bIns="0" rtlCol="0" anchor="t">
            <a:spAutoFit/>
          </a:bodyPr>
          <a:lstStyle/>
          <a:p>
            <a:pPr algn="ctr">
              <a:lnSpc>
                <a:spcPts val="975"/>
              </a:lnSpc>
            </a:pPr>
            <a:r>
              <a:rPr lang="en-US" sz="800">
                <a:solidFill>
                  <a:srgbClr val="000000"/>
                </a:solidFill>
                <a:latin typeface="Open Sans"/>
                <a:ea typeface="Open Sans"/>
                <a:cs typeface="Open Sans"/>
                <a:sym typeface="Open Sans"/>
              </a:rPr>
              <a:t>Provisions storage dynamically when PVCs are created. If the backend supports what's requested, </a:t>
            </a:r>
          </a:p>
        </p:txBody>
      </p:sp>
      <p:sp>
        <p:nvSpPr>
          <p:cNvPr id="43" name="TextBox 43"/>
          <p:cNvSpPr txBox="1"/>
          <p:nvPr/>
        </p:nvSpPr>
        <p:spPr>
          <a:xfrm>
            <a:off x="7544638" y="1848041"/>
            <a:ext cx="1159126" cy="126035"/>
          </a:xfrm>
          <a:prstGeom prst="rect">
            <a:avLst/>
          </a:prstGeom>
        </p:spPr>
        <p:txBody>
          <a:bodyPr lIns="0" tIns="0" rIns="0" bIns="0" rtlCol="0" anchor="t">
            <a:spAutoFit/>
          </a:bodyPr>
          <a:lstStyle/>
          <a:p>
            <a:pPr algn="l">
              <a:lnSpc>
                <a:spcPts val="975"/>
              </a:lnSpc>
            </a:pPr>
            <a:r>
              <a:rPr lang="en-US" sz="800">
                <a:solidFill>
                  <a:srgbClr val="000000"/>
                </a:solidFill>
                <a:latin typeface="Open Sans"/>
                <a:ea typeface="Open Sans"/>
                <a:cs typeface="Open Sans"/>
                <a:sym typeface="Open Sans"/>
              </a:rPr>
              <a:t>it will always be fulﬁlled.</a:t>
            </a:r>
          </a:p>
        </p:txBody>
      </p:sp>
      <p:sp>
        <p:nvSpPr>
          <p:cNvPr id="44" name="TextBox 44"/>
          <p:cNvSpPr txBox="1"/>
          <p:nvPr/>
        </p:nvSpPr>
        <p:spPr>
          <a:xfrm>
            <a:off x="325879" y="282445"/>
            <a:ext cx="3578333" cy="806834"/>
          </a:xfrm>
          <a:prstGeom prst="rect">
            <a:avLst/>
          </a:prstGeom>
        </p:spPr>
        <p:txBody>
          <a:bodyPr lIns="0" tIns="0" rIns="0" bIns="0" rtlCol="0" anchor="t">
            <a:spAutoFit/>
          </a:bodyPr>
          <a:lstStyle/>
          <a:p>
            <a:pPr algn="l">
              <a:lnSpc>
                <a:spcPts val="2800"/>
              </a:lnSpc>
            </a:pPr>
            <a:r>
              <a:rPr lang="en-US" sz="2000" b="1">
                <a:solidFill>
                  <a:srgbClr val="000000"/>
                </a:solidFill>
                <a:latin typeface="Ubuntu Bold" panose="020B0804030602030204"/>
                <a:ea typeface="Ubuntu Bold" panose="020B0804030602030204"/>
                <a:cs typeface="Ubuntu Bold" panose="020B0804030602030204"/>
                <a:sym typeface="Ubuntu Bold" panose="020B0804030602030204"/>
              </a:rPr>
              <a:t>Persistent Volume Claims</a:t>
            </a:r>
          </a:p>
          <a:p>
            <a:pPr algn="l">
              <a:lnSpc>
                <a:spcPts val="1960"/>
              </a:lnSpc>
            </a:pPr>
            <a:r>
              <a:rPr lang="en-US" sz="1400" b="1">
                <a:solidFill>
                  <a:srgbClr val="000000"/>
                </a:solidFill>
                <a:latin typeface="Open Sans Bold"/>
                <a:ea typeface="Open Sans Bold"/>
                <a:cs typeface="Open Sans Bold"/>
                <a:sym typeface="Open Sans Bold"/>
              </a:rPr>
              <a:t>Claim durable storage for usage in Pods</a:t>
            </a:r>
          </a:p>
        </p:txBody>
      </p:sp>
      <p:sp>
        <p:nvSpPr>
          <p:cNvPr id="45" name="TextBox 45"/>
          <p:cNvSpPr txBox="1"/>
          <p:nvPr/>
        </p:nvSpPr>
        <p:spPr>
          <a:xfrm>
            <a:off x="432073" y="1244689"/>
            <a:ext cx="78238" cy="283121"/>
          </a:xfrm>
          <a:prstGeom prst="rect">
            <a:avLst/>
          </a:prstGeom>
        </p:spPr>
        <p:txBody>
          <a:bodyPr lIns="0" tIns="0" rIns="0" bIns="0" rtlCol="0" anchor="t">
            <a:spAutoFit/>
          </a:bodyPr>
          <a:lstStyle/>
          <a:p>
            <a:pPr algn="l">
              <a:lnSpc>
                <a:spcPts val="25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46" name="TextBox 46"/>
          <p:cNvSpPr txBox="1"/>
          <p:nvPr/>
        </p:nvSpPr>
        <p:spPr>
          <a:xfrm>
            <a:off x="432073" y="1625689"/>
            <a:ext cx="78238" cy="283121"/>
          </a:xfrm>
          <a:prstGeom prst="rect">
            <a:avLst/>
          </a:prstGeom>
        </p:spPr>
        <p:txBody>
          <a:bodyPr lIns="0" tIns="0" rIns="0" bIns="0" rtlCol="0" anchor="t">
            <a:spAutoFit/>
          </a:bodyPr>
          <a:lstStyle/>
          <a:p>
            <a:pPr algn="l">
              <a:lnSpc>
                <a:spcPts val="25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47" name="TextBox 47"/>
          <p:cNvSpPr txBox="1"/>
          <p:nvPr/>
        </p:nvSpPr>
        <p:spPr>
          <a:xfrm>
            <a:off x="614953" y="2006689"/>
            <a:ext cx="78238" cy="283121"/>
          </a:xfrm>
          <a:prstGeom prst="rect">
            <a:avLst/>
          </a:prstGeom>
        </p:spPr>
        <p:txBody>
          <a:bodyPr lIns="0" tIns="0" rIns="0" bIns="0" rtlCol="0" anchor="t">
            <a:spAutoFit/>
          </a:bodyPr>
          <a:lstStyle/>
          <a:p>
            <a:pPr algn="l">
              <a:lnSpc>
                <a:spcPts val="25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48" name="TextBox 48"/>
          <p:cNvSpPr txBox="1"/>
          <p:nvPr/>
        </p:nvSpPr>
        <p:spPr>
          <a:xfrm>
            <a:off x="614953" y="2387689"/>
            <a:ext cx="78238" cy="511721"/>
          </a:xfrm>
          <a:prstGeom prst="rect">
            <a:avLst/>
          </a:prstGeom>
        </p:spPr>
        <p:txBody>
          <a:bodyPr lIns="0" tIns="0" rIns="0" bIns="0" rtlCol="0" anchor="t">
            <a:spAutoFit/>
          </a:bodyPr>
          <a:lstStyle/>
          <a:p>
            <a:pPr algn="just">
              <a:lnSpc>
                <a:spcPts val="25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a:p>
            <a:pPr algn="just">
              <a:lnSpc>
                <a:spcPts val="11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49" name="TextBox 49"/>
          <p:cNvSpPr txBox="1"/>
          <p:nvPr/>
        </p:nvSpPr>
        <p:spPr>
          <a:xfrm>
            <a:off x="432073" y="2844889"/>
            <a:ext cx="78238" cy="283121"/>
          </a:xfrm>
          <a:prstGeom prst="rect">
            <a:avLst/>
          </a:prstGeom>
        </p:spPr>
        <p:txBody>
          <a:bodyPr lIns="0" tIns="0" rIns="0" bIns="0" rtlCol="0" anchor="t">
            <a:spAutoFit/>
          </a:bodyPr>
          <a:lstStyle/>
          <a:p>
            <a:pPr algn="l">
              <a:lnSpc>
                <a:spcPts val="25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50" name="TextBox 50"/>
          <p:cNvSpPr txBox="1"/>
          <p:nvPr/>
        </p:nvSpPr>
        <p:spPr>
          <a:xfrm>
            <a:off x="614953" y="3206839"/>
            <a:ext cx="78238" cy="149771"/>
          </a:xfrm>
          <a:prstGeom prst="rect">
            <a:avLst/>
          </a:prstGeom>
        </p:spPr>
        <p:txBody>
          <a:bodyPr lIns="0" tIns="0" rIns="0" bIns="0" rtlCol="0" anchor="t">
            <a:spAutoFit/>
          </a:bodyPr>
          <a:lstStyle/>
          <a:p>
            <a:pPr algn="l">
              <a:lnSpc>
                <a:spcPts val="11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51" name="TextBox 51"/>
          <p:cNvSpPr txBox="1"/>
          <p:nvPr/>
        </p:nvSpPr>
        <p:spPr>
          <a:xfrm>
            <a:off x="614953" y="3454489"/>
            <a:ext cx="78238" cy="740321"/>
          </a:xfrm>
          <a:prstGeom prst="rect">
            <a:avLst/>
          </a:prstGeom>
        </p:spPr>
        <p:txBody>
          <a:bodyPr lIns="0" tIns="0" rIns="0" bIns="0" rtlCol="0" anchor="t">
            <a:spAutoFit/>
          </a:bodyPr>
          <a:lstStyle/>
          <a:p>
            <a:pPr algn="just">
              <a:lnSpc>
                <a:spcPts val="25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a:p>
            <a:pPr algn="just">
              <a:lnSpc>
                <a:spcPts val="11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a:p>
            <a:pPr algn="just">
              <a:lnSpc>
                <a:spcPts val="25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52" name="TextBox 52"/>
          <p:cNvSpPr txBox="1"/>
          <p:nvPr/>
        </p:nvSpPr>
        <p:spPr>
          <a:xfrm>
            <a:off x="325879" y="4622825"/>
            <a:ext cx="857298" cy="208445"/>
          </a:xfrm>
          <a:prstGeom prst="rect">
            <a:avLst/>
          </a:prstGeom>
        </p:spPr>
        <p:txBody>
          <a:bodyPr lIns="0" tIns="0" rIns="0" bIns="0" rtlCol="0" anchor="t">
            <a:spAutoFit/>
          </a:bodyPr>
          <a:lstStyle/>
          <a:p>
            <a:pPr algn="l">
              <a:lnSpc>
                <a:spcPts val="1680"/>
              </a:lnSpc>
            </a:pPr>
            <a:r>
              <a:rPr lang="en-US" sz="1200" b="1">
                <a:solidFill>
                  <a:srgbClr val="000000"/>
                </a:solidFill>
                <a:latin typeface="Ubuntu Bold" panose="020B0804030602030204"/>
                <a:ea typeface="Ubuntu Bold" panose="020B0804030602030204"/>
                <a:cs typeface="Ubuntu Bold" panose="020B0804030602030204"/>
                <a:sym typeface="Ubuntu Bold" panose="020B0804030602030204"/>
              </a:rPr>
              <a:t>Kubernetes</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514350" y="1368538"/>
          <a:ext cx="3221318" cy="2814638"/>
        </p:xfrm>
        <a:graphic>
          <a:graphicData uri="http://schemas.openxmlformats.org/drawingml/2006/table">
            <a:tbl>
              <a:tblPr/>
              <a:tblGrid>
                <a:gridCol w="1610659">
                  <a:extLst>
                    <a:ext uri="{9D8B030D-6E8A-4147-A177-3AD203B41FA5}">
                      <a16:colId xmlns:a16="http://schemas.microsoft.com/office/drawing/2014/main" val="20000"/>
                    </a:ext>
                  </a:extLst>
                </a:gridCol>
                <a:gridCol w="1610659">
                  <a:extLst>
                    <a:ext uri="{9D8B030D-6E8A-4147-A177-3AD203B41FA5}">
                      <a16:colId xmlns:a16="http://schemas.microsoft.com/office/drawing/2014/main" val="20001"/>
                    </a:ext>
                  </a:extLst>
                </a:gridCol>
              </a:tblGrid>
              <a:tr h="513060">
                <a:tc>
                  <a:txBody>
                    <a:bodyPr/>
                    <a:lstStyle/>
                    <a:p>
                      <a:pPr algn="l">
                        <a:lnSpc>
                          <a:spcPts val="1400"/>
                        </a:lnSpc>
                        <a:defRPr/>
                      </a:pPr>
                      <a:r>
                        <a:rPr lang="en-US" sz="1000">
                          <a:solidFill>
                            <a:srgbClr val="000000"/>
                          </a:solidFill>
                          <a:latin typeface="Open Sans"/>
                          <a:ea typeface="Open Sans"/>
                          <a:cs typeface="Open Sans"/>
                          <a:sym typeface="Open Sans"/>
                        </a:rPr>
                        <a:t>Reclaim Policy</a:t>
                      </a:r>
                      <a:endParaRPr lang="en-US" sz="1100"/>
                    </a:p>
                  </a:txBody>
                  <a:tcPr marL="123825" marR="123825" marT="123825" marB="1238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Effect</a:t>
                      </a:r>
                      <a:endParaRPr lang="en-US" sz="1100"/>
                    </a:p>
                  </a:txBody>
                  <a:tcPr marL="123825" marR="123825" marT="123825" marB="1238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24732">
                <a:tc>
                  <a:txBody>
                    <a:bodyPr/>
                    <a:lstStyle/>
                    <a:p>
                      <a:pPr algn="l">
                        <a:lnSpc>
                          <a:spcPts val="1400"/>
                        </a:lnSpc>
                        <a:defRPr/>
                      </a:pPr>
                      <a:r>
                        <a:rPr lang="en-US" sz="1000">
                          <a:solidFill>
                            <a:srgbClr val="000000"/>
                          </a:solidFill>
                          <a:latin typeface="Open Sans"/>
                          <a:ea typeface="Open Sans"/>
                          <a:cs typeface="Open Sans"/>
                          <a:sym typeface="Open Sans"/>
                        </a:rPr>
                        <a:t>Retain</a:t>
                      </a:r>
                      <a:endParaRPr lang="en-US" sz="1100"/>
                    </a:p>
                  </a:txBody>
                  <a:tcPr marL="123825" marR="123825" marT="123825" marB="1238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PV is not deleted after PVC removal (manual cleanup required).</a:t>
                      </a:r>
                      <a:endParaRPr lang="en-US" sz="1100"/>
                    </a:p>
                  </a:txBody>
                  <a:tcPr marL="123825" marR="123825" marT="123825" marB="1238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52114">
                <a:tc>
                  <a:txBody>
                    <a:bodyPr/>
                    <a:lstStyle/>
                    <a:p>
                      <a:pPr algn="l">
                        <a:lnSpc>
                          <a:spcPts val="1400"/>
                        </a:lnSpc>
                        <a:defRPr/>
                      </a:pPr>
                      <a:r>
                        <a:rPr lang="en-US" sz="1000">
                          <a:solidFill>
                            <a:srgbClr val="000000"/>
                          </a:solidFill>
                          <a:latin typeface="Open Sans"/>
                          <a:ea typeface="Open Sans"/>
                          <a:cs typeface="Open Sans"/>
                          <a:sym typeface="Open Sans"/>
                        </a:rPr>
                        <a:t>Recycle</a:t>
                      </a:r>
                      <a:endParaRPr lang="en-US" sz="1100"/>
                    </a:p>
                  </a:txBody>
                  <a:tcPr marL="123825" marR="123825" marT="123825" marB="1238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PV is wiped and reused.</a:t>
                      </a:r>
                      <a:endParaRPr lang="en-US" sz="1100"/>
                    </a:p>
                  </a:txBody>
                  <a:tcPr marL="123825" marR="123825" marT="123825" marB="1238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24732">
                <a:tc>
                  <a:txBody>
                    <a:bodyPr/>
                    <a:lstStyle/>
                    <a:p>
                      <a:pPr algn="l">
                        <a:lnSpc>
                          <a:spcPts val="1400"/>
                        </a:lnSpc>
                        <a:defRPr/>
                      </a:pPr>
                      <a:r>
                        <a:rPr lang="en-US" sz="1000">
                          <a:solidFill>
                            <a:srgbClr val="000000"/>
                          </a:solidFill>
                          <a:latin typeface="Open Sans"/>
                          <a:ea typeface="Open Sans"/>
                          <a:cs typeface="Open Sans"/>
                          <a:sym typeface="Open Sans"/>
                        </a:rPr>
                        <a:t>Delete</a:t>
                      </a:r>
                      <a:endParaRPr lang="en-US" sz="1100"/>
                    </a:p>
                  </a:txBody>
                  <a:tcPr marL="123825" marR="123825" marT="123825" marB="1238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PV is deleted automatically with PVC.</a:t>
                      </a:r>
                      <a:endParaRPr lang="en-US" sz="1100"/>
                    </a:p>
                  </a:txBody>
                  <a:tcPr marL="123825" marR="123825" marT="123825" marB="1238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3" name="TextBox 3"/>
          <p:cNvSpPr txBox="1"/>
          <p:nvPr/>
        </p:nvSpPr>
        <p:spPr>
          <a:xfrm>
            <a:off x="514350" y="495300"/>
            <a:ext cx="3941415" cy="679450"/>
          </a:xfrm>
          <a:prstGeom prst="rect">
            <a:avLst/>
          </a:prstGeom>
        </p:spPr>
        <p:txBody>
          <a:bodyPr lIns="0" tIns="0" rIns="0" bIns="0" rtlCol="0" anchor="t">
            <a:spAutoFit/>
          </a:bodyPr>
          <a:lstStyle/>
          <a:p>
            <a:pPr algn="l">
              <a:lnSpc>
                <a:spcPts val="1400"/>
              </a:lnSpc>
              <a:spcBef>
                <a:spcPct val="0"/>
              </a:spcBef>
            </a:pPr>
            <a:r>
              <a:rPr lang="en-US" sz="1000" b="1" spc="3">
                <a:solidFill>
                  <a:srgbClr val="000000"/>
                </a:solidFill>
                <a:latin typeface="Montserrat Bold" panose="00000600000000000000"/>
                <a:ea typeface="Montserrat Bold" panose="00000600000000000000"/>
                <a:cs typeface="Montserrat Bold" panose="00000600000000000000"/>
                <a:sym typeface="Montserrat Bold" panose="00000600000000000000"/>
              </a:rPr>
              <a:t>How PV, PVC, and StorageClass Work Together</a:t>
            </a:r>
          </a:p>
          <a:p>
            <a:pPr algn="l">
              <a:lnSpc>
                <a:spcPts val="1400"/>
              </a:lnSpc>
              <a:spcBef>
                <a:spcPct val="0"/>
              </a:spcBef>
            </a:pPr>
            <a:r>
              <a:rPr lang="en-US" sz="1000" spc="3">
                <a:solidFill>
                  <a:srgbClr val="000000"/>
                </a:solidFill>
                <a:latin typeface="Montserrat" panose="00000500000000000000"/>
                <a:ea typeface="Montserrat" panose="00000500000000000000"/>
                <a:cs typeface="Montserrat" panose="00000500000000000000"/>
                <a:sym typeface="Montserrat" panose="00000500000000000000"/>
              </a:rPr>
              <a:t>StorageClass defines how storage is provisioned dynamically.</a:t>
            </a:r>
          </a:p>
          <a:p>
            <a:pPr algn="l">
              <a:lnSpc>
                <a:spcPts val="1400"/>
              </a:lnSpc>
              <a:spcBef>
                <a:spcPct val="0"/>
              </a:spcBef>
            </a:pPr>
            <a:r>
              <a:rPr lang="en-US" sz="1000" spc="3">
                <a:solidFill>
                  <a:srgbClr val="000000"/>
                </a:solidFill>
                <a:latin typeface="Montserrat" panose="00000500000000000000"/>
                <a:ea typeface="Montserrat" panose="00000500000000000000"/>
                <a:cs typeface="Montserrat" panose="00000500000000000000"/>
                <a:sym typeface="Montserrat" panose="00000500000000000000"/>
              </a:rPr>
              <a:t>PersistentVolume (PV) provides actual storage space.</a:t>
            </a:r>
          </a:p>
          <a:p>
            <a:pPr algn="l">
              <a:lnSpc>
                <a:spcPts val="1400"/>
              </a:lnSpc>
              <a:spcBef>
                <a:spcPct val="0"/>
              </a:spcBef>
            </a:pPr>
            <a:r>
              <a:rPr lang="en-US" sz="1000" spc="3">
                <a:solidFill>
                  <a:srgbClr val="000000"/>
                </a:solidFill>
                <a:latin typeface="Montserrat" panose="00000500000000000000"/>
                <a:ea typeface="Montserrat" panose="00000500000000000000"/>
                <a:cs typeface="Montserrat" panose="00000500000000000000"/>
                <a:sym typeface="Montserrat" panose="00000500000000000000"/>
              </a:rPr>
              <a:t>PersistentVolumeClaim (PVC) allows Pods to request storage.</a:t>
            </a:r>
          </a:p>
        </p:txBody>
      </p:sp>
      <p:sp>
        <p:nvSpPr>
          <p:cNvPr id="4" name="TextBox 4"/>
          <p:cNvSpPr txBox="1"/>
          <p:nvPr/>
        </p:nvSpPr>
        <p:spPr>
          <a:xfrm>
            <a:off x="3909120" y="2136775"/>
            <a:ext cx="3535674" cy="1365250"/>
          </a:xfrm>
          <a:prstGeom prst="rect">
            <a:avLst/>
          </a:prstGeom>
        </p:spPr>
        <p:txBody>
          <a:bodyPr lIns="0" tIns="0" rIns="0" bIns="0" rtlCol="0" anchor="t">
            <a:spAutoFit/>
          </a:bodyPr>
          <a:lstStyle/>
          <a:p>
            <a:pPr algn="l">
              <a:lnSpc>
                <a:spcPts val="1400"/>
              </a:lnSpc>
              <a:spcBef>
                <a:spcPct val="0"/>
              </a:spcBef>
            </a:pPr>
            <a:r>
              <a:rPr lang="en-US" sz="1000" spc="3">
                <a:solidFill>
                  <a:srgbClr val="000000"/>
                </a:solidFill>
                <a:latin typeface="Montserrat" panose="00000500000000000000"/>
                <a:ea typeface="Montserrat" panose="00000500000000000000"/>
                <a:cs typeface="Montserrat" panose="00000500000000000000"/>
                <a:sym typeface="Montserrat" panose="00000500000000000000"/>
              </a:rPr>
              <a:t>✔ StorageClass enables dynamic storage provisioning.</a:t>
            </a:r>
          </a:p>
          <a:p>
            <a:pPr algn="l">
              <a:lnSpc>
                <a:spcPts val="1400"/>
              </a:lnSpc>
              <a:spcBef>
                <a:spcPct val="0"/>
              </a:spcBef>
            </a:pPr>
            <a:r>
              <a:rPr lang="en-US" sz="1000" spc="3">
                <a:solidFill>
                  <a:srgbClr val="000000"/>
                </a:solidFill>
                <a:latin typeface="Montserrat" panose="00000500000000000000"/>
                <a:ea typeface="Montserrat" panose="00000500000000000000"/>
                <a:cs typeface="Montserrat" panose="00000500000000000000"/>
                <a:sym typeface="Montserrat" panose="00000500000000000000"/>
              </a:rPr>
              <a:t>✔ PV is the actual storage resource, PVC is the request for storage.</a:t>
            </a:r>
          </a:p>
          <a:p>
            <a:pPr algn="l">
              <a:lnSpc>
                <a:spcPts val="1400"/>
              </a:lnSpc>
              <a:spcBef>
                <a:spcPct val="0"/>
              </a:spcBef>
            </a:pPr>
            <a:r>
              <a:rPr lang="en-US" sz="1000" spc="3">
                <a:solidFill>
                  <a:srgbClr val="000000"/>
                </a:solidFill>
                <a:latin typeface="Montserrat" panose="00000500000000000000"/>
                <a:ea typeface="Montserrat" panose="00000500000000000000"/>
                <a:cs typeface="Montserrat" panose="00000500000000000000"/>
                <a:sym typeface="Montserrat" panose="00000500000000000000"/>
              </a:rPr>
              <a:t>✔ PVC binds to a PV based on storageClassName.</a:t>
            </a:r>
          </a:p>
          <a:p>
            <a:pPr algn="l">
              <a:lnSpc>
                <a:spcPts val="1400"/>
              </a:lnSpc>
              <a:spcBef>
                <a:spcPct val="0"/>
              </a:spcBef>
            </a:pPr>
            <a:r>
              <a:rPr lang="en-US" sz="1000" spc="3">
                <a:solidFill>
                  <a:srgbClr val="000000"/>
                </a:solidFill>
                <a:latin typeface="Montserrat" panose="00000500000000000000"/>
                <a:ea typeface="Montserrat" panose="00000500000000000000"/>
                <a:cs typeface="Montserrat" panose="00000500000000000000"/>
                <a:sym typeface="Montserrat" panose="00000500000000000000"/>
              </a:rPr>
              <a:t>✔ Data persists across Pod restarts when using PVs/PVCs.</a:t>
            </a:r>
          </a:p>
          <a:p>
            <a:pPr algn="l">
              <a:lnSpc>
                <a:spcPts val="1400"/>
              </a:lnSpc>
              <a:spcBef>
                <a:spcPct val="0"/>
              </a:spcBef>
            </a:pPr>
            <a:r>
              <a:rPr lang="en-US" sz="1000" spc="3">
                <a:solidFill>
                  <a:srgbClr val="000000"/>
                </a:solidFill>
                <a:latin typeface="Montserrat" panose="00000500000000000000"/>
                <a:ea typeface="Montserrat" panose="00000500000000000000"/>
                <a:cs typeface="Montserrat" panose="00000500000000000000"/>
                <a:sym typeface="Montserrat" panose="00000500000000000000"/>
              </a:rPr>
              <a:t>✔ Reclaim Policies (Retain, Recycle, Delete) define PV behavior after PVC deletion.</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84212" y="495300"/>
            <a:ext cx="4462016" cy="165100"/>
          </a:xfrm>
          <a:prstGeom prst="rect">
            <a:avLst/>
          </a:prstGeom>
        </p:spPr>
        <p:txBody>
          <a:bodyPr lIns="0" tIns="0" rIns="0" bIns="0" rtlCol="0" anchor="t">
            <a:spAutoFit/>
          </a:bodyPr>
          <a:lstStyle/>
          <a:p>
            <a:pPr algn="ctr">
              <a:lnSpc>
                <a:spcPts val="1400"/>
              </a:lnSpc>
              <a:spcBef>
                <a:spcPct val="0"/>
              </a:spcBef>
            </a:pPr>
            <a:r>
              <a:rPr lang="en-US" sz="1000" b="1" spc="3">
                <a:solidFill>
                  <a:srgbClr val="000000"/>
                </a:solidFill>
                <a:latin typeface="Montserrat Bold" panose="00000600000000000000"/>
                <a:ea typeface="Montserrat Bold" panose="00000600000000000000"/>
                <a:cs typeface="Montserrat Bold" panose="00000600000000000000"/>
                <a:sym typeface="Montserrat Bold" panose="00000600000000000000"/>
              </a:rPr>
              <a:t>Kubernetes Deployment with PVC for Dynamic Storage Provisioning</a:t>
            </a:r>
          </a:p>
        </p:txBody>
      </p:sp>
      <p:sp>
        <p:nvSpPr>
          <p:cNvPr id="3" name="TextBox 3"/>
          <p:cNvSpPr txBox="1"/>
          <p:nvPr/>
        </p:nvSpPr>
        <p:spPr>
          <a:xfrm>
            <a:off x="484212" y="956535"/>
            <a:ext cx="1563439" cy="165100"/>
          </a:xfrm>
          <a:prstGeom prst="rect">
            <a:avLst/>
          </a:prstGeom>
        </p:spPr>
        <p:txBody>
          <a:bodyPr lIns="0" tIns="0" rIns="0" bIns="0" rtlCol="0" anchor="t">
            <a:spAutoFit/>
          </a:bodyPr>
          <a:lstStyle/>
          <a:p>
            <a:pPr algn="ctr">
              <a:lnSpc>
                <a:spcPts val="1400"/>
              </a:lnSpc>
              <a:spcBef>
                <a:spcPct val="0"/>
              </a:spcBef>
            </a:pPr>
            <a:r>
              <a:rPr lang="en-US" sz="1000" spc="3">
                <a:solidFill>
                  <a:srgbClr val="000000"/>
                </a:solidFill>
                <a:latin typeface="Montserrat" panose="00000500000000000000"/>
                <a:ea typeface="Montserrat" panose="00000500000000000000"/>
                <a:cs typeface="Montserrat" panose="00000500000000000000"/>
                <a:sym typeface="Montserrat" panose="00000500000000000000"/>
              </a:rPr>
              <a:t>kubectl get storageclass</a:t>
            </a:r>
          </a:p>
        </p:txBody>
      </p:sp>
      <p:sp>
        <p:nvSpPr>
          <p:cNvPr id="4" name="TextBox 4"/>
          <p:cNvSpPr txBox="1"/>
          <p:nvPr/>
        </p:nvSpPr>
        <p:spPr>
          <a:xfrm>
            <a:off x="2715220" y="760136"/>
            <a:ext cx="2485372" cy="3754203"/>
          </a:xfrm>
          <a:prstGeom prst="rect">
            <a:avLst/>
          </a:prstGeom>
        </p:spPr>
        <p:txBody>
          <a:bodyPr lIns="0" tIns="0" rIns="0" bIns="0" rtlCol="0" anchor="t">
            <a:spAutoFit/>
          </a:bodyPr>
          <a:lstStyle/>
          <a:p>
            <a:pPr algn="l">
              <a:lnSpc>
                <a:spcPts val="805"/>
              </a:lnSpc>
              <a:spcBef>
                <a:spcPct val="0"/>
              </a:spcBef>
            </a:pPr>
            <a:r>
              <a:rPr lang="en-US" sz="575" spc="2">
                <a:solidFill>
                  <a:srgbClr val="000000"/>
                </a:solidFill>
                <a:latin typeface="Montserrat" panose="00000500000000000000"/>
                <a:ea typeface="Montserrat" panose="00000500000000000000"/>
                <a:cs typeface="Montserrat" panose="00000500000000000000"/>
                <a:sym typeface="Montserrat" panose="00000500000000000000"/>
              </a:rPr>
              <a:t>cat &lt;&lt;EOF | kubectl apply -f -</a:t>
            </a:r>
          </a:p>
          <a:p>
            <a:pPr algn="l">
              <a:lnSpc>
                <a:spcPts val="805"/>
              </a:lnSpc>
              <a:spcBef>
                <a:spcPct val="0"/>
              </a:spcBef>
            </a:pPr>
            <a:r>
              <a:rPr lang="en-US" sz="575" spc="2">
                <a:solidFill>
                  <a:srgbClr val="000000"/>
                </a:solidFill>
                <a:latin typeface="Montserrat" panose="00000500000000000000"/>
                <a:ea typeface="Montserrat" panose="00000500000000000000"/>
                <a:cs typeface="Montserrat" panose="00000500000000000000"/>
                <a:sym typeface="Montserrat" panose="00000500000000000000"/>
              </a:rPr>
              <a:t>apiVersion: apps/v1</a:t>
            </a:r>
          </a:p>
          <a:p>
            <a:pPr algn="l">
              <a:lnSpc>
                <a:spcPts val="805"/>
              </a:lnSpc>
              <a:spcBef>
                <a:spcPct val="0"/>
              </a:spcBef>
            </a:pPr>
            <a:r>
              <a:rPr lang="en-US" sz="575" spc="2">
                <a:solidFill>
                  <a:srgbClr val="000000"/>
                </a:solidFill>
                <a:latin typeface="Montserrat" panose="00000500000000000000"/>
                <a:ea typeface="Montserrat" panose="00000500000000000000"/>
                <a:cs typeface="Montserrat" panose="00000500000000000000"/>
                <a:sym typeface="Montserrat" panose="00000500000000000000"/>
              </a:rPr>
              <a:t>kind: Deployment</a:t>
            </a:r>
          </a:p>
          <a:p>
            <a:pPr algn="l">
              <a:lnSpc>
                <a:spcPts val="805"/>
              </a:lnSpc>
              <a:spcBef>
                <a:spcPct val="0"/>
              </a:spcBef>
            </a:pPr>
            <a:r>
              <a:rPr lang="en-US" sz="575" spc="2">
                <a:solidFill>
                  <a:srgbClr val="000000"/>
                </a:solidFill>
                <a:latin typeface="Montserrat" panose="00000500000000000000"/>
                <a:ea typeface="Montserrat" panose="00000500000000000000"/>
                <a:cs typeface="Montserrat" panose="00000500000000000000"/>
                <a:sym typeface="Montserrat" panose="00000500000000000000"/>
              </a:rPr>
              <a:t>metadata:</a:t>
            </a:r>
          </a:p>
          <a:p>
            <a:pPr algn="l">
              <a:lnSpc>
                <a:spcPts val="805"/>
              </a:lnSpc>
              <a:spcBef>
                <a:spcPct val="0"/>
              </a:spcBef>
            </a:pPr>
            <a:r>
              <a:rPr lang="en-US" sz="575" spc="2">
                <a:solidFill>
                  <a:srgbClr val="000000"/>
                </a:solidFill>
                <a:latin typeface="Montserrat" panose="00000500000000000000"/>
                <a:ea typeface="Montserrat" panose="00000500000000000000"/>
                <a:cs typeface="Montserrat" panose="00000500000000000000"/>
                <a:sym typeface="Montserrat" panose="00000500000000000000"/>
              </a:rPr>
              <a:t>  name: dynamic-storage-deployment</a:t>
            </a:r>
          </a:p>
          <a:p>
            <a:pPr algn="l">
              <a:lnSpc>
                <a:spcPts val="805"/>
              </a:lnSpc>
              <a:spcBef>
                <a:spcPct val="0"/>
              </a:spcBef>
            </a:pPr>
            <a:r>
              <a:rPr lang="en-US" sz="575" spc="2">
                <a:solidFill>
                  <a:srgbClr val="000000"/>
                </a:solidFill>
                <a:latin typeface="Montserrat" panose="00000500000000000000"/>
                <a:ea typeface="Montserrat" panose="00000500000000000000"/>
                <a:cs typeface="Montserrat" panose="00000500000000000000"/>
                <a:sym typeface="Montserrat" panose="00000500000000000000"/>
              </a:rPr>
              <a:t>spec:</a:t>
            </a:r>
          </a:p>
          <a:p>
            <a:pPr algn="l">
              <a:lnSpc>
                <a:spcPts val="805"/>
              </a:lnSpc>
              <a:spcBef>
                <a:spcPct val="0"/>
              </a:spcBef>
            </a:pPr>
            <a:r>
              <a:rPr lang="en-US" sz="575" spc="2">
                <a:solidFill>
                  <a:srgbClr val="000000"/>
                </a:solidFill>
                <a:latin typeface="Montserrat" panose="00000500000000000000"/>
                <a:ea typeface="Montserrat" panose="00000500000000000000"/>
                <a:cs typeface="Montserrat" panose="00000500000000000000"/>
                <a:sym typeface="Montserrat" panose="00000500000000000000"/>
              </a:rPr>
              <a:t>  replicas: 2</a:t>
            </a:r>
          </a:p>
          <a:p>
            <a:pPr algn="l">
              <a:lnSpc>
                <a:spcPts val="805"/>
              </a:lnSpc>
              <a:spcBef>
                <a:spcPct val="0"/>
              </a:spcBef>
            </a:pPr>
            <a:r>
              <a:rPr lang="en-US" sz="575" spc="2">
                <a:solidFill>
                  <a:srgbClr val="000000"/>
                </a:solidFill>
                <a:latin typeface="Montserrat" panose="00000500000000000000"/>
                <a:ea typeface="Montserrat" panose="00000500000000000000"/>
                <a:cs typeface="Montserrat" panose="00000500000000000000"/>
                <a:sym typeface="Montserrat" panose="00000500000000000000"/>
              </a:rPr>
              <a:t>  selector:</a:t>
            </a:r>
          </a:p>
          <a:p>
            <a:pPr algn="l">
              <a:lnSpc>
                <a:spcPts val="805"/>
              </a:lnSpc>
              <a:spcBef>
                <a:spcPct val="0"/>
              </a:spcBef>
            </a:pPr>
            <a:r>
              <a:rPr lang="en-US" sz="575" spc="2">
                <a:solidFill>
                  <a:srgbClr val="000000"/>
                </a:solidFill>
                <a:latin typeface="Montserrat" panose="00000500000000000000"/>
                <a:ea typeface="Montserrat" panose="00000500000000000000"/>
                <a:cs typeface="Montserrat" panose="00000500000000000000"/>
                <a:sym typeface="Montserrat" panose="00000500000000000000"/>
              </a:rPr>
              <a:t>    matchLabels:</a:t>
            </a:r>
          </a:p>
          <a:p>
            <a:pPr algn="l">
              <a:lnSpc>
                <a:spcPts val="805"/>
              </a:lnSpc>
              <a:spcBef>
                <a:spcPct val="0"/>
              </a:spcBef>
            </a:pPr>
            <a:r>
              <a:rPr lang="en-US" sz="575" spc="2">
                <a:solidFill>
                  <a:srgbClr val="000000"/>
                </a:solidFill>
                <a:latin typeface="Montserrat" panose="00000500000000000000"/>
                <a:ea typeface="Montserrat" panose="00000500000000000000"/>
                <a:cs typeface="Montserrat" panose="00000500000000000000"/>
                <a:sym typeface="Montserrat" panose="00000500000000000000"/>
              </a:rPr>
              <a:t>      app: nginx</a:t>
            </a:r>
          </a:p>
          <a:p>
            <a:pPr algn="l">
              <a:lnSpc>
                <a:spcPts val="805"/>
              </a:lnSpc>
              <a:spcBef>
                <a:spcPct val="0"/>
              </a:spcBef>
            </a:pPr>
            <a:r>
              <a:rPr lang="en-US" sz="575" spc="2">
                <a:solidFill>
                  <a:srgbClr val="000000"/>
                </a:solidFill>
                <a:latin typeface="Montserrat" panose="00000500000000000000"/>
                <a:ea typeface="Montserrat" panose="00000500000000000000"/>
                <a:cs typeface="Montserrat" panose="00000500000000000000"/>
                <a:sym typeface="Montserrat" panose="00000500000000000000"/>
              </a:rPr>
              <a:t>  template:</a:t>
            </a:r>
          </a:p>
          <a:p>
            <a:pPr algn="l">
              <a:lnSpc>
                <a:spcPts val="805"/>
              </a:lnSpc>
              <a:spcBef>
                <a:spcPct val="0"/>
              </a:spcBef>
            </a:pPr>
            <a:r>
              <a:rPr lang="en-US" sz="575" spc="2">
                <a:solidFill>
                  <a:srgbClr val="000000"/>
                </a:solidFill>
                <a:latin typeface="Montserrat" panose="00000500000000000000"/>
                <a:ea typeface="Montserrat" panose="00000500000000000000"/>
                <a:cs typeface="Montserrat" panose="00000500000000000000"/>
                <a:sym typeface="Montserrat" panose="00000500000000000000"/>
              </a:rPr>
              <a:t>    metadata:</a:t>
            </a:r>
          </a:p>
          <a:p>
            <a:pPr algn="l">
              <a:lnSpc>
                <a:spcPts val="805"/>
              </a:lnSpc>
              <a:spcBef>
                <a:spcPct val="0"/>
              </a:spcBef>
            </a:pPr>
            <a:r>
              <a:rPr lang="en-US" sz="575" spc="2">
                <a:solidFill>
                  <a:srgbClr val="000000"/>
                </a:solidFill>
                <a:latin typeface="Montserrat" panose="00000500000000000000"/>
                <a:ea typeface="Montserrat" panose="00000500000000000000"/>
                <a:cs typeface="Montserrat" panose="00000500000000000000"/>
                <a:sym typeface="Montserrat" panose="00000500000000000000"/>
              </a:rPr>
              <a:t>      labels:</a:t>
            </a:r>
          </a:p>
          <a:p>
            <a:pPr algn="l">
              <a:lnSpc>
                <a:spcPts val="805"/>
              </a:lnSpc>
              <a:spcBef>
                <a:spcPct val="0"/>
              </a:spcBef>
            </a:pPr>
            <a:r>
              <a:rPr lang="en-US" sz="575" spc="2">
                <a:solidFill>
                  <a:srgbClr val="000000"/>
                </a:solidFill>
                <a:latin typeface="Montserrat" panose="00000500000000000000"/>
                <a:ea typeface="Montserrat" panose="00000500000000000000"/>
                <a:cs typeface="Montserrat" panose="00000500000000000000"/>
                <a:sym typeface="Montserrat" panose="00000500000000000000"/>
              </a:rPr>
              <a:t>        app: nginx</a:t>
            </a:r>
          </a:p>
          <a:p>
            <a:pPr algn="l">
              <a:lnSpc>
                <a:spcPts val="805"/>
              </a:lnSpc>
              <a:spcBef>
                <a:spcPct val="0"/>
              </a:spcBef>
            </a:pPr>
            <a:r>
              <a:rPr lang="en-US" sz="575" spc="2">
                <a:solidFill>
                  <a:srgbClr val="000000"/>
                </a:solidFill>
                <a:latin typeface="Montserrat" panose="00000500000000000000"/>
                <a:ea typeface="Montserrat" panose="00000500000000000000"/>
                <a:cs typeface="Montserrat" panose="00000500000000000000"/>
                <a:sym typeface="Montserrat" panose="00000500000000000000"/>
              </a:rPr>
              <a:t>    spec:</a:t>
            </a:r>
          </a:p>
          <a:p>
            <a:pPr algn="l">
              <a:lnSpc>
                <a:spcPts val="805"/>
              </a:lnSpc>
              <a:spcBef>
                <a:spcPct val="0"/>
              </a:spcBef>
            </a:pPr>
            <a:r>
              <a:rPr lang="en-US" sz="575" spc="2">
                <a:solidFill>
                  <a:srgbClr val="000000"/>
                </a:solidFill>
                <a:latin typeface="Montserrat" panose="00000500000000000000"/>
                <a:ea typeface="Montserrat" panose="00000500000000000000"/>
                <a:cs typeface="Montserrat" panose="00000500000000000000"/>
                <a:sym typeface="Montserrat" panose="00000500000000000000"/>
              </a:rPr>
              <a:t>      volumes:</a:t>
            </a:r>
          </a:p>
          <a:p>
            <a:pPr algn="l">
              <a:lnSpc>
                <a:spcPts val="805"/>
              </a:lnSpc>
              <a:spcBef>
                <a:spcPct val="0"/>
              </a:spcBef>
            </a:pPr>
            <a:r>
              <a:rPr lang="en-US" sz="575" spc="2">
                <a:solidFill>
                  <a:srgbClr val="000000"/>
                </a:solidFill>
                <a:latin typeface="Montserrat" panose="00000500000000000000"/>
                <a:ea typeface="Montserrat" panose="00000500000000000000"/>
                <a:cs typeface="Montserrat" panose="00000500000000000000"/>
                <a:sym typeface="Montserrat" panose="00000500000000000000"/>
              </a:rPr>
              <a:t>      - name: storage-volume</a:t>
            </a:r>
          </a:p>
          <a:p>
            <a:pPr algn="l">
              <a:lnSpc>
                <a:spcPts val="805"/>
              </a:lnSpc>
              <a:spcBef>
                <a:spcPct val="0"/>
              </a:spcBef>
            </a:pPr>
            <a:r>
              <a:rPr lang="en-US" sz="575" spc="2">
                <a:solidFill>
                  <a:srgbClr val="000000"/>
                </a:solidFill>
                <a:latin typeface="Montserrat" panose="00000500000000000000"/>
                <a:ea typeface="Montserrat" panose="00000500000000000000"/>
                <a:cs typeface="Montserrat" panose="00000500000000000000"/>
                <a:sym typeface="Montserrat" panose="00000500000000000000"/>
              </a:rPr>
              <a:t>        persistentVolumeClaim:</a:t>
            </a:r>
          </a:p>
          <a:p>
            <a:pPr algn="l">
              <a:lnSpc>
                <a:spcPts val="805"/>
              </a:lnSpc>
              <a:spcBef>
                <a:spcPct val="0"/>
              </a:spcBef>
            </a:pPr>
            <a:r>
              <a:rPr lang="en-US" sz="575" spc="2">
                <a:solidFill>
                  <a:srgbClr val="000000"/>
                </a:solidFill>
                <a:latin typeface="Montserrat" panose="00000500000000000000"/>
                <a:ea typeface="Montserrat" panose="00000500000000000000"/>
                <a:cs typeface="Montserrat" panose="00000500000000000000"/>
                <a:sym typeface="Montserrat" panose="00000500000000000000"/>
              </a:rPr>
              <a:t>          claimName: dynamic-pvc</a:t>
            </a:r>
          </a:p>
          <a:p>
            <a:pPr algn="l">
              <a:lnSpc>
                <a:spcPts val="805"/>
              </a:lnSpc>
              <a:spcBef>
                <a:spcPct val="0"/>
              </a:spcBef>
            </a:pPr>
            <a:r>
              <a:rPr lang="en-US" sz="575" spc="2">
                <a:solidFill>
                  <a:srgbClr val="000000"/>
                </a:solidFill>
                <a:latin typeface="Montserrat" panose="00000500000000000000"/>
                <a:ea typeface="Montserrat" panose="00000500000000000000"/>
                <a:cs typeface="Montserrat" panose="00000500000000000000"/>
                <a:sym typeface="Montserrat" panose="00000500000000000000"/>
              </a:rPr>
              <a:t>      containers:</a:t>
            </a:r>
          </a:p>
          <a:p>
            <a:pPr algn="l">
              <a:lnSpc>
                <a:spcPts val="805"/>
              </a:lnSpc>
              <a:spcBef>
                <a:spcPct val="0"/>
              </a:spcBef>
            </a:pPr>
            <a:r>
              <a:rPr lang="en-US" sz="575" spc="2">
                <a:solidFill>
                  <a:srgbClr val="000000"/>
                </a:solidFill>
                <a:latin typeface="Montserrat" panose="00000500000000000000"/>
                <a:ea typeface="Montserrat" panose="00000500000000000000"/>
                <a:cs typeface="Montserrat" panose="00000500000000000000"/>
                <a:sym typeface="Montserrat" panose="00000500000000000000"/>
              </a:rPr>
              <a:t>      - name: nginx</a:t>
            </a:r>
          </a:p>
          <a:p>
            <a:pPr algn="l">
              <a:lnSpc>
                <a:spcPts val="805"/>
              </a:lnSpc>
              <a:spcBef>
                <a:spcPct val="0"/>
              </a:spcBef>
            </a:pPr>
            <a:r>
              <a:rPr lang="en-US" sz="575" spc="2">
                <a:solidFill>
                  <a:srgbClr val="000000"/>
                </a:solidFill>
                <a:latin typeface="Montserrat" panose="00000500000000000000"/>
                <a:ea typeface="Montserrat" panose="00000500000000000000"/>
                <a:cs typeface="Montserrat" panose="00000500000000000000"/>
                <a:sym typeface="Montserrat" panose="00000500000000000000"/>
              </a:rPr>
              <a:t>        image: nginx</a:t>
            </a:r>
          </a:p>
          <a:p>
            <a:pPr algn="l">
              <a:lnSpc>
                <a:spcPts val="805"/>
              </a:lnSpc>
              <a:spcBef>
                <a:spcPct val="0"/>
              </a:spcBef>
            </a:pPr>
            <a:r>
              <a:rPr lang="en-US" sz="575" spc="2">
                <a:solidFill>
                  <a:srgbClr val="000000"/>
                </a:solidFill>
                <a:latin typeface="Montserrat" panose="00000500000000000000"/>
                <a:ea typeface="Montserrat" panose="00000500000000000000"/>
                <a:cs typeface="Montserrat" panose="00000500000000000000"/>
                <a:sym typeface="Montserrat" panose="00000500000000000000"/>
              </a:rPr>
              <a:t>        volumeMounts:</a:t>
            </a:r>
          </a:p>
          <a:p>
            <a:pPr algn="l">
              <a:lnSpc>
                <a:spcPts val="805"/>
              </a:lnSpc>
              <a:spcBef>
                <a:spcPct val="0"/>
              </a:spcBef>
            </a:pPr>
            <a:r>
              <a:rPr lang="en-US" sz="575" spc="2">
                <a:solidFill>
                  <a:srgbClr val="000000"/>
                </a:solidFill>
                <a:latin typeface="Montserrat" panose="00000500000000000000"/>
                <a:ea typeface="Montserrat" panose="00000500000000000000"/>
                <a:cs typeface="Montserrat" panose="00000500000000000000"/>
                <a:sym typeface="Montserrat" panose="00000500000000000000"/>
              </a:rPr>
              <a:t>        - name: storage-volume</a:t>
            </a:r>
          </a:p>
          <a:p>
            <a:pPr algn="l">
              <a:lnSpc>
                <a:spcPts val="805"/>
              </a:lnSpc>
              <a:spcBef>
                <a:spcPct val="0"/>
              </a:spcBef>
            </a:pPr>
            <a:r>
              <a:rPr lang="en-US" sz="575" spc="2">
                <a:solidFill>
                  <a:srgbClr val="000000"/>
                </a:solidFill>
                <a:latin typeface="Montserrat" panose="00000500000000000000"/>
                <a:ea typeface="Montserrat" panose="00000500000000000000"/>
                <a:cs typeface="Montserrat" panose="00000500000000000000"/>
                <a:sym typeface="Montserrat" panose="00000500000000000000"/>
              </a:rPr>
              <a:t>          mountPath: /usr/share/nginx/html</a:t>
            </a:r>
          </a:p>
          <a:p>
            <a:pPr algn="l">
              <a:lnSpc>
                <a:spcPts val="805"/>
              </a:lnSpc>
              <a:spcBef>
                <a:spcPct val="0"/>
              </a:spcBef>
            </a:pPr>
            <a:r>
              <a:rPr lang="en-US" sz="575" spc="2">
                <a:solidFill>
                  <a:srgbClr val="000000"/>
                </a:solidFill>
                <a:latin typeface="Montserrat" panose="00000500000000000000"/>
                <a:ea typeface="Montserrat" panose="00000500000000000000"/>
                <a:cs typeface="Montserrat" panose="00000500000000000000"/>
                <a:sym typeface="Montserrat" panose="00000500000000000000"/>
              </a:rPr>
              <a:t>---</a:t>
            </a:r>
          </a:p>
          <a:p>
            <a:pPr algn="l">
              <a:lnSpc>
                <a:spcPts val="805"/>
              </a:lnSpc>
              <a:spcBef>
                <a:spcPct val="0"/>
              </a:spcBef>
            </a:pPr>
            <a:r>
              <a:rPr lang="en-US" sz="575" spc="2">
                <a:solidFill>
                  <a:srgbClr val="000000"/>
                </a:solidFill>
                <a:latin typeface="Montserrat" panose="00000500000000000000"/>
                <a:ea typeface="Montserrat" panose="00000500000000000000"/>
                <a:cs typeface="Montserrat" panose="00000500000000000000"/>
                <a:sym typeface="Montserrat" panose="00000500000000000000"/>
              </a:rPr>
              <a:t>apiVersion: v1</a:t>
            </a:r>
          </a:p>
          <a:p>
            <a:pPr algn="l">
              <a:lnSpc>
                <a:spcPts val="805"/>
              </a:lnSpc>
              <a:spcBef>
                <a:spcPct val="0"/>
              </a:spcBef>
            </a:pPr>
            <a:r>
              <a:rPr lang="en-US" sz="575" spc="2">
                <a:solidFill>
                  <a:srgbClr val="000000"/>
                </a:solidFill>
                <a:latin typeface="Montserrat" panose="00000500000000000000"/>
                <a:ea typeface="Montserrat" panose="00000500000000000000"/>
                <a:cs typeface="Montserrat" panose="00000500000000000000"/>
                <a:sym typeface="Montserrat" panose="00000500000000000000"/>
              </a:rPr>
              <a:t>kind: PersistentVolumeClaim</a:t>
            </a:r>
          </a:p>
          <a:p>
            <a:pPr algn="l">
              <a:lnSpc>
                <a:spcPts val="805"/>
              </a:lnSpc>
              <a:spcBef>
                <a:spcPct val="0"/>
              </a:spcBef>
            </a:pPr>
            <a:r>
              <a:rPr lang="en-US" sz="575" spc="2">
                <a:solidFill>
                  <a:srgbClr val="000000"/>
                </a:solidFill>
                <a:latin typeface="Montserrat" panose="00000500000000000000"/>
                <a:ea typeface="Montserrat" panose="00000500000000000000"/>
                <a:cs typeface="Montserrat" panose="00000500000000000000"/>
                <a:sym typeface="Montserrat" panose="00000500000000000000"/>
              </a:rPr>
              <a:t>metadata:</a:t>
            </a:r>
          </a:p>
          <a:p>
            <a:pPr algn="l">
              <a:lnSpc>
                <a:spcPts val="805"/>
              </a:lnSpc>
              <a:spcBef>
                <a:spcPct val="0"/>
              </a:spcBef>
            </a:pPr>
            <a:r>
              <a:rPr lang="en-US" sz="575" spc="2">
                <a:solidFill>
                  <a:srgbClr val="000000"/>
                </a:solidFill>
                <a:latin typeface="Montserrat" panose="00000500000000000000"/>
                <a:ea typeface="Montserrat" panose="00000500000000000000"/>
                <a:cs typeface="Montserrat" panose="00000500000000000000"/>
                <a:sym typeface="Montserrat" panose="00000500000000000000"/>
              </a:rPr>
              <a:t>  name: dynamic-pvc</a:t>
            </a:r>
          </a:p>
          <a:p>
            <a:pPr algn="l">
              <a:lnSpc>
                <a:spcPts val="805"/>
              </a:lnSpc>
              <a:spcBef>
                <a:spcPct val="0"/>
              </a:spcBef>
            </a:pPr>
            <a:r>
              <a:rPr lang="en-US" sz="575" spc="2">
                <a:solidFill>
                  <a:srgbClr val="000000"/>
                </a:solidFill>
                <a:latin typeface="Montserrat" panose="00000500000000000000"/>
                <a:ea typeface="Montserrat" panose="00000500000000000000"/>
                <a:cs typeface="Montserrat" panose="00000500000000000000"/>
                <a:sym typeface="Montserrat" panose="00000500000000000000"/>
              </a:rPr>
              <a:t>spec:</a:t>
            </a:r>
          </a:p>
          <a:p>
            <a:pPr algn="l">
              <a:lnSpc>
                <a:spcPts val="805"/>
              </a:lnSpc>
              <a:spcBef>
                <a:spcPct val="0"/>
              </a:spcBef>
            </a:pPr>
            <a:r>
              <a:rPr lang="en-US" sz="575" spc="2">
                <a:solidFill>
                  <a:srgbClr val="000000"/>
                </a:solidFill>
                <a:latin typeface="Montserrat" panose="00000500000000000000"/>
                <a:ea typeface="Montserrat" panose="00000500000000000000"/>
                <a:cs typeface="Montserrat" panose="00000500000000000000"/>
                <a:sym typeface="Montserrat" panose="00000500000000000000"/>
              </a:rPr>
              <a:t>  storageClassName: standard  # This triggers dynamic provisioning</a:t>
            </a:r>
          </a:p>
          <a:p>
            <a:pPr algn="l">
              <a:lnSpc>
                <a:spcPts val="805"/>
              </a:lnSpc>
              <a:spcBef>
                <a:spcPct val="0"/>
              </a:spcBef>
            </a:pPr>
            <a:r>
              <a:rPr lang="en-US" sz="575" spc="2">
                <a:solidFill>
                  <a:srgbClr val="000000"/>
                </a:solidFill>
                <a:latin typeface="Montserrat" panose="00000500000000000000"/>
                <a:ea typeface="Montserrat" panose="00000500000000000000"/>
                <a:cs typeface="Montserrat" panose="00000500000000000000"/>
                <a:sym typeface="Montserrat" panose="00000500000000000000"/>
              </a:rPr>
              <a:t>  accessModes:</a:t>
            </a:r>
          </a:p>
          <a:p>
            <a:pPr algn="l">
              <a:lnSpc>
                <a:spcPts val="805"/>
              </a:lnSpc>
              <a:spcBef>
                <a:spcPct val="0"/>
              </a:spcBef>
            </a:pPr>
            <a:r>
              <a:rPr lang="en-US" sz="575" spc="2">
                <a:solidFill>
                  <a:srgbClr val="000000"/>
                </a:solidFill>
                <a:latin typeface="Montserrat" panose="00000500000000000000"/>
                <a:ea typeface="Montserrat" panose="00000500000000000000"/>
                <a:cs typeface="Montserrat" panose="00000500000000000000"/>
                <a:sym typeface="Montserrat" panose="00000500000000000000"/>
              </a:rPr>
              <a:t>    - ReadWriteOnce</a:t>
            </a:r>
          </a:p>
          <a:p>
            <a:pPr algn="l">
              <a:lnSpc>
                <a:spcPts val="805"/>
              </a:lnSpc>
              <a:spcBef>
                <a:spcPct val="0"/>
              </a:spcBef>
            </a:pPr>
            <a:r>
              <a:rPr lang="en-US" sz="575" spc="2">
                <a:solidFill>
                  <a:srgbClr val="000000"/>
                </a:solidFill>
                <a:latin typeface="Montserrat" panose="00000500000000000000"/>
                <a:ea typeface="Montserrat" panose="00000500000000000000"/>
                <a:cs typeface="Montserrat" panose="00000500000000000000"/>
                <a:sym typeface="Montserrat" panose="00000500000000000000"/>
              </a:rPr>
              <a:t>  resources:</a:t>
            </a:r>
          </a:p>
          <a:p>
            <a:pPr algn="l">
              <a:lnSpc>
                <a:spcPts val="805"/>
              </a:lnSpc>
              <a:spcBef>
                <a:spcPct val="0"/>
              </a:spcBef>
            </a:pPr>
            <a:r>
              <a:rPr lang="en-US" sz="575" spc="2">
                <a:solidFill>
                  <a:srgbClr val="000000"/>
                </a:solidFill>
                <a:latin typeface="Montserrat" panose="00000500000000000000"/>
                <a:ea typeface="Montserrat" panose="00000500000000000000"/>
                <a:cs typeface="Montserrat" panose="00000500000000000000"/>
                <a:sym typeface="Montserrat" panose="00000500000000000000"/>
              </a:rPr>
              <a:t>    requests:</a:t>
            </a:r>
          </a:p>
          <a:p>
            <a:pPr algn="l">
              <a:lnSpc>
                <a:spcPts val="805"/>
              </a:lnSpc>
              <a:spcBef>
                <a:spcPct val="0"/>
              </a:spcBef>
            </a:pPr>
            <a:r>
              <a:rPr lang="en-US" sz="575" spc="2">
                <a:solidFill>
                  <a:srgbClr val="000000"/>
                </a:solidFill>
                <a:latin typeface="Montserrat" panose="00000500000000000000"/>
                <a:ea typeface="Montserrat" panose="00000500000000000000"/>
                <a:cs typeface="Montserrat" panose="00000500000000000000"/>
                <a:sym typeface="Montserrat" panose="00000500000000000000"/>
              </a:rPr>
              <a:t>      storage: 500Mi</a:t>
            </a:r>
          </a:p>
          <a:p>
            <a:pPr algn="l">
              <a:lnSpc>
                <a:spcPts val="805"/>
              </a:lnSpc>
              <a:spcBef>
                <a:spcPct val="0"/>
              </a:spcBef>
            </a:pPr>
            <a:r>
              <a:rPr lang="en-US" sz="575" spc="2">
                <a:solidFill>
                  <a:srgbClr val="000000"/>
                </a:solidFill>
                <a:latin typeface="Montserrat" panose="00000500000000000000"/>
                <a:ea typeface="Montserrat" panose="00000500000000000000"/>
                <a:cs typeface="Montserrat" panose="00000500000000000000"/>
                <a:sym typeface="Montserrat" panose="00000500000000000000"/>
              </a:rPr>
              <a:t>EOF</a:t>
            </a:r>
          </a:p>
        </p:txBody>
      </p:sp>
      <p:sp>
        <p:nvSpPr>
          <p:cNvPr id="5" name="TextBox 5"/>
          <p:cNvSpPr txBox="1"/>
          <p:nvPr/>
        </p:nvSpPr>
        <p:spPr>
          <a:xfrm>
            <a:off x="3523901" y="1744883"/>
            <a:ext cx="4754238" cy="126905"/>
          </a:xfrm>
          <a:prstGeom prst="rect">
            <a:avLst/>
          </a:prstGeom>
        </p:spPr>
        <p:txBody>
          <a:bodyPr lIns="0" tIns="0" rIns="0" bIns="0" rtlCol="0" anchor="t">
            <a:spAutoFit/>
          </a:bodyPr>
          <a:lstStyle/>
          <a:p>
            <a:pPr algn="ctr">
              <a:lnSpc>
                <a:spcPts val="1050"/>
              </a:lnSpc>
              <a:spcBef>
                <a:spcPct val="0"/>
              </a:spcBef>
            </a:pPr>
            <a:r>
              <a:rPr lang="en-US" sz="750" b="1" spc="2">
                <a:solidFill>
                  <a:srgbClr val="000000"/>
                </a:solidFill>
                <a:latin typeface="Montserrat Bold" panose="00000600000000000000"/>
                <a:ea typeface="Montserrat Bold" panose="00000600000000000000"/>
                <a:cs typeface="Montserrat Bold" panose="00000600000000000000"/>
                <a:sym typeface="Montserrat Bold" panose="00000600000000000000"/>
              </a:rPr>
              <a:t>🚀 Kubernetes will automatically create a PV and bind it to the PVC without manual intervention!</a:t>
            </a:r>
          </a:p>
        </p:txBody>
      </p:sp>
      <p:sp>
        <p:nvSpPr>
          <p:cNvPr id="6" name="TextBox 6"/>
          <p:cNvSpPr txBox="1"/>
          <p:nvPr/>
        </p:nvSpPr>
        <p:spPr>
          <a:xfrm>
            <a:off x="5680560" y="2173512"/>
            <a:ext cx="997595" cy="165100"/>
          </a:xfrm>
          <a:prstGeom prst="rect">
            <a:avLst/>
          </a:prstGeom>
        </p:spPr>
        <p:txBody>
          <a:bodyPr lIns="0" tIns="0" rIns="0" bIns="0" rtlCol="0" anchor="t">
            <a:spAutoFit/>
          </a:bodyPr>
          <a:lstStyle/>
          <a:p>
            <a:pPr algn="ctr">
              <a:lnSpc>
                <a:spcPts val="1400"/>
              </a:lnSpc>
              <a:spcBef>
                <a:spcPct val="0"/>
              </a:spcBef>
            </a:pPr>
            <a:r>
              <a:rPr lang="en-US" sz="1000" spc="3">
                <a:solidFill>
                  <a:srgbClr val="000000"/>
                </a:solidFill>
                <a:latin typeface="Montserrat" panose="00000500000000000000"/>
                <a:ea typeface="Montserrat" panose="00000500000000000000"/>
                <a:cs typeface="Montserrat" panose="00000500000000000000"/>
                <a:sym typeface="Montserrat" panose="00000500000000000000"/>
              </a:rPr>
              <a:t>kubectl get pvc</a:t>
            </a:r>
          </a:p>
        </p:txBody>
      </p:sp>
      <p:sp>
        <p:nvSpPr>
          <p:cNvPr id="7" name="TextBox 7"/>
          <p:cNvSpPr txBox="1"/>
          <p:nvPr/>
        </p:nvSpPr>
        <p:spPr>
          <a:xfrm>
            <a:off x="5626982" y="2406650"/>
            <a:ext cx="997595" cy="165100"/>
          </a:xfrm>
          <a:prstGeom prst="rect">
            <a:avLst/>
          </a:prstGeom>
        </p:spPr>
        <p:txBody>
          <a:bodyPr lIns="0" tIns="0" rIns="0" bIns="0" rtlCol="0" anchor="t">
            <a:spAutoFit/>
          </a:bodyPr>
          <a:lstStyle/>
          <a:p>
            <a:pPr algn="ctr">
              <a:lnSpc>
                <a:spcPts val="1400"/>
              </a:lnSpc>
              <a:spcBef>
                <a:spcPct val="0"/>
              </a:spcBef>
            </a:pPr>
            <a:r>
              <a:rPr lang="en-US" sz="1000" spc="3">
                <a:solidFill>
                  <a:srgbClr val="000000"/>
                </a:solidFill>
                <a:latin typeface="Montserrat" panose="00000500000000000000"/>
                <a:ea typeface="Montserrat" panose="00000500000000000000"/>
                <a:cs typeface="Montserrat" panose="00000500000000000000"/>
                <a:sym typeface="Montserrat" panose="00000500000000000000"/>
              </a:rPr>
              <a:t>kubectl get pv</a:t>
            </a:r>
          </a:p>
        </p:txBody>
      </p:sp>
      <p:sp>
        <p:nvSpPr>
          <p:cNvPr id="8" name="TextBox 8"/>
          <p:cNvSpPr txBox="1"/>
          <p:nvPr/>
        </p:nvSpPr>
        <p:spPr>
          <a:xfrm>
            <a:off x="4158495" y="2627712"/>
            <a:ext cx="4041725" cy="165100"/>
          </a:xfrm>
          <a:prstGeom prst="rect">
            <a:avLst/>
          </a:prstGeom>
        </p:spPr>
        <p:txBody>
          <a:bodyPr lIns="0" tIns="0" rIns="0" bIns="0" rtlCol="0" anchor="t">
            <a:spAutoFit/>
          </a:bodyPr>
          <a:lstStyle/>
          <a:p>
            <a:pPr algn="ctr">
              <a:lnSpc>
                <a:spcPts val="1400"/>
              </a:lnSpc>
              <a:spcBef>
                <a:spcPct val="0"/>
              </a:spcBef>
            </a:pPr>
            <a:r>
              <a:rPr lang="en-US" sz="1000" spc="3">
                <a:solidFill>
                  <a:srgbClr val="000000"/>
                </a:solidFill>
                <a:latin typeface="Montserrat" panose="00000500000000000000"/>
                <a:ea typeface="Montserrat" panose="00000500000000000000"/>
                <a:cs typeface="Montserrat" panose="00000500000000000000"/>
                <a:sym typeface="Montserrat" panose="00000500000000000000"/>
              </a:rPr>
              <a:t>🚀 A new PV was automatically created and bound to the PVC!</a:t>
            </a: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61967" y="495300"/>
            <a:ext cx="6091238" cy="850900"/>
          </a:xfrm>
          <a:prstGeom prst="rect">
            <a:avLst/>
          </a:prstGeom>
        </p:spPr>
        <p:txBody>
          <a:bodyPr lIns="0" tIns="0" rIns="0" bIns="0" rtlCol="0" anchor="t">
            <a:spAutoFit/>
          </a:bodyPr>
          <a:lstStyle/>
          <a:p>
            <a:pPr algn="l">
              <a:lnSpc>
                <a:spcPts val="1400"/>
              </a:lnSpc>
              <a:spcBef>
                <a:spcPct val="0"/>
              </a:spcBef>
            </a:pPr>
            <a:r>
              <a:rPr lang="en-US" sz="1000" b="1" spc="3">
                <a:solidFill>
                  <a:srgbClr val="000000"/>
                </a:solidFill>
                <a:latin typeface="Montserrat Bold" panose="00000600000000000000"/>
                <a:ea typeface="Montserrat Bold" panose="00000600000000000000"/>
                <a:cs typeface="Montserrat Bold" panose="00000600000000000000"/>
                <a:sym typeface="Montserrat Bold" panose="00000600000000000000"/>
              </a:rPr>
              <a:t>Steps to Dynamically Provision Storage on Cloud</a:t>
            </a:r>
          </a:p>
          <a:p>
            <a:pPr algn="l">
              <a:lnSpc>
                <a:spcPts val="1400"/>
              </a:lnSpc>
              <a:spcBef>
                <a:spcPct val="0"/>
              </a:spcBef>
            </a:pPr>
            <a:r>
              <a:rPr lang="en-US" sz="1000" spc="3">
                <a:solidFill>
                  <a:srgbClr val="000000"/>
                </a:solidFill>
                <a:latin typeface="Montserrat" panose="00000500000000000000"/>
                <a:ea typeface="Montserrat" panose="00000500000000000000"/>
                <a:cs typeface="Montserrat" panose="00000500000000000000"/>
                <a:sym typeface="Montserrat" panose="00000500000000000000"/>
              </a:rPr>
              <a:t>Check available StorageClasses in the cloud Kubernetes cluster.</a:t>
            </a:r>
          </a:p>
          <a:p>
            <a:pPr algn="l">
              <a:lnSpc>
                <a:spcPts val="1400"/>
              </a:lnSpc>
              <a:spcBef>
                <a:spcPct val="0"/>
              </a:spcBef>
            </a:pPr>
            <a:r>
              <a:rPr lang="en-US" sz="1000" spc="3">
                <a:solidFill>
                  <a:srgbClr val="000000"/>
                </a:solidFill>
                <a:latin typeface="Montserrat" panose="00000500000000000000"/>
                <a:ea typeface="Montserrat" panose="00000500000000000000"/>
                <a:cs typeface="Montserrat" panose="00000500000000000000"/>
                <a:sym typeface="Montserrat" panose="00000500000000000000"/>
              </a:rPr>
              <a:t>Use the cloud provider’s default StorageClass for automatic provisioning.</a:t>
            </a:r>
          </a:p>
          <a:p>
            <a:pPr algn="l">
              <a:lnSpc>
                <a:spcPts val="1400"/>
              </a:lnSpc>
              <a:spcBef>
                <a:spcPct val="0"/>
              </a:spcBef>
            </a:pPr>
            <a:r>
              <a:rPr lang="en-US" sz="1000" spc="3">
                <a:solidFill>
                  <a:srgbClr val="000000"/>
                </a:solidFill>
                <a:latin typeface="Montserrat" panose="00000500000000000000"/>
                <a:ea typeface="Montserrat" panose="00000500000000000000"/>
                <a:cs typeface="Montserrat" panose="00000500000000000000"/>
                <a:sym typeface="Montserrat" panose="00000500000000000000"/>
              </a:rPr>
              <a:t>Deploy an application that dynamically provisions storage via Persistent Volume Claims (PVCs).</a:t>
            </a:r>
          </a:p>
          <a:p>
            <a:pPr algn="l">
              <a:lnSpc>
                <a:spcPts val="1400"/>
              </a:lnSpc>
              <a:spcBef>
                <a:spcPct val="0"/>
              </a:spcBef>
            </a:pPr>
            <a:r>
              <a:rPr lang="en-US" sz="1000" spc="3">
                <a:solidFill>
                  <a:srgbClr val="000000"/>
                </a:solidFill>
                <a:latin typeface="Montserrat" panose="00000500000000000000"/>
                <a:ea typeface="Montserrat" panose="00000500000000000000"/>
                <a:cs typeface="Montserrat" panose="00000500000000000000"/>
                <a:sym typeface="Montserrat" panose="00000500000000000000"/>
              </a:rPr>
              <a:t>Verify that the cloud storage was automatically created and attached.</a:t>
            </a:r>
          </a:p>
        </p:txBody>
      </p:sp>
      <p:sp>
        <p:nvSpPr>
          <p:cNvPr id="3" name="TextBox 3"/>
          <p:cNvSpPr txBox="1"/>
          <p:nvPr/>
        </p:nvSpPr>
        <p:spPr>
          <a:xfrm>
            <a:off x="514350" y="1495362"/>
            <a:ext cx="5685532" cy="336550"/>
          </a:xfrm>
          <a:prstGeom prst="rect">
            <a:avLst/>
          </a:prstGeom>
        </p:spPr>
        <p:txBody>
          <a:bodyPr lIns="0" tIns="0" rIns="0" bIns="0" rtlCol="0" anchor="t">
            <a:spAutoFit/>
          </a:bodyPr>
          <a:lstStyle/>
          <a:p>
            <a:pPr algn="l">
              <a:lnSpc>
                <a:spcPts val="1400"/>
              </a:lnSpc>
              <a:spcBef>
                <a:spcPct val="0"/>
              </a:spcBef>
            </a:pPr>
            <a:r>
              <a:rPr lang="en-US" sz="1000" b="1" spc="3">
                <a:solidFill>
                  <a:srgbClr val="000000"/>
                </a:solidFill>
                <a:latin typeface="Montserrat Bold" panose="00000600000000000000"/>
                <a:ea typeface="Montserrat Bold" panose="00000600000000000000"/>
                <a:cs typeface="Montserrat Bold" panose="00000600000000000000"/>
                <a:sym typeface="Montserrat Bold" panose="00000600000000000000"/>
              </a:rPr>
              <a:t>Step 1: Check Available StorageClasses in the Cloud</a:t>
            </a:r>
          </a:p>
          <a:p>
            <a:pPr algn="l">
              <a:lnSpc>
                <a:spcPts val="1400"/>
              </a:lnSpc>
              <a:spcBef>
                <a:spcPct val="0"/>
              </a:spcBef>
            </a:pPr>
            <a:r>
              <a:rPr lang="en-US" sz="1000" spc="3">
                <a:solidFill>
                  <a:srgbClr val="000000"/>
                </a:solidFill>
                <a:latin typeface="Montserrat" panose="00000500000000000000"/>
                <a:ea typeface="Montserrat" panose="00000500000000000000"/>
                <a:cs typeface="Montserrat" panose="00000500000000000000"/>
                <a:sym typeface="Montserrat" panose="00000500000000000000"/>
              </a:rPr>
              <a:t>Before defining your PVC, check the available StorageClasses in your cloud environment.</a:t>
            </a:r>
          </a:p>
        </p:txBody>
      </p:sp>
      <p:sp>
        <p:nvSpPr>
          <p:cNvPr id="4" name="TextBox 4"/>
          <p:cNvSpPr txBox="1"/>
          <p:nvPr/>
        </p:nvSpPr>
        <p:spPr>
          <a:xfrm>
            <a:off x="514350" y="1984312"/>
            <a:ext cx="1563439" cy="165100"/>
          </a:xfrm>
          <a:prstGeom prst="rect">
            <a:avLst/>
          </a:prstGeom>
        </p:spPr>
        <p:txBody>
          <a:bodyPr lIns="0" tIns="0" rIns="0" bIns="0" rtlCol="0" anchor="t">
            <a:spAutoFit/>
          </a:bodyPr>
          <a:lstStyle/>
          <a:p>
            <a:pPr algn="ctr">
              <a:lnSpc>
                <a:spcPts val="1400"/>
              </a:lnSpc>
              <a:spcBef>
                <a:spcPct val="0"/>
              </a:spcBef>
            </a:pPr>
            <a:r>
              <a:rPr lang="en-US" sz="1000" spc="3">
                <a:solidFill>
                  <a:srgbClr val="000000"/>
                </a:solidFill>
                <a:latin typeface="Montserrat" panose="00000500000000000000"/>
                <a:ea typeface="Montserrat" panose="00000500000000000000"/>
                <a:cs typeface="Montserrat" panose="00000500000000000000"/>
                <a:sym typeface="Montserrat" panose="00000500000000000000"/>
              </a:rPr>
              <a:t>kubectl get storageclass</a:t>
            </a:r>
          </a:p>
        </p:txBody>
      </p:sp>
      <p:sp>
        <p:nvSpPr>
          <p:cNvPr id="5" name="TextBox 5"/>
          <p:cNvSpPr txBox="1"/>
          <p:nvPr/>
        </p:nvSpPr>
        <p:spPr>
          <a:xfrm>
            <a:off x="1546363" y="2406650"/>
            <a:ext cx="2706439" cy="165100"/>
          </a:xfrm>
          <a:prstGeom prst="rect">
            <a:avLst/>
          </a:prstGeom>
        </p:spPr>
        <p:txBody>
          <a:bodyPr lIns="0" tIns="0" rIns="0" bIns="0" rtlCol="0" anchor="t">
            <a:spAutoFit/>
          </a:bodyPr>
          <a:lstStyle/>
          <a:p>
            <a:pPr algn="ctr">
              <a:lnSpc>
                <a:spcPts val="1400"/>
              </a:lnSpc>
              <a:spcBef>
                <a:spcPct val="0"/>
              </a:spcBef>
            </a:pPr>
            <a:r>
              <a:rPr lang="en-US" sz="1000" spc="3">
                <a:solidFill>
                  <a:srgbClr val="000000"/>
                </a:solidFill>
                <a:latin typeface="Montserrat" panose="00000500000000000000"/>
                <a:ea typeface="Montserrat" panose="00000500000000000000"/>
                <a:cs typeface="Montserrat" panose="00000500000000000000"/>
                <a:sym typeface="Montserrat" panose="00000500000000000000"/>
              </a:rPr>
              <a:t>Example Output for AWS, Azure, and GCP:</a:t>
            </a:r>
          </a:p>
        </p:txBody>
      </p:sp>
      <p:sp>
        <p:nvSpPr>
          <p:cNvPr id="6" name="TextBox 6"/>
          <p:cNvSpPr txBox="1"/>
          <p:nvPr/>
        </p:nvSpPr>
        <p:spPr>
          <a:xfrm>
            <a:off x="1546363" y="2679304"/>
            <a:ext cx="6051274" cy="679450"/>
          </a:xfrm>
          <a:prstGeom prst="rect">
            <a:avLst/>
          </a:prstGeom>
        </p:spPr>
        <p:txBody>
          <a:bodyPr lIns="0" tIns="0" rIns="0" bIns="0" rtlCol="0" anchor="t">
            <a:spAutoFit/>
          </a:bodyPr>
          <a:lstStyle/>
          <a:p>
            <a:pPr algn="l">
              <a:lnSpc>
                <a:spcPts val="1400"/>
              </a:lnSpc>
              <a:spcBef>
                <a:spcPct val="0"/>
              </a:spcBef>
            </a:pPr>
            <a:r>
              <a:rPr lang="en-US" sz="1000" spc="3">
                <a:solidFill>
                  <a:srgbClr val="000000"/>
                </a:solidFill>
                <a:latin typeface="Montserrat" panose="00000500000000000000"/>
                <a:ea typeface="Montserrat" panose="00000500000000000000"/>
                <a:cs typeface="Montserrat" panose="00000500000000000000"/>
                <a:sym typeface="Montserrat" panose="00000500000000000000"/>
              </a:rPr>
              <a:t>NAME                 PROVISIONER                RECLAIMPOLICY   VOLUMEBINDINGMODE</a:t>
            </a:r>
          </a:p>
          <a:p>
            <a:pPr algn="l">
              <a:lnSpc>
                <a:spcPts val="1400"/>
              </a:lnSpc>
              <a:spcBef>
                <a:spcPct val="0"/>
              </a:spcBef>
            </a:pPr>
            <a:r>
              <a:rPr lang="en-US" sz="1000" spc="3">
                <a:solidFill>
                  <a:srgbClr val="000000"/>
                </a:solidFill>
                <a:latin typeface="Montserrat" panose="00000500000000000000"/>
                <a:ea typeface="Montserrat" panose="00000500000000000000"/>
                <a:cs typeface="Montserrat" panose="00000500000000000000"/>
                <a:sym typeface="Montserrat" panose="00000500000000000000"/>
              </a:rPr>
              <a:t>gp2 (default)        kubernetes.io/aws-ebs      Delete          WaitForFirstConsumer</a:t>
            </a:r>
          </a:p>
          <a:p>
            <a:pPr algn="l">
              <a:lnSpc>
                <a:spcPts val="1400"/>
              </a:lnSpc>
              <a:spcBef>
                <a:spcPct val="0"/>
              </a:spcBef>
            </a:pPr>
            <a:r>
              <a:rPr lang="en-US" sz="1000" spc="3">
                <a:solidFill>
                  <a:srgbClr val="000000"/>
                </a:solidFill>
                <a:latin typeface="Montserrat" panose="00000500000000000000"/>
                <a:ea typeface="Montserrat" panose="00000500000000000000"/>
                <a:cs typeface="Montserrat" panose="00000500000000000000"/>
                <a:sym typeface="Montserrat" panose="00000500000000000000"/>
              </a:rPr>
              <a:t>standard (default)   kubernetes.io/gce-pd       Delete          WaitForFirstConsumer</a:t>
            </a:r>
          </a:p>
          <a:p>
            <a:pPr algn="l">
              <a:lnSpc>
                <a:spcPts val="1400"/>
              </a:lnSpc>
              <a:spcBef>
                <a:spcPct val="0"/>
              </a:spcBef>
            </a:pPr>
            <a:r>
              <a:rPr lang="en-US" sz="1000" spc="3">
                <a:solidFill>
                  <a:srgbClr val="000000"/>
                </a:solidFill>
                <a:latin typeface="Montserrat" panose="00000500000000000000"/>
                <a:ea typeface="Montserrat" panose="00000500000000000000"/>
                <a:cs typeface="Montserrat" panose="00000500000000000000"/>
                <a:sym typeface="Montserrat" panose="00000500000000000000"/>
              </a:rPr>
              <a:t>default (default)    kubernetes.io/azure-disk   Delete          WaitForFirstConsumer</a:t>
            </a:r>
          </a:p>
        </p:txBody>
      </p:sp>
      <p:sp>
        <p:nvSpPr>
          <p:cNvPr id="7" name="TextBox 7"/>
          <p:cNvSpPr txBox="1"/>
          <p:nvPr/>
        </p:nvSpPr>
        <p:spPr>
          <a:xfrm>
            <a:off x="1010653" y="3704329"/>
            <a:ext cx="6586984" cy="165100"/>
          </a:xfrm>
          <a:prstGeom prst="rect">
            <a:avLst/>
          </a:prstGeom>
        </p:spPr>
        <p:txBody>
          <a:bodyPr lIns="0" tIns="0" rIns="0" bIns="0" rtlCol="0" anchor="t">
            <a:spAutoFit/>
          </a:bodyPr>
          <a:lstStyle/>
          <a:p>
            <a:pPr algn="ctr">
              <a:lnSpc>
                <a:spcPts val="1400"/>
              </a:lnSpc>
              <a:spcBef>
                <a:spcPct val="0"/>
              </a:spcBef>
            </a:pPr>
            <a:r>
              <a:rPr lang="en-US" sz="1000" spc="3">
                <a:solidFill>
                  <a:srgbClr val="000000"/>
                </a:solidFill>
                <a:latin typeface="Montserrat" panose="00000500000000000000"/>
                <a:ea typeface="Montserrat" panose="00000500000000000000"/>
                <a:cs typeface="Montserrat" panose="00000500000000000000"/>
                <a:sym typeface="Montserrat" panose="00000500000000000000"/>
              </a:rPr>
              <a:t>🚀 The default StorageClass (gp2, standard, default) will automatically create Persistent Volumes (PVs).</a:t>
            </a: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495300"/>
            <a:ext cx="6528792" cy="300990"/>
          </a:xfrm>
          <a:prstGeom prst="rect">
            <a:avLst/>
          </a:prstGeom>
        </p:spPr>
        <p:txBody>
          <a:bodyPr lIns="0" tIns="0" rIns="0" bIns="0" rtlCol="0" anchor="t">
            <a:spAutoFit/>
          </a:bodyPr>
          <a:lstStyle/>
          <a:p>
            <a:pPr algn="l">
              <a:lnSpc>
                <a:spcPts val="1260"/>
              </a:lnSpc>
              <a:spcBef>
                <a:spcPct val="0"/>
              </a:spcBef>
            </a:pPr>
            <a:r>
              <a:rPr lang="en-US" sz="900" b="1" spc="3">
                <a:solidFill>
                  <a:srgbClr val="000000"/>
                </a:solidFill>
                <a:latin typeface="Montserrat Bold" panose="00000600000000000000"/>
                <a:ea typeface="Montserrat Bold" panose="00000600000000000000"/>
                <a:cs typeface="Montserrat Bold" panose="00000600000000000000"/>
                <a:sym typeface="Montserrat Bold" panose="00000600000000000000"/>
              </a:rPr>
              <a:t>Step 2: Deploy a Dynamic Storage Provisioning Application</a:t>
            </a:r>
          </a:p>
          <a:p>
            <a:pPr algn="l">
              <a:lnSpc>
                <a:spcPts val="1260"/>
              </a:lnSpc>
              <a:spcBef>
                <a:spcPct val="0"/>
              </a:spcBef>
            </a:pPr>
            <a:r>
              <a:rPr lang="en-US" sz="900" spc="3">
                <a:solidFill>
                  <a:srgbClr val="000000"/>
                </a:solidFill>
                <a:latin typeface="Montserrat" panose="00000500000000000000"/>
                <a:ea typeface="Montserrat" panose="00000500000000000000"/>
                <a:cs typeface="Montserrat" panose="00000500000000000000"/>
                <a:sym typeface="Montserrat" panose="00000500000000000000"/>
              </a:rPr>
              <a:t>💡 This Deployment dynamically provisions storage via PVC, using the default StorageClass of the cloud provider.</a:t>
            </a:r>
          </a:p>
        </p:txBody>
      </p:sp>
      <p:sp>
        <p:nvSpPr>
          <p:cNvPr id="3" name="TextBox 3"/>
          <p:cNvSpPr txBox="1"/>
          <p:nvPr/>
        </p:nvSpPr>
        <p:spPr>
          <a:xfrm>
            <a:off x="796808" y="882168"/>
            <a:ext cx="2962129" cy="3846831"/>
          </a:xfrm>
          <a:prstGeom prst="rect">
            <a:avLst/>
          </a:prstGeom>
        </p:spPr>
        <p:txBody>
          <a:bodyPr lIns="0" tIns="0" rIns="0" bIns="0" rtlCol="0" anchor="t">
            <a:spAutoFit/>
          </a:bodyPr>
          <a:lstStyle/>
          <a:p>
            <a:pPr algn="l">
              <a:lnSpc>
                <a:spcPts val="825"/>
              </a:lnSpc>
            </a:pPr>
            <a:r>
              <a:rPr lang="en-US" sz="590" spc="2">
                <a:solidFill>
                  <a:srgbClr val="000000"/>
                </a:solidFill>
                <a:latin typeface="Montserrat" panose="00000500000000000000"/>
                <a:ea typeface="Montserrat" panose="00000500000000000000"/>
                <a:cs typeface="Montserrat" panose="00000500000000000000"/>
                <a:sym typeface="Montserrat" panose="00000500000000000000"/>
              </a:rPr>
              <a:t>cat &lt;&lt;EOF | kubectl apply -f -</a:t>
            </a:r>
          </a:p>
          <a:p>
            <a:pPr algn="l">
              <a:lnSpc>
                <a:spcPts val="825"/>
              </a:lnSpc>
            </a:pPr>
            <a:r>
              <a:rPr lang="en-US" sz="590" spc="2">
                <a:solidFill>
                  <a:srgbClr val="000000"/>
                </a:solidFill>
                <a:latin typeface="Montserrat" panose="00000500000000000000"/>
                <a:ea typeface="Montserrat" panose="00000500000000000000"/>
                <a:cs typeface="Montserrat" panose="00000500000000000000"/>
                <a:sym typeface="Montserrat" panose="00000500000000000000"/>
              </a:rPr>
              <a:t>apiVersion: apps/v1</a:t>
            </a:r>
          </a:p>
          <a:p>
            <a:pPr algn="l">
              <a:lnSpc>
                <a:spcPts val="825"/>
              </a:lnSpc>
            </a:pPr>
            <a:r>
              <a:rPr lang="en-US" sz="590" spc="2">
                <a:solidFill>
                  <a:srgbClr val="000000"/>
                </a:solidFill>
                <a:latin typeface="Montserrat" panose="00000500000000000000"/>
                <a:ea typeface="Montserrat" panose="00000500000000000000"/>
                <a:cs typeface="Montserrat" panose="00000500000000000000"/>
                <a:sym typeface="Montserrat" panose="00000500000000000000"/>
              </a:rPr>
              <a:t>kind: Deployment</a:t>
            </a:r>
          </a:p>
          <a:p>
            <a:pPr algn="l">
              <a:lnSpc>
                <a:spcPts val="825"/>
              </a:lnSpc>
            </a:pPr>
            <a:r>
              <a:rPr lang="en-US" sz="590" spc="2">
                <a:solidFill>
                  <a:srgbClr val="000000"/>
                </a:solidFill>
                <a:latin typeface="Montserrat" panose="00000500000000000000"/>
                <a:ea typeface="Montserrat" panose="00000500000000000000"/>
                <a:cs typeface="Montserrat" panose="00000500000000000000"/>
                <a:sym typeface="Montserrat" panose="00000500000000000000"/>
              </a:rPr>
              <a:t>metadata:</a:t>
            </a:r>
          </a:p>
          <a:p>
            <a:pPr algn="l">
              <a:lnSpc>
                <a:spcPts val="825"/>
              </a:lnSpc>
            </a:pPr>
            <a:r>
              <a:rPr lang="en-US" sz="590" spc="2">
                <a:solidFill>
                  <a:srgbClr val="000000"/>
                </a:solidFill>
                <a:latin typeface="Montserrat" panose="00000500000000000000"/>
                <a:ea typeface="Montserrat" panose="00000500000000000000"/>
                <a:cs typeface="Montserrat" panose="00000500000000000000"/>
                <a:sym typeface="Montserrat" panose="00000500000000000000"/>
              </a:rPr>
              <a:t>  name: cloud-storage-deployment</a:t>
            </a:r>
          </a:p>
          <a:p>
            <a:pPr algn="l">
              <a:lnSpc>
                <a:spcPts val="825"/>
              </a:lnSpc>
            </a:pPr>
            <a:r>
              <a:rPr lang="en-US" sz="590" spc="2">
                <a:solidFill>
                  <a:srgbClr val="000000"/>
                </a:solidFill>
                <a:latin typeface="Montserrat" panose="00000500000000000000"/>
                <a:ea typeface="Montserrat" panose="00000500000000000000"/>
                <a:cs typeface="Montserrat" panose="00000500000000000000"/>
                <a:sym typeface="Montserrat" panose="00000500000000000000"/>
              </a:rPr>
              <a:t>spec:</a:t>
            </a:r>
          </a:p>
          <a:p>
            <a:pPr algn="l">
              <a:lnSpc>
                <a:spcPts val="825"/>
              </a:lnSpc>
            </a:pPr>
            <a:r>
              <a:rPr lang="en-US" sz="590" spc="2">
                <a:solidFill>
                  <a:srgbClr val="000000"/>
                </a:solidFill>
                <a:latin typeface="Montserrat" panose="00000500000000000000"/>
                <a:ea typeface="Montserrat" panose="00000500000000000000"/>
                <a:cs typeface="Montserrat" panose="00000500000000000000"/>
                <a:sym typeface="Montserrat" panose="00000500000000000000"/>
              </a:rPr>
              <a:t>  replicas: 2</a:t>
            </a:r>
          </a:p>
          <a:p>
            <a:pPr algn="l">
              <a:lnSpc>
                <a:spcPts val="825"/>
              </a:lnSpc>
            </a:pPr>
            <a:r>
              <a:rPr lang="en-US" sz="590" spc="2">
                <a:solidFill>
                  <a:srgbClr val="000000"/>
                </a:solidFill>
                <a:latin typeface="Montserrat" panose="00000500000000000000"/>
                <a:ea typeface="Montserrat" panose="00000500000000000000"/>
                <a:cs typeface="Montserrat" panose="00000500000000000000"/>
                <a:sym typeface="Montserrat" panose="00000500000000000000"/>
              </a:rPr>
              <a:t>  selector:</a:t>
            </a:r>
          </a:p>
          <a:p>
            <a:pPr algn="l">
              <a:lnSpc>
                <a:spcPts val="825"/>
              </a:lnSpc>
            </a:pPr>
            <a:r>
              <a:rPr lang="en-US" sz="590" spc="2">
                <a:solidFill>
                  <a:srgbClr val="000000"/>
                </a:solidFill>
                <a:latin typeface="Montserrat" panose="00000500000000000000"/>
                <a:ea typeface="Montserrat" panose="00000500000000000000"/>
                <a:cs typeface="Montserrat" panose="00000500000000000000"/>
                <a:sym typeface="Montserrat" panose="00000500000000000000"/>
              </a:rPr>
              <a:t>    matchLabels:</a:t>
            </a:r>
          </a:p>
          <a:p>
            <a:pPr algn="l">
              <a:lnSpc>
                <a:spcPts val="825"/>
              </a:lnSpc>
            </a:pPr>
            <a:r>
              <a:rPr lang="en-US" sz="590" spc="2">
                <a:solidFill>
                  <a:srgbClr val="000000"/>
                </a:solidFill>
                <a:latin typeface="Montserrat" panose="00000500000000000000"/>
                <a:ea typeface="Montserrat" panose="00000500000000000000"/>
                <a:cs typeface="Montserrat" panose="00000500000000000000"/>
                <a:sym typeface="Montserrat" panose="00000500000000000000"/>
              </a:rPr>
              <a:t>      app: nginx</a:t>
            </a:r>
          </a:p>
          <a:p>
            <a:pPr algn="l">
              <a:lnSpc>
                <a:spcPts val="825"/>
              </a:lnSpc>
            </a:pPr>
            <a:r>
              <a:rPr lang="en-US" sz="590" spc="2">
                <a:solidFill>
                  <a:srgbClr val="000000"/>
                </a:solidFill>
                <a:latin typeface="Montserrat" panose="00000500000000000000"/>
                <a:ea typeface="Montserrat" panose="00000500000000000000"/>
                <a:cs typeface="Montserrat" panose="00000500000000000000"/>
                <a:sym typeface="Montserrat" panose="00000500000000000000"/>
              </a:rPr>
              <a:t>  template:</a:t>
            </a:r>
          </a:p>
          <a:p>
            <a:pPr algn="l">
              <a:lnSpc>
                <a:spcPts val="825"/>
              </a:lnSpc>
            </a:pPr>
            <a:r>
              <a:rPr lang="en-US" sz="590" spc="2">
                <a:solidFill>
                  <a:srgbClr val="000000"/>
                </a:solidFill>
                <a:latin typeface="Montserrat" panose="00000500000000000000"/>
                <a:ea typeface="Montserrat" panose="00000500000000000000"/>
                <a:cs typeface="Montserrat" panose="00000500000000000000"/>
                <a:sym typeface="Montserrat" panose="00000500000000000000"/>
              </a:rPr>
              <a:t>    metadata:</a:t>
            </a:r>
          </a:p>
          <a:p>
            <a:pPr algn="l">
              <a:lnSpc>
                <a:spcPts val="825"/>
              </a:lnSpc>
            </a:pPr>
            <a:r>
              <a:rPr lang="en-US" sz="590" spc="2">
                <a:solidFill>
                  <a:srgbClr val="000000"/>
                </a:solidFill>
                <a:latin typeface="Montserrat" panose="00000500000000000000"/>
                <a:ea typeface="Montserrat" panose="00000500000000000000"/>
                <a:cs typeface="Montserrat" panose="00000500000000000000"/>
                <a:sym typeface="Montserrat" panose="00000500000000000000"/>
              </a:rPr>
              <a:t>      labels:</a:t>
            </a:r>
          </a:p>
          <a:p>
            <a:pPr algn="l">
              <a:lnSpc>
                <a:spcPts val="825"/>
              </a:lnSpc>
            </a:pPr>
            <a:r>
              <a:rPr lang="en-US" sz="590" spc="2">
                <a:solidFill>
                  <a:srgbClr val="000000"/>
                </a:solidFill>
                <a:latin typeface="Montserrat" panose="00000500000000000000"/>
                <a:ea typeface="Montserrat" panose="00000500000000000000"/>
                <a:cs typeface="Montserrat" panose="00000500000000000000"/>
                <a:sym typeface="Montserrat" panose="00000500000000000000"/>
              </a:rPr>
              <a:t>        app: nginx</a:t>
            </a:r>
          </a:p>
          <a:p>
            <a:pPr algn="l">
              <a:lnSpc>
                <a:spcPts val="825"/>
              </a:lnSpc>
            </a:pPr>
            <a:r>
              <a:rPr lang="en-US" sz="590" spc="2">
                <a:solidFill>
                  <a:srgbClr val="000000"/>
                </a:solidFill>
                <a:latin typeface="Montserrat" panose="00000500000000000000"/>
                <a:ea typeface="Montserrat" panose="00000500000000000000"/>
                <a:cs typeface="Montserrat" panose="00000500000000000000"/>
                <a:sym typeface="Montserrat" panose="00000500000000000000"/>
              </a:rPr>
              <a:t>    spec:</a:t>
            </a:r>
          </a:p>
          <a:p>
            <a:pPr algn="l">
              <a:lnSpc>
                <a:spcPts val="825"/>
              </a:lnSpc>
            </a:pPr>
            <a:r>
              <a:rPr lang="en-US" sz="590" spc="2">
                <a:solidFill>
                  <a:srgbClr val="000000"/>
                </a:solidFill>
                <a:latin typeface="Montserrat" panose="00000500000000000000"/>
                <a:ea typeface="Montserrat" panose="00000500000000000000"/>
                <a:cs typeface="Montserrat" panose="00000500000000000000"/>
                <a:sym typeface="Montserrat" panose="00000500000000000000"/>
              </a:rPr>
              <a:t>      volumes:</a:t>
            </a:r>
          </a:p>
          <a:p>
            <a:pPr algn="l">
              <a:lnSpc>
                <a:spcPts val="825"/>
              </a:lnSpc>
            </a:pPr>
            <a:r>
              <a:rPr lang="en-US" sz="590" spc="2">
                <a:solidFill>
                  <a:srgbClr val="000000"/>
                </a:solidFill>
                <a:latin typeface="Montserrat" panose="00000500000000000000"/>
                <a:ea typeface="Montserrat" panose="00000500000000000000"/>
                <a:cs typeface="Montserrat" panose="00000500000000000000"/>
                <a:sym typeface="Montserrat" panose="00000500000000000000"/>
              </a:rPr>
              <a:t>      - name: storage-volume</a:t>
            </a:r>
          </a:p>
          <a:p>
            <a:pPr algn="l">
              <a:lnSpc>
                <a:spcPts val="825"/>
              </a:lnSpc>
            </a:pPr>
            <a:r>
              <a:rPr lang="en-US" sz="590" spc="2">
                <a:solidFill>
                  <a:srgbClr val="000000"/>
                </a:solidFill>
                <a:latin typeface="Montserrat" panose="00000500000000000000"/>
                <a:ea typeface="Montserrat" panose="00000500000000000000"/>
                <a:cs typeface="Montserrat" panose="00000500000000000000"/>
                <a:sym typeface="Montserrat" panose="00000500000000000000"/>
              </a:rPr>
              <a:t>        persistentVolumeClaim:</a:t>
            </a:r>
          </a:p>
          <a:p>
            <a:pPr algn="l">
              <a:lnSpc>
                <a:spcPts val="825"/>
              </a:lnSpc>
            </a:pPr>
            <a:r>
              <a:rPr lang="en-US" sz="590" spc="2">
                <a:solidFill>
                  <a:srgbClr val="000000"/>
                </a:solidFill>
                <a:latin typeface="Montserrat" panose="00000500000000000000"/>
                <a:ea typeface="Montserrat" panose="00000500000000000000"/>
                <a:cs typeface="Montserrat" panose="00000500000000000000"/>
                <a:sym typeface="Montserrat" panose="00000500000000000000"/>
              </a:rPr>
              <a:t>          claimName: cloud-dynamic-pvc</a:t>
            </a:r>
          </a:p>
          <a:p>
            <a:pPr algn="l">
              <a:lnSpc>
                <a:spcPts val="825"/>
              </a:lnSpc>
            </a:pPr>
            <a:r>
              <a:rPr lang="en-US" sz="590" spc="2">
                <a:solidFill>
                  <a:srgbClr val="000000"/>
                </a:solidFill>
                <a:latin typeface="Montserrat" panose="00000500000000000000"/>
                <a:ea typeface="Montserrat" panose="00000500000000000000"/>
                <a:cs typeface="Montserrat" panose="00000500000000000000"/>
                <a:sym typeface="Montserrat" panose="00000500000000000000"/>
              </a:rPr>
              <a:t>      containers:</a:t>
            </a:r>
          </a:p>
          <a:p>
            <a:pPr algn="l">
              <a:lnSpc>
                <a:spcPts val="825"/>
              </a:lnSpc>
            </a:pPr>
            <a:r>
              <a:rPr lang="en-US" sz="590" spc="2">
                <a:solidFill>
                  <a:srgbClr val="000000"/>
                </a:solidFill>
                <a:latin typeface="Montserrat" panose="00000500000000000000"/>
                <a:ea typeface="Montserrat" panose="00000500000000000000"/>
                <a:cs typeface="Montserrat" panose="00000500000000000000"/>
                <a:sym typeface="Montserrat" panose="00000500000000000000"/>
              </a:rPr>
              <a:t>      - name: nginx</a:t>
            </a:r>
          </a:p>
          <a:p>
            <a:pPr algn="l">
              <a:lnSpc>
                <a:spcPts val="825"/>
              </a:lnSpc>
            </a:pPr>
            <a:r>
              <a:rPr lang="en-US" sz="590" spc="2">
                <a:solidFill>
                  <a:srgbClr val="000000"/>
                </a:solidFill>
                <a:latin typeface="Montserrat" panose="00000500000000000000"/>
                <a:ea typeface="Montserrat" panose="00000500000000000000"/>
                <a:cs typeface="Montserrat" panose="00000500000000000000"/>
                <a:sym typeface="Montserrat" panose="00000500000000000000"/>
              </a:rPr>
              <a:t>        image: nginx</a:t>
            </a:r>
          </a:p>
          <a:p>
            <a:pPr algn="l">
              <a:lnSpc>
                <a:spcPts val="825"/>
              </a:lnSpc>
            </a:pPr>
            <a:r>
              <a:rPr lang="en-US" sz="590" spc="2">
                <a:solidFill>
                  <a:srgbClr val="000000"/>
                </a:solidFill>
                <a:latin typeface="Montserrat" panose="00000500000000000000"/>
                <a:ea typeface="Montserrat" panose="00000500000000000000"/>
                <a:cs typeface="Montserrat" panose="00000500000000000000"/>
                <a:sym typeface="Montserrat" panose="00000500000000000000"/>
              </a:rPr>
              <a:t>        volumeMounts:</a:t>
            </a:r>
          </a:p>
          <a:p>
            <a:pPr algn="l">
              <a:lnSpc>
                <a:spcPts val="825"/>
              </a:lnSpc>
            </a:pPr>
            <a:r>
              <a:rPr lang="en-US" sz="590" spc="2">
                <a:solidFill>
                  <a:srgbClr val="000000"/>
                </a:solidFill>
                <a:latin typeface="Montserrat" panose="00000500000000000000"/>
                <a:ea typeface="Montserrat" panose="00000500000000000000"/>
                <a:cs typeface="Montserrat" panose="00000500000000000000"/>
                <a:sym typeface="Montserrat" panose="00000500000000000000"/>
              </a:rPr>
              <a:t>        - name: storage-volume</a:t>
            </a:r>
          </a:p>
          <a:p>
            <a:pPr algn="l">
              <a:lnSpc>
                <a:spcPts val="825"/>
              </a:lnSpc>
            </a:pPr>
            <a:r>
              <a:rPr lang="en-US" sz="590" spc="2">
                <a:solidFill>
                  <a:srgbClr val="000000"/>
                </a:solidFill>
                <a:latin typeface="Montserrat" panose="00000500000000000000"/>
                <a:ea typeface="Montserrat" panose="00000500000000000000"/>
                <a:cs typeface="Montserrat" panose="00000500000000000000"/>
                <a:sym typeface="Montserrat" panose="00000500000000000000"/>
              </a:rPr>
              <a:t>          mountPath: /usr/share/nginx/html</a:t>
            </a:r>
          </a:p>
          <a:p>
            <a:pPr algn="l">
              <a:lnSpc>
                <a:spcPts val="825"/>
              </a:lnSpc>
            </a:pPr>
            <a:r>
              <a:rPr lang="en-US" sz="590" spc="2">
                <a:solidFill>
                  <a:srgbClr val="000000"/>
                </a:solidFill>
                <a:latin typeface="Montserrat" panose="00000500000000000000"/>
                <a:ea typeface="Montserrat" panose="00000500000000000000"/>
                <a:cs typeface="Montserrat" panose="00000500000000000000"/>
                <a:sym typeface="Montserrat" panose="00000500000000000000"/>
              </a:rPr>
              <a:t>---</a:t>
            </a:r>
          </a:p>
          <a:p>
            <a:pPr algn="l">
              <a:lnSpc>
                <a:spcPts val="825"/>
              </a:lnSpc>
            </a:pPr>
            <a:r>
              <a:rPr lang="en-US" sz="590" spc="2">
                <a:solidFill>
                  <a:srgbClr val="000000"/>
                </a:solidFill>
                <a:latin typeface="Montserrat" panose="00000500000000000000"/>
                <a:ea typeface="Montserrat" panose="00000500000000000000"/>
                <a:cs typeface="Montserrat" panose="00000500000000000000"/>
                <a:sym typeface="Montserrat" panose="00000500000000000000"/>
              </a:rPr>
              <a:t>apiVersion: v1</a:t>
            </a:r>
          </a:p>
          <a:p>
            <a:pPr algn="l">
              <a:lnSpc>
                <a:spcPts val="825"/>
              </a:lnSpc>
            </a:pPr>
            <a:r>
              <a:rPr lang="en-US" sz="590" spc="2">
                <a:solidFill>
                  <a:srgbClr val="000000"/>
                </a:solidFill>
                <a:latin typeface="Montserrat" panose="00000500000000000000"/>
                <a:ea typeface="Montserrat" panose="00000500000000000000"/>
                <a:cs typeface="Montserrat" panose="00000500000000000000"/>
                <a:sym typeface="Montserrat" panose="00000500000000000000"/>
              </a:rPr>
              <a:t>kind: PersistentVolumeClaim</a:t>
            </a:r>
          </a:p>
          <a:p>
            <a:pPr algn="l">
              <a:lnSpc>
                <a:spcPts val="825"/>
              </a:lnSpc>
            </a:pPr>
            <a:r>
              <a:rPr lang="en-US" sz="590" spc="2">
                <a:solidFill>
                  <a:srgbClr val="000000"/>
                </a:solidFill>
                <a:latin typeface="Montserrat" panose="00000500000000000000"/>
                <a:ea typeface="Montserrat" panose="00000500000000000000"/>
                <a:cs typeface="Montserrat" panose="00000500000000000000"/>
                <a:sym typeface="Montserrat" panose="00000500000000000000"/>
              </a:rPr>
              <a:t>metadata:</a:t>
            </a:r>
          </a:p>
          <a:p>
            <a:pPr algn="l">
              <a:lnSpc>
                <a:spcPts val="825"/>
              </a:lnSpc>
            </a:pPr>
            <a:r>
              <a:rPr lang="en-US" sz="590" spc="2">
                <a:solidFill>
                  <a:srgbClr val="000000"/>
                </a:solidFill>
                <a:latin typeface="Montserrat" panose="00000500000000000000"/>
                <a:ea typeface="Montserrat" panose="00000500000000000000"/>
                <a:cs typeface="Montserrat" panose="00000500000000000000"/>
                <a:sym typeface="Montserrat" panose="00000500000000000000"/>
              </a:rPr>
              <a:t>  name: cloud-dynamic-pvc</a:t>
            </a:r>
          </a:p>
          <a:p>
            <a:pPr algn="l">
              <a:lnSpc>
                <a:spcPts val="825"/>
              </a:lnSpc>
            </a:pPr>
            <a:r>
              <a:rPr lang="en-US" sz="590" spc="2">
                <a:solidFill>
                  <a:srgbClr val="000000"/>
                </a:solidFill>
                <a:latin typeface="Montserrat" panose="00000500000000000000"/>
                <a:ea typeface="Montserrat" panose="00000500000000000000"/>
                <a:cs typeface="Montserrat" panose="00000500000000000000"/>
                <a:sym typeface="Montserrat" panose="00000500000000000000"/>
              </a:rPr>
              <a:t>spec:</a:t>
            </a:r>
          </a:p>
          <a:p>
            <a:pPr algn="l">
              <a:lnSpc>
                <a:spcPts val="825"/>
              </a:lnSpc>
            </a:pPr>
            <a:r>
              <a:rPr lang="en-US" sz="590" spc="2">
                <a:solidFill>
                  <a:srgbClr val="000000"/>
                </a:solidFill>
                <a:latin typeface="Montserrat" panose="00000500000000000000"/>
                <a:ea typeface="Montserrat" panose="00000500000000000000"/>
                <a:cs typeface="Montserrat" panose="00000500000000000000"/>
                <a:sym typeface="Montserrat" panose="00000500000000000000"/>
              </a:rPr>
              <a:t>  storageClassName: gp2  # AWS (use "standard" for GCP or "default" for Azure)</a:t>
            </a:r>
          </a:p>
          <a:p>
            <a:pPr algn="l">
              <a:lnSpc>
                <a:spcPts val="825"/>
              </a:lnSpc>
            </a:pPr>
            <a:r>
              <a:rPr lang="en-US" sz="590" spc="2">
                <a:solidFill>
                  <a:srgbClr val="000000"/>
                </a:solidFill>
                <a:latin typeface="Montserrat" panose="00000500000000000000"/>
                <a:ea typeface="Montserrat" panose="00000500000000000000"/>
                <a:cs typeface="Montserrat" panose="00000500000000000000"/>
                <a:sym typeface="Montserrat" panose="00000500000000000000"/>
              </a:rPr>
              <a:t>  accessModes:</a:t>
            </a:r>
          </a:p>
          <a:p>
            <a:pPr algn="l">
              <a:lnSpc>
                <a:spcPts val="825"/>
              </a:lnSpc>
            </a:pPr>
            <a:r>
              <a:rPr lang="en-US" sz="590" spc="2">
                <a:solidFill>
                  <a:srgbClr val="000000"/>
                </a:solidFill>
                <a:latin typeface="Montserrat" panose="00000500000000000000"/>
                <a:ea typeface="Montserrat" panose="00000500000000000000"/>
                <a:cs typeface="Montserrat" panose="00000500000000000000"/>
                <a:sym typeface="Montserrat" panose="00000500000000000000"/>
              </a:rPr>
              <a:t>    - ReadWriteOnce</a:t>
            </a:r>
          </a:p>
          <a:p>
            <a:pPr algn="l">
              <a:lnSpc>
                <a:spcPts val="825"/>
              </a:lnSpc>
            </a:pPr>
            <a:r>
              <a:rPr lang="en-US" sz="590" spc="2">
                <a:solidFill>
                  <a:srgbClr val="000000"/>
                </a:solidFill>
                <a:latin typeface="Montserrat" panose="00000500000000000000"/>
                <a:ea typeface="Montserrat" panose="00000500000000000000"/>
                <a:cs typeface="Montserrat" panose="00000500000000000000"/>
                <a:sym typeface="Montserrat" panose="00000500000000000000"/>
              </a:rPr>
              <a:t>  resources:</a:t>
            </a:r>
          </a:p>
          <a:p>
            <a:pPr algn="l">
              <a:lnSpc>
                <a:spcPts val="825"/>
              </a:lnSpc>
            </a:pPr>
            <a:r>
              <a:rPr lang="en-US" sz="590" spc="2">
                <a:solidFill>
                  <a:srgbClr val="000000"/>
                </a:solidFill>
                <a:latin typeface="Montserrat" panose="00000500000000000000"/>
                <a:ea typeface="Montserrat" panose="00000500000000000000"/>
                <a:cs typeface="Montserrat" panose="00000500000000000000"/>
                <a:sym typeface="Montserrat" panose="00000500000000000000"/>
              </a:rPr>
              <a:t>    requests:</a:t>
            </a:r>
          </a:p>
          <a:p>
            <a:pPr algn="l">
              <a:lnSpc>
                <a:spcPts val="825"/>
              </a:lnSpc>
            </a:pPr>
            <a:r>
              <a:rPr lang="en-US" sz="590" spc="2">
                <a:solidFill>
                  <a:srgbClr val="000000"/>
                </a:solidFill>
                <a:latin typeface="Montserrat" panose="00000500000000000000"/>
                <a:ea typeface="Montserrat" panose="00000500000000000000"/>
                <a:cs typeface="Montserrat" panose="00000500000000000000"/>
                <a:sym typeface="Montserrat" panose="00000500000000000000"/>
              </a:rPr>
              <a:t>      storage: 5Gi</a:t>
            </a:r>
          </a:p>
          <a:p>
            <a:pPr algn="l">
              <a:lnSpc>
                <a:spcPts val="825"/>
              </a:lnSpc>
            </a:pPr>
            <a:r>
              <a:rPr lang="en-US" sz="590" spc="2">
                <a:solidFill>
                  <a:srgbClr val="000000"/>
                </a:solidFill>
                <a:latin typeface="Montserrat" panose="00000500000000000000"/>
                <a:ea typeface="Montserrat" panose="00000500000000000000"/>
                <a:cs typeface="Montserrat" panose="00000500000000000000"/>
                <a:sym typeface="Montserrat" panose="00000500000000000000"/>
              </a:rPr>
              <a:t>EOF</a:t>
            </a:r>
          </a:p>
        </p:txBody>
      </p:sp>
      <p:sp>
        <p:nvSpPr>
          <p:cNvPr id="4" name="TextBox 4"/>
          <p:cNvSpPr txBox="1"/>
          <p:nvPr/>
        </p:nvSpPr>
        <p:spPr>
          <a:xfrm>
            <a:off x="2943757" y="1227469"/>
            <a:ext cx="4578100" cy="540598"/>
          </a:xfrm>
          <a:prstGeom prst="rect">
            <a:avLst/>
          </a:prstGeom>
        </p:spPr>
        <p:txBody>
          <a:bodyPr lIns="0" tIns="0" rIns="0" bIns="0" rtlCol="0" anchor="t">
            <a:spAutoFit/>
          </a:bodyPr>
          <a:lstStyle/>
          <a:p>
            <a:pPr algn="l">
              <a:lnSpc>
                <a:spcPts val="1120"/>
              </a:lnSpc>
              <a:spcBef>
                <a:spcPct val="0"/>
              </a:spcBef>
            </a:pPr>
            <a:r>
              <a:rPr lang="en-US" sz="800" spc="3">
                <a:solidFill>
                  <a:srgbClr val="000000"/>
                </a:solidFill>
                <a:latin typeface="Montserrat" panose="00000500000000000000"/>
                <a:ea typeface="Montserrat" panose="00000500000000000000"/>
                <a:cs typeface="Montserrat" panose="00000500000000000000"/>
                <a:sym typeface="Montserrat" panose="00000500000000000000"/>
              </a:rPr>
              <a:t>📌 This YAML will:</a:t>
            </a:r>
          </a:p>
          <a:p>
            <a:pPr algn="l">
              <a:lnSpc>
                <a:spcPts val="1120"/>
              </a:lnSpc>
              <a:spcBef>
                <a:spcPct val="0"/>
              </a:spcBef>
            </a:pPr>
            <a:r>
              <a:rPr lang="en-US" sz="800" spc="3">
                <a:solidFill>
                  <a:srgbClr val="000000"/>
                </a:solidFill>
                <a:latin typeface="Montserrat" panose="00000500000000000000"/>
                <a:ea typeface="Montserrat" panose="00000500000000000000"/>
                <a:cs typeface="Montserrat" panose="00000500000000000000"/>
                <a:sym typeface="Montserrat" panose="00000500000000000000"/>
              </a:rPr>
              <a:t>Create a PVC (cloud-dynamic-pvc) using the default cloud StorageClass.</a:t>
            </a:r>
          </a:p>
          <a:p>
            <a:pPr algn="l">
              <a:lnSpc>
                <a:spcPts val="1120"/>
              </a:lnSpc>
              <a:spcBef>
                <a:spcPct val="0"/>
              </a:spcBef>
            </a:pPr>
            <a:r>
              <a:rPr lang="en-US" sz="800" spc="3">
                <a:solidFill>
                  <a:srgbClr val="000000"/>
                </a:solidFill>
                <a:latin typeface="Montserrat" panose="00000500000000000000"/>
                <a:ea typeface="Montserrat" panose="00000500000000000000"/>
                <a:cs typeface="Montserrat" panose="00000500000000000000"/>
                <a:sym typeface="Montserrat" panose="00000500000000000000"/>
              </a:rPr>
              <a:t>Dynamically provision a Persistent Volume (PV) in the cloud (EBS, Azure Disk, or GCE PD).</a:t>
            </a:r>
          </a:p>
          <a:p>
            <a:pPr algn="l">
              <a:lnSpc>
                <a:spcPts val="1120"/>
              </a:lnSpc>
              <a:spcBef>
                <a:spcPct val="0"/>
              </a:spcBef>
            </a:pPr>
            <a:r>
              <a:rPr lang="en-US" sz="800" spc="3">
                <a:solidFill>
                  <a:srgbClr val="000000"/>
                </a:solidFill>
                <a:latin typeface="Montserrat" panose="00000500000000000000"/>
                <a:ea typeface="Montserrat" panose="00000500000000000000"/>
                <a:cs typeface="Montserrat" panose="00000500000000000000"/>
                <a:sym typeface="Montserrat" panose="00000500000000000000"/>
              </a:rPr>
              <a:t>Deploy Nginx Pods, automatically mounting the dynamically provisioned storage.</a:t>
            </a:r>
          </a:p>
        </p:txBody>
      </p:sp>
      <p:sp>
        <p:nvSpPr>
          <p:cNvPr id="5" name="TextBox 5"/>
          <p:cNvSpPr txBox="1"/>
          <p:nvPr/>
        </p:nvSpPr>
        <p:spPr>
          <a:xfrm>
            <a:off x="2943757" y="2061764"/>
            <a:ext cx="3153966" cy="300990"/>
          </a:xfrm>
          <a:prstGeom prst="rect">
            <a:avLst/>
          </a:prstGeom>
        </p:spPr>
        <p:txBody>
          <a:bodyPr lIns="0" tIns="0" rIns="0" bIns="0" rtlCol="0" anchor="t">
            <a:spAutoFit/>
          </a:bodyPr>
          <a:lstStyle/>
          <a:p>
            <a:pPr algn="just">
              <a:lnSpc>
                <a:spcPts val="1260"/>
              </a:lnSpc>
              <a:spcBef>
                <a:spcPct val="0"/>
              </a:spcBef>
            </a:pPr>
            <a:r>
              <a:rPr lang="en-US" sz="900" spc="3">
                <a:solidFill>
                  <a:srgbClr val="000000"/>
                </a:solidFill>
                <a:latin typeface="Montserrat" panose="00000500000000000000"/>
                <a:ea typeface="Montserrat" panose="00000500000000000000"/>
                <a:cs typeface="Montserrat" panose="00000500000000000000"/>
                <a:sym typeface="Montserrat" panose="00000500000000000000"/>
              </a:rPr>
              <a:t>Step 3: Verify Storage Provisioning</a:t>
            </a:r>
          </a:p>
          <a:p>
            <a:pPr algn="just">
              <a:lnSpc>
                <a:spcPts val="1260"/>
              </a:lnSpc>
              <a:spcBef>
                <a:spcPct val="0"/>
              </a:spcBef>
            </a:pPr>
            <a:r>
              <a:rPr lang="en-US" sz="900" spc="3">
                <a:solidFill>
                  <a:srgbClr val="000000"/>
                </a:solidFill>
                <a:latin typeface="Montserrat" panose="00000500000000000000"/>
                <a:ea typeface="Montserrat" panose="00000500000000000000"/>
                <a:cs typeface="Montserrat" panose="00000500000000000000"/>
                <a:sym typeface="Montserrat" panose="00000500000000000000"/>
              </a:rPr>
              <a:t>✅ Check if the PVC is successfully created and bound:</a:t>
            </a: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8202" y="1424178"/>
            <a:ext cx="8647595" cy="1903047"/>
          </a:xfrm>
          <a:custGeom>
            <a:avLst/>
            <a:gdLst/>
            <a:ahLst/>
            <a:cxnLst/>
            <a:rect l="l" t="t" r="r" b="b"/>
            <a:pathLst>
              <a:path w="8647595" h="1903047">
                <a:moveTo>
                  <a:pt x="0" y="0"/>
                </a:moveTo>
                <a:lnTo>
                  <a:pt x="8647596" y="0"/>
                </a:lnTo>
                <a:lnTo>
                  <a:pt x="8647596" y="1903047"/>
                </a:lnTo>
                <a:lnTo>
                  <a:pt x="0" y="19030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974734" y="1728949"/>
            <a:ext cx="3259512" cy="1452458"/>
          </a:xfrm>
          <a:prstGeom prst="rect">
            <a:avLst/>
          </a:prstGeom>
        </p:spPr>
        <p:txBody>
          <a:bodyPr lIns="0" tIns="0" rIns="0" bIns="0" rtlCol="0" anchor="t">
            <a:spAutoFit/>
          </a:bodyPr>
          <a:lstStyle/>
          <a:p>
            <a:pPr algn="ctr">
              <a:lnSpc>
                <a:spcPts val="5040"/>
              </a:lnSpc>
            </a:pPr>
            <a:r>
              <a:rPr lang="en-US" sz="3600" b="1">
                <a:solidFill>
                  <a:srgbClr val="595959"/>
                </a:solidFill>
                <a:latin typeface="Ubuntu Bold" panose="020B0804030602030204"/>
                <a:ea typeface="Ubuntu Bold" panose="020B0804030602030204"/>
                <a:cs typeface="Ubuntu Bold" panose="020B0804030602030204"/>
                <a:sym typeface="Ubuntu Bold" panose="020B0804030602030204"/>
              </a:rPr>
              <a:t>Kubernetes</a:t>
            </a:r>
          </a:p>
          <a:p>
            <a:pPr algn="ctr">
              <a:lnSpc>
                <a:spcPts val="5880"/>
              </a:lnSpc>
            </a:pPr>
            <a:r>
              <a:rPr lang="en-US" sz="4200" b="1">
                <a:solidFill>
                  <a:srgbClr val="000000"/>
                </a:solidFill>
                <a:latin typeface="Ubuntu Bold" panose="020B0804030602030204"/>
                <a:ea typeface="Ubuntu Bold" panose="020B0804030602030204"/>
                <a:cs typeface="Ubuntu Bold" panose="020B0804030602030204"/>
                <a:sym typeface="Ubuntu Bold" panose="020B0804030602030204"/>
              </a:rPr>
              <a:t>StatefulSets</a:t>
            </a: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2376" y="182651"/>
            <a:ext cx="7726004" cy="4321521"/>
          </a:xfrm>
          <a:custGeom>
            <a:avLst/>
            <a:gdLst/>
            <a:ahLst/>
            <a:cxnLst/>
            <a:rect l="l" t="t" r="r" b="b"/>
            <a:pathLst>
              <a:path w="7726004" h="4321521">
                <a:moveTo>
                  <a:pt x="0" y="0"/>
                </a:moveTo>
                <a:lnTo>
                  <a:pt x="7726003" y="0"/>
                </a:lnTo>
                <a:lnTo>
                  <a:pt x="7726003" y="4321521"/>
                </a:lnTo>
                <a:lnTo>
                  <a:pt x="0" y="43215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25879" y="4561046"/>
            <a:ext cx="3708302" cy="395097"/>
          </a:xfrm>
          <a:custGeom>
            <a:avLst/>
            <a:gdLst/>
            <a:ahLst/>
            <a:cxnLst/>
            <a:rect l="l" t="t" r="r" b="b"/>
            <a:pathLst>
              <a:path w="3708302" h="395097">
                <a:moveTo>
                  <a:pt x="0" y="0"/>
                </a:moveTo>
                <a:lnTo>
                  <a:pt x="3708301" y="0"/>
                </a:lnTo>
                <a:lnTo>
                  <a:pt x="3708301" y="395097"/>
                </a:lnTo>
                <a:lnTo>
                  <a:pt x="0" y="3950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7367302" y="1054027"/>
            <a:ext cx="505435" cy="487499"/>
          </a:xfrm>
          <a:custGeom>
            <a:avLst/>
            <a:gdLst/>
            <a:ahLst/>
            <a:cxnLst/>
            <a:rect l="l" t="t" r="r" b="b"/>
            <a:pathLst>
              <a:path w="505435" h="487499">
                <a:moveTo>
                  <a:pt x="0" y="0"/>
                </a:moveTo>
                <a:lnTo>
                  <a:pt x="505434" y="0"/>
                </a:lnTo>
                <a:lnTo>
                  <a:pt x="505434" y="487499"/>
                </a:lnTo>
                <a:lnTo>
                  <a:pt x="0" y="48749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7367302" y="1054027"/>
            <a:ext cx="505435" cy="487499"/>
          </a:xfrm>
          <a:custGeom>
            <a:avLst/>
            <a:gdLst/>
            <a:ahLst/>
            <a:cxnLst/>
            <a:rect l="l" t="t" r="r" b="b"/>
            <a:pathLst>
              <a:path w="505435" h="487499">
                <a:moveTo>
                  <a:pt x="0" y="0"/>
                </a:moveTo>
                <a:lnTo>
                  <a:pt x="505434" y="0"/>
                </a:lnTo>
                <a:lnTo>
                  <a:pt x="505434" y="487499"/>
                </a:lnTo>
                <a:lnTo>
                  <a:pt x="0" y="487499"/>
                </a:lnTo>
                <a:lnTo>
                  <a:pt x="0" y="0"/>
                </a:lnTo>
                <a:close/>
              </a:path>
            </a:pathLst>
          </a:custGeom>
          <a:blipFill>
            <a:blip r:embed="rId10"/>
            <a:stretch>
              <a:fillRect/>
            </a:stretch>
          </a:blipFill>
        </p:spPr>
      </p:sp>
      <p:sp>
        <p:nvSpPr>
          <p:cNvPr id="7" name="Freeform 7"/>
          <p:cNvSpPr/>
          <p:nvPr/>
        </p:nvSpPr>
        <p:spPr>
          <a:xfrm>
            <a:off x="6510747" y="2190750"/>
            <a:ext cx="389696" cy="395097"/>
          </a:xfrm>
          <a:custGeom>
            <a:avLst/>
            <a:gdLst/>
            <a:ahLst/>
            <a:cxnLst/>
            <a:rect l="l" t="t" r="r" b="b"/>
            <a:pathLst>
              <a:path w="389696" h="395097">
                <a:moveTo>
                  <a:pt x="0" y="0"/>
                </a:moveTo>
                <a:lnTo>
                  <a:pt x="389696" y="0"/>
                </a:lnTo>
                <a:lnTo>
                  <a:pt x="389696" y="395097"/>
                </a:lnTo>
                <a:lnTo>
                  <a:pt x="0" y="39509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6770560" y="1470984"/>
            <a:ext cx="1698898" cy="275996"/>
          </a:xfrm>
          <a:custGeom>
            <a:avLst/>
            <a:gdLst/>
            <a:ahLst/>
            <a:cxnLst/>
            <a:rect l="l" t="t" r="r" b="b"/>
            <a:pathLst>
              <a:path w="1698898" h="275996">
                <a:moveTo>
                  <a:pt x="0" y="0"/>
                </a:moveTo>
                <a:lnTo>
                  <a:pt x="1698899" y="0"/>
                </a:lnTo>
                <a:lnTo>
                  <a:pt x="1698899" y="275996"/>
                </a:lnTo>
                <a:lnTo>
                  <a:pt x="0" y="27599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a:off x="6501832" y="3897554"/>
            <a:ext cx="407537" cy="395097"/>
          </a:xfrm>
          <a:custGeom>
            <a:avLst/>
            <a:gdLst/>
            <a:ahLst/>
            <a:cxnLst/>
            <a:rect l="l" t="t" r="r" b="b"/>
            <a:pathLst>
              <a:path w="407537" h="395097">
                <a:moveTo>
                  <a:pt x="0" y="0"/>
                </a:moveTo>
                <a:lnTo>
                  <a:pt x="407536" y="0"/>
                </a:lnTo>
                <a:lnTo>
                  <a:pt x="407536" y="395097"/>
                </a:lnTo>
                <a:lnTo>
                  <a:pt x="0" y="39509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0" name="Freeform 10"/>
          <p:cNvSpPr/>
          <p:nvPr/>
        </p:nvSpPr>
        <p:spPr>
          <a:xfrm>
            <a:off x="6619580" y="1683487"/>
            <a:ext cx="1068695" cy="570700"/>
          </a:xfrm>
          <a:custGeom>
            <a:avLst/>
            <a:gdLst/>
            <a:ahLst/>
            <a:cxnLst/>
            <a:rect l="l" t="t" r="r" b="b"/>
            <a:pathLst>
              <a:path w="1068695" h="570700">
                <a:moveTo>
                  <a:pt x="0" y="0"/>
                </a:moveTo>
                <a:lnTo>
                  <a:pt x="1068695" y="0"/>
                </a:lnTo>
                <a:lnTo>
                  <a:pt x="1068695" y="570699"/>
                </a:lnTo>
                <a:lnTo>
                  <a:pt x="0" y="57069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1" name="Freeform 11"/>
          <p:cNvSpPr/>
          <p:nvPr/>
        </p:nvSpPr>
        <p:spPr>
          <a:xfrm>
            <a:off x="6501832" y="3259341"/>
            <a:ext cx="407527" cy="395078"/>
          </a:xfrm>
          <a:custGeom>
            <a:avLst/>
            <a:gdLst/>
            <a:ahLst/>
            <a:cxnLst/>
            <a:rect l="l" t="t" r="r" b="b"/>
            <a:pathLst>
              <a:path w="407527" h="395078">
                <a:moveTo>
                  <a:pt x="0" y="0"/>
                </a:moveTo>
                <a:lnTo>
                  <a:pt x="407527" y="0"/>
                </a:lnTo>
                <a:lnTo>
                  <a:pt x="407527" y="395078"/>
                </a:lnTo>
                <a:lnTo>
                  <a:pt x="0" y="395078"/>
                </a:lnTo>
                <a:lnTo>
                  <a:pt x="0" y="0"/>
                </a:lnTo>
                <a:close/>
              </a:path>
            </a:pathLst>
          </a:custGeom>
          <a:blipFill>
            <a:blip r:embed="rId15">
              <a:extLst>
                <a:ext uri="{96DAC541-7B7A-43D3-8B79-37D633B846F1}">
                  <asvg:svgBlip xmlns:asvg="http://schemas.microsoft.com/office/drawing/2016/SVG/main" r:embed="rId19"/>
                </a:ext>
              </a:extLst>
            </a:blip>
            <a:stretch>
              <a:fillRect/>
            </a:stretch>
          </a:blipFill>
        </p:spPr>
      </p:sp>
      <p:sp>
        <p:nvSpPr>
          <p:cNvPr id="12" name="Freeform 12"/>
          <p:cNvSpPr/>
          <p:nvPr/>
        </p:nvSpPr>
        <p:spPr>
          <a:xfrm>
            <a:off x="6184887" y="1958664"/>
            <a:ext cx="1041397" cy="2506228"/>
          </a:xfrm>
          <a:custGeom>
            <a:avLst/>
            <a:gdLst/>
            <a:ahLst/>
            <a:cxnLst/>
            <a:rect l="l" t="t" r="r" b="b"/>
            <a:pathLst>
              <a:path w="1041397" h="2506228">
                <a:moveTo>
                  <a:pt x="0" y="0"/>
                </a:moveTo>
                <a:lnTo>
                  <a:pt x="1041397" y="0"/>
                </a:lnTo>
                <a:lnTo>
                  <a:pt x="1041397" y="2506227"/>
                </a:lnTo>
                <a:lnTo>
                  <a:pt x="0" y="2506227"/>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3" name="Freeform 13"/>
          <p:cNvSpPr/>
          <p:nvPr/>
        </p:nvSpPr>
        <p:spPr>
          <a:xfrm>
            <a:off x="7425147" y="2190750"/>
            <a:ext cx="389696" cy="395097"/>
          </a:xfrm>
          <a:custGeom>
            <a:avLst/>
            <a:gdLst/>
            <a:ahLst/>
            <a:cxnLst/>
            <a:rect l="l" t="t" r="r" b="b"/>
            <a:pathLst>
              <a:path w="389696" h="395097">
                <a:moveTo>
                  <a:pt x="0" y="0"/>
                </a:moveTo>
                <a:lnTo>
                  <a:pt x="389696" y="0"/>
                </a:lnTo>
                <a:lnTo>
                  <a:pt x="389696" y="395097"/>
                </a:lnTo>
                <a:lnTo>
                  <a:pt x="0" y="395097"/>
                </a:lnTo>
                <a:lnTo>
                  <a:pt x="0" y="0"/>
                </a:lnTo>
                <a:close/>
              </a:path>
            </a:pathLst>
          </a:custGeom>
          <a:blipFill>
            <a:blip r:embed="rId11">
              <a:extLst>
                <a:ext uri="{96DAC541-7B7A-43D3-8B79-37D633B846F1}">
                  <asvg:svgBlip xmlns:asvg="http://schemas.microsoft.com/office/drawing/2016/SVG/main" r:embed="rId22"/>
                </a:ext>
              </a:extLst>
            </a:blip>
            <a:stretch>
              <a:fillRect/>
            </a:stretch>
          </a:blipFill>
        </p:spPr>
      </p:sp>
      <p:sp>
        <p:nvSpPr>
          <p:cNvPr id="14" name="Freeform 14"/>
          <p:cNvSpPr/>
          <p:nvPr/>
        </p:nvSpPr>
        <p:spPr>
          <a:xfrm>
            <a:off x="7416232" y="3936273"/>
            <a:ext cx="407537" cy="395097"/>
          </a:xfrm>
          <a:custGeom>
            <a:avLst/>
            <a:gdLst/>
            <a:ahLst/>
            <a:cxnLst/>
            <a:rect l="l" t="t" r="r" b="b"/>
            <a:pathLst>
              <a:path w="407537" h="395097">
                <a:moveTo>
                  <a:pt x="0" y="0"/>
                </a:moveTo>
                <a:lnTo>
                  <a:pt x="407536" y="0"/>
                </a:lnTo>
                <a:lnTo>
                  <a:pt x="407536" y="395097"/>
                </a:lnTo>
                <a:lnTo>
                  <a:pt x="0" y="395097"/>
                </a:lnTo>
                <a:lnTo>
                  <a:pt x="0" y="0"/>
                </a:lnTo>
                <a:close/>
              </a:path>
            </a:pathLst>
          </a:custGeom>
          <a:blipFill>
            <a:blip r:embed="rId15">
              <a:extLst>
                <a:ext uri="{96DAC541-7B7A-43D3-8B79-37D633B846F1}">
                  <asvg:svgBlip xmlns:asvg="http://schemas.microsoft.com/office/drawing/2016/SVG/main" r:embed="rId23"/>
                </a:ext>
              </a:extLst>
            </a:blip>
            <a:stretch>
              <a:fillRect/>
            </a:stretch>
          </a:blipFill>
        </p:spPr>
      </p:sp>
      <p:sp>
        <p:nvSpPr>
          <p:cNvPr id="15" name="Freeform 15"/>
          <p:cNvSpPr/>
          <p:nvPr/>
        </p:nvSpPr>
        <p:spPr>
          <a:xfrm>
            <a:off x="7534580" y="1683487"/>
            <a:ext cx="172069" cy="570700"/>
          </a:xfrm>
          <a:custGeom>
            <a:avLst/>
            <a:gdLst/>
            <a:ahLst/>
            <a:cxnLst/>
            <a:rect l="l" t="t" r="r" b="b"/>
            <a:pathLst>
              <a:path w="172069" h="570700">
                <a:moveTo>
                  <a:pt x="0" y="0"/>
                </a:moveTo>
                <a:lnTo>
                  <a:pt x="172069" y="0"/>
                </a:lnTo>
                <a:lnTo>
                  <a:pt x="172069" y="570699"/>
                </a:lnTo>
                <a:lnTo>
                  <a:pt x="0" y="570699"/>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16" name="Freeform 16"/>
          <p:cNvSpPr/>
          <p:nvPr/>
        </p:nvSpPr>
        <p:spPr>
          <a:xfrm>
            <a:off x="7416232" y="3298069"/>
            <a:ext cx="407527" cy="395078"/>
          </a:xfrm>
          <a:custGeom>
            <a:avLst/>
            <a:gdLst/>
            <a:ahLst/>
            <a:cxnLst/>
            <a:rect l="l" t="t" r="r" b="b"/>
            <a:pathLst>
              <a:path w="407527" h="395078">
                <a:moveTo>
                  <a:pt x="0" y="0"/>
                </a:moveTo>
                <a:lnTo>
                  <a:pt x="407527" y="0"/>
                </a:lnTo>
                <a:lnTo>
                  <a:pt x="407527" y="395078"/>
                </a:lnTo>
                <a:lnTo>
                  <a:pt x="0" y="395078"/>
                </a:lnTo>
                <a:lnTo>
                  <a:pt x="0" y="0"/>
                </a:lnTo>
                <a:close/>
              </a:path>
            </a:pathLst>
          </a:custGeom>
          <a:blipFill>
            <a:blip r:embed="rId15">
              <a:extLst>
                <a:ext uri="{96DAC541-7B7A-43D3-8B79-37D633B846F1}">
                  <asvg:svgBlip xmlns:asvg="http://schemas.microsoft.com/office/drawing/2016/SVG/main" r:embed="rId26"/>
                </a:ext>
              </a:extLst>
            </a:blip>
            <a:stretch>
              <a:fillRect/>
            </a:stretch>
          </a:blipFill>
        </p:spPr>
      </p:sp>
      <p:sp>
        <p:nvSpPr>
          <p:cNvPr id="17" name="Freeform 17"/>
          <p:cNvSpPr/>
          <p:nvPr/>
        </p:nvSpPr>
        <p:spPr>
          <a:xfrm>
            <a:off x="7099287" y="1958664"/>
            <a:ext cx="1041397" cy="2506228"/>
          </a:xfrm>
          <a:custGeom>
            <a:avLst/>
            <a:gdLst/>
            <a:ahLst/>
            <a:cxnLst/>
            <a:rect l="l" t="t" r="r" b="b"/>
            <a:pathLst>
              <a:path w="1041397" h="2506228">
                <a:moveTo>
                  <a:pt x="0" y="0"/>
                </a:moveTo>
                <a:lnTo>
                  <a:pt x="1041397" y="0"/>
                </a:lnTo>
                <a:lnTo>
                  <a:pt x="1041397" y="2506227"/>
                </a:lnTo>
                <a:lnTo>
                  <a:pt x="0" y="2506227"/>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18" name="Freeform 18"/>
          <p:cNvSpPr/>
          <p:nvPr/>
        </p:nvSpPr>
        <p:spPr>
          <a:xfrm>
            <a:off x="8339547" y="2190750"/>
            <a:ext cx="389696" cy="395097"/>
          </a:xfrm>
          <a:custGeom>
            <a:avLst/>
            <a:gdLst/>
            <a:ahLst/>
            <a:cxnLst/>
            <a:rect l="l" t="t" r="r" b="b"/>
            <a:pathLst>
              <a:path w="389696" h="395097">
                <a:moveTo>
                  <a:pt x="0" y="0"/>
                </a:moveTo>
                <a:lnTo>
                  <a:pt x="389696" y="0"/>
                </a:lnTo>
                <a:lnTo>
                  <a:pt x="389696" y="395097"/>
                </a:lnTo>
                <a:lnTo>
                  <a:pt x="0" y="395097"/>
                </a:lnTo>
                <a:lnTo>
                  <a:pt x="0" y="0"/>
                </a:lnTo>
                <a:close/>
              </a:path>
            </a:pathLst>
          </a:custGeom>
          <a:blipFill>
            <a:blip r:embed="rId11">
              <a:extLst>
                <a:ext uri="{96DAC541-7B7A-43D3-8B79-37D633B846F1}">
                  <asvg:svgBlip xmlns:asvg="http://schemas.microsoft.com/office/drawing/2016/SVG/main" r:embed="rId29"/>
                </a:ext>
              </a:extLst>
            </a:blip>
            <a:stretch>
              <a:fillRect/>
            </a:stretch>
          </a:blipFill>
        </p:spPr>
      </p:sp>
      <p:sp>
        <p:nvSpPr>
          <p:cNvPr id="19" name="Freeform 19"/>
          <p:cNvSpPr/>
          <p:nvPr/>
        </p:nvSpPr>
        <p:spPr>
          <a:xfrm>
            <a:off x="8330632" y="3936273"/>
            <a:ext cx="407537" cy="395097"/>
          </a:xfrm>
          <a:custGeom>
            <a:avLst/>
            <a:gdLst/>
            <a:ahLst/>
            <a:cxnLst/>
            <a:rect l="l" t="t" r="r" b="b"/>
            <a:pathLst>
              <a:path w="407537" h="395097">
                <a:moveTo>
                  <a:pt x="0" y="0"/>
                </a:moveTo>
                <a:lnTo>
                  <a:pt x="407536" y="0"/>
                </a:lnTo>
                <a:lnTo>
                  <a:pt x="407536" y="395097"/>
                </a:lnTo>
                <a:lnTo>
                  <a:pt x="0" y="395097"/>
                </a:lnTo>
                <a:lnTo>
                  <a:pt x="0" y="0"/>
                </a:lnTo>
                <a:close/>
              </a:path>
            </a:pathLst>
          </a:custGeom>
          <a:blipFill>
            <a:blip r:embed="rId15">
              <a:extLst>
                <a:ext uri="{96DAC541-7B7A-43D3-8B79-37D633B846F1}">
                  <asvg:svgBlip xmlns:asvg="http://schemas.microsoft.com/office/drawing/2016/SVG/main" r:embed="rId30"/>
                </a:ext>
              </a:extLst>
            </a:blip>
            <a:stretch>
              <a:fillRect/>
            </a:stretch>
          </a:blipFill>
        </p:spPr>
      </p:sp>
      <p:sp>
        <p:nvSpPr>
          <p:cNvPr id="20" name="Freeform 20"/>
          <p:cNvSpPr/>
          <p:nvPr/>
        </p:nvSpPr>
        <p:spPr>
          <a:xfrm>
            <a:off x="7551744" y="1683487"/>
            <a:ext cx="1068695" cy="570700"/>
          </a:xfrm>
          <a:custGeom>
            <a:avLst/>
            <a:gdLst/>
            <a:ahLst/>
            <a:cxnLst/>
            <a:rect l="l" t="t" r="r" b="b"/>
            <a:pathLst>
              <a:path w="1068695" h="570700">
                <a:moveTo>
                  <a:pt x="0" y="0"/>
                </a:moveTo>
                <a:lnTo>
                  <a:pt x="1068695" y="0"/>
                </a:lnTo>
                <a:lnTo>
                  <a:pt x="1068695" y="570699"/>
                </a:lnTo>
                <a:lnTo>
                  <a:pt x="0" y="570699"/>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21" name="Freeform 21"/>
          <p:cNvSpPr/>
          <p:nvPr/>
        </p:nvSpPr>
        <p:spPr>
          <a:xfrm>
            <a:off x="8330632" y="3298069"/>
            <a:ext cx="407527" cy="395078"/>
          </a:xfrm>
          <a:custGeom>
            <a:avLst/>
            <a:gdLst/>
            <a:ahLst/>
            <a:cxnLst/>
            <a:rect l="l" t="t" r="r" b="b"/>
            <a:pathLst>
              <a:path w="407527" h="395078">
                <a:moveTo>
                  <a:pt x="0" y="0"/>
                </a:moveTo>
                <a:lnTo>
                  <a:pt x="407527" y="0"/>
                </a:lnTo>
                <a:lnTo>
                  <a:pt x="407527" y="395078"/>
                </a:lnTo>
                <a:lnTo>
                  <a:pt x="0" y="395078"/>
                </a:lnTo>
                <a:lnTo>
                  <a:pt x="0" y="0"/>
                </a:lnTo>
                <a:close/>
              </a:path>
            </a:pathLst>
          </a:custGeom>
          <a:blipFill>
            <a:blip r:embed="rId15">
              <a:extLst>
                <a:ext uri="{96DAC541-7B7A-43D3-8B79-37D633B846F1}">
                  <asvg:svgBlip xmlns:asvg="http://schemas.microsoft.com/office/drawing/2016/SVG/main" r:embed="rId33"/>
                </a:ext>
              </a:extLst>
            </a:blip>
            <a:stretch>
              <a:fillRect/>
            </a:stretch>
          </a:blipFill>
        </p:spPr>
      </p:sp>
      <p:sp>
        <p:nvSpPr>
          <p:cNvPr id="22" name="Freeform 22"/>
          <p:cNvSpPr/>
          <p:nvPr/>
        </p:nvSpPr>
        <p:spPr>
          <a:xfrm>
            <a:off x="6510747" y="2190750"/>
            <a:ext cx="389696" cy="395097"/>
          </a:xfrm>
          <a:custGeom>
            <a:avLst/>
            <a:gdLst/>
            <a:ahLst/>
            <a:cxnLst/>
            <a:rect l="l" t="t" r="r" b="b"/>
            <a:pathLst>
              <a:path w="389696" h="395097">
                <a:moveTo>
                  <a:pt x="0" y="0"/>
                </a:moveTo>
                <a:lnTo>
                  <a:pt x="389696" y="0"/>
                </a:lnTo>
                <a:lnTo>
                  <a:pt x="389696" y="395097"/>
                </a:lnTo>
                <a:lnTo>
                  <a:pt x="0" y="395097"/>
                </a:lnTo>
                <a:lnTo>
                  <a:pt x="0" y="0"/>
                </a:lnTo>
                <a:close/>
              </a:path>
            </a:pathLst>
          </a:custGeom>
          <a:blipFill>
            <a:blip r:embed="rId34"/>
            <a:stretch>
              <a:fillRect l="-17969" t="-17970" r="-17962" b="-17960"/>
            </a:stretch>
          </a:blipFill>
        </p:spPr>
      </p:sp>
      <p:sp>
        <p:nvSpPr>
          <p:cNvPr id="23" name="Freeform 23"/>
          <p:cNvSpPr/>
          <p:nvPr/>
        </p:nvSpPr>
        <p:spPr>
          <a:xfrm>
            <a:off x="6501832" y="3897554"/>
            <a:ext cx="407537" cy="395097"/>
          </a:xfrm>
          <a:custGeom>
            <a:avLst/>
            <a:gdLst/>
            <a:ahLst/>
            <a:cxnLst/>
            <a:rect l="l" t="t" r="r" b="b"/>
            <a:pathLst>
              <a:path w="407537" h="395097">
                <a:moveTo>
                  <a:pt x="0" y="0"/>
                </a:moveTo>
                <a:lnTo>
                  <a:pt x="407536" y="0"/>
                </a:lnTo>
                <a:lnTo>
                  <a:pt x="407536" y="395097"/>
                </a:lnTo>
                <a:lnTo>
                  <a:pt x="0" y="395097"/>
                </a:lnTo>
                <a:lnTo>
                  <a:pt x="0" y="0"/>
                </a:lnTo>
                <a:close/>
              </a:path>
            </a:pathLst>
          </a:custGeom>
          <a:blipFill>
            <a:blip r:embed="rId35"/>
            <a:stretch>
              <a:fillRect/>
            </a:stretch>
          </a:blipFill>
        </p:spPr>
      </p:sp>
      <p:sp>
        <p:nvSpPr>
          <p:cNvPr id="24" name="Freeform 24"/>
          <p:cNvSpPr/>
          <p:nvPr/>
        </p:nvSpPr>
        <p:spPr>
          <a:xfrm>
            <a:off x="6501832" y="3259341"/>
            <a:ext cx="407527" cy="395078"/>
          </a:xfrm>
          <a:custGeom>
            <a:avLst/>
            <a:gdLst/>
            <a:ahLst/>
            <a:cxnLst/>
            <a:rect l="l" t="t" r="r" b="b"/>
            <a:pathLst>
              <a:path w="407527" h="395078">
                <a:moveTo>
                  <a:pt x="0" y="0"/>
                </a:moveTo>
                <a:lnTo>
                  <a:pt x="407527" y="0"/>
                </a:lnTo>
                <a:lnTo>
                  <a:pt x="407527" y="395078"/>
                </a:lnTo>
                <a:lnTo>
                  <a:pt x="0" y="395078"/>
                </a:lnTo>
                <a:lnTo>
                  <a:pt x="0" y="0"/>
                </a:lnTo>
                <a:close/>
              </a:path>
            </a:pathLst>
          </a:custGeom>
          <a:blipFill>
            <a:blip r:embed="rId36"/>
            <a:stretch>
              <a:fillRect/>
            </a:stretch>
          </a:blipFill>
        </p:spPr>
      </p:sp>
      <p:sp>
        <p:nvSpPr>
          <p:cNvPr id="25" name="Freeform 25"/>
          <p:cNvSpPr/>
          <p:nvPr/>
        </p:nvSpPr>
        <p:spPr>
          <a:xfrm>
            <a:off x="7425147" y="2190750"/>
            <a:ext cx="389696" cy="395097"/>
          </a:xfrm>
          <a:custGeom>
            <a:avLst/>
            <a:gdLst/>
            <a:ahLst/>
            <a:cxnLst/>
            <a:rect l="l" t="t" r="r" b="b"/>
            <a:pathLst>
              <a:path w="389696" h="395097">
                <a:moveTo>
                  <a:pt x="0" y="0"/>
                </a:moveTo>
                <a:lnTo>
                  <a:pt x="389696" y="0"/>
                </a:lnTo>
                <a:lnTo>
                  <a:pt x="389696" y="395097"/>
                </a:lnTo>
                <a:lnTo>
                  <a:pt x="0" y="395097"/>
                </a:lnTo>
                <a:lnTo>
                  <a:pt x="0" y="0"/>
                </a:lnTo>
                <a:close/>
              </a:path>
            </a:pathLst>
          </a:custGeom>
          <a:blipFill>
            <a:blip r:embed="rId34"/>
            <a:stretch>
              <a:fillRect l="-17969" t="-17970" r="-17962" b="-17960"/>
            </a:stretch>
          </a:blipFill>
        </p:spPr>
      </p:sp>
      <p:sp>
        <p:nvSpPr>
          <p:cNvPr id="26" name="Freeform 26"/>
          <p:cNvSpPr/>
          <p:nvPr/>
        </p:nvSpPr>
        <p:spPr>
          <a:xfrm>
            <a:off x="7416232" y="3936273"/>
            <a:ext cx="407537" cy="395097"/>
          </a:xfrm>
          <a:custGeom>
            <a:avLst/>
            <a:gdLst/>
            <a:ahLst/>
            <a:cxnLst/>
            <a:rect l="l" t="t" r="r" b="b"/>
            <a:pathLst>
              <a:path w="407537" h="395097">
                <a:moveTo>
                  <a:pt x="0" y="0"/>
                </a:moveTo>
                <a:lnTo>
                  <a:pt x="407536" y="0"/>
                </a:lnTo>
                <a:lnTo>
                  <a:pt x="407536" y="395097"/>
                </a:lnTo>
                <a:lnTo>
                  <a:pt x="0" y="395097"/>
                </a:lnTo>
                <a:lnTo>
                  <a:pt x="0" y="0"/>
                </a:lnTo>
                <a:close/>
              </a:path>
            </a:pathLst>
          </a:custGeom>
          <a:blipFill>
            <a:blip r:embed="rId35"/>
            <a:stretch>
              <a:fillRect/>
            </a:stretch>
          </a:blipFill>
        </p:spPr>
      </p:sp>
      <p:sp>
        <p:nvSpPr>
          <p:cNvPr id="27" name="Freeform 27"/>
          <p:cNvSpPr/>
          <p:nvPr/>
        </p:nvSpPr>
        <p:spPr>
          <a:xfrm>
            <a:off x="7416232" y="3298069"/>
            <a:ext cx="407527" cy="395078"/>
          </a:xfrm>
          <a:custGeom>
            <a:avLst/>
            <a:gdLst/>
            <a:ahLst/>
            <a:cxnLst/>
            <a:rect l="l" t="t" r="r" b="b"/>
            <a:pathLst>
              <a:path w="407527" h="395078">
                <a:moveTo>
                  <a:pt x="0" y="0"/>
                </a:moveTo>
                <a:lnTo>
                  <a:pt x="407527" y="0"/>
                </a:lnTo>
                <a:lnTo>
                  <a:pt x="407527" y="395078"/>
                </a:lnTo>
                <a:lnTo>
                  <a:pt x="0" y="395078"/>
                </a:lnTo>
                <a:lnTo>
                  <a:pt x="0" y="0"/>
                </a:lnTo>
                <a:close/>
              </a:path>
            </a:pathLst>
          </a:custGeom>
          <a:blipFill>
            <a:blip r:embed="rId36"/>
            <a:stretch>
              <a:fillRect/>
            </a:stretch>
          </a:blipFill>
        </p:spPr>
      </p:sp>
      <p:sp>
        <p:nvSpPr>
          <p:cNvPr id="28" name="Freeform 28"/>
          <p:cNvSpPr/>
          <p:nvPr/>
        </p:nvSpPr>
        <p:spPr>
          <a:xfrm>
            <a:off x="8339547" y="2190750"/>
            <a:ext cx="389696" cy="395097"/>
          </a:xfrm>
          <a:custGeom>
            <a:avLst/>
            <a:gdLst/>
            <a:ahLst/>
            <a:cxnLst/>
            <a:rect l="l" t="t" r="r" b="b"/>
            <a:pathLst>
              <a:path w="389696" h="395097">
                <a:moveTo>
                  <a:pt x="0" y="0"/>
                </a:moveTo>
                <a:lnTo>
                  <a:pt x="389696" y="0"/>
                </a:lnTo>
                <a:lnTo>
                  <a:pt x="389696" y="395097"/>
                </a:lnTo>
                <a:lnTo>
                  <a:pt x="0" y="395097"/>
                </a:lnTo>
                <a:lnTo>
                  <a:pt x="0" y="0"/>
                </a:lnTo>
                <a:close/>
              </a:path>
            </a:pathLst>
          </a:custGeom>
          <a:blipFill>
            <a:blip r:embed="rId34"/>
            <a:stretch>
              <a:fillRect l="-17969" t="-17970" r="-17962" b="-17960"/>
            </a:stretch>
          </a:blipFill>
        </p:spPr>
      </p:sp>
      <p:sp>
        <p:nvSpPr>
          <p:cNvPr id="29" name="Freeform 29"/>
          <p:cNvSpPr/>
          <p:nvPr/>
        </p:nvSpPr>
        <p:spPr>
          <a:xfrm>
            <a:off x="8330632" y="3936273"/>
            <a:ext cx="407537" cy="395097"/>
          </a:xfrm>
          <a:custGeom>
            <a:avLst/>
            <a:gdLst/>
            <a:ahLst/>
            <a:cxnLst/>
            <a:rect l="l" t="t" r="r" b="b"/>
            <a:pathLst>
              <a:path w="407537" h="395097">
                <a:moveTo>
                  <a:pt x="0" y="0"/>
                </a:moveTo>
                <a:lnTo>
                  <a:pt x="407536" y="0"/>
                </a:lnTo>
                <a:lnTo>
                  <a:pt x="407536" y="395097"/>
                </a:lnTo>
                <a:lnTo>
                  <a:pt x="0" y="395097"/>
                </a:lnTo>
                <a:lnTo>
                  <a:pt x="0" y="0"/>
                </a:lnTo>
                <a:close/>
              </a:path>
            </a:pathLst>
          </a:custGeom>
          <a:blipFill>
            <a:blip r:embed="rId35"/>
            <a:stretch>
              <a:fillRect/>
            </a:stretch>
          </a:blipFill>
        </p:spPr>
      </p:sp>
      <p:sp>
        <p:nvSpPr>
          <p:cNvPr id="30" name="Freeform 30"/>
          <p:cNvSpPr/>
          <p:nvPr/>
        </p:nvSpPr>
        <p:spPr>
          <a:xfrm>
            <a:off x="8330632" y="3298069"/>
            <a:ext cx="407527" cy="395078"/>
          </a:xfrm>
          <a:custGeom>
            <a:avLst/>
            <a:gdLst/>
            <a:ahLst/>
            <a:cxnLst/>
            <a:rect l="l" t="t" r="r" b="b"/>
            <a:pathLst>
              <a:path w="407527" h="395078">
                <a:moveTo>
                  <a:pt x="0" y="0"/>
                </a:moveTo>
                <a:lnTo>
                  <a:pt x="407527" y="0"/>
                </a:lnTo>
                <a:lnTo>
                  <a:pt x="407527" y="395078"/>
                </a:lnTo>
                <a:lnTo>
                  <a:pt x="0" y="395078"/>
                </a:lnTo>
                <a:lnTo>
                  <a:pt x="0" y="0"/>
                </a:lnTo>
                <a:close/>
              </a:path>
            </a:pathLst>
          </a:custGeom>
          <a:blipFill>
            <a:blip r:embed="rId36"/>
            <a:stretch>
              <a:fillRect/>
            </a:stretch>
          </a:blipFill>
        </p:spPr>
      </p:sp>
      <p:sp>
        <p:nvSpPr>
          <p:cNvPr id="31" name="Freeform 31"/>
          <p:cNvSpPr/>
          <p:nvPr/>
        </p:nvSpPr>
        <p:spPr>
          <a:xfrm>
            <a:off x="6363271" y="2122675"/>
            <a:ext cx="684657" cy="684657"/>
          </a:xfrm>
          <a:custGeom>
            <a:avLst/>
            <a:gdLst/>
            <a:ahLst/>
            <a:cxnLst/>
            <a:rect l="l" t="t" r="r" b="b"/>
            <a:pathLst>
              <a:path w="684657" h="684657">
                <a:moveTo>
                  <a:pt x="0" y="0"/>
                </a:moveTo>
                <a:lnTo>
                  <a:pt x="684657" y="0"/>
                </a:lnTo>
                <a:lnTo>
                  <a:pt x="684657" y="684657"/>
                </a:lnTo>
                <a:lnTo>
                  <a:pt x="0" y="684657"/>
                </a:lnTo>
                <a:lnTo>
                  <a:pt x="0" y="0"/>
                </a:lnTo>
                <a:close/>
              </a:path>
            </a:pathLst>
          </a:custGeom>
          <a:blipFill>
            <a:blip r:embed="rId37">
              <a:extLst>
                <a:ext uri="{96DAC541-7B7A-43D3-8B79-37D633B846F1}">
                  <asvg:svgBlip xmlns:asvg="http://schemas.microsoft.com/office/drawing/2016/SVG/main" r:embed="rId38"/>
                </a:ext>
              </a:extLst>
            </a:blip>
            <a:stretch>
              <a:fillRect/>
            </a:stretch>
          </a:blipFill>
        </p:spPr>
      </p:sp>
      <p:sp>
        <p:nvSpPr>
          <p:cNvPr id="32" name="Freeform 32"/>
          <p:cNvSpPr/>
          <p:nvPr/>
        </p:nvSpPr>
        <p:spPr>
          <a:xfrm>
            <a:off x="7214168" y="1958664"/>
            <a:ext cx="1840916" cy="2506228"/>
          </a:xfrm>
          <a:custGeom>
            <a:avLst/>
            <a:gdLst/>
            <a:ahLst/>
            <a:cxnLst/>
            <a:rect l="l" t="t" r="r" b="b"/>
            <a:pathLst>
              <a:path w="1840916" h="2506228">
                <a:moveTo>
                  <a:pt x="0" y="0"/>
                </a:moveTo>
                <a:lnTo>
                  <a:pt x="1840916" y="0"/>
                </a:lnTo>
                <a:lnTo>
                  <a:pt x="1840916" y="2506227"/>
                </a:lnTo>
                <a:lnTo>
                  <a:pt x="0" y="2506227"/>
                </a:lnTo>
                <a:lnTo>
                  <a:pt x="0" y="0"/>
                </a:lnTo>
                <a:close/>
              </a:path>
            </a:pathLst>
          </a:custGeom>
          <a:blipFill>
            <a:blip r:embed="rId39">
              <a:extLst>
                <a:ext uri="{96DAC541-7B7A-43D3-8B79-37D633B846F1}">
                  <asvg:svgBlip xmlns:asvg="http://schemas.microsoft.com/office/drawing/2016/SVG/main" r:embed="rId40"/>
                </a:ext>
              </a:extLst>
            </a:blip>
            <a:stretch>
              <a:fillRect/>
            </a:stretch>
          </a:blipFill>
        </p:spPr>
      </p:sp>
      <p:sp>
        <p:nvSpPr>
          <p:cNvPr id="33" name="TextBox 33"/>
          <p:cNvSpPr txBox="1"/>
          <p:nvPr/>
        </p:nvSpPr>
        <p:spPr>
          <a:xfrm>
            <a:off x="325879" y="282445"/>
            <a:ext cx="4151967" cy="806834"/>
          </a:xfrm>
          <a:prstGeom prst="rect">
            <a:avLst/>
          </a:prstGeom>
        </p:spPr>
        <p:txBody>
          <a:bodyPr lIns="0" tIns="0" rIns="0" bIns="0" rtlCol="0" anchor="t">
            <a:spAutoFit/>
          </a:bodyPr>
          <a:lstStyle/>
          <a:p>
            <a:pPr algn="l">
              <a:lnSpc>
                <a:spcPts val="2800"/>
              </a:lnSpc>
            </a:pPr>
            <a:r>
              <a:rPr lang="en-US" sz="2000" b="1">
                <a:solidFill>
                  <a:srgbClr val="000000"/>
                </a:solidFill>
                <a:latin typeface="Ubuntu Bold" panose="020B0804030602030204"/>
                <a:ea typeface="Ubuntu Bold" panose="020B0804030602030204"/>
                <a:cs typeface="Ubuntu Bold" panose="020B0804030602030204"/>
                <a:sym typeface="Ubuntu Bold" panose="020B0804030602030204"/>
              </a:rPr>
              <a:t>StatefulSets</a:t>
            </a:r>
          </a:p>
          <a:p>
            <a:pPr algn="l">
              <a:lnSpc>
                <a:spcPts val="1960"/>
              </a:lnSpc>
            </a:pPr>
            <a:r>
              <a:rPr lang="en-US" sz="1400" b="1">
                <a:solidFill>
                  <a:srgbClr val="000000"/>
                </a:solidFill>
                <a:latin typeface="Open Sans Bold"/>
                <a:ea typeface="Open Sans Bold"/>
                <a:cs typeface="Open Sans Bold"/>
                <a:sym typeface="Open Sans Bold"/>
              </a:rPr>
              <a:t>Manage stateful applications more eﬀectively</a:t>
            </a:r>
          </a:p>
        </p:txBody>
      </p:sp>
      <p:sp>
        <p:nvSpPr>
          <p:cNvPr id="34" name="TextBox 34"/>
          <p:cNvSpPr txBox="1"/>
          <p:nvPr/>
        </p:nvSpPr>
        <p:spPr>
          <a:xfrm>
            <a:off x="432073" y="1349464"/>
            <a:ext cx="78238" cy="178346"/>
          </a:xfrm>
          <a:prstGeom prst="rect">
            <a:avLst/>
          </a:prstGeom>
        </p:spPr>
        <p:txBody>
          <a:bodyPr lIns="0" tIns="0" rIns="0" bIns="0" rtlCol="0" anchor="t">
            <a:spAutoFit/>
          </a:bodyPr>
          <a:lstStyle/>
          <a:p>
            <a:pPr algn="l">
              <a:lnSpc>
                <a:spcPts val="14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35" name="TextBox 35"/>
          <p:cNvSpPr txBox="1"/>
          <p:nvPr/>
        </p:nvSpPr>
        <p:spPr>
          <a:xfrm>
            <a:off x="614953" y="1844764"/>
            <a:ext cx="78238" cy="673646"/>
          </a:xfrm>
          <a:prstGeom prst="rect">
            <a:avLst/>
          </a:prstGeom>
        </p:spPr>
        <p:txBody>
          <a:bodyPr lIns="0" tIns="0" rIns="0" bIns="0" rtlCol="0" anchor="t">
            <a:spAutoFit/>
          </a:bodyPr>
          <a:lstStyle/>
          <a:p>
            <a:pPr algn="just">
              <a:lnSpc>
                <a:spcPts val="18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 □ □</a:t>
            </a:r>
          </a:p>
        </p:txBody>
      </p:sp>
      <p:sp>
        <p:nvSpPr>
          <p:cNvPr id="36" name="TextBox 36"/>
          <p:cNvSpPr txBox="1"/>
          <p:nvPr/>
        </p:nvSpPr>
        <p:spPr>
          <a:xfrm>
            <a:off x="432073" y="2616289"/>
            <a:ext cx="78238" cy="283121"/>
          </a:xfrm>
          <a:prstGeom prst="rect">
            <a:avLst/>
          </a:prstGeom>
        </p:spPr>
        <p:txBody>
          <a:bodyPr lIns="0" tIns="0" rIns="0" bIns="0" rtlCol="0" anchor="t">
            <a:spAutoFit/>
          </a:bodyPr>
          <a:lstStyle/>
          <a:p>
            <a:pPr algn="l">
              <a:lnSpc>
                <a:spcPts val="25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37" name="TextBox 37"/>
          <p:cNvSpPr txBox="1"/>
          <p:nvPr/>
        </p:nvSpPr>
        <p:spPr>
          <a:xfrm>
            <a:off x="614953" y="2997289"/>
            <a:ext cx="78238" cy="283121"/>
          </a:xfrm>
          <a:prstGeom prst="rect">
            <a:avLst/>
          </a:prstGeom>
        </p:spPr>
        <p:txBody>
          <a:bodyPr lIns="0" tIns="0" rIns="0" bIns="0" rtlCol="0" anchor="t">
            <a:spAutoFit/>
          </a:bodyPr>
          <a:lstStyle/>
          <a:p>
            <a:pPr algn="l">
              <a:lnSpc>
                <a:spcPts val="25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38" name="TextBox 38"/>
          <p:cNvSpPr txBox="1"/>
          <p:nvPr/>
        </p:nvSpPr>
        <p:spPr>
          <a:xfrm>
            <a:off x="614953" y="3378289"/>
            <a:ext cx="78238" cy="283121"/>
          </a:xfrm>
          <a:prstGeom prst="rect">
            <a:avLst/>
          </a:prstGeom>
        </p:spPr>
        <p:txBody>
          <a:bodyPr lIns="0" tIns="0" rIns="0" bIns="0" rtlCol="0" anchor="t">
            <a:spAutoFit/>
          </a:bodyPr>
          <a:lstStyle/>
          <a:p>
            <a:pPr algn="l">
              <a:lnSpc>
                <a:spcPts val="25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39" name="TextBox 39"/>
          <p:cNvSpPr txBox="1"/>
          <p:nvPr/>
        </p:nvSpPr>
        <p:spPr>
          <a:xfrm>
            <a:off x="432073" y="3740239"/>
            <a:ext cx="78238" cy="149771"/>
          </a:xfrm>
          <a:prstGeom prst="rect">
            <a:avLst/>
          </a:prstGeom>
        </p:spPr>
        <p:txBody>
          <a:bodyPr lIns="0" tIns="0" rIns="0" bIns="0" rtlCol="0" anchor="t">
            <a:spAutoFit/>
          </a:bodyPr>
          <a:lstStyle/>
          <a:p>
            <a:pPr algn="l">
              <a:lnSpc>
                <a:spcPts val="11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40" name="TextBox 40"/>
          <p:cNvSpPr txBox="1"/>
          <p:nvPr/>
        </p:nvSpPr>
        <p:spPr>
          <a:xfrm>
            <a:off x="614953" y="3987889"/>
            <a:ext cx="78238" cy="283121"/>
          </a:xfrm>
          <a:prstGeom prst="rect">
            <a:avLst/>
          </a:prstGeom>
        </p:spPr>
        <p:txBody>
          <a:bodyPr lIns="0" tIns="0" rIns="0" bIns="0" rtlCol="0" anchor="t">
            <a:spAutoFit/>
          </a:bodyPr>
          <a:lstStyle/>
          <a:p>
            <a:pPr algn="l">
              <a:lnSpc>
                <a:spcPts val="25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41" name="TextBox 41"/>
          <p:cNvSpPr txBox="1"/>
          <p:nvPr/>
        </p:nvSpPr>
        <p:spPr>
          <a:xfrm>
            <a:off x="600199" y="1340377"/>
            <a:ext cx="5125269" cy="479527"/>
          </a:xfrm>
          <a:prstGeom prst="rect">
            <a:avLst/>
          </a:prstGeom>
        </p:spPr>
        <p:txBody>
          <a:bodyPr lIns="0" tIns="0" rIns="0" bIns="0" rtlCol="0" anchor="t">
            <a:spAutoFit/>
          </a:bodyPr>
          <a:lstStyle/>
          <a:p>
            <a:pPr algn="l">
              <a:lnSpc>
                <a:spcPts val="1200"/>
              </a:lnSpc>
            </a:pPr>
            <a:r>
              <a:rPr lang="en-US" sz="1000">
                <a:solidFill>
                  <a:srgbClr val="B85450"/>
                </a:solidFill>
                <a:latin typeface="Open Sans"/>
                <a:ea typeface="Open Sans"/>
                <a:cs typeface="Open Sans"/>
                <a:sym typeface="Open Sans"/>
              </a:rPr>
              <a:t>StatefulSets</a:t>
            </a:r>
            <a:r>
              <a:rPr lang="en-US" sz="1000">
                <a:solidFill>
                  <a:srgbClr val="000000"/>
                </a:solidFill>
                <a:latin typeface="Open Sans"/>
                <a:ea typeface="Open Sans"/>
                <a:cs typeface="Open Sans"/>
                <a:sym typeface="Open Sans"/>
              </a:rPr>
              <a:t> maintain stable identities for each pod, ensuring that even if a pod is restarted, it retains its unique identity and connection to persistent storage. More speciﬁcally, </a:t>
            </a:r>
            <a:r>
              <a:rPr lang="en-US" sz="1000">
                <a:solidFill>
                  <a:srgbClr val="B85450"/>
                </a:solidFill>
                <a:latin typeface="Open Sans"/>
                <a:ea typeface="Open Sans"/>
                <a:cs typeface="Open Sans"/>
                <a:sym typeface="Open Sans"/>
              </a:rPr>
              <a:t>StatefulSets</a:t>
            </a:r>
            <a:r>
              <a:rPr lang="en-US" sz="1000">
                <a:solidFill>
                  <a:srgbClr val="000000"/>
                </a:solidFill>
                <a:latin typeface="Open Sans"/>
                <a:ea typeface="Open Sans"/>
                <a:cs typeface="Open Sans"/>
                <a:sym typeface="Open Sans"/>
              </a:rPr>
              <a:t> provide:</a:t>
            </a:r>
          </a:p>
        </p:txBody>
      </p:sp>
      <p:sp>
        <p:nvSpPr>
          <p:cNvPr id="42" name="TextBox 42"/>
          <p:cNvSpPr txBox="1"/>
          <p:nvPr/>
        </p:nvSpPr>
        <p:spPr>
          <a:xfrm>
            <a:off x="783079" y="1761468"/>
            <a:ext cx="5244294" cy="890959"/>
          </a:xfrm>
          <a:prstGeom prst="rect">
            <a:avLst/>
          </a:prstGeom>
        </p:spPr>
        <p:txBody>
          <a:bodyPr lIns="0" tIns="0" rIns="0" bIns="0" rtlCol="0" anchor="t">
            <a:spAutoFit/>
          </a:bodyPr>
          <a:lstStyle/>
          <a:p>
            <a:pPr algn="l">
              <a:lnSpc>
                <a:spcPts val="2400"/>
              </a:lnSpc>
            </a:pPr>
            <a:r>
              <a:rPr lang="en-US" sz="1000">
                <a:solidFill>
                  <a:srgbClr val="000000"/>
                </a:solidFill>
                <a:latin typeface="Open Sans"/>
                <a:ea typeface="Open Sans"/>
                <a:cs typeface="Open Sans"/>
                <a:sym typeface="Open Sans"/>
              </a:rPr>
              <a:t>A stable, unique network identity for each pod created as part of the </a:t>
            </a:r>
            <a:r>
              <a:rPr lang="en-US" sz="1000">
                <a:solidFill>
                  <a:srgbClr val="B85450"/>
                </a:solidFill>
                <a:latin typeface="Open Sans"/>
                <a:ea typeface="Open Sans"/>
                <a:cs typeface="Open Sans"/>
                <a:sym typeface="Open Sans"/>
              </a:rPr>
              <a:t>StatefulSet</a:t>
            </a:r>
            <a:r>
              <a:rPr lang="en-US" sz="1000">
                <a:solidFill>
                  <a:srgbClr val="000000"/>
                </a:solidFill>
                <a:latin typeface="Open Sans"/>
                <a:ea typeface="Open Sans"/>
                <a:cs typeface="Open Sans"/>
                <a:sym typeface="Open Sans"/>
              </a:rPr>
              <a:t>.</a:t>
            </a:r>
          </a:p>
          <a:p>
            <a:pPr algn="l">
              <a:lnSpc>
                <a:spcPts val="1200"/>
              </a:lnSpc>
            </a:pPr>
            <a:r>
              <a:rPr lang="en-US" sz="1000">
                <a:solidFill>
                  <a:srgbClr val="000000"/>
                </a:solidFill>
                <a:latin typeface="Open Sans"/>
                <a:ea typeface="Open Sans"/>
                <a:cs typeface="Open Sans"/>
                <a:sym typeface="Open Sans"/>
              </a:rPr>
              <a:t>Consistent and stable persistent storage associated with each pod, also across restarts.</a:t>
            </a:r>
          </a:p>
          <a:p>
            <a:pPr algn="l">
              <a:lnSpc>
                <a:spcPts val="2400"/>
              </a:lnSpc>
            </a:pPr>
            <a:r>
              <a:rPr lang="en-US" sz="1000">
                <a:solidFill>
                  <a:srgbClr val="000000"/>
                </a:solidFill>
                <a:latin typeface="Open Sans"/>
                <a:ea typeface="Open Sans"/>
                <a:cs typeface="Open Sans"/>
                <a:sym typeface="Open Sans"/>
              </a:rPr>
              <a:t>Ordered pod creation, scaling, and deletion, should that be necessary when working </a:t>
            </a:r>
          </a:p>
          <a:p>
            <a:pPr algn="l">
              <a:lnSpc>
                <a:spcPts val="500"/>
              </a:lnSpc>
            </a:pPr>
            <a:r>
              <a:rPr lang="en-US" sz="1000">
                <a:solidFill>
                  <a:srgbClr val="000000"/>
                </a:solidFill>
                <a:latin typeface="Open Sans"/>
                <a:ea typeface="Open Sans"/>
                <a:cs typeface="Open Sans"/>
                <a:sym typeface="Open Sans"/>
              </a:rPr>
              <a:t>with databases or replicated services.</a:t>
            </a:r>
          </a:p>
        </p:txBody>
      </p:sp>
      <p:sp>
        <p:nvSpPr>
          <p:cNvPr id="43" name="TextBox 43"/>
          <p:cNvSpPr txBox="1"/>
          <p:nvPr/>
        </p:nvSpPr>
        <p:spPr>
          <a:xfrm>
            <a:off x="600199" y="2590143"/>
            <a:ext cx="5449386" cy="443284"/>
          </a:xfrm>
          <a:prstGeom prst="rect">
            <a:avLst/>
          </a:prstGeom>
        </p:spPr>
        <p:txBody>
          <a:bodyPr lIns="0" tIns="0" rIns="0" bIns="0" rtlCol="0" anchor="t">
            <a:spAutoFit/>
          </a:bodyPr>
          <a:lstStyle/>
          <a:p>
            <a:pPr algn="l">
              <a:lnSpc>
                <a:spcPts val="2500"/>
              </a:lnSpc>
            </a:pPr>
            <a:r>
              <a:rPr lang="en-US" sz="1000">
                <a:solidFill>
                  <a:srgbClr val="000000"/>
                </a:solidFill>
                <a:latin typeface="Open Sans"/>
                <a:ea typeface="Open Sans"/>
                <a:cs typeface="Open Sans"/>
                <a:sym typeface="Open Sans"/>
              </a:rPr>
              <a:t>We can specify a </a:t>
            </a:r>
            <a:r>
              <a:rPr lang="en-US" sz="1000">
                <a:solidFill>
                  <a:srgbClr val="B85450"/>
                </a:solidFill>
                <a:latin typeface="Open Sans"/>
                <a:ea typeface="Open Sans"/>
                <a:cs typeface="Open Sans"/>
                <a:sym typeface="Open Sans"/>
              </a:rPr>
              <a:t>PersistentVolumeClaim</a:t>
            </a:r>
            <a:r>
              <a:rPr lang="en-US" sz="1000">
                <a:solidFill>
                  <a:srgbClr val="000000"/>
                </a:solidFill>
                <a:latin typeface="Open Sans"/>
                <a:ea typeface="Open Sans"/>
                <a:cs typeface="Open Sans"/>
                <a:sym typeface="Open Sans"/>
              </a:rPr>
              <a:t> template in the Pod deﬁnition, and as long as </a:t>
            </a:r>
          </a:p>
          <a:p>
            <a:pPr algn="l">
              <a:lnSpc>
                <a:spcPts val="500"/>
              </a:lnSpc>
            </a:pPr>
            <a:r>
              <a:rPr lang="en-US" sz="1000">
                <a:solidFill>
                  <a:srgbClr val="000000"/>
                </a:solidFill>
                <a:latin typeface="Open Sans"/>
                <a:ea typeface="Open Sans"/>
                <a:cs typeface="Open Sans"/>
                <a:sym typeface="Open Sans"/>
              </a:rPr>
              <a:t>this stays the same, the Pod will use the same claim and have access to the same data.</a:t>
            </a:r>
          </a:p>
        </p:txBody>
      </p:sp>
      <p:sp>
        <p:nvSpPr>
          <p:cNvPr id="44" name="TextBox 44"/>
          <p:cNvSpPr txBox="1"/>
          <p:nvPr/>
        </p:nvSpPr>
        <p:spPr>
          <a:xfrm>
            <a:off x="783079" y="2971143"/>
            <a:ext cx="5218395" cy="675570"/>
          </a:xfrm>
          <a:prstGeom prst="rect">
            <a:avLst/>
          </a:prstGeom>
        </p:spPr>
        <p:txBody>
          <a:bodyPr lIns="0" tIns="0" rIns="0" bIns="0" rtlCol="0" anchor="t">
            <a:spAutoFit/>
          </a:bodyPr>
          <a:lstStyle/>
          <a:p>
            <a:pPr algn="l">
              <a:lnSpc>
                <a:spcPts val="2500"/>
              </a:lnSpc>
            </a:pPr>
            <a:r>
              <a:rPr lang="en-US" sz="1000">
                <a:solidFill>
                  <a:srgbClr val="000000"/>
                </a:solidFill>
                <a:latin typeface="Open Sans"/>
                <a:ea typeface="Open Sans"/>
                <a:cs typeface="Open Sans"/>
                <a:sym typeface="Open Sans"/>
              </a:rPr>
              <a:t>Each replica in a </a:t>
            </a:r>
            <a:r>
              <a:rPr lang="en-US" sz="1000">
                <a:solidFill>
                  <a:srgbClr val="B85450"/>
                </a:solidFill>
                <a:latin typeface="Open Sans"/>
                <a:ea typeface="Open Sans"/>
                <a:cs typeface="Open Sans"/>
                <a:sym typeface="Open Sans"/>
              </a:rPr>
              <a:t>StatefulSet</a:t>
            </a:r>
            <a:r>
              <a:rPr lang="en-US" sz="1000">
                <a:solidFill>
                  <a:srgbClr val="000000"/>
                </a:solidFill>
                <a:latin typeface="Open Sans"/>
                <a:ea typeface="Open Sans"/>
                <a:cs typeface="Open Sans"/>
                <a:sym typeface="Open Sans"/>
              </a:rPr>
              <a:t> will have its own </a:t>
            </a:r>
            <a:r>
              <a:rPr lang="en-US" sz="1000">
                <a:solidFill>
                  <a:srgbClr val="B85450"/>
                </a:solidFill>
                <a:latin typeface="Open Sans"/>
                <a:ea typeface="Open Sans"/>
                <a:cs typeface="Open Sans"/>
                <a:sym typeface="Open Sans"/>
              </a:rPr>
              <a:t>PersistentVolumeClaim</a:t>
            </a:r>
            <a:r>
              <a:rPr lang="en-US" sz="1000">
                <a:solidFill>
                  <a:srgbClr val="000000"/>
                </a:solidFill>
                <a:latin typeface="Open Sans"/>
                <a:ea typeface="Open Sans"/>
                <a:cs typeface="Open Sans"/>
                <a:sym typeface="Open Sans"/>
              </a:rPr>
              <a:t>, so data is </a:t>
            </a:r>
          </a:p>
          <a:p>
            <a:pPr algn="l">
              <a:lnSpc>
                <a:spcPts val="500"/>
              </a:lnSpc>
            </a:pPr>
            <a:r>
              <a:rPr lang="en-US" sz="1000">
                <a:solidFill>
                  <a:srgbClr val="000000"/>
                </a:solidFill>
                <a:latin typeface="Open Sans"/>
                <a:ea typeface="Open Sans"/>
                <a:cs typeface="Open Sans"/>
                <a:sym typeface="Open Sans"/>
              </a:rPr>
              <a:t>not shared across diﬀerent replicas.</a:t>
            </a:r>
          </a:p>
          <a:p>
            <a:pPr algn="l">
              <a:lnSpc>
                <a:spcPts val="2500"/>
              </a:lnSpc>
            </a:pPr>
            <a:r>
              <a:rPr lang="en-US" sz="1000">
                <a:solidFill>
                  <a:srgbClr val="000000"/>
                </a:solidFill>
                <a:latin typeface="Open Sans"/>
                <a:ea typeface="Open Sans"/>
                <a:cs typeface="Open Sans"/>
                <a:sym typeface="Open Sans"/>
              </a:rPr>
              <a:t>The </a:t>
            </a:r>
            <a:r>
              <a:rPr lang="en-US" sz="1000">
                <a:solidFill>
                  <a:srgbClr val="B85450"/>
                </a:solidFill>
                <a:latin typeface="Open Sans"/>
                <a:ea typeface="Open Sans"/>
                <a:cs typeface="Open Sans"/>
                <a:sym typeface="Open Sans"/>
              </a:rPr>
              <a:t>PersistentVolumes</a:t>
            </a:r>
            <a:r>
              <a:rPr lang="en-US" sz="1000">
                <a:solidFill>
                  <a:srgbClr val="000000"/>
                </a:solidFill>
                <a:latin typeface="Open Sans"/>
                <a:ea typeface="Open Sans"/>
                <a:cs typeface="Open Sans"/>
                <a:sym typeface="Open Sans"/>
              </a:rPr>
              <a:t> are not deleted automatically when a replica is deleted!</a:t>
            </a:r>
          </a:p>
        </p:txBody>
      </p:sp>
      <p:sp>
        <p:nvSpPr>
          <p:cNvPr id="45" name="TextBox 45"/>
          <p:cNvSpPr txBox="1"/>
          <p:nvPr/>
        </p:nvSpPr>
        <p:spPr>
          <a:xfrm>
            <a:off x="600199" y="3714093"/>
            <a:ext cx="5435498" cy="313620"/>
          </a:xfrm>
          <a:prstGeom prst="rect">
            <a:avLst/>
          </a:prstGeom>
        </p:spPr>
        <p:txBody>
          <a:bodyPr lIns="0" tIns="0" rIns="0" bIns="0" rtlCol="0" anchor="t">
            <a:spAutoFit/>
          </a:bodyPr>
          <a:lstStyle/>
          <a:p>
            <a:pPr algn="l">
              <a:lnSpc>
                <a:spcPts val="1100"/>
              </a:lnSpc>
            </a:pPr>
            <a:r>
              <a:rPr lang="en-US" sz="1000">
                <a:solidFill>
                  <a:srgbClr val="000000"/>
                </a:solidFill>
                <a:latin typeface="Open Sans"/>
                <a:ea typeface="Open Sans"/>
                <a:cs typeface="Open Sans"/>
                <a:sym typeface="Open Sans"/>
              </a:rPr>
              <a:t>Pod names and networking identities are also stable, and will follow the following pattern: </a:t>
            </a:r>
          </a:p>
          <a:p>
            <a:pPr algn="l">
              <a:lnSpc>
                <a:spcPts val="1300"/>
              </a:lnSpc>
            </a:pPr>
            <a:r>
              <a:rPr lang="en-US" sz="1000">
                <a:solidFill>
                  <a:srgbClr val="B85450"/>
                </a:solidFill>
                <a:latin typeface="JetBrains Mono" panose="02010509020102050004"/>
                <a:ea typeface="JetBrains Mono" panose="02010509020102050004"/>
                <a:cs typeface="JetBrains Mono" panose="02010509020102050004"/>
                <a:sym typeface="JetBrains Mono" panose="02010509020102050004"/>
              </a:rPr>
              <a:t>&lt;statefulset name&gt;-&lt;ordinal id&gt;</a:t>
            </a:r>
          </a:p>
        </p:txBody>
      </p:sp>
      <p:sp>
        <p:nvSpPr>
          <p:cNvPr id="46" name="TextBox 46"/>
          <p:cNvSpPr txBox="1"/>
          <p:nvPr/>
        </p:nvSpPr>
        <p:spPr>
          <a:xfrm>
            <a:off x="783079" y="3980793"/>
            <a:ext cx="4499181" cy="271834"/>
          </a:xfrm>
          <a:prstGeom prst="rect">
            <a:avLst/>
          </a:prstGeom>
        </p:spPr>
        <p:txBody>
          <a:bodyPr lIns="0" tIns="0" rIns="0" bIns="0" rtlCol="0" anchor="t">
            <a:spAutoFit/>
          </a:bodyPr>
          <a:lstStyle/>
          <a:p>
            <a:pPr algn="l">
              <a:lnSpc>
                <a:spcPts val="2300"/>
              </a:lnSpc>
            </a:pPr>
            <a:r>
              <a:rPr lang="en-US" sz="1000">
                <a:solidFill>
                  <a:srgbClr val="000000"/>
                </a:solidFill>
                <a:latin typeface="Open Sans"/>
                <a:ea typeface="Open Sans"/>
                <a:cs typeface="Open Sans"/>
                <a:sym typeface="Open Sans"/>
              </a:rPr>
              <a:t>We can use headless services to expose the pods via more stable domains.</a:t>
            </a:r>
          </a:p>
        </p:txBody>
      </p:sp>
      <p:sp>
        <p:nvSpPr>
          <p:cNvPr id="47" name="TextBox 47"/>
          <p:cNvSpPr txBox="1"/>
          <p:nvPr/>
        </p:nvSpPr>
        <p:spPr>
          <a:xfrm>
            <a:off x="7268413" y="1498225"/>
            <a:ext cx="717004" cy="186109"/>
          </a:xfrm>
          <a:prstGeom prst="rect">
            <a:avLst/>
          </a:prstGeom>
        </p:spPr>
        <p:txBody>
          <a:bodyPr lIns="0" tIns="0" rIns="0" bIns="0" rtlCol="0" anchor="t">
            <a:spAutoFit/>
          </a:bodyPr>
          <a:lstStyle/>
          <a:p>
            <a:pPr algn="l">
              <a:lnSpc>
                <a:spcPts val="1400"/>
              </a:lnSpc>
            </a:pPr>
            <a:r>
              <a:rPr lang="en-US" sz="1000" b="1">
                <a:solidFill>
                  <a:srgbClr val="000000"/>
                </a:solidFill>
                <a:latin typeface="Open Sans Bold"/>
                <a:ea typeface="Open Sans Bold"/>
                <a:cs typeface="Open Sans Bold"/>
                <a:sym typeface="Open Sans Bold"/>
              </a:rPr>
              <a:t>StatefulSet</a:t>
            </a:r>
          </a:p>
        </p:txBody>
      </p:sp>
      <p:sp>
        <p:nvSpPr>
          <p:cNvPr id="48" name="TextBox 48"/>
          <p:cNvSpPr txBox="1"/>
          <p:nvPr/>
        </p:nvSpPr>
        <p:spPr>
          <a:xfrm>
            <a:off x="325879" y="4622825"/>
            <a:ext cx="857298" cy="208445"/>
          </a:xfrm>
          <a:prstGeom prst="rect">
            <a:avLst/>
          </a:prstGeom>
        </p:spPr>
        <p:txBody>
          <a:bodyPr lIns="0" tIns="0" rIns="0" bIns="0" rtlCol="0" anchor="t">
            <a:spAutoFit/>
          </a:bodyPr>
          <a:lstStyle/>
          <a:p>
            <a:pPr algn="l">
              <a:lnSpc>
                <a:spcPts val="1680"/>
              </a:lnSpc>
            </a:pPr>
            <a:r>
              <a:rPr lang="en-US" sz="1200" b="1">
                <a:solidFill>
                  <a:srgbClr val="000000"/>
                </a:solidFill>
                <a:latin typeface="Ubuntu Bold" panose="020B0804030602030204"/>
                <a:ea typeface="Ubuntu Bold" panose="020B0804030602030204"/>
                <a:cs typeface="Ubuntu Bold" panose="020B0804030602030204"/>
                <a:sym typeface="Ubuntu Bold" panose="020B0804030602030204"/>
              </a:rPr>
              <a:t>Kubernetes</a:t>
            </a:r>
          </a:p>
        </p:txBody>
      </p:sp>
      <p:sp>
        <p:nvSpPr>
          <p:cNvPr id="49" name="TextBox 49"/>
          <p:cNvSpPr txBox="1"/>
          <p:nvPr/>
        </p:nvSpPr>
        <p:spPr>
          <a:xfrm>
            <a:off x="6492430" y="2633967"/>
            <a:ext cx="435254" cy="153543"/>
          </a:xfrm>
          <a:prstGeom prst="rect">
            <a:avLst/>
          </a:prstGeom>
        </p:spPr>
        <p:txBody>
          <a:bodyPr lIns="0" tIns="0" rIns="0" bIns="0" rtlCol="0" anchor="t">
            <a:spAutoFit/>
          </a:bodyPr>
          <a:lstStyle/>
          <a:p>
            <a:pPr algn="l">
              <a:lnSpc>
                <a:spcPts val="1120"/>
              </a:lnSpc>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mysts-0</a:t>
            </a:r>
          </a:p>
        </p:txBody>
      </p:sp>
      <p:sp>
        <p:nvSpPr>
          <p:cNvPr id="50" name="TextBox 50"/>
          <p:cNvSpPr txBox="1"/>
          <p:nvPr/>
        </p:nvSpPr>
        <p:spPr>
          <a:xfrm>
            <a:off x="7406830" y="2632786"/>
            <a:ext cx="435254" cy="153543"/>
          </a:xfrm>
          <a:prstGeom prst="rect">
            <a:avLst/>
          </a:prstGeom>
        </p:spPr>
        <p:txBody>
          <a:bodyPr lIns="0" tIns="0" rIns="0" bIns="0" rtlCol="0" anchor="t">
            <a:spAutoFit/>
          </a:bodyPr>
          <a:lstStyle/>
          <a:p>
            <a:pPr algn="l">
              <a:lnSpc>
                <a:spcPts val="1120"/>
              </a:lnSpc>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mysts-1</a:t>
            </a:r>
          </a:p>
        </p:txBody>
      </p:sp>
      <p:sp>
        <p:nvSpPr>
          <p:cNvPr id="51" name="TextBox 51"/>
          <p:cNvSpPr txBox="1"/>
          <p:nvPr/>
        </p:nvSpPr>
        <p:spPr>
          <a:xfrm>
            <a:off x="8321230" y="2632786"/>
            <a:ext cx="435254" cy="153543"/>
          </a:xfrm>
          <a:prstGeom prst="rect">
            <a:avLst/>
          </a:prstGeom>
        </p:spPr>
        <p:txBody>
          <a:bodyPr lIns="0" tIns="0" rIns="0" bIns="0" rtlCol="0" anchor="t">
            <a:spAutoFit/>
          </a:bodyPr>
          <a:lstStyle/>
          <a:p>
            <a:pPr algn="l">
              <a:lnSpc>
                <a:spcPts val="1120"/>
              </a:lnSpc>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mysts-2</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745484" y="1348695"/>
          <a:ext cx="7454026" cy="2349500"/>
        </p:xfrm>
        <a:graphic>
          <a:graphicData uri="http://schemas.openxmlformats.org/drawingml/2006/table">
            <a:tbl>
              <a:tblPr/>
              <a:tblGrid>
                <a:gridCol w="2645022">
                  <a:extLst>
                    <a:ext uri="{9D8B030D-6E8A-4147-A177-3AD203B41FA5}">
                      <a16:colId xmlns:a16="http://schemas.microsoft.com/office/drawing/2014/main" val="20000"/>
                    </a:ext>
                  </a:extLst>
                </a:gridCol>
                <a:gridCol w="4809004">
                  <a:extLst>
                    <a:ext uri="{9D8B030D-6E8A-4147-A177-3AD203B41FA5}">
                      <a16:colId xmlns:a16="http://schemas.microsoft.com/office/drawing/2014/main" val="20001"/>
                    </a:ext>
                  </a:extLst>
                </a:gridCol>
              </a:tblGrid>
              <a:tr h="342502">
                <a:tc>
                  <a:txBody>
                    <a:bodyPr/>
                    <a:lstStyle/>
                    <a:p>
                      <a:pPr algn="l">
                        <a:lnSpc>
                          <a:spcPts val="1260"/>
                        </a:lnSpc>
                        <a:defRPr/>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Feature</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Description</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42502">
                <a:tc>
                  <a:txBody>
                    <a:bodyPr/>
                    <a:lstStyle/>
                    <a:p>
                      <a:pPr algn="l">
                        <a:lnSpc>
                          <a:spcPts val="1260"/>
                        </a:lnSpc>
                        <a:defRPr/>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Stable Pod Identity</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Each Pod gets a unique, stable network identity (pod-0, pod-1).</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2502">
                <a:tc>
                  <a:txBody>
                    <a:bodyPr/>
                    <a:lstStyle/>
                    <a:p>
                      <a:pPr algn="l">
                        <a:lnSpc>
                          <a:spcPts val="1260"/>
                        </a:lnSpc>
                        <a:defRPr/>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Ordered Deployment &amp; Scaling</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Pods are created one at a time and scaled sequentially.</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89746">
                <a:tc>
                  <a:txBody>
                    <a:bodyPr/>
                    <a:lstStyle/>
                    <a:p>
                      <a:pPr algn="l">
                        <a:lnSpc>
                          <a:spcPts val="1260"/>
                        </a:lnSpc>
                        <a:defRPr/>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Persistent Storage with PVCs</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Each Pod retains its own dedicated storage via Persistent Volume Claims (PVCs).</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2502">
                <a:tc>
                  <a:txBody>
                    <a:bodyPr/>
                    <a:lstStyle/>
                    <a:p>
                      <a:pPr algn="l">
                        <a:lnSpc>
                          <a:spcPts val="1260"/>
                        </a:lnSpc>
                        <a:defRPr/>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Ordered Updates &amp; Deletion</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Pods are updated and deleted in a controlled sequence.</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89746">
                <a:tc>
                  <a:txBody>
                    <a:bodyPr/>
                    <a:lstStyle/>
                    <a:p>
                      <a:pPr algn="l">
                        <a:lnSpc>
                          <a:spcPts val="1260"/>
                        </a:lnSpc>
                        <a:defRPr/>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Common Use Cases</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 Databases (MySQL, PostgreSQL, MongoDB)  - Distributed systems (Kafka, Zookeeper)  - Stateful applications (Redis, Cassandra)</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3" name="TextBox 3"/>
          <p:cNvSpPr txBox="1"/>
          <p:nvPr/>
        </p:nvSpPr>
        <p:spPr>
          <a:xfrm>
            <a:off x="514350" y="485775"/>
            <a:ext cx="7858114" cy="516763"/>
          </a:xfrm>
          <a:prstGeom prst="rect">
            <a:avLst/>
          </a:prstGeom>
        </p:spPr>
        <p:txBody>
          <a:bodyPr lIns="0" tIns="0" rIns="0" bIns="0" rtlCol="0" anchor="t">
            <a:spAutoFit/>
          </a:bodyPr>
          <a:lstStyle/>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A StatefulSet in Kubernetes is used to manage stateful applications that require persistent storage, ordered deployment, and stable network identities. Unlike Deployments, StatefulSets ensure that Pods are created and deleted sequentially while maintaining a unique identity.</a:t>
            </a: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518546" y="1421266"/>
          <a:ext cx="4747999" cy="1854200"/>
        </p:xfrm>
        <a:graphic>
          <a:graphicData uri="http://schemas.openxmlformats.org/drawingml/2006/table">
            <a:tbl>
              <a:tblPr/>
              <a:tblGrid>
                <a:gridCol w="1589482">
                  <a:extLst>
                    <a:ext uri="{9D8B030D-6E8A-4147-A177-3AD203B41FA5}">
                      <a16:colId xmlns:a16="http://schemas.microsoft.com/office/drawing/2014/main" val="20000"/>
                    </a:ext>
                  </a:extLst>
                </a:gridCol>
                <a:gridCol w="1589482">
                  <a:extLst>
                    <a:ext uri="{9D8B030D-6E8A-4147-A177-3AD203B41FA5}">
                      <a16:colId xmlns:a16="http://schemas.microsoft.com/office/drawing/2014/main" val="20001"/>
                    </a:ext>
                  </a:extLst>
                </a:gridCol>
                <a:gridCol w="1569035">
                  <a:extLst>
                    <a:ext uri="{9D8B030D-6E8A-4147-A177-3AD203B41FA5}">
                      <a16:colId xmlns:a16="http://schemas.microsoft.com/office/drawing/2014/main" val="20002"/>
                    </a:ext>
                  </a:extLst>
                </a:gridCol>
              </a:tblGrid>
              <a:tr h="365737">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Feature</a:t>
                      </a:r>
                      <a:endParaRPr lang="en-US" sz="1100"/>
                    </a:p>
                  </a:txBody>
                  <a:tcPr marL="66675" marR="66675" marT="66675" marB="66675">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StatefulSet</a:t>
                      </a:r>
                      <a:endParaRPr lang="en-US" sz="1100"/>
                    </a:p>
                  </a:txBody>
                  <a:tcPr marL="66675" marR="66675" marT="66675" marB="66675">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Deployment</a:t>
                      </a:r>
                      <a:endParaRPr lang="en-US" sz="1100"/>
                    </a:p>
                  </a:txBody>
                  <a:tcPr marL="66675" marR="66675" marT="66675" marB="66675">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65737">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Stable Network Identity</a:t>
                      </a:r>
                      <a:endParaRPr lang="en-US" sz="1100"/>
                    </a:p>
                  </a:txBody>
                  <a:tcPr marL="66675" marR="66675" marT="66675" marB="66675">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 Yes</a:t>
                      </a:r>
                      <a:endParaRPr lang="en-US" sz="1100"/>
                    </a:p>
                  </a:txBody>
                  <a:tcPr marL="66675" marR="66675" marT="66675" marB="66675">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 No</a:t>
                      </a:r>
                      <a:endParaRPr lang="en-US" sz="1100"/>
                    </a:p>
                  </a:txBody>
                  <a:tcPr marL="66675" marR="66675" marT="66675" marB="66675">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74242">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Persistent Storage (Unique PVCs)</a:t>
                      </a:r>
                      <a:endParaRPr lang="en-US" sz="1100"/>
                    </a:p>
                  </a:txBody>
                  <a:tcPr marL="66675" marR="66675" marT="66675" marB="66675">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 Yes</a:t>
                      </a:r>
                      <a:endParaRPr lang="en-US" sz="1100"/>
                    </a:p>
                  </a:txBody>
                  <a:tcPr marL="66675" marR="66675" marT="66675" marB="66675">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 No</a:t>
                      </a:r>
                      <a:endParaRPr lang="en-US" sz="1100"/>
                    </a:p>
                  </a:txBody>
                  <a:tcPr marL="66675" marR="66675" marT="66675" marB="66675">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74242">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Ordered Deployment &amp; Scaling</a:t>
                      </a:r>
                      <a:endParaRPr lang="en-US" sz="1100"/>
                    </a:p>
                  </a:txBody>
                  <a:tcPr marL="66675" marR="66675" marT="66675" marB="66675">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 Yes</a:t>
                      </a:r>
                      <a:endParaRPr lang="en-US" sz="1100"/>
                    </a:p>
                  </a:txBody>
                  <a:tcPr marL="66675" marR="66675" marT="66675" marB="66675">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 No</a:t>
                      </a:r>
                      <a:endParaRPr lang="en-US" sz="1100"/>
                    </a:p>
                  </a:txBody>
                  <a:tcPr marL="66675" marR="66675" marT="66675" marB="66675">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74242">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Use Case</a:t>
                      </a:r>
                      <a:endParaRPr lang="en-US" sz="1100"/>
                    </a:p>
                  </a:txBody>
                  <a:tcPr marL="66675" marR="66675" marT="66675" marB="66675">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Databases, Zookeeper, Kafka</a:t>
                      </a:r>
                      <a:endParaRPr lang="en-US" sz="1100"/>
                    </a:p>
                  </a:txBody>
                  <a:tcPr marL="66675" marR="66675" marT="66675" marB="66675">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Stateless apps, Web servers</a:t>
                      </a:r>
                      <a:endParaRPr lang="en-US" sz="1100"/>
                    </a:p>
                  </a:txBody>
                  <a:tcPr marL="66675" marR="66675" marT="66675" marB="66675">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 name="TextBox 3"/>
          <p:cNvSpPr txBox="1"/>
          <p:nvPr/>
        </p:nvSpPr>
        <p:spPr>
          <a:xfrm>
            <a:off x="1243991" y="718871"/>
            <a:ext cx="3047256" cy="173863"/>
          </a:xfrm>
          <a:prstGeom prst="rect">
            <a:avLst/>
          </a:prstGeom>
        </p:spPr>
        <p:txBody>
          <a:bodyPr lIns="0" tIns="0" rIns="0" bIns="0" rtlCol="0" anchor="t">
            <a:spAutoFit/>
          </a:bodyPr>
          <a:lstStyle/>
          <a:p>
            <a:pPr algn="ctr">
              <a:lnSpc>
                <a:spcPts val="1405"/>
              </a:lnSpc>
              <a:spcBef>
                <a:spcPct val="0"/>
              </a:spcBef>
            </a:pPr>
            <a:r>
              <a:rPr lang="en-US" sz="100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When to Use StatefulSets vs Deployments?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8202" y="1424178"/>
            <a:ext cx="8647595" cy="1903047"/>
          </a:xfrm>
          <a:custGeom>
            <a:avLst/>
            <a:gdLst/>
            <a:ahLst/>
            <a:cxnLst/>
            <a:rect l="l" t="t" r="r" b="b"/>
            <a:pathLst>
              <a:path w="8647595" h="1903047">
                <a:moveTo>
                  <a:pt x="0" y="0"/>
                </a:moveTo>
                <a:lnTo>
                  <a:pt x="8647596" y="0"/>
                </a:lnTo>
                <a:lnTo>
                  <a:pt x="8647596" y="1903047"/>
                </a:lnTo>
                <a:lnTo>
                  <a:pt x="0" y="19030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911667" y="1728949"/>
            <a:ext cx="5427078" cy="1452458"/>
          </a:xfrm>
          <a:prstGeom prst="rect">
            <a:avLst/>
          </a:prstGeom>
        </p:spPr>
        <p:txBody>
          <a:bodyPr lIns="0" tIns="0" rIns="0" bIns="0" rtlCol="0" anchor="t">
            <a:spAutoFit/>
          </a:bodyPr>
          <a:lstStyle/>
          <a:p>
            <a:pPr algn="ctr">
              <a:lnSpc>
                <a:spcPts val="5040"/>
              </a:lnSpc>
            </a:pPr>
            <a:r>
              <a:rPr lang="en-US" sz="3600" b="1">
                <a:solidFill>
                  <a:srgbClr val="595959"/>
                </a:solidFill>
                <a:latin typeface="Ubuntu Bold" panose="020B0804030602030204"/>
                <a:ea typeface="Ubuntu Bold" panose="020B0804030602030204"/>
                <a:cs typeface="Ubuntu Bold" panose="020B0804030602030204"/>
                <a:sym typeface="Ubuntu Bold" panose="020B0804030602030204"/>
              </a:rPr>
              <a:t>Docker</a:t>
            </a:r>
          </a:p>
          <a:p>
            <a:pPr algn="ctr">
              <a:lnSpc>
                <a:spcPts val="5880"/>
              </a:lnSpc>
            </a:pPr>
            <a:r>
              <a:rPr lang="en-US" sz="4200" b="1">
                <a:solidFill>
                  <a:srgbClr val="000000"/>
                </a:solidFill>
                <a:latin typeface="Ubuntu Bold" panose="020B0804030602030204"/>
                <a:ea typeface="Ubuntu Bold" panose="020B0804030602030204"/>
                <a:cs typeface="Ubuntu Bold" panose="020B0804030602030204"/>
                <a:sym typeface="Ubuntu Bold" panose="020B0804030602030204"/>
              </a:rPr>
              <a:t>Working with Images</a:t>
            </a: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485775"/>
            <a:ext cx="4024908" cy="859663"/>
          </a:xfrm>
          <a:prstGeom prst="rect">
            <a:avLst/>
          </a:prstGeom>
        </p:spPr>
        <p:txBody>
          <a:bodyPr lIns="0" tIns="0" rIns="0" bIns="0" rtlCol="0" anchor="t">
            <a:spAutoFit/>
          </a:bodyPr>
          <a:lstStyle/>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We will:</a:t>
            </a:r>
          </a:p>
          <a:p>
            <a:pPr marL="215900" lvl="1" indent="-107950" algn="l">
              <a:lnSpc>
                <a:spcPts val="1405"/>
              </a:lnSpc>
              <a:buFont typeface="Arial" panose="020B0604020202020204"/>
              <a:buChar char="•"/>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Create a StorageClass for Minikube.</a:t>
            </a:r>
          </a:p>
          <a:p>
            <a:pPr marL="215900" lvl="1" indent="-107950" algn="l">
              <a:lnSpc>
                <a:spcPts val="1405"/>
              </a:lnSpc>
              <a:buFont typeface="Arial" panose="020B0604020202020204"/>
              <a:buChar char="•"/>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Deploy a StatefulSet for a database (MySQL).</a:t>
            </a:r>
          </a:p>
          <a:p>
            <a:pPr marL="215900" lvl="1" indent="-107950" algn="l">
              <a:lnSpc>
                <a:spcPts val="1405"/>
              </a:lnSpc>
              <a:buFont typeface="Arial" panose="020B0604020202020204"/>
              <a:buChar char="•"/>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Verify StatefulSet behavior (Pods, PVCs, Scaling).</a:t>
            </a:r>
          </a:p>
          <a:p>
            <a:pPr marL="215900" lvl="1" indent="-107950" algn="l">
              <a:lnSpc>
                <a:spcPts val="1405"/>
              </a:lnSpc>
              <a:buFont typeface="Arial" panose="020B0604020202020204"/>
              <a:buChar char="•"/>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Test data persistence after Pod deletion.</a:t>
            </a:r>
          </a:p>
        </p:txBody>
      </p:sp>
      <p:sp>
        <p:nvSpPr>
          <p:cNvPr id="3" name="TextBox 3"/>
          <p:cNvSpPr txBox="1"/>
          <p:nvPr/>
        </p:nvSpPr>
        <p:spPr>
          <a:xfrm>
            <a:off x="649182" y="1568475"/>
            <a:ext cx="1599902" cy="173863"/>
          </a:xfrm>
          <a:prstGeom prst="rect">
            <a:avLst/>
          </a:prstGeom>
        </p:spPr>
        <p:txBody>
          <a:bodyPr lIns="0" tIns="0" rIns="0" bIns="0" rtlCol="0" anchor="t">
            <a:spAutoFit/>
          </a:bodyPr>
          <a:lstStyle/>
          <a:p>
            <a:pPr algn="ctr">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Create a StorageClass</a:t>
            </a:r>
          </a:p>
        </p:txBody>
      </p:sp>
      <p:sp>
        <p:nvSpPr>
          <p:cNvPr id="4" name="TextBox 4"/>
          <p:cNvSpPr txBox="1"/>
          <p:nvPr/>
        </p:nvSpPr>
        <p:spPr>
          <a:xfrm>
            <a:off x="697108" y="1870456"/>
            <a:ext cx="2818805" cy="1374013"/>
          </a:xfrm>
          <a:prstGeom prst="rect">
            <a:avLst/>
          </a:prstGeom>
        </p:spPr>
        <p:txBody>
          <a:bodyPr lIns="0" tIns="0" rIns="0" bIns="0" rtlCol="0" anchor="t">
            <a:spAutoFit/>
          </a:bodyPr>
          <a:lstStyle/>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cat &lt;&lt;EOF | kubectl apply -f -</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apiVersion: storage.k8s.io/v1</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kind: StorageClass</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metadata:</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  name: minikube-storage</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provisioner: k8s.io/minikube-hostpath</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volumeBindingMode: Immediate</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EOF</a:t>
            </a:r>
          </a:p>
        </p:txBody>
      </p:sp>
      <p:sp>
        <p:nvSpPr>
          <p:cNvPr id="5" name="TextBox 5"/>
          <p:cNvSpPr txBox="1"/>
          <p:nvPr/>
        </p:nvSpPr>
        <p:spPr>
          <a:xfrm>
            <a:off x="649182" y="3512612"/>
            <a:ext cx="1828354" cy="173863"/>
          </a:xfrm>
          <a:prstGeom prst="rect">
            <a:avLst/>
          </a:prstGeom>
        </p:spPr>
        <p:txBody>
          <a:bodyPr lIns="0" tIns="0" rIns="0" bIns="0" rtlCol="0" anchor="t">
            <a:spAutoFit/>
          </a:bodyPr>
          <a:lstStyle/>
          <a:p>
            <a:pPr algn="ctr">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kubectl get storageclass</a:t>
            </a: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495300"/>
            <a:ext cx="3977729" cy="336550"/>
          </a:xfrm>
          <a:prstGeom prst="rect">
            <a:avLst/>
          </a:prstGeom>
        </p:spPr>
        <p:txBody>
          <a:bodyPr lIns="0" tIns="0" rIns="0" bIns="0" rtlCol="0" anchor="t">
            <a:spAutoFit/>
          </a:bodyPr>
          <a:lstStyle/>
          <a:p>
            <a:pPr algn="l">
              <a:lnSpc>
                <a:spcPts val="1400"/>
              </a:lnSpc>
              <a:spcBef>
                <a:spcPct val="0"/>
              </a:spcBef>
            </a:pPr>
            <a:r>
              <a:rPr lang="en-US" sz="1000" b="1" spc="3">
                <a:solidFill>
                  <a:srgbClr val="000000"/>
                </a:solidFill>
                <a:latin typeface="Montserrat Bold" panose="00000600000000000000"/>
                <a:ea typeface="Montserrat Bold" panose="00000600000000000000"/>
                <a:cs typeface="Montserrat Bold" panose="00000600000000000000"/>
                <a:sym typeface="Montserrat Bold" panose="00000600000000000000"/>
              </a:rPr>
              <a:t>Deploy MySQL StatefulSet</a:t>
            </a:r>
          </a:p>
          <a:p>
            <a:pPr algn="l">
              <a:lnSpc>
                <a:spcPts val="1400"/>
              </a:lnSpc>
              <a:spcBef>
                <a:spcPct val="0"/>
              </a:spcBef>
            </a:pPr>
            <a:r>
              <a:rPr lang="en-US" sz="1000" spc="3">
                <a:solidFill>
                  <a:srgbClr val="000000"/>
                </a:solidFill>
                <a:latin typeface="Montserrat" panose="00000500000000000000"/>
                <a:ea typeface="Montserrat" panose="00000500000000000000"/>
                <a:cs typeface="Montserrat" panose="00000500000000000000"/>
                <a:sym typeface="Montserrat" panose="00000500000000000000"/>
              </a:rPr>
              <a:t>Now, we deploy a MySQL StatefulSet with Persistent Volumes.</a:t>
            </a:r>
          </a:p>
        </p:txBody>
      </p:sp>
      <p:sp>
        <p:nvSpPr>
          <p:cNvPr id="3" name="TextBox 3"/>
          <p:cNvSpPr txBox="1"/>
          <p:nvPr/>
        </p:nvSpPr>
        <p:spPr>
          <a:xfrm>
            <a:off x="5769948" y="504825"/>
            <a:ext cx="1451950" cy="4030040"/>
          </a:xfrm>
          <a:prstGeom prst="rect">
            <a:avLst/>
          </a:prstGeom>
        </p:spPr>
        <p:txBody>
          <a:bodyPr lIns="0" tIns="0" rIns="0" bIns="0" rtlCol="0" anchor="t">
            <a:spAutoFit/>
          </a:bodyPr>
          <a:lstStyle/>
          <a:p>
            <a:pPr algn="l">
              <a:lnSpc>
                <a:spcPts val="670"/>
              </a:lnSpc>
              <a:spcBef>
                <a:spcPct val="0"/>
              </a:spcBef>
            </a:pPr>
            <a:r>
              <a:rPr lang="en-US" sz="475">
                <a:solidFill>
                  <a:srgbClr val="000000"/>
                </a:solidFill>
                <a:latin typeface="JetBrains Mono" panose="02010509020102050004"/>
                <a:ea typeface="JetBrains Mono" panose="02010509020102050004"/>
                <a:cs typeface="JetBrains Mono" panose="02010509020102050004"/>
                <a:sym typeface="JetBrains Mono" panose="02010509020102050004"/>
              </a:rPr>
              <a:t>cat &lt;&lt;EOF | kubectl apply -f -</a:t>
            </a:r>
          </a:p>
          <a:p>
            <a:pPr algn="l">
              <a:lnSpc>
                <a:spcPts val="670"/>
              </a:lnSpc>
              <a:spcBef>
                <a:spcPct val="0"/>
              </a:spcBef>
            </a:pPr>
            <a:r>
              <a:rPr lang="en-US" sz="475">
                <a:solidFill>
                  <a:srgbClr val="000000"/>
                </a:solidFill>
                <a:latin typeface="JetBrains Mono" panose="02010509020102050004"/>
                <a:ea typeface="JetBrains Mono" panose="02010509020102050004"/>
                <a:cs typeface="JetBrains Mono" panose="02010509020102050004"/>
                <a:sym typeface="JetBrains Mono" panose="02010509020102050004"/>
              </a:rPr>
              <a:t>apiVersion: v1</a:t>
            </a:r>
          </a:p>
          <a:p>
            <a:pPr algn="l">
              <a:lnSpc>
                <a:spcPts val="670"/>
              </a:lnSpc>
              <a:spcBef>
                <a:spcPct val="0"/>
              </a:spcBef>
            </a:pPr>
            <a:r>
              <a:rPr lang="en-US" sz="475">
                <a:solidFill>
                  <a:srgbClr val="000000"/>
                </a:solidFill>
                <a:latin typeface="JetBrains Mono" panose="02010509020102050004"/>
                <a:ea typeface="JetBrains Mono" panose="02010509020102050004"/>
                <a:cs typeface="JetBrains Mono" panose="02010509020102050004"/>
                <a:sym typeface="JetBrains Mono" panose="02010509020102050004"/>
              </a:rPr>
              <a:t>kind: Service</a:t>
            </a:r>
          </a:p>
          <a:p>
            <a:pPr algn="l">
              <a:lnSpc>
                <a:spcPts val="670"/>
              </a:lnSpc>
              <a:spcBef>
                <a:spcPct val="0"/>
              </a:spcBef>
            </a:pPr>
            <a:r>
              <a:rPr lang="en-US" sz="475">
                <a:solidFill>
                  <a:srgbClr val="000000"/>
                </a:solidFill>
                <a:latin typeface="JetBrains Mono" panose="02010509020102050004"/>
                <a:ea typeface="JetBrains Mono" panose="02010509020102050004"/>
                <a:cs typeface="JetBrains Mono" panose="02010509020102050004"/>
                <a:sym typeface="JetBrains Mono" panose="02010509020102050004"/>
              </a:rPr>
              <a:t>metadata:</a:t>
            </a:r>
          </a:p>
          <a:p>
            <a:pPr algn="l">
              <a:lnSpc>
                <a:spcPts val="670"/>
              </a:lnSpc>
              <a:spcBef>
                <a:spcPct val="0"/>
              </a:spcBef>
            </a:pPr>
            <a:r>
              <a:rPr lang="en-US" sz="475">
                <a:solidFill>
                  <a:srgbClr val="000000"/>
                </a:solidFill>
                <a:latin typeface="JetBrains Mono" panose="02010509020102050004"/>
                <a:ea typeface="JetBrains Mono" panose="02010509020102050004"/>
                <a:cs typeface="JetBrains Mono" panose="02010509020102050004"/>
                <a:sym typeface="JetBrains Mono" panose="02010509020102050004"/>
              </a:rPr>
              <a:t>  name: mysql-service</a:t>
            </a:r>
          </a:p>
          <a:p>
            <a:pPr algn="l">
              <a:lnSpc>
                <a:spcPts val="670"/>
              </a:lnSpc>
              <a:spcBef>
                <a:spcPct val="0"/>
              </a:spcBef>
            </a:pPr>
            <a:r>
              <a:rPr lang="en-US" sz="475">
                <a:solidFill>
                  <a:srgbClr val="000000"/>
                </a:solidFill>
                <a:latin typeface="JetBrains Mono" panose="02010509020102050004"/>
                <a:ea typeface="JetBrains Mono" panose="02010509020102050004"/>
                <a:cs typeface="JetBrains Mono" panose="02010509020102050004"/>
                <a:sym typeface="JetBrains Mono" panose="02010509020102050004"/>
              </a:rPr>
              <a:t>spec:</a:t>
            </a:r>
          </a:p>
          <a:p>
            <a:pPr algn="l">
              <a:lnSpc>
                <a:spcPts val="670"/>
              </a:lnSpc>
              <a:spcBef>
                <a:spcPct val="0"/>
              </a:spcBef>
            </a:pPr>
            <a:r>
              <a:rPr lang="en-US" sz="475">
                <a:solidFill>
                  <a:srgbClr val="000000"/>
                </a:solidFill>
                <a:latin typeface="JetBrains Mono" panose="02010509020102050004"/>
                <a:ea typeface="JetBrains Mono" panose="02010509020102050004"/>
                <a:cs typeface="JetBrains Mono" panose="02010509020102050004"/>
                <a:sym typeface="JetBrains Mono" panose="02010509020102050004"/>
              </a:rPr>
              <a:t>  selector:</a:t>
            </a:r>
          </a:p>
          <a:p>
            <a:pPr algn="l">
              <a:lnSpc>
                <a:spcPts val="670"/>
              </a:lnSpc>
              <a:spcBef>
                <a:spcPct val="0"/>
              </a:spcBef>
            </a:pPr>
            <a:r>
              <a:rPr lang="en-US" sz="475">
                <a:solidFill>
                  <a:srgbClr val="000000"/>
                </a:solidFill>
                <a:latin typeface="JetBrains Mono" panose="02010509020102050004"/>
                <a:ea typeface="JetBrains Mono" panose="02010509020102050004"/>
                <a:cs typeface="JetBrains Mono" panose="02010509020102050004"/>
                <a:sym typeface="JetBrains Mono" panose="02010509020102050004"/>
              </a:rPr>
              <a:t>    app: mysql</a:t>
            </a:r>
          </a:p>
          <a:p>
            <a:pPr algn="l">
              <a:lnSpc>
                <a:spcPts val="670"/>
              </a:lnSpc>
              <a:spcBef>
                <a:spcPct val="0"/>
              </a:spcBef>
            </a:pPr>
            <a:r>
              <a:rPr lang="en-US" sz="475">
                <a:solidFill>
                  <a:srgbClr val="000000"/>
                </a:solidFill>
                <a:latin typeface="JetBrains Mono" panose="02010509020102050004"/>
                <a:ea typeface="JetBrains Mono" panose="02010509020102050004"/>
                <a:cs typeface="JetBrains Mono" panose="02010509020102050004"/>
                <a:sym typeface="JetBrains Mono" panose="02010509020102050004"/>
              </a:rPr>
              <a:t>  clusterIP: None</a:t>
            </a:r>
          </a:p>
          <a:p>
            <a:pPr algn="l">
              <a:lnSpc>
                <a:spcPts val="670"/>
              </a:lnSpc>
              <a:spcBef>
                <a:spcPct val="0"/>
              </a:spcBef>
            </a:pPr>
            <a:r>
              <a:rPr lang="en-US" sz="475">
                <a:solidFill>
                  <a:srgbClr val="000000"/>
                </a:solidFill>
                <a:latin typeface="JetBrains Mono" panose="02010509020102050004"/>
                <a:ea typeface="JetBrains Mono" panose="02010509020102050004"/>
                <a:cs typeface="JetBrains Mono" panose="02010509020102050004"/>
                <a:sym typeface="JetBrains Mono" panose="02010509020102050004"/>
              </a:rPr>
              <a:t>  ports:</a:t>
            </a:r>
          </a:p>
          <a:p>
            <a:pPr algn="l">
              <a:lnSpc>
                <a:spcPts val="670"/>
              </a:lnSpc>
              <a:spcBef>
                <a:spcPct val="0"/>
              </a:spcBef>
            </a:pPr>
            <a:r>
              <a:rPr lang="en-US" sz="475">
                <a:solidFill>
                  <a:srgbClr val="000000"/>
                </a:solidFill>
                <a:latin typeface="JetBrains Mono" panose="02010509020102050004"/>
                <a:ea typeface="JetBrains Mono" panose="02010509020102050004"/>
                <a:cs typeface="JetBrains Mono" panose="02010509020102050004"/>
                <a:sym typeface="JetBrains Mono" panose="02010509020102050004"/>
              </a:rPr>
              <a:t>  - name: mysql</a:t>
            </a:r>
          </a:p>
          <a:p>
            <a:pPr algn="l">
              <a:lnSpc>
                <a:spcPts val="670"/>
              </a:lnSpc>
              <a:spcBef>
                <a:spcPct val="0"/>
              </a:spcBef>
            </a:pPr>
            <a:r>
              <a:rPr lang="en-US" sz="475">
                <a:solidFill>
                  <a:srgbClr val="000000"/>
                </a:solidFill>
                <a:latin typeface="JetBrains Mono" panose="02010509020102050004"/>
                <a:ea typeface="JetBrains Mono" panose="02010509020102050004"/>
                <a:cs typeface="JetBrains Mono" panose="02010509020102050004"/>
                <a:sym typeface="JetBrains Mono" panose="02010509020102050004"/>
              </a:rPr>
              <a:t>    port: 3306</a:t>
            </a:r>
          </a:p>
          <a:p>
            <a:pPr algn="l">
              <a:lnSpc>
                <a:spcPts val="670"/>
              </a:lnSpc>
              <a:spcBef>
                <a:spcPct val="0"/>
              </a:spcBef>
            </a:pPr>
            <a:r>
              <a:rPr lang="en-US" sz="475">
                <a:solidFill>
                  <a:srgbClr val="000000"/>
                </a:solidFill>
                <a:latin typeface="JetBrains Mono" panose="02010509020102050004"/>
                <a:ea typeface="JetBrains Mono" panose="02010509020102050004"/>
                <a:cs typeface="JetBrains Mono" panose="02010509020102050004"/>
                <a:sym typeface="JetBrains Mono" panose="02010509020102050004"/>
              </a:rPr>
              <a:t>    targetPort: 3306</a:t>
            </a:r>
          </a:p>
          <a:p>
            <a:pPr algn="l">
              <a:lnSpc>
                <a:spcPts val="670"/>
              </a:lnSpc>
              <a:spcBef>
                <a:spcPct val="0"/>
              </a:spcBef>
            </a:pPr>
            <a:r>
              <a:rPr lang="en-US" sz="475">
                <a:solidFill>
                  <a:srgbClr val="000000"/>
                </a:solidFill>
                <a:latin typeface="JetBrains Mono" panose="02010509020102050004"/>
                <a:ea typeface="JetBrains Mono" panose="02010509020102050004"/>
                <a:cs typeface="JetBrains Mono" panose="02010509020102050004"/>
                <a:sym typeface="JetBrains Mono" panose="02010509020102050004"/>
              </a:rPr>
              <a:t>---</a:t>
            </a:r>
          </a:p>
          <a:p>
            <a:pPr algn="l">
              <a:lnSpc>
                <a:spcPts val="670"/>
              </a:lnSpc>
              <a:spcBef>
                <a:spcPct val="0"/>
              </a:spcBef>
            </a:pPr>
            <a:r>
              <a:rPr lang="en-US" sz="475">
                <a:solidFill>
                  <a:srgbClr val="000000"/>
                </a:solidFill>
                <a:latin typeface="JetBrains Mono" panose="02010509020102050004"/>
                <a:ea typeface="JetBrains Mono" panose="02010509020102050004"/>
                <a:cs typeface="JetBrains Mono" panose="02010509020102050004"/>
                <a:sym typeface="JetBrains Mono" panose="02010509020102050004"/>
              </a:rPr>
              <a:t>apiVersion: apps/v1</a:t>
            </a:r>
          </a:p>
          <a:p>
            <a:pPr algn="l">
              <a:lnSpc>
                <a:spcPts val="670"/>
              </a:lnSpc>
              <a:spcBef>
                <a:spcPct val="0"/>
              </a:spcBef>
            </a:pPr>
            <a:r>
              <a:rPr lang="en-US" sz="475">
                <a:solidFill>
                  <a:srgbClr val="000000"/>
                </a:solidFill>
                <a:latin typeface="JetBrains Mono" panose="02010509020102050004"/>
                <a:ea typeface="JetBrains Mono" panose="02010509020102050004"/>
                <a:cs typeface="JetBrains Mono" panose="02010509020102050004"/>
                <a:sym typeface="JetBrains Mono" panose="02010509020102050004"/>
              </a:rPr>
              <a:t>kind: StatefulSet</a:t>
            </a:r>
          </a:p>
          <a:p>
            <a:pPr algn="l">
              <a:lnSpc>
                <a:spcPts val="670"/>
              </a:lnSpc>
              <a:spcBef>
                <a:spcPct val="0"/>
              </a:spcBef>
            </a:pPr>
            <a:r>
              <a:rPr lang="en-US" sz="475">
                <a:solidFill>
                  <a:srgbClr val="000000"/>
                </a:solidFill>
                <a:latin typeface="JetBrains Mono" panose="02010509020102050004"/>
                <a:ea typeface="JetBrains Mono" panose="02010509020102050004"/>
                <a:cs typeface="JetBrains Mono" panose="02010509020102050004"/>
                <a:sym typeface="JetBrains Mono" panose="02010509020102050004"/>
              </a:rPr>
              <a:t>metadata:</a:t>
            </a:r>
          </a:p>
          <a:p>
            <a:pPr algn="l">
              <a:lnSpc>
                <a:spcPts val="670"/>
              </a:lnSpc>
              <a:spcBef>
                <a:spcPct val="0"/>
              </a:spcBef>
            </a:pPr>
            <a:r>
              <a:rPr lang="en-US" sz="475">
                <a:solidFill>
                  <a:srgbClr val="000000"/>
                </a:solidFill>
                <a:latin typeface="JetBrains Mono" panose="02010509020102050004"/>
                <a:ea typeface="JetBrains Mono" panose="02010509020102050004"/>
                <a:cs typeface="JetBrains Mono" panose="02010509020102050004"/>
                <a:sym typeface="JetBrains Mono" panose="02010509020102050004"/>
              </a:rPr>
              <a:t>  name: mysql</a:t>
            </a:r>
          </a:p>
          <a:p>
            <a:pPr algn="l">
              <a:lnSpc>
                <a:spcPts val="670"/>
              </a:lnSpc>
              <a:spcBef>
                <a:spcPct val="0"/>
              </a:spcBef>
            </a:pPr>
            <a:r>
              <a:rPr lang="en-US" sz="475">
                <a:solidFill>
                  <a:srgbClr val="000000"/>
                </a:solidFill>
                <a:latin typeface="JetBrains Mono" panose="02010509020102050004"/>
                <a:ea typeface="JetBrains Mono" panose="02010509020102050004"/>
                <a:cs typeface="JetBrains Mono" panose="02010509020102050004"/>
                <a:sym typeface="JetBrains Mono" panose="02010509020102050004"/>
              </a:rPr>
              <a:t>spec:</a:t>
            </a:r>
          </a:p>
          <a:p>
            <a:pPr algn="l">
              <a:lnSpc>
                <a:spcPts val="670"/>
              </a:lnSpc>
              <a:spcBef>
                <a:spcPct val="0"/>
              </a:spcBef>
            </a:pPr>
            <a:r>
              <a:rPr lang="en-US" sz="475">
                <a:solidFill>
                  <a:srgbClr val="000000"/>
                </a:solidFill>
                <a:latin typeface="JetBrains Mono" panose="02010509020102050004"/>
                <a:ea typeface="JetBrains Mono" panose="02010509020102050004"/>
                <a:cs typeface="JetBrains Mono" panose="02010509020102050004"/>
                <a:sym typeface="JetBrains Mono" panose="02010509020102050004"/>
              </a:rPr>
              <a:t>  serviceName: "mysql-service"</a:t>
            </a:r>
          </a:p>
          <a:p>
            <a:pPr algn="l">
              <a:lnSpc>
                <a:spcPts val="670"/>
              </a:lnSpc>
              <a:spcBef>
                <a:spcPct val="0"/>
              </a:spcBef>
            </a:pPr>
            <a:r>
              <a:rPr lang="en-US" sz="475">
                <a:solidFill>
                  <a:srgbClr val="000000"/>
                </a:solidFill>
                <a:latin typeface="JetBrains Mono" panose="02010509020102050004"/>
                <a:ea typeface="JetBrains Mono" panose="02010509020102050004"/>
                <a:cs typeface="JetBrains Mono" panose="02010509020102050004"/>
                <a:sym typeface="JetBrains Mono" panose="02010509020102050004"/>
              </a:rPr>
              <a:t>  replicas: 2</a:t>
            </a:r>
          </a:p>
          <a:p>
            <a:pPr algn="l">
              <a:lnSpc>
                <a:spcPts val="670"/>
              </a:lnSpc>
              <a:spcBef>
                <a:spcPct val="0"/>
              </a:spcBef>
            </a:pPr>
            <a:r>
              <a:rPr lang="en-US" sz="475">
                <a:solidFill>
                  <a:srgbClr val="000000"/>
                </a:solidFill>
                <a:latin typeface="JetBrains Mono" panose="02010509020102050004"/>
                <a:ea typeface="JetBrains Mono" panose="02010509020102050004"/>
                <a:cs typeface="JetBrains Mono" panose="02010509020102050004"/>
                <a:sym typeface="JetBrains Mono" panose="02010509020102050004"/>
              </a:rPr>
              <a:t>  selector:</a:t>
            </a:r>
          </a:p>
          <a:p>
            <a:pPr algn="l">
              <a:lnSpc>
                <a:spcPts val="670"/>
              </a:lnSpc>
              <a:spcBef>
                <a:spcPct val="0"/>
              </a:spcBef>
            </a:pPr>
            <a:r>
              <a:rPr lang="en-US" sz="475">
                <a:solidFill>
                  <a:srgbClr val="000000"/>
                </a:solidFill>
                <a:latin typeface="JetBrains Mono" panose="02010509020102050004"/>
                <a:ea typeface="JetBrains Mono" panose="02010509020102050004"/>
                <a:cs typeface="JetBrains Mono" panose="02010509020102050004"/>
                <a:sym typeface="JetBrains Mono" panose="02010509020102050004"/>
              </a:rPr>
              <a:t>    matchLabels:</a:t>
            </a:r>
          </a:p>
          <a:p>
            <a:pPr algn="l">
              <a:lnSpc>
                <a:spcPts val="670"/>
              </a:lnSpc>
              <a:spcBef>
                <a:spcPct val="0"/>
              </a:spcBef>
            </a:pPr>
            <a:r>
              <a:rPr lang="en-US" sz="475">
                <a:solidFill>
                  <a:srgbClr val="000000"/>
                </a:solidFill>
                <a:latin typeface="JetBrains Mono" panose="02010509020102050004"/>
                <a:ea typeface="JetBrains Mono" panose="02010509020102050004"/>
                <a:cs typeface="JetBrains Mono" panose="02010509020102050004"/>
                <a:sym typeface="JetBrains Mono" panose="02010509020102050004"/>
              </a:rPr>
              <a:t>      app: mysql</a:t>
            </a:r>
          </a:p>
          <a:p>
            <a:pPr algn="l">
              <a:lnSpc>
                <a:spcPts val="670"/>
              </a:lnSpc>
              <a:spcBef>
                <a:spcPct val="0"/>
              </a:spcBef>
            </a:pPr>
            <a:r>
              <a:rPr lang="en-US" sz="475">
                <a:solidFill>
                  <a:srgbClr val="000000"/>
                </a:solidFill>
                <a:latin typeface="JetBrains Mono" panose="02010509020102050004"/>
                <a:ea typeface="JetBrains Mono" panose="02010509020102050004"/>
                <a:cs typeface="JetBrains Mono" panose="02010509020102050004"/>
                <a:sym typeface="JetBrains Mono" panose="02010509020102050004"/>
              </a:rPr>
              <a:t>  template:</a:t>
            </a:r>
          </a:p>
          <a:p>
            <a:pPr algn="l">
              <a:lnSpc>
                <a:spcPts val="670"/>
              </a:lnSpc>
              <a:spcBef>
                <a:spcPct val="0"/>
              </a:spcBef>
            </a:pPr>
            <a:r>
              <a:rPr lang="en-US" sz="475">
                <a:solidFill>
                  <a:srgbClr val="000000"/>
                </a:solidFill>
                <a:latin typeface="JetBrains Mono" panose="02010509020102050004"/>
                <a:ea typeface="JetBrains Mono" panose="02010509020102050004"/>
                <a:cs typeface="JetBrains Mono" panose="02010509020102050004"/>
                <a:sym typeface="JetBrains Mono" panose="02010509020102050004"/>
              </a:rPr>
              <a:t>    metadata:</a:t>
            </a:r>
          </a:p>
          <a:p>
            <a:pPr algn="l">
              <a:lnSpc>
                <a:spcPts val="670"/>
              </a:lnSpc>
              <a:spcBef>
                <a:spcPct val="0"/>
              </a:spcBef>
            </a:pPr>
            <a:r>
              <a:rPr lang="en-US" sz="475">
                <a:solidFill>
                  <a:srgbClr val="000000"/>
                </a:solidFill>
                <a:latin typeface="JetBrains Mono" panose="02010509020102050004"/>
                <a:ea typeface="JetBrains Mono" panose="02010509020102050004"/>
                <a:cs typeface="JetBrains Mono" panose="02010509020102050004"/>
                <a:sym typeface="JetBrains Mono" panose="02010509020102050004"/>
              </a:rPr>
              <a:t>      labels:</a:t>
            </a:r>
          </a:p>
          <a:p>
            <a:pPr algn="l">
              <a:lnSpc>
                <a:spcPts val="670"/>
              </a:lnSpc>
              <a:spcBef>
                <a:spcPct val="0"/>
              </a:spcBef>
            </a:pPr>
            <a:r>
              <a:rPr lang="en-US" sz="475">
                <a:solidFill>
                  <a:srgbClr val="000000"/>
                </a:solidFill>
                <a:latin typeface="JetBrains Mono" panose="02010509020102050004"/>
                <a:ea typeface="JetBrains Mono" panose="02010509020102050004"/>
                <a:cs typeface="JetBrains Mono" panose="02010509020102050004"/>
                <a:sym typeface="JetBrains Mono" panose="02010509020102050004"/>
              </a:rPr>
              <a:t>        app: mysql</a:t>
            </a:r>
          </a:p>
          <a:p>
            <a:pPr algn="l">
              <a:lnSpc>
                <a:spcPts val="670"/>
              </a:lnSpc>
              <a:spcBef>
                <a:spcPct val="0"/>
              </a:spcBef>
            </a:pPr>
            <a:r>
              <a:rPr lang="en-US" sz="475">
                <a:solidFill>
                  <a:srgbClr val="000000"/>
                </a:solidFill>
                <a:latin typeface="JetBrains Mono" panose="02010509020102050004"/>
                <a:ea typeface="JetBrains Mono" panose="02010509020102050004"/>
                <a:cs typeface="JetBrains Mono" panose="02010509020102050004"/>
                <a:sym typeface="JetBrains Mono" panose="02010509020102050004"/>
              </a:rPr>
              <a:t>    spec:</a:t>
            </a:r>
          </a:p>
          <a:p>
            <a:pPr algn="l">
              <a:lnSpc>
                <a:spcPts val="670"/>
              </a:lnSpc>
              <a:spcBef>
                <a:spcPct val="0"/>
              </a:spcBef>
            </a:pPr>
            <a:r>
              <a:rPr lang="en-US" sz="475">
                <a:solidFill>
                  <a:srgbClr val="000000"/>
                </a:solidFill>
                <a:latin typeface="JetBrains Mono" panose="02010509020102050004"/>
                <a:ea typeface="JetBrains Mono" panose="02010509020102050004"/>
                <a:cs typeface="JetBrains Mono" panose="02010509020102050004"/>
                <a:sym typeface="JetBrains Mono" panose="02010509020102050004"/>
              </a:rPr>
              <a:t>      containers:</a:t>
            </a:r>
          </a:p>
          <a:p>
            <a:pPr algn="l">
              <a:lnSpc>
                <a:spcPts val="670"/>
              </a:lnSpc>
              <a:spcBef>
                <a:spcPct val="0"/>
              </a:spcBef>
            </a:pPr>
            <a:r>
              <a:rPr lang="en-US" sz="475">
                <a:solidFill>
                  <a:srgbClr val="000000"/>
                </a:solidFill>
                <a:latin typeface="JetBrains Mono" panose="02010509020102050004"/>
                <a:ea typeface="JetBrains Mono" panose="02010509020102050004"/>
                <a:cs typeface="JetBrains Mono" panose="02010509020102050004"/>
                <a:sym typeface="JetBrains Mono" panose="02010509020102050004"/>
              </a:rPr>
              <a:t>      - name: mysql</a:t>
            </a:r>
          </a:p>
          <a:p>
            <a:pPr algn="l">
              <a:lnSpc>
                <a:spcPts val="670"/>
              </a:lnSpc>
              <a:spcBef>
                <a:spcPct val="0"/>
              </a:spcBef>
            </a:pPr>
            <a:r>
              <a:rPr lang="en-US" sz="475">
                <a:solidFill>
                  <a:srgbClr val="000000"/>
                </a:solidFill>
                <a:latin typeface="JetBrains Mono" panose="02010509020102050004"/>
                <a:ea typeface="JetBrains Mono" panose="02010509020102050004"/>
                <a:cs typeface="JetBrains Mono" panose="02010509020102050004"/>
                <a:sym typeface="JetBrains Mono" panose="02010509020102050004"/>
              </a:rPr>
              <a:t>        image: mysql:5.7</a:t>
            </a:r>
          </a:p>
          <a:p>
            <a:pPr algn="l">
              <a:lnSpc>
                <a:spcPts val="670"/>
              </a:lnSpc>
              <a:spcBef>
                <a:spcPct val="0"/>
              </a:spcBef>
            </a:pPr>
            <a:r>
              <a:rPr lang="en-US" sz="475">
                <a:solidFill>
                  <a:srgbClr val="000000"/>
                </a:solidFill>
                <a:latin typeface="JetBrains Mono" panose="02010509020102050004"/>
                <a:ea typeface="JetBrains Mono" panose="02010509020102050004"/>
                <a:cs typeface="JetBrains Mono" panose="02010509020102050004"/>
                <a:sym typeface="JetBrains Mono" panose="02010509020102050004"/>
              </a:rPr>
              <a:t>        env:</a:t>
            </a:r>
          </a:p>
          <a:p>
            <a:pPr algn="l">
              <a:lnSpc>
                <a:spcPts val="670"/>
              </a:lnSpc>
              <a:spcBef>
                <a:spcPct val="0"/>
              </a:spcBef>
            </a:pPr>
            <a:r>
              <a:rPr lang="en-US" sz="475">
                <a:solidFill>
                  <a:srgbClr val="000000"/>
                </a:solidFill>
                <a:latin typeface="JetBrains Mono" panose="02010509020102050004"/>
                <a:ea typeface="JetBrains Mono" panose="02010509020102050004"/>
                <a:cs typeface="JetBrains Mono" panose="02010509020102050004"/>
                <a:sym typeface="JetBrains Mono" panose="02010509020102050004"/>
              </a:rPr>
              <a:t>        - name: MYSQL_ROOT_PASSWORD</a:t>
            </a:r>
          </a:p>
          <a:p>
            <a:pPr algn="l">
              <a:lnSpc>
                <a:spcPts val="670"/>
              </a:lnSpc>
              <a:spcBef>
                <a:spcPct val="0"/>
              </a:spcBef>
            </a:pPr>
            <a:r>
              <a:rPr lang="en-US" sz="475">
                <a:solidFill>
                  <a:srgbClr val="000000"/>
                </a:solidFill>
                <a:latin typeface="JetBrains Mono" panose="02010509020102050004"/>
                <a:ea typeface="JetBrains Mono" panose="02010509020102050004"/>
                <a:cs typeface="JetBrains Mono" panose="02010509020102050004"/>
                <a:sym typeface="JetBrains Mono" panose="02010509020102050004"/>
              </a:rPr>
              <a:t>          value: "rootpassword"</a:t>
            </a:r>
          </a:p>
          <a:p>
            <a:pPr algn="l">
              <a:lnSpc>
                <a:spcPts val="670"/>
              </a:lnSpc>
              <a:spcBef>
                <a:spcPct val="0"/>
              </a:spcBef>
            </a:pPr>
            <a:r>
              <a:rPr lang="en-US" sz="475">
                <a:solidFill>
                  <a:srgbClr val="000000"/>
                </a:solidFill>
                <a:latin typeface="JetBrains Mono" panose="02010509020102050004"/>
                <a:ea typeface="JetBrains Mono" panose="02010509020102050004"/>
                <a:cs typeface="JetBrains Mono" panose="02010509020102050004"/>
                <a:sym typeface="JetBrains Mono" panose="02010509020102050004"/>
              </a:rPr>
              <a:t>        ports:</a:t>
            </a:r>
          </a:p>
          <a:p>
            <a:pPr algn="l">
              <a:lnSpc>
                <a:spcPts val="670"/>
              </a:lnSpc>
              <a:spcBef>
                <a:spcPct val="0"/>
              </a:spcBef>
            </a:pPr>
            <a:r>
              <a:rPr lang="en-US" sz="475">
                <a:solidFill>
                  <a:srgbClr val="000000"/>
                </a:solidFill>
                <a:latin typeface="JetBrains Mono" panose="02010509020102050004"/>
                <a:ea typeface="JetBrains Mono" panose="02010509020102050004"/>
                <a:cs typeface="JetBrains Mono" panose="02010509020102050004"/>
                <a:sym typeface="JetBrains Mono" panose="02010509020102050004"/>
              </a:rPr>
              <a:t>        - containerPort: 3306</a:t>
            </a:r>
          </a:p>
          <a:p>
            <a:pPr algn="l">
              <a:lnSpc>
                <a:spcPts val="670"/>
              </a:lnSpc>
              <a:spcBef>
                <a:spcPct val="0"/>
              </a:spcBef>
            </a:pPr>
            <a:r>
              <a:rPr lang="en-US" sz="475">
                <a:solidFill>
                  <a:srgbClr val="000000"/>
                </a:solidFill>
                <a:latin typeface="JetBrains Mono" panose="02010509020102050004"/>
                <a:ea typeface="JetBrains Mono" panose="02010509020102050004"/>
                <a:cs typeface="JetBrains Mono" panose="02010509020102050004"/>
                <a:sym typeface="JetBrains Mono" panose="02010509020102050004"/>
              </a:rPr>
              <a:t>        volumeMounts:</a:t>
            </a:r>
          </a:p>
          <a:p>
            <a:pPr algn="l">
              <a:lnSpc>
                <a:spcPts val="670"/>
              </a:lnSpc>
              <a:spcBef>
                <a:spcPct val="0"/>
              </a:spcBef>
            </a:pPr>
            <a:r>
              <a:rPr lang="en-US" sz="475">
                <a:solidFill>
                  <a:srgbClr val="000000"/>
                </a:solidFill>
                <a:latin typeface="JetBrains Mono" panose="02010509020102050004"/>
                <a:ea typeface="JetBrains Mono" panose="02010509020102050004"/>
                <a:cs typeface="JetBrains Mono" panose="02010509020102050004"/>
                <a:sym typeface="JetBrains Mono" panose="02010509020102050004"/>
              </a:rPr>
              <a:t>        - name: mysql-storage</a:t>
            </a:r>
          </a:p>
          <a:p>
            <a:pPr algn="l">
              <a:lnSpc>
                <a:spcPts val="670"/>
              </a:lnSpc>
              <a:spcBef>
                <a:spcPct val="0"/>
              </a:spcBef>
            </a:pPr>
            <a:r>
              <a:rPr lang="en-US" sz="475">
                <a:solidFill>
                  <a:srgbClr val="000000"/>
                </a:solidFill>
                <a:latin typeface="JetBrains Mono" panose="02010509020102050004"/>
                <a:ea typeface="JetBrains Mono" panose="02010509020102050004"/>
                <a:cs typeface="JetBrains Mono" panose="02010509020102050004"/>
                <a:sym typeface="JetBrains Mono" panose="02010509020102050004"/>
              </a:rPr>
              <a:t>          mountPath: /var/lib/mysql</a:t>
            </a:r>
          </a:p>
          <a:p>
            <a:pPr algn="l">
              <a:lnSpc>
                <a:spcPts val="670"/>
              </a:lnSpc>
              <a:spcBef>
                <a:spcPct val="0"/>
              </a:spcBef>
            </a:pPr>
            <a:r>
              <a:rPr lang="en-US" sz="475">
                <a:solidFill>
                  <a:srgbClr val="000000"/>
                </a:solidFill>
                <a:latin typeface="JetBrains Mono" panose="02010509020102050004"/>
                <a:ea typeface="JetBrains Mono" panose="02010509020102050004"/>
                <a:cs typeface="JetBrains Mono" panose="02010509020102050004"/>
                <a:sym typeface="JetBrains Mono" panose="02010509020102050004"/>
              </a:rPr>
              <a:t>  volumeClaimTemplates:</a:t>
            </a:r>
          </a:p>
          <a:p>
            <a:pPr algn="l">
              <a:lnSpc>
                <a:spcPts val="670"/>
              </a:lnSpc>
              <a:spcBef>
                <a:spcPct val="0"/>
              </a:spcBef>
            </a:pPr>
            <a:r>
              <a:rPr lang="en-US" sz="475">
                <a:solidFill>
                  <a:srgbClr val="000000"/>
                </a:solidFill>
                <a:latin typeface="JetBrains Mono" panose="02010509020102050004"/>
                <a:ea typeface="JetBrains Mono" panose="02010509020102050004"/>
                <a:cs typeface="JetBrains Mono" panose="02010509020102050004"/>
                <a:sym typeface="JetBrains Mono" panose="02010509020102050004"/>
              </a:rPr>
              <a:t>  - metadata:</a:t>
            </a:r>
          </a:p>
          <a:p>
            <a:pPr algn="l">
              <a:lnSpc>
                <a:spcPts val="670"/>
              </a:lnSpc>
              <a:spcBef>
                <a:spcPct val="0"/>
              </a:spcBef>
            </a:pPr>
            <a:r>
              <a:rPr lang="en-US" sz="475">
                <a:solidFill>
                  <a:srgbClr val="000000"/>
                </a:solidFill>
                <a:latin typeface="JetBrains Mono" panose="02010509020102050004"/>
                <a:ea typeface="JetBrains Mono" panose="02010509020102050004"/>
                <a:cs typeface="JetBrains Mono" panose="02010509020102050004"/>
                <a:sym typeface="JetBrains Mono" panose="02010509020102050004"/>
              </a:rPr>
              <a:t>      name: mysql-storage</a:t>
            </a:r>
          </a:p>
          <a:p>
            <a:pPr algn="l">
              <a:lnSpc>
                <a:spcPts val="670"/>
              </a:lnSpc>
              <a:spcBef>
                <a:spcPct val="0"/>
              </a:spcBef>
            </a:pPr>
            <a:r>
              <a:rPr lang="en-US" sz="475">
                <a:solidFill>
                  <a:srgbClr val="000000"/>
                </a:solidFill>
                <a:latin typeface="JetBrains Mono" panose="02010509020102050004"/>
                <a:ea typeface="JetBrains Mono" panose="02010509020102050004"/>
                <a:cs typeface="JetBrains Mono" panose="02010509020102050004"/>
                <a:sym typeface="JetBrains Mono" panose="02010509020102050004"/>
              </a:rPr>
              <a:t>    spec:</a:t>
            </a:r>
          </a:p>
          <a:p>
            <a:pPr algn="l">
              <a:lnSpc>
                <a:spcPts val="670"/>
              </a:lnSpc>
              <a:spcBef>
                <a:spcPct val="0"/>
              </a:spcBef>
            </a:pPr>
            <a:r>
              <a:rPr lang="en-US" sz="475">
                <a:solidFill>
                  <a:srgbClr val="000000"/>
                </a:solidFill>
                <a:latin typeface="JetBrains Mono" panose="02010509020102050004"/>
                <a:ea typeface="JetBrains Mono" panose="02010509020102050004"/>
                <a:cs typeface="JetBrains Mono" panose="02010509020102050004"/>
                <a:sym typeface="JetBrains Mono" panose="02010509020102050004"/>
              </a:rPr>
              <a:t>      accessModes: ["ReadWriteOnce"]</a:t>
            </a:r>
          </a:p>
          <a:p>
            <a:pPr algn="l">
              <a:lnSpc>
                <a:spcPts val="670"/>
              </a:lnSpc>
              <a:spcBef>
                <a:spcPct val="0"/>
              </a:spcBef>
            </a:pPr>
            <a:r>
              <a:rPr lang="en-US" sz="475">
                <a:solidFill>
                  <a:srgbClr val="000000"/>
                </a:solidFill>
                <a:latin typeface="JetBrains Mono" panose="02010509020102050004"/>
                <a:ea typeface="JetBrains Mono" panose="02010509020102050004"/>
                <a:cs typeface="JetBrains Mono" panose="02010509020102050004"/>
                <a:sym typeface="JetBrains Mono" panose="02010509020102050004"/>
              </a:rPr>
              <a:t>      resources:</a:t>
            </a:r>
          </a:p>
          <a:p>
            <a:pPr algn="l">
              <a:lnSpc>
                <a:spcPts val="670"/>
              </a:lnSpc>
              <a:spcBef>
                <a:spcPct val="0"/>
              </a:spcBef>
            </a:pPr>
            <a:r>
              <a:rPr lang="en-US" sz="475">
                <a:solidFill>
                  <a:srgbClr val="000000"/>
                </a:solidFill>
                <a:latin typeface="JetBrains Mono" panose="02010509020102050004"/>
                <a:ea typeface="JetBrains Mono" panose="02010509020102050004"/>
                <a:cs typeface="JetBrains Mono" panose="02010509020102050004"/>
                <a:sym typeface="JetBrains Mono" panose="02010509020102050004"/>
              </a:rPr>
              <a:t>        requests:</a:t>
            </a:r>
          </a:p>
          <a:p>
            <a:pPr algn="l">
              <a:lnSpc>
                <a:spcPts val="670"/>
              </a:lnSpc>
              <a:spcBef>
                <a:spcPct val="0"/>
              </a:spcBef>
            </a:pPr>
            <a:r>
              <a:rPr lang="en-US" sz="475">
                <a:solidFill>
                  <a:srgbClr val="000000"/>
                </a:solidFill>
                <a:latin typeface="JetBrains Mono" panose="02010509020102050004"/>
                <a:ea typeface="JetBrains Mono" panose="02010509020102050004"/>
                <a:cs typeface="JetBrains Mono" panose="02010509020102050004"/>
                <a:sym typeface="JetBrains Mono" panose="02010509020102050004"/>
              </a:rPr>
              <a:t>          storage: 1Gi</a:t>
            </a:r>
          </a:p>
          <a:p>
            <a:pPr algn="l">
              <a:lnSpc>
                <a:spcPts val="670"/>
              </a:lnSpc>
              <a:spcBef>
                <a:spcPct val="0"/>
              </a:spcBef>
            </a:pPr>
            <a:r>
              <a:rPr lang="en-US" sz="475">
                <a:solidFill>
                  <a:srgbClr val="000000"/>
                </a:solidFill>
                <a:latin typeface="JetBrains Mono" panose="02010509020102050004"/>
                <a:ea typeface="JetBrains Mono" panose="02010509020102050004"/>
                <a:cs typeface="JetBrains Mono" panose="02010509020102050004"/>
                <a:sym typeface="JetBrains Mono" panose="02010509020102050004"/>
              </a:rPr>
              <a:t>      storageClassName: minikube-storage</a:t>
            </a:r>
          </a:p>
          <a:p>
            <a:pPr algn="l">
              <a:lnSpc>
                <a:spcPts val="670"/>
              </a:lnSpc>
              <a:spcBef>
                <a:spcPct val="0"/>
              </a:spcBef>
            </a:pPr>
            <a:r>
              <a:rPr lang="en-US" sz="475">
                <a:solidFill>
                  <a:srgbClr val="000000"/>
                </a:solidFill>
                <a:latin typeface="JetBrains Mono" panose="02010509020102050004"/>
                <a:ea typeface="JetBrains Mono" panose="02010509020102050004"/>
                <a:cs typeface="JetBrains Mono" panose="02010509020102050004"/>
                <a:sym typeface="JetBrains Mono" panose="02010509020102050004"/>
              </a:rPr>
              <a:t>EOF</a:t>
            </a:r>
          </a:p>
        </p:txBody>
      </p:sp>
      <p:sp>
        <p:nvSpPr>
          <p:cNvPr id="4" name="TextBox 4"/>
          <p:cNvSpPr txBox="1"/>
          <p:nvPr/>
        </p:nvSpPr>
        <p:spPr>
          <a:xfrm>
            <a:off x="1484254" y="1853888"/>
            <a:ext cx="2209354" cy="345313"/>
          </a:xfrm>
          <a:prstGeom prst="rect">
            <a:avLst/>
          </a:prstGeom>
        </p:spPr>
        <p:txBody>
          <a:bodyPr lIns="0" tIns="0" rIns="0" bIns="0" rtlCol="0" anchor="t">
            <a:spAutoFit/>
          </a:bodyPr>
          <a:lstStyle/>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Verify StatefulSet Deployment</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1. Check StatefulSet Pods</a:t>
            </a:r>
          </a:p>
        </p:txBody>
      </p:sp>
      <p:sp>
        <p:nvSpPr>
          <p:cNvPr id="5" name="TextBox 5"/>
          <p:cNvSpPr txBox="1"/>
          <p:nvPr/>
        </p:nvSpPr>
        <p:spPr>
          <a:xfrm>
            <a:off x="1735987" y="2242034"/>
            <a:ext cx="1828354" cy="173863"/>
          </a:xfrm>
          <a:prstGeom prst="rect">
            <a:avLst/>
          </a:prstGeom>
        </p:spPr>
        <p:txBody>
          <a:bodyPr lIns="0" tIns="0" rIns="0" bIns="0" rtlCol="0" anchor="t">
            <a:spAutoFit/>
          </a:bodyPr>
          <a:lstStyle/>
          <a:p>
            <a:pPr algn="ctr">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kubectl get pods -o wide</a:t>
            </a:r>
          </a:p>
        </p:txBody>
      </p:sp>
      <p:sp>
        <p:nvSpPr>
          <p:cNvPr id="6" name="TextBox 6"/>
          <p:cNvSpPr txBox="1"/>
          <p:nvPr/>
        </p:nvSpPr>
        <p:spPr>
          <a:xfrm>
            <a:off x="1484254" y="2543175"/>
            <a:ext cx="1752302" cy="173863"/>
          </a:xfrm>
          <a:prstGeom prst="rect">
            <a:avLst/>
          </a:prstGeom>
        </p:spPr>
        <p:txBody>
          <a:bodyPr lIns="0" tIns="0" rIns="0" bIns="0" rtlCol="0" anchor="t">
            <a:spAutoFit/>
          </a:bodyPr>
          <a:lstStyle/>
          <a:p>
            <a:pPr algn="ctr">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kubectl get statefulset</a:t>
            </a:r>
          </a:p>
        </p:txBody>
      </p:sp>
      <p:sp>
        <p:nvSpPr>
          <p:cNvPr id="7" name="TextBox 7"/>
          <p:cNvSpPr txBox="1"/>
          <p:nvPr/>
        </p:nvSpPr>
        <p:spPr>
          <a:xfrm>
            <a:off x="1484254" y="2755138"/>
            <a:ext cx="1142851" cy="173863"/>
          </a:xfrm>
          <a:prstGeom prst="rect">
            <a:avLst/>
          </a:prstGeom>
        </p:spPr>
        <p:txBody>
          <a:bodyPr lIns="0" tIns="0" rIns="0" bIns="0" rtlCol="0" anchor="t">
            <a:spAutoFit/>
          </a:bodyPr>
          <a:lstStyle/>
          <a:p>
            <a:pPr algn="ctr">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kubectl get pvc</a:t>
            </a: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485775"/>
            <a:ext cx="1752302" cy="345313"/>
          </a:xfrm>
          <a:prstGeom prst="rect">
            <a:avLst/>
          </a:prstGeom>
        </p:spPr>
        <p:txBody>
          <a:bodyPr lIns="0" tIns="0" rIns="0" bIns="0" rtlCol="0" anchor="t">
            <a:spAutoFit/>
          </a:bodyPr>
          <a:lstStyle/>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Test Data Persistence</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1. Connect to MySQL Pod</a:t>
            </a:r>
          </a:p>
        </p:txBody>
      </p:sp>
      <p:sp>
        <p:nvSpPr>
          <p:cNvPr id="3" name="TextBox 3"/>
          <p:cNvSpPr txBox="1"/>
          <p:nvPr/>
        </p:nvSpPr>
        <p:spPr>
          <a:xfrm>
            <a:off x="514350" y="1002072"/>
            <a:ext cx="3352056" cy="173863"/>
          </a:xfrm>
          <a:prstGeom prst="rect">
            <a:avLst/>
          </a:prstGeom>
        </p:spPr>
        <p:txBody>
          <a:bodyPr lIns="0" tIns="0" rIns="0" bIns="0" rtlCol="0" anchor="t">
            <a:spAutoFit/>
          </a:bodyPr>
          <a:lstStyle/>
          <a:p>
            <a:pPr algn="ctr">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kubectl exec -it mysql-0 -- mysql -u root -p</a:t>
            </a:r>
          </a:p>
        </p:txBody>
      </p:sp>
      <p:sp>
        <p:nvSpPr>
          <p:cNvPr id="4" name="TextBox 4"/>
          <p:cNvSpPr txBox="1"/>
          <p:nvPr/>
        </p:nvSpPr>
        <p:spPr>
          <a:xfrm>
            <a:off x="933376" y="1270845"/>
            <a:ext cx="2971056" cy="173863"/>
          </a:xfrm>
          <a:prstGeom prst="rect">
            <a:avLst/>
          </a:prstGeom>
        </p:spPr>
        <p:txBody>
          <a:bodyPr lIns="0" tIns="0" rIns="0" bIns="0" rtlCol="0" anchor="t">
            <a:spAutoFit/>
          </a:bodyPr>
          <a:lstStyle/>
          <a:p>
            <a:pPr algn="ctr">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CREATE DATABASE testdb; SHOW DATABASES;</a:t>
            </a:r>
          </a:p>
        </p:txBody>
      </p:sp>
      <p:sp>
        <p:nvSpPr>
          <p:cNvPr id="5" name="TextBox 5"/>
          <p:cNvSpPr txBox="1"/>
          <p:nvPr/>
        </p:nvSpPr>
        <p:spPr>
          <a:xfrm>
            <a:off x="514350" y="1769693"/>
            <a:ext cx="2666405" cy="345313"/>
          </a:xfrm>
          <a:prstGeom prst="rect">
            <a:avLst/>
          </a:prstGeom>
        </p:spPr>
        <p:txBody>
          <a:bodyPr lIns="0" tIns="0" rIns="0" bIns="0" rtlCol="0" anchor="t">
            <a:spAutoFit/>
          </a:bodyPr>
          <a:lstStyle/>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Delete a Pod and Verify Persistence</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1. Delete mysql-0</a:t>
            </a:r>
          </a:p>
        </p:txBody>
      </p:sp>
      <p:sp>
        <p:nvSpPr>
          <p:cNvPr id="6" name="TextBox 6"/>
          <p:cNvSpPr txBox="1"/>
          <p:nvPr/>
        </p:nvSpPr>
        <p:spPr>
          <a:xfrm>
            <a:off x="514350" y="2286456"/>
            <a:ext cx="1980754" cy="173863"/>
          </a:xfrm>
          <a:prstGeom prst="rect">
            <a:avLst/>
          </a:prstGeom>
        </p:spPr>
        <p:txBody>
          <a:bodyPr lIns="0" tIns="0" rIns="0" bIns="0" rtlCol="0" anchor="t">
            <a:spAutoFit/>
          </a:bodyPr>
          <a:lstStyle/>
          <a:p>
            <a:pPr algn="ctr">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kubectl delete pod mysql-0</a:t>
            </a:r>
          </a:p>
        </p:txBody>
      </p:sp>
      <p:sp>
        <p:nvSpPr>
          <p:cNvPr id="7" name="TextBox 7"/>
          <p:cNvSpPr txBox="1"/>
          <p:nvPr/>
        </p:nvSpPr>
        <p:spPr>
          <a:xfrm>
            <a:off x="933376" y="2543175"/>
            <a:ext cx="3983385" cy="173863"/>
          </a:xfrm>
          <a:prstGeom prst="rect">
            <a:avLst/>
          </a:prstGeom>
        </p:spPr>
        <p:txBody>
          <a:bodyPr lIns="0" tIns="0" rIns="0" bIns="0" rtlCol="0" anchor="t">
            <a:spAutoFit/>
          </a:bodyPr>
          <a:lstStyle/>
          <a:p>
            <a:pPr algn="ctr">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 Pod mysql-0 has restarted with the same identity!</a:t>
            </a:r>
          </a:p>
        </p:txBody>
      </p:sp>
      <p:sp>
        <p:nvSpPr>
          <p:cNvPr id="8" name="TextBox 8"/>
          <p:cNvSpPr txBox="1"/>
          <p:nvPr/>
        </p:nvSpPr>
        <p:spPr>
          <a:xfrm>
            <a:off x="514350" y="2957375"/>
            <a:ext cx="1752302" cy="345313"/>
          </a:xfrm>
          <a:prstGeom prst="rect">
            <a:avLst/>
          </a:prstGeom>
        </p:spPr>
        <p:txBody>
          <a:bodyPr lIns="0" tIns="0" rIns="0" bIns="0" rtlCol="0" anchor="t">
            <a:spAutoFit/>
          </a:bodyPr>
          <a:lstStyle/>
          <a:p>
            <a:pPr algn="ctr">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Verify Data Persistence</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Reconnect to MySQL:</a:t>
            </a:r>
          </a:p>
        </p:txBody>
      </p:sp>
      <p:sp>
        <p:nvSpPr>
          <p:cNvPr id="9" name="TextBox 9"/>
          <p:cNvSpPr txBox="1"/>
          <p:nvPr/>
        </p:nvSpPr>
        <p:spPr>
          <a:xfrm>
            <a:off x="514350" y="3388413"/>
            <a:ext cx="4752704" cy="173863"/>
          </a:xfrm>
          <a:prstGeom prst="rect">
            <a:avLst/>
          </a:prstGeom>
        </p:spPr>
        <p:txBody>
          <a:bodyPr lIns="0" tIns="0" rIns="0" bIns="0" rtlCol="0" anchor="t">
            <a:spAutoFit/>
          </a:bodyPr>
          <a:lstStyle/>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kubectl exec -it mysql-0 -- mysql -u root -p</a:t>
            </a:r>
          </a:p>
        </p:txBody>
      </p:sp>
      <p:sp>
        <p:nvSpPr>
          <p:cNvPr id="10" name="TextBox 10"/>
          <p:cNvSpPr txBox="1"/>
          <p:nvPr/>
        </p:nvSpPr>
        <p:spPr>
          <a:xfrm>
            <a:off x="514350" y="3657526"/>
            <a:ext cx="1142851" cy="173863"/>
          </a:xfrm>
          <a:prstGeom prst="rect">
            <a:avLst/>
          </a:prstGeom>
        </p:spPr>
        <p:txBody>
          <a:bodyPr lIns="0" tIns="0" rIns="0" bIns="0" rtlCol="0" anchor="t">
            <a:spAutoFit/>
          </a:bodyPr>
          <a:lstStyle/>
          <a:p>
            <a:pPr algn="ctr">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SHOW DATABASES;</a:t>
            </a:r>
          </a:p>
        </p:txBody>
      </p:sp>
      <p:sp>
        <p:nvSpPr>
          <p:cNvPr id="11" name="TextBox 11"/>
          <p:cNvSpPr txBox="1"/>
          <p:nvPr/>
        </p:nvSpPr>
        <p:spPr>
          <a:xfrm>
            <a:off x="5277594" y="856784"/>
            <a:ext cx="1599902" cy="173863"/>
          </a:xfrm>
          <a:prstGeom prst="rect">
            <a:avLst/>
          </a:prstGeom>
        </p:spPr>
        <p:txBody>
          <a:bodyPr lIns="0" tIns="0" rIns="0" bIns="0" rtlCol="0" anchor="t">
            <a:spAutoFit/>
          </a:bodyPr>
          <a:lstStyle/>
          <a:p>
            <a:pPr algn="ctr">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Scale the StatefulSet</a:t>
            </a:r>
          </a:p>
        </p:txBody>
      </p:sp>
      <p:sp>
        <p:nvSpPr>
          <p:cNvPr id="12" name="TextBox 12"/>
          <p:cNvSpPr txBox="1"/>
          <p:nvPr/>
        </p:nvSpPr>
        <p:spPr>
          <a:xfrm>
            <a:off x="5277594" y="1074716"/>
            <a:ext cx="3352056" cy="173863"/>
          </a:xfrm>
          <a:prstGeom prst="rect">
            <a:avLst/>
          </a:prstGeom>
        </p:spPr>
        <p:txBody>
          <a:bodyPr lIns="0" tIns="0" rIns="0" bIns="0" rtlCol="0" anchor="t">
            <a:spAutoFit/>
          </a:bodyPr>
          <a:lstStyle/>
          <a:p>
            <a:pPr algn="ctr">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kubectl scale statefulset mysql --replicas=3</a:t>
            </a: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8202" y="1424178"/>
            <a:ext cx="8647595" cy="1903047"/>
          </a:xfrm>
          <a:custGeom>
            <a:avLst/>
            <a:gdLst/>
            <a:ahLst/>
            <a:cxnLst/>
            <a:rect l="l" t="t" r="r" b="b"/>
            <a:pathLst>
              <a:path w="8647595" h="1903047">
                <a:moveTo>
                  <a:pt x="0" y="0"/>
                </a:moveTo>
                <a:lnTo>
                  <a:pt x="8647596" y="0"/>
                </a:lnTo>
                <a:lnTo>
                  <a:pt x="8647596" y="1903047"/>
                </a:lnTo>
                <a:lnTo>
                  <a:pt x="0" y="19030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187044" y="1728949"/>
            <a:ext cx="6908578" cy="1452458"/>
          </a:xfrm>
          <a:prstGeom prst="rect">
            <a:avLst/>
          </a:prstGeom>
        </p:spPr>
        <p:txBody>
          <a:bodyPr lIns="0" tIns="0" rIns="0" bIns="0" rtlCol="0" anchor="t">
            <a:spAutoFit/>
          </a:bodyPr>
          <a:lstStyle/>
          <a:p>
            <a:pPr algn="ctr">
              <a:lnSpc>
                <a:spcPts val="5040"/>
              </a:lnSpc>
            </a:pPr>
            <a:r>
              <a:rPr lang="en-US" sz="3600" b="1">
                <a:solidFill>
                  <a:srgbClr val="595959"/>
                </a:solidFill>
                <a:latin typeface="Ubuntu Bold" panose="020B0804030602030204"/>
                <a:ea typeface="Ubuntu Bold" panose="020B0804030602030204"/>
                <a:cs typeface="Ubuntu Bold" panose="020B0804030602030204"/>
                <a:sym typeface="Ubuntu Bold" panose="020B0804030602030204"/>
              </a:rPr>
              <a:t>Kubernetes</a:t>
            </a:r>
          </a:p>
          <a:p>
            <a:pPr algn="ctr">
              <a:lnSpc>
                <a:spcPts val="5880"/>
              </a:lnSpc>
            </a:pPr>
            <a:r>
              <a:rPr lang="en-US" sz="4200" b="1">
                <a:solidFill>
                  <a:srgbClr val="000000"/>
                </a:solidFill>
                <a:latin typeface="Ubuntu Bold" panose="020B0804030602030204"/>
                <a:ea typeface="Ubuntu Bold" panose="020B0804030602030204"/>
                <a:cs typeface="Ubuntu Bold" panose="020B0804030602030204"/>
                <a:sym typeface="Ubuntu Bold" panose="020B0804030602030204"/>
              </a:rPr>
              <a:t>Role-Based Access Control</a:t>
            </a: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653635" y="1297386"/>
          <a:ext cx="7431064" cy="2787650"/>
        </p:xfrm>
        <a:graphic>
          <a:graphicData uri="http://schemas.openxmlformats.org/drawingml/2006/table">
            <a:tbl>
              <a:tblPr/>
              <a:tblGrid>
                <a:gridCol w="3715532">
                  <a:extLst>
                    <a:ext uri="{9D8B030D-6E8A-4147-A177-3AD203B41FA5}">
                      <a16:colId xmlns:a16="http://schemas.microsoft.com/office/drawing/2014/main" val="20000"/>
                    </a:ext>
                  </a:extLst>
                </a:gridCol>
                <a:gridCol w="3715532">
                  <a:extLst>
                    <a:ext uri="{9D8B030D-6E8A-4147-A177-3AD203B41FA5}">
                      <a16:colId xmlns:a16="http://schemas.microsoft.com/office/drawing/2014/main" val="20001"/>
                    </a:ext>
                  </a:extLst>
                </a:gridCol>
              </a:tblGrid>
              <a:tr h="342063">
                <a:tc>
                  <a:txBody>
                    <a:bodyPr/>
                    <a:lstStyle/>
                    <a:p>
                      <a:pPr algn="l">
                        <a:lnSpc>
                          <a:spcPts val="1260"/>
                        </a:lnSpc>
                        <a:defRPr/>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Component</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Description</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89117">
                <a:tc>
                  <a:txBody>
                    <a:bodyPr/>
                    <a:lstStyle/>
                    <a:p>
                      <a:pPr algn="l">
                        <a:lnSpc>
                          <a:spcPts val="1260"/>
                        </a:lnSpc>
                        <a:defRPr/>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Role</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Defines permissions (e.g., read Pods, update Deployments) within a specific namespace.</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89117">
                <a:tc>
                  <a:txBody>
                    <a:bodyPr/>
                    <a:lstStyle/>
                    <a:p>
                      <a:pPr algn="l">
                        <a:lnSpc>
                          <a:spcPts val="1260"/>
                        </a:lnSpc>
                        <a:defRPr/>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ClusterRole</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Similar to a Role, but applies cluster-wide (e.g., managing Nodes, PersistentVolumes).</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89117">
                <a:tc>
                  <a:txBody>
                    <a:bodyPr/>
                    <a:lstStyle/>
                    <a:p>
                      <a:pPr algn="l">
                        <a:lnSpc>
                          <a:spcPts val="1260"/>
                        </a:lnSpc>
                        <a:defRPr/>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RoleBinding</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Binds a Role to a specific user, group, or service account.</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89117">
                <a:tc>
                  <a:txBody>
                    <a:bodyPr/>
                    <a:lstStyle/>
                    <a:p>
                      <a:pPr algn="l">
                        <a:lnSpc>
                          <a:spcPts val="1260"/>
                        </a:lnSpc>
                        <a:defRPr/>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ClusterRoleBinding</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Binds a ClusterRole to users, groups, or service accounts at the cluster level.</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89117">
                <a:tc>
                  <a:txBody>
                    <a:bodyPr/>
                    <a:lstStyle/>
                    <a:p>
                      <a:pPr algn="l">
                        <a:lnSpc>
                          <a:spcPts val="1260"/>
                        </a:lnSpc>
                        <a:defRPr/>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ServiceAccount</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Provides an identity for Pods to interact with the API securely.</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3" name="TextBox 3"/>
          <p:cNvSpPr txBox="1"/>
          <p:nvPr/>
        </p:nvSpPr>
        <p:spPr>
          <a:xfrm>
            <a:off x="514350" y="485775"/>
            <a:ext cx="7856587" cy="516763"/>
          </a:xfrm>
          <a:prstGeom prst="rect">
            <a:avLst/>
          </a:prstGeom>
        </p:spPr>
        <p:txBody>
          <a:bodyPr lIns="0" tIns="0" rIns="0" bIns="0" rtlCol="0" anchor="t">
            <a:spAutoFit/>
          </a:bodyPr>
          <a:lstStyle/>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Kubernetes RBAC (Role-Based Access Control) is a security mechanism that restricts access to resources based on roles and permissions. It ensures that only authorized users, services, and applications can perform specific actions.</a:t>
            </a: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485775"/>
            <a:ext cx="3732907" cy="1031113"/>
          </a:xfrm>
          <a:prstGeom prst="rect">
            <a:avLst/>
          </a:prstGeom>
        </p:spPr>
        <p:txBody>
          <a:bodyPr lIns="0" tIns="0" rIns="0" bIns="0" rtlCol="0" anchor="t">
            <a:spAutoFit/>
          </a:bodyPr>
          <a:lstStyle/>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Creating a new user (jai) in Minikube.</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Extracting the Kubernetes CA (ca.crt and ca.key).</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Generating an SSL certificate for authentication.</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Configuring Kubeconfig for the user.</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Setting up RBAC permissions (Role &amp; RoleBinding).</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Verifying access with kubectl auth can-i.</a:t>
            </a:r>
          </a:p>
        </p:txBody>
      </p:sp>
      <p:sp>
        <p:nvSpPr>
          <p:cNvPr id="3" name="TextBox 3"/>
          <p:cNvSpPr txBox="1"/>
          <p:nvPr/>
        </p:nvSpPr>
        <p:spPr>
          <a:xfrm>
            <a:off x="514350" y="1826080"/>
            <a:ext cx="5485061" cy="345313"/>
          </a:xfrm>
          <a:prstGeom prst="rect">
            <a:avLst/>
          </a:prstGeom>
        </p:spPr>
        <p:txBody>
          <a:bodyPr lIns="0" tIns="0" rIns="0" bIns="0" rtlCol="0" anchor="t">
            <a:spAutoFit/>
          </a:bodyPr>
          <a:lstStyle/>
          <a:p>
            <a:pPr algn="l">
              <a:lnSpc>
                <a:spcPts val="1405"/>
              </a:lnSpc>
              <a:spcBef>
                <a:spcPct val="0"/>
              </a:spcBef>
            </a:pPr>
            <a:r>
              <a:rPr lang="en-US" sz="100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SSH into Minikube and Extract CA Files</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Run the following command to copy the Kubernetes CA certificate and key:</a:t>
            </a:r>
          </a:p>
        </p:txBody>
      </p:sp>
      <p:sp>
        <p:nvSpPr>
          <p:cNvPr id="4" name="TextBox 4"/>
          <p:cNvSpPr txBox="1"/>
          <p:nvPr/>
        </p:nvSpPr>
        <p:spPr>
          <a:xfrm>
            <a:off x="514350" y="2303675"/>
            <a:ext cx="4113907" cy="859663"/>
          </a:xfrm>
          <a:prstGeom prst="rect">
            <a:avLst/>
          </a:prstGeom>
        </p:spPr>
        <p:txBody>
          <a:bodyPr lIns="0" tIns="0" rIns="0" bIns="0" rtlCol="0" anchor="t">
            <a:spAutoFit/>
          </a:bodyPr>
          <a:lstStyle/>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minikube ssh</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sudo cp /var/lib/minikube/certs/ca.crt /home/docker/</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sudo cp /var/lib/minikube/certs/ca.key /home/docker/</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sudo chmod 644 /home/docker/ca.crt /home/docker/ca.key</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exit</a:t>
            </a:r>
          </a:p>
        </p:txBody>
      </p:sp>
      <p:sp>
        <p:nvSpPr>
          <p:cNvPr id="5" name="TextBox 5"/>
          <p:cNvSpPr txBox="1"/>
          <p:nvPr/>
        </p:nvSpPr>
        <p:spPr>
          <a:xfrm>
            <a:off x="514350" y="3387491"/>
            <a:ext cx="5332661" cy="345313"/>
          </a:xfrm>
          <a:prstGeom prst="rect">
            <a:avLst/>
          </a:prstGeom>
        </p:spPr>
        <p:txBody>
          <a:bodyPr lIns="0" tIns="0" rIns="0" bIns="0" rtlCol="0" anchor="t">
            <a:spAutoFit/>
          </a:bodyPr>
          <a:lstStyle/>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scp -i $(minikube ssh-key) docker@$(minikube ip):/home/docker/ca.crt .</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scp -i $(minikube ssh-key) docker@$(minikube ip):/home/docker/ca.key</a:t>
            </a: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485775"/>
            <a:ext cx="5489575" cy="360045"/>
          </a:xfrm>
          <a:prstGeom prst="rect">
            <a:avLst/>
          </a:prstGeom>
        </p:spPr>
        <p:txBody>
          <a:bodyPr wrap="square" lIns="0" tIns="0" rIns="0" bIns="0" rtlCol="0" anchor="t">
            <a:spAutoFit/>
          </a:bodyPr>
          <a:lstStyle/>
          <a:p>
            <a:pPr algn="l">
              <a:lnSpc>
                <a:spcPts val="1405"/>
              </a:lnSpc>
              <a:spcBef>
                <a:spcPct val="0"/>
              </a:spcBef>
            </a:pPr>
            <a:r>
              <a:rPr lang="en-US" sz="100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Generate SSL Certificate for User jai</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On your local machine, generate a private key for jai:</a:t>
            </a:r>
          </a:p>
        </p:txBody>
      </p:sp>
      <p:sp>
        <p:nvSpPr>
          <p:cNvPr id="3" name="TextBox 3"/>
          <p:cNvSpPr txBox="1"/>
          <p:nvPr/>
        </p:nvSpPr>
        <p:spPr>
          <a:xfrm>
            <a:off x="514350" y="1039790"/>
            <a:ext cx="4113907" cy="173863"/>
          </a:xfrm>
          <a:prstGeom prst="rect">
            <a:avLst/>
          </a:prstGeom>
        </p:spPr>
        <p:txBody>
          <a:bodyPr lIns="0" tIns="0" rIns="0" bIns="0" rtlCol="0" anchor="t">
            <a:spAutoFit/>
          </a:bodyPr>
          <a:lstStyle/>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openssl genrsa -out jai.key 2048</a:t>
            </a:r>
          </a:p>
        </p:txBody>
      </p:sp>
      <p:sp>
        <p:nvSpPr>
          <p:cNvPr id="4" name="TextBox 4"/>
          <p:cNvSpPr txBox="1"/>
          <p:nvPr/>
        </p:nvSpPr>
        <p:spPr>
          <a:xfrm>
            <a:off x="514350" y="1253490"/>
            <a:ext cx="8181975" cy="179705"/>
          </a:xfrm>
          <a:prstGeom prst="rect">
            <a:avLst/>
          </a:prstGeom>
        </p:spPr>
        <p:txBody>
          <a:bodyPr wrap="square" lIns="0" tIns="0" rIns="0" bIns="0" rtlCol="0" anchor="t">
            <a:spAutoFit/>
          </a:bodyPr>
          <a:lstStyle/>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openssl req -new -key jai.key -out jai.csr -subj "/CN=jai/O=developers"</a:t>
            </a:r>
          </a:p>
        </p:txBody>
      </p:sp>
      <p:sp>
        <p:nvSpPr>
          <p:cNvPr id="5" name="TextBox 5"/>
          <p:cNvSpPr txBox="1"/>
          <p:nvPr/>
        </p:nvSpPr>
        <p:spPr>
          <a:xfrm>
            <a:off x="514350" y="1465580"/>
            <a:ext cx="8181975" cy="179705"/>
          </a:xfrm>
          <a:prstGeom prst="rect">
            <a:avLst/>
          </a:prstGeom>
        </p:spPr>
        <p:txBody>
          <a:bodyPr wrap="square" lIns="0" tIns="0" rIns="0" bIns="0" rtlCol="0" anchor="t">
            <a:spAutoFit/>
          </a:bodyPr>
          <a:lstStyle/>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openssl x509 -req -in jai.csr -CA ca.crt -CAkey ca.key -CAcreateserial -out jai.crt -days 365</a:t>
            </a:r>
          </a:p>
        </p:txBody>
      </p:sp>
      <p:sp>
        <p:nvSpPr>
          <p:cNvPr id="6" name="TextBox 6"/>
          <p:cNvSpPr txBox="1"/>
          <p:nvPr/>
        </p:nvSpPr>
        <p:spPr>
          <a:xfrm>
            <a:off x="514350" y="2106733"/>
            <a:ext cx="4266158" cy="345313"/>
          </a:xfrm>
          <a:prstGeom prst="rect">
            <a:avLst/>
          </a:prstGeom>
        </p:spPr>
        <p:txBody>
          <a:bodyPr lIns="0" tIns="0" rIns="0" bIns="0" rtlCol="0" anchor="t">
            <a:spAutoFit/>
          </a:bodyPr>
          <a:lstStyle/>
          <a:p>
            <a:pPr algn="l">
              <a:lnSpc>
                <a:spcPts val="1405"/>
              </a:lnSpc>
              <a:spcBef>
                <a:spcPct val="0"/>
              </a:spcBef>
            </a:pPr>
            <a:r>
              <a:rPr lang="en-US" sz="100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Configure Kubeconfig for User jai</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Now, we will add jai as a Kubernetes user in Kubeconfig.</a:t>
            </a:r>
          </a:p>
        </p:txBody>
      </p:sp>
      <p:sp>
        <p:nvSpPr>
          <p:cNvPr id="7" name="TextBox 7"/>
          <p:cNvSpPr txBox="1"/>
          <p:nvPr/>
        </p:nvSpPr>
        <p:spPr>
          <a:xfrm>
            <a:off x="1447800" y="2724150"/>
            <a:ext cx="7696835" cy="179705"/>
          </a:xfrm>
          <a:prstGeom prst="rect">
            <a:avLst/>
          </a:prstGeom>
        </p:spPr>
        <p:txBody>
          <a:bodyPr wrap="square" lIns="0" tIns="0" rIns="0" bIns="0" rtlCol="0" anchor="t">
            <a:spAutoFit/>
          </a:bodyPr>
          <a:lstStyle/>
          <a:p>
            <a:pPr algn="ctr">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kubectl config set-credentials jai --client-certificate=jai.crt --client-key=jai.key</a:t>
            </a:r>
          </a:p>
        </p:txBody>
      </p:sp>
      <p:sp>
        <p:nvSpPr>
          <p:cNvPr id="8" name="TextBox 8"/>
          <p:cNvSpPr txBox="1"/>
          <p:nvPr/>
        </p:nvSpPr>
        <p:spPr>
          <a:xfrm>
            <a:off x="514350" y="2537460"/>
            <a:ext cx="3370580" cy="179705"/>
          </a:xfrm>
          <a:prstGeom prst="rect">
            <a:avLst/>
          </a:prstGeom>
        </p:spPr>
        <p:txBody>
          <a:bodyPr wrap="square" lIns="0" tIns="0" rIns="0" bIns="0" rtlCol="0" anchor="t">
            <a:spAutoFit/>
          </a:bodyPr>
          <a:lstStyle/>
          <a:p>
            <a:pPr algn="ctr">
              <a:lnSpc>
                <a:spcPts val="1405"/>
              </a:lnSpc>
              <a:spcBef>
                <a:spcPct val="0"/>
              </a:spcBef>
            </a:pPr>
            <a:r>
              <a:rPr lang="en-US" sz="100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Step 1: Add the User to Kubeconfig</a:t>
            </a:r>
          </a:p>
        </p:txBody>
      </p:sp>
      <p:sp>
        <p:nvSpPr>
          <p:cNvPr id="9" name="TextBox 9"/>
          <p:cNvSpPr txBox="1"/>
          <p:nvPr/>
        </p:nvSpPr>
        <p:spPr>
          <a:xfrm>
            <a:off x="514350" y="3133148"/>
            <a:ext cx="2818805" cy="173863"/>
          </a:xfrm>
          <a:prstGeom prst="rect">
            <a:avLst/>
          </a:prstGeom>
        </p:spPr>
        <p:txBody>
          <a:bodyPr lIns="0" tIns="0" rIns="0" bIns="0" rtlCol="0" anchor="t">
            <a:spAutoFit/>
          </a:bodyPr>
          <a:lstStyle/>
          <a:p>
            <a:pPr algn="ctr">
              <a:lnSpc>
                <a:spcPts val="1405"/>
              </a:lnSpc>
              <a:spcBef>
                <a:spcPct val="0"/>
              </a:spcBef>
            </a:pPr>
            <a:r>
              <a:rPr lang="en-US" sz="100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Step 2: Create a Context for the User</a:t>
            </a:r>
          </a:p>
        </p:txBody>
      </p:sp>
      <p:sp>
        <p:nvSpPr>
          <p:cNvPr id="10" name="TextBox 10"/>
          <p:cNvSpPr txBox="1"/>
          <p:nvPr/>
        </p:nvSpPr>
        <p:spPr>
          <a:xfrm>
            <a:off x="514350" y="3392736"/>
            <a:ext cx="6856363" cy="345313"/>
          </a:xfrm>
          <a:prstGeom prst="rect">
            <a:avLst/>
          </a:prstGeom>
        </p:spPr>
        <p:txBody>
          <a:bodyPr lIns="0" tIns="0" rIns="0" bIns="0" rtlCol="0" anchor="t">
            <a:spAutoFit/>
          </a:bodyPr>
          <a:lstStyle/>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kubectl config set-context jai-context --cluster=kubernetes --user=jai --namespace=default</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kubectl config use-context jai-context</a:t>
            </a:r>
          </a:p>
        </p:txBody>
      </p:sp>
      <p:sp>
        <p:nvSpPr>
          <p:cNvPr id="11" name="TextBox 11"/>
          <p:cNvSpPr txBox="1"/>
          <p:nvPr/>
        </p:nvSpPr>
        <p:spPr>
          <a:xfrm>
            <a:off x="3652732" y="1677458"/>
            <a:ext cx="4364385" cy="173863"/>
          </a:xfrm>
          <a:prstGeom prst="rect">
            <a:avLst/>
          </a:prstGeom>
        </p:spPr>
        <p:txBody>
          <a:bodyPr lIns="0" tIns="0" rIns="0" bIns="0" rtlCol="0" anchor="t">
            <a:spAutoFit/>
          </a:bodyPr>
          <a:lstStyle/>
          <a:p>
            <a:pPr algn="ctr">
              <a:lnSpc>
                <a:spcPts val="1405"/>
              </a:lnSpc>
              <a:spcBef>
                <a:spcPct val="0"/>
              </a:spcBef>
            </a:pPr>
            <a:r>
              <a:rPr lang="en-US" sz="100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 Now, jai.crt and jai.key are ready for authentication!</a:t>
            </a:r>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485775"/>
            <a:ext cx="2209354" cy="173863"/>
          </a:xfrm>
          <a:prstGeom prst="rect">
            <a:avLst/>
          </a:prstGeom>
        </p:spPr>
        <p:txBody>
          <a:bodyPr lIns="0" tIns="0" rIns="0" bIns="0" rtlCol="0" anchor="t">
            <a:spAutoFit/>
          </a:bodyPr>
          <a:lstStyle/>
          <a:p>
            <a:pPr algn="ctr">
              <a:lnSpc>
                <a:spcPts val="1405"/>
              </a:lnSpc>
              <a:spcBef>
                <a:spcPct val="0"/>
              </a:spcBef>
            </a:pPr>
            <a:r>
              <a:rPr lang="en-US" sz="100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Step 3: Verify Authentication</a:t>
            </a:r>
          </a:p>
        </p:txBody>
      </p:sp>
      <p:sp>
        <p:nvSpPr>
          <p:cNvPr id="3" name="TextBox 3"/>
          <p:cNvSpPr txBox="1"/>
          <p:nvPr/>
        </p:nvSpPr>
        <p:spPr>
          <a:xfrm>
            <a:off x="514350" y="715258"/>
            <a:ext cx="3579435" cy="173863"/>
          </a:xfrm>
          <a:prstGeom prst="rect">
            <a:avLst/>
          </a:prstGeom>
        </p:spPr>
        <p:txBody>
          <a:bodyPr lIns="0" tIns="0" rIns="0" bIns="0" rtlCol="0" anchor="t">
            <a:spAutoFit/>
          </a:bodyPr>
          <a:lstStyle/>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kubectl auth can-i list pods --as=jai</a:t>
            </a:r>
          </a:p>
        </p:txBody>
      </p:sp>
      <p:sp>
        <p:nvSpPr>
          <p:cNvPr id="4" name="TextBox 4"/>
          <p:cNvSpPr txBox="1"/>
          <p:nvPr/>
        </p:nvSpPr>
        <p:spPr>
          <a:xfrm>
            <a:off x="514350" y="1007071"/>
            <a:ext cx="5050036" cy="345313"/>
          </a:xfrm>
          <a:prstGeom prst="rect">
            <a:avLst/>
          </a:prstGeom>
        </p:spPr>
        <p:txBody>
          <a:bodyPr lIns="0" tIns="0" rIns="0" bIns="0" rtlCol="0" anchor="t">
            <a:spAutoFit/>
          </a:bodyPr>
          <a:lstStyle/>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 This is expected because jai does not have any permissions yet!</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Now, let's create an RBAC Role for jai.</a:t>
            </a:r>
          </a:p>
        </p:txBody>
      </p:sp>
      <p:sp>
        <p:nvSpPr>
          <p:cNvPr id="5" name="TextBox 5"/>
          <p:cNvSpPr txBox="1"/>
          <p:nvPr/>
        </p:nvSpPr>
        <p:spPr>
          <a:xfrm>
            <a:off x="514350" y="1755641"/>
            <a:ext cx="5408861" cy="516763"/>
          </a:xfrm>
          <a:prstGeom prst="rect">
            <a:avLst/>
          </a:prstGeom>
        </p:spPr>
        <p:txBody>
          <a:bodyPr lIns="0" tIns="0" rIns="0" bIns="0" rtlCol="0" anchor="t">
            <a:spAutoFit/>
          </a:bodyPr>
          <a:lstStyle/>
          <a:p>
            <a:pPr algn="l">
              <a:lnSpc>
                <a:spcPts val="1405"/>
              </a:lnSpc>
              <a:spcBef>
                <a:spcPct val="0"/>
              </a:spcBef>
            </a:pPr>
            <a:r>
              <a:rPr lang="en-US" sz="100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Configure RBAC Role for User jai</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Now, we define RBAC permissions so jai can access Kubernetes resources.</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Step 1: Create a Role That Allows Listing Pods</a:t>
            </a:r>
          </a:p>
        </p:txBody>
      </p:sp>
      <p:sp>
        <p:nvSpPr>
          <p:cNvPr id="6" name="TextBox 6"/>
          <p:cNvSpPr txBox="1"/>
          <p:nvPr/>
        </p:nvSpPr>
        <p:spPr>
          <a:xfrm>
            <a:off x="514350" y="2386704"/>
            <a:ext cx="3047256" cy="1888363"/>
          </a:xfrm>
          <a:prstGeom prst="rect">
            <a:avLst/>
          </a:prstGeom>
        </p:spPr>
        <p:txBody>
          <a:bodyPr lIns="0" tIns="0" rIns="0" bIns="0" rtlCol="0" anchor="t">
            <a:spAutoFit/>
          </a:bodyPr>
          <a:lstStyle/>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cat &lt;&lt;EOF | kubectl apply -f -</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apiVersion: rbac.authorization.k8s.io/v1</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kind: Role</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metadata:</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  namespace: default</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  name: pod-reader</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rules:</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 apiGroups: [""]</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  resources: ["pods"]</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  verbs: ["get", "list"]</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EOF</a:t>
            </a:r>
          </a:p>
        </p:txBody>
      </p:sp>
      <p:sp>
        <p:nvSpPr>
          <p:cNvPr id="7" name="TextBox 7"/>
          <p:cNvSpPr txBox="1"/>
          <p:nvPr/>
        </p:nvSpPr>
        <p:spPr>
          <a:xfrm>
            <a:off x="3218780" y="3316598"/>
            <a:ext cx="4364385" cy="173863"/>
          </a:xfrm>
          <a:prstGeom prst="rect">
            <a:avLst/>
          </a:prstGeom>
        </p:spPr>
        <p:txBody>
          <a:bodyPr lIns="0" tIns="0" rIns="0" bIns="0" rtlCol="0" anchor="t">
            <a:spAutoFit/>
          </a:bodyPr>
          <a:lstStyle/>
          <a:p>
            <a:pPr algn="ctr">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 This Role allows jai to list Pods but not modify them.</a:t>
            </a: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485775"/>
            <a:ext cx="2133154" cy="173863"/>
          </a:xfrm>
          <a:prstGeom prst="rect">
            <a:avLst/>
          </a:prstGeom>
        </p:spPr>
        <p:txBody>
          <a:bodyPr lIns="0" tIns="0" rIns="0" bIns="0" rtlCol="0" anchor="t">
            <a:spAutoFit/>
          </a:bodyPr>
          <a:lstStyle/>
          <a:p>
            <a:pPr algn="ctr">
              <a:lnSpc>
                <a:spcPts val="1405"/>
              </a:lnSpc>
              <a:spcBef>
                <a:spcPct val="0"/>
              </a:spcBef>
            </a:pPr>
            <a:r>
              <a:rPr lang="en-US" sz="100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Step 2: Bind the Role to jai</a:t>
            </a:r>
          </a:p>
        </p:txBody>
      </p:sp>
      <p:sp>
        <p:nvSpPr>
          <p:cNvPr id="3" name="TextBox 3"/>
          <p:cNvSpPr txBox="1"/>
          <p:nvPr/>
        </p:nvSpPr>
        <p:spPr>
          <a:xfrm>
            <a:off x="514350" y="749903"/>
            <a:ext cx="3047256" cy="2574163"/>
          </a:xfrm>
          <a:prstGeom prst="rect">
            <a:avLst/>
          </a:prstGeom>
        </p:spPr>
        <p:txBody>
          <a:bodyPr lIns="0" tIns="0" rIns="0" bIns="0" rtlCol="0" anchor="t">
            <a:spAutoFit/>
          </a:bodyPr>
          <a:lstStyle/>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cat &lt;&lt;EOF | kubectl apply -f -</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apiVersion: rbac.authorization.k8s.io/v1</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kind: RoleBinding</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metadata:</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  name: pod-reader-binding</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  namespace: default</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subjects:</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 kind: User</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  name: jai</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  apiGroup: rbac.authorization.k8s.io</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roleRef:</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  kind: Role</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  name: pod-reader</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  apiGroup: rbac.authorization.k8s.io</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EOF</a:t>
            </a:r>
          </a:p>
        </p:txBody>
      </p:sp>
      <p:sp>
        <p:nvSpPr>
          <p:cNvPr id="4" name="TextBox 4"/>
          <p:cNvSpPr txBox="1"/>
          <p:nvPr/>
        </p:nvSpPr>
        <p:spPr>
          <a:xfrm>
            <a:off x="3140664" y="1605619"/>
            <a:ext cx="4669036" cy="173863"/>
          </a:xfrm>
          <a:prstGeom prst="rect">
            <a:avLst/>
          </a:prstGeom>
        </p:spPr>
        <p:txBody>
          <a:bodyPr lIns="0" tIns="0" rIns="0" bIns="0" rtlCol="0" anchor="t">
            <a:spAutoFit/>
          </a:bodyPr>
          <a:lstStyle/>
          <a:p>
            <a:pPr algn="ctr">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 Now, jai has access to list Pods in the default namespace!</a:t>
            </a:r>
          </a:p>
        </p:txBody>
      </p:sp>
      <p:sp>
        <p:nvSpPr>
          <p:cNvPr id="5" name="TextBox 5"/>
          <p:cNvSpPr txBox="1"/>
          <p:nvPr/>
        </p:nvSpPr>
        <p:spPr>
          <a:xfrm>
            <a:off x="514350" y="3542103"/>
            <a:ext cx="1980754" cy="173863"/>
          </a:xfrm>
          <a:prstGeom prst="rect">
            <a:avLst/>
          </a:prstGeom>
        </p:spPr>
        <p:txBody>
          <a:bodyPr lIns="0" tIns="0" rIns="0" bIns="0" rtlCol="0" anchor="t">
            <a:spAutoFit/>
          </a:bodyPr>
          <a:lstStyle/>
          <a:p>
            <a:pPr algn="ctr">
              <a:lnSpc>
                <a:spcPts val="1405"/>
              </a:lnSpc>
              <a:spcBef>
                <a:spcPct val="0"/>
              </a:spcBef>
            </a:pPr>
            <a:r>
              <a:rPr lang="en-US" sz="100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Step 3: Verify Permissions</a:t>
            </a:r>
          </a:p>
        </p:txBody>
      </p:sp>
      <p:sp>
        <p:nvSpPr>
          <p:cNvPr id="6" name="TextBox 6"/>
          <p:cNvSpPr txBox="1"/>
          <p:nvPr/>
        </p:nvSpPr>
        <p:spPr>
          <a:xfrm>
            <a:off x="514350" y="3801691"/>
            <a:ext cx="2818805" cy="173863"/>
          </a:xfrm>
          <a:prstGeom prst="rect">
            <a:avLst/>
          </a:prstGeom>
        </p:spPr>
        <p:txBody>
          <a:bodyPr lIns="0" tIns="0" rIns="0" bIns="0" rtlCol="0" anchor="t">
            <a:spAutoFit/>
          </a:bodyPr>
          <a:lstStyle/>
          <a:p>
            <a:pPr algn="ctr">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kubectl auth can-i list pods --as=jai</a:t>
            </a:r>
          </a:p>
        </p:txBody>
      </p:sp>
      <p:sp>
        <p:nvSpPr>
          <p:cNvPr id="7" name="TextBox 7"/>
          <p:cNvSpPr txBox="1"/>
          <p:nvPr/>
        </p:nvSpPr>
        <p:spPr>
          <a:xfrm>
            <a:off x="514350" y="4061279"/>
            <a:ext cx="3140276" cy="173863"/>
          </a:xfrm>
          <a:prstGeom prst="rect">
            <a:avLst/>
          </a:prstGeom>
        </p:spPr>
        <p:txBody>
          <a:bodyPr lIns="0" tIns="0" rIns="0" bIns="0" rtlCol="0" anchor="t">
            <a:spAutoFit/>
          </a:bodyPr>
          <a:lstStyle/>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kubectl auth can-i delete pods --as=jai</a:t>
            </a:r>
          </a:p>
        </p:txBody>
      </p:sp>
      <p:sp>
        <p:nvSpPr>
          <p:cNvPr id="8" name="TextBox 8"/>
          <p:cNvSpPr txBox="1"/>
          <p:nvPr/>
        </p:nvSpPr>
        <p:spPr>
          <a:xfrm>
            <a:off x="3951964" y="3715966"/>
            <a:ext cx="3438972" cy="345313"/>
          </a:xfrm>
          <a:prstGeom prst="rect">
            <a:avLst/>
          </a:prstGeom>
        </p:spPr>
        <p:txBody>
          <a:bodyPr lIns="0" tIns="0" rIns="0" bIns="0" rtlCol="0" anchor="t">
            <a:spAutoFit/>
          </a:bodyPr>
          <a:lstStyle/>
          <a:p>
            <a:pPr algn="ctr">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 RBAC is working correctly! jai can only list Pods but cannot delete them.</a:t>
            </a: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485775"/>
            <a:ext cx="3199656" cy="173863"/>
          </a:xfrm>
          <a:prstGeom prst="rect">
            <a:avLst/>
          </a:prstGeom>
        </p:spPr>
        <p:txBody>
          <a:bodyPr lIns="0" tIns="0" rIns="0" bIns="0" rtlCol="0" anchor="t">
            <a:spAutoFit/>
          </a:bodyPr>
          <a:lstStyle/>
          <a:p>
            <a:pPr algn="ctr">
              <a:lnSpc>
                <a:spcPts val="1405"/>
              </a:lnSpc>
              <a:spcBef>
                <a:spcPct val="0"/>
              </a:spcBef>
            </a:pPr>
            <a:r>
              <a:rPr lang="en-US" sz="100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4. Grant Additional Permissions (Optional)</a:t>
            </a:r>
          </a:p>
        </p:txBody>
      </p:sp>
      <p:sp>
        <p:nvSpPr>
          <p:cNvPr id="3" name="TextBox 3"/>
          <p:cNvSpPr txBox="1"/>
          <p:nvPr/>
        </p:nvSpPr>
        <p:spPr>
          <a:xfrm>
            <a:off x="514350" y="737648"/>
            <a:ext cx="6094512" cy="173863"/>
          </a:xfrm>
          <a:prstGeom prst="rect">
            <a:avLst/>
          </a:prstGeom>
        </p:spPr>
        <p:txBody>
          <a:bodyPr lIns="0" tIns="0" rIns="0" bIns="0" rtlCol="0" anchor="t">
            <a:spAutoFit/>
          </a:bodyPr>
          <a:lstStyle/>
          <a:p>
            <a:pPr algn="ctr">
              <a:lnSpc>
                <a:spcPts val="1405"/>
              </a:lnSpc>
              <a:spcBef>
                <a:spcPct val="0"/>
              </a:spcBef>
            </a:pPr>
            <a:r>
              <a:rPr lang="en-US" sz="100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If you want jai to manage Deployments (create, update, delete), modify the Role:</a:t>
            </a:r>
          </a:p>
        </p:txBody>
      </p:sp>
      <p:sp>
        <p:nvSpPr>
          <p:cNvPr id="4" name="TextBox 4"/>
          <p:cNvSpPr txBox="1"/>
          <p:nvPr/>
        </p:nvSpPr>
        <p:spPr>
          <a:xfrm>
            <a:off x="514350" y="1074288"/>
            <a:ext cx="6094512" cy="1888363"/>
          </a:xfrm>
          <a:prstGeom prst="rect">
            <a:avLst/>
          </a:prstGeom>
        </p:spPr>
        <p:txBody>
          <a:bodyPr lIns="0" tIns="0" rIns="0" bIns="0" rtlCol="0" anchor="t">
            <a:spAutoFit/>
          </a:bodyPr>
          <a:lstStyle/>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cat &lt;&lt;EOF | kubectl apply -f -</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apiVersion: rbac.authorization.k8s.io/v1</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kind: Role</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metadata:</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  namespace: default</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  name: deployment-manager</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rules:</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 apiGroups: ["apps"]</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  resources: ["deployments"]</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  verbs: ["get", "list", "create", "update", "delete"]</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EOF</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2376" y="182651"/>
            <a:ext cx="7726004" cy="1116511"/>
          </a:xfrm>
          <a:custGeom>
            <a:avLst/>
            <a:gdLst/>
            <a:ahLst/>
            <a:cxnLst/>
            <a:rect l="l" t="t" r="r" b="b"/>
            <a:pathLst>
              <a:path w="7726004" h="1116511">
                <a:moveTo>
                  <a:pt x="0" y="0"/>
                </a:moveTo>
                <a:lnTo>
                  <a:pt x="7726003" y="0"/>
                </a:lnTo>
                <a:lnTo>
                  <a:pt x="7726003" y="1116511"/>
                </a:lnTo>
                <a:lnTo>
                  <a:pt x="0" y="11165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25879" y="4561046"/>
            <a:ext cx="3708302" cy="395097"/>
          </a:xfrm>
          <a:custGeom>
            <a:avLst/>
            <a:gdLst/>
            <a:ahLst/>
            <a:cxnLst/>
            <a:rect l="l" t="t" r="r" b="b"/>
            <a:pathLst>
              <a:path w="3708302" h="395097">
                <a:moveTo>
                  <a:pt x="0" y="0"/>
                </a:moveTo>
                <a:lnTo>
                  <a:pt x="3708301" y="0"/>
                </a:lnTo>
                <a:lnTo>
                  <a:pt x="3708301" y="395097"/>
                </a:lnTo>
                <a:lnTo>
                  <a:pt x="0" y="3950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262366" y="1150725"/>
            <a:ext cx="8132807" cy="3111798"/>
          </a:xfrm>
          <a:custGeom>
            <a:avLst/>
            <a:gdLst/>
            <a:ahLst/>
            <a:cxnLst/>
            <a:rect l="l" t="t" r="r" b="b"/>
            <a:pathLst>
              <a:path w="8132807" h="3111798">
                <a:moveTo>
                  <a:pt x="0" y="0"/>
                </a:moveTo>
                <a:lnTo>
                  <a:pt x="8132807" y="0"/>
                </a:lnTo>
                <a:lnTo>
                  <a:pt x="8132807" y="3111798"/>
                </a:lnTo>
                <a:lnTo>
                  <a:pt x="0" y="311179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TextBox 6"/>
          <p:cNvSpPr txBox="1"/>
          <p:nvPr/>
        </p:nvSpPr>
        <p:spPr>
          <a:xfrm>
            <a:off x="325879" y="282445"/>
            <a:ext cx="2584323" cy="806834"/>
          </a:xfrm>
          <a:prstGeom prst="rect">
            <a:avLst/>
          </a:prstGeom>
        </p:spPr>
        <p:txBody>
          <a:bodyPr lIns="0" tIns="0" rIns="0" bIns="0" rtlCol="0" anchor="t">
            <a:spAutoFit/>
          </a:bodyPr>
          <a:lstStyle/>
          <a:p>
            <a:pPr algn="l">
              <a:lnSpc>
                <a:spcPts val="2800"/>
              </a:lnSpc>
            </a:pPr>
            <a:r>
              <a:rPr lang="en-US" sz="2000" b="1">
                <a:solidFill>
                  <a:srgbClr val="000000"/>
                </a:solidFill>
                <a:latin typeface="Ubuntu Bold" panose="020B0804030602030204"/>
                <a:ea typeface="Ubuntu Bold" panose="020B0804030602030204"/>
                <a:cs typeface="Ubuntu Bold" panose="020B0804030602030204"/>
                <a:sym typeface="Ubuntu Bold" panose="020B0804030602030204"/>
              </a:rPr>
              <a:t>Working with Images</a:t>
            </a:r>
          </a:p>
          <a:p>
            <a:pPr algn="l">
              <a:lnSpc>
                <a:spcPts val="3500"/>
              </a:lnSpc>
            </a:pPr>
            <a:r>
              <a:rPr lang="en-US" sz="1400" b="1">
                <a:solidFill>
                  <a:srgbClr val="000000"/>
                </a:solidFill>
                <a:latin typeface="Open Sans Bold"/>
                <a:ea typeface="Open Sans Bold"/>
                <a:cs typeface="Open Sans Bold"/>
                <a:sym typeface="Open Sans Bold"/>
              </a:rPr>
              <a:t>Section overview</a:t>
            </a:r>
          </a:p>
        </p:txBody>
      </p:sp>
      <p:sp>
        <p:nvSpPr>
          <p:cNvPr id="7" name="TextBox 7"/>
          <p:cNvSpPr txBox="1"/>
          <p:nvPr/>
        </p:nvSpPr>
        <p:spPr>
          <a:xfrm>
            <a:off x="506359" y="2634120"/>
            <a:ext cx="103556" cy="392001"/>
          </a:xfrm>
          <a:prstGeom prst="rect">
            <a:avLst/>
          </a:prstGeom>
        </p:spPr>
        <p:txBody>
          <a:bodyPr lIns="0" tIns="0" rIns="0" bIns="0" rtlCol="0" anchor="t">
            <a:spAutoFit/>
          </a:bodyPr>
          <a:lstStyle/>
          <a:p>
            <a:pPr algn="l">
              <a:lnSpc>
                <a:spcPts val="3500"/>
              </a:lnSpc>
            </a:pPr>
            <a:r>
              <a:rPr lang="en-US" sz="1400" b="1">
                <a:solidFill>
                  <a:srgbClr val="000000"/>
                </a:solidFill>
                <a:latin typeface="Open Sans Bold"/>
                <a:ea typeface="Open Sans Bold"/>
                <a:cs typeface="Open Sans Bold"/>
                <a:sym typeface="Open Sans Bold"/>
              </a:rPr>
              <a:t>3</a:t>
            </a:r>
          </a:p>
        </p:txBody>
      </p:sp>
      <p:sp>
        <p:nvSpPr>
          <p:cNvPr id="8" name="TextBox 8"/>
          <p:cNvSpPr txBox="1"/>
          <p:nvPr/>
        </p:nvSpPr>
        <p:spPr>
          <a:xfrm>
            <a:off x="506359" y="3158614"/>
            <a:ext cx="103556" cy="392001"/>
          </a:xfrm>
          <a:prstGeom prst="rect">
            <a:avLst/>
          </a:prstGeom>
        </p:spPr>
        <p:txBody>
          <a:bodyPr lIns="0" tIns="0" rIns="0" bIns="0" rtlCol="0" anchor="t">
            <a:spAutoFit/>
          </a:bodyPr>
          <a:lstStyle/>
          <a:p>
            <a:pPr algn="l">
              <a:lnSpc>
                <a:spcPts val="3500"/>
              </a:lnSpc>
            </a:pPr>
            <a:r>
              <a:rPr lang="en-US" sz="1400" b="1">
                <a:solidFill>
                  <a:srgbClr val="000000"/>
                </a:solidFill>
                <a:latin typeface="Open Sans Bold"/>
                <a:ea typeface="Open Sans Bold"/>
                <a:cs typeface="Open Sans Bold"/>
                <a:sym typeface="Open Sans Bold"/>
              </a:rPr>
              <a:t>4</a:t>
            </a:r>
          </a:p>
        </p:txBody>
      </p:sp>
      <p:sp>
        <p:nvSpPr>
          <p:cNvPr id="9" name="TextBox 9"/>
          <p:cNvSpPr txBox="1"/>
          <p:nvPr/>
        </p:nvSpPr>
        <p:spPr>
          <a:xfrm>
            <a:off x="506359" y="3683117"/>
            <a:ext cx="103556" cy="392001"/>
          </a:xfrm>
          <a:prstGeom prst="rect">
            <a:avLst/>
          </a:prstGeom>
        </p:spPr>
        <p:txBody>
          <a:bodyPr lIns="0" tIns="0" rIns="0" bIns="0" rtlCol="0" anchor="t">
            <a:spAutoFit/>
          </a:bodyPr>
          <a:lstStyle/>
          <a:p>
            <a:pPr algn="l">
              <a:lnSpc>
                <a:spcPts val="3500"/>
              </a:lnSpc>
            </a:pPr>
            <a:r>
              <a:rPr lang="en-US" sz="1400" b="1">
                <a:solidFill>
                  <a:srgbClr val="000000"/>
                </a:solidFill>
                <a:latin typeface="Open Sans Bold"/>
                <a:ea typeface="Open Sans Bold"/>
                <a:cs typeface="Open Sans Bold"/>
                <a:sym typeface="Open Sans Bold"/>
              </a:rPr>
              <a:t>5</a:t>
            </a:r>
          </a:p>
        </p:txBody>
      </p:sp>
      <p:sp>
        <p:nvSpPr>
          <p:cNvPr id="10" name="TextBox 10"/>
          <p:cNvSpPr txBox="1"/>
          <p:nvPr/>
        </p:nvSpPr>
        <p:spPr>
          <a:xfrm>
            <a:off x="506359" y="1160917"/>
            <a:ext cx="103556" cy="392001"/>
          </a:xfrm>
          <a:prstGeom prst="rect">
            <a:avLst/>
          </a:prstGeom>
        </p:spPr>
        <p:txBody>
          <a:bodyPr lIns="0" tIns="0" rIns="0" bIns="0" rtlCol="0" anchor="t">
            <a:spAutoFit/>
          </a:bodyPr>
          <a:lstStyle/>
          <a:p>
            <a:pPr algn="l">
              <a:lnSpc>
                <a:spcPts val="3500"/>
              </a:lnSpc>
            </a:pPr>
            <a:r>
              <a:rPr lang="en-US" sz="1400" b="1">
                <a:solidFill>
                  <a:srgbClr val="000000"/>
                </a:solidFill>
                <a:latin typeface="Open Sans Bold"/>
                <a:ea typeface="Open Sans Bold"/>
                <a:cs typeface="Open Sans Bold"/>
                <a:sym typeface="Open Sans Bold"/>
              </a:rPr>
              <a:t>1</a:t>
            </a:r>
          </a:p>
        </p:txBody>
      </p:sp>
      <p:sp>
        <p:nvSpPr>
          <p:cNvPr id="11" name="TextBox 11"/>
          <p:cNvSpPr txBox="1"/>
          <p:nvPr/>
        </p:nvSpPr>
        <p:spPr>
          <a:xfrm>
            <a:off x="506359" y="1676943"/>
            <a:ext cx="103556" cy="392001"/>
          </a:xfrm>
          <a:prstGeom prst="rect">
            <a:avLst/>
          </a:prstGeom>
        </p:spPr>
        <p:txBody>
          <a:bodyPr lIns="0" tIns="0" rIns="0" bIns="0" rtlCol="0" anchor="t">
            <a:spAutoFit/>
          </a:bodyPr>
          <a:lstStyle/>
          <a:p>
            <a:pPr algn="l">
              <a:lnSpc>
                <a:spcPts val="3500"/>
              </a:lnSpc>
            </a:pPr>
            <a:r>
              <a:rPr lang="en-US" sz="1400" b="1">
                <a:solidFill>
                  <a:srgbClr val="000000"/>
                </a:solidFill>
                <a:latin typeface="Open Sans Bold"/>
                <a:ea typeface="Open Sans Bold"/>
                <a:cs typeface="Open Sans Bold"/>
                <a:sym typeface="Open Sans Bold"/>
              </a:rPr>
              <a:t>2</a:t>
            </a:r>
          </a:p>
        </p:txBody>
      </p:sp>
      <p:sp>
        <p:nvSpPr>
          <p:cNvPr id="12" name="TextBox 12"/>
          <p:cNvSpPr txBox="1"/>
          <p:nvPr/>
        </p:nvSpPr>
        <p:spPr>
          <a:xfrm>
            <a:off x="325879" y="4622825"/>
            <a:ext cx="527437" cy="208445"/>
          </a:xfrm>
          <a:prstGeom prst="rect">
            <a:avLst/>
          </a:prstGeom>
        </p:spPr>
        <p:txBody>
          <a:bodyPr lIns="0" tIns="0" rIns="0" bIns="0" rtlCol="0" anchor="t">
            <a:spAutoFit/>
          </a:bodyPr>
          <a:lstStyle/>
          <a:p>
            <a:pPr algn="l">
              <a:lnSpc>
                <a:spcPts val="1680"/>
              </a:lnSpc>
            </a:pPr>
            <a:r>
              <a:rPr lang="en-US" sz="1200" b="1">
                <a:solidFill>
                  <a:srgbClr val="000000"/>
                </a:solidFill>
                <a:latin typeface="Ubuntu Bold" panose="020B0804030602030204"/>
                <a:ea typeface="Ubuntu Bold" panose="020B0804030602030204"/>
                <a:cs typeface="Ubuntu Bold" panose="020B0804030602030204"/>
                <a:sym typeface="Ubuntu Bold" panose="020B0804030602030204"/>
              </a:rPr>
              <a:t>Docker</a:t>
            </a:r>
          </a:p>
        </p:txBody>
      </p:sp>
      <p:sp>
        <p:nvSpPr>
          <p:cNvPr id="13" name="TextBox 13"/>
          <p:cNvSpPr txBox="1"/>
          <p:nvPr/>
        </p:nvSpPr>
        <p:spPr>
          <a:xfrm>
            <a:off x="847677" y="2809218"/>
            <a:ext cx="1687392"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Manage images with the CLI</a:t>
            </a:r>
          </a:p>
        </p:txBody>
      </p:sp>
      <p:sp>
        <p:nvSpPr>
          <p:cNvPr id="14" name="TextBox 14"/>
          <p:cNvSpPr txBox="1"/>
          <p:nvPr/>
        </p:nvSpPr>
        <p:spPr>
          <a:xfrm>
            <a:off x="847677" y="1336015"/>
            <a:ext cx="2757649"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Understand Docker images and their purpose</a:t>
            </a:r>
          </a:p>
        </p:txBody>
      </p:sp>
      <p:sp>
        <p:nvSpPr>
          <p:cNvPr id="15" name="TextBox 15"/>
          <p:cNvSpPr txBox="1"/>
          <p:nvPr/>
        </p:nvSpPr>
        <p:spPr>
          <a:xfrm>
            <a:off x="847677" y="3333712"/>
            <a:ext cx="2921127"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Create Dockerﬁles and use them to build images</a:t>
            </a:r>
          </a:p>
        </p:txBody>
      </p:sp>
      <p:sp>
        <p:nvSpPr>
          <p:cNvPr id="16" name="TextBox 16"/>
          <p:cNvSpPr txBox="1"/>
          <p:nvPr/>
        </p:nvSpPr>
        <p:spPr>
          <a:xfrm>
            <a:off x="847677" y="3858216"/>
            <a:ext cx="3209354"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Clarify the diﬀerence between images and containers</a:t>
            </a:r>
          </a:p>
        </p:txBody>
      </p:sp>
      <p:sp>
        <p:nvSpPr>
          <p:cNvPr id="17" name="TextBox 17"/>
          <p:cNvSpPr txBox="1"/>
          <p:nvPr/>
        </p:nvSpPr>
        <p:spPr>
          <a:xfrm>
            <a:off x="847677" y="1747266"/>
            <a:ext cx="1652797" cy="290884"/>
          </a:xfrm>
          <a:prstGeom prst="rect">
            <a:avLst/>
          </a:prstGeom>
        </p:spPr>
        <p:txBody>
          <a:bodyPr lIns="0" tIns="0" rIns="0" bIns="0" rtlCol="0" anchor="t">
            <a:spAutoFit/>
          </a:bodyPr>
          <a:lstStyle/>
          <a:p>
            <a:pPr algn="l">
              <a:lnSpc>
                <a:spcPts val="2500"/>
              </a:lnSpc>
            </a:pPr>
            <a:r>
              <a:rPr lang="en-US" sz="1000">
                <a:solidFill>
                  <a:srgbClr val="000000"/>
                </a:solidFill>
                <a:latin typeface="Open Sans"/>
                <a:ea typeface="Open Sans"/>
                <a:cs typeface="Open Sans"/>
                <a:sym typeface="Open Sans"/>
              </a:rPr>
              <a:t>Explore container registries</a:t>
            </a:r>
          </a:p>
        </p:txBody>
      </p:sp>
      <p:sp>
        <p:nvSpPr>
          <p:cNvPr id="18" name="TextBox 18"/>
          <p:cNvSpPr txBox="1"/>
          <p:nvPr/>
        </p:nvSpPr>
        <p:spPr>
          <a:xfrm>
            <a:off x="878062" y="2075450"/>
            <a:ext cx="5129546" cy="519484"/>
          </a:xfrm>
          <a:prstGeom prst="rect">
            <a:avLst/>
          </a:prstGeom>
        </p:spPr>
        <p:txBody>
          <a:bodyPr lIns="0" tIns="0" rIns="0" bIns="0" rtlCol="0" anchor="t">
            <a:spAutoFit/>
          </a:bodyPr>
          <a:lstStyle/>
          <a:p>
            <a:pPr algn="l">
              <a:lnSpc>
                <a:spcPts val="2500"/>
              </a:lnSpc>
            </a:pPr>
            <a:r>
              <a:rPr lang="en-US" sz="1000">
                <a:solidFill>
                  <a:srgbClr val="000000"/>
                </a:solidFill>
                <a:latin typeface="Open Sans"/>
                <a:ea typeface="Open Sans"/>
                <a:cs typeface="Open Sans"/>
                <a:sym typeface="Open Sans"/>
              </a:rPr>
              <a:t>1.Understand the purpose of container registries, and the diﬀerent options available</a:t>
            </a:r>
          </a:p>
          <a:p>
            <a:pPr algn="l">
              <a:lnSpc>
                <a:spcPts val="1100"/>
              </a:lnSpc>
            </a:pPr>
            <a:r>
              <a:rPr lang="en-US" sz="1000">
                <a:solidFill>
                  <a:srgbClr val="000000"/>
                </a:solidFill>
                <a:latin typeface="Open Sans"/>
                <a:ea typeface="Open Sans"/>
                <a:cs typeface="Open Sans"/>
                <a:sym typeface="Open Sans"/>
              </a:rPr>
              <a:t>2.Learn how to browse images in Docker Hub</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485775"/>
            <a:ext cx="2056954" cy="173863"/>
          </a:xfrm>
          <a:prstGeom prst="rect">
            <a:avLst/>
          </a:prstGeom>
        </p:spPr>
        <p:txBody>
          <a:bodyPr lIns="0" tIns="0" rIns="0" bIns="0" rtlCol="0" anchor="t">
            <a:spAutoFit/>
          </a:bodyPr>
          <a:lstStyle/>
          <a:p>
            <a:pPr algn="ctr">
              <a:lnSpc>
                <a:spcPts val="1405"/>
              </a:lnSpc>
              <a:spcBef>
                <a:spcPct val="0"/>
              </a:spcBef>
            </a:pPr>
            <a:r>
              <a:rPr lang="en-US" sz="100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Then, bind the Role to jai:</a:t>
            </a:r>
          </a:p>
        </p:txBody>
      </p:sp>
      <p:sp>
        <p:nvSpPr>
          <p:cNvPr id="3" name="TextBox 3"/>
          <p:cNvSpPr txBox="1"/>
          <p:nvPr/>
        </p:nvSpPr>
        <p:spPr>
          <a:xfrm>
            <a:off x="514350" y="756031"/>
            <a:ext cx="3656657" cy="2574163"/>
          </a:xfrm>
          <a:prstGeom prst="rect">
            <a:avLst/>
          </a:prstGeom>
        </p:spPr>
        <p:txBody>
          <a:bodyPr lIns="0" tIns="0" rIns="0" bIns="0" rtlCol="0" anchor="t">
            <a:spAutoFit/>
          </a:bodyPr>
          <a:lstStyle/>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cat &lt;&lt;EOF | kubectl apply -f -</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apiVersion: rbac.authorization.k8s.io/v1</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kind: RoleBinding</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metadata:</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  name: deployment-manager-binding</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  namespace: default</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subjects:</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 kind: User</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  name: jai</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  apiGroup: rbac.authorization.k8s.io</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roleRef:</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  kind: Role</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  name: deployment-manager</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  apiGroup: rbac.authorization.k8s.io</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EOF</a:t>
            </a:r>
          </a:p>
        </p:txBody>
      </p:sp>
      <p:sp>
        <p:nvSpPr>
          <p:cNvPr id="4" name="TextBox 4"/>
          <p:cNvSpPr txBox="1"/>
          <p:nvPr/>
        </p:nvSpPr>
        <p:spPr>
          <a:xfrm>
            <a:off x="1818116" y="3480870"/>
            <a:ext cx="5354687" cy="173863"/>
          </a:xfrm>
          <a:prstGeom prst="rect">
            <a:avLst/>
          </a:prstGeom>
        </p:spPr>
        <p:txBody>
          <a:bodyPr lIns="0" tIns="0" rIns="0" bIns="0" rtlCol="0" anchor="t">
            <a:spAutoFit/>
          </a:bodyPr>
          <a:lstStyle/>
          <a:p>
            <a:pPr algn="ctr">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 Now, jai can fully manage Deployments but still cannot modify Pods!</a:t>
            </a: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485775"/>
            <a:ext cx="3656707" cy="173863"/>
          </a:xfrm>
          <a:prstGeom prst="rect">
            <a:avLst/>
          </a:prstGeom>
        </p:spPr>
        <p:txBody>
          <a:bodyPr lIns="0" tIns="0" rIns="0" bIns="0" rtlCol="0" anchor="t">
            <a:spAutoFit/>
          </a:bodyPr>
          <a:lstStyle/>
          <a:p>
            <a:pPr algn="ctr">
              <a:lnSpc>
                <a:spcPts val="1405"/>
              </a:lnSpc>
              <a:spcBef>
                <a:spcPct val="0"/>
              </a:spcBef>
            </a:pPr>
            <a:r>
              <a:rPr lang="en-US" sz="100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5. Assign Cluster-Wide Permissions (ClusterRole)</a:t>
            </a:r>
          </a:p>
        </p:txBody>
      </p:sp>
      <p:sp>
        <p:nvSpPr>
          <p:cNvPr id="3" name="TextBox 3"/>
          <p:cNvSpPr txBox="1"/>
          <p:nvPr/>
        </p:nvSpPr>
        <p:spPr>
          <a:xfrm>
            <a:off x="753119" y="737648"/>
            <a:ext cx="6703963" cy="173863"/>
          </a:xfrm>
          <a:prstGeom prst="rect">
            <a:avLst/>
          </a:prstGeom>
        </p:spPr>
        <p:txBody>
          <a:bodyPr lIns="0" tIns="0" rIns="0" bIns="0" rtlCol="0" anchor="t">
            <a:spAutoFit/>
          </a:bodyPr>
          <a:lstStyle/>
          <a:p>
            <a:pPr algn="ctr">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If you want jai to list Pods across all namespaces, use a ClusterRole instead of a Role.</a:t>
            </a:r>
          </a:p>
        </p:txBody>
      </p:sp>
      <p:sp>
        <p:nvSpPr>
          <p:cNvPr id="4" name="TextBox 4"/>
          <p:cNvSpPr txBox="1"/>
          <p:nvPr/>
        </p:nvSpPr>
        <p:spPr>
          <a:xfrm>
            <a:off x="753119" y="1178528"/>
            <a:ext cx="3047256" cy="1716913"/>
          </a:xfrm>
          <a:prstGeom prst="rect">
            <a:avLst/>
          </a:prstGeom>
        </p:spPr>
        <p:txBody>
          <a:bodyPr lIns="0" tIns="0" rIns="0" bIns="0" rtlCol="0" anchor="t">
            <a:spAutoFit/>
          </a:bodyPr>
          <a:lstStyle/>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cat &lt;&lt;EOF | kubectl apply -f -</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apiVersion: rbac.authorization.k8s.io/v1</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kind: ClusterRole</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metadata:</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  name: cluster-pod-reader</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rules:</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 apiGroups: [""]</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  resources: ["pods"]</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  verbs: ["get", "list"]</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EOF</a:t>
            </a:r>
          </a:p>
        </p:txBody>
      </p:sp>
      <p:sp>
        <p:nvSpPr>
          <p:cNvPr id="5" name="TextBox 5"/>
          <p:cNvSpPr txBox="1"/>
          <p:nvPr/>
        </p:nvSpPr>
        <p:spPr>
          <a:xfrm>
            <a:off x="2174314" y="3255144"/>
            <a:ext cx="2133154" cy="173863"/>
          </a:xfrm>
          <a:prstGeom prst="rect">
            <a:avLst/>
          </a:prstGeom>
        </p:spPr>
        <p:txBody>
          <a:bodyPr lIns="0" tIns="0" rIns="0" bIns="0" rtlCol="0" anchor="t">
            <a:spAutoFit/>
          </a:bodyPr>
          <a:lstStyle/>
          <a:p>
            <a:pPr algn="ctr">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Bind the ClusterRole to jai:</a:t>
            </a:r>
          </a:p>
        </p:txBody>
      </p:sp>
      <p:sp>
        <p:nvSpPr>
          <p:cNvPr id="6" name="TextBox 6"/>
          <p:cNvSpPr txBox="1"/>
          <p:nvPr/>
        </p:nvSpPr>
        <p:spPr>
          <a:xfrm>
            <a:off x="4475857" y="1830659"/>
            <a:ext cx="3047256" cy="2402713"/>
          </a:xfrm>
          <a:prstGeom prst="rect">
            <a:avLst/>
          </a:prstGeom>
        </p:spPr>
        <p:txBody>
          <a:bodyPr lIns="0" tIns="0" rIns="0" bIns="0" rtlCol="0" anchor="t">
            <a:spAutoFit/>
          </a:bodyPr>
          <a:lstStyle/>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cat &lt;&lt;EOF | kubectl apply -f -</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apiVersion: rbac.authorization.k8s.io/v1</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kind: ClusterRoleBinding</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metadata:</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  name: cluster-pod-reader-binding</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subjects:</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 kind: User</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  name: jai</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  apiGroup: rbac.authorization.k8s.io</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roleRef:</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  kind: ClusterRole</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  name: cluster-pod-reader</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  apiGroup: rbac.authorization.k8s.io</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EOF</a:t>
            </a:r>
          </a:p>
        </p:txBody>
      </p:sp>
      <p:sp>
        <p:nvSpPr>
          <p:cNvPr id="7" name="TextBox 7"/>
          <p:cNvSpPr txBox="1"/>
          <p:nvPr/>
        </p:nvSpPr>
        <p:spPr>
          <a:xfrm>
            <a:off x="2007981" y="3505207"/>
            <a:ext cx="2299486" cy="345313"/>
          </a:xfrm>
          <a:prstGeom prst="rect">
            <a:avLst/>
          </a:prstGeom>
        </p:spPr>
        <p:txBody>
          <a:bodyPr lIns="0" tIns="0" rIns="0" bIns="0" rtlCol="0" anchor="t">
            <a:spAutoFit/>
          </a:bodyPr>
          <a:lstStyle/>
          <a:p>
            <a:pPr algn="ctr">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 Now, jai can list Pods across the entire cluster!</a:t>
            </a: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538642"/>
            <a:ext cx="1599902" cy="173863"/>
          </a:xfrm>
          <a:prstGeom prst="rect">
            <a:avLst/>
          </a:prstGeom>
        </p:spPr>
        <p:txBody>
          <a:bodyPr lIns="0" tIns="0" rIns="0" bIns="0" rtlCol="0" anchor="t">
            <a:spAutoFit/>
          </a:bodyPr>
          <a:lstStyle/>
          <a:p>
            <a:pPr algn="ctr">
              <a:lnSpc>
                <a:spcPts val="1405"/>
              </a:lnSpc>
              <a:spcBef>
                <a:spcPct val="0"/>
              </a:spcBef>
            </a:pPr>
            <a:r>
              <a:rPr lang="en-US" sz="100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6. Final Verification</a:t>
            </a:r>
          </a:p>
        </p:txBody>
      </p:sp>
      <p:sp>
        <p:nvSpPr>
          <p:cNvPr id="3" name="TextBox 3"/>
          <p:cNvSpPr txBox="1"/>
          <p:nvPr/>
        </p:nvSpPr>
        <p:spPr>
          <a:xfrm>
            <a:off x="514350" y="768125"/>
            <a:ext cx="3697122" cy="345313"/>
          </a:xfrm>
          <a:prstGeom prst="rect">
            <a:avLst/>
          </a:prstGeom>
        </p:spPr>
        <p:txBody>
          <a:bodyPr lIns="0" tIns="0" rIns="0" bIns="0" rtlCol="0" anchor="t">
            <a:spAutoFit/>
          </a:bodyPr>
          <a:lstStyle/>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kubectl auth can-i list pods --as=jai</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kubectl auth can-i delete pods --as=jai</a:t>
            </a:r>
          </a:p>
        </p:txBody>
      </p:sp>
      <p:sp>
        <p:nvSpPr>
          <p:cNvPr id="4" name="TextBox 4"/>
          <p:cNvSpPr txBox="1"/>
          <p:nvPr/>
        </p:nvSpPr>
        <p:spPr>
          <a:xfrm>
            <a:off x="1778645" y="2127631"/>
            <a:ext cx="5586710" cy="859663"/>
          </a:xfrm>
          <a:prstGeom prst="rect">
            <a:avLst/>
          </a:prstGeom>
        </p:spPr>
        <p:txBody>
          <a:bodyPr lIns="0" tIns="0" rIns="0" bIns="0" rtlCol="0" anchor="t">
            <a:spAutoFit/>
          </a:bodyPr>
          <a:lstStyle/>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 Kubeadm-based clusters store CA files in /etc/kubernetes/pki/.</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 User jai was created with a client certificate and added to kubeconfig.</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 RBAC Role &amp; RoleBinding were created to grant limited permissions.</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 ClusterRole allows cluster-wide access if needed.</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 Use kubectl auth can-i to verify permissions.</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485775"/>
            <a:ext cx="838051" cy="173863"/>
          </a:xfrm>
          <a:prstGeom prst="rect">
            <a:avLst/>
          </a:prstGeom>
        </p:spPr>
        <p:txBody>
          <a:bodyPr lIns="0" tIns="0" rIns="0" bIns="0" rtlCol="0" anchor="t">
            <a:spAutoFit/>
          </a:bodyPr>
          <a:lstStyle/>
          <a:p>
            <a:pPr algn="ctr">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For kubeadm</a:t>
            </a:r>
          </a:p>
        </p:txBody>
      </p:sp>
      <p:sp>
        <p:nvSpPr>
          <p:cNvPr id="3" name="TextBox 3"/>
          <p:cNvSpPr txBox="1"/>
          <p:nvPr/>
        </p:nvSpPr>
        <p:spPr>
          <a:xfrm>
            <a:off x="514350" y="832579"/>
            <a:ext cx="3428256" cy="173863"/>
          </a:xfrm>
          <a:prstGeom prst="rect">
            <a:avLst/>
          </a:prstGeom>
        </p:spPr>
        <p:txBody>
          <a:bodyPr lIns="0" tIns="0" rIns="0" bIns="0" rtlCol="0" anchor="t">
            <a:spAutoFit/>
          </a:bodyPr>
          <a:lstStyle/>
          <a:p>
            <a:pPr algn="ctr">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Extract the Kubernetes CA Certificate and Key</a:t>
            </a:r>
          </a:p>
        </p:txBody>
      </p:sp>
      <p:sp>
        <p:nvSpPr>
          <p:cNvPr id="4" name="TextBox 4"/>
          <p:cNvSpPr txBox="1"/>
          <p:nvPr/>
        </p:nvSpPr>
        <p:spPr>
          <a:xfrm>
            <a:off x="514350" y="1123435"/>
            <a:ext cx="1980754" cy="173863"/>
          </a:xfrm>
          <a:prstGeom prst="rect">
            <a:avLst/>
          </a:prstGeom>
        </p:spPr>
        <p:txBody>
          <a:bodyPr lIns="0" tIns="0" rIns="0" bIns="0" rtlCol="0" anchor="t">
            <a:spAutoFit/>
          </a:bodyPr>
          <a:lstStyle/>
          <a:p>
            <a:pPr algn="ctr">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ls -l /etc/kubernetes/pki/</a:t>
            </a:r>
          </a:p>
        </p:txBody>
      </p:sp>
      <p:sp>
        <p:nvSpPr>
          <p:cNvPr id="5" name="TextBox 5"/>
          <p:cNvSpPr txBox="1"/>
          <p:nvPr/>
        </p:nvSpPr>
        <p:spPr>
          <a:xfrm>
            <a:off x="514350" y="1411598"/>
            <a:ext cx="3557495" cy="345313"/>
          </a:xfrm>
          <a:prstGeom prst="rect">
            <a:avLst/>
          </a:prstGeom>
        </p:spPr>
        <p:txBody>
          <a:bodyPr lIns="0" tIns="0" rIns="0" bIns="0" rtlCol="0" anchor="t">
            <a:spAutoFit/>
          </a:bodyPr>
          <a:lstStyle/>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cp /etc/kubernetes/pki/ca.crt /root/</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cp /etc/kubernetes/pki/ca.key /root/</a:t>
            </a:r>
          </a:p>
        </p:txBody>
      </p:sp>
      <p:sp>
        <p:nvSpPr>
          <p:cNvPr id="6" name="TextBox 6"/>
          <p:cNvSpPr txBox="1"/>
          <p:nvPr/>
        </p:nvSpPr>
        <p:spPr>
          <a:xfrm>
            <a:off x="3693264" y="1497323"/>
            <a:ext cx="3885307" cy="173863"/>
          </a:xfrm>
          <a:prstGeom prst="rect">
            <a:avLst/>
          </a:prstGeom>
        </p:spPr>
        <p:txBody>
          <a:bodyPr lIns="0" tIns="0" rIns="0" bIns="0" rtlCol="0" anchor="t">
            <a:spAutoFit/>
          </a:bodyPr>
          <a:lstStyle/>
          <a:p>
            <a:pPr algn="ctr">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Copy them to a location accessible for downloading:</a:t>
            </a:r>
          </a:p>
        </p:txBody>
      </p:sp>
      <p:sp>
        <p:nvSpPr>
          <p:cNvPr id="7" name="TextBox 7"/>
          <p:cNvSpPr txBox="1"/>
          <p:nvPr/>
        </p:nvSpPr>
        <p:spPr>
          <a:xfrm>
            <a:off x="4259667" y="2397887"/>
            <a:ext cx="3428256" cy="173863"/>
          </a:xfrm>
          <a:prstGeom prst="rect">
            <a:avLst/>
          </a:prstGeom>
        </p:spPr>
        <p:txBody>
          <a:bodyPr lIns="0" tIns="0" rIns="0" bIns="0" rtlCol="0" anchor="t">
            <a:spAutoFit/>
          </a:bodyPr>
          <a:lstStyle/>
          <a:p>
            <a:pPr algn="ctr">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Now, copy the CA files to your local machine:</a:t>
            </a:r>
          </a:p>
        </p:txBody>
      </p:sp>
      <p:sp>
        <p:nvSpPr>
          <p:cNvPr id="8" name="TextBox 8"/>
          <p:cNvSpPr txBox="1"/>
          <p:nvPr/>
        </p:nvSpPr>
        <p:spPr>
          <a:xfrm>
            <a:off x="514350" y="2312162"/>
            <a:ext cx="3428256" cy="345313"/>
          </a:xfrm>
          <a:prstGeom prst="rect">
            <a:avLst/>
          </a:prstGeom>
        </p:spPr>
        <p:txBody>
          <a:bodyPr lIns="0" tIns="0" rIns="0" bIns="0" rtlCol="0" anchor="t">
            <a:spAutoFit/>
          </a:bodyPr>
          <a:lstStyle/>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scp user@&lt;master-node-ip&gt;:/root/ca.crt .</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scp user@&lt;master-node-ip&gt;:/root/ca.key .</a:t>
            </a:r>
          </a:p>
        </p:txBody>
      </p:sp>
      <p:sp>
        <p:nvSpPr>
          <p:cNvPr id="9" name="TextBox 9"/>
          <p:cNvSpPr txBox="1"/>
          <p:nvPr/>
        </p:nvSpPr>
        <p:spPr>
          <a:xfrm>
            <a:off x="2535889" y="3209925"/>
            <a:ext cx="3199656" cy="345313"/>
          </a:xfrm>
          <a:prstGeom prst="rect">
            <a:avLst/>
          </a:prstGeom>
        </p:spPr>
        <p:txBody>
          <a:bodyPr lIns="0" tIns="0" rIns="0" bIns="0" rtlCol="0" anchor="t">
            <a:spAutoFit/>
          </a:bodyPr>
          <a:lstStyle/>
          <a:p>
            <a:pPr algn="ctr">
              <a:lnSpc>
                <a:spcPts val="1405"/>
              </a:lnSpc>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Continue from above minikube setup </a:t>
            </a:r>
          </a:p>
          <a:p>
            <a:pPr algn="ctr">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from Generate SSL Certificate for User jai</a:t>
            </a: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2376" y="182651"/>
            <a:ext cx="7878404" cy="4321521"/>
          </a:xfrm>
          <a:custGeom>
            <a:avLst/>
            <a:gdLst/>
            <a:ahLst/>
            <a:cxnLst/>
            <a:rect l="l" t="t" r="r" b="b"/>
            <a:pathLst>
              <a:path w="7878404" h="4321521">
                <a:moveTo>
                  <a:pt x="0" y="0"/>
                </a:moveTo>
                <a:lnTo>
                  <a:pt x="7878403" y="0"/>
                </a:lnTo>
                <a:lnTo>
                  <a:pt x="7878403" y="4321521"/>
                </a:lnTo>
                <a:lnTo>
                  <a:pt x="0" y="43215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25879" y="4561046"/>
            <a:ext cx="3708302" cy="395097"/>
          </a:xfrm>
          <a:custGeom>
            <a:avLst/>
            <a:gdLst/>
            <a:ahLst/>
            <a:cxnLst/>
            <a:rect l="l" t="t" r="r" b="b"/>
            <a:pathLst>
              <a:path w="3708302" h="395097">
                <a:moveTo>
                  <a:pt x="0" y="0"/>
                </a:moveTo>
                <a:lnTo>
                  <a:pt x="3708301" y="0"/>
                </a:lnTo>
                <a:lnTo>
                  <a:pt x="3708301" y="395097"/>
                </a:lnTo>
                <a:lnTo>
                  <a:pt x="0" y="3950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325879" y="282445"/>
            <a:ext cx="5290156" cy="806834"/>
          </a:xfrm>
          <a:prstGeom prst="rect">
            <a:avLst/>
          </a:prstGeom>
        </p:spPr>
        <p:txBody>
          <a:bodyPr lIns="0" tIns="0" rIns="0" bIns="0" rtlCol="0" anchor="t">
            <a:spAutoFit/>
          </a:bodyPr>
          <a:lstStyle/>
          <a:p>
            <a:pPr algn="l">
              <a:lnSpc>
                <a:spcPts val="2800"/>
              </a:lnSpc>
            </a:pPr>
            <a:r>
              <a:rPr lang="en-US" sz="2000" b="1">
                <a:solidFill>
                  <a:srgbClr val="000000"/>
                </a:solidFill>
                <a:latin typeface="Ubuntu Bold" panose="020B0804030602030204"/>
                <a:ea typeface="Ubuntu Bold" panose="020B0804030602030204"/>
                <a:cs typeface="Ubuntu Bold" panose="020B0804030602030204"/>
                <a:sym typeface="Ubuntu Bold" panose="020B0804030602030204"/>
              </a:rPr>
              <a:t>Role-Based Access Control</a:t>
            </a:r>
          </a:p>
          <a:p>
            <a:pPr algn="l">
              <a:lnSpc>
                <a:spcPts val="1960"/>
              </a:lnSpc>
            </a:pPr>
            <a:r>
              <a:rPr lang="en-US" sz="1400" b="1">
                <a:solidFill>
                  <a:srgbClr val="000000"/>
                </a:solidFill>
                <a:latin typeface="Open Sans Bold"/>
                <a:ea typeface="Open Sans Bold"/>
                <a:cs typeface="Open Sans Bold"/>
                <a:sym typeface="Open Sans Bold"/>
              </a:rPr>
              <a:t>Deﬁne permissions for users, groups, and service accounts</a:t>
            </a:r>
          </a:p>
        </p:txBody>
      </p:sp>
      <p:sp>
        <p:nvSpPr>
          <p:cNvPr id="6" name="TextBox 6"/>
          <p:cNvSpPr txBox="1"/>
          <p:nvPr/>
        </p:nvSpPr>
        <p:spPr>
          <a:xfrm>
            <a:off x="432073" y="1244689"/>
            <a:ext cx="78238" cy="283121"/>
          </a:xfrm>
          <a:prstGeom prst="rect">
            <a:avLst/>
          </a:prstGeom>
        </p:spPr>
        <p:txBody>
          <a:bodyPr lIns="0" tIns="0" rIns="0" bIns="0" rtlCol="0" anchor="t">
            <a:spAutoFit/>
          </a:bodyPr>
          <a:lstStyle/>
          <a:p>
            <a:pPr algn="l">
              <a:lnSpc>
                <a:spcPts val="25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7" name="TextBox 7"/>
          <p:cNvSpPr txBox="1"/>
          <p:nvPr/>
        </p:nvSpPr>
        <p:spPr>
          <a:xfrm>
            <a:off x="432073" y="1625689"/>
            <a:ext cx="78238" cy="283121"/>
          </a:xfrm>
          <a:prstGeom prst="rect">
            <a:avLst/>
          </a:prstGeom>
        </p:spPr>
        <p:txBody>
          <a:bodyPr lIns="0" tIns="0" rIns="0" bIns="0" rtlCol="0" anchor="t">
            <a:spAutoFit/>
          </a:bodyPr>
          <a:lstStyle/>
          <a:p>
            <a:pPr algn="l">
              <a:lnSpc>
                <a:spcPts val="25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8" name="TextBox 8"/>
          <p:cNvSpPr txBox="1"/>
          <p:nvPr/>
        </p:nvSpPr>
        <p:spPr>
          <a:xfrm>
            <a:off x="432073" y="2225764"/>
            <a:ext cx="78238" cy="445046"/>
          </a:xfrm>
          <a:prstGeom prst="rect">
            <a:avLst/>
          </a:prstGeom>
        </p:spPr>
        <p:txBody>
          <a:bodyPr lIns="0" tIns="0" rIns="0" bIns="0" rtlCol="0" anchor="t">
            <a:spAutoFit/>
          </a:bodyPr>
          <a:lstStyle/>
          <a:p>
            <a:pPr algn="just">
              <a:lnSpc>
                <a:spcPts val="18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 ■</a:t>
            </a:r>
          </a:p>
        </p:txBody>
      </p:sp>
      <p:sp>
        <p:nvSpPr>
          <p:cNvPr id="9" name="TextBox 9"/>
          <p:cNvSpPr txBox="1"/>
          <p:nvPr/>
        </p:nvSpPr>
        <p:spPr>
          <a:xfrm>
            <a:off x="614953" y="2682964"/>
            <a:ext cx="78238" cy="445046"/>
          </a:xfrm>
          <a:prstGeom prst="rect">
            <a:avLst/>
          </a:prstGeom>
        </p:spPr>
        <p:txBody>
          <a:bodyPr lIns="0" tIns="0" rIns="0" bIns="0" rtlCol="0" anchor="t">
            <a:spAutoFit/>
          </a:bodyPr>
          <a:lstStyle/>
          <a:p>
            <a:pPr algn="just">
              <a:lnSpc>
                <a:spcPts val="18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 □</a:t>
            </a:r>
          </a:p>
        </p:txBody>
      </p:sp>
      <p:sp>
        <p:nvSpPr>
          <p:cNvPr id="10" name="TextBox 10"/>
          <p:cNvSpPr txBox="1"/>
          <p:nvPr/>
        </p:nvSpPr>
        <p:spPr>
          <a:xfrm>
            <a:off x="614953" y="3225889"/>
            <a:ext cx="78238" cy="511721"/>
          </a:xfrm>
          <a:prstGeom prst="rect">
            <a:avLst/>
          </a:prstGeom>
        </p:spPr>
        <p:txBody>
          <a:bodyPr lIns="0" tIns="0" rIns="0" bIns="0" rtlCol="0" anchor="t">
            <a:spAutoFit/>
          </a:bodyPr>
          <a:lstStyle/>
          <a:p>
            <a:pPr algn="just">
              <a:lnSpc>
                <a:spcPts val="25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a:p>
            <a:pPr algn="just">
              <a:lnSpc>
                <a:spcPts val="11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11" name="TextBox 11"/>
          <p:cNvSpPr txBox="1"/>
          <p:nvPr/>
        </p:nvSpPr>
        <p:spPr>
          <a:xfrm>
            <a:off x="614953" y="3835489"/>
            <a:ext cx="78238" cy="283121"/>
          </a:xfrm>
          <a:prstGeom prst="rect">
            <a:avLst/>
          </a:prstGeom>
        </p:spPr>
        <p:txBody>
          <a:bodyPr lIns="0" tIns="0" rIns="0" bIns="0" rtlCol="0" anchor="t">
            <a:spAutoFit/>
          </a:bodyPr>
          <a:lstStyle/>
          <a:p>
            <a:pPr algn="l">
              <a:lnSpc>
                <a:spcPts val="25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12" name="TextBox 12"/>
          <p:cNvSpPr txBox="1"/>
          <p:nvPr/>
        </p:nvSpPr>
        <p:spPr>
          <a:xfrm>
            <a:off x="600199" y="1342368"/>
            <a:ext cx="7520311" cy="1312983"/>
          </a:xfrm>
          <a:prstGeom prst="rect">
            <a:avLst/>
          </a:prstGeom>
        </p:spPr>
        <p:txBody>
          <a:bodyPr lIns="0" tIns="0" rIns="0" bIns="0" rtlCol="0" anchor="t">
            <a:spAutoFit/>
          </a:bodyPr>
          <a:lstStyle/>
          <a:p>
            <a:pPr algn="l">
              <a:lnSpc>
                <a:spcPts val="1200"/>
              </a:lnSpc>
            </a:pPr>
            <a:r>
              <a:rPr lang="en-US" sz="1000" b="1">
                <a:solidFill>
                  <a:srgbClr val="000000"/>
                </a:solidFill>
                <a:latin typeface="Open Sans Bold"/>
                <a:ea typeface="Open Sans Bold"/>
                <a:cs typeface="Open Sans Bold"/>
                <a:sym typeface="Open Sans Bold"/>
              </a:rPr>
              <a:t>Role-Based Access Control (RBAC)</a:t>
            </a:r>
            <a:r>
              <a:rPr lang="en-US" sz="1000">
                <a:solidFill>
                  <a:srgbClr val="000000"/>
                </a:solidFill>
                <a:latin typeface="Open Sans"/>
                <a:ea typeface="Open Sans"/>
                <a:cs typeface="Open Sans"/>
                <a:sym typeface="Open Sans"/>
              </a:rPr>
              <a:t> is a security model in Kubernetes that deﬁnes and enforces permissions for users, service accounts, and groups to interact with cluster resources.</a:t>
            </a:r>
          </a:p>
          <a:p>
            <a:pPr algn="l">
              <a:lnSpc>
                <a:spcPts val="2400"/>
              </a:lnSpc>
            </a:pPr>
            <a:r>
              <a:rPr lang="en-US" sz="1000">
                <a:solidFill>
                  <a:srgbClr val="000000"/>
                </a:solidFill>
                <a:latin typeface="Open Sans"/>
                <a:ea typeface="Open Sans"/>
                <a:cs typeface="Open Sans"/>
                <a:sym typeface="Open Sans"/>
              </a:rPr>
              <a:t>Permissions can target many diﬀerent resources (pods, deployments, secrets, conﬁgmaps, and many others) and operations </a:t>
            </a:r>
          </a:p>
          <a:p>
            <a:pPr algn="l">
              <a:lnSpc>
                <a:spcPts val="500"/>
              </a:lnSpc>
            </a:pPr>
            <a:r>
              <a:rPr lang="en-US" sz="1000">
                <a:solidFill>
                  <a:srgbClr val="000000"/>
                </a:solidFill>
                <a:latin typeface="Open Sans"/>
                <a:ea typeface="Open Sans"/>
                <a:cs typeface="Open Sans"/>
                <a:sym typeface="Open Sans"/>
              </a:rPr>
              <a:t>(read, create, update, delete, as well as speciﬁc operations such as exec) in the cluster, allowing for very ﬁne-grained access </a:t>
            </a:r>
          </a:p>
          <a:p>
            <a:pPr algn="l">
              <a:lnSpc>
                <a:spcPts val="1820"/>
              </a:lnSpc>
            </a:pPr>
            <a:r>
              <a:rPr lang="en-US" sz="1000">
                <a:solidFill>
                  <a:srgbClr val="000000"/>
                </a:solidFill>
                <a:latin typeface="Open Sans"/>
                <a:ea typeface="Open Sans"/>
                <a:cs typeface="Open Sans"/>
                <a:sym typeface="Open Sans"/>
              </a:rPr>
              <a:t>control. </a:t>
            </a:r>
            <a:r>
              <a:rPr lang="en-US" sz="1000" b="1">
                <a:solidFill>
                  <a:srgbClr val="000000"/>
                </a:solidFill>
                <a:latin typeface="Open Sans Bold"/>
                <a:ea typeface="Open Sans Bold"/>
                <a:cs typeface="Open Sans Bold"/>
                <a:sym typeface="Open Sans Bold"/>
              </a:rPr>
              <a:t>RBAC is a must</a:t>
            </a:r>
            <a:r>
              <a:rPr lang="en-US" sz="1000">
                <a:solidFill>
                  <a:srgbClr val="000000"/>
                </a:solidFill>
                <a:latin typeface="Open Sans"/>
                <a:ea typeface="Open Sans"/>
                <a:cs typeface="Open Sans"/>
                <a:sym typeface="Open Sans"/>
              </a:rPr>
              <a:t> for any serious Kubernetes cluster. Five key components of </a:t>
            </a:r>
            <a:r>
              <a:rPr lang="en-US" sz="1000" b="1">
                <a:solidFill>
                  <a:srgbClr val="000000"/>
                </a:solidFill>
                <a:latin typeface="Open Sans Bold"/>
                <a:ea typeface="Open Sans Bold"/>
                <a:cs typeface="Open Sans Bold"/>
                <a:sym typeface="Open Sans Bold"/>
              </a:rPr>
              <a:t>RBAC:</a:t>
            </a:r>
          </a:p>
        </p:txBody>
      </p:sp>
      <p:sp>
        <p:nvSpPr>
          <p:cNvPr id="13" name="TextBox 13"/>
          <p:cNvSpPr txBox="1"/>
          <p:nvPr/>
        </p:nvSpPr>
        <p:spPr>
          <a:xfrm>
            <a:off x="783079" y="2656818"/>
            <a:ext cx="6885061" cy="1447095"/>
          </a:xfrm>
          <a:prstGeom prst="rect">
            <a:avLst/>
          </a:prstGeom>
        </p:spPr>
        <p:txBody>
          <a:bodyPr lIns="0" tIns="0" rIns="0" bIns="0" rtlCol="0" anchor="t">
            <a:spAutoFit/>
          </a:bodyPr>
          <a:lstStyle/>
          <a:p>
            <a:pPr algn="l">
              <a:lnSpc>
                <a:spcPts val="1820"/>
              </a:lnSpc>
            </a:pPr>
            <a:r>
              <a:rPr lang="en-US" sz="1000" b="1">
                <a:solidFill>
                  <a:srgbClr val="000000"/>
                </a:solidFill>
                <a:latin typeface="Open Sans Bold"/>
                <a:ea typeface="Open Sans Bold"/>
                <a:cs typeface="Open Sans Bold"/>
                <a:sym typeface="Open Sans Bold"/>
              </a:rPr>
              <a:t>Users, groups, and service accounts:</a:t>
            </a:r>
            <a:r>
              <a:rPr lang="en-US" sz="1000">
                <a:solidFill>
                  <a:srgbClr val="000000"/>
                </a:solidFill>
                <a:latin typeface="Open Sans"/>
                <a:ea typeface="Open Sans"/>
                <a:cs typeface="Open Sans"/>
                <a:sym typeface="Open Sans"/>
              </a:rPr>
              <a:t> the entities against which RBAC policies will be enforced </a:t>
            </a:r>
            <a:r>
              <a:rPr lang="en-US" sz="1000" b="1">
                <a:solidFill>
                  <a:srgbClr val="000000"/>
                </a:solidFill>
                <a:latin typeface="Open Sans Bold"/>
                <a:ea typeface="Open Sans Bold"/>
                <a:cs typeface="Open Sans Bold"/>
                <a:sym typeface="Open Sans Bold"/>
              </a:rPr>
              <a:t>Roles:</a:t>
            </a:r>
            <a:r>
              <a:rPr lang="en-US" sz="1000">
                <a:solidFill>
                  <a:srgbClr val="000000"/>
                </a:solidFill>
                <a:latin typeface="Open Sans"/>
                <a:ea typeface="Open Sans"/>
                <a:cs typeface="Open Sans"/>
                <a:sym typeface="Open Sans"/>
              </a:rPr>
              <a:t> deﬁnes a set of permissions within a speciﬁc namespace. It speciﬁes the actions (verbs), such as </a:t>
            </a:r>
            <a:r>
              <a:rPr lang="en-US" sz="1000">
                <a:solidFill>
                  <a:srgbClr val="B85450"/>
                </a:solidFill>
                <a:latin typeface="Open Sans"/>
                <a:ea typeface="Open Sans"/>
                <a:cs typeface="Open Sans"/>
                <a:sym typeface="Open Sans"/>
              </a:rPr>
              <a:t>get</a:t>
            </a:r>
            <a:r>
              <a:rPr lang="en-US" sz="1000">
                <a:solidFill>
                  <a:srgbClr val="000000"/>
                </a:solidFill>
                <a:latin typeface="Open Sans"/>
                <a:ea typeface="Open Sans"/>
                <a:cs typeface="Open Sans"/>
                <a:sym typeface="Open Sans"/>
              </a:rPr>
              <a:t>, </a:t>
            </a:r>
            <a:r>
              <a:rPr lang="en-US" sz="1000">
                <a:solidFill>
                  <a:srgbClr val="B85450"/>
                </a:solidFill>
                <a:latin typeface="Open Sans"/>
                <a:ea typeface="Open Sans"/>
                <a:cs typeface="Open Sans"/>
                <a:sym typeface="Open Sans"/>
              </a:rPr>
              <a:t>list</a:t>
            </a:r>
            <a:r>
              <a:rPr lang="en-US" sz="1000">
                <a:solidFill>
                  <a:srgbClr val="000000"/>
                </a:solidFill>
                <a:latin typeface="Open Sans"/>
                <a:ea typeface="Open Sans"/>
                <a:cs typeface="Open Sans"/>
                <a:sym typeface="Open Sans"/>
              </a:rPr>
              <a:t>, </a:t>
            </a:r>
          </a:p>
          <a:p>
            <a:pPr algn="l">
              <a:lnSpc>
                <a:spcPts val="500"/>
              </a:lnSpc>
            </a:pPr>
            <a:r>
              <a:rPr lang="en-US" sz="1000">
                <a:solidFill>
                  <a:srgbClr val="B85450"/>
                </a:solidFill>
                <a:latin typeface="Open Sans"/>
                <a:ea typeface="Open Sans"/>
                <a:cs typeface="Open Sans"/>
                <a:sym typeface="Open Sans"/>
              </a:rPr>
              <a:t>create</a:t>
            </a:r>
            <a:r>
              <a:rPr lang="en-US" sz="1000">
                <a:solidFill>
                  <a:srgbClr val="000000"/>
                </a:solidFill>
                <a:latin typeface="Open Sans"/>
                <a:ea typeface="Open Sans"/>
                <a:cs typeface="Open Sans"/>
                <a:sym typeface="Open Sans"/>
              </a:rPr>
              <a:t>, that can be performed on particular Kubernetes resources (like pods, services, secrets).</a:t>
            </a:r>
          </a:p>
          <a:p>
            <a:pPr algn="l">
              <a:lnSpc>
                <a:spcPts val="2500"/>
              </a:lnSpc>
            </a:pPr>
            <a:r>
              <a:rPr lang="en-US" sz="1000" b="1">
                <a:solidFill>
                  <a:srgbClr val="000000"/>
                </a:solidFill>
                <a:latin typeface="Open Sans Bold"/>
                <a:ea typeface="Open Sans Bold"/>
                <a:cs typeface="Open Sans Bold"/>
                <a:sym typeface="Open Sans Bold"/>
              </a:rPr>
              <a:t>RoleBindings:</a:t>
            </a:r>
            <a:r>
              <a:rPr lang="en-US" sz="1000">
                <a:solidFill>
                  <a:srgbClr val="000000"/>
                </a:solidFill>
                <a:latin typeface="Open Sans"/>
                <a:ea typeface="Open Sans"/>
                <a:cs typeface="Open Sans"/>
                <a:sym typeface="Open Sans"/>
              </a:rPr>
              <a:t> assigns a </a:t>
            </a:r>
            <a:r>
              <a:rPr lang="en-US" sz="1000">
                <a:solidFill>
                  <a:srgbClr val="B85450"/>
                </a:solidFill>
                <a:latin typeface="Open Sans"/>
                <a:ea typeface="Open Sans"/>
                <a:cs typeface="Open Sans"/>
                <a:sym typeface="Open Sans"/>
              </a:rPr>
              <a:t>Role</a:t>
            </a:r>
            <a:r>
              <a:rPr lang="en-US" sz="1000">
                <a:solidFill>
                  <a:srgbClr val="000000"/>
                </a:solidFill>
                <a:latin typeface="Open Sans"/>
                <a:ea typeface="Open Sans"/>
                <a:cs typeface="Open Sans"/>
                <a:sym typeface="Open Sans"/>
              </a:rPr>
              <a:t> to a user, group, or service account within a namespace.</a:t>
            </a:r>
          </a:p>
          <a:p>
            <a:pPr algn="l">
              <a:lnSpc>
                <a:spcPts val="1200"/>
              </a:lnSpc>
            </a:pPr>
            <a:r>
              <a:rPr lang="en-US" sz="1000" b="1">
                <a:solidFill>
                  <a:srgbClr val="000000"/>
                </a:solidFill>
                <a:latin typeface="Open Sans Bold"/>
                <a:ea typeface="Open Sans Bold"/>
                <a:cs typeface="Open Sans Bold"/>
                <a:sym typeface="Open Sans Bold"/>
              </a:rPr>
              <a:t>ClusterRoles:</a:t>
            </a:r>
            <a:r>
              <a:rPr lang="en-US" sz="1000">
                <a:solidFill>
                  <a:srgbClr val="000000"/>
                </a:solidFill>
                <a:latin typeface="Open Sans"/>
                <a:ea typeface="Open Sans"/>
                <a:cs typeface="Open Sans"/>
                <a:sym typeface="Open Sans"/>
              </a:rPr>
              <a:t> similar to </a:t>
            </a:r>
            <a:r>
              <a:rPr lang="en-US" sz="1000">
                <a:solidFill>
                  <a:srgbClr val="B85450"/>
                </a:solidFill>
                <a:latin typeface="Open Sans"/>
                <a:ea typeface="Open Sans"/>
                <a:cs typeface="Open Sans"/>
                <a:sym typeface="Open Sans"/>
              </a:rPr>
              <a:t>Roles</a:t>
            </a:r>
            <a:r>
              <a:rPr lang="en-US" sz="1000">
                <a:solidFill>
                  <a:srgbClr val="000000"/>
                </a:solidFill>
                <a:latin typeface="Open Sans"/>
                <a:ea typeface="Open Sans"/>
                <a:cs typeface="Open Sans"/>
                <a:sym typeface="Open Sans"/>
              </a:rPr>
              <a:t>, but has eﬀect across the entire cluster. They can be used to grant permissions to resources that are not namespaced, or to resources across all namespaces.</a:t>
            </a:r>
          </a:p>
          <a:p>
            <a:pPr algn="l">
              <a:lnSpc>
                <a:spcPts val="2300"/>
              </a:lnSpc>
            </a:pPr>
            <a:r>
              <a:rPr lang="en-US" sz="1000" b="1">
                <a:solidFill>
                  <a:srgbClr val="000000"/>
                </a:solidFill>
                <a:latin typeface="Open Sans Bold"/>
                <a:ea typeface="Open Sans Bold"/>
                <a:cs typeface="Open Sans Bold"/>
                <a:sym typeface="Open Sans Bold"/>
              </a:rPr>
              <a:t>ClusterRoleBindings:</a:t>
            </a:r>
            <a:r>
              <a:rPr lang="en-US" sz="1000">
                <a:solidFill>
                  <a:srgbClr val="000000"/>
                </a:solidFill>
                <a:latin typeface="Open Sans"/>
                <a:ea typeface="Open Sans"/>
                <a:cs typeface="Open Sans"/>
                <a:sym typeface="Open Sans"/>
              </a:rPr>
              <a:t> assigns a </a:t>
            </a:r>
            <a:r>
              <a:rPr lang="en-US" sz="1000">
                <a:solidFill>
                  <a:srgbClr val="B85450"/>
                </a:solidFill>
                <a:latin typeface="Open Sans"/>
                <a:ea typeface="Open Sans"/>
                <a:cs typeface="Open Sans"/>
                <a:sym typeface="Open Sans"/>
              </a:rPr>
              <a:t>ClusterRole</a:t>
            </a:r>
            <a:r>
              <a:rPr lang="en-US" sz="1000">
                <a:solidFill>
                  <a:srgbClr val="000000"/>
                </a:solidFill>
                <a:latin typeface="Open Sans"/>
                <a:ea typeface="Open Sans"/>
                <a:cs typeface="Open Sans"/>
                <a:sym typeface="Open Sans"/>
              </a:rPr>
              <a:t> to a user, group, or service account.</a:t>
            </a:r>
          </a:p>
        </p:txBody>
      </p:sp>
      <p:sp>
        <p:nvSpPr>
          <p:cNvPr id="14" name="TextBox 14"/>
          <p:cNvSpPr txBox="1"/>
          <p:nvPr/>
        </p:nvSpPr>
        <p:spPr>
          <a:xfrm>
            <a:off x="325879" y="4622825"/>
            <a:ext cx="857298" cy="208445"/>
          </a:xfrm>
          <a:prstGeom prst="rect">
            <a:avLst/>
          </a:prstGeom>
        </p:spPr>
        <p:txBody>
          <a:bodyPr lIns="0" tIns="0" rIns="0" bIns="0" rtlCol="0" anchor="t">
            <a:spAutoFit/>
          </a:bodyPr>
          <a:lstStyle/>
          <a:p>
            <a:pPr algn="l">
              <a:lnSpc>
                <a:spcPts val="1680"/>
              </a:lnSpc>
            </a:pPr>
            <a:r>
              <a:rPr lang="en-US" sz="1200" b="1">
                <a:solidFill>
                  <a:srgbClr val="000000"/>
                </a:solidFill>
                <a:latin typeface="Ubuntu Bold" panose="020B0804030602030204"/>
                <a:ea typeface="Ubuntu Bold" panose="020B0804030602030204"/>
                <a:cs typeface="Ubuntu Bold" panose="020B0804030602030204"/>
                <a:sym typeface="Ubuntu Bold" panose="020B0804030602030204"/>
              </a:rPr>
              <a:t>Kubernetes</a:t>
            </a: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502065" y="2368550"/>
          <a:ext cx="8127586" cy="2260600"/>
        </p:xfrm>
        <a:graphic>
          <a:graphicData uri="http://schemas.openxmlformats.org/drawingml/2006/table">
            <a:tbl>
              <a:tblPr/>
              <a:tblGrid>
                <a:gridCol w="4063793">
                  <a:extLst>
                    <a:ext uri="{9D8B030D-6E8A-4147-A177-3AD203B41FA5}">
                      <a16:colId xmlns:a16="http://schemas.microsoft.com/office/drawing/2014/main" val="20000"/>
                    </a:ext>
                  </a:extLst>
                </a:gridCol>
                <a:gridCol w="4063793">
                  <a:extLst>
                    <a:ext uri="{9D8B030D-6E8A-4147-A177-3AD203B41FA5}">
                      <a16:colId xmlns:a16="http://schemas.microsoft.com/office/drawing/2014/main" val="20001"/>
                    </a:ext>
                  </a:extLst>
                </a:gridCol>
              </a:tblGrid>
              <a:tr h="685224">
                <a:tc>
                  <a:txBody>
                    <a:bodyPr/>
                    <a:lstStyle/>
                    <a:p>
                      <a:pPr algn="l">
                        <a:lnSpc>
                          <a:spcPts val="1400"/>
                        </a:lnSpc>
                        <a:defRPr/>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File</a:t>
                      </a:r>
                      <a:endParaRPr lang="en-US" sz="1100"/>
                    </a:p>
                  </a:txBody>
                  <a:tcPr marL="161925" marR="161925" marT="161925" marB="1619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Purpose</a:t>
                      </a:r>
                      <a:endParaRPr lang="en-US" sz="1100"/>
                    </a:p>
                  </a:txBody>
                  <a:tcPr marL="161925" marR="161925" marT="161925" marB="1619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74141">
                <a:tc>
                  <a:txBody>
                    <a:bodyPr/>
                    <a:lstStyle/>
                    <a:p>
                      <a:pPr algn="l">
                        <a:lnSpc>
                          <a:spcPts val="1400"/>
                        </a:lnSpc>
                        <a:defRPr/>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ca.crt</a:t>
                      </a:r>
                      <a:endParaRPr lang="en-US" sz="1100"/>
                    </a:p>
                  </a:txBody>
                  <a:tcPr marL="161925" marR="161925" marT="161925" marB="1619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The public certificate of the Kubernetes Certificate Authority (CA). Used to verify that a client certificate is signed by Kubernetes.</a:t>
                      </a:r>
                      <a:endParaRPr lang="en-US" sz="1100"/>
                    </a:p>
                  </a:txBody>
                  <a:tcPr marL="161925" marR="161925" marT="161925" marB="1619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01234">
                <a:tc>
                  <a:txBody>
                    <a:bodyPr/>
                    <a:lstStyle/>
                    <a:p>
                      <a:pPr algn="l">
                        <a:lnSpc>
                          <a:spcPts val="1400"/>
                        </a:lnSpc>
                        <a:defRPr/>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ca.key</a:t>
                      </a:r>
                      <a:endParaRPr lang="en-US" sz="1100"/>
                    </a:p>
                  </a:txBody>
                  <a:tcPr marL="161925" marR="161925" marT="161925" marB="1619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The private key of the Kubernetes CA. Used to sign new certificates for users and components.</a:t>
                      </a:r>
                      <a:endParaRPr lang="en-US" sz="1100"/>
                    </a:p>
                  </a:txBody>
                  <a:tcPr marL="161925" marR="161925" marT="161925" marB="1619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3" name="TextBox 3"/>
          <p:cNvSpPr txBox="1"/>
          <p:nvPr/>
        </p:nvSpPr>
        <p:spPr>
          <a:xfrm>
            <a:off x="514350" y="485775"/>
            <a:ext cx="7881076" cy="1716913"/>
          </a:xfrm>
          <a:prstGeom prst="rect">
            <a:avLst/>
          </a:prstGeom>
        </p:spPr>
        <p:txBody>
          <a:bodyPr lIns="0" tIns="0" rIns="0" bIns="0" rtlCol="0" anchor="t">
            <a:spAutoFit/>
          </a:bodyPr>
          <a:lstStyle/>
          <a:p>
            <a:pPr algn="l">
              <a:lnSpc>
                <a:spcPts val="1405"/>
              </a:lnSpc>
              <a:spcBef>
                <a:spcPct val="0"/>
              </a:spcBef>
            </a:pPr>
            <a:r>
              <a:rPr lang="en-US" sz="100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Why Do We Need CA Certificates (ca.crt and ca.key) from the Master Node?</a:t>
            </a:r>
          </a:p>
          <a:p>
            <a:pPr algn="l">
              <a:lnSpc>
                <a:spcPts val="1405"/>
              </a:lnSpc>
              <a:spcBef>
                <a:spcPct val="0"/>
              </a:spcBef>
            </a:pPr>
            <a:r>
              <a:rPr lang="en-US" sz="100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1Purpose of the Kubernetes CA (Certificate Authority)</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In Kubernetes, the Control Plane (Master Node) is responsible for authenticating and securing communications between different components. The Kubernetes API server requires all users and service accounts to be authenticated before they can interact with the cluster.</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The Kubernetes Certificate Authority (CA) is used to sign and validate certificates for:</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API server communication</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Worker nodes</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Service accounts</a:t>
            </a:r>
          </a:p>
          <a:p>
            <a:pPr algn="l">
              <a:lnSpc>
                <a:spcPts val="1405"/>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Custom users (like jai)</a:t>
            </a: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798259" y="1092738"/>
          <a:ext cx="6741475" cy="3050507"/>
        </p:xfrm>
        <a:graphic>
          <a:graphicData uri="http://schemas.openxmlformats.org/drawingml/2006/table">
            <a:tbl>
              <a:tblPr/>
              <a:tblGrid>
                <a:gridCol w="2247158">
                  <a:extLst>
                    <a:ext uri="{9D8B030D-6E8A-4147-A177-3AD203B41FA5}">
                      <a16:colId xmlns:a16="http://schemas.microsoft.com/office/drawing/2014/main" val="20000"/>
                    </a:ext>
                  </a:extLst>
                </a:gridCol>
                <a:gridCol w="2247158">
                  <a:extLst>
                    <a:ext uri="{9D8B030D-6E8A-4147-A177-3AD203B41FA5}">
                      <a16:colId xmlns:a16="http://schemas.microsoft.com/office/drawing/2014/main" val="20001"/>
                    </a:ext>
                  </a:extLst>
                </a:gridCol>
                <a:gridCol w="2247158">
                  <a:extLst>
                    <a:ext uri="{9D8B030D-6E8A-4147-A177-3AD203B41FA5}">
                      <a16:colId xmlns:a16="http://schemas.microsoft.com/office/drawing/2014/main" val="20002"/>
                    </a:ext>
                  </a:extLst>
                </a:gridCol>
              </a:tblGrid>
              <a:tr h="506455">
                <a:tc>
                  <a:txBody>
                    <a:bodyPr/>
                    <a:lstStyle/>
                    <a:p>
                      <a:pPr algn="l">
                        <a:lnSpc>
                          <a:spcPts val="1400"/>
                        </a:lnSpc>
                        <a:defRPr/>
                      </a:pPr>
                      <a:r>
                        <a:rPr lang="en-US" sz="1000" b="1">
                          <a:solidFill>
                            <a:srgbClr val="000000"/>
                          </a:solidFill>
                          <a:latin typeface="Open Sans Bold"/>
                          <a:ea typeface="Open Sans Bold"/>
                          <a:cs typeface="Open Sans Bold"/>
                          <a:sym typeface="Open Sans Bold"/>
                        </a:rPr>
                        <a:t>Feature</a:t>
                      </a:r>
                      <a:endParaRPr lang="en-US" sz="1100"/>
                    </a:p>
                  </a:txBody>
                  <a:tcPr marL="66675" marR="66675" marT="66675" marB="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400"/>
                        </a:lnSpc>
                        <a:defRPr/>
                      </a:pPr>
                      <a:r>
                        <a:rPr lang="en-US" sz="1000" b="1">
                          <a:solidFill>
                            <a:srgbClr val="000000"/>
                          </a:solidFill>
                          <a:latin typeface="Open Sans Bold"/>
                          <a:ea typeface="Open Sans Bold"/>
                          <a:cs typeface="Open Sans Bold"/>
                          <a:sym typeface="Open Sans Bold"/>
                        </a:rPr>
                        <a:t>Kubeadm (Self-Managed)</a:t>
                      </a:r>
                      <a:endParaRPr lang="en-US" sz="1100"/>
                    </a:p>
                  </a:txBody>
                  <a:tcPr marL="66675" marR="66675" marT="66675" marB="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400"/>
                        </a:lnSpc>
                        <a:defRPr/>
                      </a:pPr>
                      <a:r>
                        <a:rPr lang="en-US" sz="1000" b="1">
                          <a:solidFill>
                            <a:srgbClr val="000000"/>
                          </a:solidFill>
                          <a:latin typeface="Open Sans Bold"/>
                          <a:ea typeface="Open Sans Bold"/>
                          <a:cs typeface="Open Sans Bold"/>
                          <a:sym typeface="Open Sans Bold"/>
                        </a:rPr>
                        <a:t>Cloud Kubernetes (EKS, AKS, GKE)</a:t>
                      </a:r>
                      <a:endParaRPr lang="en-US" sz="1100"/>
                    </a:p>
                  </a:txBody>
                  <a:tcPr marL="66675" marR="66675" marT="66675" marB="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18459">
                <a:tc>
                  <a:txBody>
                    <a:bodyPr/>
                    <a:lstStyle/>
                    <a:p>
                      <a:pPr algn="l">
                        <a:lnSpc>
                          <a:spcPts val="1400"/>
                        </a:lnSpc>
                        <a:defRPr/>
                      </a:pPr>
                      <a:r>
                        <a:rPr lang="en-US" sz="1000">
                          <a:solidFill>
                            <a:srgbClr val="000000"/>
                          </a:solidFill>
                          <a:latin typeface="Open Sans"/>
                          <a:ea typeface="Open Sans"/>
                          <a:cs typeface="Open Sans"/>
                          <a:sym typeface="Open Sans"/>
                        </a:rPr>
                        <a:t>User Authentication</a:t>
                      </a:r>
                      <a:endParaRPr lang="en-US" sz="1100"/>
                    </a:p>
                  </a:txBody>
                  <a:tcPr marL="66675" marR="66675" marT="66675" marB="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Uses TLS certificates (manual setup).</a:t>
                      </a:r>
                      <a:endParaRPr lang="en-US" sz="1100"/>
                    </a:p>
                  </a:txBody>
                  <a:tcPr marL="66675" marR="66675" marT="66675" marB="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Uses IAM (Identity and Access Management) or OIDC (OpenID Connect).</a:t>
                      </a:r>
                      <a:endParaRPr lang="en-US" sz="1100"/>
                    </a:p>
                  </a:txBody>
                  <a:tcPr marL="66675" marR="66675" marT="66675" marB="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53567">
                <a:tc>
                  <a:txBody>
                    <a:bodyPr/>
                    <a:lstStyle/>
                    <a:p>
                      <a:pPr algn="l">
                        <a:lnSpc>
                          <a:spcPts val="1400"/>
                        </a:lnSpc>
                        <a:defRPr/>
                      </a:pPr>
                      <a:r>
                        <a:rPr lang="en-US" sz="1000">
                          <a:solidFill>
                            <a:srgbClr val="000000"/>
                          </a:solidFill>
                          <a:latin typeface="Open Sans"/>
                          <a:ea typeface="Open Sans"/>
                          <a:cs typeface="Open Sans"/>
                          <a:sym typeface="Open Sans"/>
                        </a:rPr>
                        <a:t>RBAC Setup</a:t>
                      </a:r>
                      <a:endParaRPr lang="en-US" sz="1100"/>
                    </a:p>
                  </a:txBody>
                  <a:tcPr marL="66675" marR="66675" marT="66675" marB="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Uses ca.crt and ca.key to sign certificates.</a:t>
                      </a:r>
                      <a:endParaRPr lang="en-US" sz="1100"/>
                    </a:p>
                  </a:txBody>
                  <a:tcPr marL="66675" marR="66675" marT="66675" marB="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Uses IAM roles, Azure AD, Google IAM (no access to ca.key).</a:t>
                      </a:r>
                      <a:endParaRPr lang="en-US" sz="1100"/>
                    </a:p>
                  </a:txBody>
                  <a:tcPr marL="66675" marR="66675" marT="66675" marB="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53567">
                <a:tc>
                  <a:txBody>
                    <a:bodyPr/>
                    <a:lstStyle/>
                    <a:p>
                      <a:pPr algn="l">
                        <a:lnSpc>
                          <a:spcPts val="1400"/>
                        </a:lnSpc>
                        <a:defRPr/>
                      </a:pPr>
                      <a:r>
                        <a:rPr lang="en-US" sz="1000">
                          <a:solidFill>
                            <a:srgbClr val="000000"/>
                          </a:solidFill>
                          <a:latin typeface="Open Sans"/>
                          <a:ea typeface="Open Sans"/>
                          <a:cs typeface="Open Sans"/>
                          <a:sym typeface="Open Sans"/>
                        </a:rPr>
                        <a:t>Managing Users</a:t>
                      </a:r>
                      <a:endParaRPr lang="en-US" sz="1100"/>
                    </a:p>
                  </a:txBody>
                  <a:tcPr marL="66675" marR="66675" marT="66675" marB="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Manually create user certificates.</a:t>
                      </a:r>
                      <a:endParaRPr lang="en-US" sz="1100"/>
                    </a:p>
                  </a:txBody>
                  <a:tcPr marL="66675" marR="66675" marT="66675" marB="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Users are authenticated via cloud IAM services.</a:t>
                      </a:r>
                      <a:endParaRPr lang="en-US" sz="1100"/>
                    </a:p>
                  </a:txBody>
                  <a:tcPr marL="66675" marR="66675" marT="66675" marB="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718459">
                <a:tc>
                  <a:txBody>
                    <a:bodyPr/>
                    <a:lstStyle/>
                    <a:p>
                      <a:pPr algn="l">
                        <a:lnSpc>
                          <a:spcPts val="1400"/>
                        </a:lnSpc>
                        <a:defRPr/>
                      </a:pPr>
                      <a:r>
                        <a:rPr lang="en-US" sz="1000">
                          <a:solidFill>
                            <a:srgbClr val="000000"/>
                          </a:solidFill>
                          <a:latin typeface="Open Sans"/>
                          <a:ea typeface="Open Sans"/>
                          <a:cs typeface="Open Sans"/>
                          <a:sym typeface="Open Sans"/>
                        </a:rPr>
                        <a:t>Kubeconfig Setup</a:t>
                      </a:r>
                      <a:endParaRPr lang="en-US" sz="1100"/>
                    </a:p>
                  </a:txBody>
                  <a:tcPr marL="66675" marR="66675" marT="66675" marB="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Manual certificate-based authentication.</a:t>
                      </a:r>
                      <a:endParaRPr lang="en-US" sz="1100"/>
                    </a:p>
                  </a:txBody>
                  <a:tcPr marL="66675" marR="66675" marT="66675" marB="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aws eks update-kubeconfig, gcloud container clusters get-credentials, or az aks get-credentials.</a:t>
                      </a:r>
                      <a:endParaRPr lang="en-US" sz="1100"/>
                    </a:p>
                  </a:txBody>
                  <a:tcPr marL="66675" marR="66675" marT="66675" marB="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 name="TextBox 3"/>
          <p:cNvSpPr txBox="1"/>
          <p:nvPr/>
        </p:nvSpPr>
        <p:spPr>
          <a:xfrm>
            <a:off x="514350" y="597371"/>
            <a:ext cx="5637461" cy="165100"/>
          </a:xfrm>
          <a:prstGeom prst="rect">
            <a:avLst/>
          </a:prstGeom>
        </p:spPr>
        <p:txBody>
          <a:bodyPr lIns="0" tIns="0" rIns="0" bIns="0" rtlCol="0" anchor="t">
            <a:spAutoFit/>
          </a:bodyPr>
          <a:lstStyle/>
          <a:p>
            <a:pPr algn="ctr">
              <a:lnSpc>
                <a:spcPts val="1400"/>
              </a:lnSpc>
              <a:spcBef>
                <a:spcPct val="0"/>
              </a:spcBef>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Differences Between Cloud-Based and Self-Managed Kubernetes Authentication</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538423" y="2310725"/>
            <a:ext cx="4067154" cy="474425"/>
          </a:xfrm>
          <a:prstGeom prst="rect">
            <a:avLst/>
          </a:prstGeom>
        </p:spPr>
        <p:txBody>
          <a:bodyPr lIns="0" tIns="0" rIns="0" bIns="0" rtlCol="0" anchor="t">
            <a:spAutoFit/>
          </a:bodyPr>
          <a:lstStyle/>
          <a:p>
            <a:pPr algn="ctr">
              <a:lnSpc>
                <a:spcPts val="4150"/>
              </a:lnSpc>
              <a:spcBef>
                <a:spcPct val="0"/>
              </a:spcBef>
            </a:pPr>
            <a:r>
              <a:rPr lang="en-US" sz="2965">
                <a:solidFill>
                  <a:srgbClr val="000000"/>
                </a:solidFill>
                <a:latin typeface="JetBrains Mono" panose="02010509020102050004"/>
                <a:ea typeface="JetBrains Mono" panose="02010509020102050004"/>
                <a:cs typeface="JetBrains Mono" panose="02010509020102050004"/>
                <a:sym typeface="JetBrains Mono" panose="02010509020102050004"/>
              </a:rPr>
              <a:t>Kubernetes Ingress</a:t>
            </a: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396528" y="1295400"/>
          <a:ext cx="8350943" cy="2552701"/>
        </p:xfrm>
        <a:graphic>
          <a:graphicData uri="http://schemas.openxmlformats.org/drawingml/2006/table">
            <a:tbl>
              <a:tblPr/>
              <a:tblGrid>
                <a:gridCol w="2550778">
                  <a:extLst>
                    <a:ext uri="{9D8B030D-6E8A-4147-A177-3AD203B41FA5}">
                      <a16:colId xmlns:a16="http://schemas.microsoft.com/office/drawing/2014/main" val="20000"/>
                    </a:ext>
                  </a:extLst>
                </a:gridCol>
                <a:gridCol w="2550778">
                  <a:extLst>
                    <a:ext uri="{9D8B030D-6E8A-4147-A177-3AD203B41FA5}">
                      <a16:colId xmlns:a16="http://schemas.microsoft.com/office/drawing/2014/main" val="20001"/>
                    </a:ext>
                  </a:extLst>
                </a:gridCol>
                <a:gridCol w="3249386">
                  <a:extLst>
                    <a:ext uri="{9D8B030D-6E8A-4147-A177-3AD203B41FA5}">
                      <a16:colId xmlns:a16="http://schemas.microsoft.com/office/drawing/2014/main" val="20002"/>
                    </a:ext>
                  </a:extLst>
                </a:gridCol>
              </a:tblGrid>
              <a:tr h="411109">
                <a:tc>
                  <a:txBody>
                    <a:bodyPr/>
                    <a:lstStyle/>
                    <a:p>
                      <a:pPr algn="l">
                        <a:lnSpc>
                          <a:spcPts val="1540"/>
                        </a:lnSpc>
                        <a:defRPr/>
                      </a:pPr>
                      <a:r>
                        <a:rPr lang="en-US" sz="1100">
                          <a:solidFill>
                            <a:srgbClr val="000000"/>
                          </a:solidFill>
                          <a:latin typeface="JetBrains Mono" panose="02010509020102050004"/>
                          <a:ea typeface="JetBrains Mono" panose="02010509020102050004"/>
                          <a:cs typeface="JetBrains Mono" panose="02010509020102050004"/>
                          <a:sym typeface="JetBrains Mono" panose="02010509020102050004"/>
                        </a:rPr>
                        <a:t>Method</a:t>
                      </a:r>
                      <a:endParaRPr lang="en-US" sz="1100"/>
                    </a:p>
                  </a:txBody>
                  <a:tcPr marL="66675" marR="66675" marT="66675" marB="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JetBrains Mono" panose="02010509020102050004"/>
                          <a:ea typeface="JetBrains Mono" panose="02010509020102050004"/>
                          <a:cs typeface="JetBrains Mono" panose="02010509020102050004"/>
                          <a:sym typeface="JetBrains Mono" panose="02010509020102050004"/>
                        </a:rPr>
                        <a:t>Description</a:t>
                      </a:r>
                      <a:endParaRPr lang="en-US" sz="1100"/>
                    </a:p>
                  </a:txBody>
                  <a:tcPr marL="66675" marR="66675" marT="66675" marB="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JetBrains Mono" panose="02010509020102050004"/>
                          <a:ea typeface="JetBrains Mono" panose="02010509020102050004"/>
                          <a:cs typeface="JetBrains Mono" panose="02010509020102050004"/>
                          <a:sym typeface="JetBrains Mono" panose="02010509020102050004"/>
                        </a:rPr>
                        <a:t>Use Case</a:t>
                      </a:r>
                      <a:endParaRPr lang="en-US" sz="1100"/>
                    </a:p>
                  </a:txBody>
                  <a:tcPr marL="66675" marR="66675" marT="66675" marB="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35398">
                <a:tc>
                  <a:txBody>
                    <a:bodyPr/>
                    <a:lstStyle/>
                    <a:p>
                      <a:pPr algn="l">
                        <a:lnSpc>
                          <a:spcPts val="1540"/>
                        </a:lnSpc>
                        <a:defRPr/>
                      </a:pPr>
                      <a:r>
                        <a:rPr lang="en-US" sz="1100">
                          <a:solidFill>
                            <a:srgbClr val="000000"/>
                          </a:solidFill>
                          <a:latin typeface="JetBrains Mono" panose="02010509020102050004"/>
                          <a:ea typeface="JetBrains Mono" panose="02010509020102050004"/>
                          <a:cs typeface="JetBrains Mono" panose="02010509020102050004"/>
                          <a:sym typeface="JetBrains Mono" panose="02010509020102050004"/>
                        </a:rPr>
                        <a:t>ClusterIP</a:t>
                      </a:r>
                      <a:endParaRPr lang="en-US" sz="1100"/>
                    </a:p>
                  </a:txBody>
                  <a:tcPr marL="66675" marR="66675" marT="66675" marB="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JetBrains Mono" panose="02010509020102050004"/>
                          <a:ea typeface="JetBrains Mono" panose="02010509020102050004"/>
                          <a:cs typeface="JetBrains Mono" panose="02010509020102050004"/>
                          <a:sym typeface="JetBrains Mono" panose="02010509020102050004"/>
                        </a:rPr>
                        <a:t>Internal access only (no external exposure).</a:t>
                      </a:r>
                      <a:endParaRPr lang="en-US" sz="1100"/>
                    </a:p>
                  </a:txBody>
                  <a:tcPr marL="66675" marR="66675" marT="66675" marB="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JetBrains Mono" panose="02010509020102050004"/>
                          <a:ea typeface="JetBrains Mono" panose="02010509020102050004"/>
                          <a:cs typeface="JetBrains Mono" panose="02010509020102050004"/>
                          <a:sym typeface="JetBrains Mono" panose="02010509020102050004"/>
                        </a:rPr>
                        <a:t>Services communicating inside the cluster.</a:t>
                      </a:r>
                      <a:endParaRPr lang="en-US" sz="1100"/>
                    </a:p>
                  </a:txBody>
                  <a:tcPr marL="66675" marR="66675" marT="66675" marB="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35398">
                <a:tc>
                  <a:txBody>
                    <a:bodyPr/>
                    <a:lstStyle/>
                    <a:p>
                      <a:pPr algn="l">
                        <a:lnSpc>
                          <a:spcPts val="1540"/>
                        </a:lnSpc>
                        <a:defRPr/>
                      </a:pPr>
                      <a:r>
                        <a:rPr lang="en-US" sz="1100">
                          <a:solidFill>
                            <a:srgbClr val="000000"/>
                          </a:solidFill>
                          <a:latin typeface="JetBrains Mono" panose="02010509020102050004"/>
                          <a:ea typeface="JetBrains Mono" panose="02010509020102050004"/>
                          <a:cs typeface="JetBrains Mono" panose="02010509020102050004"/>
                          <a:sym typeface="JetBrains Mono" panose="02010509020102050004"/>
                        </a:rPr>
                        <a:t>NodePort</a:t>
                      </a:r>
                      <a:endParaRPr lang="en-US" sz="1100"/>
                    </a:p>
                  </a:txBody>
                  <a:tcPr marL="66675" marR="66675" marT="66675" marB="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JetBrains Mono" panose="02010509020102050004"/>
                          <a:ea typeface="JetBrains Mono" panose="02010509020102050004"/>
                          <a:cs typeface="JetBrains Mono" panose="02010509020102050004"/>
                          <a:sym typeface="JetBrains Mono" panose="02010509020102050004"/>
                        </a:rPr>
                        <a:t>Exposes a Service on a static port on all Nodes.</a:t>
                      </a:r>
                      <a:endParaRPr lang="en-US" sz="1100"/>
                    </a:p>
                  </a:txBody>
                  <a:tcPr marL="66675" marR="66675" marT="66675" marB="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JetBrains Mono" panose="02010509020102050004"/>
                          <a:ea typeface="JetBrains Mono" panose="02010509020102050004"/>
                          <a:cs typeface="JetBrains Mono" panose="02010509020102050004"/>
                          <a:sym typeface="JetBrains Mono" panose="02010509020102050004"/>
                        </a:rPr>
                        <a:t>Direct access, no load balancing.</a:t>
                      </a:r>
                      <a:endParaRPr lang="en-US" sz="1100"/>
                    </a:p>
                  </a:txBody>
                  <a:tcPr marL="66675" marR="66675" marT="66675" marB="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35398">
                <a:tc>
                  <a:txBody>
                    <a:bodyPr/>
                    <a:lstStyle/>
                    <a:p>
                      <a:pPr algn="l">
                        <a:lnSpc>
                          <a:spcPts val="1540"/>
                        </a:lnSpc>
                        <a:defRPr/>
                      </a:pPr>
                      <a:r>
                        <a:rPr lang="en-US" sz="1100">
                          <a:solidFill>
                            <a:srgbClr val="000000"/>
                          </a:solidFill>
                          <a:latin typeface="JetBrains Mono" panose="02010509020102050004"/>
                          <a:ea typeface="JetBrains Mono" panose="02010509020102050004"/>
                          <a:cs typeface="JetBrains Mono" panose="02010509020102050004"/>
                          <a:sym typeface="JetBrains Mono" panose="02010509020102050004"/>
                        </a:rPr>
                        <a:t>LoadBalancer</a:t>
                      </a:r>
                      <a:endParaRPr lang="en-US" sz="1100"/>
                    </a:p>
                  </a:txBody>
                  <a:tcPr marL="66675" marR="66675" marT="66675" marB="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JetBrains Mono" panose="02010509020102050004"/>
                          <a:ea typeface="JetBrains Mono" panose="02010509020102050004"/>
                          <a:cs typeface="JetBrains Mono" panose="02010509020102050004"/>
                          <a:sym typeface="JetBrains Mono" panose="02010509020102050004"/>
                        </a:rPr>
                        <a:t>Uses a cloud provider's load balancer.</a:t>
                      </a:r>
                      <a:endParaRPr lang="en-US" sz="1100"/>
                    </a:p>
                  </a:txBody>
                  <a:tcPr marL="66675" marR="66675" marT="66675" marB="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JetBrains Mono" panose="02010509020102050004"/>
                          <a:ea typeface="JetBrains Mono" panose="02010509020102050004"/>
                          <a:cs typeface="JetBrains Mono" panose="02010509020102050004"/>
                          <a:sym typeface="JetBrains Mono" panose="02010509020102050004"/>
                        </a:rPr>
                        <a:t>Expensive, best for cloud environments.</a:t>
                      </a:r>
                      <a:endParaRPr lang="en-US" sz="1100"/>
                    </a:p>
                  </a:txBody>
                  <a:tcPr marL="66675" marR="66675" marT="66675" marB="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35398">
                <a:tc>
                  <a:txBody>
                    <a:bodyPr/>
                    <a:lstStyle/>
                    <a:p>
                      <a:pPr algn="l">
                        <a:lnSpc>
                          <a:spcPts val="1540"/>
                        </a:lnSpc>
                        <a:defRPr/>
                      </a:pPr>
                      <a:r>
                        <a:rPr lang="en-US" sz="1100">
                          <a:solidFill>
                            <a:srgbClr val="000000"/>
                          </a:solidFill>
                          <a:latin typeface="JetBrains Mono" panose="02010509020102050004"/>
                          <a:ea typeface="JetBrains Mono" panose="02010509020102050004"/>
                          <a:cs typeface="JetBrains Mono" panose="02010509020102050004"/>
                          <a:sym typeface="JetBrains Mono" panose="02010509020102050004"/>
                        </a:rPr>
                        <a:t>Ingress</a:t>
                      </a:r>
                      <a:endParaRPr lang="en-US" sz="1100"/>
                    </a:p>
                  </a:txBody>
                  <a:tcPr marL="66675" marR="66675" marT="66675" marB="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JetBrains Mono" panose="02010509020102050004"/>
                          <a:ea typeface="JetBrains Mono" panose="02010509020102050004"/>
                          <a:cs typeface="JetBrains Mono" panose="02010509020102050004"/>
                          <a:sym typeface="JetBrains Mono" panose="02010509020102050004"/>
                        </a:rPr>
                        <a:t>Routes multiple services via a single entry point.</a:t>
                      </a:r>
                      <a:endParaRPr lang="en-US" sz="1100"/>
                    </a:p>
                  </a:txBody>
                  <a:tcPr marL="66675" marR="66675" marT="66675" marB="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JetBrains Mono" panose="02010509020102050004"/>
                          <a:ea typeface="JetBrains Mono" panose="02010509020102050004"/>
                          <a:cs typeface="JetBrains Mono" panose="02010509020102050004"/>
                          <a:sym typeface="JetBrains Mono" panose="02010509020102050004"/>
                        </a:rPr>
                        <a:t>Best for web applications and APIs.</a:t>
                      </a:r>
                      <a:endParaRPr lang="en-US" sz="1100"/>
                    </a:p>
                  </a:txBody>
                  <a:tcPr marL="66675" marR="66675" marT="66675" marB="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 name="TextBox 3"/>
          <p:cNvSpPr txBox="1"/>
          <p:nvPr/>
        </p:nvSpPr>
        <p:spPr>
          <a:xfrm>
            <a:off x="514350" y="485775"/>
            <a:ext cx="8115300" cy="600467"/>
          </a:xfrm>
          <a:prstGeom prst="rect">
            <a:avLst/>
          </a:prstGeom>
        </p:spPr>
        <p:txBody>
          <a:bodyPr lIns="0" tIns="0" rIns="0" bIns="0" rtlCol="0" anchor="t">
            <a:spAutoFit/>
          </a:bodyPr>
          <a:lstStyle/>
          <a:p>
            <a:pPr algn="l">
              <a:lnSpc>
                <a:spcPts val="1660"/>
              </a:lnSpc>
            </a:pPr>
            <a:r>
              <a:rPr lang="en-US" sz="1185">
                <a:solidFill>
                  <a:srgbClr val="000000"/>
                </a:solidFill>
                <a:latin typeface="JetBrains Mono" panose="02010509020102050004"/>
                <a:ea typeface="JetBrains Mono" panose="02010509020102050004"/>
                <a:cs typeface="JetBrains Mono" panose="02010509020102050004"/>
                <a:sym typeface="JetBrains Mono" panose="02010509020102050004"/>
              </a:rPr>
              <a:t>Ingress in Kubernetes is a resource that manages external access to services inside the cluster. It provides HTTP/HTTPS routing, load balancing, and TLS termination.</a:t>
            </a:r>
          </a:p>
          <a:p>
            <a:pPr algn="l">
              <a:lnSpc>
                <a:spcPts val="1660"/>
              </a:lnSpc>
              <a:spcBef>
                <a:spcPct val="0"/>
              </a:spcBef>
            </a:pPr>
            <a:endParaRPr lang="en-US" sz="1185">
              <a:solidFill>
                <a:srgbClr val="000000"/>
              </a:solidFill>
              <a:latin typeface="JetBrains Mono" panose="02010509020102050004"/>
              <a:ea typeface="JetBrains Mono" panose="02010509020102050004"/>
              <a:cs typeface="JetBrains Mono" panose="02010509020102050004"/>
              <a:sym typeface="JetBrains Mono" panose="02010509020102050004"/>
            </a:endParaRPr>
          </a:p>
        </p:txBody>
      </p:sp>
      <p:sp>
        <p:nvSpPr>
          <p:cNvPr id="4" name="TextBox 4"/>
          <p:cNvSpPr txBox="1"/>
          <p:nvPr/>
        </p:nvSpPr>
        <p:spPr>
          <a:xfrm>
            <a:off x="822550" y="4029075"/>
            <a:ext cx="7511754" cy="189045"/>
          </a:xfrm>
          <a:prstGeom prst="rect">
            <a:avLst/>
          </a:prstGeom>
        </p:spPr>
        <p:txBody>
          <a:bodyPr lIns="0" tIns="0" rIns="0" bIns="0" rtlCol="0" anchor="t">
            <a:spAutoFit/>
          </a:bodyPr>
          <a:lstStyle/>
          <a:p>
            <a:pPr algn="ctr">
              <a:lnSpc>
                <a:spcPts val="1550"/>
              </a:lnSpc>
              <a:spcBef>
                <a:spcPct val="0"/>
              </a:spcBef>
            </a:pPr>
            <a:r>
              <a:rPr lang="en-US" sz="1105">
                <a:solidFill>
                  <a:srgbClr val="000000"/>
                </a:solidFill>
                <a:latin typeface="JetBrains Mono" panose="02010509020102050004"/>
                <a:ea typeface="JetBrains Mono" panose="02010509020102050004"/>
                <a:cs typeface="JetBrains Mono" panose="02010509020102050004"/>
                <a:sym typeface="JetBrains Mono" panose="02010509020102050004"/>
              </a:rPr>
              <a:t>🚀 Ingress is the preferred way to expose multiple services using a single Load Balancer!</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38307" y="428625"/>
            <a:ext cx="5606534" cy="1549637"/>
          </a:xfrm>
          <a:prstGeom prst="rect">
            <a:avLst/>
          </a:prstGeom>
        </p:spPr>
        <p:txBody>
          <a:bodyPr lIns="0" tIns="0" rIns="0" bIns="0" rtlCol="0" anchor="t">
            <a:spAutoFit/>
          </a:bodyPr>
          <a:lstStyle/>
          <a:p>
            <a:pPr algn="l">
              <a:lnSpc>
                <a:spcPts val="2545"/>
              </a:lnSpc>
              <a:spcBef>
                <a:spcPct val="0"/>
              </a:spcBef>
            </a:pPr>
            <a:r>
              <a:rPr lang="en-US" sz="1415" b="1" spc="5">
                <a:solidFill>
                  <a:srgbClr val="000000"/>
                </a:solidFill>
                <a:latin typeface="Montserrat Bold" panose="00000600000000000000"/>
                <a:ea typeface="Montserrat Bold" panose="00000600000000000000"/>
                <a:cs typeface="Montserrat Bold" panose="00000600000000000000"/>
                <a:sym typeface="Montserrat Bold" panose="00000600000000000000"/>
              </a:rPr>
              <a:t>How Ingress Works</a:t>
            </a:r>
          </a:p>
          <a:p>
            <a:pPr algn="l">
              <a:lnSpc>
                <a:spcPts val="2545"/>
              </a:lnSpc>
              <a:spcBef>
                <a:spcPct val="0"/>
              </a:spcBef>
            </a:pPr>
            <a:r>
              <a:rPr lang="en-US" sz="1415" spc="5">
                <a:solidFill>
                  <a:srgbClr val="000000"/>
                </a:solidFill>
                <a:latin typeface="Montserrat" panose="00000500000000000000"/>
                <a:ea typeface="Montserrat" panose="00000500000000000000"/>
                <a:cs typeface="Montserrat" panose="00000500000000000000"/>
                <a:sym typeface="Montserrat" panose="00000500000000000000"/>
              </a:rPr>
              <a:t>A user requests example.com/api.</a:t>
            </a:r>
          </a:p>
          <a:p>
            <a:pPr algn="l">
              <a:lnSpc>
                <a:spcPts val="2545"/>
              </a:lnSpc>
              <a:spcBef>
                <a:spcPct val="0"/>
              </a:spcBef>
            </a:pPr>
            <a:r>
              <a:rPr lang="en-US" sz="1415" spc="5">
                <a:solidFill>
                  <a:srgbClr val="000000"/>
                </a:solidFill>
                <a:latin typeface="Montserrat" panose="00000500000000000000"/>
                <a:ea typeface="Montserrat" panose="00000500000000000000"/>
                <a:cs typeface="Montserrat" panose="00000500000000000000"/>
                <a:sym typeface="Montserrat" panose="00000500000000000000"/>
              </a:rPr>
              <a:t>Ingress Controller receives the request.</a:t>
            </a:r>
          </a:p>
          <a:p>
            <a:pPr algn="l">
              <a:lnSpc>
                <a:spcPts val="2545"/>
              </a:lnSpc>
              <a:spcBef>
                <a:spcPct val="0"/>
              </a:spcBef>
            </a:pPr>
            <a:r>
              <a:rPr lang="en-US" sz="1415" spc="5">
                <a:solidFill>
                  <a:srgbClr val="000000"/>
                </a:solidFill>
                <a:latin typeface="Montserrat" panose="00000500000000000000"/>
                <a:ea typeface="Montserrat" panose="00000500000000000000"/>
                <a:cs typeface="Montserrat" panose="00000500000000000000"/>
                <a:sym typeface="Montserrat" panose="00000500000000000000"/>
              </a:rPr>
              <a:t>Ingress Rules define which Service should handle the request.</a:t>
            </a:r>
          </a:p>
          <a:p>
            <a:pPr algn="l">
              <a:lnSpc>
                <a:spcPts val="2545"/>
              </a:lnSpc>
              <a:spcBef>
                <a:spcPct val="0"/>
              </a:spcBef>
            </a:pPr>
            <a:r>
              <a:rPr lang="en-US" sz="1415" spc="5">
                <a:solidFill>
                  <a:srgbClr val="000000"/>
                </a:solidFill>
                <a:latin typeface="Montserrat" panose="00000500000000000000"/>
                <a:ea typeface="Montserrat" panose="00000500000000000000"/>
                <a:cs typeface="Montserrat" panose="00000500000000000000"/>
                <a:sym typeface="Montserrat" panose="00000500000000000000"/>
              </a:rPr>
              <a:t>Service forwards traffic to the correct Pod.</a:t>
            </a:r>
          </a:p>
        </p:txBody>
      </p:sp>
      <p:sp>
        <p:nvSpPr>
          <p:cNvPr id="3" name="TextBox 3"/>
          <p:cNvSpPr txBox="1"/>
          <p:nvPr/>
        </p:nvSpPr>
        <p:spPr>
          <a:xfrm>
            <a:off x="448017" y="2112432"/>
            <a:ext cx="5739170" cy="320991"/>
          </a:xfrm>
          <a:prstGeom prst="rect">
            <a:avLst/>
          </a:prstGeom>
        </p:spPr>
        <p:txBody>
          <a:bodyPr lIns="0" tIns="0" rIns="0" bIns="0" rtlCol="0" anchor="t">
            <a:spAutoFit/>
          </a:bodyPr>
          <a:lstStyle/>
          <a:p>
            <a:pPr algn="ctr">
              <a:lnSpc>
                <a:spcPts val="2765"/>
              </a:lnSpc>
              <a:spcBef>
                <a:spcPct val="0"/>
              </a:spcBef>
            </a:pPr>
            <a:r>
              <a:rPr lang="en-US" sz="1535" b="1" spc="6">
                <a:solidFill>
                  <a:srgbClr val="000000"/>
                </a:solidFill>
                <a:latin typeface="Montserrat Bold" panose="00000600000000000000"/>
                <a:ea typeface="Montserrat Bold" panose="00000600000000000000"/>
                <a:cs typeface="Montserrat Bold" panose="00000600000000000000"/>
                <a:sym typeface="Montserrat Bold" panose="00000600000000000000"/>
              </a:rPr>
              <a:t> User → Ingress Controller → Ingress Rules → Service → Pods</a:t>
            </a:r>
          </a:p>
        </p:txBody>
      </p:sp>
      <p:sp>
        <p:nvSpPr>
          <p:cNvPr id="4" name="TextBox 4"/>
          <p:cNvSpPr txBox="1"/>
          <p:nvPr/>
        </p:nvSpPr>
        <p:spPr>
          <a:xfrm>
            <a:off x="538307" y="2745278"/>
            <a:ext cx="7281440" cy="862843"/>
          </a:xfrm>
          <a:prstGeom prst="rect">
            <a:avLst/>
          </a:prstGeom>
        </p:spPr>
        <p:txBody>
          <a:bodyPr lIns="0" tIns="0" rIns="0" bIns="0" rtlCol="0" anchor="t">
            <a:spAutoFit/>
          </a:bodyPr>
          <a:lstStyle/>
          <a:p>
            <a:pPr algn="just">
              <a:lnSpc>
                <a:spcPts val="2435"/>
              </a:lnSpc>
              <a:spcBef>
                <a:spcPct val="0"/>
              </a:spcBef>
            </a:pPr>
            <a:r>
              <a:rPr lang="en-US" sz="1355" spc="5">
                <a:solidFill>
                  <a:srgbClr val="000000"/>
                </a:solidFill>
                <a:latin typeface="Montserrat" panose="00000500000000000000"/>
                <a:ea typeface="Montserrat" panose="00000500000000000000"/>
                <a:cs typeface="Montserrat" panose="00000500000000000000"/>
                <a:sym typeface="Montserrat" panose="00000500000000000000"/>
              </a:rPr>
              <a:t>Install Ingress Controller in Minikube</a:t>
            </a:r>
          </a:p>
          <a:p>
            <a:pPr algn="just">
              <a:lnSpc>
                <a:spcPts val="2435"/>
              </a:lnSpc>
              <a:spcBef>
                <a:spcPct val="0"/>
              </a:spcBef>
            </a:pPr>
            <a:r>
              <a:rPr lang="en-US" sz="1355" spc="5">
                <a:solidFill>
                  <a:srgbClr val="000000"/>
                </a:solidFill>
                <a:latin typeface="Montserrat" panose="00000500000000000000"/>
                <a:ea typeface="Montserrat" panose="00000500000000000000"/>
                <a:cs typeface="Montserrat" panose="00000500000000000000"/>
                <a:sym typeface="Montserrat" panose="00000500000000000000"/>
              </a:rPr>
              <a:t>Since Minikube does not include an Ingress Controller by default, we must enable it.</a:t>
            </a:r>
          </a:p>
          <a:p>
            <a:pPr algn="just">
              <a:lnSpc>
                <a:spcPts val="2435"/>
              </a:lnSpc>
              <a:spcBef>
                <a:spcPct val="0"/>
              </a:spcBef>
            </a:pPr>
            <a:r>
              <a:rPr lang="en-US" sz="1355" spc="5">
                <a:solidFill>
                  <a:srgbClr val="000000"/>
                </a:solidFill>
                <a:latin typeface="Montserrat" panose="00000500000000000000"/>
                <a:ea typeface="Montserrat" panose="00000500000000000000"/>
                <a:cs typeface="Montserrat" panose="00000500000000000000"/>
                <a:sym typeface="Montserrat" panose="00000500000000000000"/>
              </a:rPr>
              <a:t>Step 1: Enable Ingress in Minikube</a:t>
            </a:r>
          </a:p>
        </p:txBody>
      </p:sp>
      <p:sp>
        <p:nvSpPr>
          <p:cNvPr id="5" name="TextBox 5"/>
          <p:cNvSpPr txBox="1"/>
          <p:nvPr/>
        </p:nvSpPr>
        <p:spPr>
          <a:xfrm>
            <a:off x="538388" y="3740697"/>
            <a:ext cx="3483888" cy="266088"/>
          </a:xfrm>
          <a:prstGeom prst="rect">
            <a:avLst/>
          </a:prstGeom>
        </p:spPr>
        <p:txBody>
          <a:bodyPr lIns="0" tIns="0" rIns="0" bIns="0" rtlCol="0" anchor="t">
            <a:spAutoFit/>
          </a:bodyPr>
          <a:lstStyle/>
          <a:p>
            <a:pPr algn="ctr">
              <a:lnSpc>
                <a:spcPts val="2135"/>
              </a:lnSpc>
              <a:spcBef>
                <a:spcPct val="0"/>
              </a:spcBef>
            </a:pPr>
            <a:r>
              <a:rPr lang="en-US" sz="1525"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minikube addons enable ingress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8202" y="1424178"/>
            <a:ext cx="8647595" cy="1903047"/>
          </a:xfrm>
          <a:custGeom>
            <a:avLst/>
            <a:gdLst/>
            <a:ahLst/>
            <a:cxnLst/>
            <a:rect l="l" t="t" r="r" b="b"/>
            <a:pathLst>
              <a:path w="8647595" h="1903047">
                <a:moveTo>
                  <a:pt x="0" y="0"/>
                </a:moveTo>
                <a:lnTo>
                  <a:pt x="8647596" y="0"/>
                </a:lnTo>
                <a:lnTo>
                  <a:pt x="8647596" y="1903047"/>
                </a:lnTo>
                <a:lnTo>
                  <a:pt x="0" y="19030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697899" y="1728949"/>
            <a:ext cx="3823164" cy="1452458"/>
          </a:xfrm>
          <a:prstGeom prst="rect">
            <a:avLst/>
          </a:prstGeom>
        </p:spPr>
        <p:txBody>
          <a:bodyPr lIns="0" tIns="0" rIns="0" bIns="0" rtlCol="0" anchor="t">
            <a:spAutoFit/>
          </a:bodyPr>
          <a:lstStyle/>
          <a:p>
            <a:pPr algn="ctr">
              <a:lnSpc>
                <a:spcPts val="5040"/>
              </a:lnSpc>
            </a:pPr>
            <a:r>
              <a:rPr lang="en-US" sz="3600" b="1">
                <a:solidFill>
                  <a:srgbClr val="595959"/>
                </a:solidFill>
                <a:latin typeface="Ubuntu Bold" panose="020B0804030602030204"/>
                <a:ea typeface="Ubuntu Bold" panose="020B0804030602030204"/>
                <a:cs typeface="Ubuntu Bold" panose="020B0804030602030204"/>
                <a:sym typeface="Ubuntu Bold" panose="020B0804030602030204"/>
              </a:rPr>
              <a:t>Docker</a:t>
            </a:r>
          </a:p>
          <a:p>
            <a:pPr algn="ctr">
              <a:lnSpc>
                <a:spcPts val="5880"/>
              </a:lnSpc>
            </a:pPr>
            <a:r>
              <a:rPr lang="en-US" sz="4200" b="1">
                <a:solidFill>
                  <a:srgbClr val="000000"/>
                </a:solidFill>
                <a:latin typeface="Ubuntu Bold" panose="020B0804030602030204"/>
                <a:ea typeface="Ubuntu Bold" panose="020B0804030602030204"/>
                <a:cs typeface="Ubuntu Bold" panose="020B0804030602030204"/>
                <a:sym typeface="Ubuntu Bold" panose="020B0804030602030204"/>
              </a:rPr>
              <a:t>Docker Images</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8994635" cy="5143500"/>
          </a:xfrm>
          <a:custGeom>
            <a:avLst/>
            <a:gdLst/>
            <a:ahLst/>
            <a:cxnLst/>
            <a:rect l="l" t="t" r="r" b="b"/>
            <a:pathLst>
              <a:path w="8994635" h="5143500">
                <a:moveTo>
                  <a:pt x="0" y="0"/>
                </a:moveTo>
                <a:lnTo>
                  <a:pt x="8994635" y="0"/>
                </a:lnTo>
                <a:lnTo>
                  <a:pt x="8994635"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861621" y="82616"/>
            <a:ext cx="1195000" cy="504509"/>
          </a:xfrm>
          <a:prstGeom prst="rect">
            <a:avLst/>
          </a:prstGeom>
        </p:spPr>
        <p:txBody>
          <a:bodyPr lIns="0" tIns="0" rIns="0" bIns="0" rtlCol="0" anchor="t">
            <a:spAutoFit/>
          </a:bodyPr>
          <a:lstStyle/>
          <a:p>
            <a:pPr algn="l">
              <a:lnSpc>
                <a:spcPts val="4020"/>
              </a:lnSpc>
            </a:pPr>
            <a:r>
              <a:rPr lang="en-US" sz="2870" spc="8">
                <a:solidFill>
                  <a:srgbClr val="326CE5"/>
                </a:solidFill>
                <a:latin typeface="Barlow" panose="00000500000000000000"/>
                <a:ea typeface="Barlow" panose="00000500000000000000"/>
                <a:cs typeface="Barlow" panose="00000500000000000000"/>
                <a:sym typeface="Barlow" panose="00000500000000000000"/>
              </a:rPr>
              <a:t>Ingress</a:t>
            </a:r>
          </a:p>
        </p:txBody>
      </p:sp>
      <p:sp>
        <p:nvSpPr>
          <p:cNvPr id="4" name="TextBox 4"/>
          <p:cNvSpPr txBox="1"/>
          <p:nvPr/>
        </p:nvSpPr>
        <p:spPr>
          <a:xfrm>
            <a:off x="529317" y="997575"/>
            <a:ext cx="86777" cy="448671"/>
          </a:xfrm>
          <a:prstGeom prst="rect">
            <a:avLst/>
          </a:prstGeom>
        </p:spPr>
        <p:txBody>
          <a:bodyPr lIns="0" tIns="0" rIns="0" bIns="0" rtlCol="0" anchor="t">
            <a:spAutoFit/>
          </a:bodyPr>
          <a:lstStyle/>
          <a:p>
            <a:pPr algn="just">
              <a:lnSpc>
                <a:spcPts val="1735"/>
              </a:lnSpc>
            </a:pPr>
            <a:r>
              <a:rPr lang="en-US" sz="1460">
                <a:solidFill>
                  <a:srgbClr val="000000"/>
                </a:solidFill>
                <a:latin typeface="Arimo" panose="020B0604020202020204"/>
                <a:ea typeface="Arimo" panose="020B0604020202020204"/>
                <a:cs typeface="Arimo" panose="020B0604020202020204"/>
                <a:sym typeface="Arimo" panose="020B0604020202020204"/>
              </a:rPr>
              <a:t>▪ ▪</a:t>
            </a:r>
          </a:p>
        </p:txBody>
      </p:sp>
      <p:sp>
        <p:nvSpPr>
          <p:cNvPr id="5" name="TextBox 5"/>
          <p:cNvSpPr txBox="1"/>
          <p:nvPr/>
        </p:nvSpPr>
        <p:spPr>
          <a:xfrm>
            <a:off x="776680" y="1066269"/>
            <a:ext cx="7512735" cy="692205"/>
          </a:xfrm>
          <a:prstGeom prst="rect">
            <a:avLst/>
          </a:prstGeom>
        </p:spPr>
        <p:txBody>
          <a:bodyPr lIns="0" tIns="0" rIns="0" bIns="0" rtlCol="0" anchor="t">
            <a:spAutoFit/>
          </a:bodyPr>
          <a:lstStyle/>
          <a:p>
            <a:pPr algn="l">
              <a:lnSpc>
                <a:spcPts val="1735"/>
              </a:lnSpc>
            </a:pPr>
            <a:r>
              <a:rPr lang="en-US" sz="1460">
                <a:solidFill>
                  <a:srgbClr val="000000"/>
                </a:solidFill>
                <a:latin typeface="Calibri (MS)" panose="020F0502020204030204"/>
                <a:ea typeface="Calibri (MS)" panose="020F0502020204030204"/>
                <a:cs typeface="Calibri (MS)" panose="020F0502020204030204"/>
                <a:sym typeface="Calibri (MS)" panose="020F0502020204030204"/>
              </a:rPr>
              <a:t>Ingress is a Kubernetes resource that manages external access to services within a cluster Acts as a router, defining rules to control how external users can access services running inside the cl uste r</a:t>
            </a:r>
          </a:p>
        </p:txBody>
      </p:sp>
      <p:sp>
        <p:nvSpPr>
          <p:cNvPr id="6" name="TextBox 6"/>
          <p:cNvSpPr txBox="1"/>
          <p:nvPr/>
        </p:nvSpPr>
        <p:spPr>
          <a:xfrm>
            <a:off x="1690139" y="3111162"/>
            <a:ext cx="595686" cy="261002"/>
          </a:xfrm>
          <a:prstGeom prst="rect">
            <a:avLst/>
          </a:prstGeom>
        </p:spPr>
        <p:txBody>
          <a:bodyPr lIns="0" tIns="0" rIns="0" bIns="0" rtlCol="0" anchor="t">
            <a:spAutoFit/>
          </a:bodyPr>
          <a:lstStyle/>
          <a:p>
            <a:pPr algn="l">
              <a:lnSpc>
                <a:spcPts val="2045"/>
              </a:lnSpc>
            </a:pPr>
            <a:r>
              <a:rPr lang="en-US" sz="1460">
                <a:solidFill>
                  <a:srgbClr val="326CE5"/>
                </a:solidFill>
                <a:latin typeface="Barlow" panose="00000500000000000000"/>
                <a:ea typeface="Barlow" panose="00000500000000000000"/>
                <a:cs typeface="Barlow" panose="00000500000000000000"/>
                <a:sym typeface="Barlow" panose="00000500000000000000"/>
              </a:rPr>
              <a:t>Ingress</a:t>
            </a:r>
          </a:p>
        </p:txBody>
      </p:sp>
      <p:sp>
        <p:nvSpPr>
          <p:cNvPr id="7" name="TextBox 7"/>
          <p:cNvSpPr txBox="1"/>
          <p:nvPr/>
        </p:nvSpPr>
        <p:spPr>
          <a:xfrm>
            <a:off x="4437249" y="2346444"/>
            <a:ext cx="1563482" cy="261002"/>
          </a:xfrm>
          <a:prstGeom prst="rect">
            <a:avLst/>
          </a:prstGeom>
        </p:spPr>
        <p:txBody>
          <a:bodyPr lIns="0" tIns="0" rIns="0" bIns="0" rtlCol="0" anchor="t">
            <a:spAutoFit/>
          </a:bodyPr>
          <a:lstStyle/>
          <a:p>
            <a:pPr algn="l">
              <a:lnSpc>
                <a:spcPts val="2045"/>
              </a:lnSpc>
            </a:pPr>
            <a:r>
              <a:rPr lang="en-US" sz="1460">
                <a:solidFill>
                  <a:srgbClr val="326CE5"/>
                </a:solidFill>
                <a:latin typeface="Barlow" panose="00000500000000000000"/>
                <a:ea typeface="Barlow" panose="00000500000000000000"/>
                <a:cs typeface="Barlow" panose="00000500000000000000"/>
                <a:sym typeface="Barlow" panose="00000500000000000000"/>
              </a:rPr>
              <a:t>Kubernetes Cluster</a:t>
            </a: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8994635" cy="5143500"/>
          </a:xfrm>
          <a:custGeom>
            <a:avLst/>
            <a:gdLst/>
            <a:ahLst/>
            <a:cxnLst/>
            <a:rect l="l" t="t" r="r" b="b"/>
            <a:pathLst>
              <a:path w="8994635" h="5143500">
                <a:moveTo>
                  <a:pt x="0" y="0"/>
                </a:moveTo>
                <a:lnTo>
                  <a:pt x="8994635" y="0"/>
                </a:lnTo>
                <a:lnTo>
                  <a:pt x="8994635"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861621" y="82616"/>
            <a:ext cx="1195000" cy="504509"/>
          </a:xfrm>
          <a:prstGeom prst="rect">
            <a:avLst/>
          </a:prstGeom>
        </p:spPr>
        <p:txBody>
          <a:bodyPr lIns="0" tIns="0" rIns="0" bIns="0" rtlCol="0" anchor="t">
            <a:spAutoFit/>
          </a:bodyPr>
          <a:lstStyle/>
          <a:p>
            <a:pPr algn="l">
              <a:lnSpc>
                <a:spcPts val="4020"/>
              </a:lnSpc>
            </a:pPr>
            <a:r>
              <a:rPr lang="en-US" sz="2870" spc="8">
                <a:solidFill>
                  <a:srgbClr val="326CE5"/>
                </a:solidFill>
                <a:latin typeface="Barlow" panose="00000500000000000000"/>
                <a:ea typeface="Barlow" panose="00000500000000000000"/>
                <a:cs typeface="Barlow" panose="00000500000000000000"/>
                <a:sym typeface="Barlow" panose="00000500000000000000"/>
              </a:rPr>
              <a:t>Ingress</a:t>
            </a:r>
          </a:p>
        </p:txBody>
      </p:sp>
      <p:sp>
        <p:nvSpPr>
          <p:cNvPr id="4" name="TextBox 4"/>
          <p:cNvSpPr txBox="1"/>
          <p:nvPr/>
        </p:nvSpPr>
        <p:spPr>
          <a:xfrm>
            <a:off x="529317" y="969000"/>
            <a:ext cx="86777" cy="256818"/>
          </a:xfrm>
          <a:prstGeom prst="rect">
            <a:avLst/>
          </a:prstGeom>
        </p:spPr>
        <p:txBody>
          <a:bodyPr lIns="0" tIns="0" rIns="0" bIns="0" rtlCol="0" anchor="t">
            <a:spAutoFit/>
          </a:bodyPr>
          <a:lstStyle/>
          <a:p>
            <a:pPr algn="l">
              <a:lnSpc>
                <a:spcPts val="2045"/>
              </a:lnSpc>
            </a:pPr>
            <a:r>
              <a:rPr lang="en-US" sz="1460">
                <a:solidFill>
                  <a:srgbClr val="000000"/>
                </a:solidFill>
                <a:latin typeface="Arimo" panose="020B0604020202020204"/>
                <a:ea typeface="Arimo" panose="020B0604020202020204"/>
                <a:cs typeface="Arimo" panose="020B0604020202020204"/>
                <a:sym typeface="Arimo" panose="020B0604020202020204"/>
              </a:rPr>
              <a:t>▪</a:t>
            </a:r>
          </a:p>
        </p:txBody>
      </p:sp>
      <p:sp>
        <p:nvSpPr>
          <p:cNvPr id="5" name="TextBox 5"/>
          <p:cNvSpPr txBox="1"/>
          <p:nvPr/>
        </p:nvSpPr>
        <p:spPr>
          <a:xfrm>
            <a:off x="776680" y="1037694"/>
            <a:ext cx="6419896" cy="280287"/>
          </a:xfrm>
          <a:prstGeom prst="rect">
            <a:avLst/>
          </a:prstGeom>
        </p:spPr>
        <p:txBody>
          <a:bodyPr lIns="0" tIns="0" rIns="0" bIns="0" rtlCol="0" anchor="t">
            <a:spAutoFit/>
          </a:bodyPr>
          <a:lstStyle/>
          <a:p>
            <a:pPr algn="l">
              <a:lnSpc>
                <a:spcPts val="2045"/>
              </a:lnSpc>
            </a:pPr>
            <a:r>
              <a:rPr lang="en-US" sz="1460">
                <a:solidFill>
                  <a:srgbClr val="000000"/>
                </a:solidFill>
                <a:latin typeface="Calibri (MS)" panose="020F0502020204030204"/>
                <a:ea typeface="Calibri (MS)" panose="020F0502020204030204"/>
                <a:cs typeface="Calibri (MS)" panose="020F0502020204030204"/>
                <a:sym typeface="Calibri (MS)" panose="020F0502020204030204"/>
              </a:rPr>
              <a:t>Ingress defines rules for routing HTTP and HTTPS traffic to services within the cluster</a:t>
            </a:r>
          </a:p>
        </p:txBody>
      </p:sp>
      <p:sp>
        <p:nvSpPr>
          <p:cNvPr id="6" name="TextBox 6"/>
          <p:cNvSpPr txBox="1"/>
          <p:nvPr/>
        </p:nvSpPr>
        <p:spPr>
          <a:xfrm>
            <a:off x="3825890" y="3233464"/>
            <a:ext cx="748048" cy="226741"/>
          </a:xfrm>
          <a:prstGeom prst="rect">
            <a:avLst/>
          </a:prstGeom>
        </p:spPr>
        <p:txBody>
          <a:bodyPr lIns="0" tIns="0" rIns="0" bIns="0" rtlCol="0" anchor="t">
            <a:spAutoFit/>
          </a:bodyPr>
          <a:lstStyle/>
          <a:p>
            <a:pPr algn="l">
              <a:lnSpc>
                <a:spcPts val="1820"/>
              </a:lnSpc>
            </a:pPr>
            <a:r>
              <a:rPr lang="en-US" sz="1300" spc="1">
                <a:solidFill>
                  <a:srgbClr val="326CE5"/>
                </a:solidFill>
                <a:latin typeface="Barlow" panose="00000500000000000000"/>
                <a:ea typeface="Barlow" panose="00000500000000000000"/>
                <a:cs typeface="Barlow" panose="00000500000000000000"/>
                <a:sym typeface="Barlow" panose="00000500000000000000"/>
              </a:rPr>
              <a:t>OSI Model </a:t>
            </a:r>
          </a:p>
        </p:txBody>
      </p:sp>
      <p:sp>
        <p:nvSpPr>
          <p:cNvPr id="7" name="TextBox 7"/>
          <p:cNvSpPr txBox="1"/>
          <p:nvPr/>
        </p:nvSpPr>
        <p:spPr>
          <a:xfrm>
            <a:off x="6082856" y="2218036"/>
            <a:ext cx="1404476" cy="360091"/>
          </a:xfrm>
          <a:prstGeom prst="rect">
            <a:avLst/>
          </a:prstGeom>
        </p:spPr>
        <p:txBody>
          <a:bodyPr lIns="0" tIns="0" rIns="0" bIns="0" rtlCol="0" anchor="t">
            <a:spAutoFit/>
          </a:bodyPr>
          <a:lstStyle/>
          <a:p>
            <a:pPr algn="l">
              <a:lnSpc>
                <a:spcPts val="3250"/>
              </a:lnSpc>
            </a:pPr>
            <a:r>
              <a:rPr lang="en-US" sz="1300">
                <a:solidFill>
                  <a:srgbClr val="FFFFFF"/>
                </a:solidFill>
                <a:latin typeface="Barlow" panose="00000500000000000000"/>
                <a:ea typeface="Barlow" panose="00000500000000000000"/>
                <a:cs typeface="Barlow" panose="00000500000000000000"/>
                <a:sym typeface="Barlow" panose="00000500000000000000"/>
              </a:rPr>
              <a:t>Path-based routing</a:t>
            </a:r>
          </a:p>
        </p:txBody>
      </p:sp>
      <p:sp>
        <p:nvSpPr>
          <p:cNvPr id="8" name="TextBox 8"/>
          <p:cNvSpPr txBox="1"/>
          <p:nvPr/>
        </p:nvSpPr>
        <p:spPr>
          <a:xfrm>
            <a:off x="6080568" y="2738874"/>
            <a:ext cx="1409148" cy="360091"/>
          </a:xfrm>
          <a:prstGeom prst="rect">
            <a:avLst/>
          </a:prstGeom>
        </p:spPr>
        <p:txBody>
          <a:bodyPr lIns="0" tIns="0" rIns="0" bIns="0" rtlCol="0" anchor="t">
            <a:spAutoFit/>
          </a:bodyPr>
          <a:lstStyle/>
          <a:p>
            <a:pPr algn="l">
              <a:lnSpc>
                <a:spcPts val="3250"/>
              </a:lnSpc>
            </a:pPr>
            <a:r>
              <a:rPr lang="en-US" sz="1300">
                <a:solidFill>
                  <a:srgbClr val="FFFFFF"/>
                </a:solidFill>
                <a:latin typeface="Barlow" panose="00000500000000000000"/>
                <a:ea typeface="Barlow" panose="00000500000000000000"/>
                <a:cs typeface="Barlow" panose="00000500000000000000"/>
                <a:sym typeface="Barlow" panose="00000500000000000000"/>
              </a:rPr>
              <a:t>Host-based routing</a:t>
            </a:r>
          </a:p>
        </p:txBody>
      </p:sp>
      <p:sp>
        <p:nvSpPr>
          <p:cNvPr id="9" name="TextBox 9"/>
          <p:cNvSpPr txBox="1"/>
          <p:nvPr/>
        </p:nvSpPr>
        <p:spPr>
          <a:xfrm>
            <a:off x="6192157" y="3256502"/>
            <a:ext cx="1186665" cy="360091"/>
          </a:xfrm>
          <a:prstGeom prst="rect">
            <a:avLst/>
          </a:prstGeom>
        </p:spPr>
        <p:txBody>
          <a:bodyPr lIns="0" tIns="0" rIns="0" bIns="0" rtlCol="0" anchor="t">
            <a:spAutoFit/>
          </a:bodyPr>
          <a:lstStyle/>
          <a:p>
            <a:pPr algn="l">
              <a:lnSpc>
                <a:spcPts val="3250"/>
              </a:lnSpc>
            </a:pPr>
            <a:r>
              <a:rPr lang="en-US" sz="1300" spc="1">
                <a:solidFill>
                  <a:srgbClr val="FFFFFF"/>
                </a:solidFill>
                <a:latin typeface="Barlow" panose="00000500000000000000"/>
                <a:ea typeface="Barlow" panose="00000500000000000000"/>
                <a:cs typeface="Barlow" panose="00000500000000000000"/>
                <a:sym typeface="Barlow" panose="00000500000000000000"/>
              </a:rPr>
              <a:t>SSL termination</a:t>
            </a:r>
          </a:p>
        </p:txBody>
      </p:sp>
      <p:sp>
        <p:nvSpPr>
          <p:cNvPr id="10" name="TextBox 10"/>
          <p:cNvSpPr txBox="1"/>
          <p:nvPr/>
        </p:nvSpPr>
        <p:spPr>
          <a:xfrm>
            <a:off x="6230175" y="3774365"/>
            <a:ext cx="1105475" cy="360091"/>
          </a:xfrm>
          <a:prstGeom prst="rect">
            <a:avLst/>
          </a:prstGeom>
        </p:spPr>
        <p:txBody>
          <a:bodyPr lIns="0" tIns="0" rIns="0" bIns="0" rtlCol="0" anchor="t">
            <a:spAutoFit/>
          </a:bodyPr>
          <a:lstStyle/>
          <a:p>
            <a:pPr algn="l">
              <a:lnSpc>
                <a:spcPts val="3250"/>
              </a:lnSpc>
            </a:pPr>
            <a:r>
              <a:rPr lang="en-US" sz="1300" spc="1">
                <a:solidFill>
                  <a:srgbClr val="FFFFFF"/>
                </a:solidFill>
                <a:latin typeface="Barlow" panose="00000500000000000000"/>
                <a:ea typeface="Barlow" panose="00000500000000000000"/>
                <a:cs typeface="Barlow" panose="00000500000000000000"/>
                <a:sym typeface="Barlow" panose="00000500000000000000"/>
              </a:rPr>
              <a:t>Load balancing</a:t>
            </a:r>
          </a:p>
        </p:txBody>
      </p:sp>
      <p:sp>
        <p:nvSpPr>
          <p:cNvPr id="11" name="TextBox 11"/>
          <p:cNvSpPr txBox="1"/>
          <p:nvPr/>
        </p:nvSpPr>
        <p:spPr>
          <a:xfrm>
            <a:off x="3358194" y="2381524"/>
            <a:ext cx="1663871" cy="192479"/>
          </a:xfrm>
          <a:prstGeom prst="rect">
            <a:avLst/>
          </a:prstGeom>
        </p:spPr>
        <p:txBody>
          <a:bodyPr lIns="0" tIns="0" rIns="0" bIns="0" rtlCol="0" anchor="t">
            <a:spAutoFit/>
          </a:bodyPr>
          <a:lstStyle/>
          <a:p>
            <a:pPr algn="l">
              <a:lnSpc>
                <a:spcPts val="1595"/>
              </a:lnSpc>
            </a:pPr>
            <a:r>
              <a:rPr lang="en-US" sz="1135" spc="7">
                <a:solidFill>
                  <a:srgbClr val="FFFFFF"/>
                </a:solidFill>
                <a:latin typeface="Barlow" panose="00000500000000000000"/>
                <a:ea typeface="Barlow" panose="00000500000000000000"/>
                <a:cs typeface="Barlow" panose="00000500000000000000"/>
                <a:sym typeface="Barlow" panose="00000500000000000000"/>
              </a:rPr>
              <a:t>Level 7: Application Layer</a:t>
            </a:r>
          </a:p>
        </p:txBody>
      </p:sp>
      <p:sp>
        <p:nvSpPr>
          <p:cNvPr id="12" name="TextBox 12"/>
          <p:cNvSpPr txBox="1"/>
          <p:nvPr/>
        </p:nvSpPr>
        <p:spPr>
          <a:xfrm>
            <a:off x="1120928" y="3212855"/>
            <a:ext cx="595686" cy="261002"/>
          </a:xfrm>
          <a:prstGeom prst="rect">
            <a:avLst/>
          </a:prstGeom>
        </p:spPr>
        <p:txBody>
          <a:bodyPr lIns="0" tIns="0" rIns="0" bIns="0" rtlCol="0" anchor="t">
            <a:spAutoFit/>
          </a:bodyPr>
          <a:lstStyle/>
          <a:p>
            <a:pPr algn="l">
              <a:lnSpc>
                <a:spcPts val="2045"/>
              </a:lnSpc>
            </a:pPr>
            <a:r>
              <a:rPr lang="en-US" sz="1460">
                <a:solidFill>
                  <a:srgbClr val="326CE5"/>
                </a:solidFill>
                <a:latin typeface="Barlow" panose="00000500000000000000"/>
                <a:ea typeface="Barlow" panose="00000500000000000000"/>
                <a:cs typeface="Barlow" panose="00000500000000000000"/>
                <a:sym typeface="Barlow" panose="00000500000000000000"/>
              </a:rPr>
              <a:t>Ingress</a:t>
            </a: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8994635" cy="5143500"/>
          </a:xfrm>
          <a:custGeom>
            <a:avLst/>
            <a:gdLst/>
            <a:ahLst/>
            <a:cxnLst/>
            <a:rect l="l" t="t" r="r" b="b"/>
            <a:pathLst>
              <a:path w="8994635" h="5143500">
                <a:moveTo>
                  <a:pt x="0" y="0"/>
                </a:moveTo>
                <a:lnTo>
                  <a:pt x="8994635" y="0"/>
                </a:lnTo>
                <a:lnTo>
                  <a:pt x="8994635"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618182" y="1668647"/>
            <a:ext cx="2117288" cy="471866"/>
          </a:xfrm>
          <a:prstGeom prst="rect">
            <a:avLst/>
          </a:prstGeom>
        </p:spPr>
        <p:txBody>
          <a:bodyPr lIns="0" tIns="0" rIns="0" bIns="0" rtlCol="0" anchor="t">
            <a:spAutoFit/>
          </a:bodyPr>
          <a:lstStyle/>
          <a:p>
            <a:pPr algn="ctr">
              <a:lnSpc>
                <a:spcPts val="1735"/>
              </a:lnSpc>
            </a:pPr>
            <a:r>
              <a:rPr lang="en-US" sz="1460">
                <a:solidFill>
                  <a:srgbClr val="000000"/>
                </a:solidFill>
                <a:latin typeface="Calibri (MS)" panose="020F0502020204030204"/>
                <a:ea typeface="Calibri (MS)" panose="020F0502020204030204"/>
                <a:cs typeface="Calibri (MS)" panose="020F0502020204030204"/>
                <a:sym typeface="Calibri (MS)" panose="020F0502020204030204"/>
              </a:rPr>
              <a:t>Defines routing rules to direct incoming requests to </a:t>
            </a:r>
          </a:p>
        </p:txBody>
      </p:sp>
      <p:sp>
        <p:nvSpPr>
          <p:cNvPr id="4" name="TextBox 4"/>
          <p:cNvSpPr txBox="1"/>
          <p:nvPr/>
        </p:nvSpPr>
        <p:spPr>
          <a:xfrm>
            <a:off x="5753952" y="2873954"/>
            <a:ext cx="2041251" cy="471776"/>
          </a:xfrm>
          <a:prstGeom prst="rect">
            <a:avLst/>
          </a:prstGeom>
        </p:spPr>
        <p:txBody>
          <a:bodyPr lIns="0" tIns="0" rIns="0" bIns="0" rtlCol="0" anchor="t">
            <a:spAutoFit/>
          </a:bodyPr>
          <a:lstStyle/>
          <a:p>
            <a:pPr algn="just">
              <a:lnSpc>
                <a:spcPts val="1735"/>
              </a:lnSpc>
            </a:pPr>
            <a:r>
              <a:rPr lang="en-US" sz="1460">
                <a:solidFill>
                  <a:srgbClr val="000000"/>
                </a:solidFill>
                <a:latin typeface="Calibri (MS)" panose="020F0502020204030204"/>
                <a:ea typeface="Calibri (MS)" panose="020F0502020204030204"/>
                <a:cs typeface="Calibri (MS)" panose="020F0502020204030204"/>
                <a:sym typeface="Calibri (MS)" panose="020F0502020204030204"/>
              </a:rPr>
              <a:t>Enforces Ingress rules, but Kubernetes lacks a built-in </a:t>
            </a:r>
          </a:p>
        </p:txBody>
      </p:sp>
      <p:sp>
        <p:nvSpPr>
          <p:cNvPr id="5" name="TextBox 5"/>
          <p:cNvSpPr txBox="1"/>
          <p:nvPr/>
        </p:nvSpPr>
        <p:spPr>
          <a:xfrm>
            <a:off x="6086979" y="3314075"/>
            <a:ext cx="1320207" cy="251712"/>
          </a:xfrm>
          <a:prstGeom prst="rect">
            <a:avLst/>
          </a:prstGeom>
        </p:spPr>
        <p:txBody>
          <a:bodyPr lIns="0" tIns="0" rIns="0" bIns="0" rtlCol="0" anchor="t">
            <a:spAutoFit/>
          </a:bodyPr>
          <a:lstStyle/>
          <a:p>
            <a:pPr algn="l">
              <a:lnSpc>
                <a:spcPts val="1735"/>
              </a:lnSpc>
            </a:pPr>
            <a:r>
              <a:rPr lang="en-US" sz="1460">
                <a:solidFill>
                  <a:srgbClr val="000000"/>
                </a:solidFill>
                <a:latin typeface="Calibri (MS)" panose="020F0502020204030204"/>
                <a:ea typeface="Calibri (MS)" panose="020F0502020204030204"/>
                <a:cs typeface="Calibri (MS)" panose="020F0502020204030204"/>
                <a:sym typeface="Calibri (MS)" panose="020F0502020204030204"/>
              </a:rPr>
              <a:t>Ingress controller</a:t>
            </a:r>
          </a:p>
        </p:txBody>
      </p:sp>
      <p:sp>
        <p:nvSpPr>
          <p:cNvPr id="6" name="TextBox 6"/>
          <p:cNvSpPr txBox="1"/>
          <p:nvPr/>
        </p:nvSpPr>
        <p:spPr>
          <a:xfrm>
            <a:off x="1005217" y="2080194"/>
            <a:ext cx="1289012" cy="280555"/>
          </a:xfrm>
          <a:prstGeom prst="rect">
            <a:avLst/>
          </a:prstGeom>
        </p:spPr>
        <p:txBody>
          <a:bodyPr lIns="0" tIns="0" rIns="0" bIns="0" rtlCol="0" anchor="t">
            <a:spAutoFit/>
          </a:bodyPr>
          <a:lstStyle/>
          <a:p>
            <a:pPr algn="l">
              <a:lnSpc>
                <a:spcPts val="2050"/>
              </a:lnSpc>
            </a:pPr>
            <a:r>
              <a:rPr lang="en-US" sz="1465">
                <a:solidFill>
                  <a:srgbClr val="000000"/>
                </a:solidFill>
                <a:latin typeface="Calibri (MS)" panose="020F0502020204030204"/>
                <a:ea typeface="Calibri (MS)" panose="020F0502020204030204"/>
                <a:cs typeface="Calibri (MS)" panose="020F0502020204030204"/>
                <a:sym typeface="Calibri (MS)" panose="020F0502020204030204"/>
              </a:rPr>
              <a:t>backend services</a:t>
            </a:r>
          </a:p>
        </p:txBody>
      </p:sp>
      <p:sp>
        <p:nvSpPr>
          <p:cNvPr id="7" name="TextBox 7"/>
          <p:cNvSpPr txBox="1"/>
          <p:nvPr/>
        </p:nvSpPr>
        <p:spPr>
          <a:xfrm>
            <a:off x="3158469" y="82616"/>
            <a:ext cx="2628520" cy="812751"/>
          </a:xfrm>
          <a:prstGeom prst="rect">
            <a:avLst/>
          </a:prstGeom>
        </p:spPr>
        <p:txBody>
          <a:bodyPr lIns="0" tIns="0" rIns="0" bIns="0" rtlCol="0" anchor="t">
            <a:spAutoFit/>
          </a:bodyPr>
          <a:lstStyle/>
          <a:p>
            <a:pPr algn="ctr">
              <a:lnSpc>
                <a:spcPts val="4020"/>
              </a:lnSpc>
            </a:pPr>
            <a:r>
              <a:rPr lang="en-US" sz="2870" spc="8">
                <a:solidFill>
                  <a:srgbClr val="326CE5"/>
                </a:solidFill>
                <a:latin typeface="Barlow" panose="00000500000000000000"/>
                <a:ea typeface="Barlow" panose="00000500000000000000"/>
                <a:cs typeface="Barlow" panose="00000500000000000000"/>
                <a:sym typeface="Barlow" panose="00000500000000000000"/>
              </a:rPr>
              <a:t>Ingress</a:t>
            </a:r>
          </a:p>
          <a:p>
            <a:pPr algn="ctr">
              <a:lnSpc>
                <a:spcPts val="2805"/>
              </a:lnSpc>
            </a:pPr>
            <a:r>
              <a:rPr lang="en-US" sz="2005" spc="10">
                <a:solidFill>
                  <a:srgbClr val="326CE5"/>
                </a:solidFill>
                <a:latin typeface="Barlow" panose="00000500000000000000"/>
                <a:ea typeface="Barlow" panose="00000500000000000000"/>
                <a:cs typeface="Barlow" panose="00000500000000000000"/>
                <a:sym typeface="Barlow" panose="00000500000000000000"/>
              </a:rPr>
              <a:t>Components of Ingress</a:t>
            </a:r>
          </a:p>
        </p:txBody>
      </p:sp>
      <p:sp>
        <p:nvSpPr>
          <p:cNvPr id="8" name="TextBox 8"/>
          <p:cNvSpPr txBox="1"/>
          <p:nvPr/>
        </p:nvSpPr>
        <p:spPr>
          <a:xfrm>
            <a:off x="3597127" y="1969393"/>
            <a:ext cx="1407574" cy="261277"/>
          </a:xfrm>
          <a:prstGeom prst="rect">
            <a:avLst/>
          </a:prstGeom>
        </p:spPr>
        <p:txBody>
          <a:bodyPr lIns="0" tIns="0" rIns="0" bIns="0" rtlCol="0" anchor="t">
            <a:spAutoFit/>
          </a:bodyPr>
          <a:lstStyle/>
          <a:p>
            <a:pPr algn="l">
              <a:lnSpc>
                <a:spcPts val="2050"/>
              </a:lnSpc>
            </a:pPr>
            <a:r>
              <a:rPr lang="en-US" sz="1465">
                <a:solidFill>
                  <a:srgbClr val="326CE5"/>
                </a:solidFill>
                <a:latin typeface="Barlow" panose="00000500000000000000"/>
                <a:ea typeface="Barlow" panose="00000500000000000000"/>
                <a:cs typeface="Barlow" panose="00000500000000000000"/>
                <a:sym typeface="Barlow" panose="00000500000000000000"/>
              </a:rPr>
              <a:t>Ingress Resource</a:t>
            </a:r>
          </a:p>
        </p:txBody>
      </p:sp>
      <p:sp>
        <p:nvSpPr>
          <p:cNvPr id="9" name="TextBox 9"/>
          <p:cNvSpPr txBox="1"/>
          <p:nvPr/>
        </p:nvSpPr>
        <p:spPr>
          <a:xfrm>
            <a:off x="3570281" y="3189954"/>
            <a:ext cx="1442034" cy="261002"/>
          </a:xfrm>
          <a:prstGeom prst="rect">
            <a:avLst/>
          </a:prstGeom>
        </p:spPr>
        <p:txBody>
          <a:bodyPr lIns="0" tIns="0" rIns="0" bIns="0" rtlCol="0" anchor="t">
            <a:spAutoFit/>
          </a:bodyPr>
          <a:lstStyle/>
          <a:p>
            <a:pPr algn="l">
              <a:lnSpc>
                <a:spcPts val="2045"/>
              </a:lnSpc>
            </a:pPr>
            <a:r>
              <a:rPr lang="en-US" sz="1460">
                <a:solidFill>
                  <a:srgbClr val="326CE5"/>
                </a:solidFill>
                <a:latin typeface="Barlow" panose="00000500000000000000"/>
                <a:ea typeface="Barlow" panose="00000500000000000000"/>
                <a:cs typeface="Barlow" panose="00000500000000000000"/>
                <a:sym typeface="Barlow" panose="00000500000000000000"/>
              </a:rPr>
              <a:t>Ingress Controller</a:t>
            </a: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8994635" cy="5143500"/>
          </a:xfrm>
          <a:custGeom>
            <a:avLst/>
            <a:gdLst/>
            <a:ahLst/>
            <a:cxnLst/>
            <a:rect l="l" t="t" r="r" b="b"/>
            <a:pathLst>
              <a:path w="8994635" h="5143500">
                <a:moveTo>
                  <a:pt x="0" y="0"/>
                </a:moveTo>
                <a:lnTo>
                  <a:pt x="8994635" y="0"/>
                </a:lnTo>
                <a:lnTo>
                  <a:pt x="8994635"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074455" y="82616"/>
            <a:ext cx="2792708" cy="812751"/>
          </a:xfrm>
          <a:prstGeom prst="rect">
            <a:avLst/>
          </a:prstGeom>
        </p:spPr>
        <p:txBody>
          <a:bodyPr lIns="0" tIns="0" rIns="0" bIns="0" rtlCol="0" anchor="t">
            <a:spAutoFit/>
          </a:bodyPr>
          <a:lstStyle/>
          <a:p>
            <a:pPr algn="ctr">
              <a:lnSpc>
                <a:spcPts val="4020"/>
              </a:lnSpc>
            </a:pPr>
            <a:r>
              <a:rPr lang="en-US" sz="2870" spc="8">
                <a:solidFill>
                  <a:srgbClr val="326CE5"/>
                </a:solidFill>
                <a:latin typeface="Barlow" panose="00000500000000000000"/>
                <a:ea typeface="Barlow" panose="00000500000000000000"/>
                <a:cs typeface="Barlow" panose="00000500000000000000"/>
                <a:sym typeface="Barlow" panose="00000500000000000000"/>
              </a:rPr>
              <a:t>Ingress</a:t>
            </a:r>
          </a:p>
          <a:p>
            <a:pPr algn="ctr">
              <a:lnSpc>
                <a:spcPts val="2805"/>
              </a:lnSpc>
            </a:pPr>
            <a:r>
              <a:rPr lang="en-US" sz="2005" spc="6">
                <a:solidFill>
                  <a:srgbClr val="326CE5"/>
                </a:solidFill>
                <a:latin typeface="Barlow" panose="00000500000000000000"/>
                <a:ea typeface="Barlow" panose="00000500000000000000"/>
                <a:cs typeface="Barlow" panose="00000500000000000000"/>
                <a:sym typeface="Barlow" panose="00000500000000000000"/>
              </a:rPr>
              <a:t>Flow of Traffic in Ingress</a:t>
            </a:r>
          </a:p>
        </p:txBody>
      </p:sp>
      <p:sp>
        <p:nvSpPr>
          <p:cNvPr id="4" name="TextBox 4"/>
          <p:cNvSpPr txBox="1"/>
          <p:nvPr/>
        </p:nvSpPr>
        <p:spPr>
          <a:xfrm>
            <a:off x="1911117" y="2616447"/>
            <a:ext cx="1061238" cy="213826"/>
          </a:xfrm>
          <a:prstGeom prst="rect">
            <a:avLst/>
          </a:prstGeom>
        </p:spPr>
        <p:txBody>
          <a:bodyPr lIns="0" tIns="0" rIns="0" bIns="0" rtlCol="0" anchor="t">
            <a:spAutoFit/>
          </a:bodyPr>
          <a:lstStyle/>
          <a:p>
            <a:pPr algn="l">
              <a:lnSpc>
                <a:spcPts val="1595"/>
              </a:lnSpc>
            </a:pPr>
            <a:r>
              <a:rPr lang="en-US" sz="1135">
                <a:solidFill>
                  <a:srgbClr val="326CE5"/>
                </a:solidFill>
                <a:latin typeface="Calibri (MS) Light" panose="020F0302020204030204"/>
                <a:ea typeface="Calibri (MS) Light" panose="020F0302020204030204"/>
                <a:cs typeface="Calibri (MS) Light" panose="020F0302020204030204"/>
                <a:sym typeface="Calibri (MS) Light" panose="020F0302020204030204"/>
              </a:rPr>
              <a:t>app.</a:t>
            </a:r>
            <a:r>
              <a:rPr lang="en-US" sz="1135">
                <a:solidFill>
                  <a:srgbClr val="000000"/>
                </a:solidFill>
                <a:latin typeface="Calibri (MS) Light" panose="020F0302020204030204"/>
                <a:ea typeface="Calibri (MS) Light" panose="020F0302020204030204"/>
                <a:cs typeface="Calibri (MS) Light" panose="020F0302020204030204"/>
                <a:sym typeface="Calibri (MS) Light" panose="020F0302020204030204"/>
              </a:rPr>
              <a:t> </a:t>
            </a:r>
            <a:r>
              <a:rPr lang="en-US" sz="1135">
                <a:solidFill>
                  <a:srgbClr val="326CE5"/>
                </a:solidFill>
                <a:latin typeface="Calibri (MS) Light" panose="020F0302020204030204"/>
                <a:ea typeface="Calibri (MS) Light" panose="020F0302020204030204"/>
                <a:cs typeface="Calibri (MS) Light" panose="020F0302020204030204"/>
                <a:sym typeface="Calibri (MS) Light" panose="020F0302020204030204"/>
              </a:rPr>
              <a:t>exam</a:t>
            </a:r>
            <a:r>
              <a:rPr lang="en-US" sz="1135">
                <a:solidFill>
                  <a:srgbClr val="000000"/>
                </a:solidFill>
                <a:latin typeface="Calibri (MS) Light" panose="020F0302020204030204"/>
                <a:ea typeface="Calibri (MS) Light" panose="020F0302020204030204"/>
                <a:cs typeface="Calibri (MS) Light" panose="020F0302020204030204"/>
                <a:sym typeface="Calibri (MS) Light" panose="020F0302020204030204"/>
              </a:rPr>
              <a:t> </a:t>
            </a:r>
            <a:r>
              <a:rPr lang="en-US" sz="1135">
                <a:solidFill>
                  <a:srgbClr val="326CE5"/>
                </a:solidFill>
                <a:latin typeface="Calibri (MS) Light" panose="020F0302020204030204"/>
                <a:ea typeface="Calibri (MS) Light" panose="020F0302020204030204"/>
                <a:cs typeface="Calibri (MS) Light" panose="020F0302020204030204"/>
                <a:sym typeface="Calibri (MS) Light" panose="020F0302020204030204"/>
              </a:rPr>
              <a:t>pl</a:t>
            </a:r>
            <a:r>
              <a:rPr lang="en-US" sz="1135">
                <a:solidFill>
                  <a:srgbClr val="000000"/>
                </a:solidFill>
                <a:latin typeface="Calibri (MS) Light" panose="020F0302020204030204"/>
                <a:ea typeface="Calibri (MS) Light" panose="020F0302020204030204"/>
                <a:cs typeface="Calibri (MS) Light" panose="020F0302020204030204"/>
                <a:sym typeface="Calibri (MS) Light" panose="020F0302020204030204"/>
              </a:rPr>
              <a:t> </a:t>
            </a:r>
            <a:r>
              <a:rPr lang="en-US" sz="1135">
                <a:solidFill>
                  <a:srgbClr val="326CE5"/>
                </a:solidFill>
                <a:latin typeface="Calibri (MS) Light" panose="020F0302020204030204"/>
                <a:ea typeface="Calibri (MS) Light" panose="020F0302020204030204"/>
                <a:cs typeface="Calibri (MS) Light" panose="020F0302020204030204"/>
                <a:sym typeface="Calibri (MS) Light" panose="020F0302020204030204"/>
              </a:rPr>
              <a:t>e.</a:t>
            </a:r>
            <a:r>
              <a:rPr lang="en-US" sz="1135">
                <a:solidFill>
                  <a:srgbClr val="000000"/>
                </a:solidFill>
                <a:latin typeface="Calibri (MS) Light" panose="020F0302020204030204"/>
                <a:ea typeface="Calibri (MS) Light" panose="020F0302020204030204"/>
                <a:cs typeface="Calibri (MS) Light" panose="020F0302020204030204"/>
                <a:sym typeface="Calibri (MS) Light" panose="020F0302020204030204"/>
              </a:rPr>
              <a:t> </a:t>
            </a:r>
            <a:r>
              <a:rPr lang="en-US" sz="1135">
                <a:solidFill>
                  <a:srgbClr val="326CE5"/>
                </a:solidFill>
                <a:latin typeface="Calibri (MS) Light" panose="020F0302020204030204"/>
                <a:ea typeface="Calibri (MS) Light" panose="020F0302020204030204"/>
                <a:cs typeface="Calibri (MS) Light" panose="020F0302020204030204"/>
                <a:sym typeface="Calibri (MS) Light" panose="020F0302020204030204"/>
              </a:rPr>
              <a:t>co</a:t>
            </a:r>
            <a:r>
              <a:rPr lang="en-US" sz="1135">
                <a:solidFill>
                  <a:srgbClr val="000000"/>
                </a:solidFill>
                <a:latin typeface="Calibri (MS) Light" panose="020F0302020204030204"/>
                <a:ea typeface="Calibri (MS) Light" panose="020F0302020204030204"/>
                <a:cs typeface="Calibri (MS) Light" panose="020F0302020204030204"/>
                <a:sym typeface="Calibri (MS) Light" panose="020F0302020204030204"/>
              </a:rPr>
              <a:t> </a:t>
            </a:r>
            <a:r>
              <a:rPr lang="en-US" sz="1135">
                <a:solidFill>
                  <a:srgbClr val="326CE5"/>
                </a:solidFill>
                <a:latin typeface="Calibri (MS) Light" panose="020F0302020204030204"/>
                <a:ea typeface="Calibri (MS) Light" panose="020F0302020204030204"/>
                <a:cs typeface="Calibri (MS) Light" panose="020F0302020204030204"/>
                <a:sym typeface="Calibri (MS) Light" panose="020F0302020204030204"/>
              </a:rPr>
              <a:t>m</a:t>
            </a:r>
          </a:p>
        </p:txBody>
      </p:sp>
      <p:sp>
        <p:nvSpPr>
          <p:cNvPr id="5" name="TextBox 5"/>
          <p:cNvSpPr txBox="1"/>
          <p:nvPr/>
        </p:nvSpPr>
        <p:spPr>
          <a:xfrm>
            <a:off x="6380332" y="3211033"/>
            <a:ext cx="207483" cy="213826"/>
          </a:xfrm>
          <a:prstGeom prst="rect">
            <a:avLst/>
          </a:prstGeom>
        </p:spPr>
        <p:txBody>
          <a:bodyPr lIns="0" tIns="0" rIns="0" bIns="0" rtlCol="0" anchor="t">
            <a:spAutoFit/>
          </a:bodyPr>
          <a:lstStyle/>
          <a:p>
            <a:pPr algn="l">
              <a:lnSpc>
                <a:spcPts val="1595"/>
              </a:lnSpc>
            </a:pPr>
            <a:r>
              <a:rPr lang="en-US" sz="1135" spc="3">
                <a:solidFill>
                  <a:srgbClr val="000000"/>
                </a:solidFill>
                <a:latin typeface="Calibri (MS) Light" panose="020F0302020204030204"/>
                <a:ea typeface="Calibri (MS) Light" panose="020F0302020204030204"/>
                <a:cs typeface="Calibri (MS) Light" panose="020F0302020204030204"/>
                <a:sym typeface="Calibri (MS) Light" panose="020F0302020204030204"/>
              </a:rPr>
              <a:t>/db</a:t>
            </a:r>
          </a:p>
        </p:txBody>
      </p:sp>
      <p:sp>
        <p:nvSpPr>
          <p:cNvPr id="6" name="TextBox 6"/>
          <p:cNvSpPr txBox="1"/>
          <p:nvPr/>
        </p:nvSpPr>
        <p:spPr>
          <a:xfrm rot="-5400000">
            <a:off x="4207892" y="2628440"/>
            <a:ext cx="654662" cy="213565"/>
          </a:xfrm>
          <a:prstGeom prst="rect">
            <a:avLst/>
          </a:prstGeom>
        </p:spPr>
        <p:txBody>
          <a:bodyPr lIns="0" tIns="0" rIns="0" bIns="0" rtlCol="0" anchor="t">
            <a:spAutoFit/>
          </a:bodyPr>
          <a:lstStyle/>
          <a:p>
            <a:pPr algn="l">
              <a:lnSpc>
                <a:spcPts val="1590"/>
              </a:lnSpc>
            </a:pPr>
            <a:r>
              <a:rPr lang="en-US" sz="1135" spc="7">
                <a:solidFill>
                  <a:srgbClr val="326CE5"/>
                </a:solidFill>
                <a:latin typeface="Consolas" panose="020B0609020204030204"/>
                <a:ea typeface="Consolas" panose="020B0609020204030204"/>
                <a:cs typeface="Consolas" panose="020B0609020204030204"/>
                <a:sym typeface="Consolas" panose="020B0609020204030204"/>
              </a:rPr>
              <a:t>NodePort</a:t>
            </a:r>
          </a:p>
        </p:txBody>
      </p:sp>
      <p:sp>
        <p:nvSpPr>
          <p:cNvPr id="7" name="TextBox 7"/>
          <p:cNvSpPr txBox="1"/>
          <p:nvPr/>
        </p:nvSpPr>
        <p:spPr>
          <a:xfrm>
            <a:off x="5083782" y="2561356"/>
            <a:ext cx="415269" cy="178972"/>
          </a:xfrm>
          <a:prstGeom prst="rect">
            <a:avLst/>
          </a:prstGeom>
        </p:spPr>
        <p:txBody>
          <a:bodyPr lIns="0" tIns="0" rIns="0" bIns="0" rtlCol="0" anchor="t">
            <a:spAutoFit/>
          </a:bodyPr>
          <a:lstStyle/>
          <a:p>
            <a:pPr algn="l">
              <a:lnSpc>
                <a:spcPts val="1245"/>
              </a:lnSpc>
            </a:pPr>
            <a:r>
              <a:rPr lang="en-US" sz="1030" b="1">
                <a:solidFill>
                  <a:srgbClr val="000000"/>
                </a:solidFill>
                <a:latin typeface="Calibri (MS) Bold" panose="020F0702030404030204"/>
                <a:ea typeface="Calibri (MS) Bold" panose="020F0702030404030204"/>
                <a:cs typeface="Calibri (MS) Bold" panose="020F0702030404030204"/>
                <a:sym typeface="Calibri (MS) Bold" panose="020F0702030404030204"/>
              </a:rPr>
              <a:t>Ingress </a:t>
            </a:r>
          </a:p>
        </p:txBody>
      </p:sp>
      <p:sp>
        <p:nvSpPr>
          <p:cNvPr id="8" name="TextBox 8"/>
          <p:cNvSpPr txBox="1"/>
          <p:nvPr/>
        </p:nvSpPr>
        <p:spPr>
          <a:xfrm>
            <a:off x="5003616" y="2719669"/>
            <a:ext cx="544530" cy="178972"/>
          </a:xfrm>
          <a:prstGeom prst="rect">
            <a:avLst/>
          </a:prstGeom>
        </p:spPr>
        <p:txBody>
          <a:bodyPr lIns="0" tIns="0" rIns="0" bIns="0" rtlCol="0" anchor="t">
            <a:spAutoFit/>
          </a:bodyPr>
          <a:lstStyle/>
          <a:p>
            <a:pPr algn="l">
              <a:lnSpc>
                <a:spcPts val="1245"/>
              </a:lnSpc>
            </a:pPr>
            <a:r>
              <a:rPr lang="en-US" sz="1030" b="1">
                <a:solidFill>
                  <a:srgbClr val="000000"/>
                </a:solidFill>
                <a:latin typeface="Calibri (MS) Bold" panose="020F0702030404030204"/>
                <a:ea typeface="Calibri (MS) Bold" panose="020F0702030404030204"/>
                <a:cs typeface="Calibri (MS) Bold" panose="020F0702030404030204"/>
                <a:sym typeface="Calibri (MS) Bold" panose="020F0702030404030204"/>
              </a:rPr>
              <a:t>Controller</a:t>
            </a:r>
          </a:p>
        </p:txBody>
      </p:sp>
      <p:sp>
        <p:nvSpPr>
          <p:cNvPr id="9" name="TextBox 9"/>
          <p:cNvSpPr txBox="1"/>
          <p:nvPr/>
        </p:nvSpPr>
        <p:spPr>
          <a:xfrm>
            <a:off x="5885879" y="3736436"/>
            <a:ext cx="1405300" cy="226741"/>
          </a:xfrm>
          <a:prstGeom prst="rect">
            <a:avLst/>
          </a:prstGeom>
        </p:spPr>
        <p:txBody>
          <a:bodyPr lIns="0" tIns="0" rIns="0" bIns="0" rtlCol="0" anchor="t">
            <a:spAutoFit/>
          </a:bodyPr>
          <a:lstStyle/>
          <a:p>
            <a:pPr algn="l">
              <a:lnSpc>
                <a:spcPts val="1820"/>
              </a:lnSpc>
            </a:pPr>
            <a:r>
              <a:rPr lang="en-US" sz="1300">
                <a:solidFill>
                  <a:srgbClr val="000000"/>
                </a:solidFill>
                <a:latin typeface="Barlow" panose="00000500000000000000"/>
                <a:ea typeface="Barlow" panose="00000500000000000000"/>
                <a:cs typeface="Barlow" panose="00000500000000000000"/>
                <a:sym typeface="Barlow" panose="00000500000000000000"/>
              </a:rPr>
              <a:t>Kubernetes Cluster</a:t>
            </a:r>
          </a:p>
        </p:txBody>
      </p:sp>
      <p:sp>
        <p:nvSpPr>
          <p:cNvPr id="10" name="TextBox 10"/>
          <p:cNvSpPr txBox="1"/>
          <p:nvPr/>
        </p:nvSpPr>
        <p:spPr>
          <a:xfrm rot="-5400000">
            <a:off x="5711250" y="2637352"/>
            <a:ext cx="704471" cy="198022"/>
          </a:xfrm>
          <a:prstGeom prst="rect">
            <a:avLst/>
          </a:prstGeom>
        </p:spPr>
        <p:txBody>
          <a:bodyPr lIns="0" tIns="0" rIns="0" bIns="0" rtlCol="0" anchor="t">
            <a:spAutoFit/>
          </a:bodyPr>
          <a:lstStyle/>
          <a:p>
            <a:pPr algn="l">
              <a:lnSpc>
                <a:spcPts val="1440"/>
              </a:lnSpc>
            </a:pPr>
            <a:r>
              <a:rPr lang="en-US" sz="1030" b="1">
                <a:solidFill>
                  <a:srgbClr val="000000"/>
                </a:solidFill>
                <a:latin typeface="Calibri (MS) Bold" panose="020F0702030404030204"/>
                <a:ea typeface="Calibri (MS) Bold" panose="020F0702030404030204"/>
                <a:cs typeface="Calibri (MS) Bold" panose="020F0702030404030204"/>
                <a:sym typeface="Calibri (MS) Bold" panose="020F0702030404030204"/>
              </a:rPr>
              <a:t>Ingress Rules</a:t>
            </a:r>
          </a:p>
        </p:txBody>
      </p:sp>
      <p:sp>
        <p:nvSpPr>
          <p:cNvPr id="11" name="TextBox 11"/>
          <p:cNvSpPr txBox="1"/>
          <p:nvPr/>
        </p:nvSpPr>
        <p:spPr>
          <a:xfrm>
            <a:off x="6347625" y="2022224"/>
            <a:ext cx="272430" cy="213565"/>
          </a:xfrm>
          <a:prstGeom prst="rect">
            <a:avLst/>
          </a:prstGeom>
        </p:spPr>
        <p:txBody>
          <a:bodyPr lIns="0" tIns="0" rIns="0" bIns="0" rtlCol="0" anchor="t">
            <a:spAutoFit/>
          </a:bodyPr>
          <a:lstStyle/>
          <a:p>
            <a:pPr algn="l">
              <a:lnSpc>
                <a:spcPts val="1590"/>
              </a:lnSpc>
            </a:pPr>
            <a:r>
              <a:rPr lang="en-US" sz="1135">
                <a:solidFill>
                  <a:srgbClr val="000000"/>
                </a:solidFill>
                <a:latin typeface="Calibri (MS) Light" panose="020F0302020204030204"/>
                <a:ea typeface="Calibri (MS) Light" panose="020F0302020204030204"/>
                <a:cs typeface="Calibri (MS) Light" panose="020F0302020204030204"/>
                <a:sym typeface="Calibri (MS) Light" panose="020F0302020204030204"/>
              </a:rPr>
              <a:t>/app</a:t>
            </a:r>
          </a:p>
        </p:txBody>
      </p:sp>
      <p:sp>
        <p:nvSpPr>
          <p:cNvPr id="12" name="TextBox 12"/>
          <p:cNvSpPr txBox="1"/>
          <p:nvPr/>
        </p:nvSpPr>
        <p:spPr>
          <a:xfrm>
            <a:off x="7610739" y="2170126"/>
            <a:ext cx="616464" cy="247057"/>
          </a:xfrm>
          <a:prstGeom prst="rect">
            <a:avLst/>
          </a:prstGeom>
        </p:spPr>
        <p:txBody>
          <a:bodyPr lIns="0" tIns="0" rIns="0" bIns="0" rtlCol="0" anchor="t">
            <a:spAutoFit/>
          </a:bodyPr>
          <a:lstStyle/>
          <a:p>
            <a:pPr algn="l">
              <a:lnSpc>
                <a:spcPts val="1820"/>
              </a:lnSpc>
            </a:pPr>
            <a:r>
              <a:rPr lang="en-US" sz="1300">
                <a:solidFill>
                  <a:srgbClr val="000000"/>
                </a:solidFill>
                <a:latin typeface="Calibri (MS)" panose="020F0502020204030204"/>
                <a:ea typeface="Calibri (MS)" panose="020F0502020204030204"/>
                <a:cs typeface="Calibri (MS)" panose="020F0502020204030204"/>
                <a:sym typeface="Calibri (MS)" panose="020F0502020204030204"/>
              </a:rPr>
              <a:t>ser vice -1</a:t>
            </a:r>
          </a:p>
        </p:txBody>
      </p:sp>
      <p:sp>
        <p:nvSpPr>
          <p:cNvPr id="13" name="TextBox 13"/>
          <p:cNvSpPr txBox="1"/>
          <p:nvPr/>
        </p:nvSpPr>
        <p:spPr>
          <a:xfrm>
            <a:off x="7610739" y="2968011"/>
            <a:ext cx="616464" cy="247057"/>
          </a:xfrm>
          <a:prstGeom prst="rect">
            <a:avLst/>
          </a:prstGeom>
        </p:spPr>
        <p:txBody>
          <a:bodyPr lIns="0" tIns="0" rIns="0" bIns="0" rtlCol="0" anchor="t">
            <a:spAutoFit/>
          </a:bodyPr>
          <a:lstStyle/>
          <a:p>
            <a:pPr algn="l">
              <a:lnSpc>
                <a:spcPts val="1820"/>
              </a:lnSpc>
            </a:pPr>
            <a:r>
              <a:rPr lang="en-US" sz="1300">
                <a:solidFill>
                  <a:srgbClr val="000000"/>
                </a:solidFill>
                <a:latin typeface="Calibri (MS)" panose="020F0502020204030204"/>
                <a:ea typeface="Calibri (MS)" panose="020F0502020204030204"/>
                <a:cs typeface="Calibri (MS)" panose="020F0502020204030204"/>
                <a:sym typeface="Calibri (MS)" panose="020F0502020204030204"/>
              </a:rPr>
              <a:t>ser vice -2</a:t>
            </a: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84227" y="438150"/>
            <a:ext cx="3789283" cy="272416"/>
          </a:xfrm>
          <a:prstGeom prst="rect">
            <a:avLst/>
          </a:prstGeom>
        </p:spPr>
        <p:txBody>
          <a:bodyPr lIns="0" tIns="0" rIns="0" bIns="0" rtlCol="0" anchor="t">
            <a:spAutoFit/>
          </a:bodyPr>
          <a:lstStyle/>
          <a:p>
            <a:pPr algn="ctr">
              <a:lnSpc>
                <a:spcPts val="2340"/>
              </a:lnSpc>
              <a:spcBef>
                <a:spcPct val="0"/>
              </a:spcBef>
            </a:pPr>
            <a:r>
              <a:rPr lang="en-US" sz="1300" b="1" spc="5">
                <a:solidFill>
                  <a:srgbClr val="000000"/>
                </a:solidFill>
                <a:latin typeface="Montserrat Bold" panose="00000600000000000000"/>
                <a:ea typeface="Montserrat Bold" panose="00000600000000000000"/>
                <a:cs typeface="Montserrat Bold" panose="00000600000000000000"/>
                <a:sym typeface="Montserrat Bold" panose="00000600000000000000"/>
              </a:rPr>
              <a:t> Verify That the Ingress Controller is Running</a:t>
            </a:r>
          </a:p>
        </p:txBody>
      </p:sp>
      <p:sp>
        <p:nvSpPr>
          <p:cNvPr id="3" name="TextBox 3"/>
          <p:cNvSpPr txBox="1"/>
          <p:nvPr/>
        </p:nvSpPr>
        <p:spPr>
          <a:xfrm>
            <a:off x="514350" y="846499"/>
            <a:ext cx="4555450" cy="224155"/>
          </a:xfrm>
          <a:prstGeom prst="rect">
            <a:avLst/>
          </a:prstGeom>
        </p:spPr>
        <p:txBody>
          <a:bodyPr lIns="0" tIns="0" rIns="0" bIns="0" rtlCol="0" anchor="t">
            <a:spAutoFit/>
          </a:bodyPr>
          <a:lstStyle/>
          <a:p>
            <a:pPr algn="ctr">
              <a:lnSpc>
                <a:spcPts val="1820"/>
              </a:lnSpc>
              <a:spcBef>
                <a:spcPct val="0"/>
              </a:spcBef>
            </a:pPr>
            <a:r>
              <a:rPr lang="en-US" sz="1300">
                <a:solidFill>
                  <a:srgbClr val="000000"/>
                </a:solidFill>
                <a:latin typeface="JetBrains Mono" panose="02010509020102050004"/>
                <a:ea typeface="JetBrains Mono" panose="02010509020102050004"/>
                <a:cs typeface="JetBrains Mono" panose="02010509020102050004"/>
                <a:sym typeface="JetBrains Mono" panose="02010509020102050004"/>
              </a:rPr>
              <a:t>kubectl get pods -n kube-system | grep ingress</a:t>
            </a:r>
          </a:p>
        </p:txBody>
      </p:sp>
      <p:sp>
        <p:nvSpPr>
          <p:cNvPr id="4" name="TextBox 4"/>
          <p:cNvSpPr txBox="1"/>
          <p:nvPr/>
        </p:nvSpPr>
        <p:spPr>
          <a:xfrm>
            <a:off x="1773607" y="1206588"/>
            <a:ext cx="5473206" cy="202943"/>
          </a:xfrm>
          <a:prstGeom prst="rect">
            <a:avLst/>
          </a:prstGeom>
        </p:spPr>
        <p:txBody>
          <a:bodyPr lIns="0" tIns="0" rIns="0" bIns="0" rtlCol="0" anchor="t">
            <a:spAutoFit/>
          </a:bodyPr>
          <a:lstStyle/>
          <a:p>
            <a:pPr algn="ctr">
              <a:lnSpc>
                <a:spcPts val="1695"/>
              </a:lnSpc>
              <a:spcBef>
                <a:spcPct val="0"/>
              </a:spcBef>
            </a:pPr>
            <a:r>
              <a:rPr lang="en-US" sz="1210">
                <a:solidFill>
                  <a:srgbClr val="000000"/>
                </a:solidFill>
                <a:latin typeface="JetBrains Mono" panose="02010509020102050004"/>
                <a:ea typeface="JetBrains Mono" panose="02010509020102050004"/>
                <a:cs typeface="JetBrains Mono" panose="02010509020102050004"/>
                <a:sym typeface="JetBrains Mono" panose="02010509020102050004"/>
              </a:rPr>
              <a:t>🚀 Now, the Ingress Controller is ready to handle requests!</a:t>
            </a:r>
          </a:p>
        </p:txBody>
      </p:sp>
      <p:sp>
        <p:nvSpPr>
          <p:cNvPr id="5" name="TextBox 5"/>
          <p:cNvSpPr txBox="1"/>
          <p:nvPr/>
        </p:nvSpPr>
        <p:spPr>
          <a:xfrm>
            <a:off x="514350" y="2164080"/>
            <a:ext cx="5220835" cy="1346681"/>
          </a:xfrm>
          <a:prstGeom prst="rect">
            <a:avLst/>
          </a:prstGeom>
        </p:spPr>
        <p:txBody>
          <a:bodyPr lIns="0" tIns="0" rIns="0" bIns="0" rtlCol="0" anchor="t">
            <a:spAutoFit/>
          </a:bodyPr>
          <a:lstStyle/>
          <a:p>
            <a:pPr algn="l">
              <a:lnSpc>
                <a:spcPts val="2230"/>
              </a:lnSpc>
              <a:spcBef>
                <a:spcPct val="0"/>
              </a:spcBef>
            </a:pPr>
            <a:r>
              <a:rPr lang="en-US" sz="1595">
                <a:solidFill>
                  <a:srgbClr val="000000"/>
                </a:solidFill>
                <a:latin typeface="JetBrains Mono" panose="02010509020102050004"/>
                <a:ea typeface="JetBrains Mono" panose="02010509020102050004"/>
                <a:cs typeface="JetBrains Mono" panose="02010509020102050004"/>
                <a:sym typeface="JetBrains Mono" panose="02010509020102050004"/>
              </a:rPr>
              <a:t>Deploy an Example Application</a:t>
            </a:r>
          </a:p>
          <a:p>
            <a:pPr algn="l">
              <a:lnSpc>
                <a:spcPts val="2230"/>
              </a:lnSpc>
              <a:spcBef>
                <a:spcPct val="0"/>
              </a:spcBef>
            </a:pPr>
            <a:r>
              <a:rPr lang="en-US" sz="1595">
                <a:solidFill>
                  <a:srgbClr val="000000"/>
                </a:solidFill>
                <a:latin typeface="JetBrains Mono" panose="02010509020102050004"/>
                <a:ea typeface="JetBrains Mono" panose="02010509020102050004"/>
                <a:cs typeface="JetBrains Mono" panose="02010509020102050004"/>
                <a:sym typeface="JetBrains Mono" panose="02010509020102050004"/>
              </a:rPr>
              <a:t>We will:</a:t>
            </a:r>
          </a:p>
          <a:p>
            <a:pPr algn="l">
              <a:lnSpc>
                <a:spcPts val="2230"/>
              </a:lnSpc>
              <a:spcBef>
                <a:spcPct val="0"/>
              </a:spcBef>
            </a:pPr>
            <a:r>
              <a:rPr lang="en-US" sz="1595">
                <a:solidFill>
                  <a:srgbClr val="000000"/>
                </a:solidFill>
                <a:latin typeface="JetBrains Mono" panose="02010509020102050004"/>
                <a:ea typeface="JetBrains Mono" panose="02010509020102050004"/>
                <a:cs typeface="JetBrains Mono" panose="02010509020102050004"/>
                <a:sym typeface="JetBrains Mono" panose="02010509020102050004"/>
              </a:rPr>
              <a:t>Deploy two services (app1 and app2).</a:t>
            </a:r>
          </a:p>
          <a:p>
            <a:pPr algn="l">
              <a:lnSpc>
                <a:spcPts val="2230"/>
              </a:lnSpc>
              <a:spcBef>
                <a:spcPct val="0"/>
              </a:spcBef>
            </a:pPr>
            <a:r>
              <a:rPr lang="en-US" sz="1595">
                <a:solidFill>
                  <a:srgbClr val="000000"/>
                </a:solidFill>
                <a:latin typeface="JetBrains Mono" panose="02010509020102050004"/>
                <a:ea typeface="JetBrains Mono" panose="02010509020102050004"/>
                <a:cs typeface="JetBrains Mono" panose="02010509020102050004"/>
                <a:sym typeface="JetBrains Mono" panose="02010509020102050004"/>
              </a:rPr>
              <a:t>Create an Ingress to route traffic to them.</a:t>
            </a:r>
          </a:p>
          <a:p>
            <a:pPr algn="l">
              <a:lnSpc>
                <a:spcPts val="2230"/>
              </a:lnSpc>
              <a:spcBef>
                <a:spcPct val="0"/>
              </a:spcBef>
            </a:pPr>
            <a:r>
              <a:rPr lang="en-US" sz="1595">
                <a:solidFill>
                  <a:srgbClr val="000000"/>
                </a:solidFill>
                <a:latin typeface="JetBrains Mono" panose="02010509020102050004"/>
                <a:ea typeface="JetBrains Mono" panose="02010509020102050004"/>
                <a:cs typeface="JetBrains Mono" panose="02010509020102050004"/>
                <a:sym typeface="JetBrains Mono" panose="02010509020102050004"/>
              </a:rPr>
              <a:t>Step 1: Deploy Two Sample Applications</a:t>
            </a: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495300"/>
            <a:ext cx="2469950" cy="3384962"/>
          </a:xfrm>
          <a:prstGeom prst="rect">
            <a:avLst/>
          </a:prstGeom>
        </p:spPr>
        <p:txBody>
          <a:bodyPr lIns="0" tIns="0" rIns="0" bIns="0" rtlCol="0" anchor="t">
            <a:spAutoFit/>
          </a:bodyPr>
          <a:lstStyle/>
          <a:p>
            <a:pPr algn="just">
              <a:lnSpc>
                <a:spcPts val="1335"/>
              </a:lnSpc>
              <a:spcBef>
                <a:spcPct val="0"/>
              </a:spcBef>
            </a:pPr>
            <a:r>
              <a:rPr lang="en-US" sz="955">
                <a:solidFill>
                  <a:srgbClr val="000000"/>
                </a:solidFill>
                <a:latin typeface="JetBrains Mono" panose="02010509020102050004"/>
                <a:ea typeface="JetBrains Mono" panose="02010509020102050004"/>
                <a:cs typeface="JetBrains Mono" panose="02010509020102050004"/>
                <a:sym typeface="JetBrains Mono" panose="02010509020102050004"/>
              </a:rPr>
              <a:t>cat &lt;&lt;EOF | kubectl apply -f -</a:t>
            </a:r>
          </a:p>
          <a:p>
            <a:pPr algn="just">
              <a:lnSpc>
                <a:spcPts val="1335"/>
              </a:lnSpc>
              <a:spcBef>
                <a:spcPct val="0"/>
              </a:spcBef>
            </a:pPr>
            <a:r>
              <a:rPr lang="en-US" sz="955">
                <a:solidFill>
                  <a:srgbClr val="000000"/>
                </a:solidFill>
                <a:latin typeface="JetBrains Mono" panose="02010509020102050004"/>
                <a:ea typeface="JetBrains Mono" panose="02010509020102050004"/>
                <a:cs typeface="JetBrains Mono" panose="02010509020102050004"/>
                <a:sym typeface="JetBrains Mono" panose="02010509020102050004"/>
              </a:rPr>
              <a:t>apiVersion: apps/v1</a:t>
            </a:r>
          </a:p>
          <a:p>
            <a:pPr algn="just">
              <a:lnSpc>
                <a:spcPts val="1335"/>
              </a:lnSpc>
              <a:spcBef>
                <a:spcPct val="0"/>
              </a:spcBef>
            </a:pPr>
            <a:r>
              <a:rPr lang="en-US" sz="955">
                <a:solidFill>
                  <a:srgbClr val="000000"/>
                </a:solidFill>
                <a:latin typeface="JetBrains Mono" panose="02010509020102050004"/>
                <a:ea typeface="JetBrains Mono" panose="02010509020102050004"/>
                <a:cs typeface="JetBrains Mono" panose="02010509020102050004"/>
                <a:sym typeface="JetBrains Mono" panose="02010509020102050004"/>
              </a:rPr>
              <a:t>kind: Deployment</a:t>
            </a:r>
          </a:p>
          <a:p>
            <a:pPr algn="just">
              <a:lnSpc>
                <a:spcPts val="1335"/>
              </a:lnSpc>
              <a:spcBef>
                <a:spcPct val="0"/>
              </a:spcBef>
            </a:pPr>
            <a:r>
              <a:rPr lang="en-US" sz="955">
                <a:solidFill>
                  <a:srgbClr val="000000"/>
                </a:solidFill>
                <a:latin typeface="JetBrains Mono" panose="02010509020102050004"/>
                <a:ea typeface="JetBrains Mono" panose="02010509020102050004"/>
                <a:cs typeface="JetBrains Mono" panose="02010509020102050004"/>
                <a:sym typeface="JetBrains Mono" panose="02010509020102050004"/>
              </a:rPr>
              <a:t>metadata:</a:t>
            </a:r>
          </a:p>
          <a:p>
            <a:pPr algn="just">
              <a:lnSpc>
                <a:spcPts val="1335"/>
              </a:lnSpc>
              <a:spcBef>
                <a:spcPct val="0"/>
              </a:spcBef>
            </a:pPr>
            <a:r>
              <a:rPr lang="en-US" sz="955">
                <a:solidFill>
                  <a:srgbClr val="000000"/>
                </a:solidFill>
                <a:latin typeface="JetBrains Mono" panose="02010509020102050004"/>
                <a:ea typeface="JetBrains Mono" panose="02010509020102050004"/>
                <a:cs typeface="JetBrains Mono" panose="02010509020102050004"/>
                <a:sym typeface="JetBrains Mono" panose="02010509020102050004"/>
              </a:rPr>
              <a:t>  name: app1</a:t>
            </a:r>
          </a:p>
          <a:p>
            <a:pPr algn="just">
              <a:lnSpc>
                <a:spcPts val="1335"/>
              </a:lnSpc>
              <a:spcBef>
                <a:spcPct val="0"/>
              </a:spcBef>
            </a:pPr>
            <a:r>
              <a:rPr lang="en-US" sz="955">
                <a:solidFill>
                  <a:srgbClr val="000000"/>
                </a:solidFill>
                <a:latin typeface="JetBrains Mono" panose="02010509020102050004"/>
                <a:ea typeface="JetBrains Mono" panose="02010509020102050004"/>
                <a:cs typeface="JetBrains Mono" panose="02010509020102050004"/>
                <a:sym typeface="JetBrains Mono" panose="02010509020102050004"/>
              </a:rPr>
              <a:t>spec:</a:t>
            </a:r>
          </a:p>
          <a:p>
            <a:pPr algn="just">
              <a:lnSpc>
                <a:spcPts val="1335"/>
              </a:lnSpc>
              <a:spcBef>
                <a:spcPct val="0"/>
              </a:spcBef>
            </a:pPr>
            <a:r>
              <a:rPr lang="en-US" sz="955">
                <a:solidFill>
                  <a:srgbClr val="000000"/>
                </a:solidFill>
                <a:latin typeface="JetBrains Mono" panose="02010509020102050004"/>
                <a:ea typeface="JetBrains Mono" panose="02010509020102050004"/>
                <a:cs typeface="JetBrains Mono" panose="02010509020102050004"/>
                <a:sym typeface="JetBrains Mono" panose="02010509020102050004"/>
              </a:rPr>
              <a:t>  replicas: 2</a:t>
            </a:r>
          </a:p>
          <a:p>
            <a:pPr algn="just">
              <a:lnSpc>
                <a:spcPts val="1335"/>
              </a:lnSpc>
              <a:spcBef>
                <a:spcPct val="0"/>
              </a:spcBef>
            </a:pPr>
            <a:r>
              <a:rPr lang="en-US" sz="955">
                <a:solidFill>
                  <a:srgbClr val="000000"/>
                </a:solidFill>
                <a:latin typeface="JetBrains Mono" panose="02010509020102050004"/>
                <a:ea typeface="JetBrains Mono" panose="02010509020102050004"/>
                <a:cs typeface="JetBrains Mono" panose="02010509020102050004"/>
                <a:sym typeface="JetBrains Mono" panose="02010509020102050004"/>
              </a:rPr>
              <a:t>  selector:</a:t>
            </a:r>
          </a:p>
          <a:p>
            <a:pPr algn="just">
              <a:lnSpc>
                <a:spcPts val="1335"/>
              </a:lnSpc>
              <a:spcBef>
                <a:spcPct val="0"/>
              </a:spcBef>
            </a:pPr>
            <a:r>
              <a:rPr lang="en-US" sz="955">
                <a:solidFill>
                  <a:srgbClr val="000000"/>
                </a:solidFill>
                <a:latin typeface="JetBrains Mono" panose="02010509020102050004"/>
                <a:ea typeface="JetBrains Mono" panose="02010509020102050004"/>
                <a:cs typeface="JetBrains Mono" panose="02010509020102050004"/>
                <a:sym typeface="JetBrains Mono" panose="02010509020102050004"/>
              </a:rPr>
              <a:t>    matchLabels:</a:t>
            </a:r>
          </a:p>
          <a:p>
            <a:pPr algn="just">
              <a:lnSpc>
                <a:spcPts val="1335"/>
              </a:lnSpc>
              <a:spcBef>
                <a:spcPct val="0"/>
              </a:spcBef>
            </a:pPr>
            <a:r>
              <a:rPr lang="en-US" sz="955">
                <a:solidFill>
                  <a:srgbClr val="000000"/>
                </a:solidFill>
                <a:latin typeface="JetBrains Mono" panose="02010509020102050004"/>
                <a:ea typeface="JetBrains Mono" panose="02010509020102050004"/>
                <a:cs typeface="JetBrains Mono" panose="02010509020102050004"/>
                <a:sym typeface="JetBrains Mono" panose="02010509020102050004"/>
              </a:rPr>
              <a:t>      app: app1</a:t>
            </a:r>
          </a:p>
          <a:p>
            <a:pPr algn="just">
              <a:lnSpc>
                <a:spcPts val="1335"/>
              </a:lnSpc>
              <a:spcBef>
                <a:spcPct val="0"/>
              </a:spcBef>
            </a:pPr>
            <a:r>
              <a:rPr lang="en-US" sz="955">
                <a:solidFill>
                  <a:srgbClr val="000000"/>
                </a:solidFill>
                <a:latin typeface="JetBrains Mono" panose="02010509020102050004"/>
                <a:ea typeface="JetBrains Mono" panose="02010509020102050004"/>
                <a:cs typeface="JetBrains Mono" panose="02010509020102050004"/>
                <a:sym typeface="JetBrains Mono" panose="02010509020102050004"/>
              </a:rPr>
              <a:t>  template:</a:t>
            </a:r>
          </a:p>
          <a:p>
            <a:pPr algn="just">
              <a:lnSpc>
                <a:spcPts val="1335"/>
              </a:lnSpc>
              <a:spcBef>
                <a:spcPct val="0"/>
              </a:spcBef>
            </a:pPr>
            <a:r>
              <a:rPr lang="en-US" sz="955">
                <a:solidFill>
                  <a:srgbClr val="000000"/>
                </a:solidFill>
                <a:latin typeface="JetBrains Mono" panose="02010509020102050004"/>
                <a:ea typeface="JetBrains Mono" panose="02010509020102050004"/>
                <a:cs typeface="JetBrains Mono" panose="02010509020102050004"/>
                <a:sym typeface="JetBrains Mono" panose="02010509020102050004"/>
              </a:rPr>
              <a:t>    metadata:</a:t>
            </a:r>
          </a:p>
          <a:p>
            <a:pPr algn="just">
              <a:lnSpc>
                <a:spcPts val="1335"/>
              </a:lnSpc>
              <a:spcBef>
                <a:spcPct val="0"/>
              </a:spcBef>
            </a:pPr>
            <a:r>
              <a:rPr lang="en-US" sz="955">
                <a:solidFill>
                  <a:srgbClr val="000000"/>
                </a:solidFill>
                <a:latin typeface="JetBrains Mono" panose="02010509020102050004"/>
                <a:ea typeface="JetBrains Mono" panose="02010509020102050004"/>
                <a:cs typeface="JetBrains Mono" panose="02010509020102050004"/>
                <a:sym typeface="JetBrains Mono" panose="02010509020102050004"/>
              </a:rPr>
              <a:t>      labels:</a:t>
            </a:r>
          </a:p>
          <a:p>
            <a:pPr algn="just">
              <a:lnSpc>
                <a:spcPts val="1335"/>
              </a:lnSpc>
              <a:spcBef>
                <a:spcPct val="0"/>
              </a:spcBef>
            </a:pPr>
            <a:r>
              <a:rPr lang="en-US" sz="955">
                <a:solidFill>
                  <a:srgbClr val="000000"/>
                </a:solidFill>
                <a:latin typeface="JetBrains Mono" panose="02010509020102050004"/>
                <a:ea typeface="JetBrains Mono" panose="02010509020102050004"/>
                <a:cs typeface="JetBrains Mono" panose="02010509020102050004"/>
                <a:sym typeface="JetBrains Mono" panose="02010509020102050004"/>
              </a:rPr>
              <a:t>        app: app1</a:t>
            </a:r>
          </a:p>
          <a:p>
            <a:pPr algn="just">
              <a:lnSpc>
                <a:spcPts val="1335"/>
              </a:lnSpc>
              <a:spcBef>
                <a:spcPct val="0"/>
              </a:spcBef>
            </a:pPr>
            <a:r>
              <a:rPr lang="en-US" sz="955">
                <a:solidFill>
                  <a:srgbClr val="000000"/>
                </a:solidFill>
                <a:latin typeface="JetBrains Mono" panose="02010509020102050004"/>
                <a:ea typeface="JetBrains Mono" panose="02010509020102050004"/>
                <a:cs typeface="JetBrains Mono" panose="02010509020102050004"/>
                <a:sym typeface="JetBrains Mono" panose="02010509020102050004"/>
              </a:rPr>
              <a:t>    spec:</a:t>
            </a:r>
          </a:p>
          <a:p>
            <a:pPr algn="just">
              <a:lnSpc>
                <a:spcPts val="1335"/>
              </a:lnSpc>
              <a:spcBef>
                <a:spcPct val="0"/>
              </a:spcBef>
            </a:pPr>
            <a:r>
              <a:rPr lang="en-US" sz="955">
                <a:solidFill>
                  <a:srgbClr val="000000"/>
                </a:solidFill>
                <a:latin typeface="JetBrains Mono" panose="02010509020102050004"/>
                <a:ea typeface="JetBrains Mono" panose="02010509020102050004"/>
                <a:cs typeface="JetBrains Mono" panose="02010509020102050004"/>
                <a:sym typeface="JetBrains Mono" panose="02010509020102050004"/>
              </a:rPr>
              <a:t>      containers:</a:t>
            </a:r>
          </a:p>
          <a:p>
            <a:pPr algn="just">
              <a:lnSpc>
                <a:spcPts val="1335"/>
              </a:lnSpc>
              <a:spcBef>
                <a:spcPct val="0"/>
              </a:spcBef>
            </a:pPr>
            <a:r>
              <a:rPr lang="en-US" sz="955">
                <a:solidFill>
                  <a:srgbClr val="000000"/>
                </a:solidFill>
                <a:latin typeface="JetBrains Mono" panose="02010509020102050004"/>
                <a:ea typeface="JetBrains Mono" panose="02010509020102050004"/>
                <a:cs typeface="JetBrains Mono" panose="02010509020102050004"/>
                <a:sym typeface="JetBrains Mono" panose="02010509020102050004"/>
              </a:rPr>
              <a:t>      - name: app1</a:t>
            </a:r>
          </a:p>
          <a:p>
            <a:pPr algn="just">
              <a:lnSpc>
                <a:spcPts val="1335"/>
              </a:lnSpc>
              <a:spcBef>
                <a:spcPct val="0"/>
              </a:spcBef>
            </a:pPr>
            <a:r>
              <a:rPr lang="en-US" sz="955">
                <a:solidFill>
                  <a:srgbClr val="000000"/>
                </a:solidFill>
                <a:latin typeface="JetBrains Mono" panose="02010509020102050004"/>
                <a:ea typeface="JetBrains Mono" panose="02010509020102050004"/>
                <a:cs typeface="JetBrains Mono" panose="02010509020102050004"/>
                <a:sym typeface="JetBrains Mono" panose="02010509020102050004"/>
              </a:rPr>
              <a:t>        image: hashicorp/http-echo</a:t>
            </a:r>
          </a:p>
          <a:p>
            <a:pPr algn="just">
              <a:lnSpc>
                <a:spcPts val="1335"/>
              </a:lnSpc>
              <a:spcBef>
                <a:spcPct val="0"/>
              </a:spcBef>
            </a:pPr>
            <a:r>
              <a:rPr lang="en-US" sz="955">
                <a:solidFill>
                  <a:srgbClr val="000000"/>
                </a:solidFill>
                <a:latin typeface="JetBrains Mono" panose="02010509020102050004"/>
                <a:ea typeface="JetBrains Mono" panose="02010509020102050004"/>
                <a:cs typeface="JetBrains Mono" panose="02010509020102050004"/>
                <a:sym typeface="JetBrains Mono" panose="02010509020102050004"/>
              </a:rPr>
              <a:t>        args:</a:t>
            </a:r>
          </a:p>
          <a:p>
            <a:pPr algn="just">
              <a:lnSpc>
                <a:spcPts val="1335"/>
              </a:lnSpc>
              <a:spcBef>
                <a:spcPct val="0"/>
              </a:spcBef>
            </a:pPr>
            <a:r>
              <a:rPr lang="en-US" sz="955">
                <a:solidFill>
                  <a:srgbClr val="000000"/>
                </a:solidFill>
                <a:latin typeface="JetBrains Mono" panose="02010509020102050004"/>
                <a:ea typeface="JetBrains Mono" panose="02010509020102050004"/>
                <a:cs typeface="JetBrains Mono" panose="02010509020102050004"/>
                <a:sym typeface="JetBrains Mono" panose="02010509020102050004"/>
              </a:rPr>
              <a:t>        - "-text=Hello from App 1"</a:t>
            </a:r>
          </a:p>
          <a:p>
            <a:pPr algn="just">
              <a:lnSpc>
                <a:spcPts val="1335"/>
              </a:lnSpc>
              <a:spcBef>
                <a:spcPct val="0"/>
              </a:spcBef>
            </a:pPr>
            <a:endParaRPr lang="en-US" sz="955">
              <a:solidFill>
                <a:srgbClr val="000000"/>
              </a:solidFill>
              <a:latin typeface="JetBrains Mono" panose="02010509020102050004"/>
              <a:ea typeface="JetBrains Mono" panose="02010509020102050004"/>
              <a:cs typeface="JetBrains Mono" panose="02010509020102050004"/>
              <a:sym typeface="JetBrains Mono" panose="02010509020102050004"/>
            </a:endParaRPr>
          </a:p>
        </p:txBody>
      </p:sp>
      <p:sp>
        <p:nvSpPr>
          <p:cNvPr id="3" name="TextBox 3"/>
          <p:cNvSpPr txBox="1"/>
          <p:nvPr/>
        </p:nvSpPr>
        <p:spPr>
          <a:xfrm>
            <a:off x="5404761" y="3861212"/>
            <a:ext cx="3224889" cy="633392"/>
          </a:xfrm>
          <a:prstGeom prst="rect">
            <a:avLst/>
          </a:prstGeom>
        </p:spPr>
        <p:txBody>
          <a:bodyPr lIns="0" tIns="0" rIns="0" bIns="0" rtlCol="0" anchor="t">
            <a:spAutoFit/>
          </a:bodyPr>
          <a:lstStyle/>
          <a:p>
            <a:pPr algn="ctr">
              <a:lnSpc>
                <a:spcPts val="1780"/>
              </a:lnSpc>
              <a:spcBef>
                <a:spcPct val="0"/>
              </a:spcBef>
            </a:pPr>
            <a:r>
              <a:rPr lang="en-US" sz="1270">
                <a:solidFill>
                  <a:srgbClr val="000000"/>
                </a:solidFill>
                <a:latin typeface="JetBrains Mono" panose="02010509020102050004"/>
                <a:ea typeface="JetBrains Mono" panose="02010509020102050004"/>
                <a:cs typeface="JetBrains Mono" panose="02010509020102050004"/>
                <a:sym typeface="JetBrains Mono" panose="02010509020102050004"/>
              </a:rPr>
              <a:t>🚀 Now, we have two applications (app1 and app2) running inside Minikube!</a:t>
            </a:r>
          </a:p>
        </p:txBody>
      </p:sp>
      <p:sp>
        <p:nvSpPr>
          <p:cNvPr id="4" name="TextBox 4"/>
          <p:cNvSpPr txBox="1"/>
          <p:nvPr/>
        </p:nvSpPr>
        <p:spPr>
          <a:xfrm>
            <a:off x="3578168" y="326469"/>
            <a:ext cx="1483968" cy="4031259"/>
          </a:xfrm>
          <a:prstGeom prst="rect">
            <a:avLst/>
          </a:prstGeom>
        </p:spPr>
        <p:txBody>
          <a:bodyPr lIns="0" tIns="0" rIns="0" bIns="0" rtlCol="0" anchor="t">
            <a:spAutoFit/>
          </a:bodyPr>
          <a:lstStyle/>
          <a:p>
            <a:pPr algn="l">
              <a:lnSpc>
                <a:spcPts val="1010"/>
              </a:lnSpc>
              <a:spcBef>
                <a:spcPct val="0"/>
              </a:spcBef>
            </a:pPr>
            <a:r>
              <a:rPr lang="en-US" sz="720">
                <a:solidFill>
                  <a:srgbClr val="000000"/>
                </a:solidFill>
                <a:latin typeface="JetBrains Mono" panose="02010509020102050004"/>
                <a:ea typeface="JetBrains Mono" panose="02010509020102050004"/>
                <a:cs typeface="JetBrains Mono" panose="02010509020102050004"/>
                <a:sym typeface="JetBrains Mono" panose="02010509020102050004"/>
              </a:rPr>
              <a:t>---</a:t>
            </a:r>
          </a:p>
          <a:p>
            <a:pPr algn="l">
              <a:lnSpc>
                <a:spcPts val="1010"/>
              </a:lnSpc>
              <a:spcBef>
                <a:spcPct val="0"/>
              </a:spcBef>
            </a:pPr>
            <a:r>
              <a:rPr lang="en-US" sz="720">
                <a:solidFill>
                  <a:srgbClr val="000000"/>
                </a:solidFill>
                <a:latin typeface="JetBrains Mono" panose="02010509020102050004"/>
                <a:ea typeface="JetBrains Mono" panose="02010509020102050004"/>
                <a:cs typeface="JetBrains Mono" panose="02010509020102050004"/>
                <a:sym typeface="JetBrains Mono" panose="02010509020102050004"/>
              </a:rPr>
              <a:t>apiVersion: v1</a:t>
            </a:r>
          </a:p>
          <a:p>
            <a:pPr algn="l">
              <a:lnSpc>
                <a:spcPts val="1010"/>
              </a:lnSpc>
              <a:spcBef>
                <a:spcPct val="0"/>
              </a:spcBef>
            </a:pPr>
            <a:r>
              <a:rPr lang="en-US" sz="720">
                <a:solidFill>
                  <a:srgbClr val="000000"/>
                </a:solidFill>
                <a:latin typeface="JetBrains Mono" panose="02010509020102050004"/>
                <a:ea typeface="JetBrains Mono" panose="02010509020102050004"/>
                <a:cs typeface="JetBrains Mono" panose="02010509020102050004"/>
                <a:sym typeface="JetBrains Mono" panose="02010509020102050004"/>
              </a:rPr>
              <a:t>kind: Service</a:t>
            </a:r>
          </a:p>
          <a:p>
            <a:pPr algn="l">
              <a:lnSpc>
                <a:spcPts val="1010"/>
              </a:lnSpc>
              <a:spcBef>
                <a:spcPct val="0"/>
              </a:spcBef>
            </a:pPr>
            <a:r>
              <a:rPr lang="en-US" sz="720">
                <a:solidFill>
                  <a:srgbClr val="000000"/>
                </a:solidFill>
                <a:latin typeface="JetBrains Mono" panose="02010509020102050004"/>
                <a:ea typeface="JetBrains Mono" panose="02010509020102050004"/>
                <a:cs typeface="JetBrains Mono" panose="02010509020102050004"/>
                <a:sym typeface="JetBrains Mono" panose="02010509020102050004"/>
              </a:rPr>
              <a:t>metadata:</a:t>
            </a:r>
          </a:p>
          <a:p>
            <a:pPr algn="l">
              <a:lnSpc>
                <a:spcPts val="1010"/>
              </a:lnSpc>
              <a:spcBef>
                <a:spcPct val="0"/>
              </a:spcBef>
            </a:pPr>
            <a:r>
              <a:rPr lang="en-US" sz="720">
                <a:solidFill>
                  <a:srgbClr val="000000"/>
                </a:solidFill>
                <a:latin typeface="JetBrains Mono" panose="02010509020102050004"/>
                <a:ea typeface="JetBrains Mono" panose="02010509020102050004"/>
                <a:cs typeface="JetBrains Mono" panose="02010509020102050004"/>
                <a:sym typeface="JetBrains Mono" panose="02010509020102050004"/>
              </a:rPr>
              <a:t> name: app1-service</a:t>
            </a:r>
          </a:p>
          <a:p>
            <a:pPr algn="l">
              <a:lnSpc>
                <a:spcPts val="1010"/>
              </a:lnSpc>
              <a:spcBef>
                <a:spcPct val="0"/>
              </a:spcBef>
            </a:pPr>
            <a:r>
              <a:rPr lang="en-US" sz="720">
                <a:solidFill>
                  <a:srgbClr val="000000"/>
                </a:solidFill>
                <a:latin typeface="JetBrains Mono" panose="02010509020102050004"/>
                <a:ea typeface="JetBrains Mono" panose="02010509020102050004"/>
                <a:cs typeface="JetBrains Mono" panose="02010509020102050004"/>
                <a:sym typeface="JetBrains Mono" panose="02010509020102050004"/>
              </a:rPr>
              <a:t>spec:</a:t>
            </a:r>
          </a:p>
          <a:p>
            <a:pPr algn="l">
              <a:lnSpc>
                <a:spcPts val="1010"/>
              </a:lnSpc>
              <a:spcBef>
                <a:spcPct val="0"/>
              </a:spcBef>
            </a:pPr>
            <a:r>
              <a:rPr lang="en-US" sz="720">
                <a:solidFill>
                  <a:srgbClr val="000000"/>
                </a:solidFill>
                <a:latin typeface="JetBrains Mono" panose="02010509020102050004"/>
                <a:ea typeface="JetBrains Mono" panose="02010509020102050004"/>
                <a:cs typeface="JetBrains Mono" panose="02010509020102050004"/>
                <a:sym typeface="JetBrains Mono" panose="02010509020102050004"/>
              </a:rPr>
              <a:t> selector:</a:t>
            </a:r>
          </a:p>
          <a:p>
            <a:pPr algn="l">
              <a:lnSpc>
                <a:spcPts val="1010"/>
              </a:lnSpc>
              <a:spcBef>
                <a:spcPct val="0"/>
              </a:spcBef>
            </a:pPr>
            <a:r>
              <a:rPr lang="en-US" sz="720">
                <a:solidFill>
                  <a:srgbClr val="000000"/>
                </a:solidFill>
                <a:latin typeface="JetBrains Mono" panose="02010509020102050004"/>
                <a:ea typeface="JetBrains Mono" panose="02010509020102050004"/>
                <a:cs typeface="JetBrains Mono" panose="02010509020102050004"/>
                <a:sym typeface="JetBrains Mono" panose="02010509020102050004"/>
              </a:rPr>
              <a:t> app: app1</a:t>
            </a:r>
          </a:p>
          <a:p>
            <a:pPr algn="l">
              <a:lnSpc>
                <a:spcPts val="1010"/>
              </a:lnSpc>
              <a:spcBef>
                <a:spcPct val="0"/>
              </a:spcBef>
            </a:pPr>
            <a:r>
              <a:rPr lang="en-US" sz="720">
                <a:solidFill>
                  <a:srgbClr val="000000"/>
                </a:solidFill>
                <a:latin typeface="JetBrains Mono" panose="02010509020102050004"/>
                <a:ea typeface="JetBrains Mono" panose="02010509020102050004"/>
                <a:cs typeface="JetBrains Mono" panose="02010509020102050004"/>
                <a:sym typeface="JetBrains Mono" panose="02010509020102050004"/>
              </a:rPr>
              <a:t> ports:</a:t>
            </a:r>
          </a:p>
          <a:p>
            <a:pPr algn="l">
              <a:lnSpc>
                <a:spcPts val="1010"/>
              </a:lnSpc>
              <a:spcBef>
                <a:spcPct val="0"/>
              </a:spcBef>
            </a:pPr>
            <a:r>
              <a:rPr lang="en-US" sz="720">
                <a:solidFill>
                  <a:srgbClr val="000000"/>
                </a:solidFill>
                <a:latin typeface="JetBrains Mono" panose="02010509020102050004"/>
                <a:ea typeface="JetBrains Mono" panose="02010509020102050004"/>
                <a:cs typeface="JetBrains Mono" panose="02010509020102050004"/>
                <a:sym typeface="JetBrains Mono" panose="02010509020102050004"/>
              </a:rPr>
              <a:t> - protocol: TCP</a:t>
            </a:r>
          </a:p>
          <a:p>
            <a:pPr algn="l">
              <a:lnSpc>
                <a:spcPts val="1010"/>
              </a:lnSpc>
              <a:spcBef>
                <a:spcPct val="0"/>
              </a:spcBef>
            </a:pPr>
            <a:r>
              <a:rPr lang="en-US" sz="720">
                <a:solidFill>
                  <a:srgbClr val="000000"/>
                </a:solidFill>
                <a:latin typeface="JetBrains Mono" panose="02010509020102050004"/>
                <a:ea typeface="JetBrains Mono" panose="02010509020102050004"/>
                <a:cs typeface="JetBrains Mono" panose="02010509020102050004"/>
                <a:sym typeface="JetBrains Mono" panose="02010509020102050004"/>
              </a:rPr>
              <a:t> port: 80</a:t>
            </a:r>
          </a:p>
          <a:p>
            <a:pPr algn="l">
              <a:lnSpc>
                <a:spcPts val="1010"/>
              </a:lnSpc>
              <a:spcBef>
                <a:spcPct val="0"/>
              </a:spcBef>
            </a:pPr>
            <a:r>
              <a:rPr lang="en-US" sz="720">
                <a:solidFill>
                  <a:srgbClr val="000000"/>
                </a:solidFill>
                <a:latin typeface="JetBrains Mono" panose="02010509020102050004"/>
                <a:ea typeface="JetBrains Mono" panose="02010509020102050004"/>
                <a:cs typeface="JetBrains Mono" panose="02010509020102050004"/>
                <a:sym typeface="JetBrains Mono" panose="02010509020102050004"/>
              </a:rPr>
              <a:t> targetPort: 5678</a:t>
            </a:r>
          </a:p>
          <a:p>
            <a:pPr algn="l">
              <a:lnSpc>
                <a:spcPts val="1010"/>
              </a:lnSpc>
              <a:spcBef>
                <a:spcPct val="0"/>
              </a:spcBef>
            </a:pPr>
            <a:r>
              <a:rPr lang="en-US" sz="720">
                <a:solidFill>
                  <a:srgbClr val="000000"/>
                </a:solidFill>
                <a:latin typeface="JetBrains Mono" panose="02010509020102050004"/>
                <a:ea typeface="JetBrains Mono" panose="02010509020102050004"/>
                <a:cs typeface="JetBrains Mono" panose="02010509020102050004"/>
                <a:sym typeface="JetBrains Mono" panose="02010509020102050004"/>
              </a:rPr>
              <a:t>---</a:t>
            </a:r>
          </a:p>
          <a:p>
            <a:pPr algn="l">
              <a:lnSpc>
                <a:spcPts val="1010"/>
              </a:lnSpc>
              <a:spcBef>
                <a:spcPct val="0"/>
              </a:spcBef>
            </a:pPr>
            <a:r>
              <a:rPr lang="en-US" sz="720">
                <a:solidFill>
                  <a:srgbClr val="000000"/>
                </a:solidFill>
                <a:latin typeface="JetBrains Mono" panose="02010509020102050004"/>
                <a:ea typeface="JetBrains Mono" panose="02010509020102050004"/>
                <a:cs typeface="JetBrains Mono" panose="02010509020102050004"/>
                <a:sym typeface="JetBrains Mono" panose="02010509020102050004"/>
              </a:rPr>
              <a:t>apiVersion: apps/v1</a:t>
            </a:r>
          </a:p>
          <a:p>
            <a:pPr algn="l">
              <a:lnSpc>
                <a:spcPts val="1010"/>
              </a:lnSpc>
              <a:spcBef>
                <a:spcPct val="0"/>
              </a:spcBef>
            </a:pPr>
            <a:r>
              <a:rPr lang="en-US" sz="720">
                <a:solidFill>
                  <a:srgbClr val="000000"/>
                </a:solidFill>
                <a:latin typeface="JetBrains Mono" panose="02010509020102050004"/>
                <a:ea typeface="JetBrains Mono" panose="02010509020102050004"/>
                <a:cs typeface="JetBrains Mono" panose="02010509020102050004"/>
                <a:sym typeface="JetBrains Mono" panose="02010509020102050004"/>
              </a:rPr>
              <a:t>kind: Deployment</a:t>
            </a:r>
          </a:p>
          <a:p>
            <a:pPr algn="l">
              <a:lnSpc>
                <a:spcPts val="1010"/>
              </a:lnSpc>
              <a:spcBef>
                <a:spcPct val="0"/>
              </a:spcBef>
            </a:pPr>
            <a:r>
              <a:rPr lang="en-US" sz="720">
                <a:solidFill>
                  <a:srgbClr val="000000"/>
                </a:solidFill>
                <a:latin typeface="JetBrains Mono" panose="02010509020102050004"/>
                <a:ea typeface="JetBrains Mono" panose="02010509020102050004"/>
                <a:cs typeface="JetBrains Mono" panose="02010509020102050004"/>
                <a:sym typeface="JetBrains Mono" panose="02010509020102050004"/>
              </a:rPr>
              <a:t>metadata:</a:t>
            </a:r>
          </a:p>
          <a:p>
            <a:pPr algn="l">
              <a:lnSpc>
                <a:spcPts val="1010"/>
              </a:lnSpc>
              <a:spcBef>
                <a:spcPct val="0"/>
              </a:spcBef>
            </a:pPr>
            <a:r>
              <a:rPr lang="en-US" sz="720">
                <a:solidFill>
                  <a:srgbClr val="000000"/>
                </a:solidFill>
                <a:latin typeface="JetBrains Mono" panose="02010509020102050004"/>
                <a:ea typeface="JetBrains Mono" panose="02010509020102050004"/>
                <a:cs typeface="JetBrains Mono" panose="02010509020102050004"/>
                <a:sym typeface="JetBrains Mono" panose="02010509020102050004"/>
              </a:rPr>
              <a:t> name: app2</a:t>
            </a:r>
          </a:p>
          <a:p>
            <a:pPr algn="l">
              <a:lnSpc>
                <a:spcPts val="1010"/>
              </a:lnSpc>
              <a:spcBef>
                <a:spcPct val="0"/>
              </a:spcBef>
            </a:pPr>
            <a:r>
              <a:rPr lang="en-US" sz="720">
                <a:solidFill>
                  <a:srgbClr val="000000"/>
                </a:solidFill>
                <a:latin typeface="JetBrains Mono" panose="02010509020102050004"/>
                <a:ea typeface="JetBrains Mono" panose="02010509020102050004"/>
                <a:cs typeface="JetBrains Mono" panose="02010509020102050004"/>
                <a:sym typeface="JetBrains Mono" panose="02010509020102050004"/>
              </a:rPr>
              <a:t>spec:</a:t>
            </a:r>
          </a:p>
          <a:p>
            <a:pPr algn="l">
              <a:lnSpc>
                <a:spcPts val="1010"/>
              </a:lnSpc>
              <a:spcBef>
                <a:spcPct val="0"/>
              </a:spcBef>
            </a:pPr>
            <a:r>
              <a:rPr lang="en-US" sz="720">
                <a:solidFill>
                  <a:srgbClr val="000000"/>
                </a:solidFill>
                <a:latin typeface="JetBrains Mono" panose="02010509020102050004"/>
                <a:ea typeface="JetBrains Mono" panose="02010509020102050004"/>
                <a:cs typeface="JetBrains Mono" panose="02010509020102050004"/>
                <a:sym typeface="JetBrains Mono" panose="02010509020102050004"/>
              </a:rPr>
              <a:t> replicas: 2</a:t>
            </a:r>
          </a:p>
          <a:p>
            <a:pPr algn="l">
              <a:lnSpc>
                <a:spcPts val="1010"/>
              </a:lnSpc>
              <a:spcBef>
                <a:spcPct val="0"/>
              </a:spcBef>
            </a:pPr>
            <a:r>
              <a:rPr lang="en-US" sz="720">
                <a:solidFill>
                  <a:srgbClr val="000000"/>
                </a:solidFill>
                <a:latin typeface="JetBrains Mono" panose="02010509020102050004"/>
                <a:ea typeface="JetBrains Mono" panose="02010509020102050004"/>
                <a:cs typeface="JetBrains Mono" panose="02010509020102050004"/>
                <a:sym typeface="JetBrains Mono" panose="02010509020102050004"/>
              </a:rPr>
              <a:t> selector:</a:t>
            </a:r>
          </a:p>
          <a:p>
            <a:pPr algn="l">
              <a:lnSpc>
                <a:spcPts val="1010"/>
              </a:lnSpc>
              <a:spcBef>
                <a:spcPct val="0"/>
              </a:spcBef>
            </a:pPr>
            <a:r>
              <a:rPr lang="en-US" sz="720">
                <a:solidFill>
                  <a:srgbClr val="000000"/>
                </a:solidFill>
                <a:latin typeface="JetBrains Mono" panose="02010509020102050004"/>
                <a:ea typeface="JetBrains Mono" panose="02010509020102050004"/>
                <a:cs typeface="JetBrains Mono" panose="02010509020102050004"/>
                <a:sym typeface="JetBrains Mono" panose="02010509020102050004"/>
              </a:rPr>
              <a:t> matchLabels:</a:t>
            </a:r>
          </a:p>
          <a:p>
            <a:pPr algn="l">
              <a:lnSpc>
                <a:spcPts val="1010"/>
              </a:lnSpc>
              <a:spcBef>
                <a:spcPct val="0"/>
              </a:spcBef>
            </a:pPr>
            <a:r>
              <a:rPr lang="en-US" sz="720">
                <a:solidFill>
                  <a:srgbClr val="000000"/>
                </a:solidFill>
                <a:latin typeface="JetBrains Mono" panose="02010509020102050004"/>
                <a:ea typeface="JetBrains Mono" panose="02010509020102050004"/>
                <a:cs typeface="JetBrains Mono" panose="02010509020102050004"/>
                <a:sym typeface="JetBrains Mono" panose="02010509020102050004"/>
              </a:rPr>
              <a:t> app: app2</a:t>
            </a:r>
          </a:p>
          <a:p>
            <a:pPr algn="l">
              <a:lnSpc>
                <a:spcPts val="1010"/>
              </a:lnSpc>
              <a:spcBef>
                <a:spcPct val="0"/>
              </a:spcBef>
            </a:pPr>
            <a:r>
              <a:rPr lang="en-US" sz="720">
                <a:solidFill>
                  <a:srgbClr val="000000"/>
                </a:solidFill>
                <a:latin typeface="JetBrains Mono" panose="02010509020102050004"/>
                <a:ea typeface="JetBrains Mono" panose="02010509020102050004"/>
                <a:cs typeface="JetBrains Mono" panose="02010509020102050004"/>
                <a:sym typeface="JetBrains Mono" panose="02010509020102050004"/>
              </a:rPr>
              <a:t> template:</a:t>
            </a:r>
          </a:p>
          <a:p>
            <a:pPr algn="l">
              <a:lnSpc>
                <a:spcPts val="1010"/>
              </a:lnSpc>
              <a:spcBef>
                <a:spcPct val="0"/>
              </a:spcBef>
            </a:pPr>
            <a:r>
              <a:rPr lang="en-US" sz="720">
                <a:solidFill>
                  <a:srgbClr val="000000"/>
                </a:solidFill>
                <a:latin typeface="JetBrains Mono" panose="02010509020102050004"/>
                <a:ea typeface="JetBrains Mono" panose="02010509020102050004"/>
                <a:cs typeface="JetBrains Mono" panose="02010509020102050004"/>
                <a:sym typeface="JetBrains Mono" panose="02010509020102050004"/>
              </a:rPr>
              <a:t> metadata:</a:t>
            </a:r>
          </a:p>
          <a:p>
            <a:pPr algn="l">
              <a:lnSpc>
                <a:spcPts val="1010"/>
              </a:lnSpc>
              <a:spcBef>
                <a:spcPct val="0"/>
              </a:spcBef>
            </a:pPr>
            <a:r>
              <a:rPr lang="en-US" sz="720">
                <a:solidFill>
                  <a:srgbClr val="000000"/>
                </a:solidFill>
                <a:latin typeface="JetBrains Mono" panose="02010509020102050004"/>
                <a:ea typeface="JetBrains Mono" panose="02010509020102050004"/>
                <a:cs typeface="JetBrains Mono" panose="02010509020102050004"/>
                <a:sym typeface="JetBrains Mono" panose="02010509020102050004"/>
              </a:rPr>
              <a:t> labels:</a:t>
            </a:r>
          </a:p>
          <a:p>
            <a:pPr algn="l">
              <a:lnSpc>
                <a:spcPts val="1010"/>
              </a:lnSpc>
              <a:spcBef>
                <a:spcPct val="0"/>
              </a:spcBef>
            </a:pPr>
            <a:r>
              <a:rPr lang="en-US" sz="720">
                <a:solidFill>
                  <a:srgbClr val="000000"/>
                </a:solidFill>
                <a:latin typeface="JetBrains Mono" panose="02010509020102050004"/>
                <a:ea typeface="JetBrains Mono" panose="02010509020102050004"/>
                <a:cs typeface="JetBrains Mono" panose="02010509020102050004"/>
                <a:sym typeface="JetBrains Mono" panose="02010509020102050004"/>
              </a:rPr>
              <a:t> app: app2</a:t>
            </a:r>
          </a:p>
          <a:p>
            <a:pPr algn="l">
              <a:lnSpc>
                <a:spcPts val="1010"/>
              </a:lnSpc>
              <a:spcBef>
                <a:spcPct val="0"/>
              </a:spcBef>
            </a:pPr>
            <a:r>
              <a:rPr lang="en-US" sz="720">
                <a:solidFill>
                  <a:srgbClr val="000000"/>
                </a:solidFill>
                <a:latin typeface="JetBrains Mono" panose="02010509020102050004"/>
                <a:ea typeface="JetBrains Mono" panose="02010509020102050004"/>
                <a:cs typeface="JetBrains Mono" panose="02010509020102050004"/>
                <a:sym typeface="JetBrains Mono" panose="02010509020102050004"/>
              </a:rPr>
              <a:t> spec:</a:t>
            </a:r>
          </a:p>
          <a:p>
            <a:pPr algn="l">
              <a:lnSpc>
                <a:spcPts val="1010"/>
              </a:lnSpc>
              <a:spcBef>
                <a:spcPct val="0"/>
              </a:spcBef>
            </a:pPr>
            <a:r>
              <a:rPr lang="en-US" sz="720">
                <a:solidFill>
                  <a:srgbClr val="000000"/>
                </a:solidFill>
                <a:latin typeface="JetBrains Mono" panose="02010509020102050004"/>
                <a:ea typeface="JetBrains Mono" panose="02010509020102050004"/>
                <a:cs typeface="JetBrains Mono" panose="02010509020102050004"/>
                <a:sym typeface="JetBrains Mono" panose="02010509020102050004"/>
              </a:rPr>
              <a:t> containers:</a:t>
            </a:r>
          </a:p>
          <a:p>
            <a:pPr algn="l">
              <a:lnSpc>
                <a:spcPts val="1010"/>
              </a:lnSpc>
              <a:spcBef>
                <a:spcPct val="0"/>
              </a:spcBef>
            </a:pPr>
            <a:r>
              <a:rPr lang="en-US" sz="720">
                <a:solidFill>
                  <a:srgbClr val="000000"/>
                </a:solidFill>
                <a:latin typeface="JetBrains Mono" panose="02010509020102050004"/>
                <a:ea typeface="JetBrains Mono" panose="02010509020102050004"/>
                <a:cs typeface="JetBrains Mono" panose="02010509020102050004"/>
                <a:sym typeface="JetBrains Mono" panose="02010509020102050004"/>
              </a:rPr>
              <a:t> - name: app2</a:t>
            </a:r>
          </a:p>
          <a:p>
            <a:pPr algn="l">
              <a:lnSpc>
                <a:spcPts val="1010"/>
              </a:lnSpc>
              <a:spcBef>
                <a:spcPct val="0"/>
              </a:spcBef>
            </a:pPr>
            <a:r>
              <a:rPr lang="en-US" sz="720">
                <a:solidFill>
                  <a:srgbClr val="000000"/>
                </a:solidFill>
                <a:latin typeface="JetBrains Mono" panose="02010509020102050004"/>
                <a:ea typeface="JetBrains Mono" panose="02010509020102050004"/>
                <a:cs typeface="JetBrains Mono" panose="02010509020102050004"/>
                <a:sym typeface="JetBrains Mono" panose="02010509020102050004"/>
              </a:rPr>
              <a:t> image: hashicorp/http-echo</a:t>
            </a:r>
          </a:p>
          <a:p>
            <a:pPr algn="l">
              <a:lnSpc>
                <a:spcPts val="1010"/>
              </a:lnSpc>
              <a:spcBef>
                <a:spcPct val="0"/>
              </a:spcBef>
            </a:pPr>
            <a:r>
              <a:rPr lang="en-US" sz="720">
                <a:solidFill>
                  <a:srgbClr val="000000"/>
                </a:solidFill>
                <a:latin typeface="JetBrains Mono" panose="02010509020102050004"/>
                <a:ea typeface="JetBrains Mono" panose="02010509020102050004"/>
                <a:cs typeface="JetBrains Mono" panose="02010509020102050004"/>
                <a:sym typeface="JetBrains Mono" panose="02010509020102050004"/>
              </a:rPr>
              <a:t> args:</a:t>
            </a:r>
          </a:p>
          <a:p>
            <a:pPr algn="l">
              <a:lnSpc>
                <a:spcPts val="1010"/>
              </a:lnSpc>
              <a:spcBef>
                <a:spcPct val="0"/>
              </a:spcBef>
            </a:pPr>
            <a:r>
              <a:rPr lang="en-US" sz="720">
                <a:solidFill>
                  <a:srgbClr val="000000"/>
                </a:solidFill>
                <a:latin typeface="JetBrains Mono" panose="02010509020102050004"/>
                <a:ea typeface="JetBrains Mono" panose="02010509020102050004"/>
                <a:cs typeface="JetBrains Mono" panose="02010509020102050004"/>
                <a:sym typeface="JetBrains Mono" panose="02010509020102050004"/>
              </a:rPr>
              <a:t> - "-text=Hello from App 2"</a:t>
            </a:r>
          </a:p>
          <a:p>
            <a:pPr algn="l">
              <a:lnSpc>
                <a:spcPts val="1010"/>
              </a:lnSpc>
              <a:spcBef>
                <a:spcPct val="0"/>
              </a:spcBef>
            </a:pPr>
            <a:endParaRPr lang="en-US" sz="720">
              <a:solidFill>
                <a:srgbClr val="000000"/>
              </a:solidFill>
              <a:latin typeface="JetBrains Mono" panose="02010509020102050004"/>
              <a:ea typeface="JetBrains Mono" panose="02010509020102050004"/>
              <a:cs typeface="JetBrains Mono" panose="02010509020102050004"/>
              <a:sym typeface="JetBrains Mono" panose="02010509020102050004"/>
            </a:endParaRPr>
          </a:p>
        </p:txBody>
      </p:sp>
      <p:sp>
        <p:nvSpPr>
          <p:cNvPr id="5" name="TextBox 5"/>
          <p:cNvSpPr txBox="1"/>
          <p:nvPr/>
        </p:nvSpPr>
        <p:spPr>
          <a:xfrm>
            <a:off x="5327367" y="618583"/>
            <a:ext cx="1593337" cy="2423240"/>
          </a:xfrm>
          <a:prstGeom prst="rect">
            <a:avLst/>
          </a:prstGeom>
        </p:spPr>
        <p:txBody>
          <a:bodyPr lIns="0" tIns="0" rIns="0" bIns="0" rtlCol="0" anchor="t">
            <a:spAutoFit/>
          </a:bodyPr>
          <a:lstStyle/>
          <a:p>
            <a:pPr algn="l">
              <a:lnSpc>
                <a:spcPts val="1540"/>
              </a:lnSpc>
              <a:spcBef>
                <a:spcPct val="0"/>
              </a:spcBef>
            </a:pPr>
            <a:r>
              <a:rPr lang="en-US" sz="1100">
                <a:solidFill>
                  <a:srgbClr val="000000"/>
                </a:solidFill>
                <a:latin typeface="JetBrains Mono" panose="02010509020102050004"/>
                <a:ea typeface="JetBrains Mono" panose="02010509020102050004"/>
                <a:cs typeface="JetBrains Mono" panose="02010509020102050004"/>
                <a:sym typeface="JetBrains Mono" panose="02010509020102050004"/>
              </a:rPr>
              <a:t>---</a:t>
            </a:r>
          </a:p>
          <a:p>
            <a:pPr algn="l">
              <a:lnSpc>
                <a:spcPts val="1540"/>
              </a:lnSpc>
              <a:spcBef>
                <a:spcPct val="0"/>
              </a:spcBef>
            </a:pPr>
            <a:r>
              <a:rPr lang="en-US" sz="1100">
                <a:solidFill>
                  <a:srgbClr val="000000"/>
                </a:solidFill>
                <a:latin typeface="JetBrains Mono" panose="02010509020102050004"/>
                <a:ea typeface="JetBrains Mono" panose="02010509020102050004"/>
                <a:cs typeface="JetBrains Mono" panose="02010509020102050004"/>
                <a:sym typeface="JetBrains Mono" panose="02010509020102050004"/>
              </a:rPr>
              <a:t>apiVersion: v1</a:t>
            </a:r>
          </a:p>
          <a:p>
            <a:pPr algn="l">
              <a:lnSpc>
                <a:spcPts val="1540"/>
              </a:lnSpc>
              <a:spcBef>
                <a:spcPct val="0"/>
              </a:spcBef>
            </a:pPr>
            <a:r>
              <a:rPr lang="en-US" sz="1100">
                <a:solidFill>
                  <a:srgbClr val="000000"/>
                </a:solidFill>
                <a:latin typeface="JetBrains Mono" panose="02010509020102050004"/>
                <a:ea typeface="JetBrains Mono" panose="02010509020102050004"/>
                <a:cs typeface="JetBrains Mono" panose="02010509020102050004"/>
                <a:sym typeface="JetBrains Mono" panose="02010509020102050004"/>
              </a:rPr>
              <a:t>kind: Service</a:t>
            </a:r>
          </a:p>
          <a:p>
            <a:pPr algn="l">
              <a:lnSpc>
                <a:spcPts val="1540"/>
              </a:lnSpc>
              <a:spcBef>
                <a:spcPct val="0"/>
              </a:spcBef>
            </a:pPr>
            <a:r>
              <a:rPr lang="en-US" sz="1100">
                <a:solidFill>
                  <a:srgbClr val="000000"/>
                </a:solidFill>
                <a:latin typeface="JetBrains Mono" panose="02010509020102050004"/>
                <a:ea typeface="JetBrains Mono" panose="02010509020102050004"/>
                <a:cs typeface="JetBrains Mono" panose="02010509020102050004"/>
                <a:sym typeface="JetBrains Mono" panose="02010509020102050004"/>
              </a:rPr>
              <a:t>metadata:</a:t>
            </a:r>
          </a:p>
          <a:p>
            <a:pPr algn="l">
              <a:lnSpc>
                <a:spcPts val="1540"/>
              </a:lnSpc>
              <a:spcBef>
                <a:spcPct val="0"/>
              </a:spcBef>
            </a:pPr>
            <a:r>
              <a:rPr lang="en-US" sz="1100">
                <a:solidFill>
                  <a:srgbClr val="000000"/>
                </a:solidFill>
                <a:latin typeface="JetBrains Mono" panose="02010509020102050004"/>
                <a:ea typeface="JetBrains Mono" panose="02010509020102050004"/>
                <a:cs typeface="JetBrains Mono" panose="02010509020102050004"/>
                <a:sym typeface="JetBrains Mono" panose="02010509020102050004"/>
              </a:rPr>
              <a:t> name: app2-service</a:t>
            </a:r>
          </a:p>
          <a:p>
            <a:pPr algn="l">
              <a:lnSpc>
                <a:spcPts val="1540"/>
              </a:lnSpc>
              <a:spcBef>
                <a:spcPct val="0"/>
              </a:spcBef>
            </a:pPr>
            <a:r>
              <a:rPr lang="en-US" sz="1100">
                <a:solidFill>
                  <a:srgbClr val="000000"/>
                </a:solidFill>
                <a:latin typeface="JetBrains Mono" panose="02010509020102050004"/>
                <a:ea typeface="JetBrains Mono" panose="02010509020102050004"/>
                <a:cs typeface="JetBrains Mono" panose="02010509020102050004"/>
                <a:sym typeface="JetBrains Mono" panose="02010509020102050004"/>
              </a:rPr>
              <a:t>spec:</a:t>
            </a:r>
          </a:p>
          <a:p>
            <a:pPr algn="l">
              <a:lnSpc>
                <a:spcPts val="1540"/>
              </a:lnSpc>
              <a:spcBef>
                <a:spcPct val="0"/>
              </a:spcBef>
            </a:pPr>
            <a:r>
              <a:rPr lang="en-US" sz="1100">
                <a:solidFill>
                  <a:srgbClr val="000000"/>
                </a:solidFill>
                <a:latin typeface="JetBrains Mono" panose="02010509020102050004"/>
                <a:ea typeface="JetBrains Mono" panose="02010509020102050004"/>
                <a:cs typeface="JetBrains Mono" panose="02010509020102050004"/>
                <a:sym typeface="JetBrains Mono" panose="02010509020102050004"/>
              </a:rPr>
              <a:t> selector:</a:t>
            </a:r>
          </a:p>
          <a:p>
            <a:pPr algn="l">
              <a:lnSpc>
                <a:spcPts val="1540"/>
              </a:lnSpc>
              <a:spcBef>
                <a:spcPct val="0"/>
              </a:spcBef>
            </a:pPr>
            <a:r>
              <a:rPr lang="en-US" sz="1100">
                <a:solidFill>
                  <a:srgbClr val="000000"/>
                </a:solidFill>
                <a:latin typeface="JetBrains Mono" panose="02010509020102050004"/>
                <a:ea typeface="JetBrains Mono" panose="02010509020102050004"/>
                <a:cs typeface="JetBrains Mono" panose="02010509020102050004"/>
                <a:sym typeface="JetBrains Mono" panose="02010509020102050004"/>
              </a:rPr>
              <a:t> app: app2</a:t>
            </a:r>
          </a:p>
          <a:p>
            <a:pPr algn="l">
              <a:lnSpc>
                <a:spcPts val="1540"/>
              </a:lnSpc>
              <a:spcBef>
                <a:spcPct val="0"/>
              </a:spcBef>
            </a:pPr>
            <a:r>
              <a:rPr lang="en-US" sz="1100">
                <a:solidFill>
                  <a:srgbClr val="000000"/>
                </a:solidFill>
                <a:latin typeface="JetBrains Mono" panose="02010509020102050004"/>
                <a:ea typeface="JetBrains Mono" panose="02010509020102050004"/>
                <a:cs typeface="JetBrains Mono" panose="02010509020102050004"/>
                <a:sym typeface="JetBrains Mono" panose="02010509020102050004"/>
              </a:rPr>
              <a:t> ports:</a:t>
            </a:r>
          </a:p>
          <a:p>
            <a:pPr algn="l">
              <a:lnSpc>
                <a:spcPts val="1540"/>
              </a:lnSpc>
              <a:spcBef>
                <a:spcPct val="0"/>
              </a:spcBef>
            </a:pPr>
            <a:r>
              <a:rPr lang="en-US" sz="1100">
                <a:solidFill>
                  <a:srgbClr val="000000"/>
                </a:solidFill>
                <a:latin typeface="JetBrains Mono" panose="02010509020102050004"/>
                <a:ea typeface="JetBrains Mono" panose="02010509020102050004"/>
                <a:cs typeface="JetBrains Mono" panose="02010509020102050004"/>
                <a:sym typeface="JetBrains Mono" panose="02010509020102050004"/>
              </a:rPr>
              <a:t> - protocol: TCP</a:t>
            </a:r>
          </a:p>
          <a:p>
            <a:pPr algn="l">
              <a:lnSpc>
                <a:spcPts val="1540"/>
              </a:lnSpc>
              <a:spcBef>
                <a:spcPct val="0"/>
              </a:spcBef>
            </a:pPr>
            <a:r>
              <a:rPr lang="en-US" sz="1100">
                <a:solidFill>
                  <a:srgbClr val="000000"/>
                </a:solidFill>
                <a:latin typeface="JetBrains Mono" panose="02010509020102050004"/>
                <a:ea typeface="JetBrains Mono" panose="02010509020102050004"/>
                <a:cs typeface="JetBrains Mono" panose="02010509020102050004"/>
                <a:sym typeface="JetBrains Mono" panose="02010509020102050004"/>
              </a:rPr>
              <a:t> port: 80</a:t>
            </a:r>
          </a:p>
          <a:p>
            <a:pPr algn="l">
              <a:lnSpc>
                <a:spcPts val="1540"/>
              </a:lnSpc>
              <a:spcBef>
                <a:spcPct val="0"/>
              </a:spcBef>
            </a:pPr>
            <a:r>
              <a:rPr lang="en-US" sz="1100">
                <a:solidFill>
                  <a:srgbClr val="000000"/>
                </a:solidFill>
                <a:latin typeface="JetBrains Mono" panose="02010509020102050004"/>
                <a:ea typeface="JetBrains Mono" panose="02010509020102050004"/>
                <a:cs typeface="JetBrains Mono" panose="02010509020102050004"/>
                <a:sym typeface="JetBrains Mono" panose="02010509020102050004"/>
              </a:rPr>
              <a:t> targetPort: 5678</a:t>
            </a:r>
          </a:p>
          <a:p>
            <a:pPr algn="l">
              <a:lnSpc>
                <a:spcPts val="1540"/>
              </a:lnSpc>
              <a:spcBef>
                <a:spcPct val="0"/>
              </a:spcBef>
            </a:pPr>
            <a:r>
              <a:rPr lang="en-US" sz="1100">
                <a:solidFill>
                  <a:srgbClr val="000000"/>
                </a:solidFill>
                <a:latin typeface="JetBrains Mono" panose="02010509020102050004"/>
                <a:ea typeface="JetBrains Mono" panose="02010509020102050004"/>
                <a:cs typeface="JetBrains Mono" panose="02010509020102050004"/>
                <a:sym typeface="JetBrains Mono" panose="02010509020102050004"/>
              </a:rPr>
              <a:t>EOF</a:t>
            </a: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78396" y="495300"/>
            <a:ext cx="930979" cy="3965060"/>
          </a:xfrm>
          <a:prstGeom prst="rect">
            <a:avLst/>
          </a:prstGeom>
        </p:spPr>
        <p:txBody>
          <a:bodyPr lIns="0" tIns="0" rIns="0" bIns="0" rtlCol="0" anchor="t">
            <a:spAutoFit/>
          </a:bodyPr>
          <a:lstStyle/>
          <a:p>
            <a:pPr algn="l">
              <a:lnSpc>
                <a:spcPts val="505"/>
              </a:lnSpc>
              <a:spcBef>
                <a:spcPct val="0"/>
              </a:spcBef>
            </a:pPr>
            <a:r>
              <a:rPr lang="en-US" sz="360">
                <a:solidFill>
                  <a:srgbClr val="000000"/>
                </a:solidFill>
                <a:latin typeface="JetBrains Mono" panose="02010509020102050004"/>
                <a:ea typeface="JetBrains Mono" panose="02010509020102050004"/>
                <a:cs typeface="JetBrains Mono" panose="02010509020102050004"/>
                <a:sym typeface="JetBrains Mono" panose="02010509020102050004"/>
              </a:rPr>
              <a:t>cat &lt;&lt;EOF | kubectl apply -f -</a:t>
            </a:r>
          </a:p>
          <a:p>
            <a:pPr algn="l">
              <a:lnSpc>
                <a:spcPts val="505"/>
              </a:lnSpc>
              <a:spcBef>
                <a:spcPct val="0"/>
              </a:spcBef>
            </a:pPr>
            <a:r>
              <a:rPr lang="en-US" sz="360">
                <a:solidFill>
                  <a:srgbClr val="000000"/>
                </a:solidFill>
                <a:latin typeface="JetBrains Mono" panose="02010509020102050004"/>
                <a:ea typeface="JetBrains Mono" panose="02010509020102050004"/>
                <a:cs typeface="JetBrains Mono" panose="02010509020102050004"/>
                <a:sym typeface="JetBrains Mono" panose="02010509020102050004"/>
              </a:rPr>
              <a:t>apiVersion: apps/v1</a:t>
            </a:r>
          </a:p>
          <a:p>
            <a:pPr algn="l">
              <a:lnSpc>
                <a:spcPts val="505"/>
              </a:lnSpc>
              <a:spcBef>
                <a:spcPct val="0"/>
              </a:spcBef>
            </a:pPr>
            <a:r>
              <a:rPr lang="en-US" sz="360">
                <a:solidFill>
                  <a:srgbClr val="000000"/>
                </a:solidFill>
                <a:latin typeface="JetBrains Mono" panose="02010509020102050004"/>
                <a:ea typeface="JetBrains Mono" panose="02010509020102050004"/>
                <a:cs typeface="JetBrains Mono" panose="02010509020102050004"/>
                <a:sym typeface="JetBrains Mono" panose="02010509020102050004"/>
              </a:rPr>
              <a:t>kind: Deployment</a:t>
            </a:r>
          </a:p>
          <a:p>
            <a:pPr algn="l">
              <a:lnSpc>
                <a:spcPts val="505"/>
              </a:lnSpc>
              <a:spcBef>
                <a:spcPct val="0"/>
              </a:spcBef>
            </a:pPr>
            <a:r>
              <a:rPr lang="en-US" sz="360">
                <a:solidFill>
                  <a:srgbClr val="000000"/>
                </a:solidFill>
                <a:latin typeface="JetBrains Mono" panose="02010509020102050004"/>
                <a:ea typeface="JetBrains Mono" panose="02010509020102050004"/>
                <a:cs typeface="JetBrains Mono" panose="02010509020102050004"/>
                <a:sym typeface="JetBrains Mono" panose="02010509020102050004"/>
              </a:rPr>
              <a:t>metadata:</a:t>
            </a:r>
          </a:p>
          <a:p>
            <a:pPr algn="l">
              <a:lnSpc>
                <a:spcPts val="505"/>
              </a:lnSpc>
              <a:spcBef>
                <a:spcPct val="0"/>
              </a:spcBef>
            </a:pPr>
            <a:r>
              <a:rPr lang="en-US" sz="360">
                <a:solidFill>
                  <a:srgbClr val="000000"/>
                </a:solidFill>
                <a:latin typeface="JetBrains Mono" panose="02010509020102050004"/>
                <a:ea typeface="JetBrains Mono" panose="02010509020102050004"/>
                <a:cs typeface="JetBrains Mono" panose="02010509020102050004"/>
                <a:sym typeface="JetBrains Mono" panose="02010509020102050004"/>
              </a:rPr>
              <a:t>  name: app1</a:t>
            </a:r>
          </a:p>
          <a:p>
            <a:pPr algn="l">
              <a:lnSpc>
                <a:spcPts val="505"/>
              </a:lnSpc>
              <a:spcBef>
                <a:spcPct val="0"/>
              </a:spcBef>
            </a:pPr>
            <a:r>
              <a:rPr lang="en-US" sz="360">
                <a:solidFill>
                  <a:srgbClr val="000000"/>
                </a:solidFill>
                <a:latin typeface="JetBrains Mono" panose="02010509020102050004"/>
                <a:ea typeface="JetBrains Mono" panose="02010509020102050004"/>
                <a:cs typeface="JetBrains Mono" panose="02010509020102050004"/>
                <a:sym typeface="JetBrains Mono" panose="02010509020102050004"/>
              </a:rPr>
              <a:t>spec:</a:t>
            </a:r>
          </a:p>
          <a:p>
            <a:pPr algn="l">
              <a:lnSpc>
                <a:spcPts val="505"/>
              </a:lnSpc>
              <a:spcBef>
                <a:spcPct val="0"/>
              </a:spcBef>
            </a:pPr>
            <a:r>
              <a:rPr lang="en-US" sz="360">
                <a:solidFill>
                  <a:srgbClr val="000000"/>
                </a:solidFill>
                <a:latin typeface="JetBrains Mono" panose="02010509020102050004"/>
                <a:ea typeface="JetBrains Mono" panose="02010509020102050004"/>
                <a:cs typeface="JetBrains Mono" panose="02010509020102050004"/>
                <a:sym typeface="JetBrains Mono" panose="02010509020102050004"/>
              </a:rPr>
              <a:t>  replicas: 2</a:t>
            </a:r>
          </a:p>
          <a:p>
            <a:pPr algn="l">
              <a:lnSpc>
                <a:spcPts val="505"/>
              </a:lnSpc>
              <a:spcBef>
                <a:spcPct val="0"/>
              </a:spcBef>
            </a:pPr>
            <a:r>
              <a:rPr lang="en-US" sz="360">
                <a:solidFill>
                  <a:srgbClr val="000000"/>
                </a:solidFill>
                <a:latin typeface="JetBrains Mono" panose="02010509020102050004"/>
                <a:ea typeface="JetBrains Mono" panose="02010509020102050004"/>
                <a:cs typeface="JetBrains Mono" panose="02010509020102050004"/>
                <a:sym typeface="JetBrains Mono" panose="02010509020102050004"/>
              </a:rPr>
              <a:t>  selector:</a:t>
            </a:r>
          </a:p>
          <a:p>
            <a:pPr algn="l">
              <a:lnSpc>
                <a:spcPts val="505"/>
              </a:lnSpc>
              <a:spcBef>
                <a:spcPct val="0"/>
              </a:spcBef>
            </a:pPr>
            <a:r>
              <a:rPr lang="en-US" sz="360">
                <a:solidFill>
                  <a:srgbClr val="000000"/>
                </a:solidFill>
                <a:latin typeface="JetBrains Mono" panose="02010509020102050004"/>
                <a:ea typeface="JetBrains Mono" panose="02010509020102050004"/>
                <a:cs typeface="JetBrains Mono" panose="02010509020102050004"/>
                <a:sym typeface="JetBrains Mono" panose="02010509020102050004"/>
              </a:rPr>
              <a:t>    matchLabels:</a:t>
            </a:r>
          </a:p>
          <a:p>
            <a:pPr algn="l">
              <a:lnSpc>
                <a:spcPts val="505"/>
              </a:lnSpc>
              <a:spcBef>
                <a:spcPct val="0"/>
              </a:spcBef>
            </a:pPr>
            <a:r>
              <a:rPr lang="en-US" sz="360">
                <a:solidFill>
                  <a:srgbClr val="000000"/>
                </a:solidFill>
                <a:latin typeface="JetBrains Mono" panose="02010509020102050004"/>
                <a:ea typeface="JetBrains Mono" panose="02010509020102050004"/>
                <a:cs typeface="JetBrains Mono" panose="02010509020102050004"/>
                <a:sym typeface="JetBrains Mono" panose="02010509020102050004"/>
              </a:rPr>
              <a:t>      app: app1</a:t>
            </a:r>
          </a:p>
          <a:p>
            <a:pPr algn="l">
              <a:lnSpc>
                <a:spcPts val="505"/>
              </a:lnSpc>
              <a:spcBef>
                <a:spcPct val="0"/>
              </a:spcBef>
            </a:pPr>
            <a:r>
              <a:rPr lang="en-US" sz="360">
                <a:solidFill>
                  <a:srgbClr val="000000"/>
                </a:solidFill>
                <a:latin typeface="JetBrains Mono" panose="02010509020102050004"/>
                <a:ea typeface="JetBrains Mono" panose="02010509020102050004"/>
                <a:cs typeface="JetBrains Mono" panose="02010509020102050004"/>
                <a:sym typeface="JetBrains Mono" panose="02010509020102050004"/>
              </a:rPr>
              <a:t>  template:</a:t>
            </a:r>
          </a:p>
          <a:p>
            <a:pPr algn="l">
              <a:lnSpc>
                <a:spcPts val="505"/>
              </a:lnSpc>
              <a:spcBef>
                <a:spcPct val="0"/>
              </a:spcBef>
            </a:pPr>
            <a:r>
              <a:rPr lang="en-US" sz="360">
                <a:solidFill>
                  <a:srgbClr val="000000"/>
                </a:solidFill>
                <a:latin typeface="JetBrains Mono" panose="02010509020102050004"/>
                <a:ea typeface="JetBrains Mono" panose="02010509020102050004"/>
                <a:cs typeface="JetBrains Mono" panose="02010509020102050004"/>
                <a:sym typeface="JetBrains Mono" panose="02010509020102050004"/>
              </a:rPr>
              <a:t>    metadata:</a:t>
            </a:r>
          </a:p>
          <a:p>
            <a:pPr algn="l">
              <a:lnSpc>
                <a:spcPts val="505"/>
              </a:lnSpc>
              <a:spcBef>
                <a:spcPct val="0"/>
              </a:spcBef>
            </a:pPr>
            <a:r>
              <a:rPr lang="en-US" sz="360">
                <a:solidFill>
                  <a:srgbClr val="000000"/>
                </a:solidFill>
                <a:latin typeface="JetBrains Mono" panose="02010509020102050004"/>
                <a:ea typeface="JetBrains Mono" panose="02010509020102050004"/>
                <a:cs typeface="JetBrains Mono" panose="02010509020102050004"/>
                <a:sym typeface="JetBrains Mono" panose="02010509020102050004"/>
              </a:rPr>
              <a:t>      labels:</a:t>
            </a:r>
          </a:p>
          <a:p>
            <a:pPr algn="l">
              <a:lnSpc>
                <a:spcPts val="505"/>
              </a:lnSpc>
              <a:spcBef>
                <a:spcPct val="0"/>
              </a:spcBef>
            </a:pPr>
            <a:r>
              <a:rPr lang="en-US" sz="360">
                <a:solidFill>
                  <a:srgbClr val="000000"/>
                </a:solidFill>
                <a:latin typeface="JetBrains Mono" panose="02010509020102050004"/>
                <a:ea typeface="JetBrains Mono" panose="02010509020102050004"/>
                <a:cs typeface="JetBrains Mono" panose="02010509020102050004"/>
                <a:sym typeface="JetBrains Mono" panose="02010509020102050004"/>
              </a:rPr>
              <a:t>        app: app1</a:t>
            </a:r>
          </a:p>
          <a:p>
            <a:pPr algn="l">
              <a:lnSpc>
                <a:spcPts val="505"/>
              </a:lnSpc>
              <a:spcBef>
                <a:spcPct val="0"/>
              </a:spcBef>
            </a:pPr>
            <a:r>
              <a:rPr lang="en-US" sz="360">
                <a:solidFill>
                  <a:srgbClr val="000000"/>
                </a:solidFill>
                <a:latin typeface="JetBrains Mono" panose="02010509020102050004"/>
                <a:ea typeface="JetBrains Mono" panose="02010509020102050004"/>
                <a:cs typeface="JetBrains Mono" panose="02010509020102050004"/>
                <a:sym typeface="JetBrains Mono" panose="02010509020102050004"/>
              </a:rPr>
              <a:t>    spec:</a:t>
            </a:r>
          </a:p>
          <a:p>
            <a:pPr algn="l">
              <a:lnSpc>
                <a:spcPts val="505"/>
              </a:lnSpc>
              <a:spcBef>
                <a:spcPct val="0"/>
              </a:spcBef>
            </a:pPr>
            <a:r>
              <a:rPr lang="en-US" sz="360">
                <a:solidFill>
                  <a:srgbClr val="000000"/>
                </a:solidFill>
                <a:latin typeface="JetBrains Mono" panose="02010509020102050004"/>
                <a:ea typeface="JetBrains Mono" panose="02010509020102050004"/>
                <a:cs typeface="JetBrains Mono" panose="02010509020102050004"/>
                <a:sym typeface="JetBrains Mono" panose="02010509020102050004"/>
              </a:rPr>
              <a:t>      containers:</a:t>
            </a:r>
          </a:p>
          <a:p>
            <a:pPr algn="l">
              <a:lnSpc>
                <a:spcPts val="505"/>
              </a:lnSpc>
              <a:spcBef>
                <a:spcPct val="0"/>
              </a:spcBef>
            </a:pPr>
            <a:r>
              <a:rPr lang="en-US" sz="360">
                <a:solidFill>
                  <a:srgbClr val="000000"/>
                </a:solidFill>
                <a:latin typeface="JetBrains Mono" panose="02010509020102050004"/>
                <a:ea typeface="JetBrains Mono" panose="02010509020102050004"/>
                <a:cs typeface="JetBrains Mono" panose="02010509020102050004"/>
                <a:sym typeface="JetBrains Mono" panose="02010509020102050004"/>
              </a:rPr>
              <a:t>      - name: app1</a:t>
            </a:r>
          </a:p>
          <a:p>
            <a:pPr algn="l">
              <a:lnSpc>
                <a:spcPts val="505"/>
              </a:lnSpc>
              <a:spcBef>
                <a:spcPct val="0"/>
              </a:spcBef>
            </a:pPr>
            <a:r>
              <a:rPr lang="en-US" sz="360">
                <a:solidFill>
                  <a:srgbClr val="000000"/>
                </a:solidFill>
                <a:latin typeface="JetBrains Mono" panose="02010509020102050004"/>
                <a:ea typeface="JetBrains Mono" panose="02010509020102050004"/>
                <a:cs typeface="JetBrains Mono" panose="02010509020102050004"/>
                <a:sym typeface="JetBrains Mono" panose="02010509020102050004"/>
              </a:rPr>
              <a:t>        image: hashicorp/http-echo</a:t>
            </a:r>
          </a:p>
          <a:p>
            <a:pPr algn="l">
              <a:lnSpc>
                <a:spcPts val="505"/>
              </a:lnSpc>
              <a:spcBef>
                <a:spcPct val="0"/>
              </a:spcBef>
            </a:pPr>
            <a:r>
              <a:rPr lang="en-US" sz="360">
                <a:solidFill>
                  <a:srgbClr val="000000"/>
                </a:solidFill>
                <a:latin typeface="JetBrains Mono" panose="02010509020102050004"/>
                <a:ea typeface="JetBrains Mono" panose="02010509020102050004"/>
                <a:cs typeface="JetBrains Mono" panose="02010509020102050004"/>
                <a:sym typeface="JetBrains Mono" panose="02010509020102050004"/>
              </a:rPr>
              <a:t>        args:</a:t>
            </a:r>
          </a:p>
          <a:p>
            <a:pPr algn="l">
              <a:lnSpc>
                <a:spcPts val="505"/>
              </a:lnSpc>
              <a:spcBef>
                <a:spcPct val="0"/>
              </a:spcBef>
            </a:pPr>
            <a:r>
              <a:rPr lang="en-US" sz="360">
                <a:solidFill>
                  <a:srgbClr val="000000"/>
                </a:solidFill>
                <a:latin typeface="JetBrains Mono" panose="02010509020102050004"/>
                <a:ea typeface="JetBrains Mono" panose="02010509020102050004"/>
                <a:cs typeface="JetBrains Mono" panose="02010509020102050004"/>
                <a:sym typeface="JetBrains Mono" panose="02010509020102050004"/>
              </a:rPr>
              <a:t>        - "-text=Hello from App 1"</a:t>
            </a:r>
          </a:p>
          <a:p>
            <a:pPr algn="l">
              <a:lnSpc>
                <a:spcPts val="505"/>
              </a:lnSpc>
              <a:spcBef>
                <a:spcPct val="0"/>
              </a:spcBef>
            </a:pPr>
            <a:r>
              <a:rPr lang="en-US" sz="360">
                <a:solidFill>
                  <a:srgbClr val="000000"/>
                </a:solidFill>
                <a:latin typeface="JetBrains Mono" panose="02010509020102050004"/>
                <a:ea typeface="JetBrains Mono" panose="02010509020102050004"/>
                <a:cs typeface="JetBrains Mono" panose="02010509020102050004"/>
                <a:sym typeface="JetBrains Mono" panose="02010509020102050004"/>
              </a:rPr>
              <a:t>---</a:t>
            </a:r>
          </a:p>
          <a:p>
            <a:pPr algn="l">
              <a:lnSpc>
                <a:spcPts val="505"/>
              </a:lnSpc>
              <a:spcBef>
                <a:spcPct val="0"/>
              </a:spcBef>
            </a:pPr>
            <a:r>
              <a:rPr lang="en-US" sz="360">
                <a:solidFill>
                  <a:srgbClr val="000000"/>
                </a:solidFill>
                <a:latin typeface="JetBrains Mono" panose="02010509020102050004"/>
                <a:ea typeface="JetBrains Mono" panose="02010509020102050004"/>
                <a:cs typeface="JetBrains Mono" panose="02010509020102050004"/>
                <a:sym typeface="JetBrains Mono" panose="02010509020102050004"/>
              </a:rPr>
              <a:t>apiVersion: v1</a:t>
            </a:r>
          </a:p>
          <a:p>
            <a:pPr algn="l">
              <a:lnSpc>
                <a:spcPts val="505"/>
              </a:lnSpc>
              <a:spcBef>
                <a:spcPct val="0"/>
              </a:spcBef>
            </a:pPr>
            <a:r>
              <a:rPr lang="en-US" sz="360">
                <a:solidFill>
                  <a:srgbClr val="000000"/>
                </a:solidFill>
                <a:latin typeface="JetBrains Mono" panose="02010509020102050004"/>
                <a:ea typeface="JetBrains Mono" panose="02010509020102050004"/>
                <a:cs typeface="JetBrains Mono" panose="02010509020102050004"/>
                <a:sym typeface="JetBrains Mono" panose="02010509020102050004"/>
              </a:rPr>
              <a:t>kind: Service</a:t>
            </a:r>
          </a:p>
          <a:p>
            <a:pPr algn="l">
              <a:lnSpc>
                <a:spcPts val="505"/>
              </a:lnSpc>
              <a:spcBef>
                <a:spcPct val="0"/>
              </a:spcBef>
            </a:pPr>
            <a:r>
              <a:rPr lang="en-US" sz="360">
                <a:solidFill>
                  <a:srgbClr val="000000"/>
                </a:solidFill>
                <a:latin typeface="JetBrains Mono" panose="02010509020102050004"/>
                <a:ea typeface="JetBrains Mono" panose="02010509020102050004"/>
                <a:cs typeface="JetBrains Mono" panose="02010509020102050004"/>
                <a:sym typeface="JetBrains Mono" panose="02010509020102050004"/>
              </a:rPr>
              <a:t>metadata:</a:t>
            </a:r>
          </a:p>
          <a:p>
            <a:pPr algn="l">
              <a:lnSpc>
                <a:spcPts val="505"/>
              </a:lnSpc>
              <a:spcBef>
                <a:spcPct val="0"/>
              </a:spcBef>
            </a:pPr>
            <a:r>
              <a:rPr lang="en-US" sz="360">
                <a:solidFill>
                  <a:srgbClr val="000000"/>
                </a:solidFill>
                <a:latin typeface="JetBrains Mono" panose="02010509020102050004"/>
                <a:ea typeface="JetBrains Mono" panose="02010509020102050004"/>
                <a:cs typeface="JetBrains Mono" panose="02010509020102050004"/>
                <a:sym typeface="JetBrains Mono" panose="02010509020102050004"/>
              </a:rPr>
              <a:t>  name: app1-service</a:t>
            </a:r>
          </a:p>
          <a:p>
            <a:pPr algn="l">
              <a:lnSpc>
                <a:spcPts val="505"/>
              </a:lnSpc>
              <a:spcBef>
                <a:spcPct val="0"/>
              </a:spcBef>
            </a:pPr>
            <a:r>
              <a:rPr lang="en-US" sz="360">
                <a:solidFill>
                  <a:srgbClr val="000000"/>
                </a:solidFill>
                <a:latin typeface="JetBrains Mono" panose="02010509020102050004"/>
                <a:ea typeface="JetBrains Mono" panose="02010509020102050004"/>
                <a:cs typeface="JetBrains Mono" panose="02010509020102050004"/>
                <a:sym typeface="JetBrains Mono" panose="02010509020102050004"/>
              </a:rPr>
              <a:t>spec:</a:t>
            </a:r>
          </a:p>
          <a:p>
            <a:pPr algn="l">
              <a:lnSpc>
                <a:spcPts val="505"/>
              </a:lnSpc>
              <a:spcBef>
                <a:spcPct val="0"/>
              </a:spcBef>
            </a:pPr>
            <a:r>
              <a:rPr lang="en-US" sz="360">
                <a:solidFill>
                  <a:srgbClr val="000000"/>
                </a:solidFill>
                <a:latin typeface="JetBrains Mono" panose="02010509020102050004"/>
                <a:ea typeface="JetBrains Mono" panose="02010509020102050004"/>
                <a:cs typeface="JetBrains Mono" panose="02010509020102050004"/>
                <a:sym typeface="JetBrains Mono" panose="02010509020102050004"/>
              </a:rPr>
              <a:t>  selector:</a:t>
            </a:r>
          </a:p>
          <a:p>
            <a:pPr algn="l">
              <a:lnSpc>
                <a:spcPts val="505"/>
              </a:lnSpc>
              <a:spcBef>
                <a:spcPct val="0"/>
              </a:spcBef>
            </a:pPr>
            <a:r>
              <a:rPr lang="en-US" sz="360">
                <a:solidFill>
                  <a:srgbClr val="000000"/>
                </a:solidFill>
                <a:latin typeface="JetBrains Mono" panose="02010509020102050004"/>
                <a:ea typeface="JetBrains Mono" panose="02010509020102050004"/>
                <a:cs typeface="JetBrains Mono" panose="02010509020102050004"/>
                <a:sym typeface="JetBrains Mono" panose="02010509020102050004"/>
              </a:rPr>
              <a:t>    app: app1</a:t>
            </a:r>
          </a:p>
          <a:p>
            <a:pPr algn="l">
              <a:lnSpc>
                <a:spcPts val="505"/>
              </a:lnSpc>
              <a:spcBef>
                <a:spcPct val="0"/>
              </a:spcBef>
            </a:pPr>
            <a:r>
              <a:rPr lang="en-US" sz="360">
                <a:solidFill>
                  <a:srgbClr val="000000"/>
                </a:solidFill>
                <a:latin typeface="JetBrains Mono" panose="02010509020102050004"/>
                <a:ea typeface="JetBrains Mono" panose="02010509020102050004"/>
                <a:cs typeface="JetBrains Mono" panose="02010509020102050004"/>
                <a:sym typeface="JetBrains Mono" panose="02010509020102050004"/>
              </a:rPr>
              <a:t>  ports:</a:t>
            </a:r>
          </a:p>
          <a:p>
            <a:pPr algn="l">
              <a:lnSpc>
                <a:spcPts val="505"/>
              </a:lnSpc>
              <a:spcBef>
                <a:spcPct val="0"/>
              </a:spcBef>
            </a:pPr>
            <a:r>
              <a:rPr lang="en-US" sz="360">
                <a:solidFill>
                  <a:srgbClr val="000000"/>
                </a:solidFill>
                <a:latin typeface="JetBrains Mono" panose="02010509020102050004"/>
                <a:ea typeface="JetBrains Mono" panose="02010509020102050004"/>
                <a:cs typeface="JetBrains Mono" panose="02010509020102050004"/>
                <a:sym typeface="JetBrains Mono" panose="02010509020102050004"/>
              </a:rPr>
              <a:t>  - protocol: TCP</a:t>
            </a:r>
          </a:p>
          <a:p>
            <a:pPr algn="l">
              <a:lnSpc>
                <a:spcPts val="505"/>
              </a:lnSpc>
              <a:spcBef>
                <a:spcPct val="0"/>
              </a:spcBef>
            </a:pPr>
            <a:r>
              <a:rPr lang="en-US" sz="360">
                <a:solidFill>
                  <a:srgbClr val="000000"/>
                </a:solidFill>
                <a:latin typeface="JetBrains Mono" panose="02010509020102050004"/>
                <a:ea typeface="JetBrains Mono" panose="02010509020102050004"/>
                <a:cs typeface="JetBrains Mono" panose="02010509020102050004"/>
                <a:sym typeface="JetBrains Mono" panose="02010509020102050004"/>
              </a:rPr>
              <a:t>    port: 80</a:t>
            </a:r>
          </a:p>
          <a:p>
            <a:pPr algn="l">
              <a:lnSpc>
                <a:spcPts val="505"/>
              </a:lnSpc>
              <a:spcBef>
                <a:spcPct val="0"/>
              </a:spcBef>
            </a:pPr>
            <a:r>
              <a:rPr lang="en-US" sz="360">
                <a:solidFill>
                  <a:srgbClr val="000000"/>
                </a:solidFill>
                <a:latin typeface="JetBrains Mono" panose="02010509020102050004"/>
                <a:ea typeface="JetBrains Mono" panose="02010509020102050004"/>
                <a:cs typeface="JetBrains Mono" panose="02010509020102050004"/>
                <a:sym typeface="JetBrains Mono" panose="02010509020102050004"/>
              </a:rPr>
              <a:t>    targetPort: 5678</a:t>
            </a:r>
          </a:p>
          <a:p>
            <a:pPr algn="l">
              <a:lnSpc>
                <a:spcPts val="505"/>
              </a:lnSpc>
              <a:spcBef>
                <a:spcPct val="0"/>
              </a:spcBef>
            </a:pPr>
            <a:r>
              <a:rPr lang="en-US" sz="360">
                <a:solidFill>
                  <a:srgbClr val="000000"/>
                </a:solidFill>
                <a:latin typeface="JetBrains Mono" panose="02010509020102050004"/>
                <a:ea typeface="JetBrains Mono" panose="02010509020102050004"/>
                <a:cs typeface="JetBrains Mono" panose="02010509020102050004"/>
                <a:sym typeface="JetBrains Mono" panose="02010509020102050004"/>
              </a:rPr>
              <a:t>---</a:t>
            </a:r>
          </a:p>
          <a:p>
            <a:pPr algn="l">
              <a:lnSpc>
                <a:spcPts val="505"/>
              </a:lnSpc>
              <a:spcBef>
                <a:spcPct val="0"/>
              </a:spcBef>
            </a:pPr>
            <a:r>
              <a:rPr lang="en-US" sz="360">
                <a:solidFill>
                  <a:srgbClr val="000000"/>
                </a:solidFill>
                <a:latin typeface="JetBrains Mono" panose="02010509020102050004"/>
                <a:ea typeface="JetBrains Mono" panose="02010509020102050004"/>
                <a:cs typeface="JetBrains Mono" panose="02010509020102050004"/>
                <a:sym typeface="JetBrains Mono" panose="02010509020102050004"/>
              </a:rPr>
              <a:t>apiVersion: apps/v1</a:t>
            </a:r>
          </a:p>
          <a:p>
            <a:pPr algn="l">
              <a:lnSpc>
                <a:spcPts val="505"/>
              </a:lnSpc>
              <a:spcBef>
                <a:spcPct val="0"/>
              </a:spcBef>
            </a:pPr>
            <a:r>
              <a:rPr lang="en-US" sz="360">
                <a:solidFill>
                  <a:srgbClr val="000000"/>
                </a:solidFill>
                <a:latin typeface="JetBrains Mono" panose="02010509020102050004"/>
                <a:ea typeface="JetBrains Mono" panose="02010509020102050004"/>
                <a:cs typeface="JetBrains Mono" panose="02010509020102050004"/>
                <a:sym typeface="JetBrains Mono" panose="02010509020102050004"/>
              </a:rPr>
              <a:t>kind: Deployment</a:t>
            </a:r>
          </a:p>
          <a:p>
            <a:pPr algn="l">
              <a:lnSpc>
                <a:spcPts val="505"/>
              </a:lnSpc>
              <a:spcBef>
                <a:spcPct val="0"/>
              </a:spcBef>
            </a:pPr>
            <a:r>
              <a:rPr lang="en-US" sz="360">
                <a:solidFill>
                  <a:srgbClr val="000000"/>
                </a:solidFill>
                <a:latin typeface="JetBrains Mono" panose="02010509020102050004"/>
                <a:ea typeface="JetBrains Mono" panose="02010509020102050004"/>
                <a:cs typeface="JetBrains Mono" panose="02010509020102050004"/>
                <a:sym typeface="JetBrains Mono" panose="02010509020102050004"/>
              </a:rPr>
              <a:t>metadata:</a:t>
            </a:r>
          </a:p>
          <a:p>
            <a:pPr algn="l">
              <a:lnSpc>
                <a:spcPts val="505"/>
              </a:lnSpc>
              <a:spcBef>
                <a:spcPct val="0"/>
              </a:spcBef>
            </a:pPr>
            <a:r>
              <a:rPr lang="en-US" sz="360">
                <a:solidFill>
                  <a:srgbClr val="000000"/>
                </a:solidFill>
                <a:latin typeface="JetBrains Mono" panose="02010509020102050004"/>
                <a:ea typeface="JetBrains Mono" panose="02010509020102050004"/>
                <a:cs typeface="JetBrains Mono" panose="02010509020102050004"/>
                <a:sym typeface="JetBrains Mono" panose="02010509020102050004"/>
              </a:rPr>
              <a:t>  name: app2</a:t>
            </a:r>
          </a:p>
          <a:p>
            <a:pPr algn="l">
              <a:lnSpc>
                <a:spcPts val="505"/>
              </a:lnSpc>
              <a:spcBef>
                <a:spcPct val="0"/>
              </a:spcBef>
            </a:pPr>
            <a:r>
              <a:rPr lang="en-US" sz="360">
                <a:solidFill>
                  <a:srgbClr val="000000"/>
                </a:solidFill>
                <a:latin typeface="JetBrains Mono" panose="02010509020102050004"/>
                <a:ea typeface="JetBrains Mono" panose="02010509020102050004"/>
                <a:cs typeface="JetBrains Mono" panose="02010509020102050004"/>
                <a:sym typeface="JetBrains Mono" panose="02010509020102050004"/>
              </a:rPr>
              <a:t>spec:</a:t>
            </a:r>
          </a:p>
          <a:p>
            <a:pPr algn="l">
              <a:lnSpc>
                <a:spcPts val="505"/>
              </a:lnSpc>
              <a:spcBef>
                <a:spcPct val="0"/>
              </a:spcBef>
            </a:pPr>
            <a:r>
              <a:rPr lang="en-US" sz="360">
                <a:solidFill>
                  <a:srgbClr val="000000"/>
                </a:solidFill>
                <a:latin typeface="JetBrains Mono" panose="02010509020102050004"/>
                <a:ea typeface="JetBrains Mono" panose="02010509020102050004"/>
                <a:cs typeface="JetBrains Mono" panose="02010509020102050004"/>
                <a:sym typeface="JetBrains Mono" panose="02010509020102050004"/>
              </a:rPr>
              <a:t>  replicas: 2</a:t>
            </a:r>
          </a:p>
          <a:p>
            <a:pPr algn="l">
              <a:lnSpc>
                <a:spcPts val="505"/>
              </a:lnSpc>
              <a:spcBef>
                <a:spcPct val="0"/>
              </a:spcBef>
            </a:pPr>
            <a:r>
              <a:rPr lang="en-US" sz="360">
                <a:solidFill>
                  <a:srgbClr val="000000"/>
                </a:solidFill>
                <a:latin typeface="JetBrains Mono" panose="02010509020102050004"/>
                <a:ea typeface="JetBrains Mono" panose="02010509020102050004"/>
                <a:cs typeface="JetBrains Mono" panose="02010509020102050004"/>
                <a:sym typeface="JetBrains Mono" panose="02010509020102050004"/>
              </a:rPr>
              <a:t>  selector:</a:t>
            </a:r>
          </a:p>
          <a:p>
            <a:pPr algn="l">
              <a:lnSpc>
                <a:spcPts val="505"/>
              </a:lnSpc>
              <a:spcBef>
                <a:spcPct val="0"/>
              </a:spcBef>
            </a:pPr>
            <a:r>
              <a:rPr lang="en-US" sz="360">
                <a:solidFill>
                  <a:srgbClr val="000000"/>
                </a:solidFill>
                <a:latin typeface="JetBrains Mono" panose="02010509020102050004"/>
                <a:ea typeface="JetBrains Mono" panose="02010509020102050004"/>
                <a:cs typeface="JetBrains Mono" panose="02010509020102050004"/>
                <a:sym typeface="JetBrains Mono" panose="02010509020102050004"/>
              </a:rPr>
              <a:t>    matchLabels:</a:t>
            </a:r>
          </a:p>
          <a:p>
            <a:pPr algn="l">
              <a:lnSpc>
                <a:spcPts val="505"/>
              </a:lnSpc>
              <a:spcBef>
                <a:spcPct val="0"/>
              </a:spcBef>
            </a:pPr>
            <a:r>
              <a:rPr lang="en-US" sz="360">
                <a:solidFill>
                  <a:srgbClr val="000000"/>
                </a:solidFill>
                <a:latin typeface="JetBrains Mono" panose="02010509020102050004"/>
                <a:ea typeface="JetBrains Mono" panose="02010509020102050004"/>
                <a:cs typeface="JetBrains Mono" panose="02010509020102050004"/>
                <a:sym typeface="JetBrains Mono" panose="02010509020102050004"/>
              </a:rPr>
              <a:t>      app: app2</a:t>
            </a:r>
          </a:p>
          <a:p>
            <a:pPr algn="l">
              <a:lnSpc>
                <a:spcPts val="505"/>
              </a:lnSpc>
              <a:spcBef>
                <a:spcPct val="0"/>
              </a:spcBef>
            </a:pPr>
            <a:r>
              <a:rPr lang="en-US" sz="360">
                <a:solidFill>
                  <a:srgbClr val="000000"/>
                </a:solidFill>
                <a:latin typeface="JetBrains Mono" panose="02010509020102050004"/>
                <a:ea typeface="JetBrains Mono" panose="02010509020102050004"/>
                <a:cs typeface="JetBrains Mono" panose="02010509020102050004"/>
                <a:sym typeface="JetBrains Mono" panose="02010509020102050004"/>
              </a:rPr>
              <a:t>  template:</a:t>
            </a:r>
          </a:p>
          <a:p>
            <a:pPr algn="l">
              <a:lnSpc>
                <a:spcPts val="505"/>
              </a:lnSpc>
              <a:spcBef>
                <a:spcPct val="0"/>
              </a:spcBef>
            </a:pPr>
            <a:r>
              <a:rPr lang="en-US" sz="360">
                <a:solidFill>
                  <a:srgbClr val="000000"/>
                </a:solidFill>
                <a:latin typeface="JetBrains Mono" panose="02010509020102050004"/>
                <a:ea typeface="JetBrains Mono" panose="02010509020102050004"/>
                <a:cs typeface="JetBrains Mono" panose="02010509020102050004"/>
                <a:sym typeface="JetBrains Mono" panose="02010509020102050004"/>
              </a:rPr>
              <a:t>    metadata:</a:t>
            </a:r>
          </a:p>
          <a:p>
            <a:pPr algn="l">
              <a:lnSpc>
                <a:spcPts val="505"/>
              </a:lnSpc>
              <a:spcBef>
                <a:spcPct val="0"/>
              </a:spcBef>
            </a:pPr>
            <a:r>
              <a:rPr lang="en-US" sz="360">
                <a:solidFill>
                  <a:srgbClr val="000000"/>
                </a:solidFill>
                <a:latin typeface="JetBrains Mono" panose="02010509020102050004"/>
                <a:ea typeface="JetBrains Mono" panose="02010509020102050004"/>
                <a:cs typeface="JetBrains Mono" panose="02010509020102050004"/>
                <a:sym typeface="JetBrains Mono" panose="02010509020102050004"/>
              </a:rPr>
              <a:t>      labels:</a:t>
            </a:r>
          </a:p>
          <a:p>
            <a:pPr algn="l">
              <a:lnSpc>
                <a:spcPts val="505"/>
              </a:lnSpc>
              <a:spcBef>
                <a:spcPct val="0"/>
              </a:spcBef>
            </a:pPr>
            <a:r>
              <a:rPr lang="en-US" sz="360">
                <a:solidFill>
                  <a:srgbClr val="000000"/>
                </a:solidFill>
                <a:latin typeface="JetBrains Mono" panose="02010509020102050004"/>
                <a:ea typeface="JetBrains Mono" panose="02010509020102050004"/>
                <a:cs typeface="JetBrains Mono" panose="02010509020102050004"/>
                <a:sym typeface="JetBrains Mono" panose="02010509020102050004"/>
              </a:rPr>
              <a:t>        app: app2</a:t>
            </a:r>
          </a:p>
          <a:p>
            <a:pPr algn="l">
              <a:lnSpc>
                <a:spcPts val="505"/>
              </a:lnSpc>
              <a:spcBef>
                <a:spcPct val="0"/>
              </a:spcBef>
            </a:pPr>
            <a:r>
              <a:rPr lang="en-US" sz="360">
                <a:solidFill>
                  <a:srgbClr val="000000"/>
                </a:solidFill>
                <a:latin typeface="JetBrains Mono" panose="02010509020102050004"/>
                <a:ea typeface="JetBrains Mono" panose="02010509020102050004"/>
                <a:cs typeface="JetBrains Mono" panose="02010509020102050004"/>
                <a:sym typeface="JetBrains Mono" panose="02010509020102050004"/>
              </a:rPr>
              <a:t>    spec:</a:t>
            </a:r>
          </a:p>
          <a:p>
            <a:pPr algn="l">
              <a:lnSpc>
                <a:spcPts val="505"/>
              </a:lnSpc>
              <a:spcBef>
                <a:spcPct val="0"/>
              </a:spcBef>
            </a:pPr>
            <a:r>
              <a:rPr lang="en-US" sz="360">
                <a:solidFill>
                  <a:srgbClr val="000000"/>
                </a:solidFill>
                <a:latin typeface="JetBrains Mono" panose="02010509020102050004"/>
                <a:ea typeface="JetBrains Mono" panose="02010509020102050004"/>
                <a:cs typeface="JetBrains Mono" panose="02010509020102050004"/>
                <a:sym typeface="JetBrains Mono" panose="02010509020102050004"/>
              </a:rPr>
              <a:t>      containers:</a:t>
            </a:r>
          </a:p>
          <a:p>
            <a:pPr algn="l">
              <a:lnSpc>
                <a:spcPts val="505"/>
              </a:lnSpc>
              <a:spcBef>
                <a:spcPct val="0"/>
              </a:spcBef>
            </a:pPr>
            <a:r>
              <a:rPr lang="en-US" sz="360">
                <a:solidFill>
                  <a:srgbClr val="000000"/>
                </a:solidFill>
                <a:latin typeface="JetBrains Mono" panose="02010509020102050004"/>
                <a:ea typeface="JetBrains Mono" panose="02010509020102050004"/>
                <a:cs typeface="JetBrains Mono" panose="02010509020102050004"/>
                <a:sym typeface="JetBrains Mono" panose="02010509020102050004"/>
              </a:rPr>
              <a:t>      - name: app2</a:t>
            </a:r>
          </a:p>
          <a:p>
            <a:pPr algn="l">
              <a:lnSpc>
                <a:spcPts val="505"/>
              </a:lnSpc>
              <a:spcBef>
                <a:spcPct val="0"/>
              </a:spcBef>
            </a:pPr>
            <a:r>
              <a:rPr lang="en-US" sz="360">
                <a:solidFill>
                  <a:srgbClr val="000000"/>
                </a:solidFill>
                <a:latin typeface="JetBrains Mono" panose="02010509020102050004"/>
                <a:ea typeface="JetBrains Mono" panose="02010509020102050004"/>
                <a:cs typeface="JetBrains Mono" panose="02010509020102050004"/>
                <a:sym typeface="JetBrains Mono" panose="02010509020102050004"/>
              </a:rPr>
              <a:t>        image: hashicorp/http-echo</a:t>
            </a:r>
          </a:p>
          <a:p>
            <a:pPr algn="l">
              <a:lnSpc>
                <a:spcPts val="505"/>
              </a:lnSpc>
              <a:spcBef>
                <a:spcPct val="0"/>
              </a:spcBef>
            </a:pPr>
            <a:r>
              <a:rPr lang="en-US" sz="360">
                <a:solidFill>
                  <a:srgbClr val="000000"/>
                </a:solidFill>
                <a:latin typeface="JetBrains Mono" panose="02010509020102050004"/>
                <a:ea typeface="JetBrains Mono" panose="02010509020102050004"/>
                <a:cs typeface="JetBrains Mono" panose="02010509020102050004"/>
                <a:sym typeface="JetBrains Mono" panose="02010509020102050004"/>
              </a:rPr>
              <a:t>        args:</a:t>
            </a:r>
          </a:p>
          <a:p>
            <a:pPr algn="l">
              <a:lnSpc>
                <a:spcPts val="505"/>
              </a:lnSpc>
              <a:spcBef>
                <a:spcPct val="0"/>
              </a:spcBef>
            </a:pPr>
            <a:r>
              <a:rPr lang="en-US" sz="360">
                <a:solidFill>
                  <a:srgbClr val="000000"/>
                </a:solidFill>
                <a:latin typeface="JetBrains Mono" panose="02010509020102050004"/>
                <a:ea typeface="JetBrains Mono" panose="02010509020102050004"/>
                <a:cs typeface="JetBrains Mono" panose="02010509020102050004"/>
                <a:sym typeface="JetBrains Mono" panose="02010509020102050004"/>
              </a:rPr>
              <a:t>        - "-text=Hello from App 2"</a:t>
            </a:r>
          </a:p>
          <a:p>
            <a:pPr algn="l">
              <a:lnSpc>
                <a:spcPts val="505"/>
              </a:lnSpc>
              <a:spcBef>
                <a:spcPct val="0"/>
              </a:spcBef>
            </a:pPr>
            <a:r>
              <a:rPr lang="en-US" sz="360">
                <a:solidFill>
                  <a:srgbClr val="000000"/>
                </a:solidFill>
                <a:latin typeface="JetBrains Mono" panose="02010509020102050004"/>
                <a:ea typeface="JetBrains Mono" panose="02010509020102050004"/>
                <a:cs typeface="JetBrains Mono" panose="02010509020102050004"/>
                <a:sym typeface="JetBrains Mono" panose="02010509020102050004"/>
              </a:rPr>
              <a:t>---</a:t>
            </a:r>
          </a:p>
          <a:p>
            <a:pPr algn="l">
              <a:lnSpc>
                <a:spcPts val="505"/>
              </a:lnSpc>
              <a:spcBef>
                <a:spcPct val="0"/>
              </a:spcBef>
            </a:pPr>
            <a:r>
              <a:rPr lang="en-US" sz="360">
                <a:solidFill>
                  <a:srgbClr val="000000"/>
                </a:solidFill>
                <a:latin typeface="JetBrains Mono" panose="02010509020102050004"/>
                <a:ea typeface="JetBrains Mono" panose="02010509020102050004"/>
                <a:cs typeface="JetBrains Mono" panose="02010509020102050004"/>
                <a:sym typeface="JetBrains Mono" panose="02010509020102050004"/>
              </a:rPr>
              <a:t>apiVersion: v1</a:t>
            </a:r>
          </a:p>
          <a:p>
            <a:pPr algn="l">
              <a:lnSpc>
                <a:spcPts val="505"/>
              </a:lnSpc>
              <a:spcBef>
                <a:spcPct val="0"/>
              </a:spcBef>
            </a:pPr>
            <a:r>
              <a:rPr lang="en-US" sz="360">
                <a:solidFill>
                  <a:srgbClr val="000000"/>
                </a:solidFill>
                <a:latin typeface="JetBrains Mono" panose="02010509020102050004"/>
                <a:ea typeface="JetBrains Mono" panose="02010509020102050004"/>
                <a:cs typeface="JetBrains Mono" panose="02010509020102050004"/>
                <a:sym typeface="JetBrains Mono" panose="02010509020102050004"/>
              </a:rPr>
              <a:t>kind: Service</a:t>
            </a:r>
          </a:p>
          <a:p>
            <a:pPr algn="l">
              <a:lnSpc>
                <a:spcPts val="505"/>
              </a:lnSpc>
              <a:spcBef>
                <a:spcPct val="0"/>
              </a:spcBef>
            </a:pPr>
            <a:r>
              <a:rPr lang="en-US" sz="360">
                <a:solidFill>
                  <a:srgbClr val="000000"/>
                </a:solidFill>
                <a:latin typeface="JetBrains Mono" panose="02010509020102050004"/>
                <a:ea typeface="JetBrains Mono" panose="02010509020102050004"/>
                <a:cs typeface="JetBrains Mono" panose="02010509020102050004"/>
                <a:sym typeface="JetBrains Mono" panose="02010509020102050004"/>
              </a:rPr>
              <a:t>metadata:</a:t>
            </a:r>
          </a:p>
          <a:p>
            <a:pPr algn="l">
              <a:lnSpc>
                <a:spcPts val="505"/>
              </a:lnSpc>
              <a:spcBef>
                <a:spcPct val="0"/>
              </a:spcBef>
            </a:pPr>
            <a:r>
              <a:rPr lang="en-US" sz="360">
                <a:solidFill>
                  <a:srgbClr val="000000"/>
                </a:solidFill>
                <a:latin typeface="JetBrains Mono" panose="02010509020102050004"/>
                <a:ea typeface="JetBrains Mono" panose="02010509020102050004"/>
                <a:cs typeface="JetBrains Mono" panose="02010509020102050004"/>
                <a:sym typeface="JetBrains Mono" panose="02010509020102050004"/>
              </a:rPr>
              <a:t>  name: app2-service</a:t>
            </a:r>
          </a:p>
          <a:p>
            <a:pPr algn="l">
              <a:lnSpc>
                <a:spcPts val="505"/>
              </a:lnSpc>
              <a:spcBef>
                <a:spcPct val="0"/>
              </a:spcBef>
            </a:pPr>
            <a:r>
              <a:rPr lang="en-US" sz="360">
                <a:solidFill>
                  <a:srgbClr val="000000"/>
                </a:solidFill>
                <a:latin typeface="JetBrains Mono" panose="02010509020102050004"/>
                <a:ea typeface="JetBrains Mono" panose="02010509020102050004"/>
                <a:cs typeface="JetBrains Mono" panose="02010509020102050004"/>
                <a:sym typeface="JetBrains Mono" panose="02010509020102050004"/>
              </a:rPr>
              <a:t>spec:</a:t>
            </a:r>
          </a:p>
          <a:p>
            <a:pPr algn="l">
              <a:lnSpc>
                <a:spcPts val="505"/>
              </a:lnSpc>
              <a:spcBef>
                <a:spcPct val="0"/>
              </a:spcBef>
            </a:pPr>
            <a:r>
              <a:rPr lang="en-US" sz="360">
                <a:solidFill>
                  <a:srgbClr val="000000"/>
                </a:solidFill>
                <a:latin typeface="JetBrains Mono" panose="02010509020102050004"/>
                <a:ea typeface="JetBrains Mono" panose="02010509020102050004"/>
                <a:cs typeface="JetBrains Mono" panose="02010509020102050004"/>
                <a:sym typeface="JetBrains Mono" panose="02010509020102050004"/>
              </a:rPr>
              <a:t>  selector:</a:t>
            </a:r>
          </a:p>
          <a:p>
            <a:pPr algn="l">
              <a:lnSpc>
                <a:spcPts val="505"/>
              </a:lnSpc>
              <a:spcBef>
                <a:spcPct val="0"/>
              </a:spcBef>
            </a:pPr>
            <a:r>
              <a:rPr lang="en-US" sz="360">
                <a:solidFill>
                  <a:srgbClr val="000000"/>
                </a:solidFill>
                <a:latin typeface="JetBrains Mono" panose="02010509020102050004"/>
                <a:ea typeface="JetBrains Mono" panose="02010509020102050004"/>
                <a:cs typeface="JetBrains Mono" panose="02010509020102050004"/>
                <a:sym typeface="JetBrains Mono" panose="02010509020102050004"/>
              </a:rPr>
              <a:t>    app: app2</a:t>
            </a:r>
          </a:p>
          <a:p>
            <a:pPr algn="l">
              <a:lnSpc>
                <a:spcPts val="505"/>
              </a:lnSpc>
              <a:spcBef>
                <a:spcPct val="0"/>
              </a:spcBef>
            </a:pPr>
            <a:r>
              <a:rPr lang="en-US" sz="360">
                <a:solidFill>
                  <a:srgbClr val="000000"/>
                </a:solidFill>
                <a:latin typeface="JetBrains Mono" panose="02010509020102050004"/>
                <a:ea typeface="JetBrains Mono" panose="02010509020102050004"/>
                <a:cs typeface="JetBrains Mono" panose="02010509020102050004"/>
                <a:sym typeface="JetBrains Mono" panose="02010509020102050004"/>
              </a:rPr>
              <a:t>  ports:</a:t>
            </a:r>
          </a:p>
          <a:p>
            <a:pPr algn="l">
              <a:lnSpc>
                <a:spcPts val="505"/>
              </a:lnSpc>
              <a:spcBef>
                <a:spcPct val="0"/>
              </a:spcBef>
            </a:pPr>
            <a:r>
              <a:rPr lang="en-US" sz="360">
                <a:solidFill>
                  <a:srgbClr val="000000"/>
                </a:solidFill>
                <a:latin typeface="JetBrains Mono" panose="02010509020102050004"/>
                <a:ea typeface="JetBrains Mono" panose="02010509020102050004"/>
                <a:cs typeface="JetBrains Mono" panose="02010509020102050004"/>
                <a:sym typeface="JetBrains Mono" panose="02010509020102050004"/>
              </a:rPr>
              <a:t>  - protocol: TCP</a:t>
            </a:r>
          </a:p>
          <a:p>
            <a:pPr algn="l">
              <a:lnSpc>
                <a:spcPts val="505"/>
              </a:lnSpc>
              <a:spcBef>
                <a:spcPct val="0"/>
              </a:spcBef>
            </a:pPr>
            <a:r>
              <a:rPr lang="en-US" sz="360">
                <a:solidFill>
                  <a:srgbClr val="000000"/>
                </a:solidFill>
                <a:latin typeface="JetBrains Mono" panose="02010509020102050004"/>
                <a:ea typeface="JetBrains Mono" panose="02010509020102050004"/>
                <a:cs typeface="JetBrains Mono" panose="02010509020102050004"/>
                <a:sym typeface="JetBrains Mono" panose="02010509020102050004"/>
              </a:rPr>
              <a:t>    port: 80</a:t>
            </a:r>
          </a:p>
          <a:p>
            <a:pPr algn="l">
              <a:lnSpc>
                <a:spcPts val="505"/>
              </a:lnSpc>
              <a:spcBef>
                <a:spcPct val="0"/>
              </a:spcBef>
            </a:pPr>
            <a:r>
              <a:rPr lang="en-US" sz="360">
                <a:solidFill>
                  <a:srgbClr val="000000"/>
                </a:solidFill>
                <a:latin typeface="JetBrains Mono" panose="02010509020102050004"/>
                <a:ea typeface="JetBrains Mono" panose="02010509020102050004"/>
                <a:cs typeface="JetBrains Mono" panose="02010509020102050004"/>
                <a:sym typeface="JetBrains Mono" panose="02010509020102050004"/>
              </a:rPr>
              <a:t>    targetPort: 5678</a:t>
            </a:r>
          </a:p>
          <a:p>
            <a:pPr algn="l">
              <a:lnSpc>
                <a:spcPts val="505"/>
              </a:lnSpc>
              <a:spcBef>
                <a:spcPct val="0"/>
              </a:spcBef>
            </a:pPr>
            <a:r>
              <a:rPr lang="en-US" sz="360">
                <a:solidFill>
                  <a:srgbClr val="000000"/>
                </a:solidFill>
                <a:latin typeface="JetBrains Mono" panose="02010509020102050004"/>
                <a:ea typeface="JetBrains Mono" panose="02010509020102050004"/>
                <a:cs typeface="JetBrains Mono" panose="02010509020102050004"/>
                <a:sym typeface="JetBrains Mono" panose="02010509020102050004"/>
              </a:rPr>
              <a:t>EOF</a:t>
            </a:r>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485775"/>
            <a:ext cx="6536055" cy="452755"/>
          </a:xfrm>
          <a:prstGeom prst="rect">
            <a:avLst/>
          </a:prstGeom>
        </p:spPr>
        <p:txBody>
          <a:bodyPr lIns="0" tIns="0" rIns="0" bIns="0" rtlCol="0" anchor="t">
            <a:spAutoFit/>
          </a:bodyPr>
          <a:lstStyle/>
          <a:p>
            <a:pPr algn="l">
              <a:lnSpc>
                <a:spcPts val="1820"/>
              </a:lnSpc>
              <a:spcBef>
                <a:spcPct val="0"/>
              </a:spcBef>
            </a:pPr>
            <a:r>
              <a:rPr lang="en-US" sz="130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5. Create an Ingress Resource</a:t>
            </a:r>
          </a:p>
          <a:p>
            <a:pPr algn="l">
              <a:lnSpc>
                <a:spcPts val="1820"/>
              </a:lnSpc>
              <a:spcBef>
                <a:spcPct val="0"/>
              </a:spcBef>
            </a:pPr>
            <a:r>
              <a:rPr lang="en-US" sz="1300">
                <a:solidFill>
                  <a:srgbClr val="000000"/>
                </a:solidFill>
                <a:latin typeface="JetBrains Mono" panose="02010509020102050004"/>
                <a:ea typeface="JetBrains Mono" panose="02010509020102050004"/>
                <a:cs typeface="JetBrains Mono" panose="02010509020102050004"/>
                <a:sym typeface="JetBrains Mono" panose="02010509020102050004"/>
              </a:rPr>
              <a:t>Now, we define an Ingress to route traffic to the correct Service.</a:t>
            </a:r>
          </a:p>
        </p:txBody>
      </p:sp>
      <p:sp>
        <p:nvSpPr>
          <p:cNvPr id="3" name="TextBox 3"/>
          <p:cNvSpPr txBox="1"/>
          <p:nvPr/>
        </p:nvSpPr>
        <p:spPr>
          <a:xfrm>
            <a:off x="784470" y="994563"/>
            <a:ext cx="1869434" cy="3634587"/>
          </a:xfrm>
          <a:prstGeom prst="rect">
            <a:avLst/>
          </a:prstGeom>
        </p:spPr>
        <p:txBody>
          <a:bodyPr lIns="0" tIns="0" rIns="0" bIns="0" rtlCol="0" anchor="t">
            <a:spAutoFit/>
          </a:bodyPr>
          <a:lstStyle/>
          <a:p>
            <a:pPr algn="l">
              <a:lnSpc>
                <a:spcPts val="1075"/>
              </a:lnSpc>
              <a:spcBef>
                <a:spcPct val="0"/>
              </a:spcBef>
            </a:pPr>
            <a:r>
              <a:rPr lang="en-US" sz="765">
                <a:solidFill>
                  <a:srgbClr val="000000"/>
                </a:solidFill>
                <a:latin typeface="JetBrains Mono" panose="02010509020102050004"/>
                <a:ea typeface="JetBrains Mono" panose="02010509020102050004"/>
                <a:cs typeface="JetBrains Mono" panose="02010509020102050004"/>
                <a:sym typeface="JetBrains Mono" panose="02010509020102050004"/>
              </a:rPr>
              <a:t>cat &lt;&lt;EOF | kubectl apply -f -</a:t>
            </a:r>
          </a:p>
          <a:p>
            <a:pPr algn="l">
              <a:lnSpc>
                <a:spcPts val="1075"/>
              </a:lnSpc>
              <a:spcBef>
                <a:spcPct val="0"/>
              </a:spcBef>
            </a:pPr>
            <a:r>
              <a:rPr lang="en-US" sz="765">
                <a:solidFill>
                  <a:srgbClr val="000000"/>
                </a:solidFill>
                <a:latin typeface="JetBrains Mono" panose="02010509020102050004"/>
                <a:ea typeface="JetBrains Mono" panose="02010509020102050004"/>
                <a:cs typeface="JetBrains Mono" panose="02010509020102050004"/>
                <a:sym typeface="JetBrains Mono" panose="02010509020102050004"/>
              </a:rPr>
              <a:t>apiVersion: networking.k8s.io/v1</a:t>
            </a:r>
          </a:p>
          <a:p>
            <a:pPr algn="l">
              <a:lnSpc>
                <a:spcPts val="1075"/>
              </a:lnSpc>
              <a:spcBef>
                <a:spcPct val="0"/>
              </a:spcBef>
            </a:pPr>
            <a:r>
              <a:rPr lang="en-US" sz="765">
                <a:solidFill>
                  <a:srgbClr val="000000"/>
                </a:solidFill>
                <a:latin typeface="JetBrains Mono" panose="02010509020102050004"/>
                <a:ea typeface="JetBrains Mono" panose="02010509020102050004"/>
                <a:cs typeface="JetBrains Mono" panose="02010509020102050004"/>
                <a:sym typeface="JetBrains Mono" panose="02010509020102050004"/>
              </a:rPr>
              <a:t>kind: Ingress</a:t>
            </a:r>
          </a:p>
          <a:p>
            <a:pPr algn="l">
              <a:lnSpc>
                <a:spcPts val="1075"/>
              </a:lnSpc>
              <a:spcBef>
                <a:spcPct val="0"/>
              </a:spcBef>
            </a:pPr>
            <a:r>
              <a:rPr lang="en-US" sz="765">
                <a:solidFill>
                  <a:srgbClr val="000000"/>
                </a:solidFill>
                <a:latin typeface="JetBrains Mono" panose="02010509020102050004"/>
                <a:ea typeface="JetBrains Mono" panose="02010509020102050004"/>
                <a:cs typeface="JetBrains Mono" panose="02010509020102050004"/>
                <a:sym typeface="JetBrains Mono" panose="02010509020102050004"/>
              </a:rPr>
              <a:t>metadata:</a:t>
            </a:r>
          </a:p>
          <a:p>
            <a:pPr algn="l">
              <a:lnSpc>
                <a:spcPts val="1075"/>
              </a:lnSpc>
              <a:spcBef>
                <a:spcPct val="0"/>
              </a:spcBef>
            </a:pPr>
            <a:r>
              <a:rPr lang="en-US" sz="765">
                <a:solidFill>
                  <a:srgbClr val="000000"/>
                </a:solidFill>
                <a:latin typeface="JetBrains Mono" panose="02010509020102050004"/>
                <a:ea typeface="JetBrains Mono" panose="02010509020102050004"/>
                <a:cs typeface="JetBrains Mono" panose="02010509020102050004"/>
                <a:sym typeface="JetBrains Mono" panose="02010509020102050004"/>
              </a:rPr>
              <a:t>  name: my-ingress</a:t>
            </a:r>
          </a:p>
          <a:p>
            <a:pPr algn="l">
              <a:lnSpc>
                <a:spcPts val="1075"/>
              </a:lnSpc>
              <a:spcBef>
                <a:spcPct val="0"/>
              </a:spcBef>
            </a:pPr>
            <a:r>
              <a:rPr lang="en-US" sz="765">
                <a:solidFill>
                  <a:srgbClr val="000000"/>
                </a:solidFill>
                <a:latin typeface="JetBrains Mono" panose="02010509020102050004"/>
                <a:ea typeface="JetBrains Mono" panose="02010509020102050004"/>
                <a:cs typeface="JetBrains Mono" panose="02010509020102050004"/>
                <a:sym typeface="JetBrains Mono" panose="02010509020102050004"/>
              </a:rPr>
              <a:t>spec:</a:t>
            </a:r>
          </a:p>
          <a:p>
            <a:pPr algn="l">
              <a:lnSpc>
                <a:spcPts val="1075"/>
              </a:lnSpc>
              <a:spcBef>
                <a:spcPct val="0"/>
              </a:spcBef>
            </a:pPr>
            <a:r>
              <a:rPr lang="en-US" sz="765">
                <a:solidFill>
                  <a:srgbClr val="000000"/>
                </a:solidFill>
                <a:latin typeface="JetBrains Mono" panose="02010509020102050004"/>
                <a:ea typeface="JetBrains Mono" panose="02010509020102050004"/>
                <a:cs typeface="JetBrains Mono" panose="02010509020102050004"/>
                <a:sym typeface="JetBrains Mono" panose="02010509020102050004"/>
              </a:rPr>
              <a:t>  rules:</a:t>
            </a:r>
          </a:p>
          <a:p>
            <a:pPr algn="l">
              <a:lnSpc>
                <a:spcPts val="1075"/>
              </a:lnSpc>
              <a:spcBef>
                <a:spcPct val="0"/>
              </a:spcBef>
            </a:pPr>
            <a:r>
              <a:rPr lang="en-US" sz="765">
                <a:solidFill>
                  <a:srgbClr val="000000"/>
                </a:solidFill>
                <a:latin typeface="JetBrains Mono" panose="02010509020102050004"/>
                <a:ea typeface="JetBrains Mono" panose="02010509020102050004"/>
                <a:cs typeface="JetBrains Mono" panose="02010509020102050004"/>
                <a:sym typeface="JetBrains Mono" panose="02010509020102050004"/>
              </a:rPr>
              <a:t>  - host: app1.local</a:t>
            </a:r>
          </a:p>
          <a:p>
            <a:pPr algn="l">
              <a:lnSpc>
                <a:spcPts val="1075"/>
              </a:lnSpc>
              <a:spcBef>
                <a:spcPct val="0"/>
              </a:spcBef>
            </a:pPr>
            <a:r>
              <a:rPr lang="en-US" sz="765">
                <a:solidFill>
                  <a:srgbClr val="000000"/>
                </a:solidFill>
                <a:latin typeface="JetBrains Mono" panose="02010509020102050004"/>
                <a:ea typeface="JetBrains Mono" panose="02010509020102050004"/>
                <a:cs typeface="JetBrains Mono" panose="02010509020102050004"/>
                <a:sym typeface="JetBrains Mono" panose="02010509020102050004"/>
              </a:rPr>
              <a:t>    http:</a:t>
            </a:r>
          </a:p>
          <a:p>
            <a:pPr algn="l">
              <a:lnSpc>
                <a:spcPts val="1075"/>
              </a:lnSpc>
              <a:spcBef>
                <a:spcPct val="0"/>
              </a:spcBef>
            </a:pPr>
            <a:r>
              <a:rPr lang="en-US" sz="765">
                <a:solidFill>
                  <a:srgbClr val="000000"/>
                </a:solidFill>
                <a:latin typeface="JetBrains Mono" panose="02010509020102050004"/>
                <a:ea typeface="JetBrains Mono" panose="02010509020102050004"/>
                <a:cs typeface="JetBrains Mono" panose="02010509020102050004"/>
                <a:sym typeface="JetBrains Mono" panose="02010509020102050004"/>
              </a:rPr>
              <a:t>      paths:</a:t>
            </a:r>
          </a:p>
          <a:p>
            <a:pPr algn="l">
              <a:lnSpc>
                <a:spcPts val="1075"/>
              </a:lnSpc>
              <a:spcBef>
                <a:spcPct val="0"/>
              </a:spcBef>
            </a:pPr>
            <a:r>
              <a:rPr lang="en-US" sz="765">
                <a:solidFill>
                  <a:srgbClr val="000000"/>
                </a:solidFill>
                <a:latin typeface="JetBrains Mono" panose="02010509020102050004"/>
                <a:ea typeface="JetBrains Mono" panose="02010509020102050004"/>
                <a:cs typeface="JetBrains Mono" panose="02010509020102050004"/>
                <a:sym typeface="JetBrains Mono" panose="02010509020102050004"/>
              </a:rPr>
              <a:t>      - path: /</a:t>
            </a:r>
          </a:p>
          <a:p>
            <a:pPr algn="l">
              <a:lnSpc>
                <a:spcPts val="1075"/>
              </a:lnSpc>
              <a:spcBef>
                <a:spcPct val="0"/>
              </a:spcBef>
            </a:pPr>
            <a:r>
              <a:rPr lang="en-US" sz="765">
                <a:solidFill>
                  <a:srgbClr val="000000"/>
                </a:solidFill>
                <a:latin typeface="JetBrains Mono" panose="02010509020102050004"/>
                <a:ea typeface="JetBrains Mono" panose="02010509020102050004"/>
                <a:cs typeface="JetBrains Mono" panose="02010509020102050004"/>
                <a:sym typeface="JetBrains Mono" panose="02010509020102050004"/>
              </a:rPr>
              <a:t>        pathType: Prefix</a:t>
            </a:r>
          </a:p>
          <a:p>
            <a:pPr algn="l">
              <a:lnSpc>
                <a:spcPts val="1075"/>
              </a:lnSpc>
              <a:spcBef>
                <a:spcPct val="0"/>
              </a:spcBef>
            </a:pPr>
            <a:r>
              <a:rPr lang="en-US" sz="765">
                <a:solidFill>
                  <a:srgbClr val="000000"/>
                </a:solidFill>
                <a:latin typeface="JetBrains Mono" panose="02010509020102050004"/>
                <a:ea typeface="JetBrains Mono" panose="02010509020102050004"/>
                <a:cs typeface="JetBrains Mono" panose="02010509020102050004"/>
                <a:sym typeface="JetBrains Mono" panose="02010509020102050004"/>
              </a:rPr>
              <a:t>        backend:</a:t>
            </a:r>
          </a:p>
          <a:p>
            <a:pPr algn="l">
              <a:lnSpc>
                <a:spcPts val="1075"/>
              </a:lnSpc>
              <a:spcBef>
                <a:spcPct val="0"/>
              </a:spcBef>
            </a:pPr>
            <a:r>
              <a:rPr lang="en-US" sz="765">
                <a:solidFill>
                  <a:srgbClr val="000000"/>
                </a:solidFill>
                <a:latin typeface="JetBrains Mono" panose="02010509020102050004"/>
                <a:ea typeface="JetBrains Mono" panose="02010509020102050004"/>
                <a:cs typeface="JetBrains Mono" panose="02010509020102050004"/>
                <a:sym typeface="JetBrains Mono" panose="02010509020102050004"/>
              </a:rPr>
              <a:t>          service:</a:t>
            </a:r>
          </a:p>
          <a:p>
            <a:pPr algn="l">
              <a:lnSpc>
                <a:spcPts val="1075"/>
              </a:lnSpc>
              <a:spcBef>
                <a:spcPct val="0"/>
              </a:spcBef>
            </a:pPr>
            <a:r>
              <a:rPr lang="en-US" sz="765">
                <a:solidFill>
                  <a:srgbClr val="000000"/>
                </a:solidFill>
                <a:latin typeface="JetBrains Mono" panose="02010509020102050004"/>
                <a:ea typeface="JetBrains Mono" panose="02010509020102050004"/>
                <a:cs typeface="JetBrains Mono" panose="02010509020102050004"/>
                <a:sym typeface="JetBrains Mono" panose="02010509020102050004"/>
              </a:rPr>
              <a:t>            name: app1-service</a:t>
            </a:r>
          </a:p>
          <a:p>
            <a:pPr algn="l">
              <a:lnSpc>
                <a:spcPts val="1075"/>
              </a:lnSpc>
              <a:spcBef>
                <a:spcPct val="0"/>
              </a:spcBef>
            </a:pPr>
            <a:r>
              <a:rPr lang="en-US" sz="765">
                <a:solidFill>
                  <a:srgbClr val="000000"/>
                </a:solidFill>
                <a:latin typeface="JetBrains Mono" panose="02010509020102050004"/>
                <a:ea typeface="JetBrains Mono" panose="02010509020102050004"/>
                <a:cs typeface="JetBrains Mono" panose="02010509020102050004"/>
                <a:sym typeface="JetBrains Mono" panose="02010509020102050004"/>
              </a:rPr>
              <a:t>            port:</a:t>
            </a:r>
          </a:p>
          <a:p>
            <a:pPr algn="l">
              <a:lnSpc>
                <a:spcPts val="1075"/>
              </a:lnSpc>
              <a:spcBef>
                <a:spcPct val="0"/>
              </a:spcBef>
            </a:pPr>
            <a:r>
              <a:rPr lang="en-US" sz="765">
                <a:solidFill>
                  <a:srgbClr val="000000"/>
                </a:solidFill>
                <a:latin typeface="JetBrains Mono" panose="02010509020102050004"/>
                <a:ea typeface="JetBrains Mono" panose="02010509020102050004"/>
                <a:cs typeface="JetBrains Mono" panose="02010509020102050004"/>
                <a:sym typeface="JetBrains Mono" panose="02010509020102050004"/>
              </a:rPr>
              <a:t>              number: 80</a:t>
            </a:r>
          </a:p>
          <a:p>
            <a:pPr algn="l">
              <a:lnSpc>
                <a:spcPts val="1075"/>
              </a:lnSpc>
              <a:spcBef>
                <a:spcPct val="0"/>
              </a:spcBef>
            </a:pPr>
            <a:r>
              <a:rPr lang="en-US" sz="765">
                <a:solidFill>
                  <a:srgbClr val="000000"/>
                </a:solidFill>
                <a:latin typeface="JetBrains Mono" panose="02010509020102050004"/>
                <a:ea typeface="JetBrains Mono" panose="02010509020102050004"/>
                <a:cs typeface="JetBrains Mono" panose="02010509020102050004"/>
                <a:sym typeface="JetBrains Mono" panose="02010509020102050004"/>
              </a:rPr>
              <a:t>  - host: app2.local</a:t>
            </a:r>
          </a:p>
          <a:p>
            <a:pPr algn="l">
              <a:lnSpc>
                <a:spcPts val="1075"/>
              </a:lnSpc>
              <a:spcBef>
                <a:spcPct val="0"/>
              </a:spcBef>
            </a:pPr>
            <a:r>
              <a:rPr lang="en-US" sz="765">
                <a:solidFill>
                  <a:srgbClr val="000000"/>
                </a:solidFill>
                <a:latin typeface="JetBrains Mono" panose="02010509020102050004"/>
                <a:ea typeface="JetBrains Mono" panose="02010509020102050004"/>
                <a:cs typeface="JetBrains Mono" panose="02010509020102050004"/>
                <a:sym typeface="JetBrains Mono" panose="02010509020102050004"/>
              </a:rPr>
              <a:t>    http:</a:t>
            </a:r>
          </a:p>
          <a:p>
            <a:pPr algn="l">
              <a:lnSpc>
                <a:spcPts val="1075"/>
              </a:lnSpc>
              <a:spcBef>
                <a:spcPct val="0"/>
              </a:spcBef>
            </a:pPr>
            <a:r>
              <a:rPr lang="en-US" sz="765">
                <a:solidFill>
                  <a:srgbClr val="000000"/>
                </a:solidFill>
                <a:latin typeface="JetBrains Mono" panose="02010509020102050004"/>
                <a:ea typeface="JetBrains Mono" panose="02010509020102050004"/>
                <a:cs typeface="JetBrains Mono" panose="02010509020102050004"/>
                <a:sym typeface="JetBrains Mono" panose="02010509020102050004"/>
              </a:rPr>
              <a:t>      paths:</a:t>
            </a:r>
          </a:p>
          <a:p>
            <a:pPr algn="l">
              <a:lnSpc>
                <a:spcPts val="1075"/>
              </a:lnSpc>
              <a:spcBef>
                <a:spcPct val="0"/>
              </a:spcBef>
            </a:pPr>
            <a:r>
              <a:rPr lang="en-US" sz="765">
                <a:solidFill>
                  <a:srgbClr val="000000"/>
                </a:solidFill>
                <a:latin typeface="JetBrains Mono" panose="02010509020102050004"/>
                <a:ea typeface="JetBrains Mono" panose="02010509020102050004"/>
                <a:cs typeface="JetBrains Mono" panose="02010509020102050004"/>
                <a:sym typeface="JetBrains Mono" panose="02010509020102050004"/>
              </a:rPr>
              <a:t>      - path: /</a:t>
            </a:r>
          </a:p>
          <a:p>
            <a:pPr algn="l">
              <a:lnSpc>
                <a:spcPts val="1075"/>
              </a:lnSpc>
              <a:spcBef>
                <a:spcPct val="0"/>
              </a:spcBef>
            </a:pPr>
            <a:r>
              <a:rPr lang="en-US" sz="765">
                <a:solidFill>
                  <a:srgbClr val="000000"/>
                </a:solidFill>
                <a:latin typeface="JetBrains Mono" panose="02010509020102050004"/>
                <a:ea typeface="JetBrains Mono" panose="02010509020102050004"/>
                <a:cs typeface="JetBrains Mono" panose="02010509020102050004"/>
                <a:sym typeface="JetBrains Mono" panose="02010509020102050004"/>
              </a:rPr>
              <a:t>        pathType: Prefix</a:t>
            </a:r>
          </a:p>
          <a:p>
            <a:pPr algn="l">
              <a:lnSpc>
                <a:spcPts val="1075"/>
              </a:lnSpc>
              <a:spcBef>
                <a:spcPct val="0"/>
              </a:spcBef>
            </a:pPr>
            <a:r>
              <a:rPr lang="en-US" sz="765">
                <a:solidFill>
                  <a:srgbClr val="000000"/>
                </a:solidFill>
                <a:latin typeface="JetBrains Mono" panose="02010509020102050004"/>
                <a:ea typeface="JetBrains Mono" panose="02010509020102050004"/>
                <a:cs typeface="JetBrains Mono" panose="02010509020102050004"/>
                <a:sym typeface="JetBrains Mono" panose="02010509020102050004"/>
              </a:rPr>
              <a:t>        backend:</a:t>
            </a:r>
          </a:p>
          <a:p>
            <a:pPr algn="l">
              <a:lnSpc>
                <a:spcPts val="1075"/>
              </a:lnSpc>
              <a:spcBef>
                <a:spcPct val="0"/>
              </a:spcBef>
            </a:pPr>
            <a:r>
              <a:rPr lang="en-US" sz="765">
                <a:solidFill>
                  <a:srgbClr val="000000"/>
                </a:solidFill>
                <a:latin typeface="JetBrains Mono" panose="02010509020102050004"/>
                <a:ea typeface="JetBrains Mono" panose="02010509020102050004"/>
                <a:cs typeface="JetBrains Mono" panose="02010509020102050004"/>
                <a:sym typeface="JetBrains Mono" panose="02010509020102050004"/>
              </a:rPr>
              <a:t>          service:</a:t>
            </a:r>
          </a:p>
          <a:p>
            <a:pPr algn="l">
              <a:lnSpc>
                <a:spcPts val="1075"/>
              </a:lnSpc>
              <a:spcBef>
                <a:spcPct val="0"/>
              </a:spcBef>
            </a:pPr>
            <a:r>
              <a:rPr lang="en-US" sz="765">
                <a:solidFill>
                  <a:srgbClr val="000000"/>
                </a:solidFill>
                <a:latin typeface="JetBrains Mono" panose="02010509020102050004"/>
                <a:ea typeface="JetBrains Mono" panose="02010509020102050004"/>
                <a:cs typeface="JetBrains Mono" panose="02010509020102050004"/>
                <a:sym typeface="JetBrains Mono" panose="02010509020102050004"/>
              </a:rPr>
              <a:t>            name: app2-service</a:t>
            </a:r>
          </a:p>
          <a:p>
            <a:pPr algn="l">
              <a:lnSpc>
                <a:spcPts val="1075"/>
              </a:lnSpc>
              <a:spcBef>
                <a:spcPct val="0"/>
              </a:spcBef>
            </a:pPr>
            <a:r>
              <a:rPr lang="en-US" sz="765">
                <a:solidFill>
                  <a:srgbClr val="000000"/>
                </a:solidFill>
                <a:latin typeface="JetBrains Mono" panose="02010509020102050004"/>
                <a:ea typeface="JetBrains Mono" panose="02010509020102050004"/>
                <a:cs typeface="JetBrains Mono" panose="02010509020102050004"/>
                <a:sym typeface="JetBrains Mono" panose="02010509020102050004"/>
              </a:rPr>
              <a:t>            port:</a:t>
            </a:r>
          </a:p>
          <a:p>
            <a:pPr algn="l">
              <a:lnSpc>
                <a:spcPts val="1075"/>
              </a:lnSpc>
              <a:spcBef>
                <a:spcPct val="0"/>
              </a:spcBef>
            </a:pPr>
            <a:r>
              <a:rPr lang="en-US" sz="765">
                <a:solidFill>
                  <a:srgbClr val="000000"/>
                </a:solidFill>
                <a:latin typeface="JetBrains Mono" panose="02010509020102050004"/>
                <a:ea typeface="JetBrains Mono" panose="02010509020102050004"/>
                <a:cs typeface="JetBrains Mono" panose="02010509020102050004"/>
                <a:sym typeface="JetBrains Mono" panose="02010509020102050004"/>
              </a:rPr>
              <a:t>              number: 80</a:t>
            </a:r>
          </a:p>
          <a:p>
            <a:pPr algn="l">
              <a:lnSpc>
                <a:spcPts val="1075"/>
              </a:lnSpc>
              <a:spcBef>
                <a:spcPct val="0"/>
              </a:spcBef>
            </a:pPr>
            <a:r>
              <a:rPr lang="en-US" sz="765">
                <a:solidFill>
                  <a:srgbClr val="000000"/>
                </a:solidFill>
                <a:latin typeface="JetBrains Mono" panose="02010509020102050004"/>
                <a:ea typeface="JetBrains Mono" panose="02010509020102050004"/>
                <a:cs typeface="JetBrains Mono" panose="02010509020102050004"/>
                <a:sym typeface="JetBrains Mono" panose="02010509020102050004"/>
              </a:rPr>
              <a:t>EOF</a:t>
            </a:r>
          </a:p>
        </p:txBody>
      </p:sp>
      <p:sp>
        <p:nvSpPr>
          <p:cNvPr id="4" name="TextBox 4"/>
          <p:cNvSpPr txBox="1"/>
          <p:nvPr/>
        </p:nvSpPr>
        <p:spPr>
          <a:xfrm>
            <a:off x="3207681" y="2426094"/>
            <a:ext cx="4572000" cy="762000"/>
          </a:xfrm>
          <a:prstGeom prst="rect">
            <a:avLst/>
          </a:prstGeom>
        </p:spPr>
        <p:txBody>
          <a:bodyPr lIns="0" tIns="0" rIns="0" bIns="0" rtlCol="0" anchor="t">
            <a:spAutoFit/>
          </a:bodyPr>
          <a:lstStyle/>
          <a:p>
            <a:pPr algn="ctr">
              <a:lnSpc>
                <a:spcPts val="2100"/>
              </a:lnSpc>
              <a:spcBef>
                <a:spcPct val="0"/>
              </a:spcBef>
            </a:pPr>
            <a:r>
              <a:rPr lang="en-US" sz="1500">
                <a:solidFill>
                  <a:srgbClr val="000000"/>
                </a:solidFill>
                <a:latin typeface="JetBrains Mono" panose="02010509020102050004"/>
                <a:ea typeface="JetBrains Mono" panose="02010509020102050004"/>
                <a:cs typeface="JetBrains Mono" panose="02010509020102050004"/>
                <a:sym typeface="JetBrains Mono" panose="02010509020102050004"/>
              </a:rPr>
              <a:t>🚀 Now, requests to app1.local go to app1-service, and app2.local goes to app2-service.</a:t>
            </a: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485775"/>
            <a:ext cx="2673906" cy="452755"/>
          </a:xfrm>
          <a:prstGeom prst="rect">
            <a:avLst/>
          </a:prstGeom>
        </p:spPr>
        <p:txBody>
          <a:bodyPr lIns="0" tIns="0" rIns="0" bIns="0" rtlCol="0" anchor="t">
            <a:spAutoFit/>
          </a:bodyPr>
          <a:lstStyle/>
          <a:p>
            <a:pPr algn="ctr">
              <a:lnSpc>
                <a:spcPts val="1820"/>
              </a:lnSpc>
              <a:spcBef>
                <a:spcPct val="0"/>
              </a:spcBef>
            </a:pPr>
            <a:r>
              <a:rPr lang="en-US" sz="1300">
                <a:solidFill>
                  <a:srgbClr val="000000"/>
                </a:solidFill>
                <a:latin typeface="JetBrains Mono" panose="02010509020102050004"/>
                <a:ea typeface="JetBrains Mono" panose="02010509020102050004"/>
                <a:cs typeface="JetBrains Mono" panose="02010509020102050004"/>
                <a:sym typeface="JetBrains Mono" panose="02010509020102050004"/>
              </a:rPr>
              <a:t>6. Test Ingress in Minikube</a:t>
            </a:r>
          </a:p>
          <a:p>
            <a:pPr algn="ctr">
              <a:lnSpc>
                <a:spcPts val="1820"/>
              </a:lnSpc>
              <a:spcBef>
                <a:spcPct val="0"/>
              </a:spcBef>
            </a:pPr>
            <a:r>
              <a:rPr lang="en-US" sz="1300">
                <a:solidFill>
                  <a:srgbClr val="000000"/>
                </a:solidFill>
                <a:latin typeface="JetBrains Mono" panose="02010509020102050004"/>
                <a:ea typeface="JetBrains Mono" panose="02010509020102050004"/>
                <a:cs typeface="JetBrains Mono" panose="02010509020102050004"/>
                <a:sym typeface="JetBrains Mono" panose="02010509020102050004"/>
              </a:rPr>
              <a:t>Step 1: Get Minikube’s IP</a:t>
            </a:r>
          </a:p>
        </p:txBody>
      </p:sp>
      <p:sp>
        <p:nvSpPr>
          <p:cNvPr id="3" name="TextBox 3"/>
          <p:cNvSpPr txBox="1"/>
          <p:nvPr/>
        </p:nvSpPr>
        <p:spPr>
          <a:xfrm>
            <a:off x="705754" y="1084513"/>
            <a:ext cx="1259159" cy="254319"/>
          </a:xfrm>
          <a:prstGeom prst="rect">
            <a:avLst/>
          </a:prstGeom>
        </p:spPr>
        <p:txBody>
          <a:bodyPr lIns="0" tIns="0" rIns="0" bIns="0" rtlCol="0" anchor="t">
            <a:spAutoFit/>
          </a:bodyPr>
          <a:lstStyle/>
          <a:p>
            <a:pPr algn="ctr">
              <a:lnSpc>
                <a:spcPts val="2105"/>
              </a:lnSpc>
              <a:spcBef>
                <a:spcPct val="0"/>
              </a:spcBef>
            </a:pPr>
            <a:r>
              <a:rPr lang="en-US" sz="1500">
                <a:solidFill>
                  <a:srgbClr val="000000"/>
                </a:solidFill>
                <a:latin typeface="JetBrains Mono" panose="02010509020102050004"/>
                <a:ea typeface="JetBrains Mono" panose="02010509020102050004"/>
                <a:cs typeface="JetBrains Mono" panose="02010509020102050004"/>
                <a:sym typeface="JetBrains Mono" panose="02010509020102050004"/>
              </a:rPr>
              <a:t>minikube ip</a:t>
            </a:r>
          </a:p>
        </p:txBody>
      </p:sp>
      <p:sp>
        <p:nvSpPr>
          <p:cNvPr id="4" name="TextBox 4"/>
          <p:cNvSpPr txBox="1"/>
          <p:nvPr/>
        </p:nvSpPr>
        <p:spPr>
          <a:xfrm>
            <a:off x="609939" y="1491232"/>
            <a:ext cx="2010728" cy="417195"/>
          </a:xfrm>
          <a:prstGeom prst="rect">
            <a:avLst/>
          </a:prstGeom>
        </p:spPr>
        <p:txBody>
          <a:bodyPr lIns="0" tIns="0" rIns="0" bIns="0" rtlCol="0" anchor="t">
            <a:spAutoFit/>
          </a:bodyPr>
          <a:lstStyle/>
          <a:p>
            <a:pPr algn="l">
              <a:lnSpc>
                <a:spcPts val="1680"/>
              </a:lnSpc>
              <a:spcBef>
                <a:spcPct val="0"/>
              </a:spcBef>
            </a:pPr>
            <a:r>
              <a:rPr lang="en-US" sz="1200">
                <a:solidFill>
                  <a:srgbClr val="000000"/>
                </a:solidFill>
                <a:latin typeface="JetBrains Mono" panose="02010509020102050004"/>
                <a:ea typeface="JetBrains Mono" panose="02010509020102050004"/>
                <a:cs typeface="JetBrains Mono" panose="02010509020102050004"/>
                <a:sym typeface="JetBrains Mono" panose="02010509020102050004"/>
              </a:rPr>
              <a:t>Add Host Entries</a:t>
            </a:r>
          </a:p>
          <a:p>
            <a:pPr algn="l">
              <a:lnSpc>
                <a:spcPts val="1680"/>
              </a:lnSpc>
              <a:spcBef>
                <a:spcPct val="0"/>
              </a:spcBef>
            </a:pPr>
            <a:r>
              <a:rPr lang="en-US" sz="1200">
                <a:solidFill>
                  <a:srgbClr val="000000"/>
                </a:solidFill>
                <a:latin typeface="JetBrains Mono" panose="02010509020102050004"/>
                <a:ea typeface="JetBrains Mono" panose="02010509020102050004"/>
                <a:cs typeface="JetBrains Mono" panose="02010509020102050004"/>
                <a:sym typeface="JetBrains Mono" panose="02010509020102050004"/>
              </a:rPr>
              <a:t>Modify your /etc/hosts</a:t>
            </a:r>
          </a:p>
        </p:txBody>
      </p:sp>
      <p:sp>
        <p:nvSpPr>
          <p:cNvPr id="5" name="TextBox 5"/>
          <p:cNvSpPr txBox="1"/>
          <p:nvPr/>
        </p:nvSpPr>
        <p:spPr>
          <a:xfrm>
            <a:off x="3075182" y="1455672"/>
            <a:ext cx="2475905" cy="452755"/>
          </a:xfrm>
          <a:prstGeom prst="rect">
            <a:avLst/>
          </a:prstGeom>
        </p:spPr>
        <p:txBody>
          <a:bodyPr lIns="0" tIns="0" rIns="0" bIns="0" rtlCol="0" anchor="t">
            <a:spAutoFit/>
          </a:bodyPr>
          <a:lstStyle/>
          <a:p>
            <a:pPr algn="ctr">
              <a:lnSpc>
                <a:spcPts val="1820"/>
              </a:lnSpc>
              <a:spcBef>
                <a:spcPct val="0"/>
              </a:spcBef>
            </a:pPr>
            <a:r>
              <a:rPr lang="en-US" sz="1300">
                <a:solidFill>
                  <a:srgbClr val="000000"/>
                </a:solidFill>
                <a:latin typeface="JetBrains Mono" panose="02010509020102050004"/>
                <a:ea typeface="JetBrains Mono" panose="02010509020102050004"/>
                <a:cs typeface="JetBrains Mono" panose="02010509020102050004"/>
                <a:sym typeface="JetBrains Mono" panose="02010509020102050004"/>
              </a:rPr>
              <a:t>192.168.49.2   app1.local</a:t>
            </a:r>
          </a:p>
          <a:p>
            <a:pPr algn="ctr">
              <a:lnSpc>
                <a:spcPts val="1820"/>
              </a:lnSpc>
              <a:spcBef>
                <a:spcPct val="0"/>
              </a:spcBef>
            </a:pPr>
            <a:r>
              <a:rPr lang="en-US" sz="1300">
                <a:solidFill>
                  <a:srgbClr val="000000"/>
                </a:solidFill>
                <a:latin typeface="JetBrains Mono" panose="02010509020102050004"/>
                <a:ea typeface="JetBrains Mono" panose="02010509020102050004"/>
                <a:cs typeface="JetBrains Mono" panose="02010509020102050004"/>
                <a:sym typeface="JetBrains Mono" panose="02010509020102050004"/>
              </a:rPr>
              <a:t>192.168.49.2   app2.local</a:t>
            </a:r>
          </a:p>
        </p:txBody>
      </p:sp>
      <p:sp>
        <p:nvSpPr>
          <p:cNvPr id="6" name="TextBox 6"/>
          <p:cNvSpPr txBox="1"/>
          <p:nvPr/>
        </p:nvSpPr>
        <p:spPr>
          <a:xfrm>
            <a:off x="525941" y="2364105"/>
            <a:ext cx="2178725" cy="224155"/>
          </a:xfrm>
          <a:prstGeom prst="rect">
            <a:avLst/>
          </a:prstGeom>
        </p:spPr>
        <p:txBody>
          <a:bodyPr lIns="0" tIns="0" rIns="0" bIns="0" rtlCol="0" anchor="t">
            <a:spAutoFit/>
          </a:bodyPr>
          <a:lstStyle/>
          <a:p>
            <a:pPr algn="ctr">
              <a:lnSpc>
                <a:spcPts val="1820"/>
              </a:lnSpc>
              <a:spcBef>
                <a:spcPct val="0"/>
              </a:spcBef>
            </a:pPr>
            <a:r>
              <a:rPr lang="en-US" sz="1300">
                <a:solidFill>
                  <a:srgbClr val="000000"/>
                </a:solidFill>
                <a:latin typeface="JetBrains Mono" panose="02010509020102050004"/>
                <a:ea typeface="JetBrains Mono" panose="02010509020102050004"/>
                <a:cs typeface="JetBrains Mono" panose="02010509020102050004"/>
                <a:sym typeface="JetBrains Mono" panose="02010509020102050004"/>
              </a:rPr>
              <a:t>curl http://app1.local</a:t>
            </a:r>
          </a:p>
        </p:txBody>
      </p:sp>
      <p:sp>
        <p:nvSpPr>
          <p:cNvPr id="7" name="TextBox 7"/>
          <p:cNvSpPr txBox="1"/>
          <p:nvPr/>
        </p:nvSpPr>
        <p:spPr>
          <a:xfrm>
            <a:off x="514350" y="2740660"/>
            <a:ext cx="2178725" cy="224155"/>
          </a:xfrm>
          <a:prstGeom prst="rect">
            <a:avLst/>
          </a:prstGeom>
        </p:spPr>
        <p:txBody>
          <a:bodyPr lIns="0" tIns="0" rIns="0" bIns="0" rtlCol="0" anchor="t">
            <a:spAutoFit/>
          </a:bodyPr>
          <a:lstStyle/>
          <a:p>
            <a:pPr algn="ctr">
              <a:lnSpc>
                <a:spcPts val="1820"/>
              </a:lnSpc>
              <a:spcBef>
                <a:spcPct val="0"/>
              </a:spcBef>
            </a:pPr>
            <a:r>
              <a:rPr lang="en-US" sz="1300">
                <a:solidFill>
                  <a:srgbClr val="000000"/>
                </a:solidFill>
                <a:latin typeface="JetBrains Mono" panose="02010509020102050004"/>
                <a:ea typeface="JetBrains Mono" panose="02010509020102050004"/>
                <a:cs typeface="JetBrains Mono" panose="02010509020102050004"/>
                <a:sym typeface="JetBrains Mono" panose="02010509020102050004"/>
              </a:rPr>
              <a:t>curl http://app2.local</a:t>
            </a:r>
          </a:p>
        </p:txBody>
      </p:sp>
      <p:sp>
        <p:nvSpPr>
          <p:cNvPr id="8" name="TextBox 8"/>
          <p:cNvSpPr txBox="1"/>
          <p:nvPr/>
        </p:nvSpPr>
        <p:spPr>
          <a:xfrm>
            <a:off x="2896810" y="2364105"/>
            <a:ext cx="1675190" cy="226340"/>
          </a:xfrm>
          <a:prstGeom prst="rect">
            <a:avLst/>
          </a:prstGeom>
        </p:spPr>
        <p:txBody>
          <a:bodyPr lIns="0" tIns="0" rIns="0" bIns="0" rtlCol="0" anchor="t">
            <a:spAutoFit/>
          </a:bodyPr>
          <a:lstStyle/>
          <a:p>
            <a:pPr algn="ctr">
              <a:lnSpc>
                <a:spcPts val="1925"/>
              </a:lnSpc>
              <a:spcBef>
                <a:spcPct val="0"/>
              </a:spcBef>
            </a:pPr>
            <a:r>
              <a:rPr lang="en-US" sz="1375">
                <a:solidFill>
                  <a:srgbClr val="000000"/>
                </a:solidFill>
                <a:latin typeface="JetBrains Mono" panose="02010509020102050004"/>
                <a:ea typeface="JetBrains Mono" panose="02010509020102050004"/>
                <a:cs typeface="JetBrains Mono" panose="02010509020102050004"/>
                <a:sym typeface="JetBrains Mono" panose="02010509020102050004"/>
              </a:rPr>
              <a:t>Hello from App 1</a:t>
            </a:r>
          </a:p>
        </p:txBody>
      </p:sp>
      <p:sp>
        <p:nvSpPr>
          <p:cNvPr id="9" name="TextBox 9"/>
          <p:cNvSpPr txBox="1"/>
          <p:nvPr/>
        </p:nvSpPr>
        <p:spPr>
          <a:xfrm>
            <a:off x="2896810" y="2773680"/>
            <a:ext cx="1675190" cy="226340"/>
          </a:xfrm>
          <a:prstGeom prst="rect">
            <a:avLst/>
          </a:prstGeom>
        </p:spPr>
        <p:txBody>
          <a:bodyPr lIns="0" tIns="0" rIns="0" bIns="0" rtlCol="0" anchor="t">
            <a:spAutoFit/>
          </a:bodyPr>
          <a:lstStyle/>
          <a:p>
            <a:pPr algn="ctr">
              <a:lnSpc>
                <a:spcPts val="1925"/>
              </a:lnSpc>
              <a:spcBef>
                <a:spcPct val="0"/>
              </a:spcBef>
            </a:pPr>
            <a:r>
              <a:rPr lang="en-US" sz="1375">
                <a:solidFill>
                  <a:srgbClr val="000000"/>
                </a:solidFill>
                <a:latin typeface="JetBrains Mono" panose="02010509020102050004"/>
                <a:ea typeface="JetBrains Mono" panose="02010509020102050004"/>
                <a:cs typeface="JetBrains Mono" panose="02010509020102050004"/>
                <a:sym typeface="JetBrains Mono" panose="02010509020102050004"/>
              </a:rPr>
              <a:t>Hello from App 2</a:t>
            </a:r>
          </a:p>
        </p:txBody>
      </p:sp>
      <p:sp>
        <p:nvSpPr>
          <p:cNvPr id="10" name="TextBox 10"/>
          <p:cNvSpPr txBox="1"/>
          <p:nvPr/>
        </p:nvSpPr>
        <p:spPr>
          <a:xfrm>
            <a:off x="609939" y="3277511"/>
            <a:ext cx="7257812" cy="224155"/>
          </a:xfrm>
          <a:prstGeom prst="rect">
            <a:avLst/>
          </a:prstGeom>
        </p:spPr>
        <p:txBody>
          <a:bodyPr lIns="0" tIns="0" rIns="0" bIns="0" rtlCol="0" anchor="t">
            <a:spAutoFit/>
          </a:bodyPr>
          <a:lstStyle/>
          <a:p>
            <a:pPr algn="ctr">
              <a:lnSpc>
                <a:spcPts val="1820"/>
              </a:lnSpc>
              <a:spcBef>
                <a:spcPct val="0"/>
              </a:spcBef>
            </a:pPr>
            <a:r>
              <a:rPr lang="en-US" sz="1300">
                <a:solidFill>
                  <a:srgbClr val="000000"/>
                </a:solidFill>
                <a:latin typeface="JetBrains Mono" panose="02010509020102050004"/>
                <a:ea typeface="JetBrains Mono" panose="02010509020102050004"/>
                <a:cs typeface="JetBrains Mono" panose="02010509020102050004"/>
                <a:sym typeface="JetBrains Mono" panose="02010509020102050004"/>
              </a:rPr>
              <a:t>🚀 Success! Requests are correctly routed to the respective applications.</a:t>
            </a: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21926" y="2134227"/>
            <a:ext cx="5700148" cy="789321"/>
          </a:xfrm>
          <a:prstGeom prst="rect">
            <a:avLst/>
          </a:prstGeom>
        </p:spPr>
        <p:txBody>
          <a:bodyPr lIns="0" tIns="0" rIns="0" bIns="0" rtlCol="0" anchor="t">
            <a:spAutoFit/>
          </a:bodyPr>
          <a:lstStyle/>
          <a:p>
            <a:pPr algn="ctr">
              <a:lnSpc>
                <a:spcPts val="6545"/>
              </a:lnSpc>
              <a:spcBef>
                <a:spcPct val="0"/>
              </a:spcBef>
            </a:pPr>
            <a:r>
              <a:rPr lang="en-US" sz="4675">
                <a:solidFill>
                  <a:srgbClr val="000000"/>
                </a:solidFill>
                <a:latin typeface="JetBrains Mono" panose="02010509020102050004"/>
                <a:ea typeface="JetBrains Mono" panose="02010509020102050004"/>
                <a:cs typeface="JetBrains Mono" panose="02010509020102050004"/>
                <a:sym typeface="JetBrains Mono" panose="02010509020102050004"/>
              </a:rPr>
              <a:t>Network Policies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2376" y="182651"/>
            <a:ext cx="7726004" cy="4223128"/>
          </a:xfrm>
          <a:custGeom>
            <a:avLst/>
            <a:gdLst/>
            <a:ahLst/>
            <a:cxnLst/>
            <a:rect l="l" t="t" r="r" b="b"/>
            <a:pathLst>
              <a:path w="7726004" h="4223128">
                <a:moveTo>
                  <a:pt x="0" y="0"/>
                </a:moveTo>
                <a:lnTo>
                  <a:pt x="7726003" y="0"/>
                </a:lnTo>
                <a:lnTo>
                  <a:pt x="7726003" y="4223128"/>
                </a:lnTo>
                <a:lnTo>
                  <a:pt x="0" y="42231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25879" y="4561046"/>
            <a:ext cx="3708302" cy="395097"/>
          </a:xfrm>
          <a:custGeom>
            <a:avLst/>
            <a:gdLst/>
            <a:ahLst/>
            <a:cxnLst/>
            <a:rect l="l" t="t" r="r" b="b"/>
            <a:pathLst>
              <a:path w="3708302" h="395097">
                <a:moveTo>
                  <a:pt x="0" y="0"/>
                </a:moveTo>
                <a:lnTo>
                  <a:pt x="3708301" y="0"/>
                </a:lnTo>
                <a:lnTo>
                  <a:pt x="3708301" y="395097"/>
                </a:lnTo>
                <a:lnTo>
                  <a:pt x="0" y="3950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7045490" y="1319117"/>
            <a:ext cx="1758620" cy="3091424"/>
          </a:xfrm>
          <a:custGeom>
            <a:avLst/>
            <a:gdLst/>
            <a:ahLst/>
            <a:cxnLst/>
            <a:rect l="l" t="t" r="r" b="b"/>
            <a:pathLst>
              <a:path w="1758620" h="3091424">
                <a:moveTo>
                  <a:pt x="0" y="0"/>
                </a:moveTo>
                <a:lnTo>
                  <a:pt x="1758620" y="0"/>
                </a:lnTo>
                <a:lnTo>
                  <a:pt x="1758620" y="3091425"/>
                </a:lnTo>
                <a:lnTo>
                  <a:pt x="0" y="30914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7179173" y="3872322"/>
            <a:ext cx="395097" cy="395097"/>
          </a:xfrm>
          <a:custGeom>
            <a:avLst/>
            <a:gdLst/>
            <a:ahLst/>
            <a:cxnLst/>
            <a:rect l="l" t="t" r="r" b="b"/>
            <a:pathLst>
              <a:path w="395097" h="395097">
                <a:moveTo>
                  <a:pt x="0" y="0"/>
                </a:moveTo>
                <a:lnTo>
                  <a:pt x="395097" y="0"/>
                </a:lnTo>
                <a:lnTo>
                  <a:pt x="395097" y="395097"/>
                </a:lnTo>
                <a:lnTo>
                  <a:pt x="0" y="395097"/>
                </a:lnTo>
                <a:lnTo>
                  <a:pt x="0" y="0"/>
                </a:lnTo>
                <a:close/>
              </a:path>
            </a:pathLst>
          </a:custGeom>
          <a:blipFill>
            <a:blip r:embed="rId10"/>
            <a:stretch>
              <a:fillRect/>
            </a:stretch>
          </a:blipFill>
        </p:spPr>
      </p:sp>
      <p:sp>
        <p:nvSpPr>
          <p:cNvPr id="7" name="Freeform 7"/>
          <p:cNvSpPr/>
          <p:nvPr/>
        </p:nvSpPr>
        <p:spPr>
          <a:xfrm>
            <a:off x="7179173" y="3269799"/>
            <a:ext cx="395097" cy="395097"/>
          </a:xfrm>
          <a:custGeom>
            <a:avLst/>
            <a:gdLst/>
            <a:ahLst/>
            <a:cxnLst/>
            <a:rect l="l" t="t" r="r" b="b"/>
            <a:pathLst>
              <a:path w="395097" h="395097">
                <a:moveTo>
                  <a:pt x="0" y="0"/>
                </a:moveTo>
                <a:lnTo>
                  <a:pt x="395097" y="0"/>
                </a:lnTo>
                <a:lnTo>
                  <a:pt x="395097" y="395097"/>
                </a:lnTo>
                <a:lnTo>
                  <a:pt x="0" y="39509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7179173" y="2667276"/>
            <a:ext cx="395097" cy="395097"/>
          </a:xfrm>
          <a:custGeom>
            <a:avLst/>
            <a:gdLst/>
            <a:ahLst/>
            <a:cxnLst/>
            <a:rect l="l" t="t" r="r" b="b"/>
            <a:pathLst>
              <a:path w="395097" h="395097">
                <a:moveTo>
                  <a:pt x="0" y="0"/>
                </a:moveTo>
                <a:lnTo>
                  <a:pt x="395097" y="0"/>
                </a:lnTo>
                <a:lnTo>
                  <a:pt x="395097" y="395097"/>
                </a:lnTo>
                <a:lnTo>
                  <a:pt x="0" y="395097"/>
                </a:lnTo>
                <a:lnTo>
                  <a:pt x="0" y="0"/>
                </a:lnTo>
                <a:close/>
              </a:path>
            </a:pathLst>
          </a:custGeom>
          <a:blipFill>
            <a:blip r:embed="rId11">
              <a:extLst>
                <a:ext uri="{96DAC541-7B7A-43D3-8B79-37D633B846F1}">
                  <asvg:svgBlip xmlns:asvg="http://schemas.microsoft.com/office/drawing/2016/SVG/main" r:embed="rId13"/>
                </a:ext>
              </a:extLst>
            </a:blip>
            <a:stretch>
              <a:fillRect/>
            </a:stretch>
          </a:blipFill>
        </p:spPr>
      </p:sp>
      <p:sp>
        <p:nvSpPr>
          <p:cNvPr id="9" name="Freeform 9"/>
          <p:cNvSpPr/>
          <p:nvPr/>
        </p:nvSpPr>
        <p:spPr>
          <a:xfrm>
            <a:off x="7179173" y="2064753"/>
            <a:ext cx="395097" cy="395097"/>
          </a:xfrm>
          <a:custGeom>
            <a:avLst/>
            <a:gdLst/>
            <a:ahLst/>
            <a:cxnLst/>
            <a:rect l="l" t="t" r="r" b="b"/>
            <a:pathLst>
              <a:path w="395097" h="395097">
                <a:moveTo>
                  <a:pt x="0" y="0"/>
                </a:moveTo>
                <a:lnTo>
                  <a:pt x="395097" y="0"/>
                </a:lnTo>
                <a:lnTo>
                  <a:pt x="395097" y="395097"/>
                </a:lnTo>
                <a:lnTo>
                  <a:pt x="0" y="395097"/>
                </a:lnTo>
                <a:lnTo>
                  <a:pt x="0" y="0"/>
                </a:lnTo>
                <a:close/>
              </a:path>
            </a:pathLst>
          </a:custGeom>
          <a:blipFill>
            <a:blip r:embed="rId11">
              <a:extLst>
                <a:ext uri="{96DAC541-7B7A-43D3-8B79-37D633B846F1}">
                  <asvg:svgBlip xmlns:asvg="http://schemas.microsoft.com/office/drawing/2016/SVG/main" r:embed="rId14"/>
                </a:ext>
              </a:extLst>
            </a:blip>
            <a:stretch>
              <a:fillRect/>
            </a:stretch>
          </a:blipFill>
        </p:spPr>
      </p:sp>
      <p:sp>
        <p:nvSpPr>
          <p:cNvPr id="10" name="Freeform 10"/>
          <p:cNvSpPr/>
          <p:nvPr/>
        </p:nvSpPr>
        <p:spPr>
          <a:xfrm>
            <a:off x="7179173" y="1452658"/>
            <a:ext cx="395097" cy="395097"/>
          </a:xfrm>
          <a:custGeom>
            <a:avLst/>
            <a:gdLst/>
            <a:ahLst/>
            <a:cxnLst/>
            <a:rect l="l" t="t" r="r" b="b"/>
            <a:pathLst>
              <a:path w="395097" h="395097">
                <a:moveTo>
                  <a:pt x="0" y="0"/>
                </a:moveTo>
                <a:lnTo>
                  <a:pt x="395097" y="0"/>
                </a:lnTo>
                <a:lnTo>
                  <a:pt x="395097" y="395097"/>
                </a:lnTo>
                <a:lnTo>
                  <a:pt x="0" y="395097"/>
                </a:lnTo>
                <a:lnTo>
                  <a:pt x="0" y="0"/>
                </a:lnTo>
                <a:close/>
              </a:path>
            </a:pathLst>
          </a:custGeom>
          <a:blipFill>
            <a:blip r:embed="rId11">
              <a:extLst>
                <a:ext uri="{96DAC541-7B7A-43D3-8B79-37D633B846F1}">
                  <asvg:svgBlip xmlns:asvg="http://schemas.microsoft.com/office/drawing/2016/SVG/main" r:embed="rId15"/>
                </a:ext>
              </a:extLst>
            </a:blip>
            <a:stretch>
              <a:fillRect/>
            </a:stretch>
          </a:blipFill>
        </p:spPr>
      </p:sp>
      <p:sp>
        <p:nvSpPr>
          <p:cNvPr id="11" name="Freeform 11"/>
          <p:cNvSpPr/>
          <p:nvPr/>
        </p:nvSpPr>
        <p:spPr>
          <a:xfrm>
            <a:off x="7179173" y="3269799"/>
            <a:ext cx="395097" cy="395097"/>
          </a:xfrm>
          <a:custGeom>
            <a:avLst/>
            <a:gdLst/>
            <a:ahLst/>
            <a:cxnLst/>
            <a:rect l="l" t="t" r="r" b="b"/>
            <a:pathLst>
              <a:path w="395097" h="395097">
                <a:moveTo>
                  <a:pt x="0" y="0"/>
                </a:moveTo>
                <a:lnTo>
                  <a:pt x="395097" y="0"/>
                </a:lnTo>
                <a:lnTo>
                  <a:pt x="395097" y="395097"/>
                </a:lnTo>
                <a:lnTo>
                  <a:pt x="0" y="395097"/>
                </a:lnTo>
                <a:lnTo>
                  <a:pt x="0" y="0"/>
                </a:lnTo>
                <a:close/>
              </a:path>
            </a:pathLst>
          </a:custGeom>
          <a:blipFill>
            <a:blip r:embed="rId16"/>
            <a:stretch>
              <a:fillRect/>
            </a:stretch>
          </a:blipFill>
        </p:spPr>
      </p:sp>
      <p:sp>
        <p:nvSpPr>
          <p:cNvPr id="12" name="Freeform 12"/>
          <p:cNvSpPr/>
          <p:nvPr/>
        </p:nvSpPr>
        <p:spPr>
          <a:xfrm>
            <a:off x="7179173" y="2667276"/>
            <a:ext cx="395097" cy="395097"/>
          </a:xfrm>
          <a:custGeom>
            <a:avLst/>
            <a:gdLst/>
            <a:ahLst/>
            <a:cxnLst/>
            <a:rect l="l" t="t" r="r" b="b"/>
            <a:pathLst>
              <a:path w="395097" h="395097">
                <a:moveTo>
                  <a:pt x="0" y="0"/>
                </a:moveTo>
                <a:lnTo>
                  <a:pt x="395097" y="0"/>
                </a:lnTo>
                <a:lnTo>
                  <a:pt x="395097" y="395097"/>
                </a:lnTo>
                <a:lnTo>
                  <a:pt x="0" y="395097"/>
                </a:lnTo>
                <a:lnTo>
                  <a:pt x="0" y="0"/>
                </a:lnTo>
                <a:close/>
              </a:path>
            </a:pathLst>
          </a:custGeom>
          <a:blipFill>
            <a:blip r:embed="rId17"/>
            <a:stretch>
              <a:fillRect/>
            </a:stretch>
          </a:blipFill>
        </p:spPr>
      </p:sp>
      <p:sp>
        <p:nvSpPr>
          <p:cNvPr id="13" name="Freeform 13"/>
          <p:cNvSpPr/>
          <p:nvPr/>
        </p:nvSpPr>
        <p:spPr>
          <a:xfrm>
            <a:off x="7179173" y="2064753"/>
            <a:ext cx="395097" cy="395097"/>
          </a:xfrm>
          <a:custGeom>
            <a:avLst/>
            <a:gdLst/>
            <a:ahLst/>
            <a:cxnLst/>
            <a:rect l="l" t="t" r="r" b="b"/>
            <a:pathLst>
              <a:path w="395097" h="395097">
                <a:moveTo>
                  <a:pt x="0" y="0"/>
                </a:moveTo>
                <a:lnTo>
                  <a:pt x="395097" y="0"/>
                </a:lnTo>
                <a:lnTo>
                  <a:pt x="395097" y="395097"/>
                </a:lnTo>
                <a:lnTo>
                  <a:pt x="0" y="395097"/>
                </a:lnTo>
                <a:lnTo>
                  <a:pt x="0" y="0"/>
                </a:lnTo>
                <a:close/>
              </a:path>
            </a:pathLst>
          </a:custGeom>
          <a:blipFill>
            <a:blip r:embed="rId18"/>
            <a:stretch>
              <a:fillRect/>
            </a:stretch>
          </a:blipFill>
        </p:spPr>
      </p:sp>
      <p:sp>
        <p:nvSpPr>
          <p:cNvPr id="14" name="Freeform 14"/>
          <p:cNvSpPr/>
          <p:nvPr/>
        </p:nvSpPr>
        <p:spPr>
          <a:xfrm>
            <a:off x="7179173" y="1452658"/>
            <a:ext cx="395097" cy="395097"/>
          </a:xfrm>
          <a:custGeom>
            <a:avLst/>
            <a:gdLst/>
            <a:ahLst/>
            <a:cxnLst/>
            <a:rect l="l" t="t" r="r" b="b"/>
            <a:pathLst>
              <a:path w="395097" h="395097">
                <a:moveTo>
                  <a:pt x="0" y="0"/>
                </a:moveTo>
                <a:lnTo>
                  <a:pt x="395097" y="0"/>
                </a:lnTo>
                <a:lnTo>
                  <a:pt x="395097" y="395097"/>
                </a:lnTo>
                <a:lnTo>
                  <a:pt x="0" y="395097"/>
                </a:lnTo>
                <a:lnTo>
                  <a:pt x="0" y="0"/>
                </a:lnTo>
                <a:close/>
              </a:path>
            </a:pathLst>
          </a:custGeom>
          <a:blipFill>
            <a:blip r:embed="rId19"/>
            <a:stretch>
              <a:fillRect/>
            </a:stretch>
          </a:blipFill>
        </p:spPr>
      </p:sp>
      <p:sp>
        <p:nvSpPr>
          <p:cNvPr id="15" name="TextBox 15"/>
          <p:cNvSpPr txBox="1"/>
          <p:nvPr/>
        </p:nvSpPr>
        <p:spPr>
          <a:xfrm>
            <a:off x="325879" y="282445"/>
            <a:ext cx="3758060" cy="806834"/>
          </a:xfrm>
          <a:prstGeom prst="rect">
            <a:avLst/>
          </a:prstGeom>
        </p:spPr>
        <p:txBody>
          <a:bodyPr lIns="0" tIns="0" rIns="0" bIns="0" rtlCol="0" anchor="t">
            <a:spAutoFit/>
          </a:bodyPr>
          <a:lstStyle/>
          <a:p>
            <a:pPr algn="l">
              <a:lnSpc>
                <a:spcPts val="2800"/>
              </a:lnSpc>
            </a:pPr>
            <a:r>
              <a:rPr lang="en-US" sz="2000" b="1">
                <a:solidFill>
                  <a:srgbClr val="000000"/>
                </a:solidFill>
                <a:latin typeface="Ubuntu Bold" panose="020B0804030602030204"/>
                <a:ea typeface="Ubuntu Bold" panose="020B0804030602030204"/>
                <a:cs typeface="Ubuntu Bold" panose="020B0804030602030204"/>
                <a:sym typeface="Ubuntu Bold" panose="020B0804030602030204"/>
              </a:rPr>
              <a:t>Docker Images</a:t>
            </a:r>
          </a:p>
          <a:p>
            <a:pPr algn="l">
              <a:lnSpc>
                <a:spcPts val="1960"/>
              </a:lnSpc>
            </a:pPr>
            <a:r>
              <a:rPr lang="en-US" sz="1400" b="1">
                <a:solidFill>
                  <a:srgbClr val="000000"/>
                </a:solidFill>
                <a:latin typeface="Open Sans Bold"/>
                <a:ea typeface="Open Sans Bold"/>
                <a:cs typeface="Open Sans Bold"/>
                <a:sym typeface="Open Sans Bold"/>
              </a:rPr>
              <a:t>Understanding the DNA of our containers</a:t>
            </a:r>
          </a:p>
        </p:txBody>
      </p:sp>
      <p:sp>
        <p:nvSpPr>
          <p:cNvPr id="16" name="TextBox 16"/>
          <p:cNvSpPr txBox="1"/>
          <p:nvPr/>
        </p:nvSpPr>
        <p:spPr>
          <a:xfrm>
            <a:off x="325879" y="1247118"/>
            <a:ext cx="6574288" cy="262309"/>
          </a:xfrm>
          <a:prstGeom prst="rect">
            <a:avLst/>
          </a:prstGeom>
        </p:spPr>
        <p:txBody>
          <a:bodyPr lIns="0" tIns="0" rIns="0" bIns="0" rtlCol="0" anchor="t">
            <a:spAutoFit/>
          </a:bodyPr>
          <a:lstStyle/>
          <a:p>
            <a:pPr algn="l">
              <a:lnSpc>
                <a:spcPts val="2200"/>
              </a:lnSpc>
            </a:pPr>
            <a:r>
              <a:rPr lang="en-US" sz="1000">
                <a:solidFill>
                  <a:srgbClr val="000000"/>
                </a:solidFill>
                <a:latin typeface="Open Sans"/>
                <a:ea typeface="Open Sans"/>
                <a:cs typeface="Open Sans"/>
                <a:sym typeface="Open Sans"/>
              </a:rPr>
              <a:t>Images are a self-contained, read-only template that encapsulates everything needed to run your application:</a:t>
            </a:r>
          </a:p>
        </p:txBody>
      </p:sp>
      <p:sp>
        <p:nvSpPr>
          <p:cNvPr id="17" name="TextBox 17"/>
          <p:cNvSpPr txBox="1"/>
          <p:nvPr/>
        </p:nvSpPr>
        <p:spPr>
          <a:xfrm>
            <a:off x="432073" y="1514866"/>
            <a:ext cx="6267574" cy="1298181"/>
          </a:xfrm>
          <a:prstGeom prst="rect">
            <a:avLst/>
          </a:prstGeom>
        </p:spPr>
        <p:txBody>
          <a:bodyPr lIns="0" tIns="0" rIns="0" bIns="0" rtlCol="0" anchor="t">
            <a:spAutoFit/>
          </a:bodyPr>
          <a:lstStyle/>
          <a:p>
            <a:pPr algn="l">
              <a:lnSpc>
                <a:spcPts val="2200"/>
              </a:lnSpc>
            </a:pPr>
            <a:r>
              <a:rPr lang="en-US" sz="1000">
                <a:solidFill>
                  <a:srgbClr val="000000"/>
                </a:solidFill>
                <a:latin typeface="Open Sans"/>
                <a:ea typeface="Open Sans"/>
                <a:cs typeface="Open Sans"/>
                <a:sym typeface="Open Sans"/>
              </a:rPr>
              <a:t>■</a:t>
            </a:r>
            <a:r>
              <a:rPr lang="en-US" sz="1000" b="1">
                <a:solidFill>
                  <a:srgbClr val="000000"/>
                </a:solidFill>
                <a:latin typeface="Open Sans Bold"/>
                <a:ea typeface="Open Sans Bold"/>
                <a:cs typeface="Open Sans Bold"/>
                <a:sym typeface="Open Sans Bold"/>
              </a:rPr>
              <a:t>The base layer:</a:t>
            </a:r>
            <a:r>
              <a:rPr lang="en-US" sz="1000">
                <a:solidFill>
                  <a:srgbClr val="000000"/>
                </a:solidFill>
                <a:latin typeface="Open Sans"/>
                <a:ea typeface="Open Sans"/>
                <a:cs typeface="Open Sans"/>
                <a:sym typeface="Open Sans"/>
              </a:rPr>
              <a:t> often a minimal Linux distribution like Alpine, or a more full-ﬂedged one like Ubuntu.</a:t>
            </a:r>
          </a:p>
          <a:p>
            <a:pPr algn="l">
              <a:lnSpc>
                <a:spcPts val="1760"/>
              </a:lnSpc>
            </a:pPr>
            <a:r>
              <a:rPr lang="en-US" sz="1000">
                <a:solidFill>
                  <a:srgbClr val="000000"/>
                </a:solidFill>
                <a:latin typeface="Open Sans"/>
                <a:ea typeface="Open Sans"/>
                <a:cs typeface="Open Sans"/>
                <a:sym typeface="Open Sans"/>
              </a:rPr>
              <a:t>■</a:t>
            </a:r>
            <a:r>
              <a:rPr lang="en-US" sz="1000" b="1">
                <a:solidFill>
                  <a:srgbClr val="000000"/>
                </a:solidFill>
                <a:latin typeface="Open Sans Bold"/>
                <a:ea typeface="Open Sans Bold"/>
                <a:cs typeface="Open Sans Bold"/>
                <a:sym typeface="Open Sans Bold"/>
              </a:rPr>
              <a:t>Runtime Environment:</a:t>
            </a:r>
            <a:r>
              <a:rPr lang="en-US" sz="1000">
                <a:solidFill>
                  <a:srgbClr val="000000"/>
                </a:solidFill>
                <a:latin typeface="Open Sans"/>
                <a:ea typeface="Open Sans"/>
                <a:cs typeface="Open Sans"/>
                <a:sym typeface="Open Sans"/>
              </a:rPr>
              <a:t> Speciﬁc software (e.g., Python, Node.js) required by your application.</a:t>
            </a:r>
          </a:p>
          <a:p>
            <a:pPr algn="l">
              <a:lnSpc>
                <a:spcPts val="2200"/>
              </a:lnSpc>
            </a:pPr>
            <a:r>
              <a:rPr lang="en-US" sz="1000">
                <a:solidFill>
                  <a:srgbClr val="000000"/>
                </a:solidFill>
                <a:latin typeface="Open Sans"/>
                <a:ea typeface="Open Sans"/>
                <a:cs typeface="Open Sans"/>
                <a:sym typeface="Open Sans"/>
              </a:rPr>
              <a:t>■</a:t>
            </a:r>
            <a:r>
              <a:rPr lang="en-US" sz="1000" b="1">
                <a:solidFill>
                  <a:srgbClr val="000000"/>
                </a:solidFill>
                <a:latin typeface="Open Sans Bold"/>
                <a:ea typeface="Open Sans Bold"/>
                <a:cs typeface="Open Sans Bold"/>
                <a:sym typeface="Open Sans Bold"/>
              </a:rPr>
              <a:t>Libraries &amp; Dependencies:</a:t>
            </a:r>
            <a:r>
              <a:rPr lang="en-US" sz="1000">
                <a:solidFill>
                  <a:srgbClr val="000000"/>
                </a:solidFill>
                <a:latin typeface="Open Sans"/>
                <a:ea typeface="Open Sans"/>
                <a:cs typeface="Open Sans"/>
                <a:sym typeface="Open Sans"/>
              </a:rPr>
              <a:t> All the external code your application relies on.</a:t>
            </a:r>
          </a:p>
          <a:p>
            <a:pPr algn="l">
              <a:lnSpc>
                <a:spcPts val="1760"/>
              </a:lnSpc>
            </a:pPr>
            <a:r>
              <a:rPr lang="en-US" sz="1000">
                <a:solidFill>
                  <a:srgbClr val="000000"/>
                </a:solidFill>
                <a:latin typeface="Open Sans"/>
                <a:ea typeface="Open Sans"/>
                <a:cs typeface="Open Sans"/>
                <a:sym typeface="Open Sans"/>
              </a:rPr>
              <a:t>■</a:t>
            </a:r>
            <a:r>
              <a:rPr lang="en-US" sz="1000" b="1">
                <a:solidFill>
                  <a:srgbClr val="000000"/>
                </a:solidFill>
                <a:latin typeface="Open Sans Bold"/>
                <a:ea typeface="Open Sans Bold"/>
                <a:cs typeface="Open Sans Bold"/>
                <a:sym typeface="Open Sans Bold"/>
              </a:rPr>
              <a:t>Application Code:</a:t>
            </a:r>
            <a:r>
              <a:rPr lang="en-US" sz="1000">
                <a:solidFill>
                  <a:srgbClr val="000000"/>
                </a:solidFill>
                <a:latin typeface="Open Sans"/>
                <a:ea typeface="Open Sans"/>
                <a:cs typeface="Open Sans"/>
                <a:sym typeface="Open Sans"/>
              </a:rPr>
              <a:t> Your own source code or compiled binaries.</a:t>
            </a:r>
          </a:p>
          <a:p>
            <a:pPr algn="l">
              <a:lnSpc>
                <a:spcPts val="2200"/>
              </a:lnSpc>
            </a:pPr>
            <a:r>
              <a:rPr lang="en-US" sz="1000">
                <a:solidFill>
                  <a:srgbClr val="000000"/>
                </a:solidFill>
                <a:latin typeface="Open Sans"/>
                <a:ea typeface="Open Sans"/>
                <a:cs typeface="Open Sans"/>
                <a:sym typeface="Open Sans"/>
              </a:rPr>
              <a:t>■</a:t>
            </a:r>
            <a:r>
              <a:rPr lang="en-US" sz="1000" b="1">
                <a:solidFill>
                  <a:srgbClr val="000000"/>
                </a:solidFill>
                <a:latin typeface="Open Sans Bold"/>
                <a:ea typeface="Open Sans Bold"/>
                <a:cs typeface="Open Sans Bold"/>
                <a:sym typeface="Open Sans Bold"/>
              </a:rPr>
              <a:t>Conﬁguration:</a:t>
            </a:r>
            <a:r>
              <a:rPr lang="en-US" sz="1000">
                <a:solidFill>
                  <a:srgbClr val="000000"/>
                </a:solidFill>
                <a:latin typeface="Open Sans"/>
                <a:ea typeface="Open Sans"/>
                <a:cs typeface="Open Sans"/>
                <a:sym typeface="Open Sans"/>
              </a:rPr>
              <a:t> Settings for your application and its environment.</a:t>
            </a:r>
          </a:p>
        </p:txBody>
      </p:sp>
      <p:sp>
        <p:nvSpPr>
          <p:cNvPr id="18" name="TextBox 18"/>
          <p:cNvSpPr txBox="1"/>
          <p:nvPr/>
        </p:nvSpPr>
        <p:spPr>
          <a:xfrm>
            <a:off x="325879" y="2811761"/>
            <a:ext cx="6469351" cy="417633"/>
          </a:xfrm>
          <a:prstGeom prst="rect">
            <a:avLst/>
          </a:prstGeom>
        </p:spPr>
        <p:txBody>
          <a:bodyPr lIns="0" tIns="0" rIns="0" bIns="0" rtlCol="0" anchor="t">
            <a:spAutoFit/>
          </a:bodyPr>
          <a:lstStyle/>
          <a:p>
            <a:pPr algn="l">
              <a:lnSpc>
                <a:spcPts val="2200"/>
              </a:lnSpc>
            </a:pPr>
            <a:r>
              <a:rPr lang="en-US" sz="1000">
                <a:solidFill>
                  <a:srgbClr val="000000"/>
                </a:solidFill>
                <a:latin typeface="Open Sans"/>
                <a:ea typeface="Open Sans"/>
                <a:cs typeface="Open Sans"/>
                <a:sym typeface="Open Sans"/>
              </a:rPr>
              <a:t>A Docker image is like a snapshot of your application and its complete runtime environment, frozen in time </a:t>
            </a:r>
          </a:p>
          <a:p>
            <a:pPr algn="l">
              <a:lnSpc>
                <a:spcPts val="500"/>
              </a:lnSpc>
            </a:pPr>
            <a:r>
              <a:rPr lang="en-US" sz="1000">
                <a:solidFill>
                  <a:srgbClr val="000000"/>
                </a:solidFill>
                <a:latin typeface="Open Sans"/>
                <a:ea typeface="Open Sans"/>
                <a:cs typeface="Open Sans"/>
                <a:sym typeface="Open Sans"/>
              </a:rPr>
              <a:t>and ready to be brought to life as a container.</a:t>
            </a:r>
            <a:r>
              <a:rPr lang="en-US" sz="1000" b="1">
                <a:solidFill>
                  <a:srgbClr val="000000"/>
                </a:solidFill>
                <a:latin typeface="Open Sans Bold"/>
                <a:ea typeface="Open Sans Bold"/>
                <a:cs typeface="Open Sans Bold"/>
                <a:sym typeface="Open Sans Bold"/>
              </a:rPr>
              <a:t> </a:t>
            </a:r>
            <a:r>
              <a:rPr lang="en-US" sz="1000">
                <a:solidFill>
                  <a:srgbClr val="000000"/>
                </a:solidFill>
                <a:latin typeface="Open Sans"/>
                <a:ea typeface="Open Sans"/>
                <a:cs typeface="Open Sans"/>
                <a:sym typeface="Open Sans"/>
              </a:rPr>
              <a:t>Images can be sourced from multiple locations:</a:t>
            </a:r>
          </a:p>
        </p:txBody>
      </p:sp>
      <p:sp>
        <p:nvSpPr>
          <p:cNvPr id="19" name="TextBox 19"/>
          <p:cNvSpPr txBox="1"/>
          <p:nvPr/>
        </p:nvSpPr>
        <p:spPr>
          <a:xfrm>
            <a:off x="432073" y="3203334"/>
            <a:ext cx="6414173" cy="320916"/>
          </a:xfrm>
          <a:prstGeom prst="rect">
            <a:avLst/>
          </a:prstGeom>
        </p:spPr>
        <p:txBody>
          <a:bodyPr lIns="0" tIns="0" rIns="0" bIns="0" rtlCol="0" anchor="t">
            <a:spAutoFit/>
          </a:bodyPr>
          <a:lstStyle/>
          <a:p>
            <a:pPr algn="l">
              <a:lnSpc>
                <a:spcPts val="2500"/>
              </a:lnSpc>
            </a:pPr>
            <a:r>
              <a:rPr lang="en-US" sz="1000">
                <a:solidFill>
                  <a:srgbClr val="000000"/>
                </a:solidFill>
                <a:latin typeface="Open Sans"/>
                <a:ea typeface="Open Sans"/>
                <a:cs typeface="Open Sans"/>
                <a:sym typeface="Open Sans"/>
              </a:rPr>
              <a:t>■</a:t>
            </a:r>
            <a:r>
              <a:rPr lang="en-US" sz="1000" b="1">
                <a:solidFill>
                  <a:srgbClr val="000000"/>
                </a:solidFill>
                <a:latin typeface="Open Sans Bold"/>
                <a:ea typeface="Open Sans Bold"/>
                <a:cs typeface="Open Sans Bold"/>
                <a:sym typeface="Open Sans Bold"/>
              </a:rPr>
              <a:t>Docker Hub:</a:t>
            </a:r>
            <a:r>
              <a:rPr lang="en-US" sz="1000">
                <a:solidFill>
                  <a:srgbClr val="000000"/>
                </a:solidFill>
                <a:latin typeface="Open Sans"/>
                <a:ea typeface="Open Sans"/>
                <a:cs typeface="Open Sans"/>
                <a:sym typeface="Open Sans"/>
              </a:rPr>
              <a:t> This is the oﬃcial Docker image repository, oﬀering a vast collection of images for various </a:t>
            </a:r>
          </a:p>
        </p:txBody>
      </p:sp>
      <p:sp>
        <p:nvSpPr>
          <p:cNvPr id="20" name="TextBox 20"/>
          <p:cNvSpPr txBox="1"/>
          <p:nvPr/>
        </p:nvSpPr>
        <p:spPr>
          <a:xfrm>
            <a:off x="600199" y="3557883"/>
            <a:ext cx="598341" cy="100384"/>
          </a:xfrm>
          <a:prstGeom prst="rect">
            <a:avLst/>
          </a:prstGeom>
        </p:spPr>
        <p:txBody>
          <a:bodyPr lIns="0" tIns="0" rIns="0" bIns="0" rtlCol="0" anchor="t">
            <a:spAutoFit/>
          </a:bodyPr>
          <a:lstStyle/>
          <a:p>
            <a:pPr algn="l">
              <a:lnSpc>
                <a:spcPts val="500"/>
              </a:lnSpc>
            </a:pPr>
            <a:r>
              <a:rPr lang="en-US" sz="1000">
                <a:solidFill>
                  <a:srgbClr val="000000"/>
                </a:solidFill>
                <a:latin typeface="Open Sans"/>
                <a:ea typeface="Open Sans"/>
                <a:cs typeface="Open Sans"/>
                <a:sym typeface="Open Sans"/>
              </a:rPr>
              <a:t>purposes.</a:t>
            </a:r>
          </a:p>
        </p:txBody>
      </p:sp>
      <p:sp>
        <p:nvSpPr>
          <p:cNvPr id="21" name="TextBox 21"/>
          <p:cNvSpPr txBox="1"/>
          <p:nvPr/>
        </p:nvSpPr>
        <p:spPr>
          <a:xfrm>
            <a:off x="432073" y="3584334"/>
            <a:ext cx="6435357" cy="320916"/>
          </a:xfrm>
          <a:prstGeom prst="rect">
            <a:avLst/>
          </a:prstGeom>
        </p:spPr>
        <p:txBody>
          <a:bodyPr lIns="0" tIns="0" rIns="0" bIns="0" rtlCol="0" anchor="t">
            <a:spAutoFit/>
          </a:bodyPr>
          <a:lstStyle/>
          <a:p>
            <a:pPr algn="l">
              <a:lnSpc>
                <a:spcPts val="2500"/>
              </a:lnSpc>
            </a:pPr>
            <a:r>
              <a:rPr lang="en-US" sz="1000">
                <a:solidFill>
                  <a:srgbClr val="000000"/>
                </a:solidFill>
                <a:latin typeface="Open Sans"/>
                <a:ea typeface="Open Sans"/>
                <a:cs typeface="Open Sans"/>
                <a:sym typeface="Open Sans"/>
              </a:rPr>
              <a:t>■</a:t>
            </a:r>
            <a:r>
              <a:rPr lang="en-US" sz="1000" b="1">
                <a:solidFill>
                  <a:srgbClr val="000000"/>
                </a:solidFill>
                <a:latin typeface="Open Sans Bold"/>
                <a:ea typeface="Open Sans Bold"/>
                <a:cs typeface="Open Sans Bold"/>
                <a:sym typeface="Open Sans Bold"/>
              </a:rPr>
              <a:t>Private Registries:</a:t>
            </a:r>
            <a:r>
              <a:rPr lang="en-US" sz="1000">
                <a:solidFill>
                  <a:srgbClr val="000000"/>
                </a:solidFill>
                <a:latin typeface="Open Sans"/>
                <a:ea typeface="Open Sans"/>
                <a:cs typeface="Open Sans"/>
                <a:sym typeface="Open Sans"/>
              </a:rPr>
              <a:t> For organizations or individuals with proprietary software, private registries provide </a:t>
            </a:r>
          </a:p>
        </p:txBody>
      </p:sp>
      <p:sp>
        <p:nvSpPr>
          <p:cNvPr id="22" name="TextBox 22"/>
          <p:cNvSpPr txBox="1"/>
          <p:nvPr/>
        </p:nvSpPr>
        <p:spPr>
          <a:xfrm>
            <a:off x="600199" y="3938883"/>
            <a:ext cx="2072773" cy="100384"/>
          </a:xfrm>
          <a:prstGeom prst="rect">
            <a:avLst/>
          </a:prstGeom>
        </p:spPr>
        <p:txBody>
          <a:bodyPr lIns="0" tIns="0" rIns="0" bIns="0" rtlCol="0" anchor="t">
            <a:spAutoFit/>
          </a:bodyPr>
          <a:lstStyle/>
          <a:p>
            <a:pPr algn="l">
              <a:lnSpc>
                <a:spcPts val="500"/>
              </a:lnSpc>
            </a:pPr>
            <a:r>
              <a:rPr lang="en-US" sz="1000">
                <a:solidFill>
                  <a:srgbClr val="000000"/>
                </a:solidFill>
                <a:latin typeface="Open Sans"/>
                <a:ea typeface="Open Sans"/>
                <a:cs typeface="Open Sans"/>
                <a:sym typeface="Open Sans"/>
              </a:rPr>
              <a:t>secure storage for custom images.</a:t>
            </a:r>
          </a:p>
        </p:txBody>
      </p:sp>
      <p:sp>
        <p:nvSpPr>
          <p:cNvPr id="23" name="TextBox 23"/>
          <p:cNvSpPr txBox="1"/>
          <p:nvPr/>
        </p:nvSpPr>
        <p:spPr>
          <a:xfrm>
            <a:off x="432073" y="3965334"/>
            <a:ext cx="6362748" cy="320916"/>
          </a:xfrm>
          <a:prstGeom prst="rect">
            <a:avLst/>
          </a:prstGeom>
        </p:spPr>
        <p:txBody>
          <a:bodyPr lIns="0" tIns="0" rIns="0" bIns="0" rtlCol="0" anchor="t">
            <a:spAutoFit/>
          </a:bodyPr>
          <a:lstStyle/>
          <a:p>
            <a:pPr algn="l">
              <a:lnSpc>
                <a:spcPts val="2500"/>
              </a:lnSpc>
            </a:pPr>
            <a:r>
              <a:rPr lang="en-US" sz="1000">
                <a:solidFill>
                  <a:srgbClr val="000000"/>
                </a:solidFill>
                <a:latin typeface="Open Sans"/>
                <a:ea typeface="Open Sans"/>
                <a:cs typeface="Open Sans"/>
                <a:sym typeface="Open Sans"/>
              </a:rPr>
              <a:t>■</a:t>
            </a:r>
            <a:r>
              <a:rPr lang="en-US" sz="1000" b="1">
                <a:solidFill>
                  <a:srgbClr val="000000"/>
                </a:solidFill>
                <a:latin typeface="Open Sans Bold"/>
                <a:ea typeface="Open Sans Bold"/>
                <a:cs typeface="Open Sans Bold"/>
                <a:sym typeface="Open Sans Bold"/>
              </a:rPr>
              <a:t>Building Your Own Images:</a:t>
            </a:r>
            <a:r>
              <a:rPr lang="en-US" sz="1000">
                <a:solidFill>
                  <a:srgbClr val="000000"/>
                </a:solidFill>
                <a:latin typeface="Open Sans"/>
                <a:ea typeface="Open Sans"/>
                <a:cs typeface="Open Sans"/>
                <a:sym typeface="Open Sans"/>
              </a:rPr>
              <a:t> This is where the real power of Docker shines. By writing Dockerﬁles, you </a:t>
            </a:r>
          </a:p>
        </p:txBody>
      </p:sp>
      <p:sp>
        <p:nvSpPr>
          <p:cNvPr id="24" name="TextBox 24"/>
          <p:cNvSpPr txBox="1"/>
          <p:nvPr/>
        </p:nvSpPr>
        <p:spPr>
          <a:xfrm>
            <a:off x="600199" y="4319883"/>
            <a:ext cx="4324436" cy="100384"/>
          </a:xfrm>
          <a:prstGeom prst="rect">
            <a:avLst/>
          </a:prstGeom>
        </p:spPr>
        <p:txBody>
          <a:bodyPr lIns="0" tIns="0" rIns="0" bIns="0" rtlCol="0" anchor="t">
            <a:spAutoFit/>
          </a:bodyPr>
          <a:lstStyle/>
          <a:p>
            <a:pPr algn="l">
              <a:lnSpc>
                <a:spcPts val="500"/>
              </a:lnSpc>
            </a:pPr>
            <a:r>
              <a:rPr lang="en-US" sz="1000">
                <a:solidFill>
                  <a:srgbClr val="000000"/>
                </a:solidFill>
                <a:latin typeface="Open Sans"/>
                <a:ea typeface="Open Sans"/>
                <a:cs typeface="Open Sans"/>
                <a:sym typeface="Open Sans"/>
              </a:rPr>
              <a:t>can create images that perfectly match your application's requirements.</a:t>
            </a:r>
          </a:p>
        </p:txBody>
      </p:sp>
      <p:sp>
        <p:nvSpPr>
          <p:cNvPr id="25" name="TextBox 25"/>
          <p:cNvSpPr txBox="1"/>
          <p:nvPr/>
        </p:nvSpPr>
        <p:spPr>
          <a:xfrm>
            <a:off x="7656671" y="3956190"/>
            <a:ext cx="690582"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Base image</a:t>
            </a:r>
          </a:p>
        </p:txBody>
      </p:sp>
      <p:sp>
        <p:nvSpPr>
          <p:cNvPr id="26" name="TextBox 26"/>
          <p:cNvSpPr txBox="1"/>
          <p:nvPr/>
        </p:nvSpPr>
        <p:spPr>
          <a:xfrm>
            <a:off x="7656671" y="1546088"/>
            <a:ext cx="825303"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Conﬁguration</a:t>
            </a:r>
          </a:p>
        </p:txBody>
      </p:sp>
      <p:sp>
        <p:nvSpPr>
          <p:cNvPr id="27" name="TextBox 27"/>
          <p:cNvSpPr txBox="1"/>
          <p:nvPr/>
        </p:nvSpPr>
        <p:spPr>
          <a:xfrm>
            <a:off x="7656671" y="3353667"/>
            <a:ext cx="836181"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Runtime deps</a:t>
            </a:r>
          </a:p>
        </p:txBody>
      </p:sp>
      <p:sp>
        <p:nvSpPr>
          <p:cNvPr id="28" name="TextBox 28"/>
          <p:cNvSpPr txBox="1"/>
          <p:nvPr/>
        </p:nvSpPr>
        <p:spPr>
          <a:xfrm>
            <a:off x="7656671" y="2751144"/>
            <a:ext cx="858069"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Dependencies</a:t>
            </a:r>
          </a:p>
        </p:txBody>
      </p:sp>
      <p:sp>
        <p:nvSpPr>
          <p:cNvPr id="29" name="TextBox 29"/>
          <p:cNvSpPr txBox="1"/>
          <p:nvPr/>
        </p:nvSpPr>
        <p:spPr>
          <a:xfrm>
            <a:off x="7656671" y="2148621"/>
            <a:ext cx="1000696"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Application code</a:t>
            </a:r>
          </a:p>
        </p:txBody>
      </p:sp>
      <p:sp>
        <p:nvSpPr>
          <p:cNvPr id="30" name="TextBox 30"/>
          <p:cNvSpPr txBox="1"/>
          <p:nvPr/>
        </p:nvSpPr>
        <p:spPr>
          <a:xfrm>
            <a:off x="325879" y="4622825"/>
            <a:ext cx="527437" cy="208445"/>
          </a:xfrm>
          <a:prstGeom prst="rect">
            <a:avLst/>
          </a:prstGeom>
        </p:spPr>
        <p:txBody>
          <a:bodyPr lIns="0" tIns="0" rIns="0" bIns="0" rtlCol="0" anchor="t">
            <a:spAutoFit/>
          </a:bodyPr>
          <a:lstStyle/>
          <a:p>
            <a:pPr algn="l">
              <a:lnSpc>
                <a:spcPts val="1680"/>
              </a:lnSpc>
            </a:pPr>
            <a:r>
              <a:rPr lang="en-US" sz="1200" b="1">
                <a:solidFill>
                  <a:srgbClr val="000000"/>
                </a:solidFill>
                <a:latin typeface="Ubuntu Bold" panose="020B0804030602030204"/>
                <a:ea typeface="Ubuntu Bold" panose="020B0804030602030204"/>
                <a:cs typeface="Ubuntu Bold" panose="020B0804030602030204"/>
                <a:sym typeface="Ubuntu Bold" panose="020B0804030602030204"/>
              </a:rPr>
              <a:t>Docker</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717296" y="1527965"/>
          <a:ext cx="7551837" cy="2447925"/>
        </p:xfrm>
        <a:graphic>
          <a:graphicData uri="http://schemas.openxmlformats.org/drawingml/2006/table">
            <a:tbl>
              <a:tblPr/>
              <a:tblGrid>
                <a:gridCol w="3775918">
                  <a:extLst>
                    <a:ext uri="{9D8B030D-6E8A-4147-A177-3AD203B41FA5}">
                      <a16:colId xmlns:a16="http://schemas.microsoft.com/office/drawing/2014/main" val="20000"/>
                    </a:ext>
                  </a:extLst>
                </a:gridCol>
                <a:gridCol w="3775918">
                  <a:extLst>
                    <a:ext uri="{9D8B030D-6E8A-4147-A177-3AD203B41FA5}">
                      <a16:colId xmlns:a16="http://schemas.microsoft.com/office/drawing/2014/main" val="20001"/>
                    </a:ext>
                  </a:extLst>
                </a:gridCol>
              </a:tblGrid>
              <a:tr h="412787">
                <a:tc>
                  <a:txBody>
                    <a:bodyPr/>
                    <a:lstStyle/>
                    <a:p>
                      <a:pPr algn="l">
                        <a:lnSpc>
                          <a:spcPts val="1545"/>
                        </a:lnSpc>
                        <a:defRPr/>
                      </a:pPr>
                      <a:r>
                        <a:rPr lang="en-US" sz="1105">
                          <a:solidFill>
                            <a:srgbClr val="000000"/>
                          </a:solidFill>
                          <a:latin typeface="JetBrains Mono" panose="02010509020102050004"/>
                          <a:ea typeface="JetBrains Mono" panose="02010509020102050004"/>
                          <a:cs typeface="JetBrains Mono" panose="02010509020102050004"/>
                          <a:sym typeface="JetBrains Mono" panose="02010509020102050004"/>
                        </a:rPr>
                        <a:t>Feature</a:t>
                      </a:r>
                      <a:endParaRPr lang="en-US" sz="1100"/>
                    </a:p>
                  </a:txBody>
                  <a:tcPr marL="95250" marR="95250" marT="95250" marB="9525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5"/>
                        </a:lnSpc>
                        <a:defRPr/>
                      </a:pPr>
                      <a:r>
                        <a:rPr lang="en-US" sz="1105">
                          <a:solidFill>
                            <a:srgbClr val="000000"/>
                          </a:solidFill>
                          <a:latin typeface="JetBrains Mono" panose="02010509020102050004"/>
                          <a:ea typeface="JetBrains Mono" panose="02010509020102050004"/>
                          <a:cs typeface="JetBrains Mono" panose="02010509020102050004"/>
                          <a:sym typeface="JetBrains Mono" panose="02010509020102050004"/>
                        </a:rPr>
                        <a:t>Description</a:t>
                      </a:r>
                      <a:endParaRPr lang="en-US" sz="1100"/>
                    </a:p>
                  </a:txBody>
                  <a:tcPr marL="95250" marR="95250" marT="95250" marB="9525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12787">
                <a:tc>
                  <a:txBody>
                    <a:bodyPr/>
                    <a:lstStyle/>
                    <a:p>
                      <a:pPr algn="l">
                        <a:lnSpc>
                          <a:spcPts val="1545"/>
                        </a:lnSpc>
                        <a:defRPr/>
                      </a:pPr>
                      <a:r>
                        <a:rPr lang="en-US" sz="1105">
                          <a:solidFill>
                            <a:srgbClr val="000000"/>
                          </a:solidFill>
                          <a:latin typeface="JetBrains Mono" panose="02010509020102050004"/>
                          <a:ea typeface="JetBrains Mono" panose="02010509020102050004"/>
                          <a:cs typeface="JetBrains Mono" panose="02010509020102050004"/>
                          <a:sym typeface="JetBrains Mono" panose="02010509020102050004"/>
                        </a:rPr>
                        <a:t>Pod-Level Security</a:t>
                      </a:r>
                      <a:endParaRPr lang="en-US" sz="1100"/>
                    </a:p>
                  </a:txBody>
                  <a:tcPr marL="95250" marR="95250" marT="95250" marB="9525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5"/>
                        </a:lnSpc>
                        <a:defRPr/>
                      </a:pPr>
                      <a:r>
                        <a:rPr lang="en-US" sz="1105">
                          <a:solidFill>
                            <a:srgbClr val="000000"/>
                          </a:solidFill>
                          <a:latin typeface="JetBrains Mono" panose="02010509020102050004"/>
                          <a:ea typeface="JetBrains Mono" panose="02010509020102050004"/>
                          <a:cs typeface="JetBrains Mono" panose="02010509020102050004"/>
                          <a:sym typeface="JetBrains Mono" panose="02010509020102050004"/>
                        </a:rPr>
                        <a:t>Restricts communication between Pods.</a:t>
                      </a:r>
                      <a:endParaRPr lang="en-US" sz="1100"/>
                    </a:p>
                  </a:txBody>
                  <a:tcPr marL="95250" marR="95250" marT="95250" marB="9525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04781">
                <a:tc>
                  <a:txBody>
                    <a:bodyPr/>
                    <a:lstStyle/>
                    <a:p>
                      <a:pPr algn="l">
                        <a:lnSpc>
                          <a:spcPts val="1545"/>
                        </a:lnSpc>
                        <a:defRPr/>
                      </a:pPr>
                      <a:r>
                        <a:rPr lang="en-US" sz="1105">
                          <a:solidFill>
                            <a:srgbClr val="000000"/>
                          </a:solidFill>
                          <a:latin typeface="JetBrains Mono" panose="02010509020102050004"/>
                          <a:ea typeface="JetBrains Mono" panose="02010509020102050004"/>
                          <a:cs typeface="JetBrains Mono" panose="02010509020102050004"/>
                          <a:sym typeface="JetBrains Mono" panose="02010509020102050004"/>
                        </a:rPr>
                        <a:t>Namespace Isolation</a:t>
                      </a:r>
                      <a:endParaRPr lang="en-US" sz="1100"/>
                    </a:p>
                  </a:txBody>
                  <a:tcPr marL="95250" marR="95250" marT="95250" marB="9525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5"/>
                        </a:lnSpc>
                        <a:defRPr/>
                      </a:pPr>
                      <a:r>
                        <a:rPr lang="en-US" sz="1105">
                          <a:solidFill>
                            <a:srgbClr val="000000"/>
                          </a:solidFill>
                          <a:latin typeface="JetBrains Mono" panose="02010509020102050004"/>
                          <a:ea typeface="JetBrains Mono" panose="02010509020102050004"/>
                          <a:cs typeface="JetBrains Mono" panose="02010509020102050004"/>
                          <a:sym typeface="JetBrains Mono" panose="02010509020102050004"/>
                        </a:rPr>
                        <a:t>Prevents Pods from different namespaces from accessing each other.</a:t>
                      </a:r>
                      <a:endParaRPr lang="en-US" sz="1100"/>
                    </a:p>
                  </a:txBody>
                  <a:tcPr marL="95250" marR="95250" marT="95250" marB="9525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12787">
                <a:tc>
                  <a:txBody>
                    <a:bodyPr/>
                    <a:lstStyle/>
                    <a:p>
                      <a:pPr algn="l">
                        <a:lnSpc>
                          <a:spcPts val="1545"/>
                        </a:lnSpc>
                        <a:defRPr/>
                      </a:pPr>
                      <a:r>
                        <a:rPr lang="en-US" sz="1105">
                          <a:solidFill>
                            <a:srgbClr val="000000"/>
                          </a:solidFill>
                          <a:latin typeface="JetBrains Mono" panose="02010509020102050004"/>
                          <a:ea typeface="JetBrains Mono" panose="02010509020102050004"/>
                          <a:cs typeface="JetBrains Mono" panose="02010509020102050004"/>
                          <a:sym typeface="JetBrains Mono" panose="02010509020102050004"/>
                        </a:rPr>
                        <a:t>Restrict External Traffic</a:t>
                      </a:r>
                      <a:endParaRPr lang="en-US" sz="1100"/>
                    </a:p>
                  </a:txBody>
                  <a:tcPr marL="95250" marR="95250" marT="95250" marB="9525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5"/>
                        </a:lnSpc>
                        <a:defRPr/>
                      </a:pPr>
                      <a:r>
                        <a:rPr lang="en-US" sz="1105">
                          <a:solidFill>
                            <a:srgbClr val="000000"/>
                          </a:solidFill>
                          <a:latin typeface="JetBrains Mono" panose="02010509020102050004"/>
                          <a:ea typeface="JetBrains Mono" panose="02010509020102050004"/>
                          <a:cs typeface="JetBrains Mono" panose="02010509020102050004"/>
                          <a:sym typeface="JetBrains Mono" panose="02010509020102050004"/>
                        </a:rPr>
                        <a:t>Blocks unwanted external access to Pods.</a:t>
                      </a:r>
                      <a:endParaRPr lang="en-US" sz="1100"/>
                    </a:p>
                  </a:txBody>
                  <a:tcPr marL="95250" marR="95250" marT="95250" marB="9525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04781">
                <a:tc>
                  <a:txBody>
                    <a:bodyPr/>
                    <a:lstStyle/>
                    <a:p>
                      <a:pPr algn="l">
                        <a:lnSpc>
                          <a:spcPts val="1545"/>
                        </a:lnSpc>
                        <a:defRPr/>
                      </a:pPr>
                      <a:r>
                        <a:rPr lang="en-US" sz="1105">
                          <a:solidFill>
                            <a:srgbClr val="000000"/>
                          </a:solidFill>
                          <a:latin typeface="JetBrains Mono" panose="02010509020102050004"/>
                          <a:ea typeface="JetBrains Mono" panose="02010509020102050004"/>
                          <a:cs typeface="JetBrains Mono" panose="02010509020102050004"/>
                          <a:sym typeface="JetBrains Mono" panose="02010509020102050004"/>
                        </a:rPr>
                        <a:t>Zero Trust Networking</a:t>
                      </a:r>
                      <a:endParaRPr lang="en-US" sz="1100"/>
                    </a:p>
                  </a:txBody>
                  <a:tcPr marL="95250" marR="95250" marT="95250" marB="9525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5"/>
                        </a:lnSpc>
                        <a:defRPr/>
                      </a:pPr>
                      <a:r>
                        <a:rPr lang="en-US" sz="1105">
                          <a:solidFill>
                            <a:srgbClr val="000000"/>
                          </a:solidFill>
                          <a:latin typeface="JetBrains Mono" panose="02010509020102050004"/>
                          <a:ea typeface="JetBrains Mono" panose="02010509020102050004"/>
                          <a:cs typeface="JetBrains Mono" panose="02010509020102050004"/>
                          <a:sym typeface="JetBrains Mono" panose="02010509020102050004"/>
                        </a:rPr>
                        <a:t>By default, Pods can communicate freely; Network Policies enforce security rules.</a:t>
                      </a:r>
                      <a:endParaRPr lang="en-US" sz="1100"/>
                    </a:p>
                  </a:txBody>
                  <a:tcPr marL="95250" marR="95250" marT="95250" marB="9525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 name="TextBox 3"/>
          <p:cNvSpPr txBox="1"/>
          <p:nvPr/>
        </p:nvSpPr>
        <p:spPr>
          <a:xfrm>
            <a:off x="514350" y="485775"/>
            <a:ext cx="8115300" cy="729132"/>
          </a:xfrm>
          <a:prstGeom prst="rect">
            <a:avLst/>
          </a:prstGeom>
        </p:spPr>
        <p:txBody>
          <a:bodyPr lIns="0" tIns="0" rIns="0" bIns="0" rtlCol="0" anchor="t">
            <a:spAutoFit/>
          </a:bodyPr>
          <a:lstStyle/>
          <a:p>
            <a:pPr algn="l">
              <a:lnSpc>
                <a:spcPts val="2030"/>
              </a:lnSpc>
              <a:spcBef>
                <a:spcPct val="0"/>
              </a:spcBef>
            </a:pPr>
            <a:r>
              <a:rPr lang="en-US" sz="1450">
                <a:solidFill>
                  <a:srgbClr val="000000"/>
                </a:solidFill>
                <a:latin typeface="JetBrains Mono" panose="02010509020102050004"/>
                <a:ea typeface="JetBrains Mono" panose="02010509020102050004"/>
                <a:cs typeface="JetBrains Mono" panose="02010509020102050004"/>
                <a:sym typeface="JetBrains Mono" panose="02010509020102050004"/>
              </a:rPr>
              <a:t>Network Policies in Kubernetes control how Pods communicate with each other and with external networks. They allow you to restrict access between Pods based on labels, namespaces, and IP ranges.</a:t>
            </a:r>
          </a:p>
        </p:txBody>
      </p:sp>
      <p:sp>
        <p:nvSpPr>
          <p:cNvPr id="4" name="TextBox 4"/>
          <p:cNvSpPr txBox="1"/>
          <p:nvPr/>
        </p:nvSpPr>
        <p:spPr>
          <a:xfrm>
            <a:off x="986645" y="4134561"/>
            <a:ext cx="7013139" cy="190316"/>
          </a:xfrm>
          <a:prstGeom prst="rect">
            <a:avLst/>
          </a:prstGeom>
        </p:spPr>
        <p:txBody>
          <a:bodyPr lIns="0" tIns="0" rIns="0" bIns="0" rtlCol="0" anchor="t">
            <a:spAutoFit/>
          </a:bodyPr>
          <a:lstStyle/>
          <a:p>
            <a:pPr algn="ctr">
              <a:lnSpc>
                <a:spcPts val="1585"/>
              </a:lnSpc>
              <a:spcBef>
                <a:spcPct val="0"/>
              </a:spcBef>
            </a:pPr>
            <a:r>
              <a:rPr lang="en-US" sz="113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 Without Network Policies, all Pods in a cluster can talk to each other freely!</a:t>
            </a: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167497" y="2040100"/>
          <a:ext cx="6809006" cy="2476500"/>
        </p:xfrm>
        <a:graphic>
          <a:graphicData uri="http://schemas.openxmlformats.org/drawingml/2006/table">
            <a:tbl>
              <a:tblPr/>
              <a:tblGrid>
                <a:gridCol w="3404503">
                  <a:extLst>
                    <a:ext uri="{9D8B030D-6E8A-4147-A177-3AD203B41FA5}">
                      <a16:colId xmlns:a16="http://schemas.microsoft.com/office/drawing/2014/main" val="20000"/>
                    </a:ext>
                  </a:extLst>
                </a:gridCol>
                <a:gridCol w="3404503">
                  <a:extLst>
                    <a:ext uri="{9D8B030D-6E8A-4147-A177-3AD203B41FA5}">
                      <a16:colId xmlns:a16="http://schemas.microsoft.com/office/drawing/2014/main" val="20001"/>
                    </a:ext>
                  </a:extLst>
                </a:gridCol>
              </a:tblGrid>
              <a:tr h="355157">
                <a:tc>
                  <a:txBody>
                    <a:bodyPr/>
                    <a:lstStyle/>
                    <a:p>
                      <a:pPr algn="ctr">
                        <a:lnSpc>
                          <a:spcPts val="1400"/>
                        </a:lnSpc>
                        <a:defRPr/>
                      </a:pPr>
                      <a:r>
                        <a:rPr lang="en-US" sz="100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Component</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400"/>
                        </a:lnSpc>
                        <a:defRPr/>
                      </a:pPr>
                      <a:r>
                        <a:rPr lang="en-US" sz="100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Description</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55157">
                <a:tc>
                  <a:txBody>
                    <a:bodyPr/>
                    <a:lstStyle/>
                    <a:p>
                      <a:pPr algn="ctr">
                        <a:lnSpc>
                          <a:spcPts val="1400"/>
                        </a:lnSpc>
                        <a:defRPr/>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Pod Selector</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400"/>
                        </a:lnSpc>
                        <a:defRPr/>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Defines which Pods the policy applies to.</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55157">
                <a:tc>
                  <a:txBody>
                    <a:bodyPr/>
                    <a:lstStyle/>
                    <a:p>
                      <a:pPr algn="ctr">
                        <a:lnSpc>
                          <a:spcPts val="1400"/>
                        </a:lnSpc>
                        <a:defRPr/>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Ingress Rules</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400"/>
                        </a:lnSpc>
                        <a:defRPr/>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Controls incoming traffic to Pods.</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55157">
                <a:tc>
                  <a:txBody>
                    <a:bodyPr/>
                    <a:lstStyle/>
                    <a:p>
                      <a:pPr algn="ctr">
                        <a:lnSpc>
                          <a:spcPts val="1400"/>
                        </a:lnSpc>
                        <a:defRPr/>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Egress Rules</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400"/>
                        </a:lnSpc>
                        <a:defRPr/>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Controls outgoing traffic from Pods.</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27936">
                <a:tc>
                  <a:txBody>
                    <a:bodyPr/>
                    <a:lstStyle/>
                    <a:p>
                      <a:pPr algn="ctr">
                        <a:lnSpc>
                          <a:spcPts val="1400"/>
                        </a:lnSpc>
                        <a:defRPr/>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Namespace Selector</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400"/>
                        </a:lnSpc>
                        <a:defRPr/>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Defines which namespaces are allowed to communicate.</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27936">
                <a:tc>
                  <a:txBody>
                    <a:bodyPr/>
                    <a:lstStyle/>
                    <a:p>
                      <a:pPr algn="ctr">
                        <a:lnSpc>
                          <a:spcPts val="1400"/>
                        </a:lnSpc>
                        <a:defRPr/>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IP Block</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400"/>
                        </a:lnSpc>
                        <a:defRPr/>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Allows or denies traffic based on IP ranges.</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3" name="TextBox 3"/>
          <p:cNvSpPr txBox="1"/>
          <p:nvPr/>
        </p:nvSpPr>
        <p:spPr>
          <a:xfrm>
            <a:off x="514350" y="476250"/>
            <a:ext cx="8114586" cy="1102625"/>
          </a:xfrm>
          <a:prstGeom prst="rect">
            <a:avLst/>
          </a:prstGeom>
        </p:spPr>
        <p:txBody>
          <a:bodyPr lIns="0" tIns="0" rIns="0" bIns="0" rtlCol="0" anchor="t">
            <a:spAutoFit/>
          </a:bodyPr>
          <a:lstStyle/>
          <a:p>
            <a:pPr algn="l">
              <a:lnSpc>
                <a:spcPts val="2225"/>
              </a:lnSpc>
              <a:spcBef>
                <a:spcPct val="0"/>
              </a:spcBef>
            </a:pPr>
            <a:r>
              <a:rPr lang="en-US" sz="159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2. How Network Policies Work</a:t>
            </a:r>
          </a:p>
          <a:p>
            <a:pPr algn="l">
              <a:lnSpc>
                <a:spcPts val="2225"/>
              </a:lnSpc>
              <a:spcBef>
                <a:spcPct val="0"/>
              </a:spcBef>
            </a:pPr>
            <a:r>
              <a:rPr lang="en-US" sz="1590">
                <a:solidFill>
                  <a:srgbClr val="000000"/>
                </a:solidFill>
                <a:latin typeface="JetBrains Mono" panose="02010509020102050004"/>
                <a:ea typeface="JetBrains Mono" panose="02010509020102050004"/>
                <a:cs typeface="JetBrains Mono" panose="02010509020102050004"/>
                <a:sym typeface="JetBrains Mono" panose="02010509020102050004"/>
              </a:rPr>
              <a:t>A NetworkPolicy defines rules for inbound and outbound traffic.</a:t>
            </a:r>
          </a:p>
          <a:p>
            <a:pPr algn="l">
              <a:lnSpc>
                <a:spcPts val="2225"/>
              </a:lnSpc>
              <a:spcBef>
                <a:spcPct val="0"/>
              </a:spcBef>
            </a:pPr>
            <a:r>
              <a:rPr lang="en-US" sz="1590">
                <a:solidFill>
                  <a:srgbClr val="000000"/>
                </a:solidFill>
                <a:latin typeface="JetBrains Mono" panose="02010509020102050004"/>
                <a:ea typeface="JetBrains Mono" panose="02010509020102050004"/>
                <a:cs typeface="JetBrains Mono" panose="02010509020102050004"/>
                <a:sym typeface="JetBrains Mono" panose="02010509020102050004"/>
              </a:rPr>
              <a:t>Default behavior → All Pods can communicate.</a:t>
            </a:r>
          </a:p>
          <a:p>
            <a:pPr algn="l">
              <a:lnSpc>
                <a:spcPts val="2225"/>
              </a:lnSpc>
              <a:spcBef>
                <a:spcPct val="0"/>
              </a:spcBef>
            </a:pPr>
            <a:r>
              <a:rPr lang="en-US" sz="1590">
                <a:solidFill>
                  <a:srgbClr val="000000"/>
                </a:solidFill>
                <a:latin typeface="JetBrains Mono" panose="02010509020102050004"/>
                <a:ea typeface="JetBrains Mono" panose="02010509020102050004"/>
                <a:cs typeface="JetBrains Mono" panose="02010509020102050004"/>
                <a:sym typeface="JetBrains Mono" panose="02010509020102050004"/>
              </a:rPr>
              <a:t>Apply NetworkPolicy → Restricts communication only to allowed Pods.</a:t>
            </a:r>
          </a:p>
        </p:txBody>
      </p:sp>
      <p:sp>
        <p:nvSpPr>
          <p:cNvPr id="4" name="TextBox 4"/>
          <p:cNvSpPr txBox="1"/>
          <p:nvPr/>
        </p:nvSpPr>
        <p:spPr>
          <a:xfrm>
            <a:off x="581880" y="1747653"/>
            <a:ext cx="2284928" cy="207645"/>
          </a:xfrm>
          <a:prstGeom prst="rect">
            <a:avLst/>
          </a:prstGeom>
        </p:spPr>
        <p:txBody>
          <a:bodyPr lIns="0" tIns="0" rIns="0" bIns="0" rtlCol="0" anchor="t">
            <a:spAutoFit/>
          </a:bodyPr>
          <a:lstStyle/>
          <a:p>
            <a:pPr algn="ctr">
              <a:lnSpc>
                <a:spcPts val="1680"/>
              </a:lnSpc>
              <a:spcBef>
                <a:spcPct val="0"/>
              </a:spcBef>
            </a:pPr>
            <a:r>
              <a:rPr lang="en-US" sz="120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Network Policy Components</a:t>
            </a:r>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485775"/>
            <a:ext cx="4852511" cy="681355"/>
          </a:xfrm>
          <a:prstGeom prst="rect">
            <a:avLst/>
          </a:prstGeom>
        </p:spPr>
        <p:txBody>
          <a:bodyPr lIns="0" tIns="0" rIns="0" bIns="0" rtlCol="0" anchor="t">
            <a:spAutoFit/>
          </a:bodyPr>
          <a:lstStyle/>
          <a:p>
            <a:pPr algn="l">
              <a:lnSpc>
                <a:spcPts val="1820"/>
              </a:lnSpc>
              <a:spcBef>
                <a:spcPct val="0"/>
              </a:spcBef>
            </a:pPr>
            <a:r>
              <a:rPr lang="en-US" sz="1300">
                <a:solidFill>
                  <a:srgbClr val="000000"/>
                </a:solidFill>
                <a:latin typeface="JetBrains Mono" panose="02010509020102050004"/>
                <a:ea typeface="JetBrains Mono" panose="02010509020102050004"/>
                <a:cs typeface="JetBrains Mono" panose="02010509020102050004"/>
                <a:sym typeface="JetBrains Mono" panose="02010509020102050004"/>
              </a:rPr>
              <a:t>We will:</a:t>
            </a:r>
          </a:p>
          <a:p>
            <a:pPr algn="l">
              <a:lnSpc>
                <a:spcPts val="1820"/>
              </a:lnSpc>
              <a:spcBef>
                <a:spcPct val="0"/>
              </a:spcBef>
            </a:pPr>
            <a:r>
              <a:rPr lang="en-US" sz="1300">
                <a:solidFill>
                  <a:srgbClr val="000000"/>
                </a:solidFill>
                <a:latin typeface="JetBrains Mono" panose="02010509020102050004"/>
                <a:ea typeface="JetBrains Mono" panose="02010509020102050004"/>
                <a:cs typeface="JetBrains Mono" panose="02010509020102050004"/>
                <a:sym typeface="JetBrains Mono" panose="02010509020102050004"/>
              </a:rPr>
              <a:t>Deploy two applications (frontend and backend).</a:t>
            </a:r>
          </a:p>
          <a:p>
            <a:pPr algn="l">
              <a:lnSpc>
                <a:spcPts val="1820"/>
              </a:lnSpc>
              <a:spcBef>
                <a:spcPct val="0"/>
              </a:spcBef>
            </a:pPr>
            <a:r>
              <a:rPr lang="en-US" sz="1300">
                <a:solidFill>
                  <a:srgbClr val="000000"/>
                </a:solidFill>
                <a:latin typeface="JetBrains Mono" panose="02010509020102050004"/>
                <a:ea typeface="JetBrains Mono" panose="02010509020102050004"/>
                <a:cs typeface="JetBrains Mono" panose="02010509020102050004"/>
                <a:sym typeface="JetBrains Mono" panose="02010509020102050004"/>
              </a:rPr>
              <a:t>Apply a Network Policy to restrict communication.</a:t>
            </a:r>
          </a:p>
        </p:txBody>
      </p:sp>
      <p:sp>
        <p:nvSpPr>
          <p:cNvPr id="3" name="TextBox 3"/>
          <p:cNvSpPr txBox="1"/>
          <p:nvPr/>
        </p:nvSpPr>
        <p:spPr>
          <a:xfrm>
            <a:off x="514350" y="1403093"/>
            <a:ext cx="4231921" cy="228416"/>
          </a:xfrm>
          <a:prstGeom prst="rect">
            <a:avLst/>
          </a:prstGeom>
        </p:spPr>
        <p:txBody>
          <a:bodyPr lIns="0" tIns="0" rIns="0" bIns="0" rtlCol="0" anchor="t">
            <a:spAutoFit/>
          </a:bodyPr>
          <a:lstStyle/>
          <a:p>
            <a:pPr algn="ctr">
              <a:lnSpc>
                <a:spcPts val="1945"/>
              </a:lnSpc>
              <a:spcBef>
                <a:spcPct val="0"/>
              </a:spcBef>
            </a:pPr>
            <a:r>
              <a:rPr lang="en-US" sz="139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Step 1: Deploy Frontend and Backend Pods</a:t>
            </a:r>
          </a:p>
        </p:txBody>
      </p:sp>
      <p:sp>
        <p:nvSpPr>
          <p:cNvPr id="4" name="TextBox 4"/>
          <p:cNvSpPr txBox="1"/>
          <p:nvPr/>
        </p:nvSpPr>
        <p:spPr>
          <a:xfrm>
            <a:off x="5849229" y="504825"/>
            <a:ext cx="1305976" cy="4124325"/>
          </a:xfrm>
          <a:prstGeom prst="rect">
            <a:avLst/>
          </a:prstGeom>
        </p:spPr>
        <p:txBody>
          <a:bodyPr lIns="0" tIns="0" rIns="0" bIns="0" rtlCol="0" anchor="t">
            <a:spAutoFit/>
          </a:bodyPr>
          <a:lstStyle/>
          <a:p>
            <a:pPr algn="l">
              <a:lnSpc>
                <a:spcPts val="695"/>
              </a:lnSpc>
              <a:spcBef>
                <a:spcPct val="0"/>
              </a:spcBef>
            </a:pPr>
            <a:r>
              <a:rPr lang="en-US" sz="495">
                <a:solidFill>
                  <a:srgbClr val="000000"/>
                </a:solidFill>
                <a:latin typeface="JetBrains Mono" panose="02010509020102050004"/>
                <a:ea typeface="JetBrains Mono" panose="02010509020102050004"/>
                <a:cs typeface="JetBrains Mono" panose="02010509020102050004"/>
                <a:sym typeface="JetBrains Mono" panose="02010509020102050004"/>
              </a:rPr>
              <a:t>cat &lt;&lt;EOF | kubectl apply -f -</a:t>
            </a:r>
          </a:p>
          <a:p>
            <a:pPr algn="l">
              <a:lnSpc>
                <a:spcPts val="695"/>
              </a:lnSpc>
              <a:spcBef>
                <a:spcPct val="0"/>
              </a:spcBef>
            </a:pPr>
            <a:r>
              <a:rPr lang="en-US" sz="495">
                <a:solidFill>
                  <a:srgbClr val="000000"/>
                </a:solidFill>
                <a:latin typeface="JetBrains Mono" panose="02010509020102050004"/>
                <a:ea typeface="JetBrains Mono" panose="02010509020102050004"/>
                <a:cs typeface="JetBrains Mono" panose="02010509020102050004"/>
                <a:sym typeface="JetBrains Mono" panose="02010509020102050004"/>
              </a:rPr>
              <a:t>apiVersion: apps/v1</a:t>
            </a:r>
          </a:p>
          <a:p>
            <a:pPr algn="l">
              <a:lnSpc>
                <a:spcPts val="695"/>
              </a:lnSpc>
              <a:spcBef>
                <a:spcPct val="0"/>
              </a:spcBef>
            </a:pPr>
            <a:r>
              <a:rPr lang="en-US" sz="495">
                <a:solidFill>
                  <a:srgbClr val="000000"/>
                </a:solidFill>
                <a:latin typeface="JetBrains Mono" panose="02010509020102050004"/>
                <a:ea typeface="JetBrains Mono" panose="02010509020102050004"/>
                <a:cs typeface="JetBrains Mono" panose="02010509020102050004"/>
                <a:sym typeface="JetBrains Mono" panose="02010509020102050004"/>
              </a:rPr>
              <a:t>kind: Deployment</a:t>
            </a:r>
          </a:p>
          <a:p>
            <a:pPr algn="l">
              <a:lnSpc>
                <a:spcPts val="695"/>
              </a:lnSpc>
              <a:spcBef>
                <a:spcPct val="0"/>
              </a:spcBef>
            </a:pPr>
            <a:r>
              <a:rPr lang="en-US" sz="495">
                <a:solidFill>
                  <a:srgbClr val="000000"/>
                </a:solidFill>
                <a:latin typeface="JetBrains Mono" panose="02010509020102050004"/>
                <a:ea typeface="JetBrains Mono" panose="02010509020102050004"/>
                <a:cs typeface="JetBrains Mono" panose="02010509020102050004"/>
                <a:sym typeface="JetBrains Mono" panose="02010509020102050004"/>
              </a:rPr>
              <a:t>metadata:</a:t>
            </a:r>
          </a:p>
          <a:p>
            <a:pPr algn="l">
              <a:lnSpc>
                <a:spcPts val="695"/>
              </a:lnSpc>
              <a:spcBef>
                <a:spcPct val="0"/>
              </a:spcBef>
            </a:pPr>
            <a:r>
              <a:rPr lang="en-US" sz="495">
                <a:solidFill>
                  <a:srgbClr val="000000"/>
                </a:solidFill>
                <a:latin typeface="JetBrains Mono" panose="02010509020102050004"/>
                <a:ea typeface="JetBrains Mono" panose="02010509020102050004"/>
                <a:cs typeface="JetBrains Mono" panose="02010509020102050004"/>
                <a:sym typeface="JetBrains Mono" panose="02010509020102050004"/>
              </a:rPr>
              <a:t>  name: frontend</a:t>
            </a:r>
          </a:p>
          <a:p>
            <a:pPr algn="l">
              <a:lnSpc>
                <a:spcPts val="695"/>
              </a:lnSpc>
              <a:spcBef>
                <a:spcPct val="0"/>
              </a:spcBef>
            </a:pPr>
            <a:r>
              <a:rPr lang="en-US" sz="495">
                <a:solidFill>
                  <a:srgbClr val="000000"/>
                </a:solidFill>
                <a:latin typeface="JetBrains Mono" panose="02010509020102050004"/>
                <a:ea typeface="JetBrains Mono" panose="02010509020102050004"/>
                <a:cs typeface="JetBrains Mono" panose="02010509020102050004"/>
                <a:sym typeface="JetBrains Mono" panose="02010509020102050004"/>
              </a:rPr>
              <a:t>spec:</a:t>
            </a:r>
          </a:p>
          <a:p>
            <a:pPr algn="l">
              <a:lnSpc>
                <a:spcPts val="695"/>
              </a:lnSpc>
              <a:spcBef>
                <a:spcPct val="0"/>
              </a:spcBef>
            </a:pPr>
            <a:r>
              <a:rPr lang="en-US" sz="495">
                <a:solidFill>
                  <a:srgbClr val="000000"/>
                </a:solidFill>
                <a:latin typeface="JetBrains Mono" panose="02010509020102050004"/>
                <a:ea typeface="JetBrains Mono" panose="02010509020102050004"/>
                <a:cs typeface="JetBrains Mono" panose="02010509020102050004"/>
                <a:sym typeface="JetBrains Mono" panose="02010509020102050004"/>
              </a:rPr>
              <a:t>  replicas: 2</a:t>
            </a:r>
          </a:p>
          <a:p>
            <a:pPr algn="l">
              <a:lnSpc>
                <a:spcPts val="695"/>
              </a:lnSpc>
              <a:spcBef>
                <a:spcPct val="0"/>
              </a:spcBef>
            </a:pPr>
            <a:r>
              <a:rPr lang="en-US" sz="495">
                <a:solidFill>
                  <a:srgbClr val="000000"/>
                </a:solidFill>
                <a:latin typeface="JetBrains Mono" panose="02010509020102050004"/>
                <a:ea typeface="JetBrains Mono" panose="02010509020102050004"/>
                <a:cs typeface="JetBrains Mono" panose="02010509020102050004"/>
                <a:sym typeface="JetBrains Mono" panose="02010509020102050004"/>
              </a:rPr>
              <a:t>  selector:</a:t>
            </a:r>
          </a:p>
          <a:p>
            <a:pPr algn="l">
              <a:lnSpc>
                <a:spcPts val="695"/>
              </a:lnSpc>
              <a:spcBef>
                <a:spcPct val="0"/>
              </a:spcBef>
            </a:pPr>
            <a:r>
              <a:rPr lang="en-US" sz="495">
                <a:solidFill>
                  <a:srgbClr val="000000"/>
                </a:solidFill>
                <a:latin typeface="JetBrains Mono" panose="02010509020102050004"/>
                <a:ea typeface="JetBrains Mono" panose="02010509020102050004"/>
                <a:cs typeface="JetBrains Mono" panose="02010509020102050004"/>
                <a:sym typeface="JetBrains Mono" panose="02010509020102050004"/>
              </a:rPr>
              <a:t>    matchLabels:</a:t>
            </a:r>
          </a:p>
          <a:p>
            <a:pPr algn="l">
              <a:lnSpc>
                <a:spcPts val="695"/>
              </a:lnSpc>
              <a:spcBef>
                <a:spcPct val="0"/>
              </a:spcBef>
            </a:pPr>
            <a:r>
              <a:rPr lang="en-US" sz="495">
                <a:solidFill>
                  <a:srgbClr val="000000"/>
                </a:solidFill>
                <a:latin typeface="JetBrains Mono" panose="02010509020102050004"/>
                <a:ea typeface="JetBrains Mono" panose="02010509020102050004"/>
                <a:cs typeface="JetBrains Mono" panose="02010509020102050004"/>
                <a:sym typeface="JetBrains Mono" panose="02010509020102050004"/>
              </a:rPr>
              <a:t>      app: frontend</a:t>
            </a:r>
          </a:p>
          <a:p>
            <a:pPr algn="l">
              <a:lnSpc>
                <a:spcPts val="695"/>
              </a:lnSpc>
              <a:spcBef>
                <a:spcPct val="0"/>
              </a:spcBef>
            </a:pPr>
            <a:r>
              <a:rPr lang="en-US" sz="495">
                <a:solidFill>
                  <a:srgbClr val="000000"/>
                </a:solidFill>
                <a:latin typeface="JetBrains Mono" panose="02010509020102050004"/>
                <a:ea typeface="JetBrains Mono" panose="02010509020102050004"/>
                <a:cs typeface="JetBrains Mono" panose="02010509020102050004"/>
                <a:sym typeface="JetBrains Mono" panose="02010509020102050004"/>
              </a:rPr>
              <a:t>  template:</a:t>
            </a:r>
          </a:p>
          <a:p>
            <a:pPr algn="l">
              <a:lnSpc>
                <a:spcPts val="695"/>
              </a:lnSpc>
              <a:spcBef>
                <a:spcPct val="0"/>
              </a:spcBef>
            </a:pPr>
            <a:r>
              <a:rPr lang="en-US" sz="495">
                <a:solidFill>
                  <a:srgbClr val="000000"/>
                </a:solidFill>
                <a:latin typeface="JetBrains Mono" panose="02010509020102050004"/>
                <a:ea typeface="JetBrains Mono" panose="02010509020102050004"/>
                <a:cs typeface="JetBrains Mono" panose="02010509020102050004"/>
                <a:sym typeface="JetBrains Mono" panose="02010509020102050004"/>
              </a:rPr>
              <a:t>    metadata:</a:t>
            </a:r>
          </a:p>
          <a:p>
            <a:pPr algn="l">
              <a:lnSpc>
                <a:spcPts val="695"/>
              </a:lnSpc>
              <a:spcBef>
                <a:spcPct val="0"/>
              </a:spcBef>
            </a:pPr>
            <a:r>
              <a:rPr lang="en-US" sz="495">
                <a:solidFill>
                  <a:srgbClr val="000000"/>
                </a:solidFill>
                <a:latin typeface="JetBrains Mono" panose="02010509020102050004"/>
                <a:ea typeface="JetBrains Mono" panose="02010509020102050004"/>
                <a:cs typeface="JetBrains Mono" panose="02010509020102050004"/>
                <a:sym typeface="JetBrains Mono" panose="02010509020102050004"/>
              </a:rPr>
              <a:t>      labels:</a:t>
            </a:r>
          </a:p>
          <a:p>
            <a:pPr algn="l">
              <a:lnSpc>
                <a:spcPts val="695"/>
              </a:lnSpc>
              <a:spcBef>
                <a:spcPct val="0"/>
              </a:spcBef>
            </a:pPr>
            <a:r>
              <a:rPr lang="en-US" sz="495">
                <a:solidFill>
                  <a:srgbClr val="000000"/>
                </a:solidFill>
                <a:latin typeface="JetBrains Mono" panose="02010509020102050004"/>
                <a:ea typeface="JetBrains Mono" panose="02010509020102050004"/>
                <a:cs typeface="JetBrains Mono" panose="02010509020102050004"/>
                <a:sym typeface="JetBrains Mono" panose="02010509020102050004"/>
              </a:rPr>
              <a:t>        app: frontend</a:t>
            </a:r>
          </a:p>
          <a:p>
            <a:pPr algn="l">
              <a:lnSpc>
                <a:spcPts val="695"/>
              </a:lnSpc>
              <a:spcBef>
                <a:spcPct val="0"/>
              </a:spcBef>
            </a:pPr>
            <a:r>
              <a:rPr lang="en-US" sz="495">
                <a:solidFill>
                  <a:srgbClr val="000000"/>
                </a:solidFill>
                <a:latin typeface="JetBrains Mono" panose="02010509020102050004"/>
                <a:ea typeface="JetBrains Mono" panose="02010509020102050004"/>
                <a:cs typeface="JetBrains Mono" panose="02010509020102050004"/>
                <a:sym typeface="JetBrains Mono" panose="02010509020102050004"/>
              </a:rPr>
              <a:t>    spec:</a:t>
            </a:r>
          </a:p>
          <a:p>
            <a:pPr algn="l">
              <a:lnSpc>
                <a:spcPts val="695"/>
              </a:lnSpc>
              <a:spcBef>
                <a:spcPct val="0"/>
              </a:spcBef>
            </a:pPr>
            <a:r>
              <a:rPr lang="en-US" sz="495">
                <a:solidFill>
                  <a:srgbClr val="000000"/>
                </a:solidFill>
                <a:latin typeface="JetBrains Mono" panose="02010509020102050004"/>
                <a:ea typeface="JetBrains Mono" panose="02010509020102050004"/>
                <a:cs typeface="JetBrains Mono" panose="02010509020102050004"/>
                <a:sym typeface="JetBrains Mono" panose="02010509020102050004"/>
              </a:rPr>
              <a:t>      containers:</a:t>
            </a:r>
          </a:p>
          <a:p>
            <a:pPr algn="l">
              <a:lnSpc>
                <a:spcPts val="695"/>
              </a:lnSpc>
              <a:spcBef>
                <a:spcPct val="0"/>
              </a:spcBef>
            </a:pPr>
            <a:r>
              <a:rPr lang="en-US" sz="495">
                <a:solidFill>
                  <a:srgbClr val="000000"/>
                </a:solidFill>
                <a:latin typeface="JetBrains Mono" panose="02010509020102050004"/>
                <a:ea typeface="JetBrains Mono" panose="02010509020102050004"/>
                <a:cs typeface="JetBrains Mono" panose="02010509020102050004"/>
                <a:sym typeface="JetBrains Mono" panose="02010509020102050004"/>
              </a:rPr>
              <a:t>      - name: nginx</a:t>
            </a:r>
          </a:p>
          <a:p>
            <a:pPr algn="l">
              <a:lnSpc>
                <a:spcPts val="695"/>
              </a:lnSpc>
              <a:spcBef>
                <a:spcPct val="0"/>
              </a:spcBef>
            </a:pPr>
            <a:r>
              <a:rPr lang="en-US" sz="495">
                <a:solidFill>
                  <a:srgbClr val="000000"/>
                </a:solidFill>
                <a:latin typeface="JetBrains Mono" panose="02010509020102050004"/>
                <a:ea typeface="JetBrains Mono" panose="02010509020102050004"/>
                <a:cs typeface="JetBrains Mono" panose="02010509020102050004"/>
                <a:sym typeface="JetBrains Mono" panose="02010509020102050004"/>
              </a:rPr>
              <a:t>        image: nginx</a:t>
            </a:r>
          </a:p>
          <a:p>
            <a:pPr algn="l">
              <a:lnSpc>
                <a:spcPts val="695"/>
              </a:lnSpc>
              <a:spcBef>
                <a:spcPct val="0"/>
              </a:spcBef>
            </a:pPr>
            <a:r>
              <a:rPr lang="en-US" sz="495">
                <a:solidFill>
                  <a:srgbClr val="000000"/>
                </a:solidFill>
                <a:latin typeface="JetBrains Mono" panose="02010509020102050004"/>
                <a:ea typeface="JetBrains Mono" panose="02010509020102050004"/>
                <a:cs typeface="JetBrains Mono" panose="02010509020102050004"/>
                <a:sym typeface="JetBrains Mono" panose="02010509020102050004"/>
              </a:rPr>
              <a:t>---</a:t>
            </a:r>
          </a:p>
          <a:p>
            <a:pPr algn="l">
              <a:lnSpc>
                <a:spcPts val="695"/>
              </a:lnSpc>
              <a:spcBef>
                <a:spcPct val="0"/>
              </a:spcBef>
            </a:pPr>
            <a:r>
              <a:rPr lang="en-US" sz="495">
                <a:solidFill>
                  <a:srgbClr val="000000"/>
                </a:solidFill>
                <a:latin typeface="JetBrains Mono" panose="02010509020102050004"/>
                <a:ea typeface="JetBrains Mono" panose="02010509020102050004"/>
                <a:cs typeface="JetBrains Mono" panose="02010509020102050004"/>
                <a:sym typeface="JetBrains Mono" panose="02010509020102050004"/>
              </a:rPr>
              <a:t>apiVersion: apps/v1</a:t>
            </a:r>
          </a:p>
          <a:p>
            <a:pPr algn="l">
              <a:lnSpc>
                <a:spcPts val="695"/>
              </a:lnSpc>
              <a:spcBef>
                <a:spcPct val="0"/>
              </a:spcBef>
            </a:pPr>
            <a:r>
              <a:rPr lang="en-US" sz="495">
                <a:solidFill>
                  <a:srgbClr val="000000"/>
                </a:solidFill>
                <a:latin typeface="JetBrains Mono" panose="02010509020102050004"/>
                <a:ea typeface="JetBrains Mono" panose="02010509020102050004"/>
                <a:cs typeface="JetBrains Mono" panose="02010509020102050004"/>
                <a:sym typeface="JetBrains Mono" panose="02010509020102050004"/>
              </a:rPr>
              <a:t>kind: Deployment</a:t>
            </a:r>
          </a:p>
          <a:p>
            <a:pPr algn="l">
              <a:lnSpc>
                <a:spcPts val="695"/>
              </a:lnSpc>
              <a:spcBef>
                <a:spcPct val="0"/>
              </a:spcBef>
            </a:pPr>
            <a:r>
              <a:rPr lang="en-US" sz="495">
                <a:solidFill>
                  <a:srgbClr val="000000"/>
                </a:solidFill>
                <a:latin typeface="JetBrains Mono" panose="02010509020102050004"/>
                <a:ea typeface="JetBrains Mono" panose="02010509020102050004"/>
                <a:cs typeface="JetBrains Mono" panose="02010509020102050004"/>
                <a:sym typeface="JetBrains Mono" panose="02010509020102050004"/>
              </a:rPr>
              <a:t>metadata:</a:t>
            </a:r>
          </a:p>
          <a:p>
            <a:pPr algn="l">
              <a:lnSpc>
                <a:spcPts val="695"/>
              </a:lnSpc>
              <a:spcBef>
                <a:spcPct val="0"/>
              </a:spcBef>
            </a:pPr>
            <a:r>
              <a:rPr lang="en-US" sz="495">
                <a:solidFill>
                  <a:srgbClr val="000000"/>
                </a:solidFill>
                <a:latin typeface="JetBrains Mono" panose="02010509020102050004"/>
                <a:ea typeface="JetBrains Mono" panose="02010509020102050004"/>
                <a:cs typeface="JetBrains Mono" panose="02010509020102050004"/>
                <a:sym typeface="JetBrains Mono" panose="02010509020102050004"/>
              </a:rPr>
              <a:t>  name: backend</a:t>
            </a:r>
          </a:p>
          <a:p>
            <a:pPr algn="l">
              <a:lnSpc>
                <a:spcPts val="695"/>
              </a:lnSpc>
              <a:spcBef>
                <a:spcPct val="0"/>
              </a:spcBef>
            </a:pPr>
            <a:r>
              <a:rPr lang="en-US" sz="495">
                <a:solidFill>
                  <a:srgbClr val="000000"/>
                </a:solidFill>
                <a:latin typeface="JetBrains Mono" panose="02010509020102050004"/>
                <a:ea typeface="JetBrains Mono" panose="02010509020102050004"/>
                <a:cs typeface="JetBrains Mono" panose="02010509020102050004"/>
                <a:sym typeface="JetBrains Mono" panose="02010509020102050004"/>
              </a:rPr>
              <a:t>spec:</a:t>
            </a:r>
          </a:p>
          <a:p>
            <a:pPr algn="l">
              <a:lnSpc>
                <a:spcPts val="695"/>
              </a:lnSpc>
              <a:spcBef>
                <a:spcPct val="0"/>
              </a:spcBef>
            </a:pPr>
            <a:r>
              <a:rPr lang="en-US" sz="495">
                <a:solidFill>
                  <a:srgbClr val="000000"/>
                </a:solidFill>
                <a:latin typeface="JetBrains Mono" panose="02010509020102050004"/>
                <a:ea typeface="JetBrains Mono" panose="02010509020102050004"/>
                <a:cs typeface="JetBrains Mono" panose="02010509020102050004"/>
                <a:sym typeface="JetBrains Mono" panose="02010509020102050004"/>
              </a:rPr>
              <a:t>  replicas: 2</a:t>
            </a:r>
          </a:p>
          <a:p>
            <a:pPr algn="l">
              <a:lnSpc>
                <a:spcPts val="695"/>
              </a:lnSpc>
              <a:spcBef>
                <a:spcPct val="0"/>
              </a:spcBef>
            </a:pPr>
            <a:r>
              <a:rPr lang="en-US" sz="495">
                <a:solidFill>
                  <a:srgbClr val="000000"/>
                </a:solidFill>
                <a:latin typeface="JetBrains Mono" panose="02010509020102050004"/>
                <a:ea typeface="JetBrains Mono" panose="02010509020102050004"/>
                <a:cs typeface="JetBrains Mono" panose="02010509020102050004"/>
                <a:sym typeface="JetBrains Mono" panose="02010509020102050004"/>
              </a:rPr>
              <a:t>  selector:</a:t>
            </a:r>
          </a:p>
          <a:p>
            <a:pPr algn="l">
              <a:lnSpc>
                <a:spcPts val="695"/>
              </a:lnSpc>
              <a:spcBef>
                <a:spcPct val="0"/>
              </a:spcBef>
            </a:pPr>
            <a:r>
              <a:rPr lang="en-US" sz="495">
                <a:solidFill>
                  <a:srgbClr val="000000"/>
                </a:solidFill>
                <a:latin typeface="JetBrains Mono" panose="02010509020102050004"/>
                <a:ea typeface="JetBrains Mono" panose="02010509020102050004"/>
                <a:cs typeface="JetBrains Mono" panose="02010509020102050004"/>
                <a:sym typeface="JetBrains Mono" panose="02010509020102050004"/>
              </a:rPr>
              <a:t>    matchLabels:</a:t>
            </a:r>
          </a:p>
          <a:p>
            <a:pPr algn="l">
              <a:lnSpc>
                <a:spcPts val="695"/>
              </a:lnSpc>
              <a:spcBef>
                <a:spcPct val="0"/>
              </a:spcBef>
            </a:pPr>
            <a:r>
              <a:rPr lang="en-US" sz="495">
                <a:solidFill>
                  <a:srgbClr val="000000"/>
                </a:solidFill>
                <a:latin typeface="JetBrains Mono" panose="02010509020102050004"/>
                <a:ea typeface="JetBrains Mono" panose="02010509020102050004"/>
                <a:cs typeface="JetBrains Mono" panose="02010509020102050004"/>
                <a:sym typeface="JetBrains Mono" panose="02010509020102050004"/>
              </a:rPr>
              <a:t>      app: backend</a:t>
            </a:r>
          </a:p>
          <a:p>
            <a:pPr algn="l">
              <a:lnSpc>
                <a:spcPts val="695"/>
              </a:lnSpc>
              <a:spcBef>
                <a:spcPct val="0"/>
              </a:spcBef>
            </a:pPr>
            <a:r>
              <a:rPr lang="en-US" sz="495">
                <a:solidFill>
                  <a:srgbClr val="000000"/>
                </a:solidFill>
                <a:latin typeface="JetBrains Mono" panose="02010509020102050004"/>
                <a:ea typeface="JetBrains Mono" panose="02010509020102050004"/>
                <a:cs typeface="JetBrains Mono" panose="02010509020102050004"/>
                <a:sym typeface="JetBrains Mono" panose="02010509020102050004"/>
              </a:rPr>
              <a:t>  template:</a:t>
            </a:r>
          </a:p>
          <a:p>
            <a:pPr algn="l">
              <a:lnSpc>
                <a:spcPts val="695"/>
              </a:lnSpc>
              <a:spcBef>
                <a:spcPct val="0"/>
              </a:spcBef>
            </a:pPr>
            <a:r>
              <a:rPr lang="en-US" sz="495">
                <a:solidFill>
                  <a:srgbClr val="000000"/>
                </a:solidFill>
                <a:latin typeface="JetBrains Mono" panose="02010509020102050004"/>
                <a:ea typeface="JetBrains Mono" panose="02010509020102050004"/>
                <a:cs typeface="JetBrains Mono" panose="02010509020102050004"/>
                <a:sym typeface="JetBrains Mono" panose="02010509020102050004"/>
              </a:rPr>
              <a:t>    metadata:</a:t>
            </a:r>
          </a:p>
          <a:p>
            <a:pPr algn="l">
              <a:lnSpc>
                <a:spcPts val="695"/>
              </a:lnSpc>
              <a:spcBef>
                <a:spcPct val="0"/>
              </a:spcBef>
            </a:pPr>
            <a:r>
              <a:rPr lang="en-US" sz="495">
                <a:solidFill>
                  <a:srgbClr val="000000"/>
                </a:solidFill>
                <a:latin typeface="JetBrains Mono" panose="02010509020102050004"/>
                <a:ea typeface="JetBrains Mono" panose="02010509020102050004"/>
                <a:cs typeface="JetBrains Mono" panose="02010509020102050004"/>
                <a:sym typeface="JetBrains Mono" panose="02010509020102050004"/>
              </a:rPr>
              <a:t>      labels:</a:t>
            </a:r>
          </a:p>
          <a:p>
            <a:pPr algn="l">
              <a:lnSpc>
                <a:spcPts val="695"/>
              </a:lnSpc>
              <a:spcBef>
                <a:spcPct val="0"/>
              </a:spcBef>
            </a:pPr>
            <a:r>
              <a:rPr lang="en-US" sz="495">
                <a:solidFill>
                  <a:srgbClr val="000000"/>
                </a:solidFill>
                <a:latin typeface="JetBrains Mono" panose="02010509020102050004"/>
                <a:ea typeface="JetBrains Mono" panose="02010509020102050004"/>
                <a:cs typeface="JetBrains Mono" panose="02010509020102050004"/>
                <a:sym typeface="JetBrains Mono" panose="02010509020102050004"/>
              </a:rPr>
              <a:t>        app: backend</a:t>
            </a:r>
          </a:p>
          <a:p>
            <a:pPr algn="l">
              <a:lnSpc>
                <a:spcPts val="695"/>
              </a:lnSpc>
              <a:spcBef>
                <a:spcPct val="0"/>
              </a:spcBef>
            </a:pPr>
            <a:r>
              <a:rPr lang="en-US" sz="495">
                <a:solidFill>
                  <a:srgbClr val="000000"/>
                </a:solidFill>
                <a:latin typeface="JetBrains Mono" panose="02010509020102050004"/>
                <a:ea typeface="JetBrains Mono" panose="02010509020102050004"/>
                <a:cs typeface="JetBrains Mono" panose="02010509020102050004"/>
                <a:sym typeface="JetBrains Mono" panose="02010509020102050004"/>
              </a:rPr>
              <a:t>    spec:</a:t>
            </a:r>
          </a:p>
          <a:p>
            <a:pPr algn="l">
              <a:lnSpc>
                <a:spcPts val="695"/>
              </a:lnSpc>
              <a:spcBef>
                <a:spcPct val="0"/>
              </a:spcBef>
            </a:pPr>
            <a:r>
              <a:rPr lang="en-US" sz="495">
                <a:solidFill>
                  <a:srgbClr val="000000"/>
                </a:solidFill>
                <a:latin typeface="JetBrains Mono" panose="02010509020102050004"/>
                <a:ea typeface="JetBrains Mono" panose="02010509020102050004"/>
                <a:cs typeface="JetBrains Mono" panose="02010509020102050004"/>
                <a:sym typeface="JetBrains Mono" panose="02010509020102050004"/>
              </a:rPr>
              <a:t>      containers:</a:t>
            </a:r>
          </a:p>
          <a:p>
            <a:pPr algn="l">
              <a:lnSpc>
                <a:spcPts val="695"/>
              </a:lnSpc>
              <a:spcBef>
                <a:spcPct val="0"/>
              </a:spcBef>
            </a:pPr>
            <a:r>
              <a:rPr lang="en-US" sz="495">
                <a:solidFill>
                  <a:srgbClr val="000000"/>
                </a:solidFill>
                <a:latin typeface="JetBrains Mono" panose="02010509020102050004"/>
                <a:ea typeface="JetBrains Mono" panose="02010509020102050004"/>
                <a:cs typeface="JetBrains Mono" panose="02010509020102050004"/>
                <a:sym typeface="JetBrains Mono" panose="02010509020102050004"/>
              </a:rPr>
              <a:t>      - name: nginx</a:t>
            </a:r>
          </a:p>
          <a:p>
            <a:pPr algn="l">
              <a:lnSpc>
                <a:spcPts val="695"/>
              </a:lnSpc>
              <a:spcBef>
                <a:spcPct val="0"/>
              </a:spcBef>
            </a:pPr>
            <a:r>
              <a:rPr lang="en-US" sz="495">
                <a:solidFill>
                  <a:srgbClr val="000000"/>
                </a:solidFill>
                <a:latin typeface="JetBrains Mono" panose="02010509020102050004"/>
                <a:ea typeface="JetBrains Mono" panose="02010509020102050004"/>
                <a:cs typeface="JetBrains Mono" panose="02010509020102050004"/>
                <a:sym typeface="JetBrains Mono" panose="02010509020102050004"/>
              </a:rPr>
              <a:t>        image: nginx</a:t>
            </a:r>
          </a:p>
          <a:p>
            <a:pPr algn="l">
              <a:lnSpc>
                <a:spcPts val="695"/>
              </a:lnSpc>
              <a:spcBef>
                <a:spcPct val="0"/>
              </a:spcBef>
            </a:pPr>
            <a:r>
              <a:rPr lang="en-US" sz="495">
                <a:solidFill>
                  <a:srgbClr val="000000"/>
                </a:solidFill>
                <a:latin typeface="JetBrains Mono" panose="02010509020102050004"/>
                <a:ea typeface="JetBrains Mono" panose="02010509020102050004"/>
                <a:cs typeface="JetBrains Mono" panose="02010509020102050004"/>
                <a:sym typeface="JetBrains Mono" panose="02010509020102050004"/>
              </a:rPr>
              <a:t>---</a:t>
            </a:r>
          </a:p>
          <a:p>
            <a:pPr algn="l">
              <a:lnSpc>
                <a:spcPts val="695"/>
              </a:lnSpc>
              <a:spcBef>
                <a:spcPct val="0"/>
              </a:spcBef>
            </a:pPr>
            <a:r>
              <a:rPr lang="en-US" sz="495">
                <a:solidFill>
                  <a:srgbClr val="000000"/>
                </a:solidFill>
                <a:latin typeface="JetBrains Mono" panose="02010509020102050004"/>
                <a:ea typeface="JetBrains Mono" panose="02010509020102050004"/>
                <a:cs typeface="JetBrains Mono" panose="02010509020102050004"/>
                <a:sym typeface="JetBrains Mono" panose="02010509020102050004"/>
              </a:rPr>
              <a:t>apiVersion: v1</a:t>
            </a:r>
          </a:p>
          <a:p>
            <a:pPr algn="l">
              <a:lnSpc>
                <a:spcPts val="695"/>
              </a:lnSpc>
              <a:spcBef>
                <a:spcPct val="0"/>
              </a:spcBef>
            </a:pPr>
            <a:r>
              <a:rPr lang="en-US" sz="495">
                <a:solidFill>
                  <a:srgbClr val="000000"/>
                </a:solidFill>
                <a:latin typeface="JetBrains Mono" panose="02010509020102050004"/>
                <a:ea typeface="JetBrains Mono" panose="02010509020102050004"/>
                <a:cs typeface="JetBrains Mono" panose="02010509020102050004"/>
                <a:sym typeface="JetBrains Mono" panose="02010509020102050004"/>
              </a:rPr>
              <a:t>kind: Service</a:t>
            </a:r>
          </a:p>
          <a:p>
            <a:pPr algn="l">
              <a:lnSpc>
                <a:spcPts val="695"/>
              </a:lnSpc>
              <a:spcBef>
                <a:spcPct val="0"/>
              </a:spcBef>
            </a:pPr>
            <a:r>
              <a:rPr lang="en-US" sz="495">
                <a:solidFill>
                  <a:srgbClr val="000000"/>
                </a:solidFill>
                <a:latin typeface="JetBrains Mono" panose="02010509020102050004"/>
                <a:ea typeface="JetBrains Mono" panose="02010509020102050004"/>
                <a:cs typeface="JetBrains Mono" panose="02010509020102050004"/>
                <a:sym typeface="JetBrains Mono" panose="02010509020102050004"/>
              </a:rPr>
              <a:t>metadata:</a:t>
            </a:r>
          </a:p>
          <a:p>
            <a:pPr algn="l">
              <a:lnSpc>
                <a:spcPts val="695"/>
              </a:lnSpc>
              <a:spcBef>
                <a:spcPct val="0"/>
              </a:spcBef>
            </a:pPr>
            <a:r>
              <a:rPr lang="en-US" sz="495">
                <a:solidFill>
                  <a:srgbClr val="000000"/>
                </a:solidFill>
                <a:latin typeface="JetBrains Mono" panose="02010509020102050004"/>
                <a:ea typeface="JetBrains Mono" panose="02010509020102050004"/>
                <a:cs typeface="JetBrains Mono" panose="02010509020102050004"/>
                <a:sym typeface="JetBrains Mono" panose="02010509020102050004"/>
              </a:rPr>
              <a:t>  name: backend-service</a:t>
            </a:r>
          </a:p>
          <a:p>
            <a:pPr algn="l">
              <a:lnSpc>
                <a:spcPts val="695"/>
              </a:lnSpc>
              <a:spcBef>
                <a:spcPct val="0"/>
              </a:spcBef>
            </a:pPr>
            <a:r>
              <a:rPr lang="en-US" sz="495">
                <a:solidFill>
                  <a:srgbClr val="000000"/>
                </a:solidFill>
                <a:latin typeface="JetBrains Mono" panose="02010509020102050004"/>
                <a:ea typeface="JetBrains Mono" panose="02010509020102050004"/>
                <a:cs typeface="JetBrains Mono" panose="02010509020102050004"/>
                <a:sym typeface="JetBrains Mono" panose="02010509020102050004"/>
              </a:rPr>
              <a:t>spec:</a:t>
            </a:r>
          </a:p>
          <a:p>
            <a:pPr algn="l">
              <a:lnSpc>
                <a:spcPts val="695"/>
              </a:lnSpc>
              <a:spcBef>
                <a:spcPct val="0"/>
              </a:spcBef>
            </a:pPr>
            <a:r>
              <a:rPr lang="en-US" sz="495">
                <a:solidFill>
                  <a:srgbClr val="000000"/>
                </a:solidFill>
                <a:latin typeface="JetBrains Mono" panose="02010509020102050004"/>
                <a:ea typeface="JetBrains Mono" panose="02010509020102050004"/>
                <a:cs typeface="JetBrains Mono" panose="02010509020102050004"/>
                <a:sym typeface="JetBrains Mono" panose="02010509020102050004"/>
              </a:rPr>
              <a:t>  selector:</a:t>
            </a:r>
          </a:p>
          <a:p>
            <a:pPr algn="l">
              <a:lnSpc>
                <a:spcPts val="695"/>
              </a:lnSpc>
              <a:spcBef>
                <a:spcPct val="0"/>
              </a:spcBef>
            </a:pPr>
            <a:r>
              <a:rPr lang="en-US" sz="495">
                <a:solidFill>
                  <a:srgbClr val="000000"/>
                </a:solidFill>
                <a:latin typeface="JetBrains Mono" panose="02010509020102050004"/>
                <a:ea typeface="JetBrains Mono" panose="02010509020102050004"/>
                <a:cs typeface="JetBrains Mono" panose="02010509020102050004"/>
                <a:sym typeface="JetBrains Mono" panose="02010509020102050004"/>
              </a:rPr>
              <a:t>    app: backend</a:t>
            </a:r>
          </a:p>
          <a:p>
            <a:pPr algn="l">
              <a:lnSpc>
                <a:spcPts val="695"/>
              </a:lnSpc>
              <a:spcBef>
                <a:spcPct val="0"/>
              </a:spcBef>
            </a:pPr>
            <a:r>
              <a:rPr lang="en-US" sz="495">
                <a:solidFill>
                  <a:srgbClr val="000000"/>
                </a:solidFill>
                <a:latin typeface="JetBrains Mono" panose="02010509020102050004"/>
                <a:ea typeface="JetBrains Mono" panose="02010509020102050004"/>
                <a:cs typeface="JetBrains Mono" panose="02010509020102050004"/>
                <a:sym typeface="JetBrains Mono" panose="02010509020102050004"/>
              </a:rPr>
              <a:t>  ports:</a:t>
            </a:r>
          </a:p>
          <a:p>
            <a:pPr algn="l">
              <a:lnSpc>
                <a:spcPts val="695"/>
              </a:lnSpc>
              <a:spcBef>
                <a:spcPct val="0"/>
              </a:spcBef>
            </a:pPr>
            <a:r>
              <a:rPr lang="en-US" sz="495">
                <a:solidFill>
                  <a:srgbClr val="000000"/>
                </a:solidFill>
                <a:latin typeface="JetBrains Mono" panose="02010509020102050004"/>
                <a:ea typeface="JetBrains Mono" panose="02010509020102050004"/>
                <a:cs typeface="JetBrains Mono" panose="02010509020102050004"/>
                <a:sym typeface="JetBrains Mono" panose="02010509020102050004"/>
              </a:rPr>
              <a:t>  - protocol: TCP</a:t>
            </a:r>
          </a:p>
          <a:p>
            <a:pPr algn="l">
              <a:lnSpc>
                <a:spcPts val="695"/>
              </a:lnSpc>
              <a:spcBef>
                <a:spcPct val="0"/>
              </a:spcBef>
            </a:pPr>
            <a:r>
              <a:rPr lang="en-US" sz="495">
                <a:solidFill>
                  <a:srgbClr val="000000"/>
                </a:solidFill>
                <a:latin typeface="JetBrains Mono" panose="02010509020102050004"/>
                <a:ea typeface="JetBrains Mono" panose="02010509020102050004"/>
                <a:cs typeface="JetBrains Mono" panose="02010509020102050004"/>
                <a:sym typeface="JetBrains Mono" panose="02010509020102050004"/>
              </a:rPr>
              <a:t>    port: 80</a:t>
            </a:r>
          </a:p>
          <a:p>
            <a:pPr algn="l">
              <a:lnSpc>
                <a:spcPts val="695"/>
              </a:lnSpc>
              <a:spcBef>
                <a:spcPct val="0"/>
              </a:spcBef>
            </a:pPr>
            <a:r>
              <a:rPr lang="en-US" sz="495">
                <a:solidFill>
                  <a:srgbClr val="000000"/>
                </a:solidFill>
                <a:latin typeface="JetBrains Mono" panose="02010509020102050004"/>
                <a:ea typeface="JetBrains Mono" panose="02010509020102050004"/>
                <a:cs typeface="JetBrains Mono" panose="02010509020102050004"/>
                <a:sym typeface="JetBrains Mono" panose="02010509020102050004"/>
              </a:rPr>
              <a:t>    targetPort: 80</a:t>
            </a:r>
          </a:p>
          <a:p>
            <a:pPr algn="l">
              <a:lnSpc>
                <a:spcPts val="695"/>
              </a:lnSpc>
              <a:spcBef>
                <a:spcPct val="0"/>
              </a:spcBef>
            </a:pPr>
            <a:r>
              <a:rPr lang="en-US" sz="495">
                <a:solidFill>
                  <a:srgbClr val="000000"/>
                </a:solidFill>
                <a:latin typeface="JetBrains Mono" panose="02010509020102050004"/>
                <a:ea typeface="JetBrains Mono" panose="02010509020102050004"/>
                <a:cs typeface="JetBrains Mono" panose="02010509020102050004"/>
                <a:sym typeface="JetBrains Mono" panose="02010509020102050004"/>
              </a:rPr>
              <a:t>EOF</a:t>
            </a:r>
          </a:p>
        </p:txBody>
      </p:sp>
      <p:sp>
        <p:nvSpPr>
          <p:cNvPr id="5" name="TextBox 5"/>
          <p:cNvSpPr txBox="1"/>
          <p:nvPr/>
        </p:nvSpPr>
        <p:spPr>
          <a:xfrm>
            <a:off x="1086318" y="2552700"/>
            <a:ext cx="4280544" cy="210241"/>
          </a:xfrm>
          <a:prstGeom prst="rect">
            <a:avLst/>
          </a:prstGeom>
        </p:spPr>
        <p:txBody>
          <a:bodyPr lIns="0" tIns="0" rIns="0" bIns="0" rtlCol="0" anchor="t">
            <a:spAutoFit/>
          </a:bodyPr>
          <a:lstStyle/>
          <a:p>
            <a:pPr algn="ctr">
              <a:lnSpc>
                <a:spcPts val="1860"/>
              </a:lnSpc>
              <a:spcBef>
                <a:spcPct val="0"/>
              </a:spcBef>
            </a:pPr>
            <a:r>
              <a:rPr lang="en-US" sz="1330">
                <a:solidFill>
                  <a:srgbClr val="000000"/>
                </a:solidFill>
                <a:latin typeface="JetBrains Mono" panose="02010509020102050004"/>
                <a:ea typeface="JetBrains Mono" panose="02010509020102050004"/>
                <a:cs typeface="JetBrains Mono" panose="02010509020102050004"/>
                <a:sym typeface="JetBrains Mono" panose="02010509020102050004"/>
              </a:rPr>
              <a:t>🚀 Now, frontend and backend are deployed!</a:t>
            </a: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485775"/>
            <a:ext cx="5209580" cy="417195"/>
          </a:xfrm>
          <a:prstGeom prst="rect">
            <a:avLst/>
          </a:prstGeom>
        </p:spPr>
        <p:txBody>
          <a:bodyPr lIns="0" tIns="0" rIns="0" bIns="0" rtlCol="0" anchor="t">
            <a:spAutoFit/>
          </a:bodyPr>
          <a:lstStyle/>
          <a:p>
            <a:pPr algn="l">
              <a:lnSpc>
                <a:spcPts val="1680"/>
              </a:lnSpc>
              <a:spcBef>
                <a:spcPct val="0"/>
              </a:spcBef>
            </a:pPr>
            <a:r>
              <a:rPr lang="en-US" sz="1200">
                <a:solidFill>
                  <a:srgbClr val="000000"/>
                </a:solidFill>
                <a:latin typeface="JetBrains Mono" panose="02010509020102050004"/>
                <a:ea typeface="JetBrains Mono" panose="02010509020102050004"/>
                <a:cs typeface="JetBrains Mono" panose="02010509020102050004"/>
                <a:sym typeface="JetBrains Mono" panose="02010509020102050004"/>
              </a:rPr>
              <a:t>Step 2: Verify Default Connectivity</a:t>
            </a:r>
          </a:p>
          <a:p>
            <a:pPr algn="l">
              <a:lnSpc>
                <a:spcPts val="1680"/>
              </a:lnSpc>
              <a:spcBef>
                <a:spcPct val="0"/>
              </a:spcBef>
            </a:pPr>
            <a:r>
              <a:rPr lang="en-US" sz="1200">
                <a:solidFill>
                  <a:srgbClr val="000000"/>
                </a:solidFill>
                <a:latin typeface="JetBrains Mono" panose="02010509020102050004"/>
                <a:ea typeface="JetBrains Mono" panose="02010509020102050004"/>
                <a:cs typeface="JetBrains Mono" panose="02010509020102050004"/>
                <a:sym typeface="JetBrains Mono" panose="02010509020102050004"/>
              </a:rPr>
              <a:t>By default, Pods can communicate freely. Let's test this.</a:t>
            </a:r>
          </a:p>
        </p:txBody>
      </p:sp>
      <p:sp>
        <p:nvSpPr>
          <p:cNvPr id="3" name="TextBox 3"/>
          <p:cNvSpPr txBox="1"/>
          <p:nvPr/>
        </p:nvSpPr>
        <p:spPr>
          <a:xfrm>
            <a:off x="514350" y="1110751"/>
            <a:ext cx="3721805" cy="230759"/>
          </a:xfrm>
          <a:prstGeom prst="rect">
            <a:avLst/>
          </a:prstGeom>
        </p:spPr>
        <p:txBody>
          <a:bodyPr lIns="0" tIns="0" rIns="0" bIns="0" rtlCol="0" anchor="t">
            <a:spAutoFit/>
          </a:bodyPr>
          <a:lstStyle/>
          <a:p>
            <a:pPr algn="l">
              <a:lnSpc>
                <a:spcPts val="1965"/>
              </a:lnSpc>
              <a:spcBef>
                <a:spcPct val="0"/>
              </a:spcBef>
            </a:pPr>
            <a:r>
              <a:rPr lang="en-US" sz="1405">
                <a:solidFill>
                  <a:srgbClr val="000000"/>
                </a:solidFill>
                <a:latin typeface="JetBrains Mono" panose="02010509020102050004"/>
                <a:ea typeface="JetBrains Mono" panose="02010509020102050004"/>
                <a:cs typeface="JetBrains Mono" panose="02010509020102050004"/>
                <a:sym typeface="JetBrains Mono" panose="02010509020102050004"/>
              </a:rPr>
              <a:t>kubectl get pods -l app=frontend</a:t>
            </a:r>
          </a:p>
        </p:txBody>
      </p:sp>
      <p:sp>
        <p:nvSpPr>
          <p:cNvPr id="4" name="TextBox 4"/>
          <p:cNvSpPr txBox="1"/>
          <p:nvPr/>
        </p:nvSpPr>
        <p:spPr>
          <a:xfrm>
            <a:off x="514350" y="1312935"/>
            <a:ext cx="6418191" cy="230629"/>
          </a:xfrm>
          <a:prstGeom prst="rect">
            <a:avLst/>
          </a:prstGeom>
        </p:spPr>
        <p:txBody>
          <a:bodyPr lIns="0" tIns="0" rIns="0" bIns="0" rtlCol="0" anchor="t">
            <a:spAutoFit/>
          </a:bodyPr>
          <a:lstStyle/>
          <a:p>
            <a:pPr algn="ctr">
              <a:lnSpc>
                <a:spcPts val="1965"/>
              </a:lnSpc>
              <a:spcBef>
                <a:spcPct val="0"/>
              </a:spcBef>
            </a:pPr>
            <a:r>
              <a:rPr lang="en-US" sz="1405">
                <a:solidFill>
                  <a:srgbClr val="000000"/>
                </a:solidFill>
                <a:latin typeface="JetBrains Mono" panose="02010509020102050004"/>
                <a:ea typeface="JetBrains Mono" panose="02010509020102050004"/>
                <a:cs typeface="JetBrains Mono" panose="02010509020102050004"/>
                <a:sym typeface="JetBrains Mono" panose="02010509020102050004"/>
              </a:rPr>
              <a:t>kubectl exec -it &lt;frontend-pod-name&gt; -- curl backend-service</a:t>
            </a:r>
          </a:p>
        </p:txBody>
      </p:sp>
      <p:sp>
        <p:nvSpPr>
          <p:cNvPr id="5" name="TextBox 5"/>
          <p:cNvSpPr txBox="1"/>
          <p:nvPr/>
        </p:nvSpPr>
        <p:spPr>
          <a:xfrm>
            <a:off x="514350" y="1680044"/>
            <a:ext cx="7257812" cy="224155"/>
          </a:xfrm>
          <a:prstGeom prst="rect">
            <a:avLst/>
          </a:prstGeom>
        </p:spPr>
        <p:txBody>
          <a:bodyPr lIns="0" tIns="0" rIns="0" bIns="0" rtlCol="0" anchor="t">
            <a:spAutoFit/>
          </a:bodyPr>
          <a:lstStyle/>
          <a:p>
            <a:pPr algn="ctr">
              <a:lnSpc>
                <a:spcPts val="1820"/>
              </a:lnSpc>
              <a:spcBef>
                <a:spcPct val="0"/>
              </a:spcBef>
            </a:pPr>
            <a:r>
              <a:rPr lang="en-US" sz="1300">
                <a:solidFill>
                  <a:srgbClr val="000000"/>
                </a:solidFill>
                <a:latin typeface="JetBrains Mono" panose="02010509020102050004"/>
                <a:ea typeface="JetBrains Mono" panose="02010509020102050004"/>
                <a:cs typeface="JetBrains Mono" panose="02010509020102050004"/>
                <a:sym typeface="JetBrains Mono" panose="02010509020102050004"/>
              </a:rPr>
              <a:t>🚀 The frontend can communicate with the backend! Now, let's restrict it.</a:t>
            </a:r>
          </a:p>
        </p:txBody>
      </p:sp>
      <p:sp>
        <p:nvSpPr>
          <p:cNvPr id="6" name="TextBox 6"/>
          <p:cNvSpPr txBox="1"/>
          <p:nvPr/>
        </p:nvSpPr>
        <p:spPr>
          <a:xfrm>
            <a:off x="514350" y="2438098"/>
            <a:ext cx="6510020" cy="693577"/>
          </a:xfrm>
          <a:prstGeom prst="rect">
            <a:avLst/>
          </a:prstGeom>
        </p:spPr>
        <p:txBody>
          <a:bodyPr lIns="0" tIns="0" rIns="0" bIns="0" rtlCol="0" anchor="t">
            <a:spAutoFit/>
          </a:bodyPr>
          <a:lstStyle/>
          <a:p>
            <a:pPr algn="l">
              <a:lnSpc>
                <a:spcPts val="1930"/>
              </a:lnSpc>
              <a:spcBef>
                <a:spcPct val="0"/>
              </a:spcBef>
            </a:pPr>
            <a:r>
              <a:rPr lang="en-US" sz="1375">
                <a:solidFill>
                  <a:srgbClr val="000000"/>
                </a:solidFill>
                <a:latin typeface="JetBrains Mono" panose="02010509020102050004"/>
                <a:ea typeface="JetBrains Mono" panose="02010509020102050004"/>
                <a:cs typeface="JetBrains Mono" panose="02010509020102050004"/>
                <a:sym typeface="JetBrains Mono" panose="02010509020102050004"/>
              </a:rPr>
              <a:t>4. Apply a Network Policy</a:t>
            </a:r>
          </a:p>
          <a:p>
            <a:pPr algn="l">
              <a:lnSpc>
                <a:spcPts val="1930"/>
              </a:lnSpc>
              <a:spcBef>
                <a:spcPct val="0"/>
              </a:spcBef>
            </a:pPr>
            <a:r>
              <a:rPr lang="en-US" sz="1375">
                <a:solidFill>
                  <a:srgbClr val="000000"/>
                </a:solidFill>
                <a:latin typeface="JetBrains Mono" panose="02010509020102050004"/>
                <a:ea typeface="JetBrains Mono" panose="02010509020102050004"/>
                <a:cs typeface="JetBrains Mono" panose="02010509020102050004"/>
                <a:sym typeface="JetBrains Mono" panose="02010509020102050004"/>
              </a:rPr>
              <a:t>Restrict Access to the Backend</a:t>
            </a:r>
          </a:p>
          <a:p>
            <a:pPr algn="l">
              <a:lnSpc>
                <a:spcPts val="1930"/>
              </a:lnSpc>
              <a:spcBef>
                <a:spcPct val="0"/>
              </a:spcBef>
            </a:pPr>
            <a:r>
              <a:rPr lang="en-US" sz="1375">
                <a:solidFill>
                  <a:srgbClr val="000000"/>
                </a:solidFill>
                <a:latin typeface="JetBrains Mono" panose="02010509020102050004"/>
                <a:ea typeface="JetBrains Mono" panose="02010509020102050004"/>
                <a:cs typeface="JetBrains Mono" panose="02010509020102050004"/>
                <a:sym typeface="JetBrains Mono" panose="02010509020102050004"/>
              </a:rPr>
              <a:t>Now, we only allow traffic from frontend Pods to backend Pods.</a:t>
            </a: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495300"/>
            <a:ext cx="2840312" cy="4006963"/>
          </a:xfrm>
          <a:prstGeom prst="rect">
            <a:avLst/>
          </a:prstGeom>
        </p:spPr>
        <p:txBody>
          <a:bodyPr lIns="0" tIns="0" rIns="0" bIns="0" rtlCol="0" anchor="t">
            <a:spAutoFit/>
          </a:bodyPr>
          <a:lstStyle/>
          <a:p>
            <a:pPr algn="l">
              <a:lnSpc>
                <a:spcPts val="1580"/>
              </a:lnSpc>
              <a:spcBef>
                <a:spcPct val="0"/>
              </a:spcBef>
            </a:pPr>
            <a:r>
              <a:rPr lang="en-US" sz="1130">
                <a:solidFill>
                  <a:srgbClr val="000000"/>
                </a:solidFill>
                <a:latin typeface="JetBrains Mono" panose="02010509020102050004"/>
                <a:ea typeface="JetBrains Mono" panose="02010509020102050004"/>
                <a:cs typeface="JetBrains Mono" panose="02010509020102050004"/>
                <a:sym typeface="JetBrains Mono" panose="02010509020102050004"/>
              </a:rPr>
              <a:t>cat &lt;&lt;EOF | kubectl apply -f -</a:t>
            </a:r>
          </a:p>
          <a:p>
            <a:pPr algn="l">
              <a:lnSpc>
                <a:spcPts val="1580"/>
              </a:lnSpc>
              <a:spcBef>
                <a:spcPct val="0"/>
              </a:spcBef>
            </a:pPr>
            <a:r>
              <a:rPr lang="en-US" sz="1130">
                <a:solidFill>
                  <a:srgbClr val="000000"/>
                </a:solidFill>
                <a:latin typeface="JetBrains Mono" panose="02010509020102050004"/>
                <a:ea typeface="JetBrains Mono" panose="02010509020102050004"/>
                <a:cs typeface="JetBrains Mono" panose="02010509020102050004"/>
                <a:sym typeface="JetBrains Mono" panose="02010509020102050004"/>
              </a:rPr>
              <a:t>apiVersion: networking.k8s.io/v1</a:t>
            </a:r>
          </a:p>
          <a:p>
            <a:pPr algn="l">
              <a:lnSpc>
                <a:spcPts val="1580"/>
              </a:lnSpc>
              <a:spcBef>
                <a:spcPct val="0"/>
              </a:spcBef>
            </a:pPr>
            <a:r>
              <a:rPr lang="en-US" sz="1130">
                <a:solidFill>
                  <a:srgbClr val="000000"/>
                </a:solidFill>
                <a:latin typeface="JetBrains Mono" panose="02010509020102050004"/>
                <a:ea typeface="JetBrains Mono" panose="02010509020102050004"/>
                <a:cs typeface="JetBrains Mono" panose="02010509020102050004"/>
                <a:sym typeface="JetBrains Mono" panose="02010509020102050004"/>
              </a:rPr>
              <a:t>kind: NetworkPolicy</a:t>
            </a:r>
          </a:p>
          <a:p>
            <a:pPr algn="l">
              <a:lnSpc>
                <a:spcPts val="1580"/>
              </a:lnSpc>
              <a:spcBef>
                <a:spcPct val="0"/>
              </a:spcBef>
            </a:pPr>
            <a:r>
              <a:rPr lang="en-US" sz="1130">
                <a:solidFill>
                  <a:srgbClr val="000000"/>
                </a:solidFill>
                <a:latin typeface="JetBrains Mono" panose="02010509020102050004"/>
                <a:ea typeface="JetBrains Mono" panose="02010509020102050004"/>
                <a:cs typeface="JetBrains Mono" panose="02010509020102050004"/>
                <a:sym typeface="JetBrains Mono" panose="02010509020102050004"/>
              </a:rPr>
              <a:t>metadata:</a:t>
            </a:r>
          </a:p>
          <a:p>
            <a:pPr algn="l">
              <a:lnSpc>
                <a:spcPts val="1580"/>
              </a:lnSpc>
              <a:spcBef>
                <a:spcPct val="0"/>
              </a:spcBef>
            </a:pPr>
            <a:r>
              <a:rPr lang="en-US" sz="1130">
                <a:solidFill>
                  <a:srgbClr val="000000"/>
                </a:solidFill>
                <a:latin typeface="JetBrains Mono" panose="02010509020102050004"/>
                <a:ea typeface="JetBrains Mono" panose="02010509020102050004"/>
                <a:cs typeface="JetBrains Mono" panose="02010509020102050004"/>
                <a:sym typeface="JetBrains Mono" panose="02010509020102050004"/>
              </a:rPr>
              <a:t>  name: allow-frontend-to-backend</a:t>
            </a:r>
          </a:p>
          <a:p>
            <a:pPr algn="l">
              <a:lnSpc>
                <a:spcPts val="1580"/>
              </a:lnSpc>
              <a:spcBef>
                <a:spcPct val="0"/>
              </a:spcBef>
            </a:pPr>
            <a:r>
              <a:rPr lang="en-US" sz="1130">
                <a:solidFill>
                  <a:srgbClr val="000000"/>
                </a:solidFill>
                <a:latin typeface="JetBrains Mono" panose="02010509020102050004"/>
                <a:ea typeface="JetBrains Mono" panose="02010509020102050004"/>
                <a:cs typeface="JetBrains Mono" panose="02010509020102050004"/>
                <a:sym typeface="JetBrains Mono" panose="02010509020102050004"/>
              </a:rPr>
              <a:t>  namespace: default</a:t>
            </a:r>
          </a:p>
          <a:p>
            <a:pPr algn="l">
              <a:lnSpc>
                <a:spcPts val="1580"/>
              </a:lnSpc>
              <a:spcBef>
                <a:spcPct val="0"/>
              </a:spcBef>
            </a:pPr>
            <a:r>
              <a:rPr lang="en-US" sz="1130">
                <a:solidFill>
                  <a:srgbClr val="000000"/>
                </a:solidFill>
                <a:latin typeface="JetBrains Mono" panose="02010509020102050004"/>
                <a:ea typeface="JetBrains Mono" panose="02010509020102050004"/>
                <a:cs typeface="JetBrains Mono" panose="02010509020102050004"/>
                <a:sym typeface="JetBrains Mono" panose="02010509020102050004"/>
              </a:rPr>
              <a:t>spec:</a:t>
            </a:r>
          </a:p>
          <a:p>
            <a:pPr algn="l">
              <a:lnSpc>
                <a:spcPts val="1580"/>
              </a:lnSpc>
              <a:spcBef>
                <a:spcPct val="0"/>
              </a:spcBef>
            </a:pPr>
            <a:r>
              <a:rPr lang="en-US" sz="1130">
                <a:solidFill>
                  <a:srgbClr val="000000"/>
                </a:solidFill>
                <a:latin typeface="JetBrains Mono" panose="02010509020102050004"/>
                <a:ea typeface="JetBrains Mono" panose="02010509020102050004"/>
                <a:cs typeface="JetBrains Mono" panose="02010509020102050004"/>
                <a:sym typeface="JetBrains Mono" panose="02010509020102050004"/>
              </a:rPr>
              <a:t>  podSelector:</a:t>
            </a:r>
          </a:p>
          <a:p>
            <a:pPr algn="l">
              <a:lnSpc>
                <a:spcPts val="1580"/>
              </a:lnSpc>
              <a:spcBef>
                <a:spcPct val="0"/>
              </a:spcBef>
            </a:pPr>
            <a:r>
              <a:rPr lang="en-US" sz="1130">
                <a:solidFill>
                  <a:srgbClr val="000000"/>
                </a:solidFill>
                <a:latin typeface="JetBrains Mono" panose="02010509020102050004"/>
                <a:ea typeface="JetBrains Mono" panose="02010509020102050004"/>
                <a:cs typeface="JetBrains Mono" panose="02010509020102050004"/>
                <a:sym typeface="JetBrains Mono" panose="02010509020102050004"/>
              </a:rPr>
              <a:t>    matchLabels:</a:t>
            </a:r>
          </a:p>
          <a:p>
            <a:pPr algn="l">
              <a:lnSpc>
                <a:spcPts val="1580"/>
              </a:lnSpc>
              <a:spcBef>
                <a:spcPct val="0"/>
              </a:spcBef>
            </a:pPr>
            <a:r>
              <a:rPr lang="en-US" sz="1130">
                <a:solidFill>
                  <a:srgbClr val="000000"/>
                </a:solidFill>
                <a:latin typeface="JetBrains Mono" panose="02010509020102050004"/>
                <a:ea typeface="JetBrains Mono" panose="02010509020102050004"/>
                <a:cs typeface="JetBrains Mono" panose="02010509020102050004"/>
                <a:sym typeface="JetBrains Mono" panose="02010509020102050004"/>
              </a:rPr>
              <a:t>      app: backend</a:t>
            </a:r>
          </a:p>
          <a:p>
            <a:pPr algn="l">
              <a:lnSpc>
                <a:spcPts val="1580"/>
              </a:lnSpc>
              <a:spcBef>
                <a:spcPct val="0"/>
              </a:spcBef>
            </a:pPr>
            <a:r>
              <a:rPr lang="en-US" sz="1130">
                <a:solidFill>
                  <a:srgbClr val="000000"/>
                </a:solidFill>
                <a:latin typeface="JetBrains Mono" panose="02010509020102050004"/>
                <a:ea typeface="JetBrains Mono" panose="02010509020102050004"/>
                <a:cs typeface="JetBrains Mono" panose="02010509020102050004"/>
                <a:sym typeface="JetBrains Mono" panose="02010509020102050004"/>
              </a:rPr>
              <a:t>  policyTypes:</a:t>
            </a:r>
          </a:p>
          <a:p>
            <a:pPr algn="l">
              <a:lnSpc>
                <a:spcPts val="1580"/>
              </a:lnSpc>
              <a:spcBef>
                <a:spcPct val="0"/>
              </a:spcBef>
            </a:pPr>
            <a:r>
              <a:rPr lang="en-US" sz="1130">
                <a:solidFill>
                  <a:srgbClr val="000000"/>
                </a:solidFill>
                <a:latin typeface="JetBrains Mono" panose="02010509020102050004"/>
                <a:ea typeface="JetBrains Mono" panose="02010509020102050004"/>
                <a:cs typeface="JetBrains Mono" panose="02010509020102050004"/>
                <a:sym typeface="JetBrains Mono" panose="02010509020102050004"/>
              </a:rPr>
              <a:t>  - Ingress</a:t>
            </a:r>
          </a:p>
          <a:p>
            <a:pPr algn="l">
              <a:lnSpc>
                <a:spcPts val="1580"/>
              </a:lnSpc>
              <a:spcBef>
                <a:spcPct val="0"/>
              </a:spcBef>
            </a:pPr>
            <a:r>
              <a:rPr lang="en-US" sz="1130">
                <a:solidFill>
                  <a:srgbClr val="000000"/>
                </a:solidFill>
                <a:latin typeface="JetBrains Mono" panose="02010509020102050004"/>
                <a:ea typeface="JetBrains Mono" panose="02010509020102050004"/>
                <a:cs typeface="JetBrains Mono" panose="02010509020102050004"/>
                <a:sym typeface="JetBrains Mono" panose="02010509020102050004"/>
              </a:rPr>
              <a:t>  ingress:</a:t>
            </a:r>
          </a:p>
          <a:p>
            <a:pPr algn="l">
              <a:lnSpc>
                <a:spcPts val="1580"/>
              </a:lnSpc>
              <a:spcBef>
                <a:spcPct val="0"/>
              </a:spcBef>
            </a:pPr>
            <a:r>
              <a:rPr lang="en-US" sz="1130">
                <a:solidFill>
                  <a:srgbClr val="000000"/>
                </a:solidFill>
                <a:latin typeface="JetBrains Mono" panose="02010509020102050004"/>
                <a:ea typeface="JetBrains Mono" panose="02010509020102050004"/>
                <a:cs typeface="JetBrains Mono" panose="02010509020102050004"/>
                <a:sym typeface="JetBrains Mono" panose="02010509020102050004"/>
              </a:rPr>
              <a:t>  - from:</a:t>
            </a:r>
          </a:p>
          <a:p>
            <a:pPr algn="l">
              <a:lnSpc>
                <a:spcPts val="1580"/>
              </a:lnSpc>
              <a:spcBef>
                <a:spcPct val="0"/>
              </a:spcBef>
            </a:pPr>
            <a:r>
              <a:rPr lang="en-US" sz="1130">
                <a:solidFill>
                  <a:srgbClr val="000000"/>
                </a:solidFill>
                <a:latin typeface="JetBrains Mono" panose="02010509020102050004"/>
                <a:ea typeface="JetBrains Mono" panose="02010509020102050004"/>
                <a:cs typeface="JetBrains Mono" panose="02010509020102050004"/>
                <a:sym typeface="JetBrains Mono" panose="02010509020102050004"/>
              </a:rPr>
              <a:t>    - podSelector:</a:t>
            </a:r>
          </a:p>
          <a:p>
            <a:pPr algn="l">
              <a:lnSpc>
                <a:spcPts val="1580"/>
              </a:lnSpc>
              <a:spcBef>
                <a:spcPct val="0"/>
              </a:spcBef>
            </a:pPr>
            <a:r>
              <a:rPr lang="en-US" sz="1130">
                <a:solidFill>
                  <a:srgbClr val="000000"/>
                </a:solidFill>
                <a:latin typeface="JetBrains Mono" panose="02010509020102050004"/>
                <a:ea typeface="JetBrains Mono" panose="02010509020102050004"/>
                <a:cs typeface="JetBrains Mono" panose="02010509020102050004"/>
                <a:sym typeface="JetBrains Mono" panose="02010509020102050004"/>
              </a:rPr>
              <a:t>        matchLabels:</a:t>
            </a:r>
          </a:p>
          <a:p>
            <a:pPr algn="l">
              <a:lnSpc>
                <a:spcPts val="1580"/>
              </a:lnSpc>
              <a:spcBef>
                <a:spcPct val="0"/>
              </a:spcBef>
            </a:pPr>
            <a:r>
              <a:rPr lang="en-US" sz="1130">
                <a:solidFill>
                  <a:srgbClr val="000000"/>
                </a:solidFill>
                <a:latin typeface="JetBrains Mono" panose="02010509020102050004"/>
                <a:ea typeface="JetBrains Mono" panose="02010509020102050004"/>
                <a:cs typeface="JetBrains Mono" panose="02010509020102050004"/>
                <a:sym typeface="JetBrains Mono" panose="02010509020102050004"/>
              </a:rPr>
              <a:t>          app: frontend</a:t>
            </a:r>
          </a:p>
          <a:p>
            <a:pPr algn="l">
              <a:lnSpc>
                <a:spcPts val="1580"/>
              </a:lnSpc>
              <a:spcBef>
                <a:spcPct val="0"/>
              </a:spcBef>
            </a:pPr>
            <a:r>
              <a:rPr lang="en-US" sz="1130">
                <a:solidFill>
                  <a:srgbClr val="000000"/>
                </a:solidFill>
                <a:latin typeface="JetBrains Mono" panose="02010509020102050004"/>
                <a:ea typeface="JetBrains Mono" panose="02010509020102050004"/>
                <a:cs typeface="JetBrains Mono" panose="02010509020102050004"/>
                <a:sym typeface="JetBrains Mono" panose="02010509020102050004"/>
              </a:rPr>
              <a:t>    ports:</a:t>
            </a:r>
          </a:p>
          <a:p>
            <a:pPr algn="l">
              <a:lnSpc>
                <a:spcPts val="1580"/>
              </a:lnSpc>
              <a:spcBef>
                <a:spcPct val="0"/>
              </a:spcBef>
            </a:pPr>
            <a:r>
              <a:rPr lang="en-US" sz="1130">
                <a:solidFill>
                  <a:srgbClr val="000000"/>
                </a:solidFill>
                <a:latin typeface="JetBrains Mono" panose="02010509020102050004"/>
                <a:ea typeface="JetBrains Mono" panose="02010509020102050004"/>
                <a:cs typeface="JetBrains Mono" panose="02010509020102050004"/>
                <a:sym typeface="JetBrains Mono" panose="02010509020102050004"/>
              </a:rPr>
              <a:t>    - protocol: TCP</a:t>
            </a:r>
          </a:p>
          <a:p>
            <a:pPr algn="l">
              <a:lnSpc>
                <a:spcPts val="1580"/>
              </a:lnSpc>
              <a:spcBef>
                <a:spcPct val="0"/>
              </a:spcBef>
            </a:pPr>
            <a:r>
              <a:rPr lang="en-US" sz="1130">
                <a:solidFill>
                  <a:srgbClr val="000000"/>
                </a:solidFill>
                <a:latin typeface="JetBrains Mono" panose="02010509020102050004"/>
                <a:ea typeface="JetBrains Mono" panose="02010509020102050004"/>
                <a:cs typeface="JetBrains Mono" panose="02010509020102050004"/>
                <a:sym typeface="JetBrains Mono" panose="02010509020102050004"/>
              </a:rPr>
              <a:t>      port: 80</a:t>
            </a:r>
          </a:p>
          <a:p>
            <a:pPr algn="l">
              <a:lnSpc>
                <a:spcPts val="1580"/>
              </a:lnSpc>
              <a:spcBef>
                <a:spcPct val="0"/>
              </a:spcBef>
            </a:pPr>
            <a:r>
              <a:rPr lang="en-US" sz="1130">
                <a:solidFill>
                  <a:srgbClr val="000000"/>
                </a:solidFill>
                <a:latin typeface="JetBrains Mono" panose="02010509020102050004"/>
                <a:ea typeface="JetBrains Mono" panose="02010509020102050004"/>
                <a:cs typeface="JetBrains Mono" panose="02010509020102050004"/>
                <a:sym typeface="JetBrains Mono" panose="02010509020102050004"/>
              </a:rPr>
              <a:t>EOF</a:t>
            </a:r>
          </a:p>
        </p:txBody>
      </p:sp>
      <p:sp>
        <p:nvSpPr>
          <p:cNvPr id="3" name="TextBox 3"/>
          <p:cNvSpPr txBox="1"/>
          <p:nvPr/>
        </p:nvSpPr>
        <p:spPr>
          <a:xfrm>
            <a:off x="3815721" y="3284262"/>
            <a:ext cx="2444532" cy="909955"/>
          </a:xfrm>
          <a:prstGeom prst="rect">
            <a:avLst/>
          </a:prstGeom>
        </p:spPr>
        <p:txBody>
          <a:bodyPr lIns="0" tIns="0" rIns="0" bIns="0" rtlCol="0" anchor="t">
            <a:spAutoFit/>
          </a:bodyPr>
          <a:lstStyle/>
          <a:p>
            <a:pPr algn="l">
              <a:lnSpc>
                <a:spcPts val="1820"/>
              </a:lnSpc>
              <a:spcBef>
                <a:spcPct val="0"/>
              </a:spcBef>
            </a:pPr>
            <a:r>
              <a:rPr lang="en-US" sz="1300">
                <a:solidFill>
                  <a:srgbClr val="000000"/>
                </a:solidFill>
                <a:latin typeface="JetBrains Mono" panose="02010509020102050004"/>
                <a:ea typeface="JetBrains Mono" panose="02010509020102050004"/>
                <a:cs typeface="JetBrains Mono" panose="02010509020102050004"/>
                <a:sym typeface="JetBrains Mono" panose="02010509020102050004"/>
              </a:rPr>
              <a:t>🚀 Now, only frontend can access backend! All other traffic is blocked.</a:t>
            </a:r>
          </a:p>
        </p:txBody>
      </p:sp>
      <p:sp>
        <p:nvSpPr>
          <p:cNvPr id="4" name="TextBox 4"/>
          <p:cNvSpPr txBox="1"/>
          <p:nvPr/>
        </p:nvSpPr>
        <p:spPr>
          <a:xfrm>
            <a:off x="3815721" y="325942"/>
            <a:ext cx="4016207" cy="1255395"/>
          </a:xfrm>
          <a:prstGeom prst="rect">
            <a:avLst/>
          </a:prstGeom>
        </p:spPr>
        <p:txBody>
          <a:bodyPr lIns="0" tIns="0" rIns="0" bIns="0" rtlCol="0" anchor="t">
            <a:spAutoFit/>
          </a:bodyPr>
          <a:lstStyle/>
          <a:p>
            <a:pPr algn="l">
              <a:lnSpc>
                <a:spcPts val="1680"/>
              </a:lnSpc>
              <a:spcBef>
                <a:spcPct val="0"/>
              </a:spcBef>
            </a:pPr>
            <a:r>
              <a:rPr lang="en-US" sz="1200">
                <a:solidFill>
                  <a:srgbClr val="000000"/>
                </a:solidFill>
                <a:latin typeface="JetBrains Mono" panose="02010509020102050004"/>
                <a:ea typeface="JetBrains Mono" panose="02010509020102050004"/>
                <a:cs typeface="JetBrains Mono" panose="02010509020102050004"/>
                <a:sym typeface="JetBrains Mono" panose="02010509020102050004"/>
              </a:rPr>
              <a:t>podSelector targets backend Pods (only Pods labeled with app=backend).</a:t>
            </a:r>
          </a:p>
          <a:p>
            <a:pPr algn="l">
              <a:lnSpc>
                <a:spcPts val="1680"/>
              </a:lnSpc>
              <a:spcBef>
                <a:spcPct val="0"/>
              </a:spcBef>
            </a:pPr>
            <a:r>
              <a:rPr lang="en-US" sz="1200">
                <a:solidFill>
                  <a:srgbClr val="000000"/>
                </a:solidFill>
                <a:latin typeface="JetBrains Mono" panose="02010509020102050004"/>
                <a:ea typeface="JetBrains Mono" panose="02010509020102050004"/>
                <a:cs typeface="JetBrains Mono" panose="02010509020102050004"/>
                <a:sym typeface="JetBrains Mono" panose="02010509020102050004"/>
              </a:rPr>
              <a:t>This means that this policy only applies to backend Pods.</a:t>
            </a:r>
          </a:p>
          <a:p>
            <a:pPr algn="l">
              <a:lnSpc>
                <a:spcPts val="1680"/>
              </a:lnSpc>
              <a:spcBef>
                <a:spcPct val="0"/>
              </a:spcBef>
            </a:pPr>
            <a:r>
              <a:rPr lang="en-US" sz="1200">
                <a:solidFill>
                  <a:srgbClr val="000000"/>
                </a:solidFill>
                <a:latin typeface="JetBrains Mono" panose="02010509020102050004"/>
                <a:ea typeface="JetBrains Mono" panose="02010509020102050004"/>
                <a:cs typeface="JetBrains Mono" panose="02010509020102050004"/>
                <a:sym typeface="JetBrains Mono" panose="02010509020102050004"/>
              </a:rPr>
              <a:t>🚀 Without a PodSelector, the policy would apply to all Pods in the namespace!</a:t>
            </a:r>
          </a:p>
        </p:txBody>
      </p:sp>
      <p:sp>
        <p:nvSpPr>
          <p:cNvPr id="5" name="TextBox 5"/>
          <p:cNvSpPr txBox="1"/>
          <p:nvPr/>
        </p:nvSpPr>
        <p:spPr>
          <a:xfrm>
            <a:off x="3815721" y="1880884"/>
            <a:ext cx="3713619" cy="909955"/>
          </a:xfrm>
          <a:prstGeom prst="rect">
            <a:avLst/>
          </a:prstGeom>
        </p:spPr>
        <p:txBody>
          <a:bodyPr lIns="0" tIns="0" rIns="0" bIns="0" rtlCol="0" anchor="t">
            <a:spAutoFit/>
          </a:bodyPr>
          <a:lstStyle/>
          <a:p>
            <a:pPr algn="l">
              <a:lnSpc>
                <a:spcPts val="1820"/>
              </a:lnSpc>
              <a:spcBef>
                <a:spcPct val="0"/>
              </a:spcBef>
            </a:pPr>
            <a:r>
              <a:rPr lang="en-US" sz="1300">
                <a:solidFill>
                  <a:srgbClr val="000000"/>
                </a:solidFill>
                <a:latin typeface="JetBrains Mono" panose="02010509020102050004"/>
                <a:ea typeface="JetBrains Mono" panose="02010509020102050004"/>
                <a:cs typeface="JetBrains Mono" panose="02010509020102050004"/>
                <a:sym typeface="JetBrains Mono" panose="02010509020102050004"/>
              </a:rPr>
              <a:t>Defines that this policy only affects incoming traffic (Ingress).</a:t>
            </a:r>
          </a:p>
          <a:p>
            <a:pPr algn="l">
              <a:lnSpc>
                <a:spcPts val="1820"/>
              </a:lnSpc>
              <a:spcBef>
                <a:spcPct val="0"/>
              </a:spcBef>
            </a:pPr>
            <a:r>
              <a:rPr lang="en-US" sz="1300">
                <a:solidFill>
                  <a:srgbClr val="000000"/>
                </a:solidFill>
                <a:latin typeface="JetBrains Mono" panose="02010509020102050004"/>
                <a:ea typeface="JetBrains Mono" panose="02010509020102050004"/>
                <a:cs typeface="JetBrains Mono" panose="02010509020102050004"/>
                <a:sym typeface="JetBrains Mono" panose="02010509020102050004"/>
              </a:rPr>
              <a:t>No Egress is defined, meaning backend Pods can still send traffic anywhere.</a:t>
            </a: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92931" y="438150"/>
            <a:ext cx="3979069" cy="567691"/>
          </a:xfrm>
          <a:prstGeom prst="rect">
            <a:avLst/>
          </a:prstGeom>
        </p:spPr>
        <p:txBody>
          <a:bodyPr lIns="0" tIns="0" rIns="0" bIns="0" rtlCol="0" anchor="t">
            <a:spAutoFit/>
          </a:bodyPr>
          <a:lstStyle/>
          <a:p>
            <a:pPr algn="l">
              <a:lnSpc>
                <a:spcPts val="2340"/>
              </a:lnSpc>
              <a:spcBef>
                <a:spcPct val="0"/>
              </a:spcBef>
            </a:pPr>
            <a:r>
              <a:rPr lang="en-US" sz="1300" b="1" spc="5">
                <a:solidFill>
                  <a:srgbClr val="000000"/>
                </a:solidFill>
                <a:latin typeface="Montserrat Bold" panose="00000600000000000000"/>
                <a:ea typeface="Montserrat Bold" panose="00000600000000000000"/>
                <a:cs typeface="Montserrat Bold" panose="00000600000000000000"/>
                <a:sym typeface="Montserrat Bold" panose="00000600000000000000"/>
              </a:rPr>
              <a:t>Test Network Policy</a:t>
            </a:r>
          </a:p>
          <a:p>
            <a:pPr algn="l">
              <a:lnSpc>
                <a:spcPts val="2340"/>
              </a:lnSpc>
              <a:spcBef>
                <a:spcPct val="0"/>
              </a:spcBef>
            </a:pPr>
            <a:r>
              <a:rPr lang="en-US" sz="1300" spc="5">
                <a:solidFill>
                  <a:srgbClr val="000000"/>
                </a:solidFill>
                <a:latin typeface="Montserrat" panose="00000500000000000000"/>
                <a:ea typeface="Montserrat" panose="00000500000000000000"/>
                <a:cs typeface="Montserrat" panose="00000500000000000000"/>
                <a:sym typeface="Montserrat" panose="00000500000000000000"/>
              </a:rPr>
              <a:t>1. Verify That Frontend Can Still Access Backend</a:t>
            </a:r>
          </a:p>
        </p:txBody>
      </p:sp>
      <p:sp>
        <p:nvSpPr>
          <p:cNvPr id="3" name="TextBox 3"/>
          <p:cNvSpPr txBox="1"/>
          <p:nvPr/>
        </p:nvSpPr>
        <p:spPr>
          <a:xfrm>
            <a:off x="592931" y="1195333"/>
            <a:ext cx="5941814" cy="224155"/>
          </a:xfrm>
          <a:prstGeom prst="rect">
            <a:avLst/>
          </a:prstGeom>
        </p:spPr>
        <p:txBody>
          <a:bodyPr lIns="0" tIns="0" rIns="0" bIns="0" rtlCol="0" anchor="t">
            <a:spAutoFit/>
          </a:bodyPr>
          <a:lstStyle/>
          <a:p>
            <a:pPr algn="ctr">
              <a:lnSpc>
                <a:spcPts val="1820"/>
              </a:lnSpc>
              <a:spcBef>
                <a:spcPct val="0"/>
              </a:spcBef>
            </a:pPr>
            <a:r>
              <a:rPr lang="en-US" sz="1300">
                <a:solidFill>
                  <a:srgbClr val="000000"/>
                </a:solidFill>
                <a:latin typeface="JetBrains Mono" panose="02010509020102050004"/>
                <a:ea typeface="JetBrains Mono" panose="02010509020102050004"/>
                <a:cs typeface="JetBrains Mono" panose="02010509020102050004"/>
                <a:sym typeface="JetBrains Mono" panose="02010509020102050004"/>
              </a:rPr>
              <a:t>kubectl exec -it &lt;frontend-pod-name&gt; -- curl backend-service</a:t>
            </a:r>
          </a:p>
        </p:txBody>
      </p:sp>
      <p:sp>
        <p:nvSpPr>
          <p:cNvPr id="4" name="TextBox 4"/>
          <p:cNvSpPr txBox="1"/>
          <p:nvPr/>
        </p:nvSpPr>
        <p:spPr>
          <a:xfrm>
            <a:off x="592931" y="1532983"/>
            <a:ext cx="3994428" cy="224155"/>
          </a:xfrm>
          <a:prstGeom prst="rect">
            <a:avLst/>
          </a:prstGeom>
        </p:spPr>
        <p:txBody>
          <a:bodyPr lIns="0" tIns="0" rIns="0" bIns="0" rtlCol="0" anchor="t">
            <a:spAutoFit/>
          </a:bodyPr>
          <a:lstStyle/>
          <a:p>
            <a:pPr algn="ctr">
              <a:lnSpc>
                <a:spcPts val="1820"/>
              </a:lnSpc>
              <a:spcBef>
                <a:spcPct val="0"/>
              </a:spcBef>
            </a:pPr>
            <a:r>
              <a:rPr lang="en-US" sz="1300">
                <a:solidFill>
                  <a:srgbClr val="000000"/>
                </a:solidFill>
                <a:latin typeface="JetBrains Mono" panose="02010509020102050004"/>
                <a:ea typeface="JetBrains Mono" panose="02010509020102050004"/>
                <a:cs typeface="JetBrains Mono" panose="02010509020102050004"/>
                <a:sym typeface="JetBrains Mono" panose="02010509020102050004"/>
              </a:rPr>
              <a:t>✔ Frontend can still access the backend.</a:t>
            </a:r>
          </a:p>
        </p:txBody>
      </p:sp>
      <p:sp>
        <p:nvSpPr>
          <p:cNvPr id="5" name="TextBox 5"/>
          <p:cNvSpPr txBox="1"/>
          <p:nvPr/>
        </p:nvSpPr>
        <p:spPr>
          <a:xfrm>
            <a:off x="592931" y="2152009"/>
            <a:ext cx="4154667" cy="242789"/>
          </a:xfrm>
          <a:prstGeom prst="rect">
            <a:avLst/>
          </a:prstGeom>
        </p:spPr>
        <p:txBody>
          <a:bodyPr lIns="0" tIns="0" rIns="0" bIns="0" rtlCol="0" anchor="t">
            <a:spAutoFit/>
          </a:bodyPr>
          <a:lstStyle/>
          <a:p>
            <a:pPr algn="ctr">
              <a:lnSpc>
                <a:spcPts val="2010"/>
              </a:lnSpc>
              <a:spcBef>
                <a:spcPct val="0"/>
              </a:spcBef>
            </a:pPr>
            <a:r>
              <a:rPr lang="en-US" sz="1435"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Try Accessing Backend From Another Pod</a:t>
            </a:r>
          </a:p>
        </p:txBody>
      </p:sp>
      <p:sp>
        <p:nvSpPr>
          <p:cNvPr id="6" name="TextBox 6"/>
          <p:cNvSpPr txBox="1"/>
          <p:nvPr/>
        </p:nvSpPr>
        <p:spPr>
          <a:xfrm>
            <a:off x="592931" y="2509099"/>
            <a:ext cx="5483662" cy="417195"/>
          </a:xfrm>
          <a:prstGeom prst="rect">
            <a:avLst/>
          </a:prstGeom>
        </p:spPr>
        <p:txBody>
          <a:bodyPr lIns="0" tIns="0" rIns="0" bIns="0" rtlCol="0" anchor="t">
            <a:spAutoFit/>
          </a:bodyPr>
          <a:lstStyle/>
          <a:p>
            <a:pPr algn="l">
              <a:lnSpc>
                <a:spcPts val="1680"/>
              </a:lnSpc>
              <a:spcBef>
                <a:spcPct val="0"/>
              </a:spcBef>
            </a:pPr>
            <a:r>
              <a:rPr lang="en-US" sz="1200">
                <a:solidFill>
                  <a:srgbClr val="000000"/>
                </a:solidFill>
                <a:latin typeface="JetBrains Mono" panose="02010509020102050004"/>
                <a:ea typeface="JetBrains Mono" panose="02010509020102050004"/>
                <a:cs typeface="JetBrains Mono" panose="02010509020102050004"/>
                <a:sym typeface="JetBrains Mono" panose="02010509020102050004"/>
              </a:rPr>
              <a:t>kubectl run test-pod --image=busybox --command -- sleep 3600</a:t>
            </a:r>
          </a:p>
          <a:p>
            <a:pPr algn="l">
              <a:lnSpc>
                <a:spcPts val="1680"/>
              </a:lnSpc>
              <a:spcBef>
                <a:spcPct val="0"/>
              </a:spcBef>
            </a:pPr>
            <a:r>
              <a:rPr lang="en-US" sz="1200">
                <a:solidFill>
                  <a:srgbClr val="000000"/>
                </a:solidFill>
                <a:latin typeface="JetBrains Mono" panose="02010509020102050004"/>
                <a:ea typeface="JetBrains Mono" panose="02010509020102050004"/>
                <a:cs typeface="JetBrains Mono" panose="02010509020102050004"/>
                <a:sym typeface="JetBrains Mono" panose="02010509020102050004"/>
              </a:rPr>
              <a:t>kubectl exec -it test-pod -- curl backend-service</a:t>
            </a:r>
          </a:p>
        </p:txBody>
      </p:sp>
      <p:sp>
        <p:nvSpPr>
          <p:cNvPr id="7" name="TextBox 7"/>
          <p:cNvSpPr txBox="1"/>
          <p:nvPr/>
        </p:nvSpPr>
        <p:spPr>
          <a:xfrm>
            <a:off x="965425" y="3040594"/>
            <a:ext cx="4286845" cy="224155"/>
          </a:xfrm>
          <a:prstGeom prst="rect">
            <a:avLst/>
          </a:prstGeom>
        </p:spPr>
        <p:txBody>
          <a:bodyPr lIns="0" tIns="0" rIns="0" bIns="0" rtlCol="0" anchor="t">
            <a:spAutoFit/>
          </a:bodyPr>
          <a:lstStyle/>
          <a:p>
            <a:pPr algn="ctr">
              <a:lnSpc>
                <a:spcPts val="1820"/>
              </a:lnSpc>
              <a:spcBef>
                <a:spcPct val="0"/>
              </a:spcBef>
            </a:pPr>
            <a:r>
              <a:rPr lang="en-US" sz="1300">
                <a:solidFill>
                  <a:srgbClr val="000000"/>
                </a:solidFill>
                <a:latin typeface="JetBrains Mono" panose="02010509020102050004"/>
                <a:ea typeface="JetBrains Mono" panose="02010509020102050004"/>
                <a:cs typeface="JetBrains Mono" panose="02010509020102050004"/>
                <a:sym typeface="JetBrains Mono" panose="02010509020102050004"/>
              </a:rPr>
              <a:t>🚨 Access is blocked for unauthorized Pods!</a:t>
            </a:r>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485775"/>
            <a:ext cx="3367088" cy="224155"/>
          </a:xfrm>
          <a:prstGeom prst="rect">
            <a:avLst/>
          </a:prstGeom>
        </p:spPr>
        <p:txBody>
          <a:bodyPr lIns="0" tIns="0" rIns="0" bIns="0" rtlCol="0" anchor="t">
            <a:spAutoFit/>
          </a:bodyPr>
          <a:lstStyle/>
          <a:p>
            <a:pPr algn="ctr">
              <a:lnSpc>
                <a:spcPts val="1820"/>
              </a:lnSpc>
              <a:spcBef>
                <a:spcPct val="0"/>
              </a:spcBef>
            </a:pPr>
            <a:r>
              <a:rPr lang="en-US" sz="130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Restrict Egress (Outgoing Traffic)</a:t>
            </a:r>
          </a:p>
        </p:txBody>
      </p:sp>
      <p:sp>
        <p:nvSpPr>
          <p:cNvPr id="3" name="TextBox 3"/>
          <p:cNvSpPr txBox="1"/>
          <p:nvPr/>
        </p:nvSpPr>
        <p:spPr>
          <a:xfrm>
            <a:off x="514350" y="823917"/>
            <a:ext cx="7275667" cy="452755"/>
          </a:xfrm>
          <a:prstGeom prst="rect">
            <a:avLst/>
          </a:prstGeom>
        </p:spPr>
        <p:txBody>
          <a:bodyPr lIns="0" tIns="0" rIns="0" bIns="0" rtlCol="0" anchor="t">
            <a:spAutoFit/>
          </a:bodyPr>
          <a:lstStyle/>
          <a:p>
            <a:pPr algn="l">
              <a:lnSpc>
                <a:spcPts val="1820"/>
              </a:lnSpc>
              <a:spcBef>
                <a:spcPct val="0"/>
              </a:spcBef>
            </a:pPr>
            <a:r>
              <a:rPr lang="en-US" sz="1300">
                <a:solidFill>
                  <a:srgbClr val="000000"/>
                </a:solidFill>
                <a:latin typeface="JetBrains Mono" panose="02010509020102050004"/>
                <a:ea typeface="JetBrains Mono" panose="02010509020102050004"/>
                <a:cs typeface="JetBrains Mono" panose="02010509020102050004"/>
                <a:sym typeface="JetBrains Mono" panose="02010509020102050004"/>
              </a:rPr>
              <a:t>By default, Pods can send traffic anywhere. Let's restrict backend Pods so they cannot access the internet.</a:t>
            </a:r>
          </a:p>
        </p:txBody>
      </p:sp>
      <p:sp>
        <p:nvSpPr>
          <p:cNvPr id="4" name="TextBox 4"/>
          <p:cNvSpPr txBox="1"/>
          <p:nvPr/>
        </p:nvSpPr>
        <p:spPr>
          <a:xfrm>
            <a:off x="514350" y="1400497"/>
            <a:ext cx="2194560" cy="3196590"/>
          </a:xfrm>
          <a:prstGeom prst="rect">
            <a:avLst/>
          </a:prstGeom>
        </p:spPr>
        <p:txBody>
          <a:bodyPr lIns="0" tIns="0" rIns="0" bIns="0" rtlCol="0" anchor="t">
            <a:spAutoFit/>
          </a:bodyPr>
          <a:lstStyle/>
          <a:p>
            <a:pPr algn="l">
              <a:lnSpc>
                <a:spcPts val="1260"/>
              </a:lnSpc>
              <a:spcBef>
                <a:spcPct val="0"/>
              </a:spcBef>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cat &lt;&lt;EOF | kubectl apply -f -</a:t>
            </a:r>
          </a:p>
          <a:p>
            <a:pPr algn="l">
              <a:lnSpc>
                <a:spcPts val="1260"/>
              </a:lnSpc>
              <a:spcBef>
                <a:spcPct val="0"/>
              </a:spcBef>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apiVersion: networking.k8s.io/v1</a:t>
            </a:r>
          </a:p>
          <a:p>
            <a:pPr algn="l">
              <a:lnSpc>
                <a:spcPts val="1260"/>
              </a:lnSpc>
              <a:spcBef>
                <a:spcPct val="0"/>
              </a:spcBef>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kind: NetworkPolicy</a:t>
            </a:r>
          </a:p>
          <a:p>
            <a:pPr algn="l">
              <a:lnSpc>
                <a:spcPts val="1260"/>
              </a:lnSpc>
              <a:spcBef>
                <a:spcPct val="0"/>
              </a:spcBef>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metadata:</a:t>
            </a:r>
          </a:p>
          <a:p>
            <a:pPr algn="l">
              <a:lnSpc>
                <a:spcPts val="1260"/>
              </a:lnSpc>
              <a:spcBef>
                <a:spcPct val="0"/>
              </a:spcBef>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  name: restrict-egress</a:t>
            </a:r>
          </a:p>
          <a:p>
            <a:pPr algn="l">
              <a:lnSpc>
                <a:spcPts val="1260"/>
              </a:lnSpc>
              <a:spcBef>
                <a:spcPct val="0"/>
              </a:spcBef>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  namespace: default</a:t>
            </a:r>
          </a:p>
          <a:p>
            <a:pPr algn="l">
              <a:lnSpc>
                <a:spcPts val="1260"/>
              </a:lnSpc>
              <a:spcBef>
                <a:spcPct val="0"/>
              </a:spcBef>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spec:</a:t>
            </a:r>
          </a:p>
          <a:p>
            <a:pPr algn="l">
              <a:lnSpc>
                <a:spcPts val="1260"/>
              </a:lnSpc>
              <a:spcBef>
                <a:spcPct val="0"/>
              </a:spcBef>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  podSelector:</a:t>
            </a:r>
          </a:p>
          <a:p>
            <a:pPr algn="l">
              <a:lnSpc>
                <a:spcPts val="1260"/>
              </a:lnSpc>
              <a:spcBef>
                <a:spcPct val="0"/>
              </a:spcBef>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    matchLabels:</a:t>
            </a:r>
          </a:p>
          <a:p>
            <a:pPr algn="l">
              <a:lnSpc>
                <a:spcPts val="1260"/>
              </a:lnSpc>
              <a:spcBef>
                <a:spcPct val="0"/>
              </a:spcBef>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      app: backend</a:t>
            </a:r>
          </a:p>
          <a:p>
            <a:pPr algn="l">
              <a:lnSpc>
                <a:spcPts val="1260"/>
              </a:lnSpc>
              <a:spcBef>
                <a:spcPct val="0"/>
              </a:spcBef>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  policyTypes:</a:t>
            </a:r>
          </a:p>
          <a:p>
            <a:pPr algn="l">
              <a:lnSpc>
                <a:spcPts val="1260"/>
              </a:lnSpc>
              <a:spcBef>
                <a:spcPct val="0"/>
              </a:spcBef>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  - Egress</a:t>
            </a:r>
          </a:p>
          <a:p>
            <a:pPr algn="l">
              <a:lnSpc>
                <a:spcPts val="1260"/>
              </a:lnSpc>
              <a:spcBef>
                <a:spcPct val="0"/>
              </a:spcBef>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  egress:</a:t>
            </a:r>
          </a:p>
          <a:p>
            <a:pPr algn="l">
              <a:lnSpc>
                <a:spcPts val="1260"/>
              </a:lnSpc>
              <a:spcBef>
                <a:spcPct val="0"/>
              </a:spcBef>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  - to:</a:t>
            </a:r>
          </a:p>
          <a:p>
            <a:pPr algn="l">
              <a:lnSpc>
                <a:spcPts val="1260"/>
              </a:lnSpc>
              <a:spcBef>
                <a:spcPct val="0"/>
              </a:spcBef>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    - podSelector:</a:t>
            </a:r>
          </a:p>
          <a:p>
            <a:pPr algn="l">
              <a:lnSpc>
                <a:spcPts val="1260"/>
              </a:lnSpc>
              <a:spcBef>
                <a:spcPct val="0"/>
              </a:spcBef>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        matchLabels:</a:t>
            </a:r>
          </a:p>
          <a:p>
            <a:pPr algn="l">
              <a:lnSpc>
                <a:spcPts val="1260"/>
              </a:lnSpc>
              <a:spcBef>
                <a:spcPct val="0"/>
              </a:spcBef>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          app: frontend</a:t>
            </a:r>
          </a:p>
          <a:p>
            <a:pPr algn="l">
              <a:lnSpc>
                <a:spcPts val="1260"/>
              </a:lnSpc>
              <a:spcBef>
                <a:spcPct val="0"/>
              </a:spcBef>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    ports:</a:t>
            </a:r>
          </a:p>
          <a:p>
            <a:pPr algn="l">
              <a:lnSpc>
                <a:spcPts val="1260"/>
              </a:lnSpc>
              <a:spcBef>
                <a:spcPct val="0"/>
              </a:spcBef>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    - protocol: TCP</a:t>
            </a:r>
          </a:p>
          <a:p>
            <a:pPr algn="l">
              <a:lnSpc>
                <a:spcPts val="1260"/>
              </a:lnSpc>
              <a:spcBef>
                <a:spcPct val="0"/>
              </a:spcBef>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      port: 80</a:t>
            </a:r>
          </a:p>
          <a:p>
            <a:pPr algn="l">
              <a:lnSpc>
                <a:spcPts val="1260"/>
              </a:lnSpc>
              <a:spcBef>
                <a:spcPct val="0"/>
              </a:spcBef>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EOF</a:t>
            </a:r>
          </a:p>
        </p:txBody>
      </p:sp>
      <p:sp>
        <p:nvSpPr>
          <p:cNvPr id="5" name="TextBox 5"/>
          <p:cNvSpPr txBox="1"/>
          <p:nvPr/>
        </p:nvSpPr>
        <p:spPr>
          <a:xfrm>
            <a:off x="3406341" y="2025444"/>
            <a:ext cx="3040384" cy="681355"/>
          </a:xfrm>
          <a:prstGeom prst="rect">
            <a:avLst/>
          </a:prstGeom>
        </p:spPr>
        <p:txBody>
          <a:bodyPr lIns="0" tIns="0" rIns="0" bIns="0" rtlCol="0" anchor="t">
            <a:spAutoFit/>
          </a:bodyPr>
          <a:lstStyle/>
          <a:p>
            <a:pPr algn="l">
              <a:lnSpc>
                <a:spcPts val="1820"/>
              </a:lnSpc>
              <a:spcBef>
                <a:spcPct val="0"/>
              </a:spcBef>
            </a:pPr>
            <a:r>
              <a:rPr lang="en-US" sz="1300">
                <a:solidFill>
                  <a:srgbClr val="000000"/>
                </a:solidFill>
                <a:latin typeface="JetBrains Mono" panose="02010509020102050004"/>
                <a:ea typeface="JetBrains Mono" panose="02010509020102050004"/>
                <a:cs typeface="JetBrains Mono" panose="02010509020102050004"/>
                <a:sym typeface="JetBrains Mono" panose="02010509020102050004"/>
              </a:rPr>
              <a:t>🚀 Now, backend Pods can only communicate with frontend, not external networks.</a:t>
            </a:r>
          </a:p>
        </p:txBody>
      </p:sp>
      <p:sp>
        <p:nvSpPr>
          <p:cNvPr id="6" name="TextBox 6"/>
          <p:cNvSpPr txBox="1"/>
          <p:nvPr/>
        </p:nvSpPr>
        <p:spPr>
          <a:xfrm>
            <a:off x="2708910" y="2989267"/>
            <a:ext cx="5228917" cy="201955"/>
          </a:xfrm>
          <a:prstGeom prst="rect">
            <a:avLst/>
          </a:prstGeom>
        </p:spPr>
        <p:txBody>
          <a:bodyPr lIns="0" tIns="0" rIns="0" bIns="0" rtlCol="0" anchor="t">
            <a:spAutoFit/>
          </a:bodyPr>
          <a:lstStyle/>
          <a:p>
            <a:pPr algn="ctr">
              <a:lnSpc>
                <a:spcPts val="1780"/>
              </a:lnSpc>
              <a:spcBef>
                <a:spcPct val="0"/>
              </a:spcBef>
            </a:pPr>
            <a:r>
              <a:rPr lang="en-US" sz="1270">
                <a:solidFill>
                  <a:srgbClr val="000000"/>
                </a:solidFill>
                <a:latin typeface="JetBrains Mono" panose="02010509020102050004"/>
                <a:ea typeface="JetBrains Mono" panose="02010509020102050004"/>
                <a:cs typeface="JetBrains Mono" panose="02010509020102050004"/>
                <a:sym typeface="JetBrains Mono" panose="02010509020102050004"/>
              </a:rPr>
              <a:t>kubectl exec -it &lt;backend-pod-name&gt; -- curl google.com</a:t>
            </a:r>
          </a:p>
        </p:txBody>
      </p:sp>
      <p:sp>
        <p:nvSpPr>
          <p:cNvPr id="7" name="TextBox 7"/>
          <p:cNvSpPr txBox="1"/>
          <p:nvPr/>
        </p:nvSpPr>
        <p:spPr>
          <a:xfrm>
            <a:off x="2708910" y="3232491"/>
            <a:ext cx="4692054" cy="238147"/>
          </a:xfrm>
          <a:prstGeom prst="rect">
            <a:avLst/>
          </a:prstGeom>
        </p:spPr>
        <p:txBody>
          <a:bodyPr lIns="0" tIns="0" rIns="0" bIns="0" rtlCol="0" anchor="t">
            <a:spAutoFit/>
          </a:bodyPr>
          <a:lstStyle/>
          <a:p>
            <a:pPr algn="ctr">
              <a:lnSpc>
                <a:spcPts val="2040"/>
              </a:lnSpc>
              <a:spcBef>
                <a:spcPct val="0"/>
              </a:spcBef>
            </a:pPr>
            <a:r>
              <a:rPr lang="en-US" sz="1455">
                <a:solidFill>
                  <a:srgbClr val="000000"/>
                </a:solidFill>
                <a:latin typeface="JetBrains Mono" panose="02010509020102050004"/>
                <a:ea typeface="JetBrains Mono" panose="02010509020102050004"/>
                <a:cs typeface="JetBrains Mono" panose="02010509020102050004"/>
                <a:sym typeface="JetBrains Mono" panose="02010509020102050004"/>
              </a:rPr>
              <a:t>🚨 Egress to external networks is blocked!</a:t>
            </a: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99967" y="1176338"/>
          <a:ext cx="6718966" cy="2790825"/>
        </p:xfrm>
        <a:graphic>
          <a:graphicData uri="http://schemas.openxmlformats.org/drawingml/2006/table">
            <a:tbl>
              <a:tblPr/>
              <a:tblGrid>
                <a:gridCol w="3359483">
                  <a:extLst>
                    <a:ext uri="{9D8B030D-6E8A-4147-A177-3AD203B41FA5}">
                      <a16:colId xmlns:a16="http://schemas.microsoft.com/office/drawing/2014/main" val="20000"/>
                    </a:ext>
                  </a:extLst>
                </a:gridCol>
                <a:gridCol w="3359483">
                  <a:extLst>
                    <a:ext uri="{9D8B030D-6E8A-4147-A177-3AD203B41FA5}">
                      <a16:colId xmlns:a16="http://schemas.microsoft.com/office/drawing/2014/main" val="20001"/>
                    </a:ext>
                  </a:extLst>
                </a:gridCol>
              </a:tblGrid>
              <a:tr h="431571">
                <a:tc>
                  <a:txBody>
                    <a:bodyPr/>
                    <a:lstStyle/>
                    <a:p>
                      <a:pPr algn="l">
                        <a:lnSpc>
                          <a:spcPts val="1685"/>
                        </a:lnSpc>
                        <a:defRPr/>
                      </a:pPr>
                      <a:r>
                        <a:rPr lang="en-US" sz="1205">
                          <a:solidFill>
                            <a:srgbClr val="000000"/>
                          </a:solidFill>
                          <a:latin typeface="JetBrains Mono" panose="02010509020102050004"/>
                          <a:ea typeface="JetBrains Mono" panose="02010509020102050004"/>
                          <a:cs typeface="JetBrains Mono" panose="02010509020102050004"/>
                          <a:sym typeface="JetBrains Mono" panose="02010509020102050004"/>
                        </a:rPr>
                        <a:t>Scenario</a:t>
                      </a:r>
                      <a:endParaRPr lang="en-US" sz="1100"/>
                    </a:p>
                  </a:txBody>
                  <a:tcPr marL="95250" marR="95250" marT="95250" marB="9525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685"/>
                        </a:lnSpc>
                        <a:defRPr/>
                      </a:pPr>
                      <a:r>
                        <a:rPr lang="en-US" sz="1205">
                          <a:solidFill>
                            <a:srgbClr val="000000"/>
                          </a:solidFill>
                          <a:latin typeface="JetBrains Mono" panose="02010509020102050004"/>
                          <a:ea typeface="JetBrains Mono" panose="02010509020102050004"/>
                          <a:cs typeface="JetBrains Mono" panose="02010509020102050004"/>
                          <a:sym typeface="JetBrains Mono" panose="02010509020102050004"/>
                        </a:rPr>
                        <a:t>Example Network Policy</a:t>
                      </a:r>
                      <a:endParaRPr lang="en-US" sz="1100"/>
                    </a:p>
                  </a:txBody>
                  <a:tcPr marL="95250" marR="95250" marT="95250" marB="9525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42561">
                <a:tc>
                  <a:txBody>
                    <a:bodyPr/>
                    <a:lstStyle/>
                    <a:p>
                      <a:pPr algn="l">
                        <a:lnSpc>
                          <a:spcPts val="1685"/>
                        </a:lnSpc>
                        <a:defRPr/>
                      </a:pPr>
                      <a:r>
                        <a:rPr lang="en-US" sz="1205">
                          <a:solidFill>
                            <a:srgbClr val="000000"/>
                          </a:solidFill>
                          <a:latin typeface="JetBrains Mono" panose="02010509020102050004"/>
                          <a:ea typeface="JetBrains Mono" panose="02010509020102050004"/>
                          <a:cs typeface="JetBrains Mono" panose="02010509020102050004"/>
                          <a:sym typeface="JetBrains Mono" panose="02010509020102050004"/>
                        </a:rPr>
                        <a:t>Allow traffic only from a namespace</a:t>
                      </a:r>
                      <a:endParaRPr lang="en-US" sz="1100"/>
                    </a:p>
                  </a:txBody>
                  <a:tcPr marL="95250" marR="95250" marT="95250" marB="9525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685"/>
                        </a:lnSpc>
                        <a:defRPr/>
                      </a:pPr>
                      <a:r>
                        <a:rPr lang="en-US" sz="1205">
                          <a:solidFill>
                            <a:srgbClr val="000000"/>
                          </a:solidFill>
                          <a:latin typeface="JetBrains Mono" panose="02010509020102050004"/>
                          <a:ea typeface="JetBrains Mono" panose="02010509020102050004"/>
                          <a:cs typeface="JetBrains Mono" panose="02010509020102050004"/>
                          <a:sym typeface="JetBrains Mono" panose="02010509020102050004"/>
                        </a:rPr>
                        <a:t>namespaceSelector</a:t>
                      </a:r>
                      <a:endParaRPr lang="en-US" sz="1100"/>
                    </a:p>
                  </a:txBody>
                  <a:tcPr marL="95250" marR="95250" marT="95250" marB="9525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31571">
                <a:tc>
                  <a:txBody>
                    <a:bodyPr/>
                    <a:lstStyle/>
                    <a:p>
                      <a:pPr algn="l">
                        <a:lnSpc>
                          <a:spcPts val="1685"/>
                        </a:lnSpc>
                        <a:defRPr/>
                      </a:pPr>
                      <a:r>
                        <a:rPr lang="en-US" sz="1205">
                          <a:solidFill>
                            <a:srgbClr val="000000"/>
                          </a:solidFill>
                          <a:latin typeface="JetBrains Mono" panose="02010509020102050004"/>
                          <a:ea typeface="JetBrains Mono" panose="02010509020102050004"/>
                          <a:cs typeface="JetBrains Mono" panose="02010509020102050004"/>
                          <a:sym typeface="JetBrains Mono" panose="02010509020102050004"/>
                        </a:rPr>
                        <a:t>Allow specific IP ranges</a:t>
                      </a:r>
                      <a:endParaRPr lang="en-US" sz="1100"/>
                    </a:p>
                  </a:txBody>
                  <a:tcPr marL="95250" marR="95250" marT="95250" marB="9525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685"/>
                        </a:lnSpc>
                        <a:defRPr/>
                      </a:pPr>
                      <a:r>
                        <a:rPr lang="en-US" sz="1205">
                          <a:solidFill>
                            <a:srgbClr val="000000"/>
                          </a:solidFill>
                          <a:latin typeface="JetBrains Mono" panose="02010509020102050004"/>
                          <a:ea typeface="JetBrains Mono" panose="02010509020102050004"/>
                          <a:cs typeface="JetBrains Mono" panose="02010509020102050004"/>
                          <a:sym typeface="JetBrains Mono" panose="02010509020102050004"/>
                        </a:rPr>
                        <a:t>ipBlock</a:t>
                      </a:r>
                      <a:endParaRPr lang="en-US" sz="1100"/>
                    </a:p>
                  </a:txBody>
                  <a:tcPr marL="95250" marR="95250" marT="95250" marB="9525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42561">
                <a:tc>
                  <a:txBody>
                    <a:bodyPr/>
                    <a:lstStyle/>
                    <a:p>
                      <a:pPr algn="l">
                        <a:lnSpc>
                          <a:spcPts val="1685"/>
                        </a:lnSpc>
                        <a:defRPr/>
                      </a:pPr>
                      <a:r>
                        <a:rPr lang="en-US" sz="1205">
                          <a:solidFill>
                            <a:srgbClr val="000000"/>
                          </a:solidFill>
                          <a:latin typeface="JetBrains Mono" panose="02010509020102050004"/>
                          <a:ea typeface="JetBrains Mono" panose="02010509020102050004"/>
                          <a:cs typeface="JetBrains Mono" panose="02010509020102050004"/>
                          <a:sym typeface="JetBrains Mono" panose="02010509020102050004"/>
                        </a:rPr>
                        <a:t>Restrict egress to specific domains</a:t>
                      </a:r>
                      <a:endParaRPr lang="en-US" sz="1100"/>
                    </a:p>
                  </a:txBody>
                  <a:tcPr marL="95250" marR="95250" marT="95250" marB="9525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685"/>
                        </a:lnSpc>
                        <a:defRPr/>
                      </a:pPr>
                      <a:r>
                        <a:rPr lang="en-US" sz="1205">
                          <a:solidFill>
                            <a:srgbClr val="000000"/>
                          </a:solidFill>
                          <a:latin typeface="JetBrains Mono" panose="02010509020102050004"/>
                          <a:ea typeface="JetBrains Mono" panose="02010509020102050004"/>
                          <a:cs typeface="JetBrains Mono" panose="02010509020102050004"/>
                          <a:sym typeface="JetBrains Mono" panose="02010509020102050004"/>
                        </a:rPr>
                        <a:t>egress rules</a:t>
                      </a:r>
                      <a:endParaRPr lang="en-US" sz="1100"/>
                    </a:p>
                  </a:txBody>
                  <a:tcPr marL="95250" marR="95250" marT="95250" marB="9525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42561">
                <a:tc>
                  <a:txBody>
                    <a:bodyPr/>
                    <a:lstStyle/>
                    <a:p>
                      <a:pPr algn="l">
                        <a:lnSpc>
                          <a:spcPts val="1685"/>
                        </a:lnSpc>
                        <a:defRPr/>
                      </a:pPr>
                      <a:r>
                        <a:rPr lang="en-US" sz="1205">
                          <a:solidFill>
                            <a:srgbClr val="000000"/>
                          </a:solidFill>
                          <a:latin typeface="JetBrains Mono" panose="02010509020102050004"/>
                          <a:ea typeface="JetBrains Mono" panose="02010509020102050004"/>
                          <a:cs typeface="JetBrains Mono" panose="02010509020102050004"/>
                          <a:sym typeface="JetBrains Mono" panose="02010509020102050004"/>
                        </a:rPr>
                        <a:t>Allow only internal cluster communication</a:t>
                      </a:r>
                      <a:endParaRPr lang="en-US" sz="1100"/>
                    </a:p>
                  </a:txBody>
                  <a:tcPr marL="95250" marR="95250" marT="95250" marB="9525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685"/>
                        </a:lnSpc>
                        <a:defRPr/>
                      </a:pPr>
                      <a:r>
                        <a:rPr lang="en-US" sz="1205">
                          <a:solidFill>
                            <a:srgbClr val="000000"/>
                          </a:solidFill>
                          <a:latin typeface="JetBrains Mono" panose="02010509020102050004"/>
                          <a:ea typeface="JetBrains Mono" panose="02010509020102050004"/>
                          <a:cs typeface="JetBrains Mono" panose="02010509020102050004"/>
                          <a:sym typeface="JetBrains Mono" panose="02010509020102050004"/>
                        </a:rPr>
                        <a:t>Block all external traffic</a:t>
                      </a:r>
                      <a:endParaRPr lang="en-US" sz="1100"/>
                    </a:p>
                  </a:txBody>
                  <a:tcPr marL="95250" marR="95250" marT="95250" marB="9525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 name="TextBox 3"/>
          <p:cNvSpPr txBox="1"/>
          <p:nvPr/>
        </p:nvSpPr>
        <p:spPr>
          <a:xfrm>
            <a:off x="1100034" y="643837"/>
            <a:ext cx="3359348" cy="288582"/>
          </a:xfrm>
          <a:prstGeom prst="rect">
            <a:avLst/>
          </a:prstGeom>
        </p:spPr>
        <p:txBody>
          <a:bodyPr lIns="0" tIns="0" rIns="0" bIns="0" rtlCol="0" anchor="t">
            <a:spAutoFit/>
          </a:bodyPr>
          <a:lstStyle/>
          <a:p>
            <a:pPr algn="ctr">
              <a:lnSpc>
                <a:spcPts val="2470"/>
              </a:lnSpc>
              <a:spcBef>
                <a:spcPct val="0"/>
              </a:spcBef>
            </a:pPr>
            <a:r>
              <a:rPr lang="en-US" sz="1765"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Advanced Network Policies</a:t>
            </a:r>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11656" y="2117805"/>
            <a:ext cx="7120689" cy="860266"/>
          </a:xfrm>
          <a:prstGeom prst="rect">
            <a:avLst/>
          </a:prstGeom>
        </p:spPr>
        <p:txBody>
          <a:bodyPr lIns="0" tIns="0" rIns="0" bIns="0" rtlCol="0" anchor="t">
            <a:spAutoFit/>
          </a:bodyPr>
          <a:lstStyle/>
          <a:p>
            <a:pPr algn="ctr">
              <a:lnSpc>
                <a:spcPts val="3630"/>
              </a:lnSpc>
              <a:spcBef>
                <a:spcPct val="0"/>
              </a:spcBef>
            </a:pPr>
            <a:r>
              <a:rPr lang="en-US" sz="2595">
                <a:solidFill>
                  <a:srgbClr val="000000"/>
                </a:solidFill>
                <a:latin typeface="JetBrains Mono" panose="02010509020102050004"/>
                <a:ea typeface="JetBrains Mono" panose="02010509020102050004"/>
                <a:cs typeface="JetBrains Mono" panose="02010509020102050004"/>
                <a:sym typeface="JetBrains Mono" panose="02010509020102050004"/>
              </a:rPr>
              <a:t>Helm: Kubernetes Package Manager - Detailed Guide &amp; Demonstration</a:t>
            </a: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274420" y="1638300"/>
          <a:ext cx="6595160" cy="2990850"/>
        </p:xfrm>
        <a:graphic>
          <a:graphicData uri="http://schemas.openxmlformats.org/drawingml/2006/table">
            <a:tbl>
              <a:tblPr/>
              <a:tblGrid>
                <a:gridCol w="3297580">
                  <a:extLst>
                    <a:ext uri="{9D8B030D-6E8A-4147-A177-3AD203B41FA5}">
                      <a16:colId xmlns:a16="http://schemas.microsoft.com/office/drawing/2014/main" val="20000"/>
                    </a:ext>
                  </a:extLst>
                </a:gridCol>
                <a:gridCol w="3297580">
                  <a:extLst>
                    <a:ext uri="{9D8B030D-6E8A-4147-A177-3AD203B41FA5}">
                      <a16:colId xmlns:a16="http://schemas.microsoft.com/office/drawing/2014/main" val="20001"/>
                    </a:ext>
                  </a:extLst>
                </a:gridCol>
              </a:tblGrid>
              <a:tr h="354684">
                <a:tc>
                  <a:txBody>
                    <a:bodyPr/>
                    <a:lstStyle/>
                    <a:p>
                      <a:pPr algn="ctr">
                        <a:lnSpc>
                          <a:spcPts val="1400"/>
                        </a:lnSpc>
                        <a:defRPr/>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Feature</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400"/>
                        </a:lnSpc>
                        <a:defRPr/>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Description</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27233">
                <a:tc>
                  <a:txBody>
                    <a:bodyPr/>
                    <a:lstStyle/>
                    <a:p>
                      <a:pPr algn="ctr">
                        <a:lnSpc>
                          <a:spcPts val="1400"/>
                        </a:lnSpc>
                        <a:defRPr/>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Simplifies Deployment</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400"/>
                        </a:lnSpc>
                        <a:defRPr/>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Deploys complex applications with a single command.</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27233">
                <a:tc>
                  <a:txBody>
                    <a:bodyPr/>
                    <a:lstStyle/>
                    <a:p>
                      <a:pPr algn="ctr">
                        <a:lnSpc>
                          <a:spcPts val="1400"/>
                        </a:lnSpc>
                        <a:defRPr/>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Reusability</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400"/>
                        </a:lnSpc>
                        <a:defRPr/>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Helm Charts can be reused across environments (dev, staging, prod).</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27233">
                <a:tc>
                  <a:txBody>
                    <a:bodyPr/>
                    <a:lstStyle/>
                    <a:p>
                      <a:pPr algn="ctr">
                        <a:lnSpc>
                          <a:spcPts val="1400"/>
                        </a:lnSpc>
                        <a:defRPr/>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Versioning &amp; Rollback</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400"/>
                        </a:lnSpc>
                        <a:defRPr/>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Easily update and revert to previous versions.</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27233">
                <a:tc>
                  <a:txBody>
                    <a:bodyPr/>
                    <a:lstStyle/>
                    <a:p>
                      <a:pPr algn="ctr">
                        <a:lnSpc>
                          <a:spcPts val="1400"/>
                        </a:lnSpc>
                        <a:defRPr/>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Dependency Management</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400"/>
                        </a:lnSpc>
                        <a:defRPr/>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Automatically installs dependencies (e.g., databases, services).</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27233">
                <a:tc>
                  <a:txBody>
                    <a:bodyPr/>
                    <a:lstStyle/>
                    <a:p>
                      <a:pPr algn="ctr">
                        <a:lnSpc>
                          <a:spcPts val="1400"/>
                        </a:lnSpc>
                        <a:defRPr/>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Configuration Management</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400"/>
                        </a:lnSpc>
                        <a:defRPr/>
                      </a:pP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Allows overriding default values with values.yaml.</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3" name="TextBox 3"/>
          <p:cNvSpPr txBox="1"/>
          <p:nvPr/>
        </p:nvSpPr>
        <p:spPr>
          <a:xfrm>
            <a:off x="514350" y="495300"/>
            <a:ext cx="8115300" cy="643654"/>
          </a:xfrm>
          <a:prstGeom prst="rect">
            <a:avLst/>
          </a:prstGeom>
        </p:spPr>
        <p:txBody>
          <a:bodyPr lIns="0" tIns="0" rIns="0" bIns="0" rtlCol="0" anchor="t">
            <a:spAutoFit/>
          </a:bodyPr>
          <a:lstStyle/>
          <a:p>
            <a:pPr algn="l">
              <a:lnSpc>
                <a:spcPts val="1795"/>
              </a:lnSpc>
              <a:spcBef>
                <a:spcPct val="0"/>
              </a:spcBef>
            </a:pPr>
            <a:r>
              <a:rPr lang="en-US" sz="1285">
                <a:solidFill>
                  <a:srgbClr val="000000"/>
                </a:solidFill>
                <a:latin typeface="JetBrains Mono" panose="02010509020102050004"/>
                <a:ea typeface="JetBrains Mono" panose="02010509020102050004"/>
                <a:cs typeface="JetBrains Mono" panose="02010509020102050004"/>
                <a:sym typeface="JetBrains Mono" panose="02010509020102050004"/>
              </a:rPr>
              <a:t>Helm is the package manager for Kubernetes. It helps deploy, manage, and update applications using Helm Charts, which are pre-configured Kubernetes resource templates.</a:t>
            </a:r>
          </a:p>
        </p:txBody>
      </p:sp>
      <p:sp>
        <p:nvSpPr>
          <p:cNvPr id="4" name="TextBox 4"/>
          <p:cNvSpPr txBox="1"/>
          <p:nvPr/>
        </p:nvSpPr>
        <p:spPr>
          <a:xfrm>
            <a:off x="2819204" y="1091329"/>
            <a:ext cx="2718435" cy="381511"/>
          </a:xfrm>
          <a:prstGeom prst="rect">
            <a:avLst/>
          </a:prstGeom>
        </p:spPr>
        <p:txBody>
          <a:bodyPr lIns="0" tIns="0" rIns="0" bIns="0" rtlCol="0" anchor="t">
            <a:spAutoFit/>
          </a:bodyPr>
          <a:lstStyle/>
          <a:p>
            <a:pPr algn="ctr">
              <a:lnSpc>
                <a:spcPts val="3120"/>
              </a:lnSpc>
              <a:spcBef>
                <a:spcPct val="0"/>
              </a:spcBef>
            </a:pPr>
            <a:r>
              <a:rPr lang="en-US" sz="223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1. Why Use Helm?</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8202" y="1424178"/>
            <a:ext cx="8647595" cy="1903047"/>
          </a:xfrm>
          <a:custGeom>
            <a:avLst/>
            <a:gdLst/>
            <a:ahLst/>
            <a:cxnLst/>
            <a:rect l="l" t="t" r="r" b="b"/>
            <a:pathLst>
              <a:path w="8647595" h="1903047">
                <a:moveTo>
                  <a:pt x="0" y="0"/>
                </a:moveTo>
                <a:lnTo>
                  <a:pt x="8647596" y="0"/>
                </a:lnTo>
                <a:lnTo>
                  <a:pt x="8647596" y="1903047"/>
                </a:lnTo>
                <a:lnTo>
                  <a:pt x="0" y="19030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971408" y="1728949"/>
            <a:ext cx="5306844" cy="1452458"/>
          </a:xfrm>
          <a:prstGeom prst="rect">
            <a:avLst/>
          </a:prstGeom>
        </p:spPr>
        <p:txBody>
          <a:bodyPr lIns="0" tIns="0" rIns="0" bIns="0" rtlCol="0" anchor="t">
            <a:spAutoFit/>
          </a:bodyPr>
          <a:lstStyle/>
          <a:p>
            <a:pPr algn="ctr">
              <a:lnSpc>
                <a:spcPts val="5040"/>
              </a:lnSpc>
            </a:pPr>
            <a:r>
              <a:rPr lang="en-US" sz="3600" b="1">
                <a:solidFill>
                  <a:srgbClr val="595959"/>
                </a:solidFill>
                <a:latin typeface="Ubuntu Bold" panose="020B0804030602030204"/>
                <a:ea typeface="Ubuntu Bold" panose="020B0804030602030204"/>
                <a:cs typeface="Ubuntu Bold" panose="020B0804030602030204"/>
                <a:sym typeface="Ubuntu Bold" panose="020B0804030602030204"/>
              </a:rPr>
              <a:t>Docker</a:t>
            </a:r>
          </a:p>
          <a:p>
            <a:pPr algn="ctr">
              <a:lnSpc>
                <a:spcPts val="5880"/>
              </a:lnSpc>
            </a:pPr>
            <a:r>
              <a:rPr lang="en-US" sz="4200" b="1">
                <a:solidFill>
                  <a:srgbClr val="000000"/>
                </a:solidFill>
                <a:latin typeface="Ubuntu Bold" panose="020B0804030602030204"/>
                <a:ea typeface="Ubuntu Bold" panose="020B0804030602030204"/>
                <a:cs typeface="Ubuntu Bold" panose="020B0804030602030204"/>
                <a:sym typeface="Ubuntu Bold" panose="020B0804030602030204"/>
              </a:rPr>
              <a:t>Container Registries</a:t>
            </a: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428625"/>
            <a:ext cx="5620821" cy="1550470"/>
          </a:xfrm>
          <a:prstGeom prst="rect">
            <a:avLst/>
          </a:prstGeom>
        </p:spPr>
        <p:txBody>
          <a:bodyPr lIns="0" tIns="0" rIns="0" bIns="0" rtlCol="0" anchor="t">
            <a:spAutoFit/>
          </a:bodyPr>
          <a:lstStyle/>
          <a:p>
            <a:pPr algn="l">
              <a:lnSpc>
                <a:spcPts val="2525"/>
              </a:lnSpc>
              <a:spcBef>
                <a:spcPct val="0"/>
              </a:spcBef>
            </a:pPr>
            <a:r>
              <a:rPr lang="en-US" sz="1400" b="1" spc="5">
                <a:solidFill>
                  <a:srgbClr val="000000"/>
                </a:solidFill>
                <a:latin typeface="Montserrat Bold" panose="00000600000000000000"/>
                <a:ea typeface="Montserrat Bold" panose="00000600000000000000"/>
                <a:cs typeface="Montserrat Bold" panose="00000600000000000000"/>
                <a:sym typeface="Montserrat Bold" panose="00000600000000000000"/>
              </a:rPr>
              <a:t>2. How Helm Works</a:t>
            </a:r>
          </a:p>
          <a:p>
            <a:pPr algn="l">
              <a:lnSpc>
                <a:spcPts val="2525"/>
              </a:lnSpc>
              <a:spcBef>
                <a:spcPct val="0"/>
              </a:spcBef>
            </a:pPr>
            <a:r>
              <a:rPr lang="en-US" sz="1400" spc="5">
                <a:solidFill>
                  <a:srgbClr val="000000"/>
                </a:solidFill>
                <a:latin typeface="Montserrat" panose="00000500000000000000"/>
                <a:ea typeface="Montserrat" panose="00000500000000000000"/>
                <a:cs typeface="Montserrat" panose="00000500000000000000"/>
                <a:sym typeface="Montserrat" panose="00000500000000000000"/>
              </a:rPr>
              <a:t>Helm CLI interacts with the Helm Chart Repository.</a:t>
            </a:r>
          </a:p>
          <a:p>
            <a:pPr algn="l">
              <a:lnSpc>
                <a:spcPts val="2525"/>
              </a:lnSpc>
              <a:spcBef>
                <a:spcPct val="0"/>
              </a:spcBef>
            </a:pPr>
            <a:r>
              <a:rPr lang="en-US" sz="1400" spc="5">
                <a:solidFill>
                  <a:srgbClr val="000000"/>
                </a:solidFill>
                <a:latin typeface="Montserrat" panose="00000500000000000000"/>
                <a:ea typeface="Montserrat" panose="00000500000000000000"/>
                <a:cs typeface="Montserrat" panose="00000500000000000000"/>
                <a:sym typeface="Montserrat" panose="00000500000000000000"/>
              </a:rPr>
              <a:t>Helm Charts are fetched and installed in Kubernetes.</a:t>
            </a:r>
          </a:p>
          <a:p>
            <a:pPr algn="l">
              <a:lnSpc>
                <a:spcPts val="2525"/>
              </a:lnSpc>
              <a:spcBef>
                <a:spcPct val="0"/>
              </a:spcBef>
            </a:pPr>
            <a:r>
              <a:rPr lang="en-US" sz="1400" spc="5">
                <a:solidFill>
                  <a:srgbClr val="000000"/>
                </a:solidFill>
                <a:latin typeface="Montserrat" panose="00000500000000000000"/>
                <a:ea typeface="Montserrat" panose="00000500000000000000"/>
                <a:cs typeface="Montserrat" panose="00000500000000000000"/>
                <a:sym typeface="Montserrat" panose="00000500000000000000"/>
              </a:rPr>
              <a:t>Helm Templates generate Kubernetes manifests dynamically.</a:t>
            </a:r>
          </a:p>
          <a:p>
            <a:pPr algn="l">
              <a:lnSpc>
                <a:spcPts val="2525"/>
              </a:lnSpc>
              <a:spcBef>
                <a:spcPct val="0"/>
              </a:spcBef>
            </a:pPr>
            <a:r>
              <a:rPr lang="en-US" sz="1400" spc="5">
                <a:solidFill>
                  <a:srgbClr val="000000"/>
                </a:solidFill>
                <a:latin typeface="Montserrat" panose="00000500000000000000"/>
                <a:ea typeface="Montserrat" panose="00000500000000000000"/>
                <a:cs typeface="Montserrat" panose="00000500000000000000"/>
                <a:sym typeface="Montserrat" panose="00000500000000000000"/>
              </a:rPr>
              <a:t>Helm Release is created, which can be managed and updated.</a:t>
            </a:r>
          </a:p>
        </p:txBody>
      </p:sp>
      <p:sp>
        <p:nvSpPr>
          <p:cNvPr id="3" name="TextBox 3"/>
          <p:cNvSpPr txBox="1"/>
          <p:nvPr/>
        </p:nvSpPr>
        <p:spPr>
          <a:xfrm>
            <a:off x="689675" y="2230795"/>
            <a:ext cx="6782753" cy="231368"/>
          </a:xfrm>
          <a:prstGeom prst="rect">
            <a:avLst/>
          </a:prstGeom>
        </p:spPr>
        <p:txBody>
          <a:bodyPr lIns="0" tIns="0" rIns="0" bIns="0" rtlCol="0" anchor="t">
            <a:spAutoFit/>
          </a:bodyPr>
          <a:lstStyle/>
          <a:p>
            <a:pPr algn="ctr">
              <a:lnSpc>
                <a:spcPts val="1945"/>
              </a:lnSpc>
              <a:spcBef>
                <a:spcPct val="0"/>
              </a:spcBef>
            </a:pPr>
            <a:r>
              <a:rPr lang="en-US" sz="139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User → Helm CLI → Chart Repo → Kubernetes Cluster → Helm Release</a:t>
            </a:r>
          </a:p>
        </p:txBody>
      </p:sp>
      <p:sp>
        <p:nvSpPr>
          <p:cNvPr id="4" name="TextBox 4"/>
          <p:cNvSpPr txBox="1"/>
          <p:nvPr/>
        </p:nvSpPr>
        <p:spPr>
          <a:xfrm>
            <a:off x="514536" y="2782291"/>
            <a:ext cx="1615480" cy="240359"/>
          </a:xfrm>
          <a:prstGeom prst="rect">
            <a:avLst/>
          </a:prstGeom>
        </p:spPr>
        <p:txBody>
          <a:bodyPr lIns="0" tIns="0" rIns="0" bIns="0" rtlCol="0" anchor="t">
            <a:spAutoFit/>
          </a:bodyPr>
          <a:lstStyle/>
          <a:p>
            <a:pPr algn="ctr">
              <a:lnSpc>
                <a:spcPts val="1980"/>
              </a:lnSpc>
              <a:spcBef>
                <a:spcPct val="0"/>
              </a:spcBef>
            </a:pPr>
            <a:r>
              <a:rPr lang="en-US" sz="1415"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3. Install Helm</a:t>
            </a:r>
          </a:p>
        </p:txBody>
      </p:sp>
      <p:sp>
        <p:nvSpPr>
          <p:cNvPr id="5" name="TextBox 5"/>
          <p:cNvSpPr txBox="1"/>
          <p:nvPr/>
        </p:nvSpPr>
        <p:spPr>
          <a:xfrm>
            <a:off x="689675" y="3135239"/>
            <a:ext cx="7036493" cy="184942"/>
          </a:xfrm>
          <a:prstGeom prst="rect">
            <a:avLst/>
          </a:prstGeom>
        </p:spPr>
        <p:txBody>
          <a:bodyPr lIns="0" tIns="0" rIns="0" bIns="0" rtlCol="0" anchor="t">
            <a:spAutoFit/>
          </a:bodyPr>
          <a:lstStyle/>
          <a:p>
            <a:pPr algn="ctr">
              <a:lnSpc>
                <a:spcPts val="1520"/>
              </a:lnSpc>
              <a:spcBef>
                <a:spcPct val="0"/>
              </a:spcBef>
            </a:pPr>
            <a:r>
              <a:rPr lang="en-US" sz="1085">
                <a:solidFill>
                  <a:srgbClr val="000000"/>
                </a:solidFill>
                <a:latin typeface="JetBrains Mono" panose="02010509020102050004"/>
                <a:ea typeface="JetBrains Mono" panose="02010509020102050004"/>
                <a:cs typeface="JetBrains Mono" panose="02010509020102050004"/>
                <a:sym typeface="JetBrains Mono" panose="02010509020102050004"/>
              </a:rPr>
              <a:t>curl -fsSL https://raw.githubusercontent.com/helm/helm/main/scripts/get-helm-3 | bash</a:t>
            </a:r>
          </a:p>
        </p:txBody>
      </p:sp>
      <p:sp>
        <p:nvSpPr>
          <p:cNvPr id="6" name="TextBox 6"/>
          <p:cNvSpPr txBox="1"/>
          <p:nvPr/>
        </p:nvSpPr>
        <p:spPr>
          <a:xfrm>
            <a:off x="689675" y="3424956"/>
            <a:ext cx="1440342" cy="264820"/>
          </a:xfrm>
          <a:prstGeom prst="rect">
            <a:avLst/>
          </a:prstGeom>
        </p:spPr>
        <p:txBody>
          <a:bodyPr lIns="0" tIns="0" rIns="0" bIns="0" rtlCol="0" anchor="t">
            <a:spAutoFit/>
          </a:bodyPr>
          <a:lstStyle/>
          <a:p>
            <a:pPr algn="ctr">
              <a:lnSpc>
                <a:spcPts val="2205"/>
              </a:lnSpc>
              <a:spcBef>
                <a:spcPct val="0"/>
              </a:spcBef>
            </a:pPr>
            <a:r>
              <a:rPr lang="en-US" sz="1575">
                <a:solidFill>
                  <a:srgbClr val="000000"/>
                </a:solidFill>
                <a:latin typeface="JetBrains Mono" panose="02010509020102050004"/>
                <a:ea typeface="JetBrains Mono" panose="02010509020102050004"/>
                <a:cs typeface="JetBrains Mono" panose="02010509020102050004"/>
                <a:sym typeface="JetBrains Mono" panose="02010509020102050004"/>
              </a:rPr>
              <a:t>helm version</a:t>
            </a:r>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419100"/>
            <a:ext cx="6189652" cy="645040"/>
          </a:xfrm>
          <a:prstGeom prst="rect">
            <a:avLst/>
          </a:prstGeom>
        </p:spPr>
        <p:txBody>
          <a:bodyPr lIns="0" tIns="0" rIns="0" bIns="0" rtlCol="0" anchor="t">
            <a:spAutoFit/>
          </a:bodyPr>
          <a:lstStyle/>
          <a:p>
            <a:pPr algn="l">
              <a:lnSpc>
                <a:spcPts val="2735"/>
              </a:lnSpc>
              <a:spcBef>
                <a:spcPct val="0"/>
              </a:spcBef>
            </a:pPr>
            <a:r>
              <a:rPr lang="en-US" sz="1520" b="1" spc="6">
                <a:solidFill>
                  <a:srgbClr val="000000"/>
                </a:solidFill>
                <a:latin typeface="Montserrat Bold" panose="00000600000000000000"/>
                <a:ea typeface="Montserrat Bold" panose="00000600000000000000"/>
                <a:cs typeface="Montserrat Bold" panose="00000600000000000000"/>
                <a:sym typeface="Montserrat Bold" panose="00000600000000000000"/>
              </a:rPr>
              <a:t>4. Helm Chart Structure</a:t>
            </a:r>
          </a:p>
          <a:p>
            <a:pPr algn="l">
              <a:lnSpc>
                <a:spcPts val="2735"/>
              </a:lnSpc>
              <a:spcBef>
                <a:spcPct val="0"/>
              </a:spcBef>
            </a:pPr>
            <a:r>
              <a:rPr lang="en-US" sz="1520" spc="6">
                <a:solidFill>
                  <a:srgbClr val="000000"/>
                </a:solidFill>
                <a:latin typeface="Montserrat" panose="00000500000000000000"/>
                <a:ea typeface="Montserrat" panose="00000500000000000000"/>
                <a:cs typeface="Montserrat" panose="00000500000000000000"/>
                <a:sym typeface="Montserrat" panose="00000500000000000000"/>
              </a:rPr>
              <a:t>A Helm Chart is a packaged Kubernetes application. It contains:</a:t>
            </a:r>
          </a:p>
        </p:txBody>
      </p:sp>
      <p:sp>
        <p:nvSpPr>
          <p:cNvPr id="3" name="TextBox 3"/>
          <p:cNvSpPr txBox="1"/>
          <p:nvPr/>
        </p:nvSpPr>
        <p:spPr>
          <a:xfrm>
            <a:off x="1212167" y="1442884"/>
            <a:ext cx="5491835" cy="1341158"/>
          </a:xfrm>
          <a:prstGeom prst="rect">
            <a:avLst/>
          </a:prstGeom>
        </p:spPr>
        <p:txBody>
          <a:bodyPr lIns="0" tIns="0" rIns="0" bIns="0" rtlCol="0" anchor="t">
            <a:spAutoFit/>
          </a:bodyPr>
          <a:lstStyle/>
          <a:p>
            <a:pPr algn="l">
              <a:lnSpc>
                <a:spcPts val="1870"/>
              </a:lnSpc>
              <a:spcBef>
                <a:spcPct val="0"/>
              </a:spcBef>
            </a:pPr>
            <a:r>
              <a:rPr lang="en-US" sz="1335">
                <a:solidFill>
                  <a:srgbClr val="000000"/>
                </a:solidFill>
                <a:latin typeface="JetBrains Mono" panose="02010509020102050004"/>
                <a:ea typeface="JetBrains Mono" panose="02010509020102050004"/>
                <a:cs typeface="JetBrains Mono" panose="02010509020102050004"/>
                <a:sym typeface="JetBrains Mono" panose="02010509020102050004"/>
              </a:rPr>
              <a:t>mychart/</a:t>
            </a:r>
          </a:p>
          <a:p>
            <a:pPr algn="l">
              <a:lnSpc>
                <a:spcPts val="1870"/>
              </a:lnSpc>
              <a:spcBef>
                <a:spcPct val="0"/>
              </a:spcBef>
            </a:pPr>
            <a:r>
              <a:rPr lang="en-US" sz="1335">
                <a:solidFill>
                  <a:srgbClr val="000000"/>
                </a:solidFill>
                <a:latin typeface="JetBrains Mono" panose="02010509020102050004"/>
                <a:ea typeface="JetBrains Mono" panose="02010509020102050004"/>
                <a:cs typeface="JetBrains Mono" panose="02010509020102050004"/>
                <a:sym typeface="JetBrains Mono" panose="02010509020102050004"/>
              </a:rPr>
              <a:t>  ├── charts/        # Dependencies (sub-charts)</a:t>
            </a:r>
          </a:p>
          <a:p>
            <a:pPr algn="l">
              <a:lnSpc>
                <a:spcPts val="1870"/>
              </a:lnSpc>
              <a:spcBef>
                <a:spcPct val="0"/>
              </a:spcBef>
            </a:pPr>
            <a:r>
              <a:rPr lang="en-US" sz="1335">
                <a:solidFill>
                  <a:srgbClr val="000000"/>
                </a:solidFill>
                <a:latin typeface="JetBrains Mono" panose="02010509020102050004"/>
                <a:ea typeface="JetBrains Mono" panose="02010509020102050004"/>
                <a:cs typeface="JetBrains Mono" panose="02010509020102050004"/>
                <a:sym typeface="JetBrains Mono" panose="02010509020102050004"/>
              </a:rPr>
              <a:t>  ├── templates/     # Kubernetes YAML templates</a:t>
            </a:r>
          </a:p>
          <a:p>
            <a:pPr algn="l">
              <a:lnSpc>
                <a:spcPts val="1870"/>
              </a:lnSpc>
              <a:spcBef>
                <a:spcPct val="0"/>
              </a:spcBef>
            </a:pPr>
            <a:r>
              <a:rPr lang="en-US" sz="1335">
                <a:solidFill>
                  <a:srgbClr val="000000"/>
                </a:solidFill>
                <a:latin typeface="JetBrains Mono" panose="02010509020102050004"/>
                <a:ea typeface="JetBrains Mono" panose="02010509020102050004"/>
                <a:cs typeface="JetBrains Mono" panose="02010509020102050004"/>
                <a:sym typeface="JetBrains Mono" panose="02010509020102050004"/>
              </a:rPr>
              <a:t>  ├── values.yaml    # Default configuration values</a:t>
            </a:r>
          </a:p>
          <a:p>
            <a:pPr algn="l">
              <a:lnSpc>
                <a:spcPts val="1870"/>
              </a:lnSpc>
              <a:spcBef>
                <a:spcPct val="0"/>
              </a:spcBef>
            </a:pPr>
            <a:r>
              <a:rPr lang="en-US" sz="1335">
                <a:solidFill>
                  <a:srgbClr val="000000"/>
                </a:solidFill>
                <a:latin typeface="JetBrains Mono" panose="02010509020102050004"/>
                <a:ea typeface="JetBrains Mono" panose="02010509020102050004"/>
                <a:cs typeface="JetBrains Mono" panose="02010509020102050004"/>
                <a:sym typeface="JetBrains Mono" panose="02010509020102050004"/>
              </a:rPr>
              <a:t>  ├── Chart.yaml     # Metadata about the Helm Chart</a:t>
            </a:r>
          </a:p>
          <a:p>
            <a:pPr algn="l">
              <a:lnSpc>
                <a:spcPts val="1870"/>
              </a:lnSpc>
              <a:spcBef>
                <a:spcPct val="0"/>
              </a:spcBef>
            </a:pPr>
            <a:r>
              <a:rPr lang="en-US" sz="1335">
                <a:solidFill>
                  <a:srgbClr val="000000"/>
                </a:solidFill>
                <a:latin typeface="JetBrains Mono" panose="02010509020102050004"/>
                <a:ea typeface="JetBrains Mono" panose="02010509020102050004"/>
                <a:cs typeface="JetBrains Mono" panose="02010509020102050004"/>
                <a:sym typeface="JetBrains Mono" panose="02010509020102050004"/>
              </a:rPr>
              <a:t>  ├── README.md      # Documentation</a:t>
            </a:r>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11395" y="428625"/>
            <a:ext cx="4178057" cy="1284348"/>
          </a:xfrm>
          <a:prstGeom prst="rect">
            <a:avLst/>
          </a:prstGeom>
        </p:spPr>
        <p:txBody>
          <a:bodyPr lIns="0" tIns="0" rIns="0" bIns="0" rtlCol="0" anchor="t">
            <a:spAutoFit/>
          </a:bodyPr>
          <a:lstStyle/>
          <a:p>
            <a:pPr algn="l">
              <a:lnSpc>
                <a:spcPts val="2695"/>
              </a:lnSpc>
              <a:spcBef>
                <a:spcPct val="0"/>
              </a:spcBef>
            </a:pPr>
            <a:r>
              <a:rPr lang="en-US" sz="1500" spc="5">
                <a:solidFill>
                  <a:srgbClr val="000000"/>
                </a:solidFill>
                <a:latin typeface="Montserrat" panose="00000500000000000000"/>
                <a:ea typeface="Montserrat" panose="00000500000000000000"/>
                <a:cs typeface="Montserrat" panose="00000500000000000000"/>
                <a:sym typeface="Montserrat" panose="00000500000000000000"/>
              </a:rPr>
              <a:t>We will:</a:t>
            </a:r>
          </a:p>
          <a:p>
            <a:pPr algn="l">
              <a:lnSpc>
                <a:spcPts val="2695"/>
              </a:lnSpc>
              <a:spcBef>
                <a:spcPct val="0"/>
              </a:spcBef>
            </a:pPr>
            <a:r>
              <a:rPr lang="en-US" sz="1500" spc="5">
                <a:solidFill>
                  <a:srgbClr val="000000"/>
                </a:solidFill>
                <a:latin typeface="Montserrat" panose="00000500000000000000"/>
                <a:ea typeface="Montserrat" panose="00000500000000000000"/>
                <a:cs typeface="Montserrat" panose="00000500000000000000"/>
                <a:sym typeface="Montserrat" panose="00000500000000000000"/>
              </a:rPr>
              <a:t>Deploy Nginx using Helm.</a:t>
            </a:r>
          </a:p>
          <a:p>
            <a:pPr algn="l">
              <a:lnSpc>
                <a:spcPts val="2695"/>
              </a:lnSpc>
              <a:spcBef>
                <a:spcPct val="0"/>
              </a:spcBef>
            </a:pPr>
            <a:r>
              <a:rPr lang="en-US" sz="1500" spc="5">
                <a:solidFill>
                  <a:srgbClr val="000000"/>
                </a:solidFill>
                <a:latin typeface="Montserrat" panose="00000500000000000000"/>
                <a:ea typeface="Montserrat" panose="00000500000000000000"/>
                <a:cs typeface="Montserrat" panose="00000500000000000000"/>
                <a:sym typeface="Montserrat" panose="00000500000000000000"/>
              </a:rPr>
              <a:t>Modify the configuration using values.yaml.</a:t>
            </a:r>
          </a:p>
          <a:p>
            <a:pPr algn="l">
              <a:lnSpc>
                <a:spcPts val="2695"/>
              </a:lnSpc>
              <a:spcBef>
                <a:spcPct val="0"/>
              </a:spcBef>
            </a:pPr>
            <a:r>
              <a:rPr lang="en-US" sz="1500" spc="5">
                <a:solidFill>
                  <a:srgbClr val="000000"/>
                </a:solidFill>
                <a:latin typeface="Montserrat" panose="00000500000000000000"/>
                <a:ea typeface="Montserrat" panose="00000500000000000000"/>
                <a:cs typeface="Montserrat" panose="00000500000000000000"/>
                <a:sym typeface="Montserrat" panose="00000500000000000000"/>
              </a:rPr>
              <a:t>Upgrade the Helm release.</a:t>
            </a:r>
          </a:p>
        </p:txBody>
      </p:sp>
      <p:sp>
        <p:nvSpPr>
          <p:cNvPr id="3" name="TextBox 3"/>
          <p:cNvSpPr txBox="1"/>
          <p:nvPr/>
        </p:nvSpPr>
        <p:spPr>
          <a:xfrm>
            <a:off x="611395" y="1954589"/>
            <a:ext cx="3466147" cy="224155"/>
          </a:xfrm>
          <a:prstGeom prst="rect">
            <a:avLst/>
          </a:prstGeom>
        </p:spPr>
        <p:txBody>
          <a:bodyPr lIns="0" tIns="0" rIns="0" bIns="0" rtlCol="0" anchor="t">
            <a:spAutoFit/>
          </a:bodyPr>
          <a:lstStyle/>
          <a:p>
            <a:pPr algn="ctr">
              <a:lnSpc>
                <a:spcPts val="1820"/>
              </a:lnSpc>
              <a:spcBef>
                <a:spcPct val="0"/>
              </a:spcBef>
            </a:pPr>
            <a:r>
              <a:rPr lang="en-US" sz="130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Step 1: Add a Helm Chart Repository</a:t>
            </a:r>
          </a:p>
        </p:txBody>
      </p:sp>
      <p:sp>
        <p:nvSpPr>
          <p:cNvPr id="4" name="TextBox 4"/>
          <p:cNvSpPr txBox="1"/>
          <p:nvPr/>
        </p:nvSpPr>
        <p:spPr>
          <a:xfrm>
            <a:off x="611395" y="2347595"/>
            <a:ext cx="5545693" cy="224155"/>
          </a:xfrm>
          <a:prstGeom prst="rect">
            <a:avLst/>
          </a:prstGeom>
        </p:spPr>
        <p:txBody>
          <a:bodyPr lIns="0" tIns="0" rIns="0" bIns="0" rtlCol="0" anchor="t">
            <a:spAutoFit/>
          </a:bodyPr>
          <a:lstStyle/>
          <a:p>
            <a:pPr algn="ctr">
              <a:lnSpc>
                <a:spcPts val="1820"/>
              </a:lnSpc>
              <a:spcBef>
                <a:spcPct val="0"/>
              </a:spcBef>
            </a:pPr>
            <a:r>
              <a:rPr lang="en-US" sz="1300">
                <a:solidFill>
                  <a:srgbClr val="000000"/>
                </a:solidFill>
                <a:latin typeface="JetBrains Mono" panose="02010509020102050004"/>
                <a:ea typeface="JetBrains Mono" panose="02010509020102050004"/>
                <a:cs typeface="JetBrains Mono" panose="02010509020102050004"/>
                <a:sym typeface="JetBrains Mono" panose="02010509020102050004"/>
              </a:rPr>
              <a:t>helm repo add bitnami https://charts.bitnami.com/bitnami</a:t>
            </a:r>
          </a:p>
        </p:txBody>
      </p:sp>
      <p:sp>
        <p:nvSpPr>
          <p:cNvPr id="5" name="TextBox 5"/>
          <p:cNvSpPr txBox="1"/>
          <p:nvPr/>
        </p:nvSpPr>
        <p:spPr>
          <a:xfrm>
            <a:off x="611395" y="2658485"/>
            <a:ext cx="1584484" cy="224155"/>
          </a:xfrm>
          <a:prstGeom prst="rect">
            <a:avLst/>
          </a:prstGeom>
        </p:spPr>
        <p:txBody>
          <a:bodyPr lIns="0" tIns="0" rIns="0" bIns="0" rtlCol="0" anchor="t">
            <a:spAutoFit/>
          </a:bodyPr>
          <a:lstStyle/>
          <a:p>
            <a:pPr algn="ctr">
              <a:lnSpc>
                <a:spcPts val="1820"/>
              </a:lnSpc>
              <a:spcBef>
                <a:spcPct val="0"/>
              </a:spcBef>
            </a:pPr>
            <a:r>
              <a:rPr lang="en-US" sz="1300">
                <a:solidFill>
                  <a:srgbClr val="000000"/>
                </a:solidFill>
                <a:latin typeface="JetBrains Mono" panose="02010509020102050004"/>
                <a:ea typeface="JetBrains Mono" panose="02010509020102050004"/>
                <a:cs typeface="JetBrains Mono" panose="02010509020102050004"/>
                <a:sym typeface="JetBrains Mono" panose="02010509020102050004"/>
              </a:rPr>
              <a:t>helm repo update</a:t>
            </a:r>
          </a:p>
        </p:txBody>
      </p:sp>
      <p:sp>
        <p:nvSpPr>
          <p:cNvPr id="6" name="TextBox 6"/>
          <p:cNvSpPr txBox="1"/>
          <p:nvPr/>
        </p:nvSpPr>
        <p:spPr>
          <a:xfrm>
            <a:off x="611453" y="3130291"/>
            <a:ext cx="3550920" cy="213831"/>
          </a:xfrm>
          <a:prstGeom prst="rect">
            <a:avLst/>
          </a:prstGeom>
        </p:spPr>
        <p:txBody>
          <a:bodyPr lIns="0" tIns="0" rIns="0" bIns="0" rtlCol="0" anchor="t">
            <a:spAutoFit/>
          </a:bodyPr>
          <a:lstStyle/>
          <a:p>
            <a:pPr algn="ctr">
              <a:lnSpc>
                <a:spcPts val="1865"/>
              </a:lnSpc>
              <a:spcBef>
                <a:spcPct val="0"/>
              </a:spcBef>
            </a:pPr>
            <a:r>
              <a:rPr lang="en-US" sz="133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Step 2: Install an Nginx Helm Chart</a:t>
            </a:r>
          </a:p>
        </p:txBody>
      </p:sp>
      <p:sp>
        <p:nvSpPr>
          <p:cNvPr id="7" name="TextBox 7"/>
          <p:cNvSpPr txBox="1"/>
          <p:nvPr/>
        </p:nvSpPr>
        <p:spPr>
          <a:xfrm>
            <a:off x="611453" y="3429846"/>
            <a:ext cx="3183223" cy="205421"/>
          </a:xfrm>
          <a:prstGeom prst="rect">
            <a:avLst/>
          </a:prstGeom>
        </p:spPr>
        <p:txBody>
          <a:bodyPr lIns="0" tIns="0" rIns="0" bIns="0" rtlCol="0" anchor="t">
            <a:spAutoFit/>
          </a:bodyPr>
          <a:lstStyle/>
          <a:p>
            <a:pPr algn="ctr">
              <a:lnSpc>
                <a:spcPts val="1720"/>
              </a:lnSpc>
              <a:spcBef>
                <a:spcPct val="0"/>
              </a:spcBef>
            </a:pPr>
            <a:r>
              <a:rPr lang="en-US" sz="1230">
                <a:solidFill>
                  <a:srgbClr val="000000"/>
                </a:solidFill>
                <a:latin typeface="JetBrains Mono" panose="02010509020102050004"/>
                <a:ea typeface="JetBrains Mono" panose="02010509020102050004"/>
                <a:cs typeface="JetBrains Mono" panose="02010509020102050004"/>
                <a:sym typeface="JetBrains Mono" panose="02010509020102050004"/>
              </a:rPr>
              <a:t>helm install mynginx bitnami/nginx</a:t>
            </a:r>
          </a:p>
        </p:txBody>
      </p:sp>
      <p:sp>
        <p:nvSpPr>
          <p:cNvPr id="8" name="TextBox 8"/>
          <p:cNvSpPr txBox="1"/>
          <p:nvPr/>
        </p:nvSpPr>
        <p:spPr>
          <a:xfrm>
            <a:off x="1403637" y="3806717"/>
            <a:ext cx="4516341" cy="198209"/>
          </a:xfrm>
          <a:prstGeom prst="rect">
            <a:avLst/>
          </a:prstGeom>
        </p:spPr>
        <p:txBody>
          <a:bodyPr lIns="0" tIns="0" rIns="0" bIns="0" rtlCol="0" anchor="t">
            <a:spAutoFit/>
          </a:bodyPr>
          <a:lstStyle/>
          <a:p>
            <a:pPr algn="ctr">
              <a:lnSpc>
                <a:spcPts val="1650"/>
              </a:lnSpc>
              <a:spcBef>
                <a:spcPct val="0"/>
              </a:spcBef>
            </a:pPr>
            <a:r>
              <a:rPr lang="en-US" sz="1180">
                <a:solidFill>
                  <a:srgbClr val="000000"/>
                </a:solidFill>
                <a:latin typeface="JetBrains Mono" panose="02010509020102050004"/>
                <a:ea typeface="JetBrains Mono" panose="02010509020102050004"/>
                <a:cs typeface="JetBrains Mono" panose="02010509020102050004"/>
                <a:sym typeface="JetBrains Mono" panose="02010509020102050004"/>
              </a:rPr>
              <a:t>🚀 Helm deploys Nginx as a Kubernetes application!</a:t>
            </a:r>
          </a:p>
        </p:txBody>
      </p:sp>
      <p:sp>
        <p:nvSpPr>
          <p:cNvPr id="9" name="TextBox 9"/>
          <p:cNvSpPr txBox="1"/>
          <p:nvPr/>
        </p:nvSpPr>
        <p:spPr>
          <a:xfrm>
            <a:off x="643024" y="4090650"/>
            <a:ext cx="3018783" cy="218647"/>
          </a:xfrm>
          <a:prstGeom prst="rect">
            <a:avLst/>
          </a:prstGeom>
        </p:spPr>
        <p:txBody>
          <a:bodyPr lIns="0" tIns="0" rIns="0" bIns="0" rtlCol="0" anchor="t">
            <a:spAutoFit/>
          </a:bodyPr>
          <a:lstStyle/>
          <a:p>
            <a:pPr algn="ctr">
              <a:lnSpc>
                <a:spcPts val="1850"/>
              </a:lnSpc>
              <a:spcBef>
                <a:spcPct val="0"/>
              </a:spcBef>
            </a:pPr>
            <a:r>
              <a:rPr lang="en-US" sz="1320">
                <a:solidFill>
                  <a:srgbClr val="000000"/>
                </a:solidFill>
                <a:latin typeface="JetBrains Mono" panose="02010509020102050004"/>
                <a:ea typeface="JetBrains Mono" panose="02010509020102050004"/>
                <a:cs typeface="JetBrains Mono" panose="02010509020102050004"/>
                <a:sym typeface="JetBrains Mono" panose="02010509020102050004"/>
              </a:rPr>
              <a:t>kubectl get all | grep mynginx</a:t>
            </a:r>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485775"/>
            <a:ext cx="6789420" cy="417496"/>
          </a:xfrm>
          <a:prstGeom prst="rect">
            <a:avLst/>
          </a:prstGeom>
        </p:spPr>
        <p:txBody>
          <a:bodyPr lIns="0" tIns="0" rIns="0" bIns="0" rtlCol="0" anchor="t">
            <a:spAutoFit/>
          </a:bodyPr>
          <a:lstStyle/>
          <a:p>
            <a:pPr algn="l">
              <a:lnSpc>
                <a:spcPts val="1665"/>
              </a:lnSpc>
              <a:spcBef>
                <a:spcPct val="0"/>
              </a:spcBef>
            </a:pPr>
            <a:r>
              <a:rPr lang="en-US" sz="119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6. Customize Deployment with values.yaml</a:t>
            </a:r>
          </a:p>
          <a:p>
            <a:pPr algn="l">
              <a:lnSpc>
                <a:spcPts val="1665"/>
              </a:lnSpc>
              <a:spcBef>
                <a:spcPct val="0"/>
              </a:spcBef>
            </a:pPr>
            <a:r>
              <a:rPr lang="en-US" sz="1190">
                <a:solidFill>
                  <a:srgbClr val="000000"/>
                </a:solidFill>
                <a:latin typeface="JetBrains Mono" panose="02010509020102050004"/>
                <a:ea typeface="JetBrains Mono" panose="02010509020102050004"/>
                <a:cs typeface="JetBrains Mono" panose="02010509020102050004"/>
                <a:sym typeface="JetBrains Mono" panose="02010509020102050004"/>
              </a:rPr>
              <a:t>Instead of using default values, override configurations using values.yaml.</a:t>
            </a:r>
          </a:p>
        </p:txBody>
      </p:sp>
      <p:sp>
        <p:nvSpPr>
          <p:cNvPr id="3" name="TextBox 3"/>
          <p:cNvSpPr txBox="1"/>
          <p:nvPr/>
        </p:nvSpPr>
        <p:spPr>
          <a:xfrm>
            <a:off x="514350" y="1240353"/>
            <a:ext cx="2833330" cy="207645"/>
          </a:xfrm>
          <a:prstGeom prst="rect">
            <a:avLst/>
          </a:prstGeom>
        </p:spPr>
        <p:txBody>
          <a:bodyPr lIns="0" tIns="0" rIns="0" bIns="0" rtlCol="0" anchor="t">
            <a:spAutoFit/>
          </a:bodyPr>
          <a:lstStyle/>
          <a:p>
            <a:pPr algn="ctr">
              <a:lnSpc>
                <a:spcPts val="1680"/>
              </a:lnSpc>
              <a:spcBef>
                <a:spcPct val="0"/>
              </a:spcBef>
            </a:pPr>
            <a:r>
              <a:rPr lang="en-US" sz="120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Step 1: Get Default Helm Values</a:t>
            </a:r>
          </a:p>
        </p:txBody>
      </p:sp>
      <p:sp>
        <p:nvSpPr>
          <p:cNvPr id="4" name="TextBox 4"/>
          <p:cNvSpPr txBox="1"/>
          <p:nvPr/>
        </p:nvSpPr>
        <p:spPr>
          <a:xfrm>
            <a:off x="514350" y="1521728"/>
            <a:ext cx="5050512" cy="224155"/>
          </a:xfrm>
          <a:prstGeom prst="rect">
            <a:avLst/>
          </a:prstGeom>
        </p:spPr>
        <p:txBody>
          <a:bodyPr lIns="0" tIns="0" rIns="0" bIns="0" rtlCol="0" anchor="t">
            <a:spAutoFit/>
          </a:bodyPr>
          <a:lstStyle/>
          <a:p>
            <a:pPr algn="ctr">
              <a:lnSpc>
                <a:spcPts val="1820"/>
              </a:lnSpc>
              <a:spcBef>
                <a:spcPct val="0"/>
              </a:spcBef>
            </a:pPr>
            <a:r>
              <a:rPr lang="en-US" sz="1300">
                <a:solidFill>
                  <a:srgbClr val="000000"/>
                </a:solidFill>
                <a:latin typeface="JetBrains Mono" panose="02010509020102050004"/>
                <a:ea typeface="JetBrains Mono" panose="02010509020102050004"/>
                <a:cs typeface="JetBrains Mono" panose="02010509020102050004"/>
                <a:sym typeface="JetBrains Mono" panose="02010509020102050004"/>
              </a:rPr>
              <a:t>helm show values bitnami/nginx &gt; custom-values.yaml</a:t>
            </a:r>
          </a:p>
        </p:txBody>
      </p:sp>
      <p:sp>
        <p:nvSpPr>
          <p:cNvPr id="5" name="TextBox 5"/>
          <p:cNvSpPr txBox="1"/>
          <p:nvPr/>
        </p:nvSpPr>
        <p:spPr>
          <a:xfrm>
            <a:off x="514350" y="1932943"/>
            <a:ext cx="3070027" cy="224155"/>
          </a:xfrm>
          <a:prstGeom prst="rect">
            <a:avLst/>
          </a:prstGeom>
        </p:spPr>
        <p:txBody>
          <a:bodyPr lIns="0" tIns="0" rIns="0" bIns="0" rtlCol="0" anchor="t">
            <a:spAutoFit/>
          </a:bodyPr>
          <a:lstStyle/>
          <a:p>
            <a:pPr algn="ctr">
              <a:lnSpc>
                <a:spcPts val="1820"/>
              </a:lnSpc>
              <a:spcBef>
                <a:spcPct val="0"/>
              </a:spcBef>
            </a:pPr>
            <a:r>
              <a:rPr lang="en-US" sz="130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Step 2: Edit custom-values.yaml</a:t>
            </a:r>
          </a:p>
        </p:txBody>
      </p:sp>
      <p:sp>
        <p:nvSpPr>
          <p:cNvPr id="6" name="TextBox 6"/>
          <p:cNvSpPr txBox="1"/>
          <p:nvPr/>
        </p:nvSpPr>
        <p:spPr>
          <a:xfrm>
            <a:off x="514350" y="2233299"/>
            <a:ext cx="1891758" cy="627632"/>
          </a:xfrm>
          <a:prstGeom prst="rect">
            <a:avLst/>
          </a:prstGeom>
        </p:spPr>
        <p:txBody>
          <a:bodyPr lIns="0" tIns="0" rIns="0" bIns="0" rtlCol="0" anchor="t">
            <a:spAutoFit/>
          </a:bodyPr>
          <a:lstStyle/>
          <a:p>
            <a:pPr algn="l">
              <a:lnSpc>
                <a:spcPts val="1735"/>
              </a:lnSpc>
              <a:spcBef>
                <a:spcPct val="0"/>
              </a:spcBef>
            </a:pPr>
            <a:r>
              <a:rPr lang="en-US" sz="1240">
                <a:solidFill>
                  <a:srgbClr val="000000"/>
                </a:solidFill>
                <a:latin typeface="JetBrains Mono" panose="02010509020102050004"/>
                <a:ea typeface="JetBrains Mono" panose="02010509020102050004"/>
                <a:cs typeface="JetBrains Mono" panose="02010509020102050004"/>
                <a:sym typeface="JetBrains Mono" panose="02010509020102050004"/>
              </a:rPr>
              <a:t>replicaCount: 3</a:t>
            </a:r>
          </a:p>
          <a:p>
            <a:pPr algn="l">
              <a:lnSpc>
                <a:spcPts val="1735"/>
              </a:lnSpc>
              <a:spcBef>
                <a:spcPct val="0"/>
              </a:spcBef>
            </a:pPr>
            <a:r>
              <a:rPr lang="en-US" sz="1240">
                <a:solidFill>
                  <a:srgbClr val="000000"/>
                </a:solidFill>
                <a:latin typeface="JetBrains Mono" panose="02010509020102050004"/>
                <a:ea typeface="JetBrains Mono" panose="02010509020102050004"/>
                <a:cs typeface="JetBrains Mono" panose="02010509020102050004"/>
                <a:sym typeface="JetBrains Mono" panose="02010509020102050004"/>
              </a:rPr>
              <a:t>service:</a:t>
            </a:r>
          </a:p>
          <a:p>
            <a:pPr algn="l">
              <a:lnSpc>
                <a:spcPts val="1735"/>
              </a:lnSpc>
              <a:spcBef>
                <a:spcPct val="0"/>
              </a:spcBef>
            </a:pPr>
            <a:r>
              <a:rPr lang="en-US" sz="1240">
                <a:solidFill>
                  <a:srgbClr val="000000"/>
                </a:solidFill>
                <a:latin typeface="JetBrains Mono" panose="02010509020102050004"/>
                <a:ea typeface="JetBrains Mono" panose="02010509020102050004"/>
                <a:cs typeface="JetBrains Mono" panose="02010509020102050004"/>
                <a:sym typeface="JetBrains Mono" panose="02010509020102050004"/>
              </a:rPr>
              <a:t>  type: LoadBalancer</a:t>
            </a:r>
          </a:p>
        </p:txBody>
      </p:sp>
      <p:sp>
        <p:nvSpPr>
          <p:cNvPr id="7" name="TextBox 7"/>
          <p:cNvSpPr txBox="1"/>
          <p:nvPr/>
        </p:nvSpPr>
        <p:spPr>
          <a:xfrm>
            <a:off x="514588" y="3203830"/>
            <a:ext cx="3069550" cy="206146"/>
          </a:xfrm>
          <a:prstGeom prst="rect">
            <a:avLst/>
          </a:prstGeom>
        </p:spPr>
        <p:txBody>
          <a:bodyPr lIns="0" tIns="0" rIns="0" bIns="0" rtlCol="0" anchor="t">
            <a:spAutoFit/>
          </a:bodyPr>
          <a:lstStyle/>
          <a:p>
            <a:pPr algn="ctr">
              <a:lnSpc>
                <a:spcPts val="1760"/>
              </a:lnSpc>
              <a:spcBef>
                <a:spcPct val="0"/>
              </a:spcBef>
            </a:pPr>
            <a:r>
              <a:rPr lang="en-US" sz="126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Step 3: Upgrade the Helm Release</a:t>
            </a:r>
          </a:p>
        </p:txBody>
      </p:sp>
      <p:sp>
        <p:nvSpPr>
          <p:cNvPr id="8" name="TextBox 8"/>
          <p:cNvSpPr txBox="1"/>
          <p:nvPr/>
        </p:nvSpPr>
        <p:spPr>
          <a:xfrm>
            <a:off x="514588" y="3486176"/>
            <a:ext cx="5545693" cy="224155"/>
          </a:xfrm>
          <a:prstGeom prst="rect">
            <a:avLst/>
          </a:prstGeom>
        </p:spPr>
        <p:txBody>
          <a:bodyPr lIns="0" tIns="0" rIns="0" bIns="0" rtlCol="0" anchor="t">
            <a:spAutoFit/>
          </a:bodyPr>
          <a:lstStyle/>
          <a:p>
            <a:pPr algn="ctr">
              <a:lnSpc>
                <a:spcPts val="1820"/>
              </a:lnSpc>
              <a:spcBef>
                <a:spcPct val="0"/>
              </a:spcBef>
            </a:pPr>
            <a:r>
              <a:rPr lang="en-US" sz="1300">
                <a:solidFill>
                  <a:srgbClr val="000000"/>
                </a:solidFill>
                <a:latin typeface="JetBrains Mono" panose="02010509020102050004"/>
                <a:ea typeface="JetBrains Mono" panose="02010509020102050004"/>
                <a:cs typeface="JetBrains Mono" panose="02010509020102050004"/>
                <a:sym typeface="JetBrains Mono" panose="02010509020102050004"/>
              </a:rPr>
              <a:t>helm upgrade mynginx bitnami/nginx -f custom-values.yaml</a:t>
            </a:r>
          </a:p>
        </p:txBody>
      </p:sp>
      <p:sp>
        <p:nvSpPr>
          <p:cNvPr id="9" name="TextBox 9"/>
          <p:cNvSpPr txBox="1"/>
          <p:nvPr/>
        </p:nvSpPr>
        <p:spPr>
          <a:xfrm>
            <a:off x="514350" y="3786531"/>
            <a:ext cx="2970967" cy="224155"/>
          </a:xfrm>
          <a:prstGeom prst="rect">
            <a:avLst/>
          </a:prstGeom>
        </p:spPr>
        <p:txBody>
          <a:bodyPr lIns="0" tIns="0" rIns="0" bIns="0" rtlCol="0" anchor="t">
            <a:spAutoFit/>
          </a:bodyPr>
          <a:lstStyle/>
          <a:p>
            <a:pPr algn="ctr">
              <a:lnSpc>
                <a:spcPts val="1820"/>
              </a:lnSpc>
              <a:spcBef>
                <a:spcPct val="0"/>
              </a:spcBef>
            </a:pPr>
            <a:r>
              <a:rPr lang="en-US" sz="1300">
                <a:solidFill>
                  <a:srgbClr val="000000"/>
                </a:solidFill>
                <a:latin typeface="JetBrains Mono" panose="02010509020102050004"/>
                <a:ea typeface="JetBrains Mono" panose="02010509020102050004"/>
                <a:cs typeface="JetBrains Mono" panose="02010509020102050004"/>
                <a:sym typeface="JetBrains Mono" panose="02010509020102050004"/>
              </a:rPr>
              <a:t>kubectl get all | grep mynginx</a:t>
            </a:r>
          </a:p>
        </p:txBody>
      </p:sp>
      <p:sp>
        <p:nvSpPr>
          <p:cNvPr id="10" name="TextBox 10"/>
          <p:cNvSpPr txBox="1"/>
          <p:nvPr/>
        </p:nvSpPr>
        <p:spPr>
          <a:xfrm>
            <a:off x="1460229" y="4086886"/>
            <a:ext cx="5692854" cy="207645"/>
          </a:xfrm>
          <a:prstGeom prst="rect">
            <a:avLst/>
          </a:prstGeom>
        </p:spPr>
        <p:txBody>
          <a:bodyPr lIns="0" tIns="0" rIns="0" bIns="0" rtlCol="0" anchor="t">
            <a:spAutoFit/>
          </a:bodyPr>
          <a:lstStyle/>
          <a:p>
            <a:pPr algn="ctr">
              <a:lnSpc>
                <a:spcPts val="1680"/>
              </a:lnSpc>
              <a:spcBef>
                <a:spcPct val="0"/>
              </a:spcBef>
            </a:pPr>
            <a:r>
              <a:rPr lang="en-US" sz="1200">
                <a:solidFill>
                  <a:srgbClr val="000000"/>
                </a:solidFill>
                <a:latin typeface="JetBrains Mono" panose="02010509020102050004"/>
                <a:ea typeface="JetBrains Mono" panose="02010509020102050004"/>
                <a:cs typeface="JetBrains Mono" panose="02010509020102050004"/>
                <a:sym typeface="JetBrains Mono" panose="02010509020102050004"/>
              </a:rPr>
              <a:t>🚀 Now, Nginx runs with 3 replicas and a LoadBalancer Service!</a:t>
            </a:r>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485775"/>
            <a:ext cx="3268028" cy="224155"/>
          </a:xfrm>
          <a:prstGeom prst="rect">
            <a:avLst/>
          </a:prstGeom>
        </p:spPr>
        <p:txBody>
          <a:bodyPr lIns="0" tIns="0" rIns="0" bIns="0" rtlCol="0" anchor="t">
            <a:spAutoFit/>
          </a:bodyPr>
          <a:lstStyle/>
          <a:p>
            <a:pPr algn="ctr">
              <a:lnSpc>
                <a:spcPts val="1820"/>
              </a:lnSpc>
              <a:spcBef>
                <a:spcPct val="0"/>
              </a:spcBef>
            </a:pPr>
            <a:r>
              <a:rPr lang="en-US" sz="130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7. Rollback to a Previous Version</a:t>
            </a:r>
          </a:p>
        </p:txBody>
      </p:sp>
      <p:sp>
        <p:nvSpPr>
          <p:cNvPr id="3" name="TextBox 3"/>
          <p:cNvSpPr txBox="1"/>
          <p:nvPr/>
        </p:nvSpPr>
        <p:spPr>
          <a:xfrm>
            <a:off x="809912" y="767642"/>
            <a:ext cx="1980605" cy="224155"/>
          </a:xfrm>
          <a:prstGeom prst="rect">
            <a:avLst/>
          </a:prstGeom>
        </p:spPr>
        <p:txBody>
          <a:bodyPr lIns="0" tIns="0" rIns="0" bIns="0" rtlCol="0" anchor="t">
            <a:spAutoFit/>
          </a:bodyPr>
          <a:lstStyle/>
          <a:p>
            <a:pPr algn="ctr">
              <a:lnSpc>
                <a:spcPts val="1820"/>
              </a:lnSpc>
              <a:spcBef>
                <a:spcPct val="0"/>
              </a:spcBef>
            </a:pPr>
            <a:r>
              <a:rPr lang="en-US" sz="1300">
                <a:solidFill>
                  <a:srgbClr val="000000"/>
                </a:solidFill>
                <a:latin typeface="JetBrains Mono" panose="02010509020102050004"/>
                <a:ea typeface="JetBrains Mono" panose="02010509020102050004"/>
                <a:cs typeface="JetBrains Mono" panose="02010509020102050004"/>
                <a:sym typeface="JetBrains Mono" panose="02010509020102050004"/>
              </a:rPr>
              <a:t>helm history mynginx</a:t>
            </a:r>
          </a:p>
        </p:txBody>
      </p:sp>
      <p:sp>
        <p:nvSpPr>
          <p:cNvPr id="4" name="TextBox 4"/>
          <p:cNvSpPr txBox="1"/>
          <p:nvPr/>
        </p:nvSpPr>
        <p:spPr>
          <a:xfrm>
            <a:off x="809912" y="1127803"/>
            <a:ext cx="2277785" cy="224155"/>
          </a:xfrm>
          <a:prstGeom prst="rect">
            <a:avLst/>
          </a:prstGeom>
        </p:spPr>
        <p:txBody>
          <a:bodyPr lIns="0" tIns="0" rIns="0" bIns="0" rtlCol="0" anchor="t">
            <a:spAutoFit/>
          </a:bodyPr>
          <a:lstStyle/>
          <a:p>
            <a:pPr algn="ctr">
              <a:lnSpc>
                <a:spcPts val="1820"/>
              </a:lnSpc>
              <a:spcBef>
                <a:spcPct val="0"/>
              </a:spcBef>
            </a:pPr>
            <a:r>
              <a:rPr lang="en-US" sz="1300">
                <a:solidFill>
                  <a:srgbClr val="000000"/>
                </a:solidFill>
                <a:latin typeface="JetBrains Mono" panose="02010509020102050004"/>
                <a:ea typeface="JetBrains Mono" panose="02010509020102050004"/>
                <a:cs typeface="JetBrains Mono" panose="02010509020102050004"/>
                <a:sym typeface="JetBrains Mono" panose="02010509020102050004"/>
              </a:rPr>
              <a:t>helm rollback mynginx 1</a:t>
            </a:r>
          </a:p>
        </p:txBody>
      </p:sp>
      <p:sp>
        <p:nvSpPr>
          <p:cNvPr id="5" name="TextBox 5"/>
          <p:cNvSpPr txBox="1"/>
          <p:nvPr/>
        </p:nvSpPr>
        <p:spPr>
          <a:xfrm>
            <a:off x="1294036" y="1485308"/>
            <a:ext cx="3989784" cy="224155"/>
          </a:xfrm>
          <a:prstGeom prst="rect">
            <a:avLst/>
          </a:prstGeom>
        </p:spPr>
        <p:txBody>
          <a:bodyPr lIns="0" tIns="0" rIns="0" bIns="0" rtlCol="0" anchor="t">
            <a:spAutoFit/>
          </a:bodyPr>
          <a:lstStyle/>
          <a:p>
            <a:pPr algn="ctr">
              <a:lnSpc>
                <a:spcPts val="1820"/>
              </a:lnSpc>
              <a:spcBef>
                <a:spcPct val="0"/>
              </a:spcBef>
            </a:pPr>
            <a:r>
              <a:rPr lang="en-US" sz="1300">
                <a:solidFill>
                  <a:srgbClr val="000000"/>
                </a:solidFill>
                <a:latin typeface="JetBrains Mono" panose="02010509020102050004"/>
                <a:ea typeface="JetBrains Mono" panose="02010509020102050004"/>
                <a:cs typeface="JetBrains Mono" panose="02010509020102050004"/>
                <a:sym typeface="JetBrains Mono" panose="02010509020102050004"/>
              </a:rPr>
              <a:t>🚀 Helm makes it easy to revert changes!</a:t>
            </a:r>
          </a:p>
        </p:txBody>
      </p:sp>
      <p:sp>
        <p:nvSpPr>
          <p:cNvPr id="6" name="TextBox 6"/>
          <p:cNvSpPr txBox="1"/>
          <p:nvPr/>
        </p:nvSpPr>
        <p:spPr>
          <a:xfrm>
            <a:off x="514643" y="2033374"/>
            <a:ext cx="2886194" cy="240586"/>
          </a:xfrm>
          <a:prstGeom prst="rect">
            <a:avLst/>
          </a:prstGeom>
        </p:spPr>
        <p:txBody>
          <a:bodyPr lIns="0" tIns="0" rIns="0" bIns="0" rtlCol="0" anchor="t">
            <a:spAutoFit/>
          </a:bodyPr>
          <a:lstStyle/>
          <a:p>
            <a:pPr algn="ctr">
              <a:lnSpc>
                <a:spcPts val="1965"/>
              </a:lnSpc>
              <a:spcBef>
                <a:spcPct val="0"/>
              </a:spcBef>
            </a:pPr>
            <a:r>
              <a:rPr lang="en-US" sz="1405"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8. Uninstall a Helm Release</a:t>
            </a:r>
          </a:p>
        </p:txBody>
      </p:sp>
      <p:sp>
        <p:nvSpPr>
          <p:cNvPr id="7" name="TextBox 7"/>
          <p:cNvSpPr txBox="1"/>
          <p:nvPr/>
        </p:nvSpPr>
        <p:spPr>
          <a:xfrm>
            <a:off x="880060" y="2331110"/>
            <a:ext cx="2034214" cy="203230"/>
          </a:xfrm>
          <a:prstGeom prst="rect">
            <a:avLst/>
          </a:prstGeom>
        </p:spPr>
        <p:txBody>
          <a:bodyPr lIns="0" tIns="0" rIns="0" bIns="0" rtlCol="0" anchor="t">
            <a:spAutoFit/>
          </a:bodyPr>
          <a:lstStyle/>
          <a:p>
            <a:pPr algn="ctr">
              <a:lnSpc>
                <a:spcPts val="1700"/>
              </a:lnSpc>
              <a:spcBef>
                <a:spcPct val="0"/>
              </a:spcBef>
            </a:pPr>
            <a:r>
              <a:rPr lang="en-US" sz="1215">
                <a:solidFill>
                  <a:srgbClr val="000000"/>
                </a:solidFill>
                <a:latin typeface="JetBrains Mono" panose="02010509020102050004"/>
                <a:ea typeface="JetBrains Mono" panose="02010509020102050004"/>
                <a:cs typeface="JetBrains Mono" panose="02010509020102050004"/>
                <a:sym typeface="JetBrains Mono" panose="02010509020102050004"/>
              </a:rPr>
              <a:t>helm uninstall mynginx</a:t>
            </a:r>
          </a:p>
        </p:txBody>
      </p:sp>
      <p:sp>
        <p:nvSpPr>
          <p:cNvPr id="8" name="TextBox 8"/>
          <p:cNvSpPr txBox="1"/>
          <p:nvPr/>
        </p:nvSpPr>
        <p:spPr>
          <a:xfrm>
            <a:off x="880060" y="2591490"/>
            <a:ext cx="2970967" cy="224155"/>
          </a:xfrm>
          <a:prstGeom prst="rect">
            <a:avLst/>
          </a:prstGeom>
        </p:spPr>
        <p:txBody>
          <a:bodyPr lIns="0" tIns="0" rIns="0" bIns="0" rtlCol="0" anchor="t">
            <a:spAutoFit/>
          </a:bodyPr>
          <a:lstStyle/>
          <a:p>
            <a:pPr algn="ctr">
              <a:lnSpc>
                <a:spcPts val="1820"/>
              </a:lnSpc>
              <a:spcBef>
                <a:spcPct val="0"/>
              </a:spcBef>
            </a:pPr>
            <a:r>
              <a:rPr lang="en-US" sz="1300">
                <a:solidFill>
                  <a:srgbClr val="000000"/>
                </a:solidFill>
                <a:latin typeface="JetBrains Mono" panose="02010509020102050004"/>
                <a:ea typeface="JetBrains Mono" panose="02010509020102050004"/>
                <a:cs typeface="JetBrains Mono" panose="02010509020102050004"/>
                <a:sym typeface="JetBrains Mono" panose="02010509020102050004"/>
              </a:rPr>
              <a:t>kubectl get all | grep mynginx</a:t>
            </a:r>
          </a:p>
        </p:txBody>
      </p:sp>
      <p:sp>
        <p:nvSpPr>
          <p:cNvPr id="9" name="TextBox 9"/>
          <p:cNvSpPr txBox="1"/>
          <p:nvPr/>
        </p:nvSpPr>
        <p:spPr>
          <a:xfrm>
            <a:off x="1294036" y="3030646"/>
            <a:ext cx="3593663" cy="224155"/>
          </a:xfrm>
          <a:prstGeom prst="rect">
            <a:avLst/>
          </a:prstGeom>
        </p:spPr>
        <p:txBody>
          <a:bodyPr lIns="0" tIns="0" rIns="0" bIns="0" rtlCol="0" anchor="t">
            <a:spAutoFit/>
          </a:bodyPr>
          <a:lstStyle/>
          <a:p>
            <a:pPr algn="ctr">
              <a:lnSpc>
                <a:spcPts val="1820"/>
              </a:lnSpc>
              <a:spcBef>
                <a:spcPct val="0"/>
              </a:spcBef>
            </a:pPr>
            <a:r>
              <a:rPr lang="en-US" sz="1300">
                <a:solidFill>
                  <a:srgbClr val="000000"/>
                </a:solidFill>
                <a:latin typeface="JetBrains Mono" panose="02010509020102050004"/>
                <a:ea typeface="JetBrains Mono" panose="02010509020102050004"/>
                <a:cs typeface="JetBrains Mono" panose="02010509020102050004"/>
                <a:sym typeface="JetBrains Mono" panose="02010509020102050004"/>
              </a:rPr>
              <a:t>🚀 The application is fully removed!</a:t>
            </a:r>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485775"/>
            <a:ext cx="2871907" cy="224155"/>
          </a:xfrm>
          <a:prstGeom prst="rect">
            <a:avLst/>
          </a:prstGeom>
        </p:spPr>
        <p:txBody>
          <a:bodyPr lIns="0" tIns="0" rIns="0" bIns="0" rtlCol="0" anchor="t">
            <a:spAutoFit/>
          </a:bodyPr>
          <a:lstStyle/>
          <a:p>
            <a:pPr algn="ctr">
              <a:lnSpc>
                <a:spcPts val="1820"/>
              </a:lnSpc>
              <a:spcBef>
                <a:spcPct val="0"/>
              </a:spcBef>
            </a:pPr>
            <a:r>
              <a:rPr lang="en-US" sz="130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9. Create a Custom Helm Chart</a:t>
            </a:r>
          </a:p>
        </p:txBody>
      </p:sp>
      <p:sp>
        <p:nvSpPr>
          <p:cNvPr id="3" name="TextBox 3"/>
          <p:cNvSpPr txBox="1"/>
          <p:nvPr/>
        </p:nvSpPr>
        <p:spPr>
          <a:xfrm>
            <a:off x="514350" y="779642"/>
            <a:ext cx="4852511" cy="224155"/>
          </a:xfrm>
          <a:prstGeom prst="rect">
            <a:avLst/>
          </a:prstGeom>
        </p:spPr>
        <p:txBody>
          <a:bodyPr lIns="0" tIns="0" rIns="0" bIns="0" rtlCol="0" anchor="t">
            <a:spAutoFit/>
          </a:bodyPr>
          <a:lstStyle/>
          <a:p>
            <a:pPr algn="ctr">
              <a:lnSpc>
                <a:spcPts val="1820"/>
              </a:lnSpc>
              <a:spcBef>
                <a:spcPct val="0"/>
              </a:spcBef>
            </a:pPr>
            <a:r>
              <a:rPr lang="en-US" sz="1300">
                <a:solidFill>
                  <a:srgbClr val="000000"/>
                </a:solidFill>
                <a:latin typeface="JetBrains Mono" panose="02010509020102050004"/>
                <a:ea typeface="JetBrains Mono" panose="02010509020102050004"/>
                <a:cs typeface="JetBrains Mono" panose="02010509020102050004"/>
                <a:sym typeface="JetBrains Mono" panose="02010509020102050004"/>
              </a:rPr>
              <a:t>We will create a Helm Chart for a simple web app.</a:t>
            </a:r>
          </a:p>
        </p:txBody>
      </p:sp>
      <p:sp>
        <p:nvSpPr>
          <p:cNvPr id="4" name="TextBox 4"/>
          <p:cNvSpPr txBox="1"/>
          <p:nvPr/>
        </p:nvSpPr>
        <p:spPr>
          <a:xfrm>
            <a:off x="513943" y="1260108"/>
            <a:ext cx="2946678" cy="239847"/>
          </a:xfrm>
          <a:prstGeom prst="rect">
            <a:avLst/>
          </a:prstGeom>
        </p:spPr>
        <p:txBody>
          <a:bodyPr lIns="0" tIns="0" rIns="0" bIns="0" rtlCol="0" anchor="t">
            <a:spAutoFit/>
          </a:bodyPr>
          <a:lstStyle/>
          <a:p>
            <a:pPr algn="ctr">
              <a:lnSpc>
                <a:spcPts val="2005"/>
              </a:lnSpc>
              <a:spcBef>
                <a:spcPct val="0"/>
              </a:spcBef>
            </a:pPr>
            <a:r>
              <a:rPr lang="en-US" sz="143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Step 1: Create a Helm Chart</a:t>
            </a:r>
          </a:p>
        </p:txBody>
      </p:sp>
      <p:sp>
        <p:nvSpPr>
          <p:cNvPr id="5" name="TextBox 5"/>
          <p:cNvSpPr txBox="1"/>
          <p:nvPr/>
        </p:nvSpPr>
        <p:spPr>
          <a:xfrm>
            <a:off x="514350" y="1566630"/>
            <a:ext cx="1881664" cy="452755"/>
          </a:xfrm>
          <a:prstGeom prst="rect">
            <a:avLst/>
          </a:prstGeom>
        </p:spPr>
        <p:txBody>
          <a:bodyPr lIns="0" tIns="0" rIns="0" bIns="0" rtlCol="0" anchor="t">
            <a:spAutoFit/>
          </a:bodyPr>
          <a:lstStyle/>
          <a:p>
            <a:pPr algn="l">
              <a:lnSpc>
                <a:spcPts val="1820"/>
              </a:lnSpc>
              <a:spcBef>
                <a:spcPct val="0"/>
              </a:spcBef>
            </a:pPr>
            <a:r>
              <a:rPr lang="en-US" sz="1300">
                <a:solidFill>
                  <a:srgbClr val="000000"/>
                </a:solidFill>
                <a:latin typeface="JetBrains Mono" panose="02010509020102050004"/>
                <a:ea typeface="JetBrains Mono" panose="02010509020102050004"/>
                <a:cs typeface="JetBrains Mono" panose="02010509020102050004"/>
                <a:sym typeface="JetBrains Mono" panose="02010509020102050004"/>
              </a:rPr>
              <a:t>helm create mychart</a:t>
            </a:r>
          </a:p>
          <a:p>
            <a:pPr algn="l">
              <a:lnSpc>
                <a:spcPts val="1820"/>
              </a:lnSpc>
              <a:spcBef>
                <a:spcPct val="0"/>
              </a:spcBef>
            </a:pPr>
            <a:r>
              <a:rPr lang="en-US" sz="1300">
                <a:solidFill>
                  <a:srgbClr val="000000"/>
                </a:solidFill>
                <a:latin typeface="JetBrains Mono" panose="02010509020102050004"/>
                <a:ea typeface="JetBrains Mono" panose="02010509020102050004"/>
                <a:cs typeface="JetBrains Mono" panose="02010509020102050004"/>
                <a:sym typeface="JetBrains Mono" panose="02010509020102050004"/>
              </a:rPr>
              <a:t>cd mychart</a:t>
            </a:r>
          </a:p>
        </p:txBody>
      </p:sp>
      <p:sp>
        <p:nvSpPr>
          <p:cNvPr id="6" name="TextBox 6"/>
          <p:cNvSpPr txBox="1"/>
          <p:nvPr/>
        </p:nvSpPr>
        <p:spPr>
          <a:xfrm>
            <a:off x="3705423" y="1680930"/>
            <a:ext cx="1485543" cy="224155"/>
          </a:xfrm>
          <a:prstGeom prst="rect">
            <a:avLst/>
          </a:prstGeom>
        </p:spPr>
        <p:txBody>
          <a:bodyPr lIns="0" tIns="0" rIns="0" bIns="0" rtlCol="0" anchor="t">
            <a:spAutoFit/>
          </a:bodyPr>
          <a:lstStyle/>
          <a:p>
            <a:pPr algn="ctr">
              <a:lnSpc>
                <a:spcPts val="1820"/>
              </a:lnSpc>
              <a:spcBef>
                <a:spcPct val="0"/>
              </a:spcBef>
            </a:pPr>
            <a:r>
              <a:rPr lang="en-US" sz="1300">
                <a:solidFill>
                  <a:srgbClr val="000000"/>
                </a:solidFill>
                <a:latin typeface="JetBrains Mono" panose="02010509020102050004"/>
                <a:ea typeface="JetBrains Mono" panose="02010509020102050004"/>
                <a:cs typeface="JetBrains Mono" panose="02010509020102050004"/>
                <a:sym typeface="JetBrains Mono" panose="02010509020102050004"/>
              </a:rPr>
              <a:t>This generates:</a:t>
            </a:r>
          </a:p>
        </p:txBody>
      </p:sp>
      <p:sp>
        <p:nvSpPr>
          <p:cNvPr id="7" name="TextBox 7"/>
          <p:cNvSpPr txBox="1"/>
          <p:nvPr/>
        </p:nvSpPr>
        <p:spPr>
          <a:xfrm>
            <a:off x="5821367" y="1260108"/>
            <a:ext cx="1485543" cy="1595755"/>
          </a:xfrm>
          <a:prstGeom prst="rect">
            <a:avLst/>
          </a:prstGeom>
        </p:spPr>
        <p:txBody>
          <a:bodyPr lIns="0" tIns="0" rIns="0" bIns="0" rtlCol="0" anchor="t">
            <a:spAutoFit/>
          </a:bodyPr>
          <a:lstStyle/>
          <a:p>
            <a:pPr algn="ctr">
              <a:lnSpc>
                <a:spcPts val="1820"/>
              </a:lnSpc>
              <a:spcBef>
                <a:spcPct val="0"/>
              </a:spcBef>
            </a:pPr>
            <a:r>
              <a:rPr lang="en-US" sz="1300">
                <a:solidFill>
                  <a:srgbClr val="000000"/>
                </a:solidFill>
                <a:latin typeface="JetBrains Mono" panose="02010509020102050004"/>
                <a:ea typeface="JetBrains Mono" panose="02010509020102050004"/>
                <a:cs typeface="JetBrains Mono" panose="02010509020102050004"/>
                <a:sym typeface="JetBrains Mono" panose="02010509020102050004"/>
              </a:rPr>
              <a:t>mychart/</a:t>
            </a:r>
          </a:p>
          <a:p>
            <a:pPr algn="ctr">
              <a:lnSpc>
                <a:spcPts val="1820"/>
              </a:lnSpc>
              <a:spcBef>
                <a:spcPct val="0"/>
              </a:spcBef>
            </a:pPr>
            <a:r>
              <a:rPr lang="en-US" sz="1300">
                <a:solidFill>
                  <a:srgbClr val="000000"/>
                </a:solidFill>
                <a:latin typeface="JetBrains Mono" panose="02010509020102050004"/>
                <a:ea typeface="JetBrains Mono" panose="02010509020102050004"/>
                <a:cs typeface="JetBrains Mono" panose="02010509020102050004"/>
                <a:sym typeface="JetBrains Mono" panose="02010509020102050004"/>
              </a:rPr>
              <a:t>  ├── templates/</a:t>
            </a:r>
          </a:p>
          <a:p>
            <a:pPr algn="ctr">
              <a:lnSpc>
                <a:spcPts val="1820"/>
              </a:lnSpc>
              <a:spcBef>
                <a:spcPct val="0"/>
              </a:spcBef>
            </a:pPr>
            <a:r>
              <a:rPr lang="en-US" sz="1300">
                <a:solidFill>
                  <a:srgbClr val="000000"/>
                </a:solidFill>
                <a:latin typeface="JetBrains Mono" panose="02010509020102050004"/>
                <a:ea typeface="JetBrains Mono" panose="02010509020102050004"/>
                <a:cs typeface="JetBrains Mono" panose="02010509020102050004"/>
                <a:sym typeface="JetBrains Mono" panose="02010509020102050004"/>
              </a:rPr>
              <a:t>  ├── values.yaml</a:t>
            </a:r>
          </a:p>
          <a:p>
            <a:pPr algn="ctr">
              <a:lnSpc>
                <a:spcPts val="1820"/>
              </a:lnSpc>
              <a:spcBef>
                <a:spcPct val="0"/>
              </a:spcBef>
            </a:pPr>
            <a:r>
              <a:rPr lang="en-US" sz="1300">
                <a:solidFill>
                  <a:srgbClr val="000000"/>
                </a:solidFill>
                <a:latin typeface="JetBrains Mono" panose="02010509020102050004"/>
                <a:ea typeface="JetBrains Mono" panose="02010509020102050004"/>
                <a:cs typeface="JetBrains Mono" panose="02010509020102050004"/>
                <a:sym typeface="JetBrains Mono" panose="02010509020102050004"/>
              </a:rPr>
              <a:t>  ├── Chart.yaml</a:t>
            </a:r>
          </a:p>
        </p:txBody>
      </p:sp>
      <p:sp>
        <p:nvSpPr>
          <p:cNvPr id="8" name="TextBox 8"/>
          <p:cNvSpPr txBox="1"/>
          <p:nvPr/>
        </p:nvSpPr>
        <p:spPr>
          <a:xfrm>
            <a:off x="514410" y="2276560"/>
            <a:ext cx="3763208" cy="224155"/>
          </a:xfrm>
          <a:prstGeom prst="rect">
            <a:avLst/>
          </a:prstGeom>
        </p:spPr>
        <p:txBody>
          <a:bodyPr lIns="0" tIns="0" rIns="0" bIns="0" rtlCol="0" anchor="t">
            <a:spAutoFit/>
          </a:bodyPr>
          <a:lstStyle/>
          <a:p>
            <a:pPr algn="ctr">
              <a:lnSpc>
                <a:spcPts val="1820"/>
              </a:lnSpc>
              <a:spcBef>
                <a:spcPct val="0"/>
              </a:spcBef>
            </a:pPr>
            <a:r>
              <a:rPr lang="en-US" sz="130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Step 2: Modify the Deployment Template</a:t>
            </a:r>
          </a:p>
        </p:txBody>
      </p:sp>
      <p:sp>
        <p:nvSpPr>
          <p:cNvPr id="9" name="TextBox 9"/>
          <p:cNvSpPr txBox="1"/>
          <p:nvPr/>
        </p:nvSpPr>
        <p:spPr>
          <a:xfrm>
            <a:off x="514410" y="2567391"/>
            <a:ext cx="3070027" cy="224155"/>
          </a:xfrm>
          <a:prstGeom prst="rect">
            <a:avLst/>
          </a:prstGeom>
        </p:spPr>
        <p:txBody>
          <a:bodyPr lIns="0" tIns="0" rIns="0" bIns="0" rtlCol="0" anchor="t">
            <a:spAutoFit/>
          </a:bodyPr>
          <a:lstStyle/>
          <a:p>
            <a:pPr algn="ctr">
              <a:lnSpc>
                <a:spcPts val="1820"/>
              </a:lnSpc>
              <a:spcBef>
                <a:spcPct val="0"/>
              </a:spcBef>
            </a:pPr>
            <a:r>
              <a:rPr lang="en-US" sz="1300">
                <a:solidFill>
                  <a:srgbClr val="000000"/>
                </a:solidFill>
                <a:latin typeface="JetBrains Mono" panose="02010509020102050004"/>
                <a:ea typeface="JetBrains Mono" panose="02010509020102050004"/>
                <a:cs typeface="JetBrains Mono" panose="02010509020102050004"/>
                <a:sym typeface="JetBrains Mono" panose="02010509020102050004"/>
              </a:rPr>
              <a:t>Edit templates/deployment.yaml:</a:t>
            </a:r>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485775"/>
            <a:ext cx="5765623" cy="3665573"/>
          </a:xfrm>
          <a:prstGeom prst="rect">
            <a:avLst/>
          </a:prstGeom>
        </p:spPr>
        <p:txBody>
          <a:bodyPr lIns="0" tIns="0" rIns="0" bIns="0" rtlCol="0" anchor="t">
            <a:spAutoFit/>
          </a:bodyPr>
          <a:lstStyle/>
          <a:p>
            <a:pPr algn="l">
              <a:lnSpc>
                <a:spcPts val="1535"/>
              </a:lnSpc>
            </a:pPr>
            <a:r>
              <a:rPr lang="en-US" sz="1095">
                <a:solidFill>
                  <a:srgbClr val="000000"/>
                </a:solidFill>
                <a:latin typeface="JetBrains Mono" panose="02010509020102050004"/>
                <a:ea typeface="JetBrains Mono" panose="02010509020102050004"/>
                <a:cs typeface="JetBrains Mono" panose="02010509020102050004"/>
                <a:sym typeface="JetBrains Mono" panose="02010509020102050004"/>
              </a:rPr>
              <a:t>apiVersion: apps/v1</a:t>
            </a:r>
          </a:p>
          <a:p>
            <a:pPr algn="l">
              <a:lnSpc>
                <a:spcPts val="1535"/>
              </a:lnSpc>
            </a:pPr>
            <a:r>
              <a:rPr lang="en-US" sz="1095">
                <a:solidFill>
                  <a:srgbClr val="000000"/>
                </a:solidFill>
                <a:latin typeface="JetBrains Mono" panose="02010509020102050004"/>
                <a:ea typeface="JetBrains Mono" panose="02010509020102050004"/>
                <a:cs typeface="JetBrains Mono" panose="02010509020102050004"/>
                <a:sym typeface="JetBrains Mono" panose="02010509020102050004"/>
              </a:rPr>
              <a:t>kind: Deployment</a:t>
            </a:r>
          </a:p>
          <a:p>
            <a:pPr algn="l">
              <a:lnSpc>
                <a:spcPts val="1535"/>
              </a:lnSpc>
            </a:pPr>
            <a:r>
              <a:rPr lang="en-US" sz="1095">
                <a:solidFill>
                  <a:srgbClr val="000000"/>
                </a:solidFill>
                <a:latin typeface="JetBrains Mono" panose="02010509020102050004"/>
                <a:ea typeface="JetBrains Mono" panose="02010509020102050004"/>
                <a:cs typeface="JetBrains Mono" panose="02010509020102050004"/>
                <a:sym typeface="JetBrains Mono" panose="02010509020102050004"/>
              </a:rPr>
              <a:t>metadata:</a:t>
            </a:r>
          </a:p>
          <a:p>
            <a:pPr algn="l">
              <a:lnSpc>
                <a:spcPts val="1535"/>
              </a:lnSpc>
            </a:pPr>
            <a:r>
              <a:rPr lang="en-US" sz="1095">
                <a:solidFill>
                  <a:srgbClr val="000000"/>
                </a:solidFill>
                <a:latin typeface="JetBrains Mono" panose="02010509020102050004"/>
                <a:ea typeface="JetBrains Mono" panose="02010509020102050004"/>
                <a:cs typeface="JetBrains Mono" panose="02010509020102050004"/>
                <a:sym typeface="JetBrains Mono" panose="02010509020102050004"/>
              </a:rPr>
              <a:t>  name: {{ .Release.Name }}</a:t>
            </a:r>
          </a:p>
          <a:p>
            <a:pPr algn="l">
              <a:lnSpc>
                <a:spcPts val="1535"/>
              </a:lnSpc>
            </a:pPr>
            <a:r>
              <a:rPr lang="en-US" sz="1095">
                <a:solidFill>
                  <a:srgbClr val="000000"/>
                </a:solidFill>
                <a:latin typeface="JetBrains Mono" panose="02010509020102050004"/>
                <a:ea typeface="JetBrains Mono" panose="02010509020102050004"/>
                <a:cs typeface="JetBrains Mono" panose="02010509020102050004"/>
                <a:sym typeface="JetBrains Mono" panose="02010509020102050004"/>
              </a:rPr>
              <a:t>spec:</a:t>
            </a:r>
          </a:p>
          <a:p>
            <a:pPr algn="l">
              <a:lnSpc>
                <a:spcPts val="1535"/>
              </a:lnSpc>
            </a:pPr>
            <a:r>
              <a:rPr lang="en-US" sz="1095">
                <a:solidFill>
                  <a:srgbClr val="000000"/>
                </a:solidFill>
                <a:latin typeface="JetBrains Mono" panose="02010509020102050004"/>
                <a:ea typeface="JetBrains Mono" panose="02010509020102050004"/>
                <a:cs typeface="JetBrains Mono" panose="02010509020102050004"/>
                <a:sym typeface="JetBrains Mono" panose="02010509020102050004"/>
              </a:rPr>
              <a:t>  replicas: {{ .Values.replicaCount }}</a:t>
            </a:r>
          </a:p>
          <a:p>
            <a:pPr algn="l">
              <a:lnSpc>
                <a:spcPts val="1535"/>
              </a:lnSpc>
            </a:pPr>
            <a:r>
              <a:rPr lang="en-US" sz="1095">
                <a:solidFill>
                  <a:srgbClr val="000000"/>
                </a:solidFill>
                <a:latin typeface="JetBrains Mono" panose="02010509020102050004"/>
                <a:ea typeface="JetBrains Mono" panose="02010509020102050004"/>
                <a:cs typeface="JetBrains Mono" panose="02010509020102050004"/>
                <a:sym typeface="JetBrains Mono" panose="02010509020102050004"/>
              </a:rPr>
              <a:t>  selector:</a:t>
            </a:r>
          </a:p>
          <a:p>
            <a:pPr algn="l">
              <a:lnSpc>
                <a:spcPts val="1535"/>
              </a:lnSpc>
            </a:pPr>
            <a:r>
              <a:rPr lang="en-US" sz="1095">
                <a:solidFill>
                  <a:srgbClr val="000000"/>
                </a:solidFill>
                <a:latin typeface="JetBrains Mono" panose="02010509020102050004"/>
                <a:ea typeface="JetBrains Mono" panose="02010509020102050004"/>
                <a:cs typeface="JetBrains Mono" panose="02010509020102050004"/>
                <a:sym typeface="JetBrains Mono" panose="02010509020102050004"/>
              </a:rPr>
              <a:t>    matchLabels:</a:t>
            </a:r>
          </a:p>
          <a:p>
            <a:pPr algn="l">
              <a:lnSpc>
                <a:spcPts val="1535"/>
              </a:lnSpc>
            </a:pPr>
            <a:r>
              <a:rPr lang="en-US" sz="1095">
                <a:solidFill>
                  <a:srgbClr val="000000"/>
                </a:solidFill>
                <a:latin typeface="JetBrains Mono" panose="02010509020102050004"/>
                <a:ea typeface="JetBrains Mono" panose="02010509020102050004"/>
                <a:cs typeface="JetBrains Mono" panose="02010509020102050004"/>
                <a:sym typeface="JetBrains Mono" panose="02010509020102050004"/>
              </a:rPr>
              <a:t>      app: {{ .Release.Name }}</a:t>
            </a:r>
          </a:p>
          <a:p>
            <a:pPr algn="l">
              <a:lnSpc>
                <a:spcPts val="1535"/>
              </a:lnSpc>
            </a:pPr>
            <a:r>
              <a:rPr lang="en-US" sz="1095">
                <a:solidFill>
                  <a:srgbClr val="000000"/>
                </a:solidFill>
                <a:latin typeface="JetBrains Mono" panose="02010509020102050004"/>
                <a:ea typeface="JetBrains Mono" panose="02010509020102050004"/>
                <a:cs typeface="JetBrains Mono" panose="02010509020102050004"/>
                <a:sym typeface="JetBrains Mono" panose="02010509020102050004"/>
              </a:rPr>
              <a:t>  template:</a:t>
            </a:r>
          </a:p>
          <a:p>
            <a:pPr algn="l">
              <a:lnSpc>
                <a:spcPts val="1535"/>
              </a:lnSpc>
            </a:pPr>
            <a:r>
              <a:rPr lang="en-US" sz="1095">
                <a:solidFill>
                  <a:srgbClr val="000000"/>
                </a:solidFill>
                <a:latin typeface="JetBrains Mono" panose="02010509020102050004"/>
                <a:ea typeface="JetBrains Mono" panose="02010509020102050004"/>
                <a:cs typeface="JetBrains Mono" panose="02010509020102050004"/>
                <a:sym typeface="JetBrains Mono" panose="02010509020102050004"/>
              </a:rPr>
              <a:t>    metadata:</a:t>
            </a:r>
          </a:p>
          <a:p>
            <a:pPr algn="l">
              <a:lnSpc>
                <a:spcPts val="1535"/>
              </a:lnSpc>
            </a:pPr>
            <a:r>
              <a:rPr lang="en-US" sz="1095">
                <a:solidFill>
                  <a:srgbClr val="000000"/>
                </a:solidFill>
                <a:latin typeface="JetBrains Mono" panose="02010509020102050004"/>
                <a:ea typeface="JetBrains Mono" panose="02010509020102050004"/>
                <a:cs typeface="JetBrains Mono" panose="02010509020102050004"/>
                <a:sym typeface="JetBrains Mono" panose="02010509020102050004"/>
              </a:rPr>
              <a:t>      labels:</a:t>
            </a:r>
          </a:p>
          <a:p>
            <a:pPr algn="l">
              <a:lnSpc>
                <a:spcPts val="1535"/>
              </a:lnSpc>
            </a:pPr>
            <a:r>
              <a:rPr lang="en-US" sz="1095">
                <a:solidFill>
                  <a:srgbClr val="000000"/>
                </a:solidFill>
                <a:latin typeface="JetBrains Mono" panose="02010509020102050004"/>
                <a:ea typeface="JetBrains Mono" panose="02010509020102050004"/>
                <a:cs typeface="JetBrains Mono" panose="02010509020102050004"/>
                <a:sym typeface="JetBrains Mono" panose="02010509020102050004"/>
              </a:rPr>
              <a:t>        app: {{ .Release.Name }}</a:t>
            </a:r>
          </a:p>
          <a:p>
            <a:pPr algn="l">
              <a:lnSpc>
                <a:spcPts val="1535"/>
              </a:lnSpc>
            </a:pPr>
            <a:r>
              <a:rPr lang="en-US" sz="1095">
                <a:solidFill>
                  <a:srgbClr val="000000"/>
                </a:solidFill>
                <a:latin typeface="JetBrains Mono" panose="02010509020102050004"/>
                <a:ea typeface="JetBrains Mono" panose="02010509020102050004"/>
                <a:cs typeface="JetBrains Mono" panose="02010509020102050004"/>
                <a:sym typeface="JetBrains Mono" panose="02010509020102050004"/>
              </a:rPr>
              <a:t>    spec:</a:t>
            </a:r>
          </a:p>
          <a:p>
            <a:pPr algn="l">
              <a:lnSpc>
                <a:spcPts val="1535"/>
              </a:lnSpc>
            </a:pPr>
            <a:r>
              <a:rPr lang="en-US" sz="1095">
                <a:solidFill>
                  <a:srgbClr val="000000"/>
                </a:solidFill>
                <a:latin typeface="JetBrains Mono" panose="02010509020102050004"/>
                <a:ea typeface="JetBrains Mono" panose="02010509020102050004"/>
                <a:cs typeface="JetBrains Mono" panose="02010509020102050004"/>
                <a:sym typeface="JetBrains Mono" panose="02010509020102050004"/>
              </a:rPr>
              <a:t>      containers:</a:t>
            </a:r>
          </a:p>
          <a:p>
            <a:pPr algn="l">
              <a:lnSpc>
                <a:spcPts val="1535"/>
              </a:lnSpc>
            </a:pPr>
            <a:r>
              <a:rPr lang="en-US" sz="1095">
                <a:solidFill>
                  <a:srgbClr val="000000"/>
                </a:solidFill>
                <a:latin typeface="JetBrains Mono" panose="02010509020102050004"/>
                <a:ea typeface="JetBrains Mono" panose="02010509020102050004"/>
                <a:cs typeface="JetBrains Mono" panose="02010509020102050004"/>
                <a:sym typeface="JetBrains Mono" panose="02010509020102050004"/>
              </a:rPr>
              <a:t>      - name: myapp</a:t>
            </a:r>
          </a:p>
          <a:p>
            <a:pPr algn="l">
              <a:lnSpc>
                <a:spcPts val="1535"/>
              </a:lnSpc>
            </a:pPr>
            <a:r>
              <a:rPr lang="en-US" sz="1095">
                <a:solidFill>
                  <a:srgbClr val="000000"/>
                </a:solidFill>
                <a:latin typeface="JetBrains Mono" panose="02010509020102050004"/>
                <a:ea typeface="JetBrains Mono" panose="02010509020102050004"/>
                <a:cs typeface="JetBrains Mono" panose="02010509020102050004"/>
                <a:sym typeface="JetBrains Mono" panose="02010509020102050004"/>
              </a:rPr>
              <a:t>        image: {{ .Values.image.repository }}:{{ .Values.image.tag }}</a:t>
            </a:r>
          </a:p>
          <a:p>
            <a:pPr algn="l">
              <a:lnSpc>
                <a:spcPts val="1535"/>
              </a:lnSpc>
            </a:pPr>
            <a:r>
              <a:rPr lang="en-US" sz="1095">
                <a:solidFill>
                  <a:srgbClr val="000000"/>
                </a:solidFill>
                <a:latin typeface="JetBrains Mono" panose="02010509020102050004"/>
                <a:ea typeface="JetBrains Mono" panose="02010509020102050004"/>
                <a:cs typeface="JetBrains Mono" panose="02010509020102050004"/>
                <a:sym typeface="JetBrains Mono" panose="02010509020102050004"/>
              </a:rPr>
              <a:t>        ports:</a:t>
            </a:r>
          </a:p>
          <a:p>
            <a:pPr algn="l">
              <a:lnSpc>
                <a:spcPts val="1535"/>
              </a:lnSpc>
            </a:pPr>
            <a:r>
              <a:rPr lang="en-US" sz="1095">
                <a:solidFill>
                  <a:srgbClr val="000000"/>
                </a:solidFill>
                <a:latin typeface="JetBrains Mono" panose="02010509020102050004"/>
                <a:ea typeface="JetBrains Mono" panose="02010509020102050004"/>
                <a:cs typeface="JetBrains Mono" panose="02010509020102050004"/>
                <a:sym typeface="JetBrains Mono" panose="02010509020102050004"/>
              </a:rPr>
              <a:t>        - containerPort: 80</a:t>
            </a:r>
          </a:p>
        </p:txBody>
      </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495300"/>
            <a:ext cx="2664369" cy="221430"/>
          </a:xfrm>
          <a:prstGeom prst="rect">
            <a:avLst/>
          </a:prstGeom>
        </p:spPr>
        <p:txBody>
          <a:bodyPr lIns="0" tIns="0" rIns="0" bIns="0" rtlCol="0" anchor="t">
            <a:spAutoFit/>
          </a:bodyPr>
          <a:lstStyle/>
          <a:p>
            <a:pPr algn="ctr">
              <a:lnSpc>
                <a:spcPts val="1885"/>
              </a:lnSpc>
              <a:spcBef>
                <a:spcPct val="0"/>
              </a:spcBef>
            </a:pPr>
            <a:r>
              <a:rPr lang="en-US" sz="1345"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Step 3: Modify values.yaml</a:t>
            </a:r>
          </a:p>
        </p:txBody>
      </p:sp>
      <p:sp>
        <p:nvSpPr>
          <p:cNvPr id="3" name="TextBox 3"/>
          <p:cNvSpPr txBox="1"/>
          <p:nvPr/>
        </p:nvSpPr>
        <p:spPr>
          <a:xfrm>
            <a:off x="514350" y="875688"/>
            <a:ext cx="1881664" cy="909955"/>
          </a:xfrm>
          <a:prstGeom prst="rect">
            <a:avLst/>
          </a:prstGeom>
        </p:spPr>
        <p:txBody>
          <a:bodyPr lIns="0" tIns="0" rIns="0" bIns="0" rtlCol="0" anchor="t">
            <a:spAutoFit/>
          </a:bodyPr>
          <a:lstStyle/>
          <a:p>
            <a:pPr algn="l">
              <a:lnSpc>
                <a:spcPts val="1820"/>
              </a:lnSpc>
              <a:spcBef>
                <a:spcPct val="0"/>
              </a:spcBef>
            </a:pPr>
            <a:r>
              <a:rPr lang="en-US" sz="1300">
                <a:solidFill>
                  <a:srgbClr val="000000"/>
                </a:solidFill>
                <a:latin typeface="JetBrains Mono" panose="02010509020102050004"/>
                <a:ea typeface="JetBrains Mono" panose="02010509020102050004"/>
                <a:cs typeface="JetBrains Mono" panose="02010509020102050004"/>
                <a:sym typeface="JetBrains Mono" panose="02010509020102050004"/>
              </a:rPr>
              <a:t>replicaCount: 2</a:t>
            </a:r>
          </a:p>
          <a:p>
            <a:pPr algn="l">
              <a:lnSpc>
                <a:spcPts val="1820"/>
              </a:lnSpc>
              <a:spcBef>
                <a:spcPct val="0"/>
              </a:spcBef>
            </a:pPr>
            <a:r>
              <a:rPr lang="en-US" sz="1300">
                <a:solidFill>
                  <a:srgbClr val="000000"/>
                </a:solidFill>
                <a:latin typeface="JetBrains Mono" panose="02010509020102050004"/>
                <a:ea typeface="JetBrains Mono" panose="02010509020102050004"/>
                <a:cs typeface="JetBrains Mono" panose="02010509020102050004"/>
                <a:sym typeface="JetBrains Mono" panose="02010509020102050004"/>
              </a:rPr>
              <a:t>image:</a:t>
            </a:r>
          </a:p>
          <a:p>
            <a:pPr algn="l">
              <a:lnSpc>
                <a:spcPts val="1820"/>
              </a:lnSpc>
              <a:spcBef>
                <a:spcPct val="0"/>
              </a:spcBef>
            </a:pPr>
            <a:r>
              <a:rPr lang="en-US" sz="1300">
                <a:solidFill>
                  <a:srgbClr val="000000"/>
                </a:solidFill>
                <a:latin typeface="JetBrains Mono" panose="02010509020102050004"/>
                <a:ea typeface="JetBrains Mono" panose="02010509020102050004"/>
                <a:cs typeface="JetBrains Mono" panose="02010509020102050004"/>
                <a:sym typeface="JetBrains Mono" panose="02010509020102050004"/>
              </a:rPr>
              <a:t>  repository: nginx</a:t>
            </a:r>
          </a:p>
          <a:p>
            <a:pPr algn="l">
              <a:lnSpc>
                <a:spcPts val="1820"/>
              </a:lnSpc>
              <a:spcBef>
                <a:spcPct val="0"/>
              </a:spcBef>
            </a:pPr>
            <a:r>
              <a:rPr lang="en-US" sz="1300">
                <a:solidFill>
                  <a:srgbClr val="000000"/>
                </a:solidFill>
                <a:latin typeface="JetBrains Mono" panose="02010509020102050004"/>
                <a:ea typeface="JetBrains Mono" panose="02010509020102050004"/>
                <a:cs typeface="JetBrains Mono" panose="02010509020102050004"/>
                <a:sym typeface="JetBrains Mono" panose="02010509020102050004"/>
              </a:rPr>
              <a:t>  tag: latest</a:t>
            </a:r>
          </a:p>
        </p:txBody>
      </p:sp>
      <p:sp>
        <p:nvSpPr>
          <p:cNvPr id="4" name="TextBox 4"/>
          <p:cNvSpPr txBox="1"/>
          <p:nvPr/>
        </p:nvSpPr>
        <p:spPr>
          <a:xfrm>
            <a:off x="514350" y="2102505"/>
            <a:ext cx="3170912" cy="221057"/>
          </a:xfrm>
          <a:prstGeom prst="rect">
            <a:avLst/>
          </a:prstGeom>
        </p:spPr>
        <p:txBody>
          <a:bodyPr lIns="0" tIns="0" rIns="0" bIns="0" rtlCol="0" anchor="t">
            <a:spAutoFit/>
          </a:bodyPr>
          <a:lstStyle/>
          <a:p>
            <a:pPr algn="ctr">
              <a:lnSpc>
                <a:spcPts val="1880"/>
              </a:lnSpc>
              <a:spcBef>
                <a:spcPct val="0"/>
              </a:spcBef>
            </a:pPr>
            <a:r>
              <a:rPr lang="en-US" sz="134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Step 4: Deploy the Custom Chart</a:t>
            </a:r>
          </a:p>
        </p:txBody>
      </p:sp>
      <p:sp>
        <p:nvSpPr>
          <p:cNvPr id="5" name="TextBox 5"/>
          <p:cNvSpPr txBox="1"/>
          <p:nvPr/>
        </p:nvSpPr>
        <p:spPr>
          <a:xfrm>
            <a:off x="514350" y="2445385"/>
            <a:ext cx="2772847" cy="224155"/>
          </a:xfrm>
          <a:prstGeom prst="rect">
            <a:avLst/>
          </a:prstGeom>
        </p:spPr>
        <p:txBody>
          <a:bodyPr lIns="0" tIns="0" rIns="0" bIns="0" rtlCol="0" anchor="t">
            <a:spAutoFit/>
          </a:bodyPr>
          <a:lstStyle/>
          <a:p>
            <a:pPr algn="ctr">
              <a:lnSpc>
                <a:spcPts val="1820"/>
              </a:lnSpc>
              <a:spcBef>
                <a:spcPct val="0"/>
              </a:spcBef>
            </a:pPr>
            <a:r>
              <a:rPr lang="en-US" sz="1300">
                <a:solidFill>
                  <a:srgbClr val="000000"/>
                </a:solidFill>
                <a:latin typeface="JetBrains Mono" panose="02010509020102050004"/>
                <a:ea typeface="JetBrains Mono" panose="02010509020102050004"/>
                <a:cs typeface="JetBrains Mono" panose="02010509020102050004"/>
                <a:sym typeface="JetBrains Mono" panose="02010509020102050004"/>
              </a:rPr>
              <a:t>helm install myapp ./mychart</a:t>
            </a:r>
          </a:p>
        </p:txBody>
      </p:sp>
      <p:sp>
        <p:nvSpPr>
          <p:cNvPr id="6" name="TextBox 6"/>
          <p:cNvSpPr txBox="1"/>
          <p:nvPr/>
        </p:nvSpPr>
        <p:spPr>
          <a:xfrm>
            <a:off x="514350" y="2793365"/>
            <a:ext cx="2277785" cy="224155"/>
          </a:xfrm>
          <a:prstGeom prst="rect">
            <a:avLst/>
          </a:prstGeom>
        </p:spPr>
        <p:txBody>
          <a:bodyPr lIns="0" tIns="0" rIns="0" bIns="0" rtlCol="0" anchor="t">
            <a:spAutoFit/>
          </a:bodyPr>
          <a:lstStyle/>
          <a:p>
            <a:pPr algn="ctr">
              <a:lnSpc>
                <a:spcPts val="1820"/>
              </a:lnSpc>
              <a:spcBef>
                <a:spcPct val="0"/>
              </a:spcBef>
            </a:pPr>
            <a:r>
              <a:rPr lang="en-US" sz="1300">
                <a:solidFill>
                  <a:srgbClr val="000000"/>
                </a:solidFill>
                <a:latin typeface="JetBrains Mono" panose="02010509020102050004"/>
                <a:ea typeface="JetBrains Mono" panose="02010509020102050004"/>
                <a:cs typeface="JetBrains Mono" panose="02010509020102050004"/>
                <a:sym typeface="JetBrains Mono" panose="02010509020102050004"/>
              </a:rPr>
              <a:t>kubectl get deployments</a:t>
            </a:r>
          </a:p>
        </p:txBody>
      </p:sp>
      <p:sp>
        <p:nvSpPr>
          <p:cNvPr id="7" name="TextBox 7"/>
          <p:cNvSpPr txBox="1"/>
          <p:nvPr/>
        </p:nvSpPr>
        <p:spPr>
          <a:xfrm>
            <a:off x="514350" y="3179445"/>
            <a:ext cx="4187905" cy="224155"/>
          </a:xfrm>
          <a:prstGeom prst="rect">
            <a:avLst/>
          </a:prstGeom>
        </p:spPr>
        <p:txBody>
          <a:bodyPr lIns="0" tIns="0" rIns="0" bIns="0" rtlCol="0" anchor="t">
            <a:spAutoFit/>
          </a:bodyPr>
          <a:lstStyle/>
          <a:p>
            <a:pPr algn="ctr">
              <a:lnSpc>
                <a:spcPts val="1820"/>
              </a:lnSpc>
              <a:spcBef>
                <a:spcPct val="0"/>
              </a:spcBef>
            </a:pPr>
            <a:r>
              <a:rPr lang="en-US" sz="1300">
                <a:solidFill>
                  <a:srgbClr val="000000"/>
                </a:solidFill>
                <a:latin typeface="JetBrains Mono" panose="02010509020102050004"/>
                <a:ea typeface="JetBrains Mono" panose="02010509020102050004"/>
                <a:cs typeface="JetBrains Mono" panose="02010509020102050004"/>
                <a:sym typeface="JetBrains Mono" panose="02010509020102050004"/>
              </a:rPr>
              <a:t>🚀 Now, your custom Helm Chart is running!</a:t>
            </a: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435565" y="514350"/>
          <a:ext cx="7788192" cy="4124327"/>
        </p:xfrm>
        <a:graphic>
          <a:graphicData uri="http://schemas.openxmlformats.org/drawingml/2006/table">
            <a:tbl>
              <a:tblPr/>
              <a:tblGrid>
                <a:gridCol w="3894096">
                  <a:extLst>
                    <a:ext uri="{9D8B030D-6E8A-4147-A177-3AD203B41FA5}">
                      <a16:colId xmlns:a16="http://schemas.microsoft.com/office/drawing/2014/main" val="20000"/>
                    </a:ext>
                  </a:extLst>
                </a:gridCol>
                <a:gridCol w="3894096">
                  <a:extLst>
                    <a:ext uri="{9D8B030D-6E8A-4147-A177-3AD203B41FA5}">
                      <a16:colId xmlns:a16="http://schemas.microsoft.com/office/drawing/2014/main" val="20001"/>
                    </a:ext>
                  </a:extLst>
                </a:gridCol>
              </a:tblGrid>
              <a:tr h="343694">
                <a:tc>
                  <a:txBody>
                    <a:bodyPr/>
                    <a:lstStyle/>
                    <a:p>
                      <a:pPr algn="ctr">
                        <a:lnSpc>
                          <a:spcPts val="1820"/>
                        </a:lnSpc>
                        <a:defRPr/>
                      </a:pPr>
                      <a:r>
                        <a:rPr lang="en-US" sz="130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Command</a:t>
                      </a:r>
                      <a:endParaRPr lang="en-US" sz="1100"/>
                    </a:p>
                  </a:txBody>
                  <a:tcPr marL="47625" marR="47625" marT="47625" marB="476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820"/>
                        </a:lnSpc>
                        <a:defRPr/>
                      </a:pPr>
                      <a:r>
                        <a:rPr lang="en-US" sz="130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Description</a:t>
                      </a:r>
                      <a:endParaRPr lang="en-US" sz="1100"/>
                    </a:p>
                  </a:txBody>
                  <a:tcPr marL="47625" marR="47625" marT="47625" marB="476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43694">
                <a:tc>
                  <a:txBody>
                    <a:bodyPr/>
                    <a:lstStyle/>
                    <a:p>
                      <a:pPr algn="ctr">
                        <a:lnSpc>
                          <a:spcPts val="1820"/>
                        </a:lnSpc>
                        <a:defRPr/>
                      </a:pPr>
                      <a:r>
                        <a:rPr lang="en-US" sz="1300">
                          <a:solidFill>
                            <a:srgbClr val="000000"/>
                          </a:solidFill>
                          <a:latin typeface="JetBrains Mono" panose="02010509020102050004"/>
                          <a:ea typeface="JetBrains Mono" panose="02010509020102050004"/>
                          <a:cs typeface="JetBrains Mono" panose="02010509020102050004"/>
                          <a:sym typeface="JetBrains Mono" panose="02010509020102050004"/>
                        </a:rPr>
                        <a:t>helm repo add &lt;name&gt; &lt;url&gt;</a:t>
                      </a:r>
                      <a:endParaRPr lang="en-US" sz="1100"/>
                    </a:p>
                  </a:txBody>
                  <a:tcPr marL="47625" marR="47625" marT="47625" marB="476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820"/>
                        </a:lnSpc>
                        <a:defRPr/>
                      </a:pPr>
                      <a:r>
                        <a:rPr lang="en-US" sz="1300">
                          <a:solidFill>
                            <a:srgbClr val="000000"/>
                          </a:solidFill>
                          <a:latin typeface="JetBrains Mono" panose="02010509020102050004"/>
                          <a:ea typeface="JetBrains Mono" panose="02010509020102050004"/>
                          <a:cs typeface="JetBrains Mono" panose="02010509020102050004"/>
                          <a:sym typeface="JetBrains Mono" panose="02010509020102050004"/>
                        </a:rPr>
                        <a:t>Add a new Helm Chart repository.</a:t>
                      </a:r>
                      <a:endParaRPr lang="en-US" sz="1100"/>
                    </a:p>
                  </a:txBody>
                  <a:tcPr marL="47625" marR="47625" marT="47625" marB="476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3694">
                <a:tc>
                  <a:txBody>
                    <a:bodyPr/>
                    <a:lstStyle/>
                    <a:p>
                      <a:pPr algn="ctr">
                        <a:lnSpc>
                          <a:spcPts val="1820"/>
                        </a:lnSpc>
                        <a:defRPr/>
                      </a:pPr>
                      <a:r>
                        <a:rPr lang="en-US" sz="1300">
                          <a:solidFill>
                            <a:srgbClr val="000000"/>
                          </a:solidFill>
                          <a:latin typeface="JetBrains Mono" panose="02010509020102050004"/>
                          <a:ea typeface="JetBrains Mono" panose="02010509020102050004"/>
                          <a:cs typeface="JetBrains Mono" panose="02010509020102050004"/>
                          <a:sym typeface="JetBrains Mono" panose="02010509020102050004"/>
                        </a:rPr>
                        <a:t>helm repo update</a:t>
                      </a:r>
                      <a:endParaRPr lang="en-US" sz="1100"/>
                    </a:p>
                  </a:txBody>
                  <a:tcPr marL="47625" marR="47625" marT="47625" marB="476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820"/>
                        </a:lnSpc>
                        <a:defRPr/>
                      </a:pPr>
                      <a:r>
                        <a:rPr lang="en-US" sz="1300">
                          <a:solidFill>
                            <a:srgbClr val="000000"/>
                          </a:solidFill>
                          <a:latin typeface="JetBrains Mono" panose="02010509020102050004"/>
                          <a:ea typeface="JetBrains Mono" panose="02010509020102050004"/>
                          <a:cs typeface="JetBrains Mono" panose="02010509020102050004"/>
                          <a:sym typeface="JetBrains Mono" panose="02010509020102050004"/>
                        </a:rPr>
                        <a:t>Update Helm repositories.</a:t>
                      </a:r>
                      <a:endParaRPr lang="en-US" sz="1100"/>
                    </a:p>
                  </a:txBody>
                  <a:tcPr marL="47625" marR="47625" marT="47625" marB="476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3694">
                <a:tc>
                  <a:txBody>
                    <a:bodyPr/>
                    <a:lstStyle/>
                    <a:p>
                      <a:pPr algn="ctr">
                        <a:lnSpc>
                          <a:spcPts val="1820"/>
                        </a:lnSpc>
                        <a:defRPr/>
                      </a:pPr>
                      <a:r>
                        <a:rPr lang="en-US" sz="1300">
                          <a:solidFill>
                            <a:srgbClr val="000000"/>
                          </a:solidFill>
                          <a:latin typeface="JetBrains Mono" panose="02010509020102050004"/>
                          <a:ea typeface="JetBrains Mono" panose="02010509020102050004"/>
                          <a:cs typeface="JetBrains Mono" panose="02010509020102050004"/>
                          <a:sym typeface="JetBrains Mono" panose="02010509020102050004"/>
                        </a:rPr>
                        <a:t>helm search repo &lt;name&gt;</a:t>
                      </a:r>
                      <a:endParaRPr lang="en-US" sz="1100"/>
                    </a:p>
                  </a:txBody>
                  <a:tcPr marL="47625" marR="47625" marT="47625" marB="476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820"/>
                        </a:lnSpc>
                        <a:defRPr/>
                      </a:pPr>
                      <a:r>
                        <a:rPr lang="en-US" sz="1300">
                          <a:solidFill>
                            <a:srgbClr val="000000"/>
                          </a:solidFill>
                          <a:latin typeface="JetBrains Mono" panose="02010509020102050004"/>
                          <a:ea typeface="JetBrains Mono" panose="02010509020102050004"/>
                          <a:cs typeface="JetBrains Mono" panose="02010509020102050004"/>
                          <a:sym typeface="JetBrains Mono" panose="02010509020102050004"/>
                        </a:rPr>
                        <a:t>Search for charts in repositories.</a:t>
                      </a:r>
                      <a:endParaRPr lang="en-US" sz="1100"/>
                    </a:p>
                  </a:txBody>
                  <a:tcPr marL="47625" marR="47625" marT="47625" marB="476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72823">
                <a:tc>
                  <a:txBody>
                    <a:bodyPr/>
                    <a:lstStyle/>
                    <a:p>
                      <a:pPr algn="ctr">
                        <a:lnSpc>
                          <a:spcPts val="1820"/>
                        </a:lnSpc>
                        <a:defRPr/>
                      </a:pPr>
                      <a:r>
                        <a:rPr lang="en-US" sz="1300">
                          <a:solidFill>
                            <a:srgbClr val="000000"/>
                          </a:solidFill>
                          <a:latin typeface="JetBrains Mono" panose="02010509020102050004"/>
                          <a:ea typeface="JetBrains Mono" panose="02010509020102050004"/>
                          <a:cs typeface="JetBrains Mono" panose="02010509020102050004"/>
                          <a:sym typeface="JetBrains Mono" panose="02010509020102050004"/>
                        </a:rPr>
                        <a:t>helm install &lt;release-name&gt; &lt;chart-name&gt;</a:t>
                      </a:r>
                      <a:endParaRPr lang="en-US" sz="1100"/>
                    </a:p>
                  </a:txBody>
                  <a:tcPr marL="47625" marR="47625" marT="47625" marB="476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820"/>
                        </a:lnSpc>
                        <a:defRPr/>
                      </a:pPr>
                      <a:r>
                        <a:rPr lang="en-US" sz="1300">
                          <a:solidFill>
                            <a:srgbClr val="000000"/>
                          </a:solidFill>
                          <a:latin typeface="JetBrains Mono" panose="02010509020102050004"/>
                          <a:ea typeface="JetBrains Mono" panose="02010509020102050004"/>
                          <a:cs typeface="JetBrains Mono" panose="02010509020102050004"/>
                          <a:sym typeface="JetBrains Mono" panose="02010509020102050004"/>
                        </a:rPr>
                        <a:t>Install a Helm Chart.</a:t>
                      </a:r>
                      <a:endParaRPr lang="en-US" sz="1100"/>
                    </a:p>
                  </a:txBody>
                  <a:tcPr marL="47625" marR="47625" marT="47625" marB="476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72823">
                <a:tc>
                  <a:txBody>
                    <a:bodyPr/>
                    <a:lstStyle/>
                    <a:p>
                      <a:pPr algn="ctr">
                        <a:lnSpc>
                          <a:spcPts val="1820"/>
                        </a:lnSpc>
                        <a:defRPr/>
                      </a:pPr>
                      <a:r>
                        <a:rPr lang="en-US" sz="1300">
                          <a:solidFill>
                            <a:srgbClr val="000000"/>
                          </a:solidFill>
                          <a:latin typeface="JetBrains Mono" panose="02010509020102050004"/>
                          <a:ea typeface="JetBrains Mono" panose="02010509020102050004"/>
                          <a:cs typeface="JetBrains Mono" panose="02010509020102050004"/>
                          <a:sym typeface="JetBrains Mono" panose="02010509020102050004"/>
                        </a:rPr>
                        <a:t>helm upgrade &lt;release-name&gt; &lt;chart-name&gt; -f values.yaml</a:t>
                      </a:r>
                      <a:endParaRPr lang="en-US" sz="1100"/>
                    </a:p>
                  </a:txBody>
                  <a:tcPr marL="47625" marR="47625" marT="47625" marB="476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820"/>
                        </a:lnSpc>
                        <a:defRPr/>
                      </a:pPr>
                      <a:r>
                        <a:rPr lang="en-US" sz="1300">
                          <a:solidFill>
                            <a:srgbClr val="000000"/>
                          </a:solidFill>
                          <a:latin typeface="JetBrains Mono" panose="02010509020102050004"/>
                          <a:ea typeface="JetBrains Mono" panose="02010509020102050004"/>
                          <a:cs typeface="JetBrains Mono" panose="02010509020102050004"/>
                          <a:sym typeface="JetBrains Mono" panose="02010509020102050004"/>
                        </a:rPr>
                        <a:t>Upgrade an existing release.</a:t>
                      </a:r>
                      <a:endParaRPr lang="en-US" sz="1100"/>
                    </a:p>
                  </a:txBody>
                  <a:tcPr marL="47625" marR="47625" marT="47625" marB="476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72823">
                <a:tc>
                  <a:txBody>
                    <a:bodyPr/>
                    <a:lstStyle/>
                    <a:p>
                      <a:pPr algn="ctr">
                        <a:lnSpc>
                          <a:spcPts val="1820"/>
                        </a:lnSpc>
                        <a:defRPr/>
                      </a:pPr>
                      <a:r>
                        <a:rPr lang="en-US" sz="1300">
                          <a:solidFill>
                            <a:srgbClr val="000000"/>
                          </a:solidFill>
                          <a:latin typeface="JetBrains Mono" panose="02010509020102050004"/>
                          <a:ea typeface="JetBrains Mono" panose="02010509020102050004"/>
                          <a:cs typeface="JetBrains Mono" panose="02010509020102050004"/>
                          <a:sym typeface="JetBrains Mono" panose="02010509020102050004"/>
                        </a:rPr>
                        <a:t>helm rollback &lt;release-name&gt; &lt;revision&gt;</a:t>
                      </a:r>
                      <a:endParaRPr lang="en-US" sz="1100"/>
                    </a:p>
                  </a:txBody>
                  <a:tcPr marL="47625" marR="47625" marT="47625" marB="476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820"/>
                        </a:lnSpc>
                        <a:defRPr/>
                      </a:pPr>
                      <a:r>
                        <a:rPr lang="en-US" sz="1300">
                          <a:solidFill>
                            <a:srgbClr val="000000"/>
                          </a:solidFill>
                          <a:latin typeface="JetBrains Mono" panose="02010509020102050004"/>
                          <a:ea typeface="JetBrains Mono" panose="02010509020102050004"/>
                          <a:cs typeface="JetBrains Mono" panose="02010509020102050004"/>
                          <a:sym typeface="JetBrains Mono" panose="02010509020102050004"/>
                        </a:rPr>
                        <a:t>Rollback to a previous Helm release.</a:t>
                      </a:r>
                      <a:endParaRPr lang="en-US" sz="1100"/>
                    </a:p>
                  </a:txBody>
                  <a:tcPr marL="47625" marR="47625" marT="47625" marB="476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43694">
                <a:tc>
                  <a:txBody>
                    <a:bodyPr/>
                    <a:lstStyle/>
                    <a:p>
                      <a:pPr algn="ctr">
                        <a:lnSpc>
                          <a:spcPts val="1820"/>
                        </a:lnSpc>
                        <a:defRPr/>
                      </a:pPr>
                      <a:r>
                        <a:rPr lang="en-US" sz="1300">
                          <a:solidFill>
                            <a:srgbClr val="000000"/>
                          </a:solidFill>
                          <a:latin typeface="JetBrains Mono" panose="02010509020102050004"/>
                          <a:ea typeface="JetBrains Mono" panose="02010509020102050004"/>
                          <a:cs typeface="JetBrains Mono" panose="02010509020102050004"/>
                          <a:sym typeface="JetBrains Mono" panose="02010509020102050004"/>
                        </a:rPr>
                        <a:t>helm uninstall &lt;release-name&gt;</a:t>
                      </a:r>
                      <a:endParaRPr lang="en-US" sz="1100"/>
                    </a:p>
                  </a:txBody>
                  <a:tcPr marL="47625" marR="47625" marT="47625" marB="476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820"/>
                        </a:lnSpc>
                        <a:defRPr/>
                      </a:pPr>
                      <a:r>
                        <a:rPr lang="en-US" sz="1300">
                          <a:solidFill>
                            <a:srgbClr val="000000"/>
                          </a:solidFill>
                          <a:latin typeface="JetBrains Mono" panose="02010509020102050004"/>
                          <a:ea typeface="JetBrains Mono" panose="02010509020102050004"/>
                          <a:cs typeface="JetBrains Mono" panose="02010509020102050004"/>
                          <a:sym typeface="JetBrains Mono" panose="02010509020102050004"/>
                        </a:rPr>
                        <a:t>Uninstall a Helm release.</a:t>
                      </a:r>
                      <a:endParaRPr lang="en-US" sz="1100"/>
                    </a:p>
                  </a:txBody>
                  <a:tcPr marL="47625" marR="47625" marT="47625" marB="476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43694">
                <a:tc>
                  <a:txBody>
                    <a:bodyPr/>
                    <a:lstStyle/>
                    <a:p>
                      <a:pPr algn="ctr">
                        <a:lnSpc>
                          <a:spcPts val="1820"/>
                        </a:lnSpc>
                        <a:defRPr/>
                      </a:pPr>
                      <a:r>
                        <a:rPr lang="en-US" sz="1300">
                          <a:solidFill>
                            <a:srgbClr val="000000"/>
                          </a:solidFill>
                          <a:latin typeface="JetBrains Mono" panose="02010509020102050004"/>
                          <a:ea typeface="JetBrains Mono" panose="02010509020102050004"/>
                          <a:cs typeface="JetBrains Mono" panose="02010509020102050004"/>
                          <a:sym typeface="JetBrains Mono" panose="02010509020102050004"/>
                        </a:rPr>
                        <a:t>helm list</a:t>
                      </a:r>
                      <a:endParaRPr lang="en-US" sz="1100"/>
                    </a:p>
                  </a:txBody>
                  <a:tcPr marL="47625" marR="47625" marT="47625" marB="476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820"/>
                        </a:lnSpc>
                        <a:defRPr/>
                      </a:pPr>
                      <a:r>
                        <a:rPr lang="en-US" sz="1300">
                          <a:solidFill>
                            <a:srgbClr val="000000"/>
                          </a:solidFill>
                          <a:latin typeface="JetBrains Mono" panose="02010509020102050004"/>
                          <a:ea typeface="JetBrains Mono" panose="02010509020102050004"/>
                          <a:cs typeface="JetBrains Mono" panose="02010509020102050004"/>
                          <a:sym typeface="JetBrains Mono" panose="02010509020102050004"/>
                        </a:rPr>
                        <a:t>List installed Helm releases.</a:t>
                      </a:r>
                      <a:endParaRPr lang="en-US" sz="1100"/>
                    </a:p>
                  </a:txBody>
                  <a:tcPr marL="47625" marR="47625" marT="47625" marB="476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43694">
                <a:tc>
                  <a:txBody>
                    <a:bodyPr/>
                    <a:lstStyle/>
                    <a:p>
                      <a:pPr algn="ctr">
                        <a:lnSpc>
                          <a:spcPts val="1820"/>
                        </a:lnSpc>
                        <a:defRPr/>
                      </a:pPr>
                      <a:r>
                        <a:rPr lang="en-US" sz="1300">
                          <a:solidFill>
                            <a:srgbClr val="000000"/>
                          </a:solidFill>
                          <a:latin typeface="JetBrains Mono" panose="02010509020102050004"/>
                          <a:ea typeface="JetBrains Mono" panose="02010509020102050004"/>
                          <a:cs typeface="JetBrains Mono" panose="02010509020102050004"/>
                          <a:sym typeface="JetBrains Mono" panose="02010509020102050004"/>
                        </a:rPr>
                        <a:t>helm history &lt;release-name&gt;</a:t>
                      </a:r>
                      <a:endParaRPr lang="en-US" sz="1100"/>
                    </a:p>
                  </a:txBody>
                  <a:tcPr marL="47625" marR="47625" marT="47625" marB="476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820"/>
                        </a:lnSpc>
                        <a:defRPr/>
                      </a:pPr>
                      <a:r>
                        <a:rPr lang="en-US" sz="1300">
                          <a:solidFill>
                            <a:srgbClr val="000000"/>
                          </a:solidFill>
                          <a:latin typeface="JetBrains Mono" panose="02010509020102050004"/>
                          <a:ea typeface="JetBrains Mono" panose="02010509020102050004"/>
                          <a:cs typeface="JetBrains Mono" panose="02010509020102050004"/>
                          <a:sym typeface="JetBrains Mono" panose="02010509020102050004"/>
                        </a:rPr>
                        <a:t>View release history.</a:t>
                      </a:r>
                      <a:endParaRPr lang="en-US" sz="1100"/>
                    </a:p>
                  </a:txBody>
                  <a:tcPr marL="47625" marR="47625" marT="47625" marB="476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18179" y="1543050"/>
            <a:ext cx="1707642" cy="2057400"/>
          </a:xfrm>
          <a:custGeom>
            <a:avLst/>
            <a:gdLst/>
            <a:ahLst/>
            <a:cxnLst/>
            <a:rect l="l" t="t" r="r" b="b"/>
            <a:pathLst>
              <a:path w="1707642" h="2057400">
                <a:moveTo>
                  <a:pt x="0" y="0"/>
                </a:moveTo>
                <a:lnTo>
                  <a:pt x="1707642" y="0"/>
                </a:lnTo>
                <a:lnTo>
                  <a:pt x="170764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2376" y="182651"/>
            <a:ext cx="7726004" cy="4223128"/>
          </a:xfrm>
          <a:custGeom>
            <a:avLst/>
            <a:gdLst/>
            <a:ahLst/>
            <a:cxnLst/>
            <a:rect l="l" t="t" r="r" b="b"/>
            <a:pathLst>
              <a:path w="7726004" h="4223128">
                <a:moveTo>
                  <a:pt x="0" y="0"/>
                </a:moveTo>
                <a:lnTo>
                  <a:pt x="7726003" y="0"/>
                </a:lnTo>
                <a:lnTo>
                  <a:pt x="7726003" y="4223128"/>
                </a:lnTo>
                <a:lnTo>
                  <a:pt x="0" y="42231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25879" y="4561046"/>
            <a:ext cx="3708302" cy="395097"/>
          </a:xfrm>
          <a:custGeom>
            <a:avLst/>
            <a:gdLst/>
            <a:ahLst/>
            <a:cxnLst/>
            <a:rect l="l" t="t" r="r" b="b"/>
            <a:pathLst>
              <a:path w="3708302" h="395097">
                <a:moveTo>
                  <a:pt x="0" y="0"/>
                </a:moveTo>
                <a:lnTo>
                  <a:pt x="3708301" y="0"/>
                </a:lnTo>
                <a:lnTo>
                  <a:pt x="3708301" y="395097"/>
                </a:lnTo>
                <a:lnTo>
                  <a:pt x="0" y="3950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6982063" y="733644"/>
            <a:ext cx="1514475" cy="635498"/>
          </a:xfrm>
          <a:custGeom>
            <a:avLst/>
            <a:gdLst/>
            <a:ahLst/>
            <a:cxnLst/>
            <a:rect l="l" t="t" r="r" b="b"/>
            <a:pathLst>
              <a:path w="1514475" h="635498">
                <a:moveTo>
                  <a:pt x="0" y="0"/>
                </a:moveTo>
                <a:lnTo>
                  <a:pt x="1514475" y="0"/>
                </a:lnTo>
                <a:lnTo>
                  <a:pt x="1514475" y="635499"/>
                </a:lnTo>
                <a:lnTo>
                  <a:pt x="0" y="63549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6982063" y="733644"/>
            <a:ext cx="1514475" cy="635498"/>
          </a:xfrm>
          <a:custGeom>
            <a:avLst/>
            <a:gdLst/>
            <a:ahLst/>
            <a:cxnLst/>
            <a:rect l="l" t="t" r="r" b="b"/>
            <a:pathLst>
              <a:path w="1514475" h="635498">
                <a:moveTo>
                  <a:pt x="0" y="0"/>
                </a:moveTo>
                <a:lnTo>
                  <a:pt x="1514475" y="0"/>
                </a:lnTo>
                <a:lnTo>
                  <a:pt x="1514475" y="635499"/>
                </a:lnTo>
                <a:lnTo>
                  <a:pt x="0" y="635499"/>
                </a:lnTo>
                <a:lnTo>
                  <a:pt x="0" y="0"/>
                </a:lnTo>
                <a:close/>
              </a:path>
            </a:pathLst>
          </a:custGeom>
          <a:blipFill>
            <a:blip r:embed="rId10"/>
            <a:stretch>
              <a:fillRect/>
            </a:stretch>
          </a:blipFill>
        </p:spPr>
      </p:sp>
      <p:sp>
        <p:nvSpPr>
          <p:cNvPr id="7" name="Freeform 7"/>
          <p:cNvSpPr/>
          <p:nvPr/>
        </p:nvSpPr>
        <p:spPr>
          <a:xfrm>
            <a:off x="6767236" y="1568386"/>
            <a:ext cx="1944100" cy="544878"/>
          </a:xfrm>
          <a:custGeom>
            <a:avLst/>
            <a:gdLst/>
            <a:ahLst/>
            <a:cxnLst/>
            <a:rect l="l" t="t" r="r" b="b"/>
            <a:pathLst>
              <a:path w="1944100" h="544878">
                <a:moveTo>
                  <a:pt x="0" y="0"/>
                </a:moveTo>
                <a:lnTo>
                  <a:pt x="1944100" y="0"/>
                </a:lnTo>
                <a:lnTo>
                  <a:pt x="1944100" y="544878"/>
                </a:lnTo>
                <a:lnTo>
                  <a:pt x="0" y="54487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6767236" y="1568386"/>
            <a:ext cx="1944100" cy="544878"/>
          </a:xfrm>
          <a:custGeom>
            <a:avLst/>
            <a:gdLst/>
            <a:ahLst/>
            <a:cxnLst/>
            <a:rect l="l" t="t" r="r" b="b"/>
            <a:pathLst>
              <a:path w="1944100" h="544878">
                <a:moveTo>
                  <a:pt x="0" y="0"/>
                </a:moveTo>
                <a:lnTo>
                  <a:pt x="1944100" y="0"/>
                </a:lnTo>
                <a:lnTo>
                  <a:pt x="1944100" y="544878"/>
                </a:lnTo>
                <a:lnTo>
                  <a:pt x="0" y="544878"/>
                </a:lnTo>
                <a:lnTo>
                  <a:pt x="0" y="0"/>
                </a:lnTo>
                <a:close/>
              </a:path>
            </a:pathLst>
          </a:custGeom>
          <a:blipFill>
            <a:blip r:embed="rId13"/>
            <a:stretch>
              <a:fillRect/>
            </a:stretch>
          </a:blipFill>
        </p:spPr>
      </p:sp>
      <p:sp>
        <p:nvSpPr>
          <p:cNvPr id="9" name="Freeform 9"/>
          <p:cNvSpPr/>
          <p:nvPr/>
        </p:nvSpPr>
        <p:spPr>
          <a:xfrm>
            <a:off x="6821072" y="2326853"/>
            <a:ext cx="882148" cy="882148"/>
          </a:xfrm>
          <a:custGeom>
            <a:avLst/>
            <a:gdLst/>
            <a:ahLst/>
            <a:cxnLst/>
            <a:rect l="l" t="t" r="r" b="b"/>
            <a:pathLst>
              <a:path w="882148" h="882148">
                <a:moveTo>
                  <a:pt x="0" y="0"/>
                </a:moveTo>
                <a:lnTo>
                  <a:pt x="882148" y="0"/>
                </a:lnTo>
                <a:lnTo>
                  <a:pt x="882148" y="882148"/>
                </a:lnTo>
                <a:lnTo>
                  <a:pt x="0" y="88214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0" name="Freeform 10"/>
          <p:cNvSpPr/>
          <p:nvPr/>
        </p:nvSpPr>
        <p:spPr>
          <a:xfrm>
            <a:off x="6821072" y="2326853"/>
            <a:ext cx="882148" cy="882148"/>
          </a:xfrm>
          <a:custGeom>
            <a:avLst/>
            <a:gdLst/>
            <a:ahLst/>
            <a:cxnLst/>
            <a:rect l="l" t="t" r="r" b="b"/>
            <a:pathLst>
              <a:path w="882148" h="882148">
                <a:moveTo>
                  <a:pt x="0" y="0"/>
                </a:moveTo>
                <a:lnTo>
                  <a:pt x="882148" y="0"/>
                </a:lnTo>
                <a:lnTo>
                  <a:pt x="882148" y="882148"/>
                </a:lnTo>
                <a:lnTo>
                  <a:pt x="0" y="882148"/>
                </a:lnTo>
                <a:lnTo>
                  <a:pt x="0" y="0"/>
                </a:lnTo>
                <a:close/>
              </a:path>
            </a:pathLst>
          </a:custGeom>
          <a:blipFill>
            <a:blip r:embed="rId16"/>
            <a:stretch>
              <a:fillRect/>
            </a:stretch>
          </a:blipFill>
        </p:spPr>
      </p:sp>
      <p:sp>
        <p:nvSpPr>
          <p:cNvPr id="11" name="Freeform 11"/>
          <p:cNvSpPr/>
          <p:nvPr/>
        </p:nvSpPr>
        <p:spPr>
          <a:xfrm>
            <a:off x="7754236" y="3358105"/>
            <a:ext cx="1113272" cy="835600"/>
          </a:xfrm>
          <a:custGeom>
            <a:avLst/>
            <a:gdLst/>
            <a:ahLst/>
            <a:cxnLst/>
            <a:rect l="l" t="t" r="r" b="b"/>
            <a:pathLst>
              <a:path w="1113272" h="835600">
                <a:moveTo>
                  <a:pt x="0" y="0"/>
                </a:moveTo>
                <a:lnTo>
                  <a:pt x="1113272" y="0"/>
                </a:lnTo>
                <a:lnTo>
                  <a:pt x="1113272" y="835600"/>
                </a:lnTo>
                <a:lnTo>
                  <a:pt x="0" y="83560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2" name="Freeform 12"/>
          <p:cNvSpPr/>
          <p:nvPr/>
        </p:nvSpPr>
        <p:spPr>
          <a:xfrm>
            <a:off x="7754236" y="3358105"/>
            <a:ext cx="1113272" cy="835600"/>
          </a:xfrm>
          <a:custGeom>
            <a:avLst/>
            <a:gdLst/>
            <a:ahLst/>
            <a:cxnLst/>
            <a:rect l="l" t="t" r="r" b="b"/>
            <a:pathLst>
              <a:path w="1113272" h="835600">
                <a:moveTo>
                  <a:pt x="0" y="0"/>
                </a:moveTo>
                <a:lnTo>
                  <a:pt x="1113272" y="0"/>
                </a:lnTo>
                <a:lnTo>
                  <a:pt x="1113272" y="835600"/>
                </a:lnTo>
                <a:lnTo>
                  <a:pt x="0" y="835600"/>
                </a:lnTo>
                <a:lnTo>
                  <a:pt x="0" y="0"/>
                </a:lnTo>
                <a:close/>
              </a:path>
            </a:pathLst>
          </a:custGeom>
          <a:blipFill>
            <a:blip r:embed="rId19"/>
            <a:stretch>
              <a:fillRect/>
            </a:stretch>
          </a:blipFill>
        </p:spPr>
      </p:sp>
      <p:sp>
        <p:nvSpPr>
          <p:cNvPr id="13" name="Freeform 13"/>
          <p:cNvSpPr/>
          <p:nvPr/>
        </p:nvSpPr>
        <p:spPr>
          <a:xfrm>
            <a:off x="6844351" y="3358096"/>
            <a:ext cx="835600" cy="835600"/>
          </a:xfrm>
          <a:custGeom>
            <a:avLst/>
            <a:gdLst/>
            <a:ahLst/>
            <a:cxnLst/>
            <a:rect l="l" t="t" r="r" b="b"/>
            <a:pathLst>
              <a:path w="835600" h="835600">
                <a:moveTo>
                  <a:pt x="0" y="0"/>
                </a:moveTo>
                <a:lnTo>
                  <a:pt x="835599" y="0"/>
                </a:lnTo>
                <a:lnTo>
                  <a:pt x="835599" y="835600"/>
                </a:lnTo>
                <a:lnTo>
                  <a:pt x="0" y="83560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4" name="Freeform 14"/>
          <p:cNvSpPr/>
          <p:nvPr/>
        </p:nvSpPr>
        <p:spPr>
          <a:xfrm>
            <a:off x="6844351" y="3358096"/>
            <a:ext cx="835600" cy="835600"/>
          </a:xfrm>
          <a:custGeom>
            <a:avLst/>
            <a:gdLst/>
            <a:ahLst/>
            <a:cxnLst/>
            <a:rect l="l" t="t" r="r" b="b"/>
            <a:pathLst>
              <a:path w="835600" h="835600">
                <a:moveTo>
                  <a:pt x="0" y="0"/>
                </a:moveTo>
                <a:lnTo>
                  <a:pt x="835599" y="0"/>
                </a:lnTo>
                <a:lnTo>
                  <a:pt x="835599" y="835600"/>
                </a:lnTo>
                <a:lnTo>
                  <a:pt x="0" y="835600"/>
                </a:lnTo>
                <a:lnTo>
                  <a:pt x="0" y="0"/>
                </a:lnTo>
                <a:close/>
              </a:path>
            </a:pathLst>
          </a:custGeom>
          <a:blipFill>
            <a:blip r:embed="rId22"/>
            <a:stretch>
              <a:fillRect/>
            </a:stretch>
          </a:blipFill>
        </p:spPr>
      </p:sp>
      <p:sp>
        <p:nvSpPr>
          <p:cNvPr id="15" name="Freeform 15"/>
          <p:cNvSpPr/>
          <p:nvPr/>
        </p:nvSpPr>
        <p:spPr>
          <a:xfrm>
            <a:off x="7964224" y="2434885"/>
            <a:ext cx="693306" cy="694830"/>
          </a:xfrm>
          <a:custGeom>
            <a:avLst/>
            <a:gdLst/>
            <a:ahLst/>
            <a:cxnLst/>
            <a:rect l="l" t="t" r="r" b="b"/>
            <a:pathLst>
              <a:path w="693306" h="694830">
                <a:moveTo>
                  <a:pt x="0" y="0"/>
                </a:moveTo>
                <a:lnTo>
                  <a:pt x="693306" y="0"/>
                </a:lnTo>
                <a:lnTo>
                  <a:pt x="693306" y="694830"/>
                </a:lnTo>
                <a:lnTo>
                  <a:pt x="0" y="694830"/>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16" name="Freeform 16"/>
          <p:cNvSpPr/>
          <p:nvPr/>
        </p:nvSpPr>
        <p:spPr>
          <a:xfrm>
            <a:off x="7964224" y="2434885"/>
            <a:ext cx="693306" cy="694830"/>
          </a:xfrm>
          <a:custGeom>
            <a:avLst/>
            <a:gdLst/>
            <a:ahLst/>
            <a:cxnLst/>
            <a:rect l="l" t="t" r="r" b="b"/>
            <a:pathLst>
              <a:path w="693306" h="694830">
                <a:moveTo>
                  <a:pt x="0" y="0"/>
                </a:moveTo>
                <a:lnTo>
                  <a:pt x="693306" y="0"/>
                </a:lnTo>
                <a:lnTo>
                  <a:pt x="693306" y="694830"/>
                </a:lnTo>
                <a:lnTo>
                  <a:pt x="0" y="694830"/>
                </a:lnTo>
                <a:lnTo>
                  <a:pt x="0" y="0"/>
                </a:lnTo>
                <a:close/>
              </a:path>
            </a:pathLst>
          </a:custGeom>
          <a:blipFill>
            <a:blip r:embed="rId25"/>
            <a:stretch>
              <a:fillRect/>
            </a:stretch>
          </a:blipFill>
        </p:spPr>
      </p:sp>
      <p:sp>
        <p:nvSpPr>
          <p:cNvPr id="17" name="TextBox 17"/>
          <p:cNvSpPr txBox="1"/>
          <p:nvPr/>
        </p:nvSpPr>
        <p:spPr>
          <a:xfrm>
            <a:off x="325879" y="282445"/>
            <a:ext cx="3359801" cy="806834"/>
          </a:xfrm>
          <a:prstGeom prst="rect">
            <a:avLst/>
          </a:prstGeom>
        </p:spPr>
        <p:txBody>
          <a:bodyPr lIns="0" tIns="0" rIns="0" bIns="0" rtlCol="0" anchor="t">
            <a:spAutoFit/>
          </a:bodyPr>
          <a:lstStyle/>
          <a:p>
            <a:pPr algn="l">
              <a:lnSpc>
                <a:spcPts val="2800"/>
              </a:lnSpc>
            </a:pPr>
            <a:r>
              <a:rPr lang="en-US" sz="2000" b="1">
                <a:solidFill>
                  <a:srgbClr val="000000"/>
                </a:solidFill>
                <a:latin typeface="Ubuntu Bold" panose="020B0804030602030204"/>
                <a:ea typeface="Ubuntu Bold" panose="020B0804030602030204"/>
                <a:cs typeface="Ubuntu Bold" panose="020B0804030602030204"/>
                <a:sym typeface="Ubuntu Bold" panose="020B0804030602030204"/>
              </a:rPr>
              <a:t>Container Registries</a:t>
            </a:r>
          </a:p>
          <a:p>
            <a:pPr algn="l">
              <a:lnSpc>
                <a:spcPts val="1960"/>
              </a:lnSpc>
            </a:pPr>
            <a:r>
              <a:rPr lang="en-US" sz="1400" b="1">
                <a:solidFill>
                  <a:srgbClr val="000000"/>
                </a:solidFill>
                <a:latin typeface="Open Sans Bold"/>
                <a:ea typeface="Open Sans Bold"/>
                <a:cs typeface="Open Sans Bold"/>
                <a:sym typeface="Open Sans Bold"/>
              </a:rPr>
              <a:t>Storing and managing Docker images</a:t>
            </a:r>
          </a:p>
        </p:txBody>
      </p:sp>
      <p:sp>
        <p:nvSpPr>
          <p:cNvPr id="18" name="TextBox 18"/>
          <p:cNvSpPr txBox="1"/>
          <p:nvPr/>
        </p:nvSpPr>
        <p:spPr>
          <a:xfrm>
            <a:off x="432073" y="1273264"/>
            <a:ext cx="78238" cy="254546"/>
          </a:xfrm>
          <a:prstGeom prst="rect">
            <a:avLst/>
          </a:prstGeom>
        </p:spPr>
        <p:txBody>
          <a:bodyPr lIns="0" tIns="0" rIns="0" bIns="0" rtlCol="0" anchor="t">
            <a:spAutoFit/>
          </a:bodyPr>
          <a:lstStyle/>
          <a:p>
            <a:pPr algn="l">
              <a:lnSpc>
                <a:spcPts val="22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19" name="TextBox 19"/>
          <p:cNvSpPr txBox="1"/>
          <p:nvPr/>
        </p:nvSpPr>
        <p:spPr>
          <a:xfrm>
            <a:off x="614953" y="1552670"/>
            <a:ext cx="78238" cy="1092746"/>
          </a:xfrm>
          <a:prstGeom prst="rect">
            <a:avLst/>
          </a:prstGeom>
        </p:spPr>
        <p:txBody>
          <a:bodyPr lIns="0" tIns="0" rIns="0" bIns="0" rtlCol="0" anchor="t">
            <a:spAutoFit/>
          </a:bodyPr>
          <a:lstStyle/>
          <a:p>
            <a:pPr algn="just">
              <a:lnSpc>
                <a:spcPts val="22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 □ □ □</a:t>
            </a:r>
          </a:p>
        </p:txBody>
      </p:sp>
      <p:sp>
        <p:nvSpPr>
          <p:cNvPr id="20" name="TextBox 20"/>
          <p:cNvSpPr txBox="1"/>
          <p:nvPr/>
        </p:nvSpPr>
        <p:spPr>
          <a:xfrm>
            <a:off x="432073" y="2670267"/>
            <a:ext cx="78238" cy="254546"/>
          </a:xfrm>
          <a:prstGeom prst="rect">
            <a:avLst/>
          </a:prstGeom>
        </p:spPr>
        <p:txBody>
          <a:bodyPr lIns="0" tIns="0" rIns="0" bIns="0" rtlCol="0" anchor="t">
            <a:spAutoFit/>
          </a:bodyPr>
          <a:lstStyle/>
          <a:p>
            <a:pPr algn="l">
              <a:lnSpc>
                <a:spcPts val="22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21" name="TextBox 21"/>
          <p:cNvSpPr txBox="1"/>
          <p:nvPr/>
        </p:nvSpPr>
        <p:spPr>
          <a:xfrm>
            <a:off x="614953" y="2949664"/>
            <a:ext cx="78238" cy="254546"/>
          </a:xfrm>
          <a:prstGeom prst="rect">
            <a:avLst/>
          </a:prstGeom>
        </p:spPr>
        <p:txBody>
          <a:bodyPr lIns="0" tIns="0" rIns="0" bIns="0" rtlCol="0" anchor="t">
            <a:spAutoFit/>
          </a:bodyPr>
          <a:lstStyle/>
          <a:p>
            <a:pPr algn="l">
              <a:lnSpc>
                <a:spcPts val="22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22" name="TextBox 22"/>
          <p:cNvSpPr txBox="1"/>
          <p:nvPr/>
        </p:nvSpPr>
        <p:spPr>
          <a:xfrm>
            <a:off x="600199" y="1247118"/>
            <a:ext cx="2945092" cy="262309"/>
          </a:xfrm>
          <a:prstGeom prst="rect">
            <a:avLst/>
          </a:prstGeom>
        </p:spPr>
        <p:txBody>
          <a:bodyPr lIns="0" tIns="0" rIns="0" bIns="0" rtlCol="0" anchor="t">
            <a:spAutoFit/>
          </a:bodyPr>
          <a:lstStyle/>
          <a:p>
            <a:pPr algn="l">
              <a:lnSpc>
                <a:spcPts val="2200"/>
              </a:lnSpc>
            </a:pPr>
            <a:r>
              <a:rPr lang="en-US" sz="1000">
                <a:solidFill>
                  <a:srgbClr val="000000"/>
                </a:solidFill>
                <a:latin typeface="Open Sans"/>
                <a:ea typeface="Open Sans"/>
                <a:cs typeface="Open Sans"/>
                <a:sym typeface="Open Sans"/>
              </a:rPr>
              <a:t>Container registries oﬀer a multitude of beneﬁts:</a:t>
            </a:r>
          </a:p>
        </p:txBody>
      </p:sp>
      <p:sp>
        <p:nvSpPr>
          <p:cNvPr id="23" name="TextBox 23"/>
          <p:cNvSpPr txBox="1"/>
          <p:nvPr/>
        </p:nvSpPr>
        <p:spPr>
          <a:xfrm>
            <a:off x="783079" y="1526515"/>
            <a:ext cx="5221319" cy="1103433"/>
          </a:xfrm>
          <a:prstGeom prst="rect">
            <a:avLst/>
          </a:prstGeom>
        </p:spPr>
        <p:txBody>
          <a:bodyPr lIns="0" tIns="0" rIns="0" bIns="0" rtlCol="0" anchor="t">
            <a:spAutoFit/>
          </a:bodyPr>
          <a:lstStyle/>
          <a:p>
            <a:pPr algn="l">
              <a:lnSpc>
                <a:spcPts val="2200"/>
              </a:lnSpc>
            </a:pPr>
            <a:r>
              <a:rPr lang="en-US" sz="1000" b="1">
                <a:solidFill>
                  <a:srgbClr val="000000"/>
                </a:solidFill>
                <a:latin typeface="Open Sans Bold"/>
                <a:ea typeface="Open Sans Bold"/>
                <a:cs typeface="Open Sans Bold"/>
                <a:sym typeface="Open Sans Bold"/>
              </a:rPr>
              <a:t>Collaboration:</a:t>
            </a:r>
            <a:r>
              <a:rPr lang="en-US" sz="1000">
                <a:solidFill>
                  <a:srgbClr val="000000"/>
                </a:solidFill>
                <a:latin typeface="Open Sans"/>
                <a:ea typeface="Open Sans"/>
                <a:cs typeface="Open Sans"/>
                <a:sym typeface="Open Sans"/>
              </a:rPr>
              <a:t> Share your images with teammates, clients, or the wider community. </a:t>
            </a:r>
            <a:r>
              <a:rPr lang="en-US" sz="1000" b="1">
                <a:solidFill>
                  <a:srgbClr val="000000"/>
                </a:solidFill>
                <a:latin typeface="Open Sans Bold"/>
                <a:ea typeface="Open Sans Bold"/>
                <a:cs typeface="Open Sans Bold"/>
                <a:sym typeface="Open Sans Bold"/>
              </a:rPr>
              <a:t>Versioning:</a:t>
            </a:r>
            <a:r>
              <a:rPr lang="en-US" sz="1000">
                <a:solidFill>
                  <a:srgbClr val="000000"/>
                </a:solidFill>
                <a:latin typeface="Open Sans"/>
                <a:ea typeface="Open Sans"/>
                <a:cs typeface="Open Sans"/>
                <a:sym typeface="Open Sans"/>
              </a:rPr>
              <a:t> Track diﬀerent versions of your images for easy rollback and updates. </a:t>
            </a:r>
            <a:r>
              <a:rPr lang="en-US" sz="1000" b="1">
                <a:solidFill>
                  <a:srgbClr val="000000"/>
                </a:solidFill>
                <a:latin typeface="Open Sans Bold"/>
                <a:ea typeface="Open Sans Bold"/>
                <a:cs typeface="Open Sans Bold"/>
                <a:sym typeface="Open Sans Bold"/>
              </a:rPr>
              <a:t>Security:</a:t>
            </a:r>
            <a:r>
              <a:rPr lang="en-US" sz="1000">
                <a:solidFill>
                  <a:srgbClr val="000000"/>
                </a:solidFill>
                <a:latin typeface="Open Sans"/>
                <a:ea typeface="Open Sans"/>
                <a:cs typeface="Open Sans"/>
                <a:sym typeface="Open Sans"/>
              </a:rPr>
              <a:t> Private registries provide a secure environment for storing sensitive images. </a:t>
            </a:r>
            <a:r>
              <a:rPr lang="en-US" sz="1000" b="1">
                <a:solidFill>
                  <a:srgbClr val="000000"/>
                </a:solidFill>
                <a:latin typeface="Open Sans Bold"/>
                <a:ea typeface="Open Sans Bold"/>
                <a:cs typeface="Open Sans Bold"/>
                <a:sym typeface="Open Sans Bold"/>
              </a:rPr>
              <a:t>Automation:</a:t>
            </a:r>
            <a:r>
              <a:rPr lang="en-US" sz="1000">
                <a:solidFill>
                  <a:srgbClr val="000000"/>
                </a:solidFill>
                <a:latin typeface="Open Sans"/>
                <a:ea typeface="Open Sans"/>
                <a:cs typeface="Open Sans"/>
                <a:sym typeface="Open Sans"/>
              </a:rPr>
              <a:t> Automate image building and deployment as part of your CI/CD pipeline.</a:t>
            </a:r>
          </a:p>
        </p:txBody>
      </p:sp>
      <p:sp>
        <p:nvSpPr>
          <p:cNvPr id="24" name="TextBox 24"/>
          <p:cNvSpPr txBox="1"/>
          <p:nvPr/>
        </p:nvSpPr>
        <p:spPr>
          <a:xfrm>
            <a:off x="600199" y="2644121"/>
            <a:ext cx="1782861" cy="262309"/>
          </a:xfrm>
          <a:prstGeom prst="rect">
            <a:avLst/>
          </a:prstGeom>
        </p:spPr>
        <p:txBody>
          <a:bodyPr lIns="0" tIns="0" rIns="0" bIns="0" rtlCol="0" anchor="t">
            <a:spAutoFit/>
          </a:bodyPr>
          <a:lstStyle/>
          <a:p>
            <a:pPr algn="l">
              <a:lnSpc>
                <a:spcPts val="2200"/>
              </a:lnSpc>
            </a:pPr>
            <a:r>
              <a:rPr lang="en-US" sz="1000">
                <a:solidFill>
                  <a:srgbClr val="000000"/>
                </a:solidFill>
                <a:latin typeface="Open Sans"/>
                <a:ea typeface="Open Sans"/>
                <a:cs typeface="Open Sans"/>
                <a:sym typeface="Open Sans"/>
              </a:rPr>
              <a:t>Types of Container Registries:</a:t>
            </a:r>
          </a:p>
        </p:txBody>
      </p:sp>
      <p:sp>
        <p:nvSpPr>
          <p:cNvPr id="25" name="TextBox 25"/>
          <p:cNvSpPr txBox="1"/>
          <p:nvPr/>
        </p:nvSpPr>
        <p:spPr>
          <a:xfrm>
            <a:off x="783079" y="2923518"/>
            <a:ext cx="5757081" cy="414709"/>
          </a:xfrm>
          <a:prstGeom prst="rect">
            <a:avLst/>
          </a:prstGeom>
        </p:spPr>
        <p:txBody>
          <a:bodyPr lIns="0" tIns="0" rIns="0" bIns="0" rtlCol="0" anchor="t">
            <a:spAutoFit/>
          </a:bodyPr>
          <a:lstStyle/>
          <a:p>
            <a:pPr algn="l">
              <a:lnSpc>
                <a:spcPts val="2200"/>
              </a:lnSpc>
            </a:pPr>
            <a:r>
              <a:rPr lang="en-US" sz="1000" b="1">
                <a:solidFill>
                  <a:srgbClr val="000000"/>
                </a:solidFill>
                <a:latin typeface="Open Sans Bold"/>
                <a:ea typeface="Open Sans Bold"/>
                <a:cs typeface="Open Sans Bold"/>
                <a:sym typeface="Open Sans Bold"/>
              </a:rPr>
              <a:t>Public Registries:</a:t>
            </a:r>
            <a:r>
              <a:rPr lang="en-US" sz="1000">
                <a:solidFill>
                  <a:srgbClr val="000000"/>
                </a:solidFill>
                <a:latin typeface="Open Sans"/>
                <a:ea typeface="Open Sans"/>
                <a:cs typeface="Open Sans"/>
                <a:sym typeface="Open Sans"/>
              </a:rPr>
              <a:t> Open to everyone and host a vast collection of images from various sources. </a:t>
            </a:r>
          </a:p>
          <a:p>
            <a:pPr algn="l">
              <a:lnSpc>
                <a:spcPts val="500"/>
              </a:lnSpc>
            </a:pPr>
            <a:r>
              <a:rPr lang="en-US" sz="1000">
                <a:solidFill>
                  <a:srgbClr val="000000"/>
                </a:solidFill>
                <a:latin typeface="Open Sans"/>
                <a:ea typeface="Open Sans"/>
                <a:cs typeface="Open Sans"/>
                <a:sym typeface="Open Sans"/>
              </a:rPr>
              <a:t>Docker Hub is the most prominent example.</a:t>
            </a:r>
          </a:p>
        </p:txBody>
      </p:sp>
      <p:sp>
        <p:nvSpPr>
          <p:cNvPr id="26" name="TextBox 26"/>
          <p:cNvSpPr txBox="1"/>
          <p:nvPr/>
        </p:nvSpPr>
        <p:spPr>
          <a:xfrm>
            <a:off x="614953" y="3315091"/>
            <a:ext cx="5836758" cy="320916"/>
          </a:xfrm>
          <a:prstGeom prst="rect">
            <a:avLst/>
          </a:prstGeom>
        </p:spPr>
        <p:txBody>
          <a:bodyPr lIns="0" tIns="0" rIns="0" bIns="0" rtlCol="0" anchor="t">
            <a:spAutoFit/>
          </a:bodyPr>
          <a:lstStyle/>
          <a:p>
            <a:pPr algn="l">
              <a:lnSpc>
                <a:spcPts val="2500"/>
              </a:lnSpc>
            </a:pPr>
            <a:r>
              <a:rPr lang="en-US" sz="1000">
                <a:solidFill>
                  <a:srgbClr val="000000"/>
                </a:solidFill>
                <a:latin typeface="Open Sans"/>
                <a:ea typeface="Open Sans"/>
                <a:cs typeface="Open Sans"/>
                <a:sym typeface="Open Sans"/>
              </a:rPr>
              <a:t>□</a:t>
            </a:r>
            <a:r>
              <a:rPr lang="en-US" sz="1000" b="1">
                <a:solidFill>
                  <a:srgbClr val="000000"/>
                </a:solidFill>
                <a:latin typeface="Open Sans Bold"/>
                <a:ea typeface="Open Sans Bold"/>
                <a:cs typeface="Open Sans Bold"/>
                <a:sym typeface="Open Sans Bold"/>
              </a:rPr>
              <a:t>Private Registries:</a:t>
            </a:r>
            <a:r>
              <a:rPr lang="en-US" sz="1000">
                <a:solidFill>
                  <a:srgbClr val="000000"/>
                </a:solidFill>
                <a:latin typeface="Open Sans"/>
                <a:ea typeface="Open Sans"/>
                <a:cs typeface="Open Sans"/>
                <a:sym typeface="Open Sans"/>
              </a:rPr>
              <a:t> Used for storing proprietary or sensitive images and oﬀer granular access </a:t>
            </a:r>
          </a:p>
        </p:txBody>
      </p:sp>
      <p:sp>
        <p:nvSpPr>
          <p:cNvPr id="27" name="TextBox 27"/>
          <p:cNvSpPr txBox="1"/>
          <p:nvPr/>
        </p:nvSpPr>
        <p:spPr>
          <a:xfrm>
            <a:off x="783079" y="3669640"/>
            <a:ext cx="462715" cy="100384"/>
          </a:xfrm>
          <a:prstGeom prst="rect">
            <a:avLst/>
          </a:prstGeom>
        </p:spPr>
        <p:txBody>
          <a:bodyPr lIns="0" tIns="0" rIns="0" bIns="0" rtlCol="0" anchor="t">
            <a:spAutoFit/>
          </a:bodyPr>
          <a:lstStyle/>
          <a:p>
            <a:pPr algn="l">
              <a:lnSpc>
                <a:spcPts val="500"/>
              </a:lnSpc>
            </a:pPr>
            <a:r>
              <a:rPr lang="en-US" sz="1000">
                <a:solidFill>
                  <a:srgbClr val="000000"/>
                </a:solidFill>
                <a:latin typeface="Open Sans"/>
                <a:ea typeface="Open Sans"/>
                <a:cs typeface="Open Sans"/>
                <a:sym typeface="Open Sans"/>
              </a:rPr>
              <a:t>control.</a:t>
            </a:r>
          </a:p>
        </p:txBody>
      </p:sp>
      <p:sp>
        <p:nvSpPr>
          <p:cNvPr id="28" name="TextBox 28"/>
          <p:cNvSpPr txBox="1"/>
          <p:nvPr/>
        </p:nvSpPr>
        <p:spPr>
          <a:xfrm>
            <a:off x="325879" y="4622825"/>
            <a:ext cx="527437" cy="208445"/>
          </a:xfrm>
          <a:prstGeom prst="rect">
            <a:avLst/>
          </a:prstGeom>
        </p:spPr>
        <p:txBody>
          <a:bodyPr lIns="0" tIns="0" rIns="0" bIns="0" rtlCol="0" anchor="t">
            <a:spAutoFit/>
          </a:bodyPr>
          <a:lstStyle/>
          <a:p>
            <a:pPr algn="l">
              <a:lnSpc>
                <a:spcPts val="1680"/>
              </a:lnSpc>
            </a:pPr>
            <a:r>
              <a:rPr lang="en-US" sz="1200" b="1">
                <a:solidFill>
                  <a:srgbClr val="000000"/>
                </a:solidFill>
                <a:latin typeface="Ubuntu Bold" panose="020B0804030602030204"/>
                <a:ea typeface="Ubuntu Bold" panose="020B0804030602030204"/>
                <a:cs typeface="Ubuntu Bold" panose="020B0804030602030204"/>
                <a:sym typeface="Ubuntu Bold" panose="020B0804030602030204"/>
              </a:rPr>
              <a:t>Docker</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8202" y="1424178"/>
            <a:ext cx="8647595" cy="1903047"/>
          </a:xfrm>
          <a:custGeom>
            <a:avLst/>
            <a:gdLst/>
            <a:ahLst/>
            <a:cxnLst/>
            <a:rect l="l" t="t" r="r" b="b"/>
            <a:pathLst>
              <a:path w="8647595" h="1903047">
                <a:moveTo>
                  <a:pt x="0" y="0"/>
                </a:moveTo>
                <a:lnTo>
                  <a:pt x="8647596" y="0"/>
                </a:lnTo>
                <a:lnTo>
                  <a:pt x="8647596" y="1903047"/>
                </a:lnTo>
                <a:lnTo>
                  <a:pt x="0" y="19030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3238233" y="1728949"/>
            <a:ext cx="2720883" cy="1452458"/>
          </a:xfrm>
          <a:prstGeom prst="rect">
            <a:avLst/>
          </a:prstGeom>
        </p:spPr>
        <p:txBody>
          <a:bodyPr lIns="0" tIns="0" rIns="0" bIns="0" rtlCol="0" anchor="t">
            <a:spAutoFit/>
          </a:bodyPr>
          <a:lstStyle/>
          <a:p>
            <a:pPr algn="ctr">
              <a:lnSpc>
                <a:spcPts val="5040"/>
              </a:lnSpc>
            </a:pPr>
            <a:r>
              <a:rPr lang="en-US" sz="3600" b="1">
                <a:solidFill>
                  <a:srgbClr val="595959"/>
                </a:solidFill>
                <a:latin typeface="Ubuntu Bold" panose="020B0804030602030204"/>
                <a:ea typeface="Ubuntu Bold" panose="020B0804030602030204"/>
                <a:cs typeface="Ubuntu Bold" panose="020B0804030602030204"/>
                <a:sym typeface="Ubuntu Bold" panose="020B0804030602030204"/>
              </a:rPr>
              <a:t>Docker</a:t>
            </a:r>
          </a:p>
          <a:p>
            <a:pPr algn="ctr">
              <a:lnSpc>
                <a:spcPts val="5880"/>
              </a:lnSpc>
            </a:pPr>
            <a:r>
              <a:rPr lang="en-US" sz="4200" b="1">
                <a:solidFill>
                  <a:srgbClr val="000000"/>
                </a:solidFill>
                <a:latin typeface="Ubuntu Bold" panose="020B0804030602030204"/>
                <a:ea typeface="Ubuntu Bold" panose="020B0804030602030204"/>
                <a:cs typeface="Ubuntu Bold" panose="020B0804030602030204"/>
                <a:sym typeface="Ubuntu Bold" panose="020B0804030602030204"/>
              </a:rPr>
              <a:t>Dockerﬁle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990D91-A517-E56B-33C8-C3DA92F30838}"/>
              </a:ext>
            </a:extLst>
          </p:cNvPr>
          <p:cNvSpPr txBox="1"/>
          <p:nvPr/>
        </p:nvSpPr>
        <p:spPr>
          <a:xfrm>
            <a:off x="609600" y="514350"/>
            <a:ext cx="7391400" cy="2246769"/>
          </a:xfrm>
          <a:prstGeom prst="rect">
            <a:avLst/>
          </a:prstGeom>
          <a:noFill/>
        </p:spPr>
        <p:txBody>
          <a:bodyPr wrap="square">
            <a:spAutoFit/>
          </a:bodyPr>
          <a:lstStyle/>
          <a:p>
            <a:pPr>
              <a:buNone/>
            </a:pPr>
            <a:r>
              <a:rPr lang="en-US" sz="1400" b="1" dirty="0"/>
              <a:t>the problem (old way)</a:t>
            </a:r>
          </a:p>
          <a:p>
            <a:pPr>
              <a:buFont typeface="Arial" panose="020B0604020202020204" pitchFamily="34" charset="0"/>
              <a:buChar char="•"/>
            </a:pPr>
            <a:r>
              <a:rPr lang="en-US" sz="1400" dirty="0"/>
              <a:t>every server needs the </a:t>
            </a:r>
            <a:r>
              <a:rPr lang="en-US" sz="1400" b="1" dirty="0"/>
              <a:t>right runtime</a:t>
            </a:r>
            <a:r>
              <a:rPr lang="en-US" sz="1400" dirty="0"/>
              <a:t> (Node/Java/Python…), plus exact </a:t>
            </a:r>
            <a:r>
              <a:rPr lang="en-US" sz="1400" b="1" dirty="0"/>
              <a:t>libraries</a:t>
            </a:r>
            <a:r>
              <a:rPr lang="en-US" sz="1400" dirty="0"/>
              <a:t>.</a:t>
            </a:r>
          </a:p>
          <a:p>
            <a:pPr>
              <a:buFont typeface="Arial" panose="020B0604020202020204" pitchFamily="34" charset="0"/>
              <a:buChar char="•"/>
            </a:pPr>
            <a:r>
              <a:rPr lang="en-US" sz="1400" dirty="0"/>
              <a:t>versions drift: “works on my laptop, breaks on prod.”</a:t>
            </a:r>
          </a:p>
          <a:p>
            <a:pPr>
              <a:buFont typeface="Arial" panose="020B0604020202020204" pitchFamily="34" charset="0"/>
              <a:buChar char="•"/>
            </a:pPr>
            <a:r>
              <a:rPr lang="en-US" sz="1400" dirty="0" err="1"/>
              <a:t>devs</a:t>
            </a:r>
            <a:r>
              <a:rPr lang="en-US" sz="1400" dirty="0"/>
              <a:t> write deploy scripts → ops runs them → missing deps, different OS, patch levels… repeat.</a:t>
            </a:r>
          </a:p>
          <a:p>
            <a:pPr>
              <a:buFont typeface="Arial" panose="020B0604020202020204" pitchFamily="34" charset="0"/>
              <a:buChar char="•"/>
            </a:pPr>
            <a:r>
              <a:rPr lang="en-US" sz="1400" dirty="0"/>
              <a:t>running </a:t>
            </a:r>
            <a:r>
              <a:rPr lang="en-US" sz="1400" b="1" dirty="0"/>
              <a:t>apps side-by-side</a:t>
            </a:r>
            <a:r>
              <a:rPr lang="en-US" sz="1400" dirty="0"/>
              <a:t> is messy (Node 16 vs Node 20, Python 3.8 vs 3.12).</a:t>
            </a:r>
          </a:p>
          <a:p>
            <a:pPr>
              <a:buFont typeface="Arial" panose="020B0604020202020204" pitchFamily="34" charset="0"/>
              <a:buChar char="•"/>
            </a:pPr>
            <a:endParaRPr lang="en-US" sz="1400" dirty="0"/>
          </a:p>
          <a:p>
            <a:pPr>
              <a:buNone/>
            </a:pPr>
            <a:r>
              <a:rPr lang="en-US" sz="1400" b="1" dirty="0"/>
              <a:t>what a container does</a:t>
            </a:r>
          </a:p>
          <a:p>
            <a:pPr>
              <a:buFont typeface="Arial" panose="020B0604020202020204" pitchFamily="34" charset="0"/>
              <a:buChar char="•"/>
            </a:pPr>
            <a:r>
              <a:rPr lang="en-US" sz="1400" b="1" dirty="0"/>
              <a:t>packs the app + its exact dependencies</a:t>
            </a:r>
            <a:r>
              <a:rPr lang="en-US" sz="1400" dirty="0"/>
              <a:t> into one bundle (an </a:t>
            </a:r>
            <a:r>
              <a:rPr lang="en-US" sz="1400" i="1" dirty="0"/>
              <a:t>image</a:t>
            </a:r>
            <a:r>
              <a:rPr lang="en-US" sz="1400" dirty="0"/>
              <a:t>).</a:t>
            </a:r>
          </a:p>
          <a:p>
            <a:pPr>
              <a:buFont typeface="Arial" panose="020B0604020202020204" pitchFamily="34" charset="0"/>
              <a:buChar char="•"/>
            </a:pPr>
            <a:r>
              <a:rPr lang="en-US" sz="1400" dirty="0"/>
              <a:t>runs the bundle as an isolated </a:t>
            </a:r>
            <a:r>
              <a:rPr lang="en-US" sz="1400" b="1" dirty="0"/>
              <a:t>container</a:t>
            </a:r>
            <a:r>
              <a:rPr lang="en-US" sz="1400" dirty="0"/>
              <a:t> on any machine with Docker/</a:t>
            </a:r>
            <a:r>
              <a:rPr lang="en-US" sz="1400" dirty="0" err="1"/>
              <a:t>Containerd</a:t>
            </a:r>
            <a:r>
              <a:rPr lang="en-US" sz="1400" dirty="0"/>
              <a:t>.</a:t>
            </a:r>
          </a:p>
          <a:p>
            <a:pPr>
              <a:buFont typeface="Arial" panose="020B0604020202020204" pitchFamily="34" charset="0"/>
              <a:buChar char="•"/>
            </a:pPr>
            <a:r>
              <a:rPr lang="en-US" sz="1400" dirty="0"/>
              <a:t>same result on laptop, CI, server, or cloud — no “it works here” drama.</a:t>
            </a:r>
          </a:p>
        </p:txBody>
      </p:sp>
    </p:spTree>
    <p:extLst>
      <p:ext uri="{BB962C8B-B14F-4D97-AF65-F5344CB8AC3E}">
        <p14:creationId xmlns:p14="http://schemas.microsoft.com/office/powerpoint/2010/main" val="31614929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1467809"/>
            <a:ext cx="8009669" cy="1193800"/>
          </a:xfrm>
          <a:prstGeom prst="rect">
            <a:avLst/>
          </a:prstGeom>
        </p:spPr>
        <p:txBody>
          <a:bodyPr lIns="0" tIns="0" rIns="0" bIns="0" rtlCol="0" anchor="t">
            <a:spAutoFit/>
          </a:bodyPr>
          <a:lstStyle/>
          <a:p>
            <a:pPr algn="l">
              <a:lnSpc>
                <a:spcPts val="1400"/>
              </a:lnSpc>
              <a:spcBef>
                <a:spcPct val="0"/>
              </a:spcBef>
            </a:pPr>
            <a:r>
              <a:rPr lang="en-US" sz="1000" b="1">
                <a:solidFill>
                  <a:srgbClr val="000000"/>
                </a:solidFill>
                <a:latin typeface="Open Sans Bold"/>
                <a:ea typeface="Open Sans Bold"/>
                <a:cs typeface="Open Sans Bold"/>
                <a:sym typeface="Open Sans Bold"/>
              </a:rPr>
              <a:t>What is a Dockerfile?</a:t>
            </a:r>
          </a:p>
          <a:p>
            <a:pPr algn="l">
              <a:lnSpc>
                <a:spcPts val="1400"/>
              </a:lnSpc>
              <a:spcBef>
                <a:spcPct val="0"/>
              </a:spcBef>
            </a:pPr>
            <a:r>
              <a:rPr lang="en-US" sz="1000">
                <a:solidFill>
                  <a:srgbClr val="000000"/>
                </a:solidFill>
                <a:latin typeface="Open Sans"/>
                <a:ea typeface="Open Sans"/>
                <a:cs typeface="Open Sans"/>
                <a:sym typeface="Open Sans"/>
              </a:rPr>
              <a:t>A Dockerfile is a script that defines step-by-step instructions to build a Docker image. These instructions are executed sequentially from top to bottom and are responsible for setting up the dependencies, environment, and configurations required for a containerized application.</a:t>
            </a:r>
          </a:p>
          <a:p>
            <a:pPr algn="l">
              <a:lnSpc>
                <a:spcPts val="1400"/>
              </a:lnSpc>
              <a:spcBef>
                <a:spcPct val="0"/>
              </a:spcBef>
            </a:pPr>
            <a:r>
              <a:rPr lang="en-US" sz="1000">
                <a:solidFill>
                  <a:srgbClr val="000000"/>
                </a:solidFill>
                <a:latin typeface="Open Sans"/>
                <a:ea typeface="Open Sans"/>
                <a:cs typeface="Open Sans"/>
                <a:sym typeface="Open Sans"/>
              </a:rPr>
              <a:t>The first instruction must always be FROM, which specifies the base image to use.</a:t>
            </a:r>
          </a:p>
          <a:p>
            <a:pPr algn="l">
              <a:lnSpc>
                <a:spcPts val="1400"/>
              </a:lnSpc>
              <a:spcBef>
                <a:spcPct val="0"/>
              </a:spcBef>
            </a:pPr>
            <a:r>
              <a:rPr lang="en-US" sz="1000">
                <a:solidFill>
                  <a:srgbClr val="000000"/>
                </a:solidFill>
                <a:latin typeface="Open Sans"/>
                <a:ea typeface="Open Sans"/>
                <a:cs typeface="Open Sans"/>
                <a:sym typeface="Open Sans"/>
              </a:rPr>
              <a:t>Each subsequent instruction adds configurations, dependencies, or file modifications.</a:t>
            </a:r>
          </a:p>
          <a:p>
            <a:pPr algn="l">
              <a:lnSpc>
                <a:spcPts val="1400"/>
              </a:lnSpc>
              <a:spcBef>
                <a:spcPct val="0"/>
              </a:spcBef>
            </a:pPr>
            <a:r>
              <a:rPr lang="en-US" sz="1000">
                <a:solidFill>
                  <a:srgbClr val="000000"/>
                </a:solidFill>
                <a:latin typeface="Open Sans"/>
                <a:ea typeface="Open Sans"/>
                <a:cs typeface="Open Sans"/>
                <a:sym typeface="Open Sans"/>
              </a:rPr>
              <a:t>The order of instructions is important, as each step creates a new image layer.</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569440" y="338137"/>
          <a:ext cx="6726887" cy="4467224"/>
        </p:xfrm>
        <a:graphic>
          <a:graphicData uri="http://schemas.openxmlformats.org/drawingml/2006/table">
            <a:tbl>
              <a:tblPr/>
              <a:tblGrid>
                <a:gridCol w="1620717">
                  <a:extLst>
                    <a:ext uri="{9D8B030D-6E8A-4147-A177-3AD203B41FA5}">
                      <a16:colId xmlns:a16="http://schemas.microsoft.com/office/drawing/2014/main" val="20000"/>
                    </a:ext>
                  </a:extLst>
                </a:gridCol>
                <a:gridCol w="1498078">
                  <a:extLst>
                    <a:ext uri="{9D8B030D-6E8A-4147-A177-3AD203B41FA5}">
                      <a16:colId xmlns:a16="http://schemas.microsoft.com/office/drawing/2014/main" val="20001"/>
                    </a:ext>
                  </a:extLst>
                </a:gridCol>
                <a:gridCol w="3608092">
                  <a:extLst>
                    <a:ext uri="{9D8B030D-6E8A-4147-A177-3AD203B41FA5}">
                      <a16:colId xmlns:a16="http://schemas.microsoft.com/office/drawing/2014/main" val="20002"/>
                    </a:ext>
                  </a:extLst>
                </a:gridCol>
              </a:tblGrid>
              <a:tr h="248179">
                <a:tc>
                  <a:txBody>
                    <a:bodyPr/>
                    <a:lstStyle/>
                    <a:p>
                      <a:pPr algn="l">
                        <a:lnSpc>
                          <a:spcPts val="1260"/>
                        </a:lnSpc>
                        <a:defRPr/>
                      </a:pPr>
                      <a:r>
                        <a:rPr lang="en-US" sz="900">
                          <a:solidFill>
                            <a:srgbClr val="000000"/>
                          </a:solidFill>
                          <a:latin typeface="Open Sans"/>
                          <a:ea typeface="Open Sans"/>
                          <a:cs typeface="Open Sans"/>
                          <a:sym typeface="Open Sans"/>
                        </a:rPr>
                        <a:t>Instruction</a:t>
                      </a:r>
                      <a:endParaRPr lang="en-US" sz="1100"/>
                    </a:p>
                  </a:txBody>
                  <a:tcPr marL="28575" marR="28575" marT="28575" marB="285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Description</a:t>
                      </a:r>
                      <a:endParaRPr lang="en-US" sz="1100"/>
                    </a:p>
                  </a:txBody>
                  <a:tcPr marL="28575" marR="28575" marT="28575" marB="285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Options / Explanation</a:t>
                      </a:r>
                      <a:endParaRPr lang="en-US" sz="1100"/>
                    </a:p>
                  </a:txBody>
                  <a:tcPr marL="28575" marR="28575" marT="28575" marB="285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00905">
                <a:tc>
                  <a:txBody>
                    <a:bodyPr/>
                    <a:lstStyle/>
                    <a:p>
                      <a:pPr algn="l">
                        <a:lnSpc>
                          <a:spcPts val="1260"/>
                        </a:lnSpc>
                        <a:defRPr/>
                      </a:pPr>
                      <a:r>
                        <a:rPr lang="en-US" sz="900">
                          <a:solidFill>
                            <a:srgbClr val="000000"/>
                          </a:solidFill>
                          <a:latin typeface="Open Sans"/>
                          <a:ea typeface="Open Sans"/>
                          <a:cs typeface="Open Sans"/>
                          <a:sym typeface="Open Sans"/>
                        </a:rPr>
                        <a:t>FROM &lt;image&gt;</a:t>
                      </a:r>
                      <a:endParaRPr lang="en-US" sz="1100"/>
                    </a:p>
                  </a:txBody>
                  <a:tcPr marL="28575" marR="28575" marT="28575" marB="285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Specifies the base image to use</a:t>
                      </a:r>
                      <a:endParaRPr lang="en-US" sz="1100"/>
                    </a:p>
                  </a:txBody>
                  <a:tcPr marL="28575" marR="28575" marT="28575" marB="285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The first line of every Dockerfile. Example: FROM ubuntu:latest</a:t>
                      </a:r>
                      <a:endParaRPr lang="en-US" sz="1100"/>
                    </a:p>
                  </a:txBody>
                  <a:tcPr marL="28575" marR="28575" marT="28575" marB="285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53630">
                <a:tc>
                  <a:txBody>
                    <a:bodyPr/>
                    <a:lstStyle/>
                    <a:p>
                      <a:pPr algn="l">
                        <a:lnSpc>
                          <a:spcPts val="1260"/>
                        </a:lnSpc>
                        <a:defRPr/>
                      </a:pPr>
                      <a:r>
                        <a:rPr lang="en-US" sz="900">
                          <a:solidFill>
                            <a:srgbClr val="000000"/>
                          </a:solidFill>
                          <a:latin typeface="Open Sans"/>
                          <a:ea typeface="Open Sans"/>
                          <a:cs typeface="Open Sans"/>
                          <a:sym typeface="Open Sans"/>
                        </a:rPr>
                        <a:t>RUN &lt;command&gt;</a:t>
                      </a:r>
                      <a:endParaRPr lang="en-US" sz="1100"/>
                    </a:p>
                  </a:txBody>
                  <a:tcPr marL="28575" marR="28575" marT="28575" marB="285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Executes a command during the image build process</a:t>
                      </a:r>
                      <a:endParaRPr lang="en-US" sz="1100"/>
                    </a:p>
                  </a:txBody>
                  <a:tcPr marL="28575" marR="28575" marT="28575" marB="285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Example: RUN apt-get update &amp;&amp; apt-get install -y curl</a:t>
                      </a:r>
                      <a:endParaRPr lang="en-US" sz="1100"/>
                    </a:p>
                  </a:txBody>
                  <a:tcPr marL="28575" marR="28575" marT="28575" marB="285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00905">
                <a:tc>
                  <a:txBody>
                    <a:bodyPr/>
                    <a:lstStyle/>
                    <a:p>
                      <a:pPr algn="l">
                        <a:lnSpc>
                          <a:spcPts val="1260"/>
                        </a:lnSpc>
                        <a:defRPr/>
                      </a:pPr>
                      <a:r>
                        <a:rPr lang="en-US" sz="900">
                          <a:solidFill>
                            <a:srgbClr val="000000"/>
                          </a:solidFill>
                          <a:latin typeface="Open Sans"/>
                          <a:ea typeface="Open Sans"/>
                          <a:cs typeface="Open Sans"/>
                          <a:sym typeface="Open Sans"/>
                        </a:rPr>
                        <a:t>COPY &lt;src&gt; &lt;dest&gt;</a:t>
                      </a:r>
                      <a:endParaRPr lang="en-US" sz="1100"/>
                    </a:p>
                  </a:txBody>
                  <a:tcPr marL="28575" marR="28575" marT="28575" marB="285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Copies files from the host machine to the container</a:t>
                      </a:r>
                      <a:endParaRPr lang="en-US" sz="1100"/>
                    </a:p>
                  </a:txBody>
                  <a:tcPr marL="28575" marR="28575" marT="28575" marB="285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Example: COPY app /usr/src/app</a:t>
                      </a:r>
                      <a:endParaRPr lang="en-US" sz="1100"/>
                    </a:p>
                  </a:txBody>
                  <a:tcPr marL="28575" marR="28575" marT="28575" marB="285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00905">
                <a:tc>
                  <a:txBody>
                    <a:bodyPr/>
                    <a:lstStyle/>
                    <a:p>
                      <a:pPr algn="l">
                        <a:lnSpc>
                          <a:spcPts val="1260"/>
                        </a:lnSpc>
                        <a:defRPr/>
                      </a:pPr>
                      <a:r>
                        <a:rPr lang="en-US" sz="900">
                          <a:solidFill>
                            <a:srgbClr val="000000"/>
                          </a:solidFill>
                          <a:latin typeface="Open Sans"/>
                          <a:ea typeface="Open Sans"/>
                          <a:cs typeface="Open Sans"/>
                          <a:sym typeface="Open Sans"/>
                        </a:rPr>
                        <a:t>ADD &lt;src&gt; &lt;dest&gt;</a:t>
                      </a:r>
                      <a:endParaRPr lang="en-US" sz="1100"/>
                    </a:p>
                  </a:txBody>
                  <a:tcPr marL="28575" marR="28575" marT="28575" marB="285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Similar to COPY but also extracts compressed files</a:t>
                      </a:r>
                      <a:endParaRPr lang="en-US" sz="1100"/>
                    </a:p>
                  </a:txBody>
                  <a:tcPr marL="28575" marR="28575" marT="28575" marB="285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Example: ADD archive.tar.gz /data/</a:t>
                      </a:r>
                      <a:endParaRPr lang="en-US" sz="1100"/>
                    </a:p>
                  </a:txBody>
                  <a:tcPr marL="28575" marR="28575" marT="28575" marB="285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00905">
                <a:tc>
                  <a:txBody>
                    <a:bodyPr/>
                    <a:lstStyle/>
                    <a:p>
                      <a:pPr algn="l">
                        <a:lnSpc>
                          <a:spcPts val="1260"/>
                        </a:lnSpc>
                        <a:defRPr/>
                      </a:pPr>
                      <a:r>
                        <a:rPr lang="en-US" sz="900">
                          <a:solidFill>
                            <a:srgbClr val="000000"/>
                          </a:solidFill>
                          <a:latin typeface="Open Sans"/>
                          <a:ea typeface="Open Sans"/>
                          <a:cs typeface="Open Sans"/>
                          <a:sym typeface="Open Sans"/>
                        </a:rPr>
                        <a:t>WORKDIR &lt;dir&gt;</a:t>
                      </a:r>
                      <a:endParaRPr lang="en-US" sz="1100"/>
                    </a:p>
                  </a:txBody>
                  <a:tcPr marL="28575" marR="28575" marT="28575" marB="285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Sets the working directory inside the container</a:t>
                      </a:r>
                      <a:endParaRPr lang="en-US" sz="1100"/>
                    </a:p>
                  </a:txBody>
                  <a:tcPr marL="28575" marR="28575" marT="28575" marB="285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Example: WORKDIR /usr/src/app</a:t>
                      </a:r>
                      <a:endParaRPr lang="en-US" sz="1100"/>
                    </a:p>
                  </a:txBody>
                  <a:tcPr marL="28575" marR="28575" marT="28575" marB="285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53630">
                <a:tc>
                  <a:txBody>
                    <a:bodyPr/>
                    <a:lstStyle/>
                    <a:p>
                      <a:pPr algn="l">
                        <a:lnSpc>
                          <a:spcPts val="1260"/>
                        </a:lnSpc>
                        <a:defRPr/>
                      </a:pPr>
                      <a:r>
                        <a:rPr lang="en-US" sz="900">
                          <a:solidFill>
                            <a:srgbClr val="000000"/>
                          </a:solidFill>
                          <a:latin typeface="Open Sans"/>
                          <a:ea typeface="Open Sans"/>
                          <a:cs typeface="Open Sans"/>
                          <a:sym typeface="Open Sans"/>
                        </a:rPr>
                        <a:t>CMD ["command", "arg1"]</a:t>
                      </a:r>
                      <a:endParaRPr lang="en-US" sz="1100"/>
                    </a:p>
                  </a:txBody>
                  <a:tcPr marL="28575" marR="28575" marT="28575" marB="285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Defines the default command that runs when the container starts</a:t>
                      </a:r>
                      <a:endParaRPr lang="en-US" sz="1100"/>
                    </a:p>
                  </a:txBody>
                  <a:tcPr marL="28575" marR="28575" marT="28575" marB="285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Example: CMD ["node", "app.js"]</a:t>
                      </a:r>
                      <a:endParaRPr lang="en-US" sz="1100"/>
                    </a:p>
                  </a:txBody>
                  <a:tcPr marL="28575" marR="28575" marT="28575" marB="285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553630">
                <a:tc>
                  <a:txBody>
                    <a:bodyPr/>
                    <a:lstStyle/>
                    <a:p>
                      <a:pPr algn="l">
                        <a:lnSpc>
                          <a:spcPts val="1260"/>
                        </a:lnSpc>
                        <a:defRPr/>
                      </a:pPr>
                      <a:r>
                        <a:rPr lang="en-US" sz="900">
                          <a:solidFill>
                            <a:srgbClr val="000000"/>
                          </a:solidFill>
                          <a:latin typeface="Open Sans"/>
                          <a:ea typeface="Open Sans"/>
                          <a:cs typeface="Open Sans"/>
                          <a:sym typeface="Open Sans"/>
                        </a:rPr>
                        <a:t>ENTRYPOINT ["command", "arg1"]</a:t>
                      </a:r>
                      <a:endParaRPr lang="en-US" sz="1100"/>
                    </a:p>
                  </a:txBody>
                  <a:tcPr marL="28575" marR="28575" marT="28575" marB="285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Sets a command that always executes when the container starts</a:t>
                      </a:r>
                      <a:endParaRPr lang="en-US" sz="1100"/>
                    </a:p>
                  </a:txBody>
                  <a:tcPr marL="28575" marR="28575" marT="28575" marB="285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Works similarly to CMD but is less flexible</a:t>
                      </a:r>
                      <a:endParaRPr lang="en-US" sz="1100"/>
                    </a:p>
                  </a:txBody>
                  <a:tcPr marL="28575" marR="28575" marT="28575" marB="285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400905">
                <a:tc>
                  <a:txBody>
                    <a:bodyPr/>
                    <a:lstStyle/>
                    <a:p>
                      <a:pPr algn="l">
                        <a:lnSpc>
                          <a:spcPts val="1260"/>
                        </a:lnSpc>
                        <a:defRPr/>
                      </a:pPr>
                      <a:r>
                        <a:rPr lang="en-US" sz="900">
                          <a:solidFill>
                            <a:srgbClr val="000000"/>
                          </a:solidFill>
                          <a:latin typeface="Open Sans"/>
                          <a:ea typeface="Open Sans"/>
                          <a:cs typeface="Open Sans"/>
                          <a:sym typeface="Open Sans"/>
                        </a:rPr>
                        <a:t>EXPOSE &lt;port&gt;</a:t>
                      </a:r>
                      <a:endParaRPr lang="en-US" sz="1100"/>
                    </a:p>
                  </a:txBody>
                  <a:tcPr marL="28575" marR="28575" marT="28575" marB="285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Documents which port the container listens on</a:t>
                      </a:r>
                      <a:endParaRPr lang="en-US" sz="1100"/>
                    </a:p>
                  </a:txBody>
                  <a:tcPr marL="28575" marR="28575" marT="28575" marB="285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Example: EXPOSE 8080</a:t>
                      </a:r>
                      <a:endParaRPr lang="en-US" sz="1100"/>
                    </a:p>
                  </a:txBody>
                  <a:tcPr marL="28575" marR="28575" marT="28575" marB="285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553630">
                <a:tc>
                  <a:txBody>
                    <a:bodyPr/>
                    <a:lstStyle/>
                    <a:p>
                      <a:pPr algn="l">
                        <a:lnSpc>
                          <a:spcPts val="1260"/>
                        </a:lnSpc>
                        <a:defRPr/>
                      </a:pPr>
                      <a:r>
                        <a:rPr lang="en-US" sz="900">
                          <a:solidFill>
                            <a:srgbClr val="000000"/>
                          </a:solidFill>
                          <a:latin typeface="Open Sans"/>
                          <a:ea typeface="Open Sans"/>
                          <a:cs typeface="Open Sans"/>
                          <a:sym typeface="Open Sans"/>
                        </a:rPr>
                        <a:t>ENV &lt;key&gt;=&lt;value&gt;</a:t>
                      </a:r>
                      <a:endParaRPr lang="en-US" sz="1100"/>
                    </a:p>
                  </a:txBody>
                  <a:tcPr marL="28575" marR="28575" marT="28575" marB="285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Defines environment variables inside the container</a:t>
                      </a:r>
                      <a:endParaRPr lang="en-US" sz="1100"/>
                    </a:p>
                  </a:txBody>
                  <a:tcPr marL="28575" marR="28575" marT="28575" marB="285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Example: ENV NODE_ENV=production</a:t>
                      </a:r>
                      <a:endParaRPr lang="en-US" sz="1100"/>
                    </a:p>
                  </a:txBody>
                  <a:tcPr marL="28575" marR="28575" marT="28575" marB="285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3" name="TextBox 3"/>
          <p:cNvSpPr txBox="1"/>
          <p:nvPr/>
        </p:nvSpPr>
        <p:spPr>
          <a:xfrm>
            <a:off x="569440" y="106909"/>
            <a:ext cx="1868960" cy="167738"/>
          </a:xfrm>
          <a:prstGeom prst="rect">
            <a:avLst/>
          </a:prstGeom>
        </p:spPr>
        <p:txBody>
          <a:bodyPr wrap="square" lIns="0" tIns="0" rIns="0" bIns="0" rtlCol="0" anchor="t">
            <a:spAutoFit/>
          </a:bodyPr>
          <a:lstStyle/>
          <a:p>
            <a:pPr algn="ctr">
              <a:lnSpc>
                <a:spcPts val="1400"/>
              </a:lnSpc>
              <a:spcBef>
                <a:spcPct val="0"/>
              </a:spcBef>
            </a:pPr>
            <a:r>
              <a:rPr lang="en-US" sz="1000" b="1" dirty="0">
                <a:solidFill>
                  <a:srgbClr val="000000"/>
                </a:solidFill>
                <a:latin typeface="Open Sans Bold"/>
                <a:ea typeface="Open Sans Bold"/>
                <a:cs typeface="Open Sans Bold"/>
                <a:sym typeface="Open Sans Bold"/>
              </a:rPr>
              <a:t>Structure of a Dockerfile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E7362D-0582-50EB-C10C-5A1798E1D25A}"/>
              </a:ext>
            </a:extLst>
          </p:cNvPr>
          <p:cNvSpPr txBox="1"/>
          <p:nvPr/>
        </p:nvSpPr>
        <p:spPr>
          <a:xfrm>
            <a:off x="152400" y="124926"/>
            <a:ext cx="3352800" cy="4893647"/>
          </a:xfrm>
          <a:prstGeom prst="rect">
            <a:avLst/>
          </a:prstGeom>
          <a:noFill/>
        </p:spPr>
        <p:txBody>
          <a:bodyPr wrap="square">
            <a:spAutoFit/>
          </a:bodyPr>
          <a:lstStyle/>
          <a:p>
            <a:r>
              <a:rPr lang="en-IN" sz="800" dirty="0"/>
              <a:t># ==== 0) </a:t>
            </a:r>
            <a:r>
              <a:rPr lang="en-IN" sz="800" dirty="0" err="1"/>
              <a:t>Prereqs</a:t>
            </a:r>
            <a:r>
              <a:rPr lang="en-IN" sz="800" dirty="0"/>
              <a:t> </a:t>
            </a:r>
          </a:p>
          <a:p>
            <a:r>
              <a:rPr lang="en-IN" sz="800" dirty="0"/>
              <a:t># Needs: Docker installed and running. Works on Linux/macOS (and WSL2).</a:t>
            </a:r>
          </a:p>
          <a:p>
            <a:endParaRPr lang="en-IN" sz="800" dirty="0"/>
          </a:p>
          <a:p>
            <a:r>
              <a:rPr lang="en-IN" sz="800" dirty="0"/>
              <a:t>set -e</a:t>
            </a:r>
          </a:p>
          <a:p>
            <a:endParaRPr lang="en-IN" sz="800" dirty="0"/>
          </a:p>
          <a:p>
            <a:r>
              <a:rPr lang="en-IN" sz="800" dirty="0"/>
              <a:t># ==== 1) Make a tiny web app ==========</a:t>
            </a:r>
          </a:p>
          <a:p>
            <a:r>
              <a:rPr lang="en-IN" sz="800" dirty="0" err="1"/>
              <a:t>mkdir</a:t>
            </a:r>
            <a:r>
              <a:rPr lang="en-IN" sz="800" dirty="0"/>
              <a:t> -p demo-docker &amp;&amp; cd demo-docker</a:t>
            </a:r>
          </a:p>
          <a:p>
            <a:endParaRPr lang="en-IN" sz="800" dirty="0"/>
          </a:p>
          <a:p>
            <a:r>
              <a:rPr lang="en-IN" sz="800" dirty="0"/>
              <a:t># app code (Flask web server)</a:t>
            </a:r>
          </a:p>
          <a:p>
            <a:r>
              <a:rPr lang="en-IN" sz="800" dirty="0"/>
              <a:t>cat &gt; app.py &lt;&lt;'PY'</a:t>
            </a:r>
          </a:p>
          <a:p>
            <a:r>
              <a:rPr lang="en-IN" sz="800" dirty="0"/>
              <a:t>from flask import Flask, </a:t>
            </a:r>
            <a:r>
              <a:rPr lang="en-IN" sz="800" dirty="0" err="1"/>
              <a:t>jsonify</a:t>
            </a:r>
            <a:endParaRPr lang="en-IN" sz="800" dirty="0"/>
          </a:p>
          <a:p>
            <a:r>
              <a:rPr lang="en-IN" sz="800" dirty="0"/>
              <a:t>app = Flask(__name__)</a:t>
            </a:r>
          </a:p>
          <a:p>
            <a:endParaRPr lang="en-IN" sz="800" dirty="0"/>
          </a:p>
          <a:p>
            <a:r>
              <a:rPr lang="en-IN" sz="800" dirty="0"/>
              <a:t>@app.get("/")</a:t>
            </a:r>
          </a:p>
          <a:p>
            <a:r>
              <a:rPr lang="en-IN" sz="800" dirty="0"/>
              <a:t>def home():</a:t>
            </a:r>
          </a:p>
          <a:p>
            <a:r>
              <a:rPr lang="en-IN" sz="800" dirty="0"/>
              <a:t>    return "Hello from Docker!\n"</a:t>
            </a:r>
          </a:p>
          <a:p>
            <a:endParaRPr lang="en-IN" sz="800" dirty="0"/>
          </a:p>
          <a:p>
            <a:r>
              <a:rPr lang="en-IN" sz="800" dirty="0"/>
              <a:t>@app.get("/health")</a:t>
            </a:r>
          </a:p>
          <a:p>
            <a:r>
              <a:rPr lang="en-IN" sz="800" dirty="0"/>
              <a:t>def health():</a:t>
            </a:r>
          </a:p>
          <a:p>
            <a:r>
              <a:rPr lang="en-IN" sz="800" dirty="0"/>
              <a:t>    return </a:t>
            </a:r>
            <a:r>
              <a:rPr lang="en-IN" sz="800" dirty="0" err="1"/>
              <a:t>jsonify</a:t>
            </a:r>
            <a:r>
              <a:rPr lang="en-IN" sz="800" dirty="0"/>
              <a:t>(ok=True)</a:t>
            </a:r>
          </a:p>
          <a:p>
            <a:endParaRPr lang="en-IN" sz="800" dirty="0"/>
          </a:p>
          <a:p>
            <a:r>
              <a:rPr lang="en-IN" sz="800" dirty="0"/>
              <a:t>if __name__ == "__main__":</a:t>
            </a:r>
          </a:p>
          <a:p>
            <a:r>
              <a:rPr lang="en-IN" sz="800" dirty="0"/>
              <a:t>    </a:t>
            </a:r>
            <a:r>
              <a:rPr lang="en-IN" sz="800" dirty="0" err="1"/>
              <a:t>app.run</a:t>
            </a:r>
            <a:r>
              <a:rPr lang="en-IN" sz="800" dirty="0"/>
              <a:t>(host="0.0.0.0", port=8000)</a:t>
            </a:r>
          </a:p>
          <a:p>
            <a:r>
              <a:rPr lang="en-IN" sz="800" dirty="0"/>
              <a:t>PY</a:t>
            </a:r>
          </a:p>
          <a:p>
            <a:endParaRPr lang="en-IN" sz="800" dirty="0"/>
          </a:p>
          <a:p>
            <a:r>
              <a:rPr lang="en-IN" sz="800" dirty="0"/>
              <a:t># python deps</a:t>
            </a:r>
          </a:p>
          <a:p>
            <a:r>
              <a:rPr lang="en-IN" sz="800" dirty="0"/>
              <a:t>cat &gt; requirements.txt &lt;&lt;'REQ'</a:t>
            </a:r>
          </a:p>
          <a:p>
            <a:r>
              <a:rPr lang="en-IN" sz="800" dirty="0"/>
              <a:t>flask==3.0.3</a:t>
            </a:r>
          </a:p>
          <a:p>
            <a:r>
              <a:rPr lang="en-IN" sz="800" dirty="0"/>
              <a:t>REQ</a:t>
            </a:r>
          </a:p>
          <a:p>
            <a:endParaRPr lang="en-IN" sz="800" dirty="0"/>
          </a:p>
          <a:p>
            <a:r>
              <a:rPr lang="en-IN" sz="800" dirty="0"/>
              <a:t># ignore junk when building</a:t>
            </a:r>
          </a:p>
          <a:p>
            <a:r>
              <a:rPr lang="en-IN" sz="800" dirty="0"/>
              <a:t>cat &gt; .</a:t>
            </a:r>
            <a:r>
              <a:rPr lang="en-IN" sz="800" dirty="0" err="1"/>
              <a:t>dockerignore</a:t>
            </a:r>
            <a:r>
              <a:rPr lang="en-IN" sz="800" dirty="0"/>
              <a:t> &lt;&lt;'IGN'</a:t>
            </a:r>
          </a:p>
          <a:p>
            <a:r>
              <a:rPr lang="en-IN" sz="800" dirty="0"/>
              <a:t>__</a:t>
            </a:r>
            <a:r>
              <a:rPr lang="en-IN" sz="800" dirty="0" err="1"/>
              <a:t>pycache</a:t>
            </a:r>
            <a:r>
              <a:rPr lang="en-IN" sz="800" dirty="0"/>
              <a:t>__/</a:t>
            </a:r>
          </a:p>
          <a:p>
            <a:r>
              <a:rPr lang="en-IN" sz="800" dirty="0"/>
              <a:t>*.</a:t>
            </a:r>
            <a:r>
              <a:rPr lang="en-IN" sz="800" dirty="0" err="1"/>
              <a:t>pyc</a:t>
            </a:r>
            <a:endParaRPr lang="en-IN" sz="800" dirty="0"/>
          </a:p>
          <a:p>
            <a:r>
              <a:rPr lang="en-IN" sz="800" dirty="0"/>
              <a:t>*.</a:t>
            </a:r>
            <a:r>
              <a:rPr lang="en-IN" sz="800" dirty="0" err="1"/>
              <a:t>pyo</a:t>
            </a:r>
            <a:endParaRPr lang="en-IN" sz="800" dirty="0"/>
          </a:p>
          <a:p>
            <a:r>
              <a:rPr lang="en-IN" sz="800" dirty="0"/>
              <a:t>*.</a:t>
            </a:r>
            <a:r>
              <a:rPr lang="en-IN" sz="800" dirty="0" err="1"/>
              <a:t>pyd</a:t>
            </a:r>
            <a:endParaRPr lang="en-IN" sz="800" dirty="0"/>
          </a:p>
          <a:p>
            <a:r>
              <a:rPr lang="en-IN" sz="800" dirty="0"/>
              <a:t>.</a:t>
            </a:r>
            <a:r>
              <a:rPr lang="en-IN" sz="800" dirty="0" err="1"/>
              <a:t>venv</a:t>
            </a:r>
            <a:r>
              <a:rPr lang="en-IN" sz="800" dirty="0"/>
              <a:t>/</a:t>
            </a:r>
          </a:p>
          <a:p>
            <a:r>
              <a:rPr lang="en-IN" sz="800" dirty="0"/>
              <a:t>IGN</a:t>
            </a:r>
          </a:p>
          <a:p>
            <a:endParaRPr lang="en-IN" sz="800" dirty="0"/>
          </a:p>
        </p:txBody>
      </p:sp>
      <p:sp>
        <p:nvSpPr>
          <p:cNvPr id="5" name="TextBox 4">
            <a:extLst>
              <a:ext uri="{FF2B5EF4-FFF2-40B4-BE49-F238E27FC236}">
                <a16:creationId xmlns:a16="http://schemas.microsoft.com/office/drawing/2014/main" id="{A1E5C842-BC70-06DE-BBC7-637F9856980D}"/>
              </a:ext>
            </a:extLst>
          </p:cNvPr>
          <p:cNvSpPr txBox="1"/>
          <p:nvPr/>
        </p:nvSpPr>
        <p:spPr>
          <a:xfrm>
            <a:off x="2369635" y="1047750"/>
            <a:ext cx="3352800" cy="3785652"/>
          </a:xfrm>
          <a:prstGeom prst="rect">
            <a:avLst/>
          </a:prstGeom>
          <a:noFill/>
        </p:spPr>
        <p:txBody>
          <a:bodyPr wrap="square">
            <a:spAutoFit/>
          </a:bodyPr>
          <a:lstStyle/>
          <a:p>
            <a:r>
              <a:rPr lang="en-IN" sz="800" dirty="0"/>
              <a:t># Dockerfile (container recipe)</a:t>
            </a:r>
          </a:p>
          <a:p>
            <a:r>
              <a:rPr lang="en-IN" sz="800" dirty="0"/>
              <a:t>cat &gt; Dockerfile &lt;&lt;'DOCKER'</a:t>
            </a:r>
          </a:p>
          <a:p>
            <a:r>
              <a:rPr lang="en-IN" sz="800" dirty="0"/>
              <a:t>FROM python:3.12-slim</a:t>
            </a:r>
          </a:p>
          <a:p>
            <a:endParaRPr lang="en-IN" sz="800" dirty="0"/>
          </a:p>
          <a:p>
            <a:r>
              <a:rPr lang="en-IN" sz="800" dirty="0"/>
              <a:t># faster, cleaner Python</a:t>
            </a:r>
          </a:p>
          <a:p>
            <a:r>
              <a:rPr lang="en-IN" sz="800" dirty="0"/>
              <a:t>ENV PYTHONDONTWRITEBYTECODE=1 \</a:t>
            </a:r>
          </a:p>
          <a:p>
            <a:r>
              <a:rPr lang="en-IN" sz="800" dirty="0"/>
              <a:t>    PYTHONUNBUFFERED=1</a:t>
            </a:r>
          </a:p>
          <a:p>
            <a:endParaRPr lang="en-IN" sz="800" dirty="0"/>
          </a:p>
          <a:p>
            <a:r>
              <a:rPr lang="en-IN" sz="800" dirty="0"/>
              <a:t># install security updates &amp; runtime deps (optional but sensible)</a:t>
            </a:r>
          </a:p>
          <a:p>
            <a:r>
              <a:rPr lang="en-IN" sz="800" dirty="0"/>
              <a:t>RUN apt-get update -y &amp;&amp; apt-get upgrade -y &amp;&amp; rm -rf /var/lib/apt/lists/*</a:t>
            </a:r>
          </a:p>
          <a:p>
            <a:endParaRPr lang="en-IN" sz="800" dirty="0"/>
          </a:p>
          <a:p>
            <a:r>
              <a:rPr lang="en-IN" sz="800" dirty="0"/>
              <a:t>WORKDIR /app</a:t>
            </a:r>
          </a:p>
          <a:p>
            <a:endParaRPr lang="en-IN" sz="800" dirty="0"/>
          </a:p>
          <a:p>
            <a:r>
              <a:rPr lang="en-IN" sz="800" dirty="0"/>
              <a:t># install only what we need, cached by layer</a:t>
            </a:r>
          </a:p>
          <a:p>
            <a:r>
              <a:rPr lang="en-IN" sz="800" dirty="0"/>
              <a:t>COPY requirements.txt .</a:t>
            </a:r>
          </a:p>
          <a:p>
            <a:r>
              <a:rPr lang="en-IN" sz="800" dirty="0"/>
              <a:t>RUN pip install --no-cache-</a:t>
            </a:r>
            <a:r>
              <a:rPr lang="en-IN" sz="800" dirty="0" err="1"/>
              <a:t>dir</a:t>
            </a:r>
            <a:r>
              <a:rPr lang="en-IN" sz="800" dirty="0"/>
              <a:t> -r requirements.txt</a:t>
            </a:r>
          </a:p>
          <a:p>
            <a:endParaRPr lang="en-IN" sz="800" dirty="0"/>
          </a:p>
          <a:p>
            <a:r>
              <a:rPr lang="en-IN" sz="800" dirty="0"/>
              <a:t># add the app</a:t>
            </a:r>
          </a:p>
          <a:p>
            <a:r>
              <a:rPr lang="en-IN" sz="800" dirty="0"/>
              <a:t>COPY app.py .</a:t>
            </a:r>
          </a:p>
          <a:p>
            <a:endParaRPr lang="en-IN" sz="800" dirty="0"/>
          </a:p>
          <a:p>
            <a:r>
              <a:rPr lang="en-IN" sz="800" dirty="0"/>
              <a:t>EXPOSE 8000</a:t>
            </a:r>
          </a:p>
          <a:p>
            <a:r>
              <a:rPr lang="en-IN" sz="800" dirty="0"/>
              <a:t>CMD ["python", "app.py"]</a:t>
            </a:r>
          </a:p>
          <a:p>
            <a:r>
              <a:rPr lang="en-IN" sz="800" dirty="0"/>
              <a:t>DOCKER</a:t>
            </a:r>
          </a:p>
          <a:p>
            <a:endParaRPr lang="en-IN" sz="800" dirty="0"/>
          </a:p>
          <a:p>
            <a:r>
              <a:rPr lang="en-IN" sz="800" dirty="0"/>
              <a:t># ==== 2) Build the image ======</a:t>
            </a:r>
          </a:p>
          <a:p>
            <a:r>
              <a:rPr lang="en-IN" sz="800" dirty="0"/>
              <a:t>docker build -t demo-flask:1 .</a:t>
            </a:r>
          </a:p>
          <a:p>
            <a:endParaRPr lang="en-IN" sz="800" dirty="0"/>
          </a:p>
          <a:p>
            <a:r>
              <a:rPr lang="en-IN" sz="800" dirty="0"/>
              <a:t># ==== 3) Run a container =======</a:t>
            </a:r>
          </a:p>
          <a:p>
            <a:r>
              <a:rPr lang="en-IN" sz="800" dirty="0"/>
              <a:t>docker run -d --name demo -p 8000:8000 demo-flask:1</a:t>
            </a:r>
          </a:p>
          <a:p>
            <a:endParaRPr lang="en-IN" sz="800" dirty="0"/>
          </a:p>
        </p:txBody>
      </p:sp>
      <p:sp>
        <p:nvSpPr>
          <p:cNvPr id="7" name="TextBox 6">
            <a:extLst>
              <a:ext uri="{FF2B5EF4-FFF2-40B4-BE49-F238E27FC236}">
                <a16:creationId xmlns:a16="http://schemas.microsoft.com/office/drawing/2014/main" id="{25FA4349-BFFD-02ED-C35E-014C27A1925B}"/>
              </a:ext>
            </a:extLst>
          </p:cNvPr>
          <p:cNvSpPr txBox="1"/>
          <p:nvPr/>
        </p:nvSpPr>
        <p:spPr>
          <a:xfrm>
            <a:off x="5720576" y="819150"/>
            <a:ext cx="3271024" cy="3046988"/>
          </a:xfrm>
          <a:prstGeom prst="rect">
            <a:avLst/>
          </a:prstGeom>
          <a:noFill/>
        </p:spPr>
        <p:txBody>
          <a:bodyPr wrap="square">
            <a:spAutoFit/>
          </a:bodyPr>
          <a:lstStyle/>
          <a:p>
            <a:r>
              <a:rPr lang="en-IN" sz="800" dirty="0"/>
              <a:t># ==== 4) Test it ======================</a:t>
            </a:r>
          </a:p>
          <a:p>
            <a:r>
              <a:rPr lang="en-IN" sz="800" dirty="0"/>
              <a:t># wait until the health endpoint is ready (few seconds)</a:t>
            </a:r>
          </a:p>
          <a:p>
            <a:r>
              <a:rPr lang="en-IN" sz="800" dirty="0"/>
              <a:t>echo "Waiting for app to be ready..."</a:t>
            </a:r>
          </a:p>
          <a:p>
            <a:r>
              <a:rPr lang="en-IN" sz="800" dirty="0"/>
              <a:t>until curl -</a:t>
            </a:r>
            <a:r>
              <a:rPr lang="en-IN" sz="800" dirty="0" err="1"/>
              <a:t>fsS</a:t>
            </a:r>
            <a:r>
              <a:rPr lang="en-IN" sz="800" dirty="0"/>
              <a:t> http://localhost:8000/health &gt;/dev/null; do sleep 1; done</a:t>
            </a:r>
          </a:p>
          <a:p>
            <a:r>
              <a:rPr lang="en-IN" sz="800" dirty="0"/>
              <a:t>echo "Health OK"</a:t>
            </a:r>
          </a:p>
          <a:p>
            <a:endParaRPr lang="en-IN" sz="800" dirty="0"/>
          </a:p>
          <a:p>
            <a:r>
              <a:rPr lang="en-IN" sz="800" dirty="0"/>
              <a:t># hit the homepage</a:t>
            </a:r>
          </a:p>
          <a:p>
            <a:r>
              <a:rPr lang="en-IN" sz="800" dirty="0"/>
              <a:t>echo "GET / =&gt;"</a:t>
            </a:r>
          </a:p>
          <a:p>
            <a:r>
              <a:rPr lang="en-IN" sz="800" dirty="0"/>
              <a:t>curl -</a:t>
            </a:r>
            <a:r>
              <a:rPr lang="en-IN" sz="800" dirty="0" err="1"/>
              <a:t>i</a:t>
            </a:r>
            <a:r>
              <a:rPr lang="en-IN" sz="800" dirty="0"/>
              <a:t> http://localhost:8000/</a:t>
            </a:r>
          </a:p>
          <a:p>
            <a:endParaRPr lang="en-IN" sz="800" dirty="0"/>
          </a:p>
          <a:p>
            <a:r>
              <a:rPr lang="en-IN" sz="800" dirty="0"/>
              <a:t># see recent logs</a:t>
            </a:r>
          </a:p>
          <a:p>
            <a:r>
              <a:rPr lang="en-IN" sz="800" dirty="0"/>
              <a:t>echo -e "\</a:t>
            </a:r>
            <a:r>
              <a:rPr lang="en-IN" sz="800" dirty="0" err="1"/>
              <a:t>nContainer</a:t>
            </a:r>
            <a:r>
              <a:rPr lang="en-IN" sz="800" dirty="0"/>
              <a:t> logs:"</a:t>
            </a:r>
          </a:p>
          <a:p>
            <a:r>
              <a:rPr lang="en-IN" sz="800" dirty="0"/>
              <a:t>docker logs --tail 20 demo</a:t>
            </a:r>
          </a:p>
          <a:p>
            <a:endParaRPr lang="en-IN" sz="800" dirty="0"/>
          </a:p>
          <a:p>
            <a:r>
              <a:rPr lang="en-IN" sz="800" dirty="0"/>
              <a:t># optional: execute something inside the running container</a:t>
            </a:r>
          </a:p>
          <a:p>
            <a:r>
              <a:rPr lang="en-IN" sz="800" dirty="0"/>
              <a:t>docker exec -it demo python -c "print('Inside container OK')"</a:t>
            </a:r>
          </a:p>
          <a:p>
            <a:endParaRPr lang="en-IN" sz="800" dirty="0"/>
          </a:p>
          <a:p>
            <a:r>
              <a:rPr lang="en-IN" sz="800" dirty="0"/>
              <a:t># ==== 5) Clean up ==========</a:t>
            </a:r>
          </a:p>
          <a:p>
            <a:r>
              <a:rPr lang="en-IN" sz="800" dirty="0"/>
              <a:t># stop &amp; remove the container; delete the image (optional)</a:t>
            </a:r>
          </a:p>
          <a:p>
            <a:r>
              <a:rPr lang="en-IN" sz="800" dirty="0"/>
              <a:t>docker stop demo</a:t>
            </a:r>
          </a:p>
          <a:p>
            <a:r>
              <a:rPr lang="en-IN" sz="800" dirty="0"/>
              <a:t>docker rm demo</a:t>
            </a:r>
          </a:p>
          <a:p>
            <a:r>
              <a:rPr lang="en-IN" sz="800" dirty="0"/>
              <a:t>docker </a:t>
            </a:r>
            <a:r>
              <a:rPr lang="en-IN" sz="800" dirty="0" err="1"/>
              <a:t>rmi</a:t>
            </a:r>
            <a:r>
              <a:rPr lang="en-IN" sz="800" dirty="0"/>
              <a:t> demo-flask:1</a:t>
            </a:r>
          </a:p>
          <a:p>
            <a:endParaRPr lang="en-IN" sz="800" dirty="0"/>
          </a:p>
          <a:p>
            <a:r>
              <a:rPr lang="en-IN" sz="800" dirty="0"/>
              <a:t>echo "Done. (Rebuild with: docker build -t demo-flask:1 .)"</a:t>
            </a:r>
          </a:p>
        </p:txBody>
      </p:sp>
    </p:spTree>
    <p:extLst>
      <p:ext uri="{BB962C8B-B14F-4D97-AF65-F5344CB8AC3E}">
        <p14:creationId xmlns:p14="http://schemas.microsoft.com/office/powerpoint/2010/main" val="32196474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1696" y="2306726"/>
            <a:ext cx="8520598" cy="956996"/>
          </a:xfrm>
          <a:custGeom>
            <a:avLst/>
            <a:gdLst/>
            <a:ahLst/>
            <a:cxnLst/>
            <a:rect l="l" t="t" r="r" b="b"/>
            <a:pathLst>
              <a:path w="8520598" h="956996">
                <a:moveTo>
                  <a:pt x="0" y="0"/>
                </a:moveTo>
                <a:lnTo>
                  <a:pt x="8520598" y="0"/>
                </a:lnTo>
                <a:lnTo>
                  <a:pt x="8520598" y="956996"/>
                </a:lnTo>
                <a:lnTo>
                  <a:pt x="0" y="9569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11696" y="1487672"/>
            <a:ext cx="8520598" cy="956996"/>
          </a:xfrm>
          <a:custGeom>
            <a:avLst/>
            <a:gdLst/>
            <a:ahLst/>
            <a:cxnLst/>
            <a:rect l="l" t="t" r="r" b="b"/>
            <a:pathLst>
              <a:path w="8520598" h="956996">
                <a:moveTo>
                  <a:pt x="0" y="0"/>
                </a:moveTo>
                <a:lnTo>
                  <a:pt x="8520598" y="0"/>
                </a:lnTo>
                <a:lnTo>
                  <a:pt x="8520598" y="956995"/>
                </a:lnTo>
                <a:lnTo>
                  <a:pt x="0" y="956995"/>
                </a:lnTo>
                <a:lnTo>
                  <a:pt x="0" y="0"/>
                </a:lnTo>
                <a:close/>
              </a:path>
            </a:pathLst>
          </a:custGeom>
          <a:blipFill>
            <a:blip r:embed="rId2">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1848460" y="2458869"/>
            <a:ext cx="5556571" cy="724795"/>
          </a:xfrm>
          <a:prstGeom prst="rect">
            <a:avLst/>
          </a:prstGeom>
        </p:spPr>
        <p:txBody>
          <a:bodyPr lIns="0" tIns="0" rIns="0" bIns="0" rtlCol="0" anchor="t">
            <a:spAutoFit/>
          </a:bodyPr>
          <a:lstStyle/>
          <a:p>
            <a:pPr algn="l">
              <a:lnSpc>
                <a:spcPts val="5880"/>
              </a:lnSpc>
            </a:pPr>
            <a:r>
              <a:rPr lang="en-US" sz="4200" b="1">
                <a:solidFill>
                  <a:srgbClr val="000000"/>
                </a:solidFill>
                <a:latin typeface="Ubuntu Bold" panose="020B0804030602030204"/>
                <a:ea typeface="Ubuntu Bold" panose="020B0804030602030204"/>
                <a:cs typeface="Ubuntu Bold" panose="020B0804030602030204"/>
                <a:sym typeface="Ubuntu Bold" panose="020B0804030602030204"/>
              </a:rPr>
              <a:t>10000-Foot Overview</a:t>
            </a:r>
          </a:p>
        </p:txBody>
      </p:sp>
      <p:sp>
        <p:nvSpPr>
          <p:cNvPr id="6" name="TextBox 6"/>
          <p:cNvSpPr txBox="1"/>
          <p:nvPr/>
        </p:nvSpPr>
        <p:spPr>
          <a:xfrm>
            <a:off x="3311271" y="1728949"/>
            <a:ext cx="2571883" cy="634860"/>
          </a:xfrm>
          <a:prstGeom prst="rect">
            <a:avLst/>
          </a:prstGeom>
        </p:spPr>
        <p:txBody>
          <a:bodyPr lIns="0" tIns="0" rIns="0" bIns="0" rtlCol="0" anchor="t">
            <a:spAutoFit/>
          </a:bodyPr>
          <a:lstStyle/>
          <a:p>
            <a:pPr algn="ctr">
              <a:lnSpc>
                <a:spcPts val="5040"/>
              </a:lnSpc>
            </a:pPr>
            <a:r>
              <a:rPr lang="en-US" sz="3600" b="1">
                <a:solidFill>
                  <a:srgbClr val="595959"/>
                </a:solidFill>
                <a:latin typeface="Ubuntu Bold" panose="020B0804030602030204"/>
                <a:ea typeface="Ubuntu Bold" panose="020B0804030602030204"/>
                <a:cs typeface="Ubuntu Bold" panose="020B0804030602030204"/>
                <a:sym typeface="Ubuntu Bold" panose="020B0804030602030204"/>
              </a:rPr>
              <a:t>Kubernetes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2376" y="182651"/>
            <a:ext cx="7726004" cy="1116511"/>
          </a:xfrm>
          <a:custGeom>
            <a:avLst/>
            <a:gdLst/>
            <a:ahLst/>
            <a:cxnLst/>
            <a:rect l="l" t="t" r="r" b="b"/>
            <a:pathLst>
              <a:path w="7726004" h="1116511">
                <a:moveTo>
                  <a:pt x="0" y="0"/>
                </a:moveTo>
                <a:lnTo>
                  <a:pt x="7726003" y="0"/>
                </a:lnTo>
                <a:lnTo>
                  <a:pt x="7726003" y="1116511"/>
                </a:lnTo>
                <a:lnTo>
                  <a:pt x="0" y="11165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25879" y="4561046"/>
            <a:ext cx="3708302" cy="395097"/>
          </a:xfrm>
          <a:custGeom>
            <a:avLst/>
            <a:gdLst/>
            <a:ahLst/>
            <a:cxnLst/>
            <a:rect l="l" t="t" r="r" b="b"/>
            <a:pathLst>
              <a:path w="3708302" h="395097">
                <a:moveTo>
                  <a:pt x="0" y="0"/>
                </a:moveTo>
                <a:lnTo>
                  <a:pt x="3708301" y="0"/>
                </a:lnTo>
                <a:lnTo>
                  <a:pt x="3708301" y="395097"/>
                </a:lnTo>
                <a:lnTo>
                  <a:pt x="0" y="3950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262366" y="1150725"/>
            <a:ext cx="8132807" cy="2562120"/>
          </a:xfrm>
          <a:custGeom>
            <a:avLst/>
            <a:gdLst/>
            <a:ahLst/>
            <a:cxnLst/>
            <a:rect l="l" t="t" r="r" b="b"/>
            <a:pathLst>
              <a:path w="8132807" h="2562120">
                <a:moveTo>
                  <a:pt x="0" y="0"/>
                </a:moveTo>
                <a:lnTo>
                  <a:pt x="8132807" y="0"/>
                </a:lnTo>
                <a:lnTo>
                  <a:pt x="8132807" y="2562120"/>
                </a:lnTo>
                <a:lnTo>
                  <a:pt x="0" y="256212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TextBox 6"/>
          <p:cNvSpPr txBox="1"/>
          <p:nvPr/>
        </p:nvSpPr>
        <p:spPr>
          <a:xfrm>
            <a:off x="325879" y="282445"/>
            <a:ext cx="2645721" cy="806834"/>
          </a:xfrm>
          <a:prstGeom prst="rect">
            <a:avLst/>
          </a:prstGeom>
        </p:spPr>
        <p:txBody>
          <a:bodyPr lIns="0" tIns="0" rIns="0" bIns="0" rtlCol="0" anchor="t">
            <a:spAutoFit/>
          </a:bodyPr>
          <a:lstStyle/>
          <a:p>
            <a:pPr algn="l">
              <a:lnSpc>
                <a:spcPts val="2800"/>
              </a:lnSpc>
            </a:pPr>
            <a:r>
              <a:rPr lang="en-US" sz="2000" b="1">
                <a:solidFill>
                  <a:srgbClr val="000000"/>
                </a:solidFill>
                <a:latin typeface="Ubuntu Bold" panose="020B0804030602030204"/>
                <a:ea typeface="Ubuntu Bold" panose="020B0804030602030204"/>
                <a:cs typeface="Ubuntu Bold" panose="020B0804030602030204"/>
                <a:sym typeface="Ubuntu Bold" panose="020B0804030602030204"/>
              </a:rPr>
              <a:t>10000-Foot Overview</a:t>
            </a:r>
          </a:p>
          <a:p>
            <a:pPr algn="l">
              <a:lnSpc>
                <a:spcPts val="3500"/>
              </a:lnSpc>
            </a:pPr>
            <a:r>
              <a:rPr lang="en-US" sz="1400" b="1">
                <a:solidFill>
                  <a:srgbClr val="000000"/>
                </a:solidFill>
                <a:latin typeface="Open Sans Bold"/>
                <a:ea typeface="Open Sans Bold"/>
                <a:cs typeface="Open Sans Bold"/>
                <a:sym typeface="Open Sans Bold"/>
              </a:rPr>
              <a:t>Section overview</a:t>
            </a:r>
          </a:p>
        </p:txBody>
      </p:sp>
      <p:sp>
        <p:nvSpPr>
          <p:cNvPr id="7" name="TextBox 7"/>
          <p:cNvSpPr txBox="1"/>
          <p:nvPr/>
        </p:nvSpPr>
        <p:spPr>
          <a:xfrm>
            <a:off x="506359" y="2776995"/>
            <a:ext cx="103556" cy="249126"/>
          </a:xfrm>
          <a:prstGeom prst="rect">
            <a:avLst/>
          </a:prstGeom>
        </p:spPr>
        <p:txBody>
          <a:bodyPr lIns="0" tIns="0" rIns="0" bIns="0" rtlCol="0" anchor="t">
            <a:spAutoFit/>
          </a:bodyPr>
          <a:lstStyle/>
          <a:p>
            <a:pPr algn="l">
              <a:lnSpc>
                <a:spcPts val="1960"/>
              </a:lnSpc>
            </a:pPr>
            <a:r>
              <a:rPr lang="en-US" sz="1400" b="1">
                <a:solidFill>
                  <a:srgbClr val="000000"/>
                </a:solidFill>
                <a:latin typeface="Open Sans Bold"/>
                <a:ea typeface="Open Sans Bold"/>
                <a:cs typeface="Open Sans Bold"/>
                <a:sym typeface="Open Sans Bold"/>
              </a:rPr>
              <a:t>3</a:t>
            </a:r>
          </a:p>
        </p:txBody>
      </p:sp>
      <p:sp>
        <p:nvSpPr>
          <p:cNvPr id="8" name="TextBox 8"/>
          <p:cNvSpPr txBox="1"/>
          <p:nvPr/>
        </p:nvSpPr>
        <p:spPr>
          <a:xfrm>
            <a:off x="506359" y="1160917"/>
            <a:ext cx="103556" cy="392001"/>
          </a:xfrm>
          <a:prstGeom prst="rect">
            <a:avLst/>
          </a:prstGeom>
        </p:spPr>
        <p:txBody>
          <a:bodyPr lIns="0" tIns="0" rIns="0" bIns="0" rtlCol="0" anchor="t">
            <a:spAutoFit/>
          </a:bodyPr>
          <a:lstStyle/>
          <a:p>
            <a:pPr algn="l">
              <a:lnSpc>
                <a:spcPts val="3500"/>
              </a:lnSpc>
            </a:pPr>
            <a:r>
              <a:rPr lang="en-US" sz="1400" b="1">
                <a:solidFill>
                  <a:srgbClr val="000000"/>
                </a:solidFill>
                <a:latin typeface="Open Sans Bold"/>
                <a:ea typeface="Open Sans Bold"/>
                <a:cs typeface="Open Sans Bold"/>
                <a:sym typeface="Open Sans Bold"/>
              </a:rPr>
              <a:t>1</a:t>
            </a:r>
          </a:p>
        </p:txBody>
      </p:sp>
      <p:sp>
        <p:nvSpPr>
          <p:cNvPr id="9" name="TextBox 9"/>
          <p:cNvSpPr txBox="1"/>
          <p:nvPr/>
        </p:nvSpPr>
        <p:spPr>
          <a:xfrm>
            <a:off x="506359" y="1676943"/>
            <a:ext cx="103556" cy="392001"/>
          </a:xfrm>
          <a:prstGeom prst="rect">
            <a:avLst/>
          </a:prstGeom>
        </p:spPr>
        <p:txBody>
          <a:bodyPr lIns="0" tIns="0" rIns="0" bIns="0" rtlCol="0" anchor="t">
            <a:spAutoFit/>
          </a:bodyPr>
          <a:lstStyle/>
          <a:p>
            <a:pPr algn="l">
              <a:lnSpc>
                <a:spcPts val="3500"/>
              </a:lnSpc>
            </a:pPr>
            <a:r>
              <a:rPr lang="en-US" sz="1400" b="1">
                <a:solidFill>
                  <a:srgbClr val="000000"/>
                </a:solidFill>
                <a:latin typeface="Open Sans Bold"/>
                <a:ea typeface="Open Sans Bold"/>
                <a:cs typeface="Open Sans Bold"/>
                <a:sym typeface="Open Sans Bold"/>
              </a:rPr>
              <a:t>2</a:t>
            </a:r>
          </a:p>
        </p:txBody>
      </p:sp>
      <p:sp>
        <p:nvSpPr>
          <p:cNvPr id="10" name="TextBox 10"/>
          <p:cNvSpPr txBox="1"/>
          <p:nvPr/>
        </p:nvSpPr>
        <p:spPr>
          <a:xfrm>
            <a:off x="325879" y="4622825"/>
            <a:ext cx="857298" cy="208445"/>
          </a:xfrm>
          <a:prstGeom prst="rect">
            <a:avLst/>
          </a:prstGeom>
        </p:spPr>
        <p:txBody>
          <a:bodyPr lIns="0" tIns="0" rIns="0" bIns="0" rtlCol="0" anchor="t">
            <a:spAutoFit/>
          </a:bodyPr>
          <a:lstStyle/>
          <a:p>
            <a:pPr algn="l">
              <a:lnSpc>
                <a:spcPts val="1680"/>
              </a:lnSpc>
            </a:pPr>
            <a:r>
              <a:rPr lang="en-US" sz="1200" b="1">
                <a:solidFill>
                  <a:srgbClr val="000000"/>
                </a:solidFill>
                <a:latin typeface="Ubuntu Bold" panose="020B0804030602030204"/>
                <a:ea typeface="Ubuntu Bold" panose="020B0804030602030204"/>
                <a:cs typeface="Ubuntu Bold" panose="020B0804030602030204"/>
                <a:sym typeface="Ubuntu Bold" panose="020B0804030602030204"/>
              </a:rPr>
              <a:t>Kubernetes</a:t>
            </a:r>
          </a:p>
        </p:txBody>
      </p:sp>
      <p:sp>
        <p:nvSpPr>
          <p:cNvPr id="11" name="TextBox 11"/>
          <p:cNvSpPr txBox="1"/>
          <p:nvPr/>
        </p:nvSpPr>
        <p:spPr>
          <a:xfrm>
            <a:off x="847677" y="1747266"/>
            <a:ext cx="1975094" cy="290884"/>
          </a:xfrm>
          <a:prstGeom prst="rect">
            <a:avLst/>
          </a:prstGeom>
        </p:spPr>
        <p:txBody>
          <a:bodyPr lIns="0" tIns="0" rIns="0" bIns="0" rtlCol="0" anchor="t">
            <a:spAutoFit/>
          </a:bodyPr>
          <a:lstStyle/>
          <a:p>
            <a:pPr algn="l">
              <a:lnSpc>
                <a:spcPts val="2500"/>
              </a:lnSpc>
            </a:pPr>
            <a:r>
              <a:rPr lang="en-US" sz="1000">
                <a:solidFill>
                  <a:srgbClr val="000000"/>
                </a:solidFill>
                <a:latin typeface="Open Sans"/>
                <a:ea typeface="Open Sans"/>
                <a:cs typeface="Open Sans"/>
                <a:sym typeface="Open Sans"/>
              </a:rPr>
              <a:t>Discuss Kubernetes' architecture</a:t>
            </a:r>
          </a:p>
        </p:txBody>
      </p:sp>
      <p:sp>
        <p:nvSpPr>
          <p:cNvPr id="12" name="TextBox 12"/>
          <p:cNvSpPr txBox="1"/>
          <p:nvPr/>
        </p:nvSpPr>
        <p:spPr>
          <a:xfrm>
            <a:off x="878062" y="2075450"/>
            <a:ext cx="2002574" cy="519484"/>
          </a:xfrm>
          <a:prstGeom prst="rect">
            <a:avLst/>
          </a:prstGeom>
        </p:spPr>
        <p:txBody>
          <a:bodyPr lIns="0" tIns="0" rIns="0" bIns="0" rtlCol="0" anchor="t">
            <a:spAutoFit/>
          </a:bodyPr>
          <a:lstStyle/>
          <a:p>
            <a:pPr algn="l">
              <a:lnSpc>
                <a:spcPts val="2500"/>
              </a:lnSpc>
            </a:pPr>
            <a:r>
              <a:rPr lang="en-US" sz="1000">
                <a:solidFill>
                  <a:srgbClr val="000000"/>
                </a:solidFill>
                <a:latin typeface="Open Sans"/>
                <a:ea typeface="Open Sans"/>
                <a:cs typeface="Open Sans"/>
                <a:sym typeface="Open Sans"/>
              </a:rPr>
              <a:t>1.Control plane vs. data plane</a:t>
            </a:r>
          </a:p>
          <a:p>
            <a:pPr algn="l">
              <a:lnSpc>
                <a:spcPts val="1100"/>
              </a:lnSpc>
            </a:pPr>
            <a:r>
              <a:rPr lang="en-US" sz="1000">
                <a:solidFill>
                  <a:srgbClr val="000000"/>
                </a:solidFill>
                <a:latin typeface="Open Sans"/>
                <a:ea typeface="Open Sans"/>
                <a:cs typeface="Open Sans"/>
                <a:sym typeface="Open Sans"/>
              </a:rPr>
              <a:t>2.Nodes and Kubernetes objects</a:t>
            </a:r>
          </a:p>
        </p:txBody>
      </p:sp>
      <p:sp>
        <p:nvSpPr>
          <p:cNvPr id="13" name="TextBox 13"/>
          <p:cNvSpPr txBox="1"/>
          <p:nvPr/>
        </p:nvSpPr>
        <p:spPr>
          <a:xfrm>
            <a:off x="847677" y="1336015"/>
            <a:ext cx="2197513"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What is Kubernetes? And why use it?</a:t>
            </a:r>
          </a:p>
        </p:txBody>
      </p:sp>
      <p:sp>
        <p:nvSpPr>
          <p:cNvPr id="14" name="TextBox 14"/>
          <p:cNvSpPr txBox="1"/>
          <p:nvPr/>
        </p:nvSpPr>
        <p:spPr>
          <a:xfrm>
            <a:off x="847677" y="2704443"/>
            <a:ext cx="2378421" cy="294570"/>
          </a:xfrm>
          <a:prstGeom prst="rect">
            <a:avLst/>
          </a:prstGeom>
        </p:spPr>
        <p:txBody>
          <a:bodyPr lIns="0" tIns="0" rIns="0" bIns="0" rtlCol="0" anchor="t">
            <a:spAutoFit/>
          </a:bodyPr>
          <a:lstStyle/>
          <a:p>
            <a:pPr algn="l">
              <a:lnSpc>
                <a:spcPts val="2500"/>
              </a:lnSpc>
            </a:pPr>
            <a:r>
              <a:rPr lang="en-US" sz="1000">
                <a:solidFill>
                  <a:srgbClr val="000000"/>
                </a:solidFill>
                <a:latin typeface="Open Sans"/>
                <a:ea typeface="Open Sans"/>
                <a:cs typeface="Open Sans"/>
                <a:sym typeface="Open Sans"/>
              </a:rPr>
              <a:t>Introduce the Kubernetes CLI: </a:t>
            </a:r>
            <a:r>
              <a:rPr lang="en-US" sz="1000">
                <a:solidFill>
                  <a:srgbClr val="B85450"/>
                </a:solidFill>
                <a:latin typeface="Open Sans"/>
                <a:ea typeface="Open Sans"/>
                <a:cs typeface="Open Sans"/>
                <a:sym typeface="Open Sans"/>
              </a:rPr>
              <a:t>kubectl</a:t>
            </a:r>
          </a:p>
        </p:txBody>
      </p:sp>
      <p:sp>
        <p:nvSpPr>
          <p:cNvPr id="15" name="TextBox 15"/>
          <p:cNvSpPr txBox="1"/>
          <p:nvPr/>
        </p:nvSpPr>
        <p:spPr>
          <a:xfrm>
            <a:off x="878062" y="3048010"/>
            <a:ext cx="3624234" cy="751770"/>
          </a:xfrm>
          <a:prstGeom prst="rect">
            <a:avLst/>
          </a:prstGeom>
        </p:spPr>
        <p:txBody>
          <a:bodyPr lIns="0" tIns="0" rIns="0" bIns="0" rtlCol="0" anchor="t">
            <a:spAutoFit/>
          </a:bodyPr>
          <a:lstStyle/>
          <a:p>
            <a:pPr algn="l">
              <a:lnSpc>
                <a:spcPts val="2500"/>
              </a:lnSpc>
            </a:pPr>
            <a:r>
              <a:rPr lang="en-US" sz="1000">
                <a:solidFill>
                  <a:srgbClr val="000000"/>
                </a:solidFill>
                <a:latin typeface="Open Sans"/>
                <a:ea typeface="Open Sans"/>
                <a:cs typeface="Open Sans"/>
                <a:sym typeface="Open Sans"/>
              </a:rPr>
              <a:t>1.Diﬀerentiate </a:t>
            </a:r>
            <a:r>
              <a:rPr lang="en-US" sz="1000">
                <a:solidFill>
                  <a:srgbClr val="B85450"/>
                </a:solidFill>
                <a:latin typeface="Open Sans"/>
                <a:ea typeface="Open Sans"/>
                <a:cs typeface="Open Sans"/>
                <a:sym typeface="Open Sans"/>
              </a:rPr>
              <a:t>kubectl</a:t>
            </a:r>
            <a:r>
              <a:rPr lang="en-US" sz="1000">
                <a:solidFill>
                  <a:srgbClr val="000000"/>
                </a:solidFill>
                <a:latin typeface="Open Sans"/>
                <a:ea typeface="Open Sans"/>
                <a:cs typeface="Open Sans"/>
                <a:sym typeface="Open Sans"/>
              </a:rPr>
              <a:t> and the Kubernetes cluster</a:t>
            </a:r>
          </a:p>
          <a:p>
            <a:pPr algn="l">
              <a:lnSpc>
                <a:spcPts val="1100"/>
              </a:lnSpc>
            </a:pPr>
            <a:r>
              <a:rPr lang="en-US" sz="1000">
                <a:solidFill>
                  <a:srgbClr val="000000"/>
                </a:solidFill>
                <a:latin typeface="Open Sans"/>
                <a:ea typeface="Open Sans"/>
                <a:cs typeface="Open Sans"/>
                <a:sym typeface="Open Sans"/>
              </a:rPr>
              <a:t>2.Understand how </a:t>
            </a:r>
            <a:r>
              <a:rPr lang="en-US" sz="1000">
                <a:solidFill>
                  <a:srgbClr val="B85450"/>
                </a:solidFill>
                <a:latin typeface="Open Sans"/>
                <a:ea typeface="Open Sans"/>
                <a:cs typeface="Open Sans"/>
                <a:sym typeface="Open Sans"/>
              </a:rPr>
              <a:t>kubectl</a:t>
            </a:r>
            <a:r>
              <a:rPr lang="en-US" sz="1000">
                <a:solidFill>
                  <a:srgbClr val="000000"/>
                </a:solidFill>
                <a:latin typeface="Open Sans"/>
                <a:ea typeface="Open Sans"/>
                <a:cs typeface="Open Sans"/>
                <a:sym typeface="Open Sans"/>
              </a:rPr>
              <a:t> communicates with the cluster</a:t>
            </a:r>
          </a:p>
          <a:p>
            <a:pPr algn="l">
              <a:lnSpc>
                <a:spcPts val="2500"/>
              </a:lnSpc>
            </a:pPr>
            <a:r>
              <a:rPr lang="en-US" sz="1000">
                <a:solidFill>
                  <a:srgbClr val="000000"/>
                </a:solidFill>
                <a:latin typeface="Open Sans"/>
                <a:ea typeface="Open Sans"/>
                <a:cs typeface="Open Sans"/>
                <a:sym typeface="Open Sans"/>
              </a:rPr>
              <a:t>3.Discuss the structure of </a:t>
            </a:r>
            <a:r>
              <a:rPr lang="en-US" sz="1000">
                <a:solidFill>
                  <a:srgbClr val="B85450"/>
                </a:solidFill>
                <a:latin typeface="Open Sans"/>
                <a:ea typeface="Open Sans"/>
                <a:cs typeface="Open Sans"/>
                <a:sym typeface="Open Sans"/>
              </a:rPr>
              <a:t>kubectl</a:t>
            </a:r>
            <a:r>
              <a:rPr lang="en-US" sz="1000">
                <a:solidFill>
                  <a:srgbClr val="000000"/>
                </a:solidFill>
                <a:latin typeface="Open Sans"/>
                <a:ea typeface="Open Sans"/>
                <a:cs typeface="Open Sans"/>
                <a:sym typeface="Open Sans"/>
              </a:rPr>
              <a:t> commands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8202" y="1424178"/>
            <a:ext cx="8647595" cy="1903047"/>
          </a:xfrm>
          <a:custGeom>
            <a:avLst/>
            <a:gdLst/>
            <a:ahLst/>
            <a:cxnLst/>
            <a:rect l="l" t="t" r="r" b="b"/>
            <a:pathLst>
              <a:path w="8647595" h="1903047">
                <a:moveTo>
                  <a:pt x="0" y="0"/>
                </a:moveTo>
                <a:lnTo>
                  <a:pt x="8647596" y="0"/>
                </a:lnTo>
                <a:lnTo>
                  <a:pt x="8647596" y="1903047"/>
                </a:lnTo>
                <a:lnTo>
                  <a:pt x="0" y="19030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890206" y="1728949"/>
            <a:ext cx="7511948" cy="1452458"/>
          </a:xfrm>
          <a:prstGeom prst="rect">
            <a:avLst/>
          </a:prstGeom>
        </p:spPr>
        <p:txBody>
          <a:bodyPr lIns="0" tIns="0" rIns="0" bIns="0" rtlCol="0" anchor="t">
            <a:spAutoFit/>
          </a:bodyPr>
          <a:lstStyle/>
          <a:p>
            <a:pPr algn="ctr">
              <a:lnSpc>
                <a:spcPts val="5040"/>
              </a:lnSpc>
            </a:pPr>
            <a:r>
              <a:rPr lang="en-US" sz="3600" b="1">
                <a:solidFill>
                  <a:srgbClr val="595959"/>
                </a:solidFill>
                <a:latin typeface="Ubuntu Bold" panose="020B0804030602030204"/>
                <a:ea typeface="Ubuntu Bold" panose="020B0804030602030204"/>
                <a:cs typeface="Ubuntu Bold" panose="020B0804030602030204"/>
                <a:sym typeface="Ubuntu Bold" panose="020B0804030602030204"/>
              </a:rPr>
              <a:t>Kubernetes</a:t>
            </a:r>
          </a:p>
          <a:p>
            <a:pPr algn="ctr">
              <a:lnSpc>
                <a:spcPts val="5880"/>
              </a:lnSpc>
            </a:pPr>
            <a:r>
              <a:rPr lang="en-US" sz="4200" b="1">
                <a:solidFill>
                  <a:srgbClr val="000000"/>
                </a:solidFill>
                <a:latin typeface="Ubuntu Bold" panose="020B0804030602030204"/>
                <a:ea typeface="Ubuntu Bold" panose="020B0804030602030204"/>
                <a:cs typeface="Ubuntu Bold" panose="020B0804030602030204"/>
                <a:sym typeface="Ubuntu Bold" panose="020B0804030602030204"/>
              </a:rPr>
              <a:t>Managing containers at scale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6169C4-D407-281A-65E7-E1FA1A3CA1ED}"/>
              </a:ext>
            </a:extLst>
          </p:cNvPr>
          <p:cNvSpPr txBox="1"/>
          <p:nvPr/>
        </p:nvSpPr>
        <p:spPr>
          <a:xfrm>
            <a:off x="228600" y="514350"/>
            <a:ext cx="4038600" cy="3985706"/>
          </a:xfrm>
          <a:prstGeom prst="rect">
            <a:avLst/>
          </a:prstGeom>
          <a:noFill/>
        </p:spPr>
        <p:txBody>
          <a:bodyPr wrap="square">
            <a:spAutoFit/>
          </a:bodyPr>
          <a:lstStyle/>
          <a:p>
            <a:pPr>
              <a:buNone/>
            </a:pPr>
            <a:r>
              <a:rPr lang="en-IN" sz="1100" b="1" dirty="0"/>
              <a:t>1) Container scheduling</a:t>
            </a:r>
            <a:endParaRPr lang="en-IN" sz="1100" dirty="0"/>
          </a:p>
          <a:p>
            <a:pPr>
              <a:buFont typeface="Arial" panose="020B0604020202020204" pitchFamily="34" charset="0"/>
              <a:buChar char="•"/>
            </a:pPr>
            <a:r>
              <a:rPr lang="en-IN" sz="1100" dirty="0"/>
              <a:t>Docker: you place containers on machines yourself.</a:t>
            </a:r>
          </a:p>
          <a:p>
            <a:pPr>
              <a:buFont typeface="Arial" panose="020B0604020202020204" pitchFamily="34" charset="0"/>
              <a:buChar char="•"/>
            </a:pPr>
            <a:r>
              <a:rPr lang="en-IN" sz="1100" dirty="0"/>
              <a:t>Kubernetes: scheduler auto-places pods on the best nodes based on resources &amp; rules.</a:t>
            </a:r>
          </a:p>
          <a:p>
            <a:pPr>
              <a:buFont typeface="Arial" panose="020B0604020202020204" pitchFamily="34" charset="0"/>
              <a:buChar char="•"/>
            </a:pPr>
            <a:endParaRPr lang="en-IN" sz="1100" dirty="0"/>
          </a:p>
          <a:p>
            <a:pPr>
              <a:buNone/>
            </a:pPr>
            <a:r>
              <a:rPr lang="en-IN" sz="1100" b="1" dirty="0"/>
              <a:t>2) Load balancing</a:t>
            </a:r>
            <a:endParaRPr lang="en-IN" sz="1100" dirty="0"/>
          </a:p>
          <a:p>
            <a:pPr>
              <a:buFont typeface="Arial" panose="020B0604020202020204" pitchFamily="34" charset="0"/>
              <a:buChar char="•"/>
            </a:pPr>
            <a:r>
              <a:rPr lang="en-IN" sz="1100" dirty="0"/>
              <a:t>Docker: no built-in, cluster-wide load balancer.</a:t>
            </a:r>
          </a:p>
          <a:p>
            <a:pPr>
              <a:buFont typeface="Arial" panose="020B0604020202020204" pitchFamily="34" charset="0"/>
              <a:buChar char="•"/>
            </a:pPr>
            <a:r>
              <a:rPr lang="en-IN" sz="1100" dirty="0"/>
              <a:t>Kubernetes: Services spread traffic across healthy pods.</a:t>
            </a:r>
          </a:p>
          <a:p>
            <a:pPr>
              <a:buFont typeface="Arial" panose="020B0604020202020204" pitchFamily="34" charset="0"/>
              <a:buChar char="•"/>
            </a:pPr>
            <a:endParaRPr lang="en-IN" sz="1100" dirty="0"/>
          </a:p>
          <a:p>
            <a:pPr>
              <a:buNone/>
            </a:pPr>
            <a:r>
              <a:rPr lang="en-IN" sz="1100" b="1" dirty="0"/>
              <a:t>3) Scaling applications</a:t>
            </a:r>
            <a:endParaRPr lang="en-IN" sz="1100" dirty="0"/>
          </a:p>
          <a:p>
            <a:pPr>
              <a:buFont typeface="Arial" panose="020B0604020202020204" pitchFamily="34" charset="0"/>
              <a:buChar char="•"/>
            </a:pPr>
            <a:r>
              <a:rPr lang="en-IN" sz="1100" dirty="0"/>
              <a:t>Docker: manual scaling; you must wire traffic to new instances.</a:t>
            </a:r>
          </a:p>
          <a:p>
            <a:pPr>
              <a:buFont typeface="Arial" panose="020B0604020202020204" pitchFamily="34" charset="0"/>
              <a:buChar char="•"/>
            </a:pPr>
            <a:r>
              <a:rPr lang="en-IN" sz="1100" dirty="0"/>
              <a:t>Kubernetes: declarative scaling (replicas) and auto-scaling from metrics (HPA).</a:t>
            </a:r>
          </a:p>
          <a:p>
            <a:pPr>
              <a:buFont typeface="Arial" panose="020B0604020202020204" pitchFamily="34" charset="0"/>
              <a:buChar char="•"/>
            </a:pPr>
            <a:endParaRPr lang="en-IN" sz="1100" dirty="0"/>
          </a:p>
          <a:p>
            <a:pPr>
              <a:buNone/>
            </a:pPr>
            <a:r>
              <a:rPr lang="en-IN" sz="1100" b="1" dirty="0"/>
              <a:t>4) Self-healing</a:t>
            </a:r>
            <a:endParaRPr lang="en-IN" sz="1100" dirty="0"/>
          </a:p>
          <a:p>
            <a:pPr>
              <a:buFont typeface="Arial" panose="020B0604020202020204" pitchFamily="34" charset="0"/>
              <a:buChar char="•"/>
            </a:pPr>
            <a:r>
              <a:rPr lang="en-IN" sz="1100" dirty="0"/>
              <a:t>Docker: if a process dies, you fix it.</a:t>
            </a:r>
          </a:p>
          <a:p>
            <a:pPr>
              <a:buFont typeface="Arial" panose="020B0604020202020204" pitchFamily="34" charset="0"/>
              <a:buChar char="•"/>
            </a:pPr>
            <a:r>
              <a:rPr lang="en-IN" sz="1100" dirty="0"/>
              <a:t>Kubernetes: restarts failed containers, reschedules on other nodes, keeps desired state.</a:t>
            </a:r>
          </a:p>
          <a:p>
            <a:pPr>
              <a:buFont typeface="Arial" panose="020B0604020202020204" pitchFamily="34" charset="0"/>
              <a:buChar char="•"/>
            </a:pPr>
            <a:endParaRPr lang="en-IN" sz="1100" dirty="0"/>
          </a:p>
          <a:p>
            <a:pPr>
              <a:buNone/>
            </a:pPr>
            <a:r>
              <a:rPr lang="en-IN" sz="1100" b="1" dirty="0"/>
              <a:t>5) Service discovery</a:t>
            </a:r>
            <a:endParaRPr lang="en-IN" sz="1100" dirty="0"/>
          </a:p>
          <a:p>
            <a:pPr>
              <a:buFont typeface="Arial" panose="020B0604020202020204" pitchFamily="34" charset="0"/>
              <a:buChar char="•"/>
            </a:pPr>
            <a:r>
              <a:rPr lang="en-IN" sz="1100" dirty="0"/>
              <a:t>Docker: no robust, built-in discovery for many services.</a:t>
            </a:r>
          </a:p>
          <a:p>
            <a:pPr>
              <a:buFont typeface="Arial" panose="020B0604020202020204" pitchFamily="34" charset="0"/>
              <a:buChar char="•"/>
            </a:pPr>
            <a:r>
              <a:rPr lang="en-IN" sz="1100" dirty="0"/>
              <a:t>Kubernetes: internal DNS—each Service gets a stable name (e.g., </a:t>
            </a:r>
            <a:r>
              <a:rPr lang="en-IN" sz="1100" dirty="0" err="1"/>
              <a:t>orders.default.svc</a:t>
            </a:r>
            <a:r>
              <a:rPr lang="en-IN" sz="1100" dirty="0"/>
              <a:t>).</a:t>
            </a:r>
          </a:p>
        </p:txBody>
      </p:sp>
      <p:sp>
        <p:nvSpPr>
          <p:cNvPr id="5" name="TextBox 4">
            <a:extLst>
              <a:ext uri="{FF2B5EF4-FFF2-40B4-BE49-F238E27FC236}">
                <a16:creationId xmlns:a16="http://schemas.microsoft.com/office/drawing/2014/main" id="{88E0044E-1183-49AB-87AE-8FC6FC812323}"/>
              </a:ext>
            </a:extLst>
          </p:cNvPr>
          <p:cNvSpPr txBox="1"/>
          <p:nvPr/>
        </p:nvSpPr>
        <p:spPr>
          <a:xfrm>
            <a:off x="4648200" y="514350"/>
            <a:ext cx="3962400" cy="4154984"/>
          </a:xfrm>
          <a:prstGeom prst="rect">
            <a:avLst/>
          </a:prstGeom>
          <a:noFill/>
        </p:spPr>
        <p:txBody>
          <a:bodyPr wrap="square">
            <a:spAutoFit/>
          </a:bodyPr>
          <a:lstStyle/>
          <a:p>
            <a:pPr>
              <a:buNone/>
            </a:pPr>
            <a:r>
              <a:rPr lang="en-IN" sz="1100" b="1" dirty="0"/>
              <a:t>6) Configuration &amp; secrets</a:t>
            </a:r>
            <a:endParaRPr lang="en-IN" sz="1100" dirty="0"/>
          </a:p>
          <a:p>
            <a:pPr>
              <a:buFont typeface="Arial" panose="020B0604020202020204" pitchFamily="34" charset="0"/>
              <a:buChar char="•"/>
            </a:pPr>
            <a:r>
              <a:rPr lang="en-IN" sz="1100" dirty="0"/>
              <a:t>Docker: ad-hoc env files and flags; gets messy at scale.</a:t>
            </a:r>
          </a:p>
          <a:p>
            <a:pPr>
              <a:buFont typeface="Arial" panose="020B0604020202020204" pitchFamily="34" charset="0"/>
              <a:buChar char="•"/>
            </a:pPr>
            <a:r>
              <a:rPr lang="en-IN" sz="1100" dirty="0"/>
              <a:t>Kubernetes: </a:t>
            </a:r>
            <a:r>
              <a:rPr lang="en-IN" sz="1100" dirty="0" err="1"/>
              <a:t>ConfigMaps</a:t>
            </a:r>
            <a:r>
              <a:rPr lang="en-IN" sz="1100" dirty="0"/>
              <a:t> and Secrets separate config from code and manage it per env.</a:t>
            </a:r>
          </a:p>
          <a:p>
            <a:pPr>
              <a:buFont typeface="Arial" panose="020B0604020202020204" pitchFamily="34" charset="0"/>
              <a:buChar char="•"/>
            </a:pPr>
            <a:endParaRPr lang="en-IN" sz="1100" dirty="0"/>
          </a:p>
          <a:p>
            <a:pPr>
              <a:buNone/>
            </a:pPr>
            <a:r>
              <a:rPr lang="en-IN" sz="1100" b="1" dirty="0"/>
              <a:t>7) Rollouts &amp; rollbacks</a:t>
            </a:r>
            <a:endParaRPr lang="en-IN" sz="1100" dirty="0"/>
          </a:p>
          <a:p>
            <a:pPr>
              <a:buFont typeface="Arial" panose="020B0604020202020204" pitchFamily="34" charset="0"/>
              <a:buChar char="•"/>
            </a:pPr>
            <a:r>
              <a:rPr lang="en-IN" sz="1100" dirty="0"/>
              <a:t>Docker: you script updates.</a:t>
            </a:r>
          </a:p>
          <a:p>
            <a:pPr>
              <a:buFont typeface="Arial" panose="020B0604020202020204" pitchFamily="34" charset="0"/>
              <a:buChar char="•"/>
            </a:pPr>
            <a:r>
              <a:rPr lang="en-IN" sz="1100" dirty="0"/>
              <a:t>Kubernetes: rolling updates by default; one command to roll back if needed.</a:t>
            </a:r>
          </a:p>
          <a:p>
            <a:pPr>
              <a:buFont typeface="Arial" panose="020B0604020202020204" pitchFamily="34" charset="0"/>
              <a:buChar char="•"/>
            </a:pPr>
            <a:endParaRPr lang="en-IN" sz="1100" dirty="0"/>
          </a:p>
          <a:p>
            <a:pPr>
              <a:buNone/>
            </a:pPr>
            <a:r>
              <a:rPr lang="en-IN" sz="1100" b="1" dirty="0"/>
              <a:t>8) Observability</a:t>
            </a:r>
            <a:endParaRPr lang="en-IN" sz="1100" dirty="0"/>
          </a:p>
          <a:p>
            <a:pPr>
              <a:buFont typeface="Arial" panose="020B0604020202020204" pitchFamily="34" charset="0"/>
              <a:buChar char="•"/>
            </a:pPr>
            <a:r>
              <a:rPr lang="en-IN" sz="1100" dirty="0"/>
              <a:t>Docker: limited, per-host view.</a:t>
            </a:r>
          </a:p>
          <a:p>
            <a:pPr>
              <a:buFont typeface="Arial" panose="020B0604020202020204" pitchFamily="34" charset="0"/>
              <a:buChar char="•"/>
            </a:pPr>
            <a:r>
              <a:rPr lang="en-IN" sz="1100" dirty="0"/>
              <a:t>Kubernetes: unified events, statuses, probes; easy to plug in logging/metrics.</a:t>
            </a:r>
          </a:p>
          <a:p>
            <a:pPr>
              <a:buFont typeface="Arial" panose="020B0604020202020204" pitchFamily="34" charset="0"/>
              <a:buChar char="•"/>
            </a:pPr>
            <a:endParaRPr lang="en-IN" sz="1100" dirty="0"/>
          </a:p>
          <a:p>
            <a:pPr>
              <a:buNone/>
            </a:pPr>
            <a:r>
              <a:rPr lang="en-IN" sz="1100" b="1" dirty="0"/>
              <a:t>9) Multi-node &amp; resilience</a:t>
            </a:r>
            <a:endParaRPr lang="en-IN" sz="1100" dirty="0"/>
          </a:p>
          <a:p>
            <a:pPr>
              <a:buFont typeface="Arial" panose="020B0604020202020204" pitchFamily="34" charset="0"/>
              <a:buChar char="•"/>
            </a:pPr>
            <a:r>
              <a:rPr lang="en-IN" sz="1100" dirty="0"/>
              <a:t>Docker: you build clustering yourself.</a:t>
            </a:r>
          </a:p>
          <a:p>
            <a:pPr>
              <a:buFont typeface="Arial" panose="020B0604020202020204" pitchFamily="34" charset="0"/>
              <a:buChar char="•"/>
            </a:pPr>
            <a:r>
              <a:rPr lang="en-IN" sz="1100" dirty="0"/>
              <a:t>Kubernetes: designed for clusters; replaces pods on other nodes when one fails.</a:t>
            </a:r>
          </a:p>
          <a:p>
            <a:pPr>
              <a:buFont typeface="Arial" panose="020B0604020202020204" pitchFamily="34" charset="0"/>
              <a:buChar char="•"/>
            </a:pPr>
            <a:endParaRPr lang="en-IN" sz="1100" dirty="0"/>
          </a:p>
          <a:p>
            <a:pPr>
              <a:buNone/>
            </a:pPr>
            <a:r>
              <a:rPr lang="en-IN" sz="1100" b="1" dirty="0"/>
              <a:t>10) Policy &amp; security</a:t>
            </a:r>
            <a:endParaRPr lang="en-IN" sz="1100" dirty="0"/>
          </a:p>
          <a:p>
            <a:pPr>
              <a:buFont typeface="Arial" panose="020B0604020202020204" pitchFamily="34" charset="0"/>
              <a:buChar char="•"/>
            </a:pPr>
            <a:r>
              <a:rPr lang="en-IN" sz="1100" dirty="0"/>
              <a:t>Docker: basic controls.</a:t>
            </a:r>
          </a:p>
          <a:p>
            <a:pPr>
              <a:buFont typeface="Arial" panose="020B0604020202020204" pitchFamily="34" charset="0"/>
              <a:buChar char="•"/>
            </a:pPr>
            <a:r>
              <a:rPr lang="en-IN" sz="1100" dirty="0"/>
              <a:t>Kubernetes: rich policies (RBAC, NetworkPolicies, </a:t>
            </a:r>
            <a:r>
              <a:rPr lang="en-IN" sz="1100" dirty="0" err="1"/>
              <a:t>PodSecurity</a:t>
            </a:r>
            <a:r>
              <a:rPr lang="en-IN" sz="1100" dirty="0"/>
              <a:t>, resource quotas).</a:t>
            </a:r>
          </a:p>
        </p:txBody>
      </p:sp>
    </p:spTree>
    <p:extLst>
      <p:ext uri="{BB962C8B-B14F-4D97-AF65-F5344CB8AC3E}">
        <p14:creationId xmlns:p14="http://schemas.microsoft.com/office/powerpoint/2010/main" val="9957246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2376" y="182651"/>
            <a:ext cx="7726004" cy="1116511"/>
          </a:xfrm>
          <a:custGeom>
            <a:avLst/>
            <a:gdLst/>
            <a:ahLst/>
            <a:cxnLst/>
            <a:rect l="l" t="t" r="r" b="b"/>
            <a:pathLst>
              <a:path w="7726004" h="1116511">
                <a:moveTo>
                  <a:pt x="0" y="0"/>
                </a:moveTo>
                <a:lnTo>
                  <a:pt x="7726003" y="0"/>
                </a:lnTo>
                <a:lnTo>
                  <a:pt x="7726003" y="1116511"/>
                </a:lnTo>
                <a:lnTo>
                  <a:pt x="0" y="11165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25879" y="4561046"/>
            <a:ext cx="3708302" cy="395097"/>
          </a:xfrm>
          <a:custGeom>
            <a:avLst/>
            <a:gdLst/>
            <a:ahLst/>
            <a:cxnLst/>
            <a:rect l="l" t="t" r="r" b="b"/>
            <a:pathLst>
              <a:path w="3708302" h="395097">
                <a:moveTo>
                  <a:pt x="0" y="0"/>
                </a:moveTo>
                <a:lnTo>
                  <a:pt x="3708301" y="0"/>
                </a:lnTo>
                <a:lnTo>
                  <a:pt x="3708301" y="395097"/>
                </a:lnTo>
                <a:lnTo>
                  <a:pt x="0" y="3950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a:grpSpLocks noChangeAspect="1"/>
          </p:cNvGrpSpPr>
          <p:nvPr/>
        </p:nvGrpSpPr>
        <p:grpSpPr>
          <a:xfrm>
            <a:off x="362312" y="1814684"/>
            <a:ext cx="8419348" cy="462248"/>
            <a:chOff x="0" y="0"/>
            <a:chExt cx="8419351" cy="462255"/>
          </a:xfrm>
        </p:grpSpPr>
        <p:sp>
          <p:nvSpPr>
            <p:cNvPr id="6" name="Freeform 6"/>
            <p:cNvSpPr/>
            <p:nvPr/>
          </p:nvSpPr>
          <p:spPr>
            <a:xfrm>
              <a:off x="63500" y="63500"/>
              <a:ext cx="1542542" cy="335280"/>
            </a:xfrm>
            <a:custGeom>
              <a:avLst/>
              <a:gdLst/>
              <a:ahLst/>
              <a:cxnLst/>
              <a:rect l="l" t="t" r="r" b="b"/>
              <a:pathLst>
                <a:path w="1542542" h="335280">
                  <a:moveTo>
                    <a:pt x="0" y="0"/>
                  </a:moveTo>
                  <a:lnTo>
                    <a:pt x="1542542" y="0"/>
                  </a:lnTo>
                  <a:lnTo>
                    <a:pt x="1542542" y="335280"/>
                  </a:lnTo>
                  <a:lnTo>
                    <a:pt x="0" y="335280"/>
                  </a:lnTo>
                  <a:lnTo>
                    <a:pt x="0" y="0"/>
                  </a:lnTo>
                  <a:close/>
                </a:path>
              </a:pathLst>
            </a:custGeom>
            <a:solidFill>
              <a:srgbClr val="E1D5E7"/>
            </a:solidFill>
          </p:spPr>
        </p:sp>
        <p:sp>
          <p:nvSpPr>
            <p:cNvPr id="7" name="Freeform 7"/>
            <p:cNvSpPr/>
            <p:nvPr/>
          </p:nvSpPr>
          <p:spPr>
            <a:xfrm>
              <a:off x="1606042" y="63500"/>
              <a:ext cx="3264027" cy="335280"/>
            </a:xfrm>
            <a:custGeom>
              <a:avLst/>
              <a:gdLst/>
              <a:ahLst/>
              <a:cxnLst/>
              <a:rect l="l" t="t" r="r" b="b"/>
              <a:pathLst>
                <a:path w="3264027" h="335280">
                  <a:moveTo>
                    <a:pt x="0" y="0"/>
                  </a:moveTo>
                  <a:lnTo>
                    <a:pt x="3264027" y="0"/>
                  </a:lnTo>
                  <a:lnTo>
                    <a:pt x="3264027" y="335280"/>
                  </a:lnTo>
                  <a:lnTo>
                    <a:pt x="0" y="335280"/>
                  </a:lnTo>
                  <a:lnTo>
                    <a:pt x="0" y="0"/>
                  </a:lnTo>
                  <a:close/>
                </a:path>
              </a:pathLst>
            </a:custGeom>
            <a:solidFill>
              <a:srgbClr val="E1D5E7"/>
            </a:solidFill>
          </p:spPr>
        </p:sp>
        <p:sp>
          <p:nvSpPr>
            <p:cNvPr id="8" name="Freeform 8"/>
            <p:cNvSpPr/>
            <p:nvPr/>
          </p:nvSpPr>
          <p:spPr>
            <a:xfrm>
              <a:off x="4870069" y="63500"/>
              <a:ext cx="3485769" cy="335280"/>
            </a:xfrm>
            <a:custGeom>
              <a:avLst/>
              <a:gdLst/>
              <a:ahLst/>
              <a:cxnLst/>
              <a:rect l="l" t="t" r="r" b="b"/>
              <a:pathLst>
                <a:path w="3485769" h="335280">
                  <a:moveTo>
                    <a:pt x="0" y="0"/>
                  </a:moveTo>
                  <a:lnTo>
                    <a:pt x="3485769" y="0"/>
                  </a:lnTo>
                  <a:lnTo>
                    <a:pt x="3485769" y="335280"/>
                  </a:lnTo>
                  <a:lnTo>
                    <a:pt x="0" y="335280"/>
                  </a:lnTo>
                  <a:lnTo>
                    <a:pt x="0" y="0"/>
                  </a:lnTo>
                  <a:close/>
                </a:path>
              </a:pathLst>
            </a:custGeom>
            <a:solidFill>
              <a:srgbClr val="E1D5E7"/>
            </a:solidFill>
          </p:spPr>
        </p:sp>
      </p:grpSp>
      <p:sp>
        <p:nvSpPr>
          <p:cNvPr id="9" name="Freeform 9"/>
          <p:cNvSpPr/>
          <p:nvPr/>
        </p:nvSpPr>
        <p:spPr>
          <a:xfrm>
            <a:off x="2094652" y="2302840"/>
            <a:ext cx="142313" cy="133950"/>
          </a:xfrm>
          <a:custGeom>
            <a:avLst/>
            <a:gdLst/>
            <a:ahLst/>
            <a:cxnLst/>
            <a:rect l="l" t="t" r="r" b="b"/>
            <a:pathLst>
              <a:path w="142313" h="133950">
                <a:moveTo>
                  <a:pt x="0" y="0"/>
                </a:moveTo>
                <a:lnTo>
                  <a:pt x="142313" y="0"/>
                </a:lnTo>
                <a:lnTo>
                  <a:pt x="142313" y="133950"/>
                </a:lnTo>
                <a:lnTo>
                  <a:pt x="0" y="133950"/>
                </a:lnTo>
                <a:lnTo>
                  <a:pt x="0" y="0"/>
                </a:lnTo>
                <a:close/>
              </a:path>
            </a:pathLst>
          </a:custGeom>
          <a:blipFill>
            <a:blip r:embed="rId8"/>
            <a:stretch>
              <a:fillRect/>
            </a:stretch>
          </a:blipFill>
        </p:spPr>
      </p:sp>
      <p:sp>
        <p:nvSpPr>
          <p:cNvPr id="10" name="Freeform 10"/>
          <p:cNvSpPr/>
          <p:nvPr/>
        </p:nvSpPr>
        <p:spPr>
          <a:xfrm>
            <a:off x="2094652" y="2436190"/>
            <a:ext cx="142313" cy="133950"/>
          </a:xfrm>
          <a:custGeom>
            <a:avLst/>
            <a:gdLst/>
            <a:ahLst/>
            <a:cxnLst/>
            <a:rect l="l" t="t" r="r" b="b"/>
            <a:pathLst>
              <a:path w="142313" h="133950">
                <a:moveTo>
                  <a:pt x="0" y="0"/>
                </a:moveTo>
                <a:lnTo>
                  <a:pt x="142313" y="0"/>
                </a:lnTo>
                <a:lnTo>
                  <a:pt x="142313" y="133950"/>
                </a:lnTo>
                <a:lnTo>
                  <a:pt x="0" y="133950"/>
                </a:lnTo>
                <a:lnTo>
                  <a:pt x="0" y="0"/>
                </a:lnTo>
                <a:close/>
              </a:path>
            </a:pathLst>
          </a:custGeom>
          <a:blipFill>
            <a:blip r:embed="rId8"/>
            <a:stretch>
              <a:fillRect/>
            </a:stretch>
          </a:blipFill>
        </p:spPr>
      </p:sp>
      <p:sp>
        <p:nvSpPr>
          <p:cNvPr id="11" name="Freeform 11"/>
          <p:cNvSpPr/>
          <p:nvPr/>
        </p:nvSpPr>
        <p:spPr>
          <a:xfrm>
            <a:off x="5358727" y="2302840"/>
            <a:ext cx="142313" cy="133950"/>
          </a:xfrm>
          <a:custGeom>
            <a:avLst/>
            <a:gdLst/>
            <a:ahLst/>
            <a:cxnLst/>
            <a:rect l="l" t="t" r="r" b="b"/>
            <a:pathLst>
              <a:path w="142313" h="133950">
                <a:moveTo>
                  <a:pt x="0" y="0"/>
                </a:moveTo>
                <a:lnTo>
                  <a:pt x="142313" y="0"/>
                </a:lnTo>
                <a:lnTo>
                  <a:pt x="142313" y="133950"/>
                </a:lnTo>
                <a:lnTo>
                  <a:pt x="0" y="133950"/>
                </a:lnTo>
                <a:lnTo>
                  <a:pt x="0" y="0"/>
                </a:lnTo>
                <a:close/>
              </a:path>
            </a:pathLst>
          </a:custGeom>
          <a:blipFill>
            <a:blip r:embed="rId9"/>
            <a:stretch>
              <a:fillRect/>
            </a:stretch>
          </a:blipFill>
        </p:spPr>
      </p:sp>
      <p:sp>
        <p:nvSpPr>
          <p:cNvPr id="12" name="Freeform 12"/>
          <p:cNvSpPr/>
          <p:nvPr/>
        </p:nvSpPr>
        <p:spPr>
          <a:xfrm>
            <a:off x="5358727" y="2569540"/>
            <a:ext cx="142313" cy="133950"/>
          </a:xfrm>
          <a:custGeom>
            <a:avLst/>
            <a:gdLst/>
            <a:ahLst/>
            <a:cxnLst/>
            <a:rect l="l" t="t" r="r" b="b"/>
            <a:pathLst>
              <a:path w="142313" h="133950">
                <a:moveTo>
                  <a:pt x="0" y="0"/>
                </a:moveTo>
                <a:lnTo>
                  <a:pt x="142313" y="0"/>
                </a:lnTo>
                <a:lnTo>
                  <a:pt x="142313" y="133950"/>
                </a:lnTo>
                <a:lnTo>
                  <a:pt x="0" y="133950"/>
                </a:lnTo>
                <a:lnTo>
                  <a:pt x="0" y="0"/>
                </a:lnTo>
                <a:close/>
              </a:path>
            </a:pathLst>
          </a:custGeom>
          <a:blipFill>
            <a:blip r:embed="rId9"/>
            <a:stretch>
              <a:fillRect/>
            </a:stretch>
          </a:blipFill>
        </p:spPr>
      </p:sp>
      <p:sp>
        <p:nvSpPr>
          <p:cNvPr id="13" name="Freeform 13"/>
          <p:cNvSpPr/>
          <p:nvPr/>
        </p:nvSpPr>
        <p:spPr>
          <a:xfrm>
            <a:off x="2094652" y="3019092"/>
            <a:ext cx="142313" cy="133950"/>
          </a:xfrm>
          <a:custGeom>
            <a:avLst/>
            <a:gdLst/>
            <a:ahLst/>
            <a:cxnLst/>
            <a:rect l="l" t="t" r="r" b="b"/>
            <a:pathLst>
              <a:path w="142313" h="133950">
                <a:moveTo>
                  <a:pt x="0" y="0"/>
                </a:moveTo>
                <a:lnTo>
                  <a:pt x="142313" y="0"/>
                </a:lnTo>
                <a:lnTo>
                  <a:pt x="142313" y="133950"/>
                </a:lnTo>
                <a:lnTo>
                  <a:pt x="0" y="133950"/>
                </a:lnTo>
                <a:lnTo>
                  <a:pt x="0" y="0"/>
                </a:lnTo>
                <a:close/>
              </a:path>
            </a:pathLst>
          </a:custGeom>
          <a:blipFill>
            <a:blip r:embed="rId8"/>
            <a:stretch>
              <a:fillRect/>
            </a:stretch>
          </a:blipFill>
        </p:spPr>
      </p:sp>
      <p:sp>
        <p:nvSpPr>
          <p:cNvPr id="14" name="Freeform 14"/>
          <p:cNvSpPr/>
          <p:nvPr/>
        </p:nvSpPr>
        <p:spPr>
          <a:xfrm>
            <a:off x="5358727" y="3019092"/>
            <a:ext cx="142313" cy="133950"/>
          </a:xfrm>
          <a:custGeom>
            <a:avLst/>
            <a:gdLst/>
            <a:ahLst/>
            <a:cxnLst/>
            <a:rect l="l" t="t" r="r" b="b"/>
            <a:pathLst>
              <a:path w="142313" h="133950">
                <a:moveTo>
                  <a:pt x="0" y="0"/>
                </a:moveTo>
                <a:lnTo>
                  <a:pt x="142313" y="0"/>
                </a:lnTo>
                <a:lnTo>
                  <a:pt x="142313" y="133950"/>
                </a:lnTo>
                <a:lnTo>
                  <a:pt x="0" y="133950"/>
                </a:lnTo>
                <a:lnTo>
                  <a:pt x="0" y="0"/>
                </a:lnTo>
                <a:close/>
              </a:path>
            </a:pathLst>
          </a:custGeom>
          <a:blipFill>
            <a:blip r:embed="rId9"/>
            <a:stretch>
              <a:fillRect/>
            </a:stretch>
          </a:blipFill>
        </p:spPr>
      </p:sp>
      <p:sp>
        <p:nvSpPr>
          <p:cNvPr id="15" name="Freeform 15"/>
          <p:cNvSpPr/>
          <p:nvPr/>
        </p:nvSpPr>
        <p:spPr>
          <a:xfrm>
            <a:off x="2094652" y="3354343"/>
            <a:ext cx="142313" cy="133950"/>
          </a:xfrm>
          <a:custGeom>
            <a:avLst/>
            <a:gdLst/>
            <a:ahLst/>
            <a:cxnLst/>
            <a:rect l="l" t="t" r="r" b="b"/>
            <a:pathLst>
              <a:path w="142313" h="133950">
                <a:moveTo>
                  <a:pt x="0" y="0"/>
                </a:moveTo>
                <a:lnTo>
                  <a:pt x="142313" y="0"/>
                </a:lnTo>
                <a:lnTo>
                  <a:pt x="142313" y="133950"/>
                </a:lnTo>
                <a:lnTo>
                  <a:pt x="0" y="133950"/>
                </a:lnTo>
                <a:lnTo>
                  <a:pt x="0" y="0"/>
                </a:lnTo>
                <a:close/>
              </a:path>
            </a:pathLst>
          </a:custGeom>
          <a:blipFill>
            <a:blip r:embed="rId8"/>
            <a:stretch>
              <a:fillRect/>
            </a:stretch>
          </a:blipFill>
        </p:spPr>
      </p:sp>
      <p:sp>
        <p:nvSpPr>
          <p:cNvPr id="16" name="Freeform 16"/>
          <p:cNvSpPr/>
          <p:nvPr/>
        </p:nvSpPr>
        <p:spPr>
          <a:xfrm>
            <a:off x="2094652" y="3487693"/>
            <a:ext cx="142313" cy="133950"/>
          </a:xfrm>
          <a:custGeom>
            <a:avLst/>
            <a:gdLst/>
            <a:ahLst/>
            <a:cxnLst/>
            <a:rect l="l" t="t" r="r" b="b"/>
            <a:pathLst>
              <a:path w="142313" h="133950">
                <a:moveTo>
                  <a:pt x="0" y="0"/>
                </a:moveTo>
                <a:lnTo>
                  <a:pt x="142313" y="0"/>
                </a:lnTo>
                <a:lnTo>
                  <a:pt x="142313" y="133950"/>
                </a:lnTo>
                <a:lnTo>
                  <a:pt x="0" y="133950"/>
                </a:lnTo>
                <a:lnTo>
                  <a:pt x="0" y="0"/>
                </a:lnTo>
                <a:close/>
              </a:path>
            </a:pathLst>
          </a:custGeom>
          <a:blipFill>
            <a:blip r:embed="rId8"/>
            <a:stretch>
              <a:fillRect/>
            </a:stretch>
          </a:blipFill>
        </p:spPr>
      </p:sp>
      <p:sp>
        <p:nvSpPr>
          <p:cNvPr id="17" name="Freeform 17"/>
          <p:cNvSpPr/>
          <p:nvPr/>
        </p:nvSpPr>
        <p:spPr>
          <a:xfrm>
            <a:off x="5358727" y="3354343"/>
            <a:ext cx="142313" cy="133950"/>
          </a:xfrm>
          <a:custGeom>
            <a:avLst/>
            <a:gdLst/>
            <a:ahLst/>
            <a:cxnLst/>
            <a:rect l="l" t="t" r="r" b="b"/>
            <a:pathLst>
              <a:path w="142313" h="133950">
                <a:moveTo>
                  <a:pt x="0" y="0"/>
                </a:moveTo>
                <a:lnTo>
                  <a:pt x="142313" y="0"/>
                </a:lnTo>
                <a:lnTo>
                  <a:pt x="142313" y="133950"/>
                </a:lnTo>
                <a:lnTo>
                  <a:pt x="0" y="133950"/>
                </a:lnTo>
                <a:lnTo>
                  <a:pt x="0" y="0"/>
                </a:lnTo>
                <a:close/>
              </a:path>
            </a:pathLst>
          </a:custGeom>
          <a:blipFill>
            <a:blip r:embed="rId9"/>
            <a:stretch>
              <a:fillRect/>
            </a:stretch>
          </a:blipFill>
        </p:spPr>
      </p:sp>
      <p:sp>
        <p:nvSpPr>
          <p:cNvPr id="18" name="Freeform 18"/>
          <p:cNvSpPr/>
          <p:nvPr/>
        </p:nvSpPr>
        <p:spPr>
          <a:xfrm>
            <a:off x="2094652" y="3937244"/>
            <a:ext cx="142313" cy="133950"/>
          </a:xfrm>
          <a:custGeom>
            <a:avLst/>
            <a:gdLst/>
            <a:ahLst/>
            <a:cxnLst/>
            <a:rect l="l" t="t" r="r" b="b"/>
            <a:pathLst>
              <a:path w="142313" h="133950">
                <a:moveTo>
                  <a:pt x="0" y="0"/>
                </a:moveTo>
                <a:lnTo>
                  <a:pt x="142313" y="0"/>
                </a:lnTo>
                <a:lnTo>
                  <a:pt x="142313" y="133951"/>
                </a:lnTo>
                <a:lnTo>
                  <a:pt x="0" y="133951"/>
                </a:lnTo>
                <a:lnTo>
                  <a:pt x="0" y="0"/>
                </a:lnTo>
                <a:close/>
              </a:path>
            </a:pathLst>
          </a:custGeom>
          <a:blipFill>
            <a:blip r:embed="rId8"/>
            <a:stretch>
              <a:fillRect/>
            </a:stretch>
          </a:blipFill>
        </p:spPr>
      </p:sp>
      <p:sp>
        <p:nvSpPr>
          <p:cNvPr id="19" name="Freeform 19"/>
          <p:cNvSpPr/>
          <p:nvPr/>
        </p:nvSpPr>
        <p:spPr>
          <a:xfrm>
            <a:off x="5358727" y="3937244"/>
            <a:ext cx="142313" cy="133950"/>
          </a:xfrm>
          <a:custGeom>
            <a:avLst/>
            <a:gdLst/>
            <a:ahLst/>
            <a:cxnLst/>
            <a:rect l="l" t="t" r="r" b="b"/>
            <a:pathLst>
              <a:path w="142313" h="133950">
                <a:moveTo>
                  <a:pt x="0" y="0"/>
                </a:moveTo>
                <a:lnTo>
                  <a:pt x="142313" y="0"/>
                </a:lnTo>
                <a:lnTo>
                  <a:pt x="142313" y="133951"/>
                </a:lnTo>
                <a:lnTo>
                  <a:pt x="0" y="133951"/>
                </a:lnTo>
                <a:lnTo>
                  <a:pt x="0" y="0"/>
                </a:lnTo>
                <a:close/>
              </a:path>
            </a:pathLst>
          </a:custGeom>
          <a:blipFill>
            <a:blip r:embed="rId9"/>
            <a:stretch>
              <a:fillRect/>
            </a:stretch>
          </a:blipFill>
        </p:spPr>
      </p:sp>
      <p:sp>
        <p:nvSpPr>
          <p:cNvPr id="20" name="Freeform 20"/>
          <p:cNvSpPr/>
          <p:nvPr/>
        </p:nvSpPr>
        <p:spPr>
          <a:xfrm>
            <a:off x="325879" y="1275074"/>
            <a:ext cx="8665797" cy="487499"/>
          </a:xfrm>
          <a:custGeom>
            <a:avLst/>
            <a:gdLst/>
            <a:ahLst/>
            <a:cxnLst/>
            <a:rect l="l" t="t" r="r" b="b"/>
            <a:pathLst>
              <a:path w="8665797" h="487499">
                <a:moveTo>
                  <a:pt x="0" y="0"/>
                </a:moveTo>
                <a:lnTo>
                  <a:pt x="8665797" y="0"/>
                </a:lnTo>
                <a:lnTo>
                  <a:pt x="8665797" y="487499"/>
                </a:lnTo>
                <a:lnTo>
                  <a:pt x="0" y="4874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1" name="TextBox 21"/>
          <p:cNvSpPr txBox="1"/>
          <p:nvPr/>
        </p:nvSpPr>
        <p:spPr>
          <a:xfrm>
            <a:off x="325879" y="282445"/>
            <a:ext cx="3576857" cy="806834"/>
          </a:xfrm>
          <a:prstGeom prst="rect">
            <a:avLst/>
          </a:prstGeom>
        </p:spPr>
        <p:txBody>
          <a:bodyPr lIns="0" tIns="0" rIns="0" bIns="0" rtlCol="0" anchor="t">
            <a:spAutoFit/>
          </a:bodyPr>
          <a:lstStyle/>
          <a:p>
            <a:pPr algn="l">
              <a:lnSpc>
                <a:spcPts val="2800"/>
              </a:lnSpc>
            </a:pPr>
            <a:r>
              <a:rPr lang="en-US" sz="2000" b="1">
                <a:solidFill>
                  <a:srgbClr val="000000"/>
                </a:solidFill>
                <a:latin typeface="Ubuntu Bold" panose="020B0804030602030204"/>
                <a:ea typeface="Ubuntu Bold" panose="020B0804030602030204"/>
                <a:cs typeface="Ubuntu Bold" panose="020B0804030602030204"/>
                <a:sym typeface="Ubuntu Bold" panose="020B0804030602030204"/>
              </a:rPr>
              <a:t>Managing containers at scale</a:t>
            </a:r>
          </a:p>
          <a:p>
            <a:pPr algn="l">
              <a:lnSpc>
                <a:spcPts val="1960"/>
              </a:lnSpc>
            </a:pPr>
            <a:r>
              <a:rPr lang="en-US" sz="1400" b="1">
                <a:solidFill>
                  <a:srgbClr val="000000"/>
                </a:solidFill>
                <a:latin typeface="Open Sans Bold"/>
                <a:ea typeface="Open Sans Bold"/>
                <a:cs typeface="Open Sans Bold"/>
                <a:sym typeface="Open Sans Bold"/>
              </a:rPr>
              <a:t>Can't we get by with just Docker?</a:t>
            </a:r>
          </a:p>
        </p:txBody>
      </p:sp>
      <p:sp>
        <p:nvSpPr>
          <p:cNvPr id="22" name="TextBox 22"/>
          <p:cNvSpPr txBox="1"/>
          <p:nvPr/>
        </p:nvSpPr>
        <p:spPr>
          <a:xfrm>
            <a:off x="325879" y="4622825"/>
            <a:ext cx="857298" cy="208445"/>
          </a:xfrm>
          <a:prstGeom prst="rect">
            <a:avLst/>
          </a:prstGeom>
        </p:spPr>
        <p:txBody>
          <a:bodyPr lIns="0" tIns="0" rIns="0" bIns="0" rtlCol="0" anchor="t">
            <a:spAutoFit/>
          </a:bodyPr>
          <a:lstStyle/>
          <a:p>
            <a:pPr algn="l">
              <a:lnSpc>
                <a:spcPts val="1680"/>
              </a:lnSpc>
            </a:pPr>
            <a:r>
              <a:rPr lang="en-US" sz="1200" b="1">
                <a:solidFill>
                  <a:srgbClr val="000000"/>
                </a:solidFill>
                <a:latin typeface="Ubuntu Bold" panose="020B0804030602030204"/>
                <a:ea typeface="Ubuntu Bold" panose="020B0804030602030204"/>
                <a:cs typeface="Ubuntu Bold" panose="020B0804030602030204"/>
                <a:sym typeface="Ubuntu Bold" panose="020B0804030602030204"/>
              </a:rPr>
              <a:t>Kubernetes</a:t>
            </a:r>
          </a:p>
        </p:txBody>
      </p:sp>
      <p:sp>
        <p:nvSpPr>
          <p:cNvPr id="23" name="TextBox 23"/>
          <p:cNvSpPr txBox="1"/>
          <p:nvPr/>
        </p:nvSpPr>
        <p:spPr>
          <a:xfrm>
            <a:off x="511540" y="3899316"/>
            <a:ext cx="764677" cy="187995"/>
          </a:xfrm>
          <a:prstGeom prst="rect">
            <a:avLst/>
          </a:prstGeom>
        </p:spPr>
        <p:txBody>
          <a:bodyPr lIns="0" tIns="0" rIns="0" bIns="0" rtlCol="0" anchor="t">
            <a:spAutoFit/>
          </a:bodyPr>
          <a:lstStyle/>
          <a:p>
            <a:pPr algn="l">
              <a:lnSpc>
                <a:spcPts val="1400"/>
              </a:lnSpc>
            </a:pPr>
            <a:r>
              <a:rPr lang="en-US" sz="1000" b="1">
                <a:solidFill>
                  <a:srgbClr val="000000"/>
                </a:solidFill>
                <a:latin typeface="Ubuntu Bold" panose="020B0804030602030204"/>
                <a:ea typeface="Ubuntu Bold" panose="020B0804030602030204"/>
                <a:cs typeface="Ubuntu Bold" panose="020B0804030602030204"/>
                <a:sym typeface="Ubuntu Bold" panose="020B0804030602030204"/>
              </a:rPr>
              <a:t>Self-Healing</a:t>
            </a:r>
          </a:p>
        </p:txBody>
      </p:sp>
      <p:sp>
        <p:nvSpPr>
          <p:cNvPr id="24" name="TextBox 24"/>
          <p:cNvSpPr txBox="1"/>
          <p:nvPr/>
        </p:nvSpPr>
        <p:spPr>
          <a:xfrm>
            <a:off x="511540" y="2876388"/>
            <a:ext cx="937355" cy="292770"/>
          </a:xfrm>
          <a:prstGeom prst="rect">
            <a:avLst/>
          </a:prstGeom>
        </p:spPr>
        <p:txBody>
          <a:bodyPr lIns="0" tIns="0" rIns="0" bIns="0" rtlCol="0" anchor="t">
            <a:spAutoFit/>
          </a:bodyPr>
          <a:lstStyle/>
          <a:p>
            <a:pPr algn="l">
              <a:lnSpc>
                <a:spcPts val="2500"/>
              </a:lnSpc>
            </a:pPr>
            <a:r>
              <a:rPr lang="en-US" sz="1000" b="1" spc="1">
                <a:solidFill>
                  <a:srgbClr val="000000"/>
                </a:solidFill>
                <a:latin typeface="Ubuntu Bold" panose="020B0804030602030204"/>
                <a:ea typeface="Ubuntu Bold" panose="020B0804030602030204"/>
                <a:cs typeface="Ubuntu Bold" panose="020B0804030602030204"/>
                <a:sym typeface="Ubuntu Bold" panose="020B0804030602030204"/>
              </a:rPr>
              <a:t>Load Balancing</a:t>
            </a:r>
          </a:p>
        </p:txBody>
      </p:sp>
      <p:sp>
        <p:nvSpPr>
          <p:cNvPr id="25" name="TextBox 25"/>
          <p:cNvSpPr txBox="1"/>
          <p:nvPr/>
        </p:nvSpPr>
        <p:spPr>
          <a:xfrm>
            <a:off x="511540" y="3211639"/>
            <a:ext cx="1245660" cy="292770"/>
          </a:xfrm>
          <a:prstGeom prst="rect">
            <a:avLst/>
          </a:prstGeom>
        </p:spPr>
        <p:txBody>
          <a:bodyPr lIns="0" tIns="0" rIns="0" bIns="0" rtlCol="0" anchor="t">
            <a:spAutoFit/>
          </a:bodyPr>
          <a:lstStyle/>
          <a:p>
            <a:pPr algn="l">
              <a:lnSpc>
                <a:spcPts val="2500"/>
              </a:lnSpc>
            </a:pPr>
            <a:r>
              <a:rPr lang="en-US" sz="1000" b="1">
                <a:solidFill>
                  <a:srgbClr val="000000"/>
                </a:solidFill>
                <a:latin typeface="Ubuntu Bold" panose="020B0804030602030204"/>
                <a:ea typeface="Ubuntu Bold" panose="020B0804030602030204"/>
                <a:cs typeface="Ubuntu Bold" panose="020B0804030602030204"/>
                <a:sym typeface="Ubuntu Bold" panose="020B0804030602030204"/>
              </a:rPr>
              <a:t>Scaling Applications</a:t>
            </a:r>
          </a:p>
        </p:txBody>
      </p:sp>
      <p:sp>
        <p:nvSpPr>
          <p:cNvPr id="26" name="TextBox 26"/>
          <p:cNvSpPr txBox="1"/>
          <p:nvPr/>
        </p:nvSpPr>
        <p:spPr>
          <a:xfrm>
            <a:off x="511540" y="1824885"/>
            <a:ext cx="618296" cy="292770"/>
          </a:xfrm>
          <a:prstGeom prst="rect">
            <a:avLst/>
          </a:prstGeom>
        </p:spPr>
        <p:txBody>
          <a:bodyPr lIns="0" tIns="0" rIns="0" bIns="0" rtlCol="0" anchor="t">
            <a:spAutoFit/>
          </a:bodyPr>
          <a:lstStyle/>
          <a:p>
            <a:pPr algn="l">
              <a:lnSpc>
                <a:spcPts val="2500"/>
              </a:lnSpc>
            </a:pPr>
            <a:r>
              <a:rPr lang="en-US" sz="1000" b="1">
                <a:solidFill>
                  <a:srgbClr val="000000"/>
                </a:solidFill>
                <a:latin typeface="Ubuntu Bold" panose="020B0804030602030204"/>
                <a:ea typeface="Ubuntu Bold" panose="020B0804030602030204"/>
                <a:cs typeface="Ubuntu Bold" panose="020B0804030602030204"/>
                <a:sym typeface="Ubuntu Bold" panose="020B0804030602030204"/>
              </a:rPr>
              <a:t>Challenge</a:t>
            </a:r>
          </a:p>
        </p:txBody>
      </p:sp>
      <p:sp>
        <p:nvSpPr>
          <p:cNvPr id="27" name="TextBox 27"/>
          <p:cNvSpPr txBox="1"/>
          <p:nvPr/>
        </p:nvSpPr>
        <p:spPr>
          <a:xfrm>
            <a:off x="511540" y="2160137"/>
            <a:ext cx="1317422" cy="292770"/>
          </a:xfrm>
          <a:prstGeom prst="rect">
            <a:avLst/>
          </a:prstGeom>
        </p:spPr>
        <p:txBody>
          <a:bodyPr lIns="0" tIns="0" rIns="0" bIns="0" rtlCol="0" anchor="t">
            <a:spAutoFit/>
          </a:bodyPr>
          <a:lstStyle/>
          <a:p>
            <a:pPr algn="l">
              <a:lnSpc>
                <a:spcPts val="2500"/>
              </a:lnSpc>
            </a:pPr>
            <a:r>
              <a:rPr lang="en-US" sz="1000" b="1">
                <a:solidFill>
                  <a:srgbClr val="000000"/>
                </a:solidFill>
                <a:latin typeface="Ubuntu Bold" panose="020B0804030602030204"/>
                <a:ea typeface="Ubuntu Bold" panose="020B0804030602030204"/>
                <a:cs typeface="Ubuntu Bold" panose="020B0804030602030204"/>
                <a:sym typeface="Ubuntu Bold" panose="020B0804030602030204"/>
              </a:rPr>
              <a:t>Container Scheduling</a:t>
            </a:r>
          </a:p>
        </p:txBody>
      </p:sp>
      <p:sp>
        <p:nvSpPr>
          <p:cNvPr id="28" name="TextBox 28"/>
          <p:cNvSpPr txBox="1"/>
          <p:nvPr/>
        </p:nvSpPr>
        <p:spPr>
          <a:xfrm>
            <a:off x="2054085" y="1929660"/>
            <a:ext cx="439655" cy="187995"/>
          </a:xfrm>
          <a:prstGeom prst="rect">
            <a:avLst/>
          </a:prstGeom>
        </p:spPr>
        <p:txBody>
          <a:bodyPr lIns="0" tIns="0" rIns="0" bIns="0" rtlCol="0" anchor="t">
            <a:spAutoFit/>
          </a:bodyPr>
          <a:lstStyle/>
          <a:p>
            <a:pPr algn="l">
              <a:lnSpc>
                <a:spcPts val="1400"/>
              </a:lnSpc>
            </a:pPr>
            <a:r>
              <a:rPr lang="en-US" sz="1000" b="1">
                <a:solidFill>
                  <a:srgbClr val="000000"/>
                </a:solidFill>
                <a:latin typeface="Ubuntu Bold" panose="020B0804030602030204"/>
                <a:ea typeface="Ubuntu Bold" panose="020B0804030602030204"/>
                <a:cs typeface="Ubuntu Bold" panose="020B0804030602030204"/>
                <a:sym typeface="Ubuntu Bold" panose="020B0804030602030204"/>
              </a:rPr>
              <a:t>Docker</a:t>
            </a:r>
          </a:p>
        </p:txBody>
      </p:sp>
      <p:sp>
        <p:nvSpPr>
          <p:cNvPr id="29" name="TextBox 29"/>
          <p:cNvSpPr txBox="1"/>
          <p:nvPr/>
        </p:nvSpPr>
        <p:spPr>
          <a:xfrm>
            <a:off x="5318160" y="1929660"/>
            <a:ext cx="714546" cy="187995"/>
          </a:xfrm>
          <a:prstGeom prst="rect">
            <a:avLst/>
          </a:prstGeom>
        </p:spPr>
        <p:txBody>
          <a:bodyPr lIns="0" tIns="0" rIns="0" bIns="0" rtlCol="0" anchor="t">
            <a:spAutoFit/>
          </a:bodyPr>
          <a:lstStyle/>
          <a:p>
            <a:pPr algn="l">
              <a:lnSpc>
                <a:spcPts val="1400"/>
              </a:lnSpc>
            </a:pPr>
            <a:r>
              <a:rPr lang="en-US" sz="1000" b="1">
                <a:solidFill>
                  <a:srgbClr val="000000"/>
                </a:solidFill>
                <a:latin typeface="Ubuntu Bold" panose="020B0804030602030204"/>
                <a:ea typeface="Ubuntu Bold" panose="020B0804030602030204"/>
                <a:cs typeface="Ubuntu Bold" panose="020B0804030602030204"/>
                <a:sym typeface="Ubuntu Bold" panose="020B0804030602030204"/>
              </a:rPr>
              <a:t>Kubernetes</a:t>
            </a:r>
          </a:p>
        </p:txBody>
      </p:sp>
      <p:sp>
        <p:nvSpPr>
          <p:cNvPr id="30" name="TextBox 30"/>
          <p:cNvSpPr txBox="1"/>
          <p:nvPr/>
        </p:nvSpPr>
        <p:spPr>
          <a:xfrm>
            <a:off x="2094652" y="2264207"/>
            <a:ext cx="145151" cy="279235"/>
          </a:xfrm>
          <a:prstGeom prst="rect">
            <a:avLst/>
          </a:prstGeom>
        </p:spPr>
        <p:txBody>
          <a:bodyPr lIns="0" tIns="0" rIns="0" bIns="0" rtlCol="0" anchor="t">
            <a:spAutoFit/>
          </a:bodyPr>
          <a:lstStyle/>
          <a:p>
            <a:pPr algn="just">
              <a:lnSpc>
                <a:spcPts val="1050"/>
              </a:lnSpc>
            </a:pPr>
            <a:r>
              <a:rPr lang="en-US" sz="900">
                <a:solidFill>
                  <a:srgbClr val="000000"/>
                </a:solidFill>
                <a:latin typeface="Arimo" panose="020B0604020202020204"/>
                <a:ea typeface="Arimo" panose="020B0604020202020204"/>
                <a:cs typeface="Arimo" panose="020B0604020202020204"/>
                <a:sym typeface="Arimo" panose="020B0604020202020204"/>
              </a:rPr>
              <a:t>⭕ ⭕</a:t>
            </a:r>
          </a:p>
        </p:txBody>
      </p:sp>
      <p:sp>
        <p:nvSpPr>
          <p:cNvPr id="31" name="TextBox 31"/>
          <p:cNvSpPr txBox="1"/>
          <p:nvPr/>
        </p:nvSpPr>
        <p:spPr>
          <a:xfrm>
            <a:off x="2094652" y="2866158"/>
            <a:ext cx="145151" cy="728777"/>
          </a:xfrm>
          <a:prstGeom prst="rect">
            <a:avLst/>
          </a:prstGeom>
        </p:spPr>
        <p:txBody>
          <a:bodyPr lIns="0" tIns="0" rIns="0" bIns="0" rtlCol="0" anchor="t">
            <a:spAutoFit/>
          </a:bodyPr>
          <a:lstStyle/>
          <a:p>
            <a:pPr algn="just">
              <a:lnSpc>
                <a:spcPts val="2250"/>
              </a:lnSpc>
            </a:pPr>
            <a:r>
              <a:rPr lang="en-US" sz="900">
                <a:solidFill>
                  <a:srgbClr val="000000"/>
                </a:solidFill>
                <a:latin typeface="Arimo" panose="020B0604020202020204"/>
                <a:ea typeface="Arimo" panose="020B0604020202020204"/>
                <a:cs typeface="Arimo" panose="020B0604020202020204"/>
                <a:sym typeface="Arimo" panose="020B0604020202020204"/>
              </a:rPr>
              <a:t>⭕</a:t>
            </a:r>
          </a:p>
          <a:p>
            <a:pPr algn="just">
              <a:lnSpc>
                <a:spcPts val="2250"/>
              </a:lnSpc>
            </a:pPr>
            <a:r>
              <a:rPr lang="en-US" sz="900">
                <a:solidFill>
                  <a:srgbClr val="000000"/>
                </a:solidFill>
                <a:latin typeface="Arimo" panose="020B0604020202020204"/>
                <a:ea typeface="Arimo" panose="020B0604020202020204"/>
                <a:cs typeface="Arimo" panose="020B0604020202020204"/>
                <a:sym typeface="Arimo" panose="020B0604020202020204"/>
              </a:rPr>
              <a:t>⭕</a:t>
            </a:r>
          </a:p>
          <a:p>
            <a:pPr algn="just">
              <a:lnSpc>
                <a:spcPts val="450"/>
              </a:lnSpc>
            </a:pPr>
            <a:r>
              <a:rPr lang="en-US" sz="900">
                <a:solidFill>
                  <a:srgbClr val="000000"/>
                </a:solidFill>
                <a:latin typeface="Arimo" panose="020B0604020202020204"/>
                <a:ea typeface="Arimo" panose="020B0604020202020204"/>
                <a:cs typeface="Arimo" panose="020B0604020202020204"/>
                <a:sym typeface="Arimo" panose="020B0604020202020204"/>
              </a:rPr>
              <a:t>⭕</a:t>
            </a:r>
          </a:p>
        </p:txBody>
      </p:sp>
      <p:sp>
        <p:nvSpPr>
          <p:cNvPr id="32" name="TextBox 32"/>
          <p:cNvSpPr txBox="1"/>
          <p:nvPr/>
        </p:nvSpPr>
        <p:spPr>
          <a:xfrm>
            <a:off x="2094652" y="3784311"/>
            <a:ext cx="145151" cy="260185"/>
          </a:xfrm>
          <a:prstGeom prst="rect">
            <a:avLst/>
          </a:prstGeom>
        </p:spPr>
        <p:txBody>
          <a:bodyPr lIns="0" tIns="0" rIns="0" bIns="0" rtlCol="0" anchor="t">
            <a:spAutoFit/>
          </a:bodyPr>
          <a:lstStyle/>
          <a:p>
            <a:pPr algn="l">
              <a:lnSpc>
                <a:spcPts val="2250"/>
              </a:lnSpc>
            </a:pPr>
            <a:r>
              <a:rPr lang="en-US" sz="900">
                <a:solidFill>
                  <a:srgbClr val="000000"/>
                </a:solidFill>
                <a:latin typeface="Arimo" panose="020B0604020202020204"/>
                <a:ea typeface="Arimo" panose="020B0604020202020204"/>
                <a:cs typeface="Arimo" panose="020B0604020202020204"/>
                <a:sym typeface="Arimo" panose="020B0604020202020204"/>
              </a:rPr>
              <a:t>⭕</a:t>
            </a:r>
          </a:p>
        </p:txBody>
      </p:sp>
      <p:sp>
        <p:nvSpPr>
          <p:cNvPr id="33" name="TextBox 33"/>
          <p:cNvSpPr txBox="1"/>
          <p:nvPr/>
        </p:nvSpPr>
        <p:spPr>
          <a:xfrm>
            <a:off x="5358727" y="2159432"/>
            <a:ext cx="145151" cy="517360"/>
          </a:xfrm>
          <a:prstGeom prst="rect">
            <a:avLst/>
          </a:prstGeom>
        </p:spPr>
        <p:txBody>
          <a:bodyPr lIns="0" tIns="0" rIns="0" bIns="0" rtlCol="0" anchor="t">
            <a:spAutoFit/>
          </a:bodyPr>
          <a:lstStyle/>
          <a:p>
            <a:pPr algn="just">
              <a:lnSpc>
                <a:spcPts val="2175"/>
              </a:lnSpc>
            </a:pPr>
            <a:r>
              <a:rPr lang="en-US" sz="900">
                <a:solidFill>
                  <a:srgbClr val="000000"/>
                </a:solidFill>
                <a:latin typeface="Arimo" panose="020B0604020202020204"/>
                <a:ea typeface="Arimo" panose="020B0604020202020204"/>
                <a:cs typeface="Arimo" panose="020B0604020202020204"/>
                <a:sym typeface="Arimo" panose="020B0604020202020204"/>
              </a:rPr>
              <a:t>✅ ✅</a:t>
            </a:r>
          </a:p>
        </p:txBody>
      </p:sp>
      <p:sp>
        <p:nvSpPr>
          <p:cNvPr id="34" name="TextBox 34"/>
          <p:cNvSpPr txBox="1"/>
          <p:nvPr/>
        </p:nvSpPr>
        <p:spPr>
          <a:xfrm>
            <a:off x="5358727" y="2875683"/>
            <a:ext cx="145151" cy="585902"/>
          </a:xfrm>
          <a:prstGeom prst="rect">
            <a:avLst/>
          </a:prstGeom>
        </p:spPr>
        <p:txBody>
          <a:bodyPr lIns="0" tIns="0" rIns="0" bIns="0" rtlCol="0" anchor="t">
            <a:spAutoFit/>
          </a:bodyPr>
          <a:lstStyle/>
          <a:p>
            <a:pPr algn="just">
              <a:lnSpc>
                <a:spcPts val="2175"/>
              </a:lnSpc>
            </a:pPr>
            <a:r>
              <a:rPr lang="en-US" sz="900">
                <a:solidFill>
                  <a:srgbClr val="000000"/>
                </a:solidFill>
                <a:latin typeface="Arimo" panose="020B0604020202020204"/>
                <a:ea typeface="Arimo" panose="020B0604020202020204"/>
                <a:cs typeface="Arimo" panose="020B0604020202020204"/>
                <a:sym typeface="Arimo" panose="020B0604020202020204"/>
              </a:rPr>
              <a:t>✅ ✅</a:t>
            </a:r>
          </a:p>
        </p:txBody>
      </p:sp>
      <p:sp>
        <p:nvSpPr>
          <p:cNvPr id="35" name="TextBox 35"/>
          <p:cNvSpPr txBox="1"/>
          <p:nvPr/>
        </p:nvSpPr>
        <p:spPr>
          <a:xfrm>
            <a:off x="5358727" y="3879561"/>
            <a:ext cx="145151" cy="164935"/>
          </a:xfrm>
          <a:prstGeom prst="rect">
            <a:avLst/>
          </a:prstGeom>
        </p:spPr>
        <p:txBody>
          <a:bodyPr lIns="0" tIns="0" rIns="0" bIns="0" rtlCol="0" anchor="t">
            <a:spAutoFit/>
          </a:bodyPr>
          <a:lstStyle/>
          <a:p>
            <a:pPr algn="l">
              <a:lnSpc>
                <a:spcPts val="1260"/>
              </a:lnSpc>
            </a:pPr>
            <a:r>
              <a:rPr lang="en-US" sz="900">
                <a:solidFill>
                  <a:srgbClr val="000000"/>
                </a:solidFill>
                <a:latin typeface="Arimo" panose="020B0604020202020204"/>
                <a:ea typeface="Arimo" panose="020B0604020202020204"/>
                <a:cs typeface="Arimo" panose="020B0604020202020204"/>
                <a:sym typeface="Arimo" panose="020B0604020202020204"/>
              </a:rPr>
              <a:t>✅</a:t>
            </a:r>
          </a:p>
        </p:txBody>
      </p:sp>
      <p:sp>
        <p:nvSpPr>
          <p:cNvPr id="36" name="TextBox 36"/>
          <p:cNvSpPr txBox="1"/>
          <p:nvPr/>
        </p:nvSpPr>
        <p:spPr>
          <a:xfrm>
            <a:off x="2282685" y="2291144"/>
            <a:ext cx="2372296" cy="275130"/>
          </a:xfrm>
          <a:prstGeom prst="rect">
            <a:avLst/>
          </a:prstGeom>
        </p:spPr>
        <p:txBody>
          <a:bodyPr lIns="0" tIns="0" rIns="0" bIns="0" rtlCol="0" anchor="t">
            <a:spAutoFit/>
          </a:bodyPr>
          <a:lstStyle/>
          <a:p>
            <a:pPr algn="l">
              <a:lnSpc>
                <a:spcPts val="1050"/>
              </a:lnSpc>
            </a:pPr>
            <a:r>
              <a:rPr lang="en-US" sz="900">
                <a:solidFill>
                  <a:srgbClr val="000000"/>
                </a:solidFill>
                <a:latin typeface="Open Sans"/>
                <a:ea typeface="Open Sans"/>
                <a:cs typeface="Open Sans"/>
                <a:sym typeface="Open Sans"/>
              </a:rPr>
              <a:t>Manual assignment of containers to servers Time consuming and error-prone</a:t>
            </a:r>
          </a:p>
        </p:txBody>
      </p:sp>
      <p:sp>
        <p:nvSpPr>
          <p:cNvPr id="37" name="TextBox 37"/>
          <p:cNvSpPr txBox="1"/>
          <p:nvPr/>
        </p:nvSpPr>
        <p:spPr>
          <a:xfrm>
            <a:off x="2282685" y="2893085"/>
            <a:ext cx="1386326" cy="256080"/>
          </a:xfrm>
          <a:prstGeom prst="rect">
            <a:avLst/>
          </a:prstGeom>
        </p:spPr>
        <p:txBody>
          <a:bodyPr lIns="0" tIns="0" rIns="0" bIns="0" rtlCol="0" anchor="t">
            <a:spAutoFit/>
          </a:bodyPr>
          <a:lstStyle/>
          <a:p>
            <a:pPr algn="l">
              <a:lnSpc>
                <a:spcPts val="2250"/>
              </a:lnSpc>
            </a:pPr>
            <a:r>
              <a:rPr lang="en-US" sz="900">
                <a:solidFill>
                  <a:srgbClr val="000000"/>
                </a:solidFill>
                <a:latin typeface="Open Sans"/>
                <a:ea typeface="Open Sans"/>
                <a:cs typeface="Open Sans"/>
                <a:sym typeface="Open Sans"/>
              </a:rPr>
              <a:t>No built-in load balancing</a:t>
            </a:r>
          </a:p>
        </p:txBody>
      </p:sp>
      <p:sp>
        <p:nvSpPr>
          <p:cNvPr id="38" name="TextBox 38"/>
          <p:cNvSpPr txBox="1"/>
          <p:nvPr/>
        </p:nvSpPr>
        <p:spPr>
          <a:xfrm>
            <a:off x="2282685" y="3228337"/>
            <a:ext cx="2818352" cy="522780"/>
          </a:xfrm>
          <a:prstGeom prst="rect">
            <a:avLst/>
          </a:prstGeom>
        </p:spPr>
        <p:txBody>
          <a:bodyPr lIns="0" tIns="0" rIns="0" bIns="0" rtlCol="0" anchor="t">
            <a:spAutoFit/>
          </a:bodyPr>
          <a:lstStyle/>
          <a:p>
            <a:pPr algn="l">
              <a:lnSpc>
                <a:spcPts val="2250"/>
              </a:lnSpc>
            </a:pPr>
            <a:r>
              <a:rPr lang="en-US" sz="900">
                <a:solidFill>
                  <a:srgbClr val="000000"/>
                </a:solidFill>
                <a:latin typeface="Open Sans"/>
                <a:ea typeface="Open Sans"/>
                <a:cs typeface="Open Sans"/>
                <a:sym typeface="Open Sans"/>
              </a:rPr>
              <a:t>Lacks automation for horizontal scaling</a:t>
            </a:r>
          </a:p>
          <a:p>
            <a:pPr algn="l">
              <a:lnSpc>
                <a:spcPts val="450"/>
              </a:lnSpc>
            </a:pPr>
            <a:r>
              <a:rPr lang="en-US" sz="900">
                <a:solidFill>
                  <a:srgbClr val="000000"/>
                </a:solidFill>
                <a:latin typeface="Open Sans"/>
                <a:ea typeface="Open Sans"/>
                <a:cs typeface="Open Sans"/>
                <a:sym typeface="Open Sans"/>
              </a:rPr>
              <a:t>Requires low-level adjustments for directing load to </a:t>
            </a:r>
          </a:p>
          <a:p>
            <a:pPr algn="l">
              <a:lnSpc>
                <a:spcPts val="1650"/>
              </a:lnSpc>
            </a:pPr>
            <a:r>
              <a:rPr lang="en-US" sz="900">
                <a:solidFill>
                  <a:srgbClr val="000000"/>
                </a:solidFill>
                <a:latin typeface="Open Sans"/>
                <a:ea typeface="Open Sans"/>
                <a:cs typeface="Open Sans"/>
                <a:sym typeface="Open Sans"/>
              </a:rPr>
              <a:t>newly created containers</a:t>
            </a:r>
          </a:p>
        </p:txBody>
      </p:sp>
      <p:sp>
        <p:nvSpPr>
          <p:cNvPr id="39" name="TextBox 39"/>
          <p:cNvSpPr txBox="1"/>
          <p:nvPr/>
        </p:nvSpPr>
        <p:spPr>
          <a:xfrm>
            <a:off x="2282685" y="3811238"/>
            <a:ext cx="2508818" cy="389430"/>
          </a:xfrm>
          <a:prstGeom prst="rect">
            <a:avLst/>
          </a:prstGeom>
        </p:spPr>
        <p:txBody>
          <a:bodyPr lIns="0" tIns="0" rIns="0" bIns="0" rtlCol="0" anchor="t">
            <a:spAutoFit/>
          </a:bodyPr>
          <a:lstStyle/>
          <a:p>
            <a:pPr algn="l">
              <a:lnSpc>
                <a:spcPts val="2250"/>
              </a:lnSpc>
            </a:pPr>
            <a:r>
              <a:rPr lang="en-US" sz="900">
                <a:solidFill>
                  <a:srgbClr val="000000"/>
                </a:solidFill>
                <a:latin typeface="Open Sans"/>
                <a:ea typeface="Open Sans"/>
                <a:cs typeface="Open Sans"/>
                <a:sym typeface="Open Sans"/>
              </a:rPr>
              <a:t>Lacks automation for detecting and restarting </a:t>
            </a:r>
          </a:p>
          <a:p>
            <a:pPr algn="l">
              <a:lnSpc>
                <a:spcPts val="450"/>
              </a:lnSpc>
            </a:pPr>
            <a:r>
              <a:rPr lang="en-US" sz="900">
                <a:solidFill>
                  <a:srgbClr val="000000"/>
                </a:solidFill>
                <a:latin typeface="Open Sans"/>
                <a:ea typeface="Open Sans"/>
                <a:cs typeface="Open Sans"/>
                <a:sym typeface="Open Sans"/>
              </a:rPr>
              <a:t>unhealthy workloads</a:t>
            </a:r>
          </a:p>
        </p:txBody>
      </p:sp>
      <p:sp>
        <p:nvSpPr>
          <p:cNvPr id="40" name="TextBox 40"/>
          <p:cNvSpPr txBox="1"/>
          <p:nvPr/>
        </p:nvSpPr>
        <p:spPr>
          <a:xfrm>
            <a:off x="5546760" y="3925538"/>
            <a:ext cx="2793168" cy="275130"/>
          </a:xfrm>
          <a:prstGeom prst="rect">
            <a:avLst/>
          </a:prstGeom>
        </p:spPr>
        <p:txBody>
          <a:bodyPr lIns="0" tIns="0" rIns="0" bIns="0" rtlCol="0" anchor="t">
            <a:spAutoFit/>
          </a:bodyPr>
          <a:lstStyle/>
          <a:p>
            <a:pPr algn="l">
              <a:lnSpc>
                <a:spcPts val="1050"/>
              </a:lnSpc>
            </a:pPr>
            <a:r>
              <a:rPr lang="en-US" sz="900">
                <a:solidFill>
                  <a:srgbClr val="000000"/>
                </a:solidFill>
                <a:latin typeface="Open Sans"/>
                <a:ea typeface="Open Sans"/>
                <a:cs typeface="Open Sans"/>
                <a:sym typeface="Open Sans"/>
              </a:rPr>
              <a:t>Health checks and continuous monitoring allow for considerably more robust self-healing mechanisms</a:t>
            </a:r>
          </a:p>
        </p:txBody>
      </p:sp>
      <p:sp>
        <p:nvSpPr>
          <p:cNvPr id="41" name="TextBox 41"/>
          <p:cNvSpPr txBox="1"/>
          <p:nvPr/>
        </p:nvSpPr>
        <p:spPr>
          <a:xfrm>
            <a:off x="5546760" y="2291144"/>
            <a:ext cx="3103750" cy="541830"/>
          </a:xfrm>
          <a:prstGeom prst="rect">
            <a:avLst/>
          </a:prstGeom>
        </p:spPr>
        <p:txBody>
          <a:bodyPr lIns="0" tIns="0" rIns="0" bIns="0" rtlCol="0" anchor="t">
            <a:spAutoFit/>
          </a:bodyPr>
          <a:lstStyle/>
          <a:p>
            <a:pPr algn="l">
              <a:lnSpc>
                <a:spcPts val="1050"/>
              </a:lnSpc>
            </a:pPr>
            <a:r>
              <a:rPr lang="en-US" sz="900">
                <a:solidFill>
                  <a:srgbClr val="000000"/>
                </a:solidFill>
                <a:latin typeface="Open Sans"/>
                <a:ea typeface="Open Sans"/>
                <a:cs typeface="Open Sans"/>
                <a:sym typeface="Open Sans"/>
              </a:rPr>
              <a:t>Declarative deﬁnition of criteria for node (server) assignment Handled automatically by Kubernetes based on resource deﬁnitions</a:t>
            </a:r>
          </a:p>
        </p:txBody>
      </p:sp>
      <p:sp>
        <p:nvSpPr>
          <p:cNvPr id="42" name="TextBox 42"/>
          <p:cNvSpPr txBox="1"/>
          <p:nvPr/>
        </p:nvSpPr>
        <p:spPr>
          <a:xfrm>
            <a:off x="5546760" y="2893085"/>
            <a:ext cx="2789434" cy="256080"/>
          </a:xfrm>
          <a:prstGeom prst="rect">
            <a:avLst/>
          </a:prstGeom>
        </p:spPr>
        <p:txBody>
          <a:bodyPr lIns="0" tIns="0" rIns="0" bIns="0" rtlCol="0" anchor="t">
            <a:spAutoFit/>
          </a:bodyPr>
          <a:lstStyle/>
          <a:p>
            <a:pPr algn="l">
              <a:lnSpc>
                <a:spcPts val="2250"/>
              </a:lnSpc>
            </a:pPr>
            <a:r>
              <a:rPr lang="en-US" sz="900">
                <a:solidFill>
                  <a:srgbClr val="000000"/>
                </a:solidFill>
                <a:latin typeface="Open Sans"/>
                <a:ea typeface="Open Sans"/>
                <a:cs typeface="Open Sans"/>
                <a:sym typeface="Open Sans"/>
              </a:rPr>
              <a:t>Services provide built-in load balancing across Pods</a:t>
            </a:r>
          </a:p>
        </p:txBody>
      </p:sp>
      <p:sp>
        <p:nvSpPr>
          <p:cNvPr id="43" name="TextBox 43"/>
          <p:cNvSpPr txBox="1"/>
          <p:nvPr/>
        </p:nvSpPr>
        <p:spPr>
          <a:xfrm>
            <a:off x="5546760" y="3228337"/>
            <a:ext cx="3168806" cy="389430"/>
          </a:xfrm>
          <a:prstGeom prst="rect">
            <a:avLst/>
          </a:prstGeom>
        </p:spPr>
        <p:txBody>
          <a:bodyPr lIns="0" tIns="0" rIns="0" bIns="0" rtlCol="0" anchor="t">
            <a:spAutoFit/>
          </a:bodyPr>
          <a:lstStyle/>
          <a:p>
            <a:pPr algn="l">
              <a:lnSpc>
                <a:spcPts val="2250"/>
              </a:lnSpc>
            </a:pPr>
            <a:r>
              <a:rPr lang="en-US" sz="900">
                <a:solidFill>
                  <a:srgbClr val="000000"/>
                </a:solidFill>
                <a:latin typeface="Open Sans"/>
                <a:ea typeface="Open Sans"/>
                <a:cs typeface="Open Sans"/>
                <a:sym typeface="Open Sans"/>
              </a:rPr>
              <a:t>Horizontal Pod Autoscaler can scale pods horizontally and </a:t>
            </a:r>
          </a:p>
          <a:p>
            <a:pPr algn="l">
              <a:lnSpc>
                <a:spcPts val="450"/>
              </a:lnSpc>
            </a:pPr>
            <a:r>
              <a:rPr lang="en-US" sz="900">
                <a:solidFill>
                  <a:srgbClr val="000000"/>
                </a:solidFill>
                <a:latin typeface="Open Sans"/>
                <a:ea typeface="Open Sans"/>
                <a:cs typeface="Open Sans"/>
                <a:sym typeface="Open Sans"/>
              </a:rPr>
              <a:t>automatically through real-time metrics</a:t>
            </a:r>
          </a:p>
        </p:txBody>
      </p:sp>
      <p:sp>
        <p:nvSpPr>
          <p:cNvPr id="44" name="TextBox 44"/>
          <p:cNvSpPr txBox="1"/>
          <p:nvPr/>
        </p:nvSpPr>
        <p:spPr>
          <a:xfrm>
            <a:off x="432073" y="1349464"/>
            <a:ext cx="78238" cy="178346"/>
          </a:xfrm>
          <a:prstGeom prst="rect">
            <a:avLst/>
          </a:prstGeom>
        </p:spPr>
        <p:txBody>
          <a:bodyPr lIns="0" tIns="0" rIns="0" bIns="0" rtlCol="0" anchor="t">
            <a:spAutoFit/>
          </a:bodyPr>
          <a:lstStyle/>
          <a:p>
            <a:pPr algn="l">
              <a:lnSpc>
                <a:spcPts val="14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45" name="TextBox 45"/>
          <p:cNvSpPr txBox="1"/>
          <p:nvPr/>
        </p:nvSpPr>
        <p:spPr>
          <a:xfrm>
            <a:off x="600199" y="1342368"/>
            <a:ext cx="8268271" cy="319459"/>
          </a:xfrm>
          <a:prstGeom prst="rect">
            <a:avLst/>
          </a:prstGeom>
        </p:spPr>
        <p:txBody>
          <a:bodyPr lIns="0" tIns="0" rIns="0" bIns="0" rtlCol="0" anchor="t">
            <a:spAutoFit/>
          </a:bodyPr>
          <a:lstStyle/>
          <a:p>
            <a:pPr algn="l">
              <a:lnSpc>
                <a:spcPts val="1200"/>
              </a:lnSpc>
            </a:pPr>
            <a:r>
              <a:rPr lang="en-US" sz="1000">
                <a:solidFill>
                  <a:srgbClr val="000000"/>
                </a:solidFill>
                <a:latin typeface="Open Sans"/>
                <a:ea typeface="Open Sans"/>
                <a:cs typeface="Open Sans"/>
                <a:sym typeface="Open Sans"/>
              </a:rPr>
              <a:t>Docker and Docker Compose alone are enough for running individual containers or creating development environments, but they do not meet the requirements of production workloads.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2376" y="182651"/>
            <a:ext cx="7726004" cy="1116511"/>
          </a:xfrm>
          <a:custGeom>
            <a:avLst/>
            <a:gdLst/>
            <a:ahLst/>
            <a:cxnLst/>
            <a:rect l="l" t="t" r="r" b="b"/>
            <a:pathLst>
              <a:path w="7726004" h="1116511">
                <a:moveTo>
                  <a:pt x="0" y="0"/>
                </a:moveTo>
                <a:lnTo>
                  <a:pt x="7726003" y="0"/>
                </a:lnTo>
                <a:lnTo>
                  <a:pt x="7726003" y="1116511"/>
                </a:lnTo>
                <a:lnTo>
                  <a:pt x="0" y="11165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25879" y="4561046"/>
            <a:ext cx="3708302" cy="395097"/>
          </a:xfrm>
          <a:custGeom>
            <a:avLst/>
            <a:gdLst/>
            <a:ahLst/>
            <a:cxnLst/>
            <a:rect l="l" t="t" r="r" b="b"/>
            <a:pathLst>
              <a:path w="3708302" h="395097">
                <a:moveTo>
                  <a:pt x="0" y="0"/>
                </a:moveTo>
                <a:lnTo>
                  <a:pt x="3708301" y="0"/>
                </a:lnTo>
                <a:lnTo>
                  <a:pt x="3708301" y="395097"/>
                </a:lnTo>
                <a:lnTo>
                  <a:pt x="0" y="3950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a:grpSpLocks noChangeAspect="1"/>
          </p:cNvGrpSpPr>
          <p:nvPr/>
        </p:nvGrpSpPr>
        <p:grpSpPr>
          <a:xfrm>
            <a:off x="362312" y="1814684"/>
            <a:ext cx="8419348" cy="1499454"/>
            <a:chOff x="0" y="0"/>
            <a:chExt cx="8419351" cy="1499451"/>
          </a:xfrm>
        </p:grpSpPr>
        <p:sp>
          <p:nvSpPr>
            <p:cNvPr id="6" name="Freeform 6"/>
            <p:cNvSpPr/>
            <p:nvPr/>
          </p:nvSpPr>
          <p:spPr>
            <a:xfrm>
              <a:off x="63500" y="63500"/>
              <a:ext cx="1542542" cy="335280"/>
            </a:xfrm>
            <a:custGeom>
              <a:avLst/>
              <a:gdLst/>
              <a:ahLst/>
              <a:cxnLst/>
              <a:rect l="l" t="t" r="r" b="b"/>
              <a:pathLst>
                <a:path w="1542542" h="335280">
                  <a:moveTo>
                    <a:pt x="0" y="0"/>
                  </a:moveTo>
                  <a:lnTo>
                    <a:pt x="1542542" y="0"/>
                  </a:lnTo>
                  <a:lnTo>
                    <a:pt x="1542542" y="335280"/>
                  </a:lnTo>
                  <a:lnTo>
                    <a:pt x="0" y="335280"/>
                  </a:lnTo>
                  <a:lnTo>
                    <a:pt x="0" y="0"/>
                  </a:lnTo>
                  <a:close/>
                </a:path>
              </a:pathLst>
            </a:custGeom>
            <a:solidFill>
              <a:srgbClr val="E1D5E7"/>
            </a:solidFill>
          </p:spPr>
        </p:sp>
        <p:sp>
          <p:nvSpPr>
            <p:cNvPr id="7" name="Freeform 7"/>
            <p:cNvSpPr/>
            <p:nvPr/>
          </p:nvSpPr>
          <p:spPr>
            <a:xfrm>
              <a:off x="1606042" y="63500"/>
              <a:ext cx="3264027" cy="335280"/>
            </a:xfrm>
            <a:custGeom>
              <a:avLst/>
              <a:gdLst/>
              <a:ahLst/>
              <a:cxnLst/>
              <a:rect l="l" t="t" r="r" b="b"/>
              <a:pathLst>
                <a:path w="3264027" h="335280">
                  <a:moveTo>
                    <a:pt x="0" y="0"/>
                  </a:moveTo>
                  <a:lnTo>
                    <a:pt x="3264027" y="0"/>
                  </a:lnTo>
                  <a:lnTo>
                    <a:pt x="3264027" y="335280"/>
                  </a:lnTo>
                  <a:lnTo>
                    <a:pt x="0" y="335280"/>
                  </a:lnTo>
                  <a:lnTo>
                    <a:pt x="0" y="0"/>
                  </a:lnTo>
                  <a:close/>
                </a:path>
              </a:pathLst>
            </a:custGeom>
            <a:solidFill>
              <a:srgbClr val="E1D5E7"/>
            </a:solidFill>
          </p:spPr>
        </p:sp>
        <p:sp>
          <p:nvSpPr>
            <p:cNvPr id="8" name="Freeform 8"/>
            <p:cNvSpPr/>
            <p:nvPr/>
          </p:nvSpPr>
          <p:spPr>
            <a:xfrm>
              <a:off x="4870069" y="63500"/>
              <a:ext cx="3485769" cy="335280"/>
            </a:xfrm>
            <a:custGeom>
              <a:avLst/>
              <a:gdLst/>
              <a:ahLst/>
              <a:cxnLst/>
              <a:rect l="l" t="t" r="r" b="b"/>
              <a:pathLst>
                <a:path w="3485769" h="335280">
                  <a:moveTo>
                    <a:pt x="0" y="0"/>
                  </a:moveTo>
                  <a:lnTo>
                    <a:pt x="3485769" y="0"/>
                  </a:lnTo>
                  <a:lnTo>
                    <a:pt x="3485769" y="335280"/>
                  </a:lnTo>
                  <a:lnTo>
                    <a:pt x="0" y="335280"/>
                  </a:lnTo>
                  <a:lnTo>
                    <a:pt x="0" y="0"/>
                  </a:lnTo>
                  <a:close/>
                </a:path>
              </a:pathLst>
            </a:custGeom>
            <a:solidFill>
              <a:srgbClr val="E1D5E7"/>
            </a:solidFill>
          </p:spPr>
        </p:sp>
        <p:sp>
          <p:nvSpPr>
            <p:cNvPr id="9" name="Freeform 9"/>
            <p:cNvSpPr/>
            <p:nvPr/>
          </p:nvSpPr>
          <p:spPr>
            <a:xfrm>
              <a:off x="1601343" y="393954"/>
              <a:ext cx="9525" cy="1041908"/>
            </a:xfrm>
            <a:custGeom>
              <a:avLst/>
              <a:gdLst/>
              <a:ahLst/>
              <a:cxnLst/>
              <a:rect l="l" t="t" r="r" b="b"/>
              <a:pathLst>
                <a:path w="9525" h="1041908">
                  <a:moveTo>
                    <a:pt x="9525" y="0"/>
                  </a:moveTo>
                  <a:lnTo>
                    <a:pt x="9525" y="1041908"/>
                  </a:lnTo>
                  <a:lnTo>
                    <a:pt x="0" y="1041908"/>
                  </a:lnTo>
                  <a:lnTo>
                    <a:pt x="0" y="0"/>
                  </a:lnTo>
                  <a:close/>
                </a:path>
              </a:pathLst>
            </a:custGeom>
            <a:solidFill>
              <a:srgbClr val="D4D4D4"/>
            </a:solidFill>
          </p:spPr>
        </p:sp>
        <p:sp>
          <p:nvSpPr>
            <p:cNvPr id="10" name="Freeform 10"/>
            <p:cNvSpPr/>
            <p:nvPr/>
          </p:nvSpPr>
          <p:spPr>
            <a:xfrm>
              <a:off x="4865370" y="393954"/>
              <a:ext cx="9525" cy="1041908"/>
            </a:xfrm>
            <a:custGeom>
              <a:avLst/>
              <a:gdLst/>
              <a:ahLst/>
              <a:cxnLst/>
              <a:rect l="l" t="t" r="r" b="b"/>
              <a:pathLst>
                <a:path w="9525" h="1041908">
                  <a:moveTo>
                    <a:pt x="9525" y="0"/>
                  </a:moveTo>
                  <a:lnTo>
                    <a:pt x="9525" y="1041908"/>
                  </a:lnTo>
                  <a:lnTo>
                    <a:pt x="0" y="1041908"/>
                  </a:lnTo>
                  <a:lnTo>
                    <a:pt x="0" y="0"/>
                  </a:lnTo>
                  <a:close/>
                </a:path>
              </a:pathLst>
            </a:custGeom>
            <a:solidFill>
              <a:srgbClr val="D4D4D4"/>
            </a:solidFill>
          </p:spPr>
        </p:sp>
      </p:grpSp>
      <p:sp>
        <p:nvSpPr>
          <p:cNvPr id="11" name="Freeform 11"/>
          <p:cNvSpPr/>
          <p:nvPr/>
        </p:nvSpPr>
        <p:spPr>
          <a:xfrm>
            <a:off x="2094652" y="2302840"/>
            <a:ext cx="142313" cy="133950"/>
          </a:xfrm>
          <a:custGeom>
            <a:avLst/>
            <a:gdLst/>
            <a:ahLst/>
            <a:cxnLst/>
            <a:rect l="l" t="t" r="r" b="b"/>
            <a:pathLst>
              <a:path w="142313" h="133950">
                <a:moveTo>
                  <a:pt x="0" y="0"/>
                </a:moveTo>
                <a:lnTo>
                  <a:pt x="142313" y="0"/>
                </a:lnTo>
                <a:lnTo>
                  <a:pt x="142313" y="133950"/>
                </a:lnTo>
                <a:lnTo>
                  <a:pt x="0" y="133950"/>
                </a:lnTo>
                <a:lnTo>
                  <a:pt x="0" y="0"/>
                </a:lnTo>
                <a:close/>
              </a:path>
            </a:pathLst>
          </a:custGeom>
          <a:blipFill>
            <a:blip r:embed="rId8"/>
            <a:stretch>
              <a:fillRect/>
            </a:stretch>
          </a:blipFill>
        </p:spPr>
      </p:sp>
      <p:sp>
        <p:nvSpPr>
          <p:cNvPr id="12" name="Freeform 12"/>
          <p:cNvSpPr/>
          <p:nvPr/>
        </p:nvSpPr>
        <p:spPr>
          <a:xfrm>
            <a:off x="5358727" y="2302840"/>
            <a:ext cx="142313" cy="133950"/>
          </a:xfrm>
          <a:custGeom>
            <a:avLst/>
            <a:gdLst/>
            <a:ahLst/>
            <a:cxnLst/>
            <a:rect l="l" t="t" r="r" b="b"/>
            <a:pathLst>
              <a:path w="142313" h="133950">
                <a:moveTo>
                  <a:pt x="0" y="0"/>
                </a:moveTo>
                <a:lnTo>
                  <a:pt x="142313" y="0"/>
                </a:lnTo>
                <a:lnTo>
                  <a:pt x="142313" y="133950"/>
                </a:lnTo>
                <a:lnTo>
                  <a:pt x="0" y="133950"/>
                </a:lnTo>
                <a:lnTo>
                  <a:pt x="0" y="0"/>
                </a:lnTo>
                <a:close/>
              </a:path>
            </a:pathLst>
          </a:custGeom>
          <a:blipFill>
            <a:blip r:embed="rId9"/>
            <a:stretch>
              <a:fillRect/>
            </a:stretch>
          </a:blipFill>
        </p:spPr>
      </p:sp>
      <p:sp>
        <p:nvSpPr>
          <p:cNvPr id="13" name="Freeform 13"/>
          <p:cNvSpPr/>
          <p:nvPr/>
        </p:nvSpPr>
        <p:spPr>
          <a:xfrm>
            <a:off x="2094652" y="2752392"/>
            <a:ext cx="142313" cy="133950"/>
          </a:xfrm>
          <a:custGeom>
            <a:avLst/>
            <a:gdLst/>
            <a:ahLst/>
            <a:cxnLst/>
            <a:rect l="l" t="t" r="r" b="b"/>
            <a:pathLst>
              <a:path w="142313" h="133950">
                <a:moveTo>
                  <a:pt x="0" y="0"/>
                </a:moveTo>
                <a:lnTo>
                  <a:pt x="142313" y="0"/>
                </a:lnTo>
                <a:lnTo>
                  <a:pt x="142313" y="133950"/>
                </a:lnTo>
                <a:lnTo>
                  <a:pt x="0" y="133950"/>
                </a:lnTo>
                <a:lnTo>
                  <a:pt x="0" y="0"/>
                </a:lnTo>
                <a:close/>
              </a:path>
            </a:pathLst>
          </a:custGeom>
          <a:blipFill>
            <a:blip r:embed="rId8"/>
            <a:stretch>
              <a:fillRect/>
            </a:stretch>
          </a:blipFill>
        </p:spPr>
      </p:sp>
      <p:sp>
        <p:nvSpPr>
          <p:cNvPr id="14" name="Freeform 14"/>
          <p:cNvSpPr/>
          <p:nvPr/>
        </p:nvSpPr>
        <p:spPr>
          <a:xfrm>
            <a:off x="5358727" y="2752392"/>
            <a:ext cx="142313" cy="133950"/>
          </a:xfrm>
          <a:custGeom>
            <a:avLst/>
            <a:gdLst/>
            <a:ahLst/>
            <a:cxnLst/>
            <a:rect l="l" t="t" r="r" b="b"/>
            <a:pathLst>
              <a:path w="142313" h="133950">
                <a:moveTo>
                  <a:pt x="0" y="0"/>
                </a:moveTo>
                <a:lnTo>
                  <a:pt x="142313" y="0"/>
                </a:lnTo>
                <a:lnTo>
                  <a:pt x="142313" y="133950"/>
                </a:lnTo>
                <a:lnTo>
                  <a:pt x="0" y="133950"/>
                </a:lnTo>
                <a:lnTo>
                  <a:pt x="0" y="0"/>
                </a:lnTo>
                <a:close/>
              </a:path>
            </a:pathLst>
          </a:custGeom>
          <a:blipFill>
            <a:blip r:embed="rId9"/>
            <a:stretch>
              <a:fillRect/>
            </a:stretch>
          </a:blipFill>
        </p:spPr>
      </p:sp>
      <p:sp>
        <p:nvSpPr>
          <p:cNvPr id="15" name="Freeform 15"/>
          <p:cNvSpPr/>
          <p:nvPr/>
        </p:nvSpPr>
        <p:spPr>
          <a:xfrm>
            <a:off x="325879" y="1275074"/>
            <a:ext cx="8665797" cy="487499"/>
          </a:xfrm>
          <a:custGeom>
            <a:avLst/>
            <a:gdLst/>
            <a:ahLst/>
            <a:cxnLst/>
            <a:rect l="l" t="t" r="r" b="b"/>
            <a:pathLst>
              <a:path w="8665797" h="487499">
                <a:moveTo>
                  <a:pt x="0" y="0"/>
                </a:moveTo>
                <a:lnTo>
                  <a:pt x="8665797" y="0"/>
                </a:lnTo>
                <a:lnTo>
                  <a:pt x="8665797" y="487499"/>
                </a:lnTo>
                <a:lnTo>
                  <a:pt x="0" y="4874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6" name="TextBox 16"/>
          <p:cNvSpPr txBox="1"/>
          <p:nvPr/>
        </p:nvSpPr>
        <p:spPr>
          <a:xfrm>
            <a:off x="325879" y="282445"/>
            <a:ext cx="3576857" cy="806834"/>
          </a:xfrm>
          <a:prstGeom prst="rect">
            <a:avLst/>
          </a:prstGeom>
        </p:spPr>
        <p:txBody>
          <a:bodyPr lIns="0" tIns="0" rIns="0" bIns="0" rtlCol="0" anchor="t">
            <a:spAutoFit/>
          </a:bodyPr>
          <a:lstStyle/>
          <a:p>
            <a:pPr algn="l">
              <a:lnSpc>
                <a:spcPts val="2800"/>
              </a:lnSpc>
            </a:pPr>
            <a:r>
              <a:rPr lang="en-US" sz="2000" b="1">
                <a:solidFill>
                  <a:srgbClr val="000000"/>
                </a:solidFill>
                <a:latin typeface="Ubuntu Bold" panose="020B0804030602030204"/>
                <a:ea typeface="Ubuntu Bold" panose="020B0804030602030204"/>
                <a:cs typeface="Ubuntu Bold" panose="020B0804030602030204"/>
                <a:sym typeface="Ubuntu Bold" panose="020B0804030602030204"/>
              </a:rPr>
              <a:t>Managing containers at scale</a:t>
            </a:r>
          </a:p>
          <a:p>
            <a:pPr algn="l">
              <a:lnSpc>
                <a:spcPts val="1960"/>
              </a:lnSpc>
            </a:pPr>
            <a:r>
              <a:rPr lang="en-US" sz="1400" b="1">
                <a:solidFill>
                  <a:srgbClr val="000000"/>
                </a:solidFill>
                <a:latin typeface="Open Sans Bold"/>
                <a:ea typeface="Open Sans Bold"/>
                <a:cs typeface="Open Sans Bold"/>
                <a:sym typeface="Open Sans Bold"/>
              </a:rPr>
              <a:t>Can't we get by with just Docker?</a:t>
            </a:r>
          </a:p>
        </p:txBody>
      </p:sp>
      <p:sp>
        <p:nvSpPr>
          <p:cNvPr id="17" name="TextBox 17"/>
          <p:cNvSpPr txBox="1"/>
          <p:nvPr/>
        </p:nvSpPr>
        <p:spPr>
          <a:xfrm>
            <a:off x="325879" y="4622825"/>
            <a:ext cx="857298" cy="208445"/>
          </a:xfrm>
          <a:prstGeom prst="rect">
            <a:avLst/>
          </a:prstGeom>
        </p:spPr>
        <p:txBody>
          <a:bodyPr lIns="0" tIns="0" rIns="0" bIns="0" rtlCol="0" anchor="t">
            <a:spAutoFit/>
          </a:bodyPr>
          <a:lstStyle/>
          <a:p>
            <a:pPr algn="l">
              <a:lnSpc>
                <a:spcPts val="1680"/>
              </a:lnSpc>
            </a:pPr>
            <a:r>
              <a:rPr lang="en-US" sz="1200" b="1">
                <a:solidFill>
                  <a:srgbClr val="000000"/>
                </a:solidFill>
                <a:latin typeface="Ubuntu Bold" panose="020B0804030602030204"/>
                <a:ea typeface="Ubuntu Bold" panose="020B0804030602030204"/>
                <a:cs typeface="Ubuntu Bold" panose="020B0804030602030204"/>
                <a:sym typeface="Ubuntu Bold" panose="020B0804030602030204"/>
              </a:rPr>
              <a:t>Kubernetes</a:t>
            </a:r>
          </a:p>
        </p:txBody>
      </p:sp>
      <p:sp>
        <p:nvSpPr>
          <p:cNvPr id="18" name="TextBox 18"/>
          <p:cNvSpPr txBox="1"/>
          <p:nvPr/>
        </p:nvSpPr>
        <p:spPr>
          <a:xfrm>
            <a:off x="511540" y="2733513"/>
            <a:ext cx="888387" cy="321345"/>
          </a:xfrm>
          <a:prstGeom prst="rect">
            <a:avLst/>
          </a:prstGeom>
        </p:spPr>
        <p:txBody>
          <a:bodyPr lIns="0" tIns="0" rIns="0" bIns="0" rtlCol="0" anchor="t">
            <a:spAutoFit/>
          </a:bodyPr>
          <a:lstStyle/>
          <a:p>
            <a:pPr algn="l">
              <a:lnSpc>
                <a:spcPts val="1200"/>
              </a:lnSpc>
            </a:pPr>
            <a:r>
              <a:rPr lang="en-US" sz="1000" b="1">
                <a:solidFill>
                  <a:srgbClr val="000000"/>
                </a:solidFill>
                <a:latin typeface="Ubuntu Bold" panose="020B0804030602030204"/>
                <a:ea typeface="Ubuntu Bold" panose="020B0804030602030204"/>
                <a:cs typeface="Ubuntu Bold" panose="020B0804030602030204"/>
                <a:sym typeface="Ubuntu Bold" panose="020B0804030602030204"/>
              </a:rPr>
              <a:t>Conﬁguration Management</a:t>
            </a:r>
          </a:p>
        </p:txBody>
      </p:sp>
      <p:sp>
        <p:nvSpPr>
          <p:cNvPr id="19" name="TextBox 19"/>
          <p:cNvSpPr txBox="1"/>
          <p:nvPr/>
        </p:nvSpPr>
        <p:spPr>
          <a:xfrm>
            <a:off x="511540" y="1824885"/>
            <a:ext cx="618296" cy="292770"/>
          </a:xfrm>
          <a:prstGeom prst="rect">
            <a:avLst/>
          </a:prstGeom>
        </p:spPr>
        <p:txBody>
          <a:bodyPr lIns="0" tIns="0" rIns="0" bIns="0" rtlCol="0" anchor="t">
            <a:spAutoFit/>
          </a:bodyPr>
          <a:lstStyle/>
          <a:p>
            <a:pPr algn="l">
              <a:lnSpc>
                <a:spcPts val="2500"/>
              </a:lnSpc>
            </a:pPr>
            <a:r>
              <a:rPr lang="en-US" sz="1000" b="1">
                <a:solidFill>
                  <a:srgbClr val="000000"/>
                </a:solidFill>
                <a:latin typeface="Ubuntu Bold" panose="020B0804030602030204"/>
                <a:ea typeface="Ubuntu Bold" panose="020B0804030602030204"/>
                <a:cs typeface="Ubuntu Bold" panose="020B0804030602030204"/>
                <a:sym typeface="Ubuntu Bold" panose="020B0804030602030204"/>
              </a:rPr>
              <a:t>Challenge</a:t>
            </a:r>
          </a:p>
        </p:txBody>
      </p:sp>
      <p:sp>
        <p:nvSpPr>
          <p:cNvPr id="20" name="TextBox 20"/>
          <p:cNvSpPr txBox="1"/>
          <p:nvPr/>
        </p:nvSpPr>
        <p:spPr>
          <a:xfrm>
            <a:off x="511540" y="2160137"/>
            <a:ext cx="1095651" cy="292770"/>
          </a:xfrm>
          <a:prstGeom prst="rect">
            <a:avLst/>
          </a:prstGeom>
        </p:spPr>
        <p:txBody>
          <a:bodyPr lIns="0" tIns="0" rIns="0" bIns="0" rtlCol="0" anchor="t">
            <a:spAutoFit/>
          </a:bodyPr>
          <a:lstStyle/>
          <a:p>
            <a:pPr algn="l">
              <a:lnSpc>
                <a:spcPts val="2500"/>
              </a:lnSpc>
            </a:pPr>
            <a:r>
              <a:rPr lang="en-US" sz="1000" b="1">
                <a:solidFill>
                  <a:srgbClr val="000000"/>
                </a:solidFill>
                <a:latin typeface="Ubuntu Bold" panose="020B0804030602030204"/>
                <a:ea typeface="Ubuntu Bold" panose="020B0804030602030204"/>
                <a:cs typeface="Ubuntu Bold" panose="020B0804030602030204"/>
                <a:sym typeface="Ubuntu Bold" panose="020B0804030602030204"/>
              </a:rPr>
              <a:t>Service Discovery</a:t>
            </a:r>
          </a:p>
        </p:txBody>
      </p:sp>
      <p:sp>
        <p:nvSpPr>
          <p:cNvPr id="21" name="TextBox 21"/>
          <p:cNvSpPr txBox="1"/>
          <p:nvPr/>
        </p:nvSpPr>
        <p:spPr>
          <a:xfrm>
            <a:off x="2054085" y="1929660"/>
            <a:ext cx="439655" cy="187995"/>
          </a:xfrm>
          <a:prstGeom prst="rect">
            <a:avLst/>
          </a:prstGeom>
        </p:spPr>
        <p:txBody>
          <a:bodyPr lIns="0" tIns="0" rIns="0" bIns="0" rtlCol="0" anchor="t">
            <a:spAutoFit/>
          </a:bodyPr>
          <a:lstStyle/>
          <a:p>
            <a:pPr algn="l">
              <a:lnSpc>
                <a:spcPts val="1400"/>
              </a:lnSpc>
            </a:pPr>
            <a:r>
              <a:rPr lang="en-US" sz="1000" b="1">
                <a:solidFill>
                  <a:srgbClr val="000000"/>
                </a:solidFill>
                <a:latin typeface="Ubuntu Bold" panose="020B0804030602030204"/>
                <a:ea typeface="Ubuntu Bold" panose="020B0804030602030204"/>
                <a:cs typeface="Ubuntu Bold" panose="020B0804030602030204"/>
                <a:sym typeface="Ubuntu Bold" panose="020B0804030602030204"/>
              </a:rPr>
              <a:t>Docker</a:t>
            </a:r>
          </a:p>
        </p:txBody>
      </p:sp>
      <p:sp>
        <p:nvSpPr>
          <p:cNvPr id="22" name="TextBox 22"/>
          <p:cNvSpPr txBox="1"/>
          <p:nvPr/>
        </p:nvSpPr>
        <p:spPr>
          <a:xfrm>
            <a:off x="5318160" y="1929660"/>
            <a:ext cx="714546" cy="187995"/>
          </a:xfrm>
          <a:prstGeom prst="rect">
            <a:avLst/>
          </a:prstGeom>
        </p:spPr>
        <p:txBody>
          <a:bodyPr lIns="0" tIns="0" rIns="0" bIns="0" rtlCol="0" anchor="t">
            <a:spAutoFit/>
          </a:bodyPr>
          <a:lstStyle/>
          <a:p>
            <a:pPr algn="l">
              <a:lnSpc>
                <a:spcPts val="1400"/>
              </a:lnSpc>
            </a:pPr>
            <a:r>
              <a:rPr lang="en-US" sz="1000" b="1">
                <a:solidFill>
                  <a:srgbClr val="000000"/>
                </a:solidFill>
                <a:latin typeface="Ubuntu Bold" panose="020B0804030602030204"/>
                <a:ea typeface="Ubuntu Bold" panose="020B0804030602030204"/>
                <a:cs typeface="Ubuntu Bold" panose="020B0804030602030204"/>
                <a:sym typeface="Ubuntu Bold" panose="020B0804030602030204"/>
              </a:rPr>
              <a:t>Kubernetes</a:t>
            </a:r>
          </a:p>
        </p:txBody>
      </p:sp>
      <p:sp>
        <p:nvSpPr>
          <p:cNvPr id="23" name="TextBox 23"/>
          <p:cNvSpPr txBox="1"/>
          <p:nvPr/>
        </p:nvSpPr>
        <p:spPr>
          <a:xfrm>
            <a:off x="2094652" y="2149907"/>
            <a:ext cx="145151" cy="260185"/>
          </a:xfrm>
          <a:prstGeom prst="rect">
            <a:avLst/>
          </a:prstGeom>
        </p:spPr>
        <p:txBody>
          <a:bodyPr lIns="0" tIns="0" rIns="0" bIns="0" rtlCol="0" anchor="t">
            <a:spAutoFit/>
          </a:bodyPr>
          <a:lstStyle/>
          <a:p>
            <a:pPr algn="l">
              <a:lnSpc>
                <a:spcPts val="2250"/>
              </a:lnSpc>
            </a:pPr>
            <a:r>
              <a:rPr lang="en-US" sz="900">
                <a:solidFill>
                  <a:srgbClr val="000000"/>
                </a:solidFill>
                <a:latin typeface="Arimo" panose="020B0604020202020204"/>
                <a:ea typeface="Arimo" panose="020B0604020202020204"/>
                <a:cs typeface="Arimo" panose="020B0604020202020204"/>
                <a:sym typeface="Arimo" panose="020B0604020202020204"/>
              </a:rPr>
              <a:t>⭕</a:t>
            </a:r>
          </a:p>
        </p:txBody>
      </p:sp>
      <p:sp>
        <p:nvSpPr>
          <p:cNvPr id="24" name="TextBox 24"/>
          <p:cNvSpPr txBox="1"/>
          <p:nvPr/>
        </p:nvSpPr>
        <p:spPr>
          <a:xfrm>
            <a:off x="2094652" y="2599458"/>
            <a:ext cx="145151" cy="260185"/>
          </a:xfrm>
          <a:prstGeom prst="rect">
            <a:avLst/>
          </a:prstGeom>
        </p:spPr>
        <p:txBody>
          <a:bodyPr lIns="0" tIns="0" rIns="0" bIns="0" rtlCol="0" anchor="t">
            <a:spAutoFit/>
          </a:bodyPr>
          <a:lstStyle/>
          <a:p>
            <a:pPr algn="l">
              <a:lnSpc>
                <a:spcPts val="2250"/>
              </a:lnSpc>
            </a:pPr>
            <a:r>
              <a:rPr lang="en-US" sz="900">
                <a:solidFill>
                  <a:srgbClr val="000000"/>
                </a:solidFill>
                <a:latin typeface="Arimo" panose="020B0604020202020204"/>
                <a:ea typeface="Arimo" panose="020B0604020202020204"/>
                <a:cs typeface="Arimo" panose="020B0604020202020204"/>
                <a:sym typeface="Arimo" panose="020B0604020202020204"/>
              </a:rPr>
              <a:t>⭕</a:t>
            </a:r>
          </a:p>
        </p:txBody>
      </p:sp>
      <p:sp>
        <p:nvSpPr>
          <p:cNvPr id="25" name="TextBox 25"/>
          <p:cNvSpPr txBox="1"/>
          <p:nvPr/>
        </p:nvSpPr>
        <p:spPr>
          <a:xfrm>
            <a:off x="5358727" y="2149907"/>
            <a:ext cx="145151" cy="260185"/>
          </a:xfrm>
          <a:prstGeom prst="rect">
            <a:avLst/>
          </a:prstGeom>
        </p:spPr>
        <p:txBody>
          <a:bodyPr lIns="0" tIns="0" rIns="0" bIns="0" rtlCol="0" anchor="t">
            <a:spAutoFit/>
          </a:bodyPr>
          <a:lstStyle/>
          <a:p>
            <a:pPr algn="l">
              <a:lnSpc>
                <a:spcPts val="2250"/>
              </a:lnSpc>
            </a:pPr>
            <a:r>
              <a:rPr lang="en-US" sz="900">
                <a:solidFill>
                  <a:srgbClr val="000000"/>
                </a:solidFill>
                <a:latin typeface="Arimo" panose="020B0604020202020204"/>
                <a:ea typeface="Arimo" panose="020B0604020202020204"/>
                <a:cs typeface="Arimo" panose="020B0604020202020204"/>
                <a:sym typeface="Arimo" panose="020B0604020202020204"/>
              </a:rPr>
              <a:t>✅</a:t>
            </a:r>
          </a:p>
        </p:txBody>
      </p:sp>
      <p:sp>
        <p:nvSpPr>
          <p:cNvPr id="26" name="TextBox 26"/>
          <p:cNvSpPr txBox="1"/>
          <p:nvPr/>
        </p:nvSpPr>
        <p:spPr>
          <a:xfrm>
            <a:off x="5358727" y="2599458"/>
            <a:ext cx="145151" cy="260185"/>
          </a:xfrm>
          <a:prstGeom prst="rect">
            <a:avLst/>
          </a:prstGeom>
        </p:spPr>
        <p:txBody>
          <a:bodyPr lIns="0" tIns="0" rIns="0" bIns="0" rtlCol="0" anchor="t">
            <a:spAutoFit/>
          </a:bodyPr>
          <a:lstStyle/>
          <a:p>
            <a:pPr algn="l">
              <a:lnSpc>
                <a:spcPts val="2250"/>
              </a:lnSpc>
            </a:pPr>
            <a:r>
              <a:rPr lang="en-US" sz="900">
                <a:solidFill>
                  <a:srgbClr val="000000"/>
                </a:solidFill>
                <a:latin typeface="Arimo" panose="020B0604020202020204"/>
                <a:ea typeface="Arimo" panose="020B0604020202020204"/>
                <a:cs typeface="Arimo" panose="020B0604020202020204"/>
                <a:sym typeface="Arimo" panose="020B0604020202020204"/>
              </a:rPr>
              <a:t>✅</a:t>
            </a:r>
          </a:p>
        </p:txBody>
      </p:sp>
      <p:sp>
        <p:nvSpPr>
          <p:cNvPr id="27" name="TextBox 27"/>
          <p:cNvSpPr txBox="1"/>
          <p:nvPr/>
        </p:nvSpPr>
        <p:spPr>
          <a:xfrm>
            <a:off x="2282685" y="2272094"/>
            <a:ext cx="2611765" cy="160830"/>
          </a:xfrm>
          <a:prstGeom prst="rect">
            <a:avLst/>
          </a:prstGeom>
        </p:spPr>
        <p:txBody>
          <a:bodyPr lIns="0" tIns="0" rIns="0" bIns="0" rtlCol="0" anchor="t">
            <a:spAutoFit/>
          </a:bodyPr>
          <a:lstStyle/>
          <a:p>
            <a:pPr algn="l">
              <a:lnSpc>
                <a:spcPts val="1260"/>
              </a:lnSpc>
            </a:pPr>
            <a:r>
              <a:rPr lang="en-US" sz="900">
                <a:solidFill>
                  <a:srgbClr val="000000"/>
                </a:solidFill>
                <a:latin typeface="Open Sans"/>
                <a:ea typeface="Open Sans"/>
                <a:cs typeface="Open Sans"/>
                <a:sym typeface="Open Sans"/>
              </a:rPr>
              <a:t>No built-in solution for service discovery at scale</a:t>
            </a:r>
          </a:p>
        </p:txBody>
      </p:sp>
      <p:sp>
        <p:nvSpPr>
          <p:cNvPr id="28" name="TextBox 28"/>
          <p:cNvSpPr txBox="1"/>
          <p:nvPr/>
        </p:nvSpPr>
        <p:spPr>
          <a:xfrm>
            <a:off x="2282685" y="2740685"/>
            <a:ext cx="2893781" cy="408480"/>
          </a:xfrm>
          <a:prstGeom prst="rect">
            <a:avLst/>
          </a:prstGeom>
        </p:spPr>
        <p:txBody>
          <a:bodyPr lIns="0" tIns="0" rIns="0" bIns="0" rtlCol="0" anchor="t">
            <a:spAutoFit/>
          </a:bodyPr>
          <a:lstStyle/>
          <a:p>
            <a:pPr algn="l">
              <a:lnSpc>
                <a:spcPts val="1050"/>
              </a:lnSpc>
            </a:pPr>
            <a:r>
              <a:rPr lang="en-US" sz="900">
                <a:solidFill>
                  <a:srgbClr val="000000"/>
                </a:solidFill>
                <a:latin typeface="Open Sans"/>
                <a:ea typeface="Open Sans"/>
                <a:cs typeface="Open Sans"/>
                <a:sym typeface="Open Sans"/>
              </a:rPr>
              <a:t>Requires low-level conﬁguration and adjustments, and can become cumbersome for larger applications and multiple environments</a:t>
            </a:r>
          </a:p>
        </p:txBody>
      </p:sp>
      <p:sp>
        <p:nvSpPr>
          <p:cNvPr id="29" name="TextBox 29"/>
          <p:cNvSpPr txBox="1"/>
          <p:nvPr/>
        </p:nvSpPr>
        <p:spPr>
          <a:xfrm>
            <a:off x="5546760" y="2291144"/>
            <a:ext cx="2613622" cy="275130"/>
          </a:xfrm>
          <a:prstGeom prst="rect">
            <a:avLst/>
          </a:prstGeom>
        </p:spPr>
        <p:txBody>
          <a:bodyPr lIns="0" tIns="0" rIns="0" bIns="0" rtlCol="0" anchor="t">
            <a:spAutoFit/>
          </a:bodyPr>
          <a:lstStyle/>
          <a:p>
            <a:pPr algn="l">
              <a:lnSpc>
                <a:spcPts val="1050"/>
              </a:lnSpc>
            </a:pPr>
            <a:r>
              <a:rPr lang="en-US" sz="900">
                <a:solidFill>
                  <a:srgbClr val="000000"/>
                </a:solidFill>
                <a:latin typeface="Open Sans"/>
                <a:ea typeface="Open Sans"/>
                <a:cs typeface="Open Sans"/>
                <a:sym typeface="Open Sans"/>
              </a:rPr>
              <a:t>Internal DNS allows for robust service discovery mechanisms through Services</a:t>
            </a:r>
          </a:p>
        </p:txBody>
      </p:sp>
      <p:sp>
        <p:nvSpPr>
          <p:cNvPr id="30" name="TextBox 30"/>
          <p:cNvSpPr txBox="1"/>
          <p:nvPr/>
        </p:nvSpPr>
        <p:spPr>
          <a:xfrm>
            <a:off x="5546760" y="2626385"/>
            <a:ext cx="2937386" cy="389430"/>
          </a:xfrm>
          <a:prstGeom prst="rect">
            <a:avLst/>
          </a:prstGeom>
        </p:spPr>
        <p:txBody>
          <a:bodyPr lIns="0" tIns="0" rIns="0" bIns="0" rtlCol="0" anchor="t">
            <a:spAutoFit/>
          </a:bodyPr>
          <a:lstStyle/>
          <a:p>
            <a:pPr algn="l">
              <a:lnSpc>
                <a:spcPts val="2250"/>
              </a:lnSpc>
            </a:pPr>
            <a:r>
              <a:rPr lang="en-US" sz="900">
                <a:solidFill>
                  <a:srgbClr val="000000"/>
                </a:solidFill>
                <a:latin typeface="Open Sans"/>
                <a:ea typeface="Open Sans"/>
                <a:cs typeface="Open Sans"/>
                <a:sym typeface="Open Sans"/>
              </a:rPr>
              <a:t>Conﬁguration maps and secrets allow decoupling and </a:t>
            </a:r>
          </a:p>
          <a:p>
            <a:pPr algn="l">
              <a:lnSpc>
                <a:spcPts val="450"/>
              </a:lnSpc>
            </a:pPr>
            <a:r>
              <a:rPr lang="en-US" sz="900">
                <a:solidFill>
                  <a:srgbClr val="000000"/>
                </a:solidFill>
                <a:latin typeface="Open Sans"/>
                <a:ea typeface="Open Sans"/>
                <a:cs typeface="Open Sans"/>
                <a:sym typeface="Open Sans"/>
              </a:rPr>
              <a:t>scaling of application conﬁguration</a:t>
            </a:r>
          </a:p>
        </p:txBody>
      </p:sp>
      <p:sp>
        <p:nvSpPr>
          <p:cNvPr id="31" name="TextBox 31"/>
          <p:cNvSpPr txBox="1"/>
          <p:nvPr/>
        </p:nvSpPr>
        <p:spPr>
          <a:xfrm>
            <a:off x="432073" y="1349464"/>
            <a:ext cx="78238" cy="178346"/>
          </a:xfrm>
          <a:prstGeom prst="rect">
            <a:avLst/>
          </a:prstGeom>
        </p:spPr>
        <p:txBody>
          <a:bodyPr lIns="0" tIns="0" rIns="0" bIns="0" rtlCol="0" anchor="t">
            <a:spAutoFit/>
          </a:bodyPr>
          <a:lstStyle/>
          <a:p>
            <a:pPr algn="l">
              <a:lnSpc>
                <a:spcPts val="14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32" name="TextBox 32"/>
          <p:cNvSpPr txBox="1"/>
          <p:nvPr/>
        </p:nvSpPr>
        <p:spPr>
          <a:xfrm>
            <a:off x="600199" y="1342368"/>
            <a:ext cx="8268271" cy="319459"/>
          </a:xfrm>
          <a:prstGeom prst="rect">
            <a:avLst/>
          </a:prstGeom>
        </p:spPr>
        <p:txBody>
          <a:bodyPr lIns="0" tIns="0" rIns="0" bIns="0" rtlCol="0" anchor="t">
            <a:spAutoFit/>
          </a:bodyPr>
          <a:lstStyle/>
          <a:p>
            <a:pPr algn="l">
              <a:lnSpc>
                <a:spcPts val="1200"/>
              </a:lnSpc>
            </a:pPr>
            <a:r>
              <a:rPr lang="en-US" sz="1000">
                <a:solidFill>
                  <a:srgbClr val="000000"/>
                </a:solidFill>
                <a:latin typeface="Open Sans"/>
                <a:ea typeface="Open Sans"/>
                <a:cs typeface="Open Sans"/>
                <a:sym typeface="Open Sans"/>
              </a:rPr>
              <a:t>Docker and Docker Compose alone are enough for running individual containers or creating development environments, but they do not meet the requirements of production workloads.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8202" y="1424178"/>
            <a:ext cx="8647595" cy="1903047"/>
          </a:xfrm>
          <a:custGeom>
            <a:avLst/>
            <a:gdLst/>
            <a:ahLst/>
            <a:cxnLst/>
            <a:rect l="l" t="t" r="r" b="b"/>
            <a:pathLst>
              <a:path w="8647595" h="1903047">
                <a:moveTo>
                  <a:pt x="0" y="0"/>
                </a:moveTo>
                <a:lnTo>
                  <a:pt x="8647596" y="0"/>
                </a:lnTo>
                <a:lnTo>
                  <a:pt x="8647596" y="1903047"/>
                </a:lnTo>
                <a:lnTo>
                  <a:pt x="0" y="19030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979143" y="1728949"/>
            <a:ext cx="5289975" cy="1452458"/>
          </a:xfrm>
          <a:prstGeom prst="rect">
            <a:avLst/>
          </a:prstGeom>
        </p:spPr>
        <p:txBody>
          <a:bodyPr lIns="0" tIns="0" rIns="0" bIns="0" rtlCol="0" anchor="t">
            <a:spAutoFit/>
          </a:bodyPr>
          <a:lstStyle/>
          <a:p>
            <a:pPr algn="ctr">
              <a:lnSpc>
                <a:spcPts val="5040"/>
              </a:lnSpc>
            </a:pPr>
            <a:r>
              <a:rPr lang="en-US" sz="3600" b="1">
                <a:solidFill>
                  <a:srgbClr val="595959"/>
                </a:solidFill>
                <a:latin typeface="Ubuntu Bold" panose="020B0804030602030204"/>
                <a:ea typeface="Ubuntu Bold" panose="020B0804030602030204"/>
                <a:cs typeface="Ubuntu Bold" panose="020B0804030602030204"/>
                <a:sym typeface="Ubuntu Bold" panose="020B0804030602030204"/>
              </a:rPr>
              <a:t>Kubernetes</a:t>
            </a:r>
          </a:p>
          <a:p>
            <a:pPr algn="ctr">
              <a:lnSpc>
                <a:spcPts val="5880"/>
              </a:lnSpc>
            </a:pPr>
            <a:r>
              <a:rPr lang="en-US" sz="4200" b="1">
                <a:solidFill>
                  <a:srgbClr val="000000"/>
                </a:solidFill>
                <a:latin typeface="Ubuntu Bold" panose="020B0804030602030204"/>
                <a:ea typeface="Ubuntu Bold" panose="020B0804030602030204"/>
                <a:cs typeface="Ubuntu Bold" panose="020B0804030602030204"/>
                <a:sym typeface="Ubuntu Bold" panose="020B0804030602030204"/>
              </a:rPr>
              <a:t>What is Kubernetes?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2376" y="182651"/>
            <a:ext cx="7726004" cy="1116511"/>
          </a:xfrm>
          <a:custGeom>
            <a:avLst/>
            <a:gdLst/>
            <a:ahLst/>
            <a:cxnLst/>
            <a:rect l="l" t="t" r="r" b="b"/>
            <a:pathLst>
              <a:path w="7726004" h="1116511">
                <a:moveTo>
                  <a:pt x="0" y="0"/>
                </a:moveTo>
                <a:lnTo>
                  <a:pt x="7726003" y="0"/>
                </a:lnTo>
                <a:lnTo>
                  <a:pt x="7726003" y="1116511"/>
                </a:lnTo>
                <a:lnTo>
                  <a:pt x="0" y="11165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25879" y="1275074"/>
            <a:ext cx="4184399" cy="1996802"/>
          </a:xfrm>
          <a:custGeom>
            <a:avLst/>
            <a:gdLst/>
            <a:ahLst/>
            <a:cxnLst/>
            <a:rect l="l" t="t" r="r" b="b"/>
            <a:pathLst>
              <a:path w="4184399" h="1996802">
                <a:moveTo>
                  <a:pt x="0" y="0"/>
                </a:moveTo>
                <a:lnTo>
                  <a:pt x="4184399" y="0"/>
                </a:lnTo>
                <a:lnTo>
                  <a:pt x="4184399" y="1996802"/>
                </a:lnTo>
                <a:lnTo>
                  <a:pt x="0" y="19968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325879" y="4561046"/>
            <a:ext cx="3708302" cy="395097"/>
          </a:xfrm>
          <a:custGeom>
            <a:avLst/>
            <a:gdLst/>
            <a:ahLst/>
            <a:cxnLst/>
            <a:rect l="l" t="t" r="r" b="b"/>
            <a:pathLst>
              <a:path w="3708302" h="395097">
                <a:moveTo>
                  <a:pt x="0" y="0"/>
                </a:moveTo>
                <a:lnTo>
                  <a:pt x="3708301" y="0"/>
                </a:lnTo>
                <a:lnTo>
                  <a:pt x="3708301" y="395097"/>
                </a:lnTo>
                <a:lnTo>
                  <a:pt x="0" y="3950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4813297" y="1211609"/>
            <a:ext cx="4144089" cy="3106598"/>
          </a:xfrm>
          <a:custGeom>
            <a:avLst/>
            <a:gdLst/>
            <a:ahLst/>
            <a:cxnLst/>
            <a:rect l="l" t="t" r="r" b="b"/>
            <a:pathLst>
              <a:path w="4144089" h="3106598">
                <a:moveTo>
                  <a:pt x="0" y="0"/>
                </a:moveTo>
                <a:lnTo>
                  <a:pt x="4144089" y="0"/>
                </a:lnTo>
                <a:lnTo>
                  <a:pt x="4144089" y="3106597"/>
                </a:lnTo>
                <a:lnTo>
                  <a:pt x="0" y="310659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5476084" y="1777127"/>
            <a:ext cx="304752" cy="304752"/>
          </a:xfrm>
          <a:custGeom>
            <a:avLst/>
            <a:gdLst/>
            <a:ahLst/>
            <a:cxnLst/>
            <a:rect l="l" t="t" r="r" b="b"/>
            <a:pathLst>
              <a:path w="304752" h="304752">
                <a:moveTo>
                  <a:pt x="0" y="0"/>
                </a:moveTo>
                <a:lnTo>
                  <a:pt x="304753" y="0"/>
                </a:lnTo>
                <a:lnTo>
                  <a:pt x="304753" y="304752"/>
                </a:lnTo>
                <a:lnTo>
                  <a:pt x="0" y="304752"/>
                </a:lnTo>
                <a:lnTo>
                  <a:pt x="0" y="0"/>
                </a:lnTo>
                <a:close/>
              </a:path>
            </a:pathLst>
          </a:custGeom>
          <a:blipFill>
            <a:blip r:embed="rId12"/>
            <a:stretch>
              <a:fillRect/>
            </a:stretch>
          </a:blipFill>
        </p:spPr>
      </p:sp>
      <p:sp>
        <p:nvSpPr>
          <p:cNvPr id="8" name="Freeform 8"/>
          <p:cNvSpPr/>
          <p:nvPr/>
        </p:nvSpPr>
        <p:spPr>
          <a:xfrm>
            <a:off x="7425585" y="1689640"/>
            <a:ext cx="998420" cy="479727"/>
          </a:xfrm>
          <a:custGeom>
            <a:avLst/>
            <a:gdLst/>
            <a:ahLst/>
            <a:cxnLst/>
            <a:rect l="l" t="t" r="r" b="b"/>
            <a:pathLst>
              <a:path w="998420" h="479727">
                <a:moveTo>
                  <a:pt x="0" y="0"/>
                </a:moveTo>
                <a:lnTo>
                  <a:pt x="998420" y="0"/>
                </a:lnTo>
                <a:lnTo>
                  <a:pt x="998420" y="479726"/>
                </a:lnTo>
                <a:lnTo>
                  <a:pt x="0" y="47972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a:off x="7527836" y="1777127"/>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15"/>
            <a:stretch>
              <a:fillRect/>
            </a:stretch>
          </a:blipFill>
        </p:spPr>
      </p:sp>
      <p:sp>
        <p:nvSpPr>
          <p:cNvPr id="10" name="Freeform 10"/>
          <p:cNvSpPr/>
          <p:nvPr/>
        </p:nvSpPr>
        <p:spPr>
          <a:xfrm>
            <a:off x="1138428" y="3074841"/>
            <a:ext cx="384000" cy="384000"/>
          </a:xfrm>
          <a:custGeom>
            <a:avLst/>
            <a:gdLst/>
            <a:ahLst/>
            <a:cxnLst/>
            <a:rect l="l" t="t" r="r" b="b"/>
            <a:pathLst>
              <a:path w="384000" h="384000">
                <a:moveTo>
                  <a:pt x="0" y="0"/>
                </a:moveTo>
                <a:lnTo>
                  <a:pt x="384000" y="0"/>
                </a:lnTo>
                <a:lnTo>
                  <a:pt x="384000" y="384001"/>
                </a:lnTo>
                <a:lnTo>
                  <a:pt x="0" y="38400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1" name="Freeform 11"/>
          <p:cNvSpPr/>
          <p:nvPr/>
        </p:nvSpPr>
        <p:spPr>
          <a:xfrm>
            <a:off x="4963401" y="1701251"/>
            <a:ext cx="3888629" cy="2571398"/>
          </a:xfrm>
          <a:custGeom>
            <a:avLst/>
            <a:gdLst/>
            <a:ahLst/>
            <a:cxnLst/>
            <a:rect l="l" t="t" r="r" b="b"/>
            <a:pathLst>
              <a:path w="3888629" h="2571398">
                <a:moveTo>
                  <a:pt x="0" y="0"/>
                </a:moveTo>
                <a:lnTo>
                  <a:pt x="3888629" y="0"/>
                </a:lnTo>
                <a:lnTo>
                  <a:pt x="3888629" y="2571397"/>
                </a:lnTo>
                <a:lnTo>
                  <a:pt x="0" y="257139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2" name="Freeform 12"/>
          <p:cNvSpPr/>
          <p:nvPr/>
        </p:nvSpPr>
        <p:spPr>
          <a:xfrm>
            <a:off x="1138428" y="3074841"/>
            <a:ext cx="384000" cy="384000"/>
          </a:xfrm>
          <a:custGeom>
            <a:avLst/>
            <a:gdLst/>
            <a:ahLst/>
            <a:cxnLst/>
            <a:rect l="l" t="t" r="r" b="b"/>
            <a:pathLst>
              <a:path w="384000" h="384000">
                <a:moveTo>
                  <a:pt x="0" y="0"/>
                </a:moveTo>
                <a:lnTo>
                  <a:pt x="384000" y="0"/>
                </a:lnTo>
                <a:lnTo>
                  <a:pt x="384000" y="384001"/>
                </a:lnTo>
                <a:lnTo>
                  <a:pt x="0" y="384001"/>
                </a:lnTo>
                <a:lnTo>
                  <a:pt x="0" y="0"/>
                </a:lnTo>
                <a:close/>
              </a:path>
            </a:pathLst>
          </a:custGeom>
          <a:blipFill>
            <a:blip r:embed="rId20"/>
            <a:stretch>
              <a:fillRect/>
            </a:stretch>
          </a:blipFill>
        </p:spPr>
      </p:sp>
      <p:sp>
        <p:nvSpPr>
          <p:cNvPr id="13" name="Freeform 13"/>
          <p:cNvSpPr/>
          <p:nvPr/>
        </p:nvSpPr>
        <p:spPr>
          <a:xfrm>
            <a:off x="561451" y="3074851"/>
            <a:ext cx="384000" cy="384000"/>
          </a:xfrm>
          <a:custGeom>
            <a:avLst/>
            <a:gdLst/>
            <a:ahLst/>
            <a:cxnLst/>
            <a:rect l="l" t="t" r="r" b="b"/>
            <a:pathLst>
              <a:path w="384000" h="384000">
                <a:moveTo>
                  <a:pt x="0" y="0"/>
                </a:moveTo>
                <a:lnTo>
                  <a:pt x="384000" y="0"/>
                </a:lnTo>
                <a:lnTo>
                  <a:pt x="384000" y="384000"/>
                </a:lnTo>
                <a:lnTo>
                  <a:pt x="0" y="384000"/>
                </a:lnTo>
                <a:lnTo>
                  <a:pt x="0" y="0"/>
                </a:lnTo>
                <a:close/>
              </a:path>
            </a:pathLst>
          </a:custGeom>
          <a:blipFill>
            <a:blip r:embed="rId16">
              <a:extLst>
                <a:ext uri="{96DAC541-7B7A-43D3-8B79-37D633B846F1}">
                  <asvg:svgBlip xmlns:asvg="http://schemas.microsoft.com/office/drawing/2016/SVG/main" r:embed="rId21"/>
                </a:ext>
              </a:extLst>
            </a:blip>
            <a:stretch>
              <a:fillRect/>
            </a:stretch>
          </a:blipFill>
        </p:spPr>
      </p:sp>
      <p:sp>
        <p:nvSpPr>
          <p:cNvPr id="14" name="Freeform 14"/>
          <p:cNvSpPr/>
          <p:nvPr/>
        </p:nvSpPr>
        <p:spPr>
          <a:xfrm>
            <a:off x="1715395" y="3074851"/>
            <a:ext cx="384000" cy="384000"/>
          </a:xfrm>
          <a:custGeom>
            <a:avLst/>
            <a:gdLst/>
            <a:ahLst/>
            <a:cxnLst/>
            <a:rect l="l" t="t" r="r" b="b"/>
            <a:pathLst>
              <a:path w="384000" h="384000">
                <a:moveTo>
                  <a:pt x="0" y="0"/>
                </a:moveTo>
                <a:lnTo>
                  <a:pt x="384001" y="0"/>
                </a:lnTo>
                <a:lnTo>
                  <a:pt x="384001" y="384000"/>
                </a:lnTo>
                <a:lnTo>
                  <a:pt x="0" y="384000"/>
                </a:lnTo>
                <a:lnTo>
                  <a:pt x="0" y="0"/>
                </a:lnTo>
                <a:close/>
              </a:path>
            </a:pathLst>
          </a:custGeom>
          <a:blipFill>
            <a:blip r:embed="rId16">
              <a:extLst>
                <a:ext uri="{96DAC541-7B7A-43D3-8B79-37D633B846F1}">
                  <asvg:svgBlip xmlns:asvg="http://schemas.microsoft.com/office/drawing/2016/SVG/main" r:embed="rId22"/>
                </a:ext>
              </a:extLst>
            </a:blip>
            <a:stretch>
              <a:fillRect/>
            </a:stretch>
          </a:blipFill>
        </p:spPr>
      </p:sp>
      <p:sp>
        <p:nvSpPr>
          <p:cNvPr id="15" name="Freeform 15"/>
          <p:cNvSpPr/>
          <p:nvPr/>
        </p:nvSpPr>
        <p:spPr>
          <a:xfrm>
            <a:off x="561451" y="3074851"/>
            <a:ext cx="384000" cy="384000"/>
          </a:xfrm>
          <a:custGeom>
            <a:avLst/>
            <a:gdLst/>
            <a:ahLst/>
            <a:cxnLst/>
            <a:rect l="l" t="t" r="r" b="b"/>
            <a:pathLst>
              <a:path w="384000" h="384000">
                <a:moveTo>
                  <a:pt x="0" y="0"/>
                </a:moveTo>
                <a:lnTo>
                  <a:pt x="384000" y="0"/>
                </a:lnTo>
                <a:lnTo>
                  <a:pt x="384000" y="384000"/>
                </a:lnTo>
                <a:lnTo>
                  <a:pt x="0" y="384000"/>
                </a:lnTo>
                <a:lnTo>
                  <a:pt x="0" y="0"/>
                </a:lnTo>
                <a:close/>
              </a:path>
            </a:pathLst>
          </a:custGeom>
          <a:blipFill>
            <a:blip r:embed="rId23"/>
            <a:stretch>
              <a:fillRect/>
            </a:stretch>
          </a:blipFill>
        </p:spPr>
      </p:sp>
      <p:sp>
        <p:nvSpPr>
          <p:cNvPr id="16" name="Freeform 16"/>
          <p:cNvSpPr/>
          <p:nvPr/>
        </p:nvSpPr>
        <p:spPr>
          <a:xfrm>
            <a:off x="1715395" y="3074851"/>
            <a:ext cx="384000" cy="384000"/>
          </a:xfrm>
          <a:custGeom>
            <a:avLst/>
            <a:gdLst/>
            <a:ahLst/>
            <a:cxnLst/>
            <a:rect l="l" t="t" r="r" b="b"/>
            <a:pathLst>
              <a:path w="384000" h="384000">
                <a:moveTo>
                  <a:pt x="0" y="0"/>
                </a:moveTo>
                <a:lnTo>
                  <a:pt x="384001" y="0"/>
                </a:lnTo>
                <a:lnTo>
                  <a:pt x="384001" y="384000"/>
                </a:lnTo>
                <a:lnTo>
                  <a:pt x="0" y="384000"/>
                </a:lnTo>
                <a:lnTo>
                  <a:pt x="0" y="0"/>
                </a:lnTo>
                <a:close/>
              </a:path>
            </a:pathLst>
          </a:custGeom>
          <a:blipFill>
            <a:blip r:embed="rId24"/>
            <a:stretch>
              <a:fillRect/>
            </a:stretch>
          </a:blipFill>
        </p:spPr>
      </p:sp>
      <p:sp>
        <p:nvSpPr>
          <p:cNvPr id="17" name="Freeform 17"/>
          <p:cNvSpPr/>
          <p:nvPr/>
        </p:nvSpPr>
        <p:spPr>
          <a:xfrm>
            <a:off x="2333577" y="3104883"/>
            <a:ext cx="861898" cy="323926"/>
          </a:xfrm>
          <a:custGeom>
            <a:avLst/>
            <a:gdLst/>
            <a:ahLst/>
            <a:cxnLst/>
            <a:rect l="l" t="t" r="r" b="b"/>
            <a:pathLst>
              <a:path w="861898" h="323926">
                <a:moveTo>
                  <a:pt x="0" y="0"/>
                </a:moveTo>
                <a:lnTo>
                  <a:pt x="861899" y="0"/>
                </a:lnTo>
                <a:lnTo>
                  <a:pt x="861899" y="323927"/>
                </a:lnTo>
                <a:lnTo>
                  <a:pt x="0" y="323927"/>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18" name="Freeform 18"/>
          <p:cNvSpPr/>
          <p:nvPr/>
        </p:nvSpPr>
        <p:spPr>
          <a:xfrm>
            <a:off x="2333577" y="3104883"/>
            <a:ext cx="861898" cy="323926"/>
          </a:xfrm>
          <a:custGeom>
            <a:avLst/>
            <a:gdLst/>
            <a:ahLst/>
            <a:cxnLst/>
            <a:rect l="l" t="t" r="r" b="b"/>
            <a:pathLst>
              <a:path w="861898" h="323926">
                <a:moveTo>
                  <a:pt x="0" y="0"/>
                </a:moveTo>
                <a:lnTo>
                  <a:pt x="861899" y="0"/>
                </a:lnTo>
                <a:lnTo>
                  <a:pt x="861899" y="323927"/>
                </a:lnTo>
                <a:lnTo>
                  <a:pt x="0" y="323927"/>
                </a:lnTo>
                <a:lnTo>
                  <a:pt x="0" y="0"/>
                </a:lnTo>
                <a:close/>
              </a:path>
            </a:pathLst>
          </a:custGeom>
          <a:blipFill>
            <a:blip r:embed="rId27"/>
            <a:stretch>
              <a:fillRect/>
            </a:stretch>
          </a:blipFill>
        </p:spPr>
      </p:sp>
      <p:sp>
        <p:nvSpPr>
          <p:cNvPr id="19" name="Freeform 19"/>
          <p:cNvSpPr/>
          <p:nvPr/>
        </p:nvSpPr>
        <p:spPr>
          <a:xfrm>
            <a:off x="234401" y="3572608"/>
            <a:ext cx="4703397" cy="872099"/>
          </a:xfrm>
          <a:custGeom>
            <a:avLst/>
            <a:gdLst/>
            <a:ahLst/>
            <a:cxnLst/>
            <a:rect l="l" t="t" r="r" b="b"/>
            <a:pathLst>
              <a:path w="4703397" h="872099">
                <a:moveTo>
                  <a:pt x="0" y="0"/>
                </a:moveTo>
                <a:lnTo>
                  <a:pt x="4703397" y="0"/>
                </a:lnTo>
                <a:lnTo>
                  <a:pt x="4703397" y="872100"/>
                </a:lnTo>
                <a:lnTo>
                  <a:pt x="0" y="872100"/>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20" name="TextBox 20"/>
          <p:cNvSpPr txBox="1"/>
          <p:nvPr/>
        </p:nvSpPr>
        <p:spPr>
          <a:xfrm>
            <a:off x="325879" y="282445"/>
            <a:ext cx="4449023" cy="806834"/>
          </a:xfrm>
          <a:prstGeom prst="rect">
            <a:avLst/>
          </a:prstGeom>
        </p:spPr>
        <p:txBody>
          <a:bodyPr lIns="0" tIns="0" rIns="0" bIns="0" rtlCol="0" anchor="t">
            <a:spAutoFit/>
          </a:bodyPr>
          <a:lstStyle/>
          <a:p>
            <a:pPr algn="l">
              <a:lnSpc>
                <a:spcPts val="2800"/>
              </a:lnSpc>
            </a:pPr>
            <a:r>
              <a:rPr lang="en-US" sz="2000" b="1">
                <a:solidFill>
                  <a:srgbClr val="000000"/>
                </a:solidFill>
                <a:latin typeface="Ubuntu Bold" panose="020B0804030602030204"/>
                <a:ea typeface="Ubuntu Bold" panose="020B0804030602030204"/>
                <a:cs typeface="Ubuntu Bold" panose="020B0804030602030204"/>
                <a:sym typeface="Ubuntu Bold" panose="020B0804030602030204"/>
              </a:rPr>
              <a:t>Why Containers?</a:t>
            </a:r>
          </a:p>
          <a:p>
            <a:pPr algn="l">
              <a:lnSpc>
                <a:spcPts val="1960"/>
              </a:lnSpc>
            </a:pPr>
            <a:r>
              <a:rPr lang="en-US" sz="1400" b="1">
                <a:solidFill>
                  <a:srgbClr val="000000"/>
                </a:solidFill>
                <a:latin typeface="Open Sans Bold"/>
                <a:ea typeface="Open Sans Bold"/>
                <a:cs typeface="Open Sans Bold"/>
                <a:sym typeface="Open Sans Bold"/>
              </a:rPr>
              <a:t>How did we build and deploy applications, really?</a:t>
            </a:r>
          </a:p>
        </p:txBody>
      </p:sp>
      <p:sp>
        <p:nvSpPr>
          <p:cNvPr id="21" name="TextBox 21"/>
          <p:cNvSpPr txBox="1"/>
          <p:nvPr/>
        </p:nvSpPr>
        <p:spPr>
          <a:xfrm>
            <a:off x="325879" y="4622825"/>
            <a:ext cx="527437" cy="208445"/>
          </a:xfrm>
          <a:prstGeom prst="rect">
            <a:avLst/>
          </a:prstGeom>
        </p:spPr>
        <p:txBody>
          <a:bodyPr lIns="0" tIns="0" rIns="0" bIns="0" rtlCol="0" anchor="t">
            <a:spAutoFit/>
          </a:bodyPr>
          <a:lstStyle/>
          <a:p>
            <a:pPr algn="l">
              <a:lnSpc>
                <a:spcPts val="1680"/>
              </a:lnSpc>
            </a:pPr>
            <a:r>
              <a:rPr lang="en-US" sz="1200" b="1">
                <a:solidFill>
                  <a:srgbClr val="000000"/>
                </a:solidFill>
                <a:latin typeface="Ubuntu Bold" panose="020B0804030602030204"/>
                <a:ea typeface="Ubuntu Bold" panose="020B0804030602030204"/>
                <a:cs typeface="Ubuntu Bold" panose="020B0804030602030204"/>
                <a:sym typeface="Ubuntu Bold" panose="020B0804030602030204"/>
              </a:rPr>
              <a:t>Docker</a:t>
            </a:r>
          </a:p>
        </p:txBody>
      </p:sp>
      <p:sp>
        <p:nvSpPr>
          <p:cNvPr id="22" name="TextBox 22"/>
          <p:cNvSpPr txBox="1"/>
          <p:nvPr/>
        </p:nvSpPr>
        <p:spPr>
          <a:xfrm>
            <a:off x="426329" y="3570799"/>
            <a:ext cx="78238" cy="533943"/>
          </a:xfrm>
          <a:prstGeom prst="rect">
            <a:avLst/>
          </a:prstGeom>
        </p:spPr>
        <p:txBody>
          <a:bodyPr lIns="0" tIns="0" rIns="0" bIns="0" rtlCol="0" anchor="t">
            <a:spAutoFit/>
          </a:bodyPr>
          <a:lstStyle/>
          <a:p>
            <a:pPr algn="just">
              <a:lnSpc>
                <a:spcPts val="22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 ■</a:t>
            </a:r>
          </a:p>
        </p:txBody>
      </p:sp>
      <p:sp>
        <p:nvSpPr>
          <p:cNvPr id="23" name="TextBox 23"/>
          <p:cNvSpPr txBox="1"/>
          <p:nvPr/>
        </p:nvSpPr>
        <p:spPr>
          <a:xfrm>
            <a:off x="432073" y="1273264"/>
            <a:ext cx="78238" cy="254546"/>
          </a:xfrm>
          <a:prstGeom prst="rect">
            <a:avLst/>
          </a:prstGeom>
        </p:spPr>
        <p:txBody>
          <a:bodyPr lIns="0" tIns="0" rIns="0" bIns="0" rtlCol="0" anchor="t">
            <a:spAutoFit/>
          </a:bodyPr>
          <a:lstStyle/>
          <a:p>
            <a:pPr algn="l">
              <a:lnSpc>
                <a:spcPts val="22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24" name="TextBox 24"/>
          <p:cNvSpPr txBox="1"/>
          <p:nvPr/>
        </p:nvSpPr>
        <p:spPr>
          <a:xfrm>
            <a:off x="614953" y="1552670"/>
            <a:ext cx="78238" cy="1092746"/>
          </a:xfrm>
          <a:prstGeom prst="rect">
            <a:avLst/>
          </a:prstGeom>
        </p:spPr>
        <p:txBody>
          <a:bodyPr lIns="0" tIns="0" rIns="0" bIns="0" rtlCol="0" anchor="t">
            <a:spAutoFit/>
          </a:bodyPr>
          <a:lstStyle/>
          <a:p>
            <a:pPr algn="just">
              <a:lnSpc>
                <a:spcPts val="22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 □ □ □</a:t>
            </a:r>
          </a:p>
        </p:txBody>
      </p:sp>
      <p:sp>
        <p:nvSpPr>
          <p:cNvPr id="25" name="TextBox 25"/>
          <p:cNvSpPr txBox="1"/>
          <p:nvPr/>
        </p:nvSpPr>
        <p:spPr>
          <a:xfrm>
            <a:off x="432073" y="2670267"/>
            <a:ext cx="78238" cy="254546"/>
          </a:xfrm>
          <a:prstGeom prst="rect">
            <a:avLst/>
          </a:prstGeom>
        </p:spPr>
        <p:txBody>
          <a:bodyPr lIns="0" tIns="0" rIns="0" bIns="0" rtlCol="0" anchor="t">
            <a:spAutoFit/>
          </a:bodyPr>
          <a:lstStyle/>
          <a:p>
            <a:pPr algn="l">
              <a:lnSpc>
                <a:spcPts val="22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26" name="TextBox 26"/>
          <p:cNvSpPr txBox="1"/>
          <p:nvPr/>
        </p:nvSpPr>
        <p:spPr>
          <a:xfrm>
            <a:off x="600199" y="1247118"/>
            <a:ext cx="2540146" cy="262309"/>
          </a:xfrm>
          <a:prstGeom prst="rect">
            <a:avLst/>
          </a:prstGeom>
        </p:spPr>
        <p:txBody>
          <a:bodyPr lIns="0" tIns="0" rIns="0" bIns="0" rtlCol="0" anchor="t">
            <a:spAutoFit/>
          </a:bodyPr>
          <a:lstStyle/>
          <a:p>
            <a:pPr algn="l">
              <a:lnSpc>
                <a:spcPts val="2200"/>
              </a:lnSpc>
            </a:pPr>
            <a:r>
              <a:rPr lang="en-US" sz="1000">
                <a:solidFill>
                  <a:srgbClr val="000000"/>
                </a:solidFill>
                <a:latin typeface="Open Sans"/>
                <a:ea typeface="Open Sans"/>
                <a:cs typeface="Open Sans"/>
                <a:sym typeface="Open Sans"/>
              </a:rPr>
              <a:t>What do we need to deploy a NodeJS app?</a:t>
            </a:r>
          </a:p>
        </p:txBody>
      </p:sp>
      <p:sp>
        <p:nvSpPr>
          <p:cNvPr id="27" name="TextBox 27"/>
          <p:cNvSpPr txBox="1"/>
          <p:nvPr/>
        </p:nvSpPr>
        <p:spPr>
          <a:xfrm>
            <a:off x="783079" y="1526515"/>
            <a:ext cx="1822885" cy="1100509"/>
          </a:xfrm>
          <a:prstGeom prst="rect">
            <a:avLst/>
          </a:prstGeom>
        </p:spPr>
        <p:txBody>
          <a:bodyPr lIns="0" tIns="0" rIns="0" bIns="0" rtlCol="0" anchor="t">
            <a:spAutoFit/>
          </a:bodyPr>
          <a:lstStyle/>
          <a:p>
            <a:pPr algn="l">
              <a:lnSpc>
                <a:spcPts val="2200"/>
              </a:lnSpc>
            </a:pPr>
            <a:r>
              <a:rPr lang="en-US" sz="1000">
                <a:solidFill>
                  <a:srgbClr val="000000"/>
                </a:solidFill>
                <a:latin typeface="Open Sans"/>
                <a:ea typeface="Open Sans"/>
                <a:cs typeface="Open Sans"/>
                <a:sym typeface="Open Sans"/>
              </a:rPr>
              <a:t>Install NodeJS dependencies Install NodeJS itself Install the app's dependencies Run the application</a:t>
            </a:r>
          </a:p>
        </p:txBody>
      </p:sp>
      <p:sp>
        <p:nvSpPr>
          <p:cNvPr id="28" name="TextBox 28"/>
          <p:cNvSpPr txBox="1"/>
          <p:nvPr/>
        </p:nvSpPr>
        <p:spPr>
          <a:xfrm>
            <a:off x="600199" y="2644121"/>
            <a:ext cx="2875655" cy="262309"/>
          </a:xfrm>
          <a:prstGeom prst="rect">
            <a:avLst/>
          </a:prstGeom>
        </p:spPr>
        <p:txBody>
          <a:bodyPr lIns="0" tIns="0" rIns="0" bIns="0" rtlCol="0" anchor="t">
            <a:spAutoFit/>
          </a:bodyPr>
          <a:lstStyle/>
          <a:p>
            <a:pPr algn="l">
              <a:lnSpc>
                <a:spcPts val="2200"/>
              </a:lnSpc>
            </a:pPr>
            <a:r>
              <a:rPr lang="en-US" sz="1000">
                <a:solidFill>
                  <a:srgbClr val="000000"/>
                </a:solidFill>
                <a:latin typeface="Open Sans"/>
                <a:ea typeface="Open Sans"/>
                <a:cs typeface="Open Sans"/>
                <a:sym typeface="Open Sans"/>
              </a:rPr>
              <a:t>How about with other programming languages?</a:t>
            </a:r>
          </a:p>
        </p:txBody>
      </p:sp>
      <p:sp>
        <p:nvSpPr>
          <p:cNvPr id="29" name="TextBox 29"/>
          <p:cNvSpPr txBox="1"/>
          <p:nvPr/>
        </p:nvSpPr>
        <p:spPr>
          <a:xfrm>
            <a:off x="594446" y="3544653"/>
            <a:ext cx="4183104" cy="541715"/>
          </a:xfrm>
          <a:prstGeom prst="rect">
            <a:avLst/>
          </a:prstGeom>
        </p:spPr>
        <p:txBody>
          <a:bodyPr lIns="0" tIns="0" rIns="0" bIns="0" rtlCol="0" anchor="t">
            <a:spAutoFit/>
          </a:bodyPr>
          <a:lstStyle/>
          <a:p>
            <a:pPr algn="l">
              <a:lnSpc>
                <a:spcPts val="2200"/>
              </a:lnSpc>
            </a:pPr>
            <a:r>
              <a:rPr lang="en-US" sz="1000">
                <a:solidFill>
                  <a:srgbClr val="000000"/>
                </a:solidFill>
                <a:latin typeface="Open Sans"/>
                <a:ea typeface="Open Sans"/>
                <a:cs typeface="Open Sans"/>
                <a:sym typeface="Open Sans"/>
              </a:rPr>
              <a:t>How about with other NodeJS versions? Not to mention managing multiple applications running side by side…</a:t>
            </a:r>
          </a:p>
        </p:txBody>
      </p:sp>
      <p:sp>
        <p:nvSpPr>
          <p:cNvPr id="30" name="TextBox 30"/>
          <p:cNvSpPr txBox="1"/>
          <p:nvPr/>
        </p:nvSpPr>
        <p:spPr>
          <a:xfrm>
            <a:off x="5112629" y="2937967"/>
            <a:ext cx="890330"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3. Adjust script</a:t>
            </a:r>
          </a:p>
        </p:txBody>
      </p:sp>
      <p:sp>
        <p:nvSpPr>
          <p:cNvPr id="31" name="TextBox 31"/>
          <p:cNvSpPr txBox="1"/>
          <p:nvPr/>
        </p:nvSpPr>
        <p:spPr>
          <a:xfrm>
            <a:off x="5824528" y="1815817"/>
            <a:ext cx="292894"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Devs</a:t>
            </a:r>
          </a:p>
        </p:txBody>
      </p:sp>
      <p:sp>
        <p:nvSpPr>
          <p:cNvPr id="32" name="TextBox 32"/>
          <p:cNvSpPr txBox="1"/>
          <p:nvPr/>
        </p:nvSpPr>
        <p:spPr>
          <a:xfrm>
            <a:off x="5112629" y="2260968"/>
            <a:ext cx="1430636"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1. Write script to deploy</a:t>
            </a:r>
          </a:p>
        </p:txBody>
      </p:sp>
      <p:sp>
        <p:nvSpPr>
          <p:cNvPr id="33" name="TextBox 33"/>
          <p:cNvSpPr txBox="1"/>
          <p:nvPr/>
        </p:nvSpPr>
        <p:spPr>
          <a:xfrm>
            <a:off x="6266431" y="3897916"/>
            <a:ext cx="1261462"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5. Deploy application</a:t>
            </a:r>
          </a:p>
        </p:txBody>
      </p:sp>
      <p:sp>
        <p:nvSpPr>
          <p:cNvPr id="34" name="TextBox 34"/>
          <p:cNvSpPr txBox="1"/>
          <p:nvPr/>
        </p:nvSpPr>
        <p:spPr>
          <a:xfrm>
            <a:off x="7903426" y="1815817"/>
            <a:ext cx="241459"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Ops</a:t>
            </a:r>
          </a:p>
        </p:txBody>
      </p:sp>
      <p:sp>
        <p:nvSpPr>
          <p:cNvPr id="35" name="TextBox 35"/>
          <p:cNvSpPr txBox="1"/>
          <p:nvPr/>
        </p:nvSpPr>
        <p:spPr>
          <a:xfrm>
            <a:off x="7134520" y="2553167"/>
            <a:ext cx="1296562"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2. Script doesn't work</a:t>
            </a:r>
          </a:p>
        </p:txBody>
      </p:sp>
      <p:sp>
        <p:nvSpPr>
          <p:cNvPr id="36" name="TextBox 36"/>
          <p:cNvSpPr txBox="1"/>
          <p:nvPr/>
        </p:nvSpPr>
        <p:spPr>
          <a:xfrm>
            <a:off x="7134520" y="3259322"/>
            <a:ext cx="1412377" cy="319459"/>
          </a:xfrm>
          <a:prstGeom prst="rect">
            <a:avLst/>
          </a:prstGeom>
        </p:spPr>
        <p:txBody>
          <a:bodyPr lIns="0" tIns="0" rIns="0" bIns="0" rtlCol="0" anchor="t">
            <a:spAutoFit/>
          </a:bodyPr>
          <a:lstStyle/>
          <a:p>
            <a:pPr algn="l">
              <a:lnSpc>
                <a:spcPts val="1200"/>
              </a:lnSpc>
            </a:pPr>
            <a:r>
              <a:rPr lang="en-US" sz="1000">
                <a:solidFill>
                  <a:srgbClr val="000000"/>
                </a:solidFill>
                <a:latin typeface="Open Sans"/>
                <a:ea typeface="Open Sans"/>
                <a:cs typeface="Open Sans"/>
                <a:sym typeface="Open Sans"/>
              </a:rPr>
              <a:t>4. Install dependencies and run script</a:t>
            </a:r>
          </a:p>
        </p:txBody>
      </p:sp>
      <p:sp>
        <p:nvSpPr>
          <p:cNvPr id="37" name="TextBox 37"/>
          <p:cNvSpPr txBox="1"/>
          <p:nvPr/>
        </p:nvSpPr>
        <p:spPr>
          <a:xfrm>
            <a:off x="6411754" y="1348788"/>
            <a:ext cx="966502" cy="187995"/>
          </a:xfrm>
          <a:prstGeom prst="rect">
            <a:avLst/>
          </a:prstGeom>
        </p:spPr>
        <p:txBody>
          <a:bodyPr lIns="0" tIns="0" rIns="0" bIns="0" rtlCol="0" anchor="t">
            <a:spAutoFit/>
          </a:bodyPr>
          <a:lstStyle/>
          <a:p>
            <a:pPr algn="l">
              <a:lnSpc>
                <a:spcPts val="1400"/>
              </a:lnSpc>
            </a:pPr>
            <a:r>
              <a:rPr lang="en-US" sz="1000" b="1">
                <a:solidFill>
                  <a:srgbClr val="000000"/>
                </a:solidFill>
                <a:latin typeface="Ubuntu Bold" panose="020B0804030602030204"/>
                <a:ea typeface="Ubuntu Bold" panose="020B0804030602030204"/>
                <a:cs typeface="Ubuntu Bold" panose="020B0804030602030204"/>
                <a:sym typeface="Ubuntu Bold" panose="020B0804030602030204"/>
              </a:rPr>
              <a:t>Devs… and Ops</a:t>
            </a:r>
          </a:p>
        </p:txBody>
      </p:sp>
      <p:sp>
        <p:nvSpPr>
          <p:cNvPr id="38" name="TextBox 38"/>
          <p:cNvSpPr txBox="1"/>
          <p:nvPr/>
        </p:nvSpPr>
        <p:spPr>
          <a:xfrm rot="5400000">
            <a:off x="8341443" y="2970886"/>
            <a:ext cx="645071" cy="160830"/>
          </a:xfrm>
          <a:prstGeom prst="rect">
            <a:avLst/>
          </a:prstGeom>
        </p:spPr>
        <p:txBody>
          <a:bodyPr lIns="0" tIns="0" rIns="0" bIns="0" rtlCol="0" anchor="t">
            <a:spAutoFit/>
          </a:bodyPr>
          <a:lstStyle/>
          <a:p>
            <a:pPr algn="l">
              <a:lnSpc>
                <a:spcPts val="1260"/>
              </a:lnSpc>
            </a:pPr>
            <a:r>
              <a:rPr lang="en-US" sz="900">
                <a:solidFill>
                  <a:srgbClr val="000000"/>
                </a:solidFill>
                <a:latin typeface="Open Sans"/>
                <a:ea typeface="Open Sans"/>
                <a:cs typeface="Open Sans"/>
                <a:sym typeface="Open Sans"/>
              </a:rPr>
              <a:t>Eventually…</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4E384B-40D9-14AF-A35B-FD46019FF338}"/>
              </a:ext>
            </a:extLst>
          </p:cNvPr>
          <p:cNvSpPr txBox="1"/>
          <p:nvPr/>
        </p:nvSpPr>
        <p:spPr>
          <a:xfrm>
            <a:off x="152400" y="514350"/>
            <a:ext cx="3733800" cy="3970318"/>
          </a:xfrm>
          <a:prstGeom prst="rect">
            <a:avLst/>
          </a:prstGeom>
          <a:noFill/>
        </p:spPr>
        <p:txBody>
          <a:bodyPr wrap="square">
            <a:spAutoFit/>
          </a:bodyPr>
          <a:lstStyle/>
          <a:p>
            <a:pPr>
              <a:buNone/>
            </a:pPr>
            <a:r>
              <a:rPr lang="en-US" sz="900" b="1" dirty="0"/>
              <a:t>What it is</a:t>
            </a:r>
          </a:p>
          <a:p>
            <a:pPr>
              <a:buFont typeface="Arial" panose="020B0604020202020204" pitchFamily="34" charset="0"/>
              <a:buChar char="•"/>
            </a:pPr>
            <a:r>
              <a:rPr lang="en-US" sz="900" b="1" dirty="0"/>
              <a:t>Open-source “container orchestrator.”</a:t>
            </a:r>
            <a:r>
              <a:rPr lang="en-US" sz="900" dirty="0"/>
              <a:t> The industry standard for running lots of containers reliably.</a:t>
            </a:r>
          </a:p>
          <a:p>
            <a:pPr>
              <a:buFont typeface="Arial" panose="020B0604020202020204" pitchFamily="34" charset="0"/>
              <a:buChar char="•"/>
            </a:pPr>
            <a:r>
              <a:rPr lang="en-US" sz="900" b="1" dirty="0"/>
              <a:t>Extensible platform.</a:t>
            </a:r>
            <a:r>
              <a:rPr lang="en-US" sz="900" dirty="0"/>
              <a:t> Huge ecosystem of add-ons (networking, storage, security, observability).</a:t>
            </a:r>
          </a:p>
          <a:p>
            <a:pPr>
              <a:buFont typeface="Arial" panose="020B0604020202020204" pitchFamily="34" charset="0"/>
              <a:buChar char="•"/>
            </a:pPr>
            <a:endParaRPr lang="en-US" sz="900" dirty="0"/>
          </a:p>
          <a:p>
            <a:pPr>
              <a:buNone/>
            </a:pPr>
            <a:r>
              <a:rPr lang="en-US" sz="900" b="1" dirty="0"/>
              <a:t>The goal (why it exists)</a:t>
            </a:r>
          </a:p>
          <a:p>
            <a:pPr>
              <a:buFont typeface="Arial" panose="020B0604020202020204" pitchFamily="34" charset="0"/>
              <a:buChar char="•"/>
            </a:pPr>
            <a:r>
              <a:rPr lang="en-US" sz="900" b="1" dirty="0"/>
              <a:t>Automation:</a:t>
            </a:r>
            <a:r>
              <a:rPr lang="en-US" sz="900" dirty="0"/>
              <a:t> it handles placement, restarts, rollouts, and recovery for you.</a:t>
            </a:r>
          </a:p>
          <a:p>
            <a:pPr>
              <a:buFont typeface="Arial" panose="020B0604020202020204" pitchFamily="34" charset="0"/>
              <a:buChar char="•"/>
            </a:pPr>
            <a:r>
              <a:rPr lang="en-US" sz="900" b="1" dirty="0"/>
              <a:t>Declarative:</a:t>
            </a:r>
            <a:r>
              <a:rPr lang="en-US" sz="900" dirty="0"/>
              <a:t> you say the </a:t>
            </a:r>
            <a:r>
              <a:rPr lang="en-US" sz="900" i="1" dirty="0"/>
              <a:t>desired state</a:t>
            </a:r>
            <a:r>
              <a:rPr lang="en-US" sz="900" dirty="0"/>
              <a:t> (e.g., “run 5 copies”), Kubernetes keeps it that way.</a:t>
            </a:r>
          </a:p>
          <a:p>
            <a:pPr>
              <a:buFont typeface="Arial" panose="020B0604020202020204" pitchFamily="34" charset="0"/>
              <a:buChar char="•"/>
            </a:pPr>
            <a:r>
              <a:rPr lang="en-US" sz="900" b="1" dirty="0"/>
              <a:t>Scalability:</a:t>
            </a:r>
            <a:r>
              <a:rPr lang="en-US" sz="900" dirty="0"/>
              <a:t> add or remove replicas easily; </a:t>
            </a:r>
            <a:r>
              <a:rPr lang="en-US" sz="900" dirty="0" err="1"/>
              <a:t>autoscale</a:t>
            </a:r>
            <a:r>
              <a:rPr lang="en-US" sz="900" dirty="0"/>
              <a:t> from real-time metrics.</a:t>
            </a:r>
          </a:p>
          <a:p>
            <a:pPr>
              <a:buFont typeface="Arial" panose="020B0604020202020204" pitchFamily="34" charset="0"/>
              <a:buChar char="•"/>
            </a:pPr>
            <a:r>
              <a:rPr lang="en-US" sz="900" b="1" dirty="0"/>
              <a:t>Resilience:</a:t>
            </a:r>
            <a:r>
              <a:rPr lang="en-US" sz="900" dirty="0"/>
              <a:t> if something dies, it’s replaced; traffic is routed only to healthy instances.</a:t>
            </a:r>
          </a:p>
          <a:p>
            <a:pPr>
              <a:buNone/>
            </a:pPr>
            <a:endParaRPr lang="en-US" sz="900" b="1" dirty="0"/>
          </a:p>
          <a:p>
            <a:pPr>
              <a:buNone/>
            </a:pPr>
            <a:r>
              <a:rPr lang="en-US" sz="900" b="1" dirty="0"/>
              <a:t>How it thinks (desired-state loop)</a:t>
            </a:r>
          </a:p>
          <a:p>
            <a:pPr>
              <a:buFont typeface="+mj-lt"/>
              <a:buAutoNum type="arabicPeriod"/>
            </a:pPr>
            <a:r>
              <a:rPr lang="en-US" sz="900" dirty="0"/>
              <a:t>you declare the state (YAML/objects).</a:t>
            </a:r>
          </a:p>
          <a:p>
            <a:pPr>
              <a:buFont typeface="+mj-lt"/>
              <a:buAutoNum type="arabicPeriod"/>
            </a:pPr>
            <a:r>
              <a:rPr lang="en-US" sz="900" dirty="0"/>
              <a:t>controllers continuously compare </a:t>
            </a:r>
            <a:r>
              <a:rPr lang="en-US" sz="900" b="1" dirty="0"/>
              <a:t>desired</a:t>
            </a:r>
            <a:r>
              <a:rPr lang="en-US" sz="900" dirty="0"/>
              <a:t> vs </a:t>
            </a:r>
            <a:r>
              <a:rPr lang="en-US" sz="900" b="1" dirty="0"/>
              <a:t>actual</a:t>
            </a:r>
            <a:r>
              <a:rPr lang="en-US" sz="900" dirty="0"/>
              <a:t>.</a:t>
            </a:r>
          </a:p>
          <a:p>
            <a:pPr>
              <a:buFont typeface="+mj-lt"/>
              <a:buAutoNum type="arabicPeriod"/>
            </a:pPr>
            <a:r>
              <a:rPr lang="en-US" sz="900" dirty="0"/>
              <a:t>they take actions (schedule, start, reschedule, roll back) until it matches.</a:t>
            </a:r>
          </a:p>
          <a:p>
            <a:pPr>
              <a:buFont typeface="+mj-lt"/>
              <a:buAutoNum type="arabicPeriod"/>
            </a:pPr>
            <a:endParaRPr lang="en-US" sz="900" dirty="0"/>
          </a:p>
          <a:p>
            <a:pPr>
              <a:buNone/>
            </a:pPr>
            <a:r>
              <a:rPr lang="en-US" sz="900" b="1" dirty="0"/>
              <a:t>Core building blocks</a:t>
            </a:r>
          </a:p>
          <a:p>
            <a:pPr>
              <a:buFont typeface="Arial" panose="020B0604020202020204" pitchFamily="34" charset="0"/>
              <a:buChar char="•"/>
            </a:pPr>
            <a:r>
              <a:rPr lang="en-US" sz="900" b="1" dirty="0"/>
              <a:t>Pod:</a:t>
            </a:r>
            <a:r>
              <a:rPr lang="en-US" sz="900" dirty="0"/>
              <a:t> the smallest runnable unit (one or more tightly-coupled containers).</a:t>
            </a:r>
          </a:p>
          <a:p>
            <a:pPr>
              <a:buFont typeface="Arial" panose="020B0604020202020204" pitchFamily="34" charset="0"/>
              <a:buChar char="•"/>
            </a:pPr>
            <a:r>
              <a:rPr lang="en-US" sz="900" b="1" dirty="0"/>
              <a:t>Deployment:</a:t>
            </a:r>
            <a:r>
              <a:rPr lang="en-US" sz="900" dirty="0"/>
              <a:t> manages stateless Pods—replicas, rolling updates, rollbacks.</a:t>
            </a:r>
          </a:p>
          <a:p>
            <a:pPr>
              <a:buFont typeface="Arial" panose="020B0604020202020204" pitchFamily="34" charset="0"/>
              <a:buChar char="•"/>
            </a:pPr>
            <a:r>
              <a:rPr lang="en-US" sz="900" b="1" dirty="0"/>
              <a:t>Service:</a:t>
            </a:r>
            <a:r>
              <a:rPr lang="en-US" sz="900" dirty="0"/>
              <a:t> stable virtual IP + DNS name; load-balances to Pods.</a:t>
            </a:r>
          </a:p>
          <a:p>
            <a:pPr>
              <a:buFont typeface="Arial" panose="020B0604020202020204" pitchFamily="34" charset="0"/>
              <a:buChar char="•"/>
            </a:pPr>
            <a:r>
              <a:rPr lang="en-US" sz="900" b="1" dirty="0" err="1"/>
              <a:t>ConfigMap</a:t>
            </a:r>
            <a:r>
              <a:rPr lang="en-US" sz="900" b="1" dirty="0"/>
              <a:t> &amp; Secret:</a:t>
            </a:r>
            <a:r>
              <a:rPr lang="en-US" sz="900" dirty="0"/>
              <a:t> app configuration and sensitive data, separate from code.</a:t>
            </a:r>
          </a:p>
          <a:p>
            <a:pPr>
              <a:buFont typeface="Arial" panose="020B0604020202020204" pitchFamily="34" charset="0"/>
              <a:buChar char="•"/>
            </a:pPr>
            <a:r>
              <a:rPr lang="en-US" sz="900" b="1" dirty="0"/>
              <a:t>Ingress / Gateway:</a:t>
            </a:r>
            <a:r>
              <a:rPr lang="en-US" sz="900" dirty="0"/>
              <a:t> routes external HTTP/HTTPS traffic into Services.</a:t>
            </a:r>
          </a:p>
          <a:p>
            <a:pPr>
              <a:buFont typeface="Arial" panose="020B0604020202020204" pitchFamily="34" charset="0"/>
              <a:buChar char="•"/>
            </a:pPr>
            <a:r>
              <a:rPr lang="en-US" sz="900" b="1" dirty="0" err="1"/>
              <a:t>PersistentVolume</a:t>
            </a:r>
            <a:r>
              <a:rPr lang="en-US" sz="900" b="1" dirty="0"/>
              <a:t>/Claim:</a:t>
            </a:r>
            <a:r>
              <a:rPr lang="en-US" sz="900" dirty="0"/>
              <a:t> attach storage to Pods when state is needed.</a:t>
            </a:r>
          </a:p>
          <a:p>
            <a:pPr>
              <a:buFont typeface="Arial" panose="020B0604020202020204" pitchFamily="34" charset="0"/>
              <a:buChar char="•"/>
            </a:pPr>
            <a:r>
              <a:rPr lang="en-US" sz="900" b="1" dirty="0"/>
              <a:t>Namespace:</a:t>
            </a:r>
            <a:r>
              <a:rPr lang="en-US" sz="900" dirty="0"/>
              <a:t> logical grouping/isolation inside a cluster.</a:t>
            </a:r>
          </a:p>
        </p:txBody>
      </p:sp>
      <p:sp>
        <p:nvSpPr>
          <p:cNvPr id="5" name="TextBox 4">
            <a:extLst>
              <a:ext uri="{FF2B5EF4-FFF2-40B4-BE49-F238E27FC236}">
                <a16:creationId xmlns:a16="http://schemas.microsoft.com/office/drawing/2014/main" id="{EAB8BB07-35C9-4609-EE80-3C1BAABDA935}"/>
              </a:ext>
            </a:extLst>
          </p:cNvPr>
          <p:cNvSpPr txBox="1"/>
          <p:nvPr/>
        </p:nvSpPr>
        <p:spPr>
          <a:xfrm>
            <a:off x="4419600" y="819150"/>
            <a:ext cx="4572000" cy="2246769"/>
          </a:xfrm>
          <a:prstGeom prst="rect">
            <a:avLst/>
          </a:prstGeom>
          <a:noFill/>
        </p:spPr>
        <p:txBody>
          <a:bodyPr wrap="square">
            <a:spAutoFit/>
          </a:bodyPr>
          <a:lstStyle/>
          <a:p>
            <a:pPr>
              <a:buFont typeface="Arial" panose="020B0604020202020204" pitchFamily="34" charset="0"/>
              <a:buChar char="•"/>
            </a:pPr>
            <a:endParaRPr lang="en-US" sz="1000" dirty="0"/>
          </a:p>
          <a:p>
            <a:pPr>
              <a:buNone/>
            </a:pPr>
            <a:r>
              <a:rPr lang="en-US" sz="1000" b="1" dirty="0"/>
              <a:t>Cluster pieces</a:t>
            </a:r>
          </a:p>
          <a:p>
            <a:pPr>
              <a:buFont typeface="Arial" panose="020B0604020202020204" pitchFamily="34" charset="0"/>
              <a:buChar char="•"/>
            </a:pPr>
            <a:r>
              <a:rPr lang="en-US" sz="1000" b="1" dirty="0"/>
              <a:t>Control plane (the brain):</a:t>
            </a:r>
            <a:r>
              <a:rPr lang="en-US" sz="1000" dirty="0"/>
              <a:t> API server, scheduler, controller manager, </a:t>
            </a:r>
            <a:r>
              <a:rPr lang="en-US" sz="1000" dirty="0" err="1"/>
              <a:t>etcd</a:t>
            </a:r>
            <a:r>
              <a:rPr lang="en-US" sz="1000" dirty="0"/>
              <a:t> (cluster state).</a:t>
            </a:r>
          </a:p>
          <a:p>
            <a:pPr>
              <a:buFont typeface="Arial" panose="020B0604020202020204" pitchFamily="34" charset="0"/>
              <a:buChar char="•"/>
            </a:pPr>
            <a:r>
              <a:rPr lang="en-US" sz="1000" b="1" dirty="0"/>
              <a:t>Worker nodes (the muscles):</a:t>
            </a:r>
            <a:r>
              <a:rPr lang="en-US" sz="1000" dirty="0"/>
              <a:t> run Pods via a container runtime (</a:t>
            </a:r>
            <a:r>
              <a:rPr lang="en-US" sz="1000" dirty="0" err="1"/>
              <a:t>containerd</a:t>
            </a:r>
            <a:r>
              <a:rPr lang="en-US" sz="1000" dirty="0"/>
              <a:t>), managed by the </a:t>
            </a:r>
            <a:r>
              <a:rPr lang="en-US" sz="1000" dirty="0" err="1"/>
              <a:t>kubelet</a:t>
            </a:r>
            <a:r>
              <a:rPr lang="en-US" sz="1000" dirty="0"/>
              <a:t>.</a:t>
            </a:r>
          </a:p>
          <a:p>
            <a:pPr>
              <a:buFont typeface="Arial" panose="020B0604020202020204" pitchFamily="34" charset="0"/>
              <a:buChar char="•"/>
            </a:pPr>
            <a:endParaRPr lang="en-US" sz="1000" dirty="0"/>
          </a:p>
          <a:p>
            <a:pPr>
              <a:buNone/>
            </a:pPr>
            <a:r>
              <a:rPr lang="en-US" sz="1000" b="1" dirty="0"/>
              <a:t>What you get out of the box</a:t>
            </a:r>
          </a:p>
          <a:p>
            <a:pPr>
              <a:buFont typeface="Arial" panose="020B0604020202020204" pitchFamily="34" charset="0"/>
              <a:buChar char="•"/>
            </a:pPr>
            <a:r>
              <a:rPr lang="en-US" sz="1000" b="1" dirty="0"/>
              <a:t>Scheduling across machines</a:t>
            </a:r>
            <a:r>
              <a:rPr lang="en-US" sz="1000" dirty="0"/>
              <a:t> (bin-packing by resources/constraints).</a:t>
            </a:r>
          </a:p>
          <a:p>
            <a:pPr>
              <a:buFont typeface="Arial" panose="020B0604020202020204" pitchFamily="34" charset="0"/>
              <a:buChar char="•"/>
            </a:pPr>
            <a:r>
              <a:rPr lang="en-US" sz="1000" b="1" dirty="0"/>
              <a:t>Service discovery &amp; load balancing</a:t>
            </a:r>
            <a:r>
              <a:rPr lang="en-US" sz="1000" dirty="0"/>
              <a:t> (built-in DNS, stable service names).</a:t>
            </a:r>
          </a:p>
          <a:p>
            <a:pPr>
              <a:buFont typeface="Arial" panose="020B0604020202020204" pitchFamily="34" charset="0"/>
              <a:buChar char="•"/>
            </a:pPr>
            <a:r>
              <a:rPr lang="en-US" sz="1000" b="1" dirty="0"/>
              <a:t>Self-healing</a:t>
            </a:r>
            <a:r>
              <a:rPr lang="en-US" sz="1000" dirty="0"/>
              <a:t> (restart, reschedule, replace).</a:t>
            </a:r>
          </a:p>
          <a:p>
            <a:pPr>
              <a:buFont typeface="Arial" panose="020B0604020202020204" pitchFamily="34" charset="0"/>
              <a:buChar char="•"/>
            </a:pPr>
            <a:r>
              <a:rPr lang="en-US" sz="1000" b="1" dirty="0"/>
              <a:t>Rolling updates / canaries / rollbacks.</a:t>
            </a:r>
            <a:endParaRPr lang="en-US" sz="1000" dirty="0"/>
          </a:p>
          <a:p>
            <a:pPr>
              <a:buFont typeface="Arial" panose="020B0604020202020204" pitchFamily="34" charset="0"/>
              <a:buChar char="•"/>
            </a:pPr>
            <a:r>
              <a:rPr lang="en-US" sz="1000" b="1" dirty="0"/>
              <a:t>Autoscaling</a:t>
            </a:r>
            <a:r>
              <a:rPr lang="en-US" sz="1000" dirty="0"/>
              <a:t> (per workload, cluster-wide with add-ons).</a:t>
            </a:r>
          </a:p>
          <a:p>
            <a:pPr>
              <a:buFont typeface="Arial" panose="020B0604020202020204" pitchFamily="34" charset="0"/>
              <a:buChar char="•"/>
            </a:pPr>
            <a:r>
              <a:rPr lang="en-US" sz="1000" b="1" dirty="0"/>
              <a:t>Policies &amp; multi-tenancy</a:t>
            </a:r>
            <a:r>
              <a:rPr lang="en-US" sz="1000" dirty="0"/>
              <a:t> (RBAC, NetworkPolicies, quotas).</a:t>
            </a:r>
          </a:p>
        </p:txBody>
      </p:sp>
    </p:spTree>
    <p:extLst>
      <p:ext uri="{BB962C8B-B14F-4D97-AF65-F5344CB8AC3E}">
        <p14:creationId xmlns:p14="http://schemas.microsoft.com/office/powerpoint/2010/main" val="37526975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2376" y="182651"/>
            <a:ext cx="7726004" cy="1116511"/>
          </a:xfrm>
          <a:custGeom>
            <a:avLst/>
            <a:gdLst/>
            <a:ahLst/>
            <a:cxnLst/>
            <a:rect l="l" t="t" r="r" b="b"/>
            <a:pathLst>
              <a:path w="7726004" h="1116511">
                <a:moveTo>
                  <a:pt x="0" y="0"/>
                </a:moveTo>
                <a:lnTo>
                  <a:pt x="7726003" y="0"/>
                </a:lnTo>
                <a:lnTo>
                  <a:pt x="7726003" y="1116511"/>
                </a:lnTo>
                <a:lnTo>
                  <a:pt x="0" y="11165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62376" y="1211570"/>
            <a:ext cx="8475659" cy="3808076"/>
          </a:xfrm>
          <a:custGeom>
            <a:avLst/>
            <a:gdLst/>
            <a:ahLst/>
            <a:cxnLst/>
            <a:rect l="l" t="t" r="r" b="b"/>
            <a:pathLst>
              <a:path w="8475659" h="3808076">
                <a:moveTo>
                  <a:pt x="0" y="0"/>
                </a:moveTo>
                <a:lnTo>
                  <a:pt x="8475659" y="0"/>
                </a:lnTo>
                <a:lnTo>
                  <a:pt x="8475659" y="3808076"/>
                </a:lnTo>
                <a:lnTo>
                  <a:pt x="0" y="3808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325879" y="282445"/>
            <a:ext cx="5926350" cy="806834"/>
          </a:xfrm>
          <a:prstGeom prst="rect">
            <a:avLst/>
          </a:prstGeom>
        </p:spPr>
        <p:txBody>
          <a:bodyPr lIns="0" tIns="0" rIns="0" bIns="0" rtlCol="0" anchor="t">
            <a:spAutoFit/>
          </a:bodyPr>
          <a:lstStyle/>
          <a:p>
            <a:pPr algn="l">
              <a:lnSpc>
                <a:spcPts val="2800"/>
              </a:lnSpc>
            </a:pPr>
            <a:r>
              <a:rPr lang="en-US" sz="2000" b="1">
                <a:solidFill>
                  <a:srgbClr val="000000"/>
                </a:solidFill>
                <a:latin typeface="Ubuntu Bold" panose="020B0804030602030204"/>
                <a:ea typeface="Ubuntu Bold" panose="020B0804030602030204"/>
                <a:cs typeface="Ubuntu Bold" panose="020B0804030602030204"/>
                <a:sym typeface="Ubuntu Bold" panose="020B0804030602030204"/>
              </a:rPr>
              <a:t>What is Kubernetes?</a:t>
            </a:r>
          </a:p>
          <a:p>
            <a:pPr algn="l">
              <a:lnSpc>
                <a:spcPts val="1960"/>
              </a:lnSpc>
            </a:pPr>
            <a:r>
              <a:rPr lang="en-US" sz="1400" b="1">
                <a:solidFill>
                  <a:srgbClr val="000000"/>
                </a:solidFill>
                <a:latin typeface="Open Sans Bold"/>
                <a:ea typeface="Open Sans Bold"/>
                <a:cs typeface="Open Sans Bold"/>
                <a:sym typeface="Open Sans Bold"/>
              </a:rPr>
              <a:t>Understanding the goal, features, and architecture of Kubernetes</a:t>
            </a:r>
          </a:p>
        </p:txBody>
      </p:sp>
      <p:sp>
        <p:nvSpPr>
          <p:cNvPr id="6" name="TextBox 6"/>
          <p:cNvSpPr txBox="1"/>
          <p:nvPr/>
        </p:nvSpPr>
        <p:spPr>
          <a:xfrm>
            <a:off x="325879" y="4622825"/>
            <a:ext cx="857298" cy="208445"/>
          </a:xfrm>
          <a:prstGeom prst="rect">
            <a:avLst/>
          </a:prstGeom>
        </p:spPr>
        <p:txBody>
          <a:bodyPr lIns="0" tIns="0" rIns="0" bIns="0" rtlCol="0" anchor="t">
            <a:spAutoFit/>
          </a:bodyPr>
          <a:lstStyle/>
          <a:p>
            <a:pPr algn="l">
              <a:lnSpc>
                <a:spcPts val="1680"/>
              </a:lnSpc>
            </a:pPr>
            <a:r>
              <a:rPr lang="en-US" sz="1200" b="1">
                <a:solidFill>
                  <a:srgbClr val="000000"/>
                </a:solidFill>
                <a:latin typeface="Ubuntu Bold" panose="020B0804030602030204"/>
                <a:ea typeface="Ubuntu Bold" panose="020B0804030602030204"/>
                <a:cs typeface="Ubuntu Bold" panose="020B0804030602030204"/>
                <a:sym typeface="Ubuntu Bold" panose="020B0804030602030204"/>
              </a:rPr>
              <a:t>Kubernetes</a:t>
            </a:r>
          </a:p>
        </p:txBody>
      </p:sp>
      <p:sp>
        <p:nvSpPr>
          <p:cNvPr id="7" name="TextBox 7"/>
          <p:cNvSpPr txBox="1"/>
          <p:nvPr/>
        </p:nvSpPr>
        <p:spPr>
          <a:xfrm>
            <a:off x="432073" y="3464890"/>
            <a:ext cx="78238" cy="178346"/>
          </a:xfrm>
          <a:prstGeom prst="rect">
            <a:avLst/>
          </a:prstGeom>
        </p:spPr>
        <p:txBody>
          <a:bodyPr lIns="0" tIns="0" rIns="0" bIns="0" rtlCol="0" anchor="t">
            <a:spAutoFit/>
          </a:bodyPr>
          <a:lstStyle/>
          <a:p>
            <a:pPr algn="l">
              <a:lnSpc>
                <a:spcPts val="14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8" name="TextBox 8"/>
          <p:cNvSpPr txBox="1"/>
          <p:nvPr/>
        </p:nvSpPr>
        <p:spPr>
          <a:xfrm>
            <a:off x="432073" y="1273264"/>
            <a:ext cx="78238" cy="254546"/>
          </a:xfrm>
          <a:prstGeom prst="rect">
            <a:avLst/>
          </a:prstGeom>
        </p:spPr>
        <p:txBody>
          <a:bodyPr lIns="0" tIns="0" rIns="0" bIns="0" rtlCol="0" anchor="t">
            <a:spAutoFit/>
          </a:bodyPr>
          <a:lstStyle/>
          <a:p>
            <a:pPr algn="l">
              <a:lnSpc>
                <a:spcPts val="22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9" name="TextBox 9"/>
          <p:cNvSpPr txBox="1"/>
          <p:nvPr/>
        </p:nvSpPr>
        <p:spPr>
          <a:xfrm>
            <a:off x="614953" y="1552670"/>
            <a:ext cx="78238" cy="254546"/>
          </a:xfrm>
          <a:prstGeom prst="rect">
            <a:avLst/>
          </a:prstGeom>
        </p:spPr>
        <p:txBody>
          <a:bodyPr lIns="0" tIns="0" rIns="0" bIns="0" rtlCol="0" anchor="t">
            <a:spAutoFit/>
          </a:bodyPr>
          <a:lstStyle/>
          <a:p>
            <a:pPr algn="l">
              <a:lnSpc>
                <a:spcPts val="22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10" name="TextBox 10"/>
          <p:cNvSpPr txBox="1"/>
          <p:nvPr/>
        </p:nvSpPr>
        <p:spPr>
          <a:xfrm>
            <a:off x="600199" y="3362544"/>
            <a:ext cx="6718849" cy="262309"/>
          </a:xfrm>
          <a:prstGeom prst="rect">
            <a:avLst/>
          </a:prstGeom>
        </p:spPr>
        <p:txBody>
          <a:bodyPr lIns="0" tIns="0" rIns="0" bIns="0" rtlCol="0" anchor="t">
            <a:spAutoFit/>
          </a:bodyPr>
          <a:lstStyle/>
          <a:p>
            <a:pPr algn="l">
              <a:lnSpc>
                <a:spcPts val="2200"/>
              </a:lnSpc>
            </a:pPr>
            <a:r>
              <a:rPr lang="en-US" sz="1000">
                <a:solidFill>
                  <a:srgbClr val="000000"/>
                </a:solidFill>
                <a:latin typeface="Open Sans"/>
                <a:ea typeface="Open Sans"/>
                <a:cs typeface="Open Sans"/>
                <a:sym typeface="Open Sans"/>
              </a:rPr>
              <a:t>A Kubernetes cluster has many components, and they are either placed in the control plane or in worker nodes:</a:t>
            </a:r>
          </a:p>
        </p:txBody>
      </p:sp>
      <p:sp>
        <p:nvSpPr>
          <p:cNvPr id="11" name="TextBox 11"/>
          <p:cNvSpPr txBox="1"/>
          <p:nvPr/>
        </p:nvSpPr>
        <p:spPr>
          <a:xfrm>
            <a:off x="614953" y="3630292"/>
            <a:ext cx="7105621" cy="578348"/>
          </a:xfrm>
          <a:prstGeom prst="rect">
            <a:avLst/>
          </a:prstGeom>
        </p:spPr>
        <p:txBody>
          <a:bodyPr lIns="0" tIns="0" rIns="0" bIns="0" rtlCol="0" anchor="t">
            <a:spAutoFit/>
          </a:bodyPr>
          <a:lstStyle/>
          <a:p>
            <a:pPr algn="l">
              <a:lnSpc>
                <a:spcPts val="2200"/>
              </a:lnSpc>
            </a:pPr>
            <a:r>
              <a:rPr lang="en-US" sz="1000">
                <a:solidFill>
                  <a:srgbClr val="000000"/>
                </a:solidFill>
                <a:latin typeface="Open Sans"/>
                <a:ea typeface="Open Sans"/>
                <a:cs typeface="Open Sans"/>
                <a:sym typeface="Open Sans"/>
              </a:rPr>
              <a:t>□</a:t>
            </a:r>
            <a:r>
              <a:rPr lang="en-US" sz="1000" b="1">
                <a:solidFill>
                  <a:srgbClr val="000000"/>
                </a:solidFill>
                <a:latin typeface="Open Sans Bold"/>
                <a:ea typeface="Open Sans Bold"/>
                <a:cs typeface="Open Sans Bold"/>
                <a:sym typeface="Open Sans Bold"/>
              </a:rPr>
              <a:t>Control plane: </a:t>
            </a:r>
            <a:r>
              <a:rPr lang="en-US" sz="1000">
                <a:solidFill>
                  <a:srgbClr val="000000"/>
                </a:solidFill>
                <a:latin typeface="Open Sans"/>
                <a:ea typeface="Open Sans"/>
                <a:cs typeface="Open Sans"/>
                <a:sym typeface="Open Sans"/>
              </a:rPr>
              <a:t>it's the brain of the cluster, containing the components responsible for managing the entire system. □</a:t>
            </a:r>
            <a:r>
              <a:rPr lang="en-US" sz="1000" b="1">
                <a:solidFill>
                  <a:srgbClr val="000000"/>
                </a:solidFill>
                <a:latin typeface="Open Sans Bold"/>
                <a:ea typeface="Open Sans Bold"/>
                <a:cs typeface="Open Sans Bold"/>
                <a:sym typeface="Open Sans Bold"/>
              </a:rPr>
              <a:t>Worker nodes:</a:t>
            </a:r>
            <a:r>
              <a:rPr lang="en-US" sz="1000">
                <a:solidFill>
                  <a:srgbClr val="000000"/>
                </a:solidFill>
                <a:latin typeface="Open Sans"/>
                <a:ea typeface="Open Sans"/>
                <a:cs typeface="Open Sans"/>
                <a:sym typeface="Open Sans"/>
              </a:rPr>
              <a:t> they are the machines where your applications actually run.</a:t>
            </a:r>
          </a:p>
        </p:txBody>
      </p:sp>
      <p:sp>
        <p:nvSpPr>
          <p:cNvPr id="12" name="TextBox 12"/>
          <p:cNvSpPr txBox="1"/>
          <p:nvPr/>
        </p:nvSpPr>
        <p:spPr>
          <a:xfrm>
            <a:off x="600199" y="1247118"/>
            <a:ext cx="5517194" cy="265233"/>
          </a:xfrm>
          <a:prstGeom prst="rect">
            <a:avLst/>
          </a:prstGeom>
        </p:spPr>
        <p:txBody>
          <a:bodyPr lIns="0" tIns="0" rIns="0" bIns="0" rtlCol="0" anchor="t">
            <a:spAutoFit/>
          </a:bodyPr>
          <a:lstStyle/>
          <a:p>
            <a:pPr algn="l">
              <a:lnSpc>
                <a:spcPts val="2200"/>
              </a:lnSpc>
            </a:pPr>
            <a:r>
              <a:rPr lang="en-US" sz="1000" b="1">
                <a:solidFill>
                  <a:srgbClr val="000000"/>
                </a:solidFill>
                <a:latin typeface="Open Sans Bold"/>
                <a:ea typeface="Open Sans Bold"/>
                <a:cs typeface="Open Sans Bold"/>
                <a:sym typeface="Open Sans Bold"/>
              </a:rPr>
              <a:t>Open-source</a:t>
            </a:r>
            <a:r>
              <a:rPr lang="en-US" sz="1000">
                <a:solidFill>
                  <a:srgbClr val="000000"/>
                </a:solidFill>
                <a:latin typeface="Open Sans"/>
                <a:ea typeface="Open Sans"/>
                <a:cs typeface="Open Sans"/>
                <a:sym typeface="Open Sans"/>
              </a:rPr>
              <a:t> tool, which has become the </a:t>
            </a:r>
            <a:r>
              <a:rPr lang="en-US" sz="1000" b="1">
                <a:solidFill>
                  <a:srgbClr val="000000"/>
                </a:solidFill>
                <a:latin typeface="Open Sans Bold"/>
                <a:ea typeface="Open Sans Bold"/>
                <a:cs typeface="Open Sans Bold"/>
                <a:sym typeface="Open Sans Bold"/>
              </a:rPr>
              <a:t>de facto standard for container orchestration</a:t>
            </a:r>
            <a:r>
              <a:rPr lang="en-US" sz="1000">
                <a:solidFill>
                  <a:srgbClr val="000000"/>
                </a:solidFill>
                <a:latin typeface="Open Sans"/>
                <a:ea typeface="Open Sans"/>
                <a:cs typeface="Open Sans"/>
                <a:sym typeface="Open Sans"/>
              </a:rPr>
              <a:t>.</a:t>
            </a:r>
          </a:p>
        </p:txBody>
      </p:sp>
      <p:sp>
        <p:nvSpPr>
          <p:cNvPr id="13" name="TextBox 13"/>
          <p:cNvSpPr txBox="1"/>
          <p:nvPr/>
        </p:nvSpPr>
        <p:spPr>
          <a:xfrm>
            <a:off x="783079" y="1526515"/>
            <a:ext cx="7433396" cy="262309"/>
          </a:xfrm>
          <a:prstGeom prst="rect">
            <a:avLst/>
          </a:prstGeom>
        </p:spPr>
        <p:txBody>
          <a:bodyPr lIns="0" tIns="0" rIns="0" bIns="0" rtlCol="0" anchor="t">
            <a:spAutoFit/>
          </a:bodyPr>
          <a:lstStyle/>
          <a:p>
            <a:pPr algn="l">
              <a:lnSpc>
                <a:spcPts val="2200"/>
              </a:lnSpc>
            </a:pPr>
            <a:r>
              <a:rPr lang="en-US" sz="1000">
                <a:solidFill>
                  <a:srgbClr val="000000"/>
                </a:solidFill>
                <a:latin typeface="Open Sans"/>
                <a:ea typeface="Open Sans"/>
                <a:cs typeface="Open Sans"/>
                <a:sym typeface="Open Sans"/>
              </a:rPr>
              <a:t>Kubernetes is designed to be easily extensible, and as a result the K8s ecosystem has grown to thousands of diﬀerent tools.</a:t>
            </a:r>
          </a:p>
        </p:txBody>
      </p:sp>
      <p:sp>
        <p:nvSpPr>
          <p:cNvPr id="14" name="TextBox 14"/>
          <p:cNvSpPr txBox="1"/>
          <p:nvPr/>
        </p:nvSpPr>
        <p:spPr>
          <a:xfrm>
            <a:off x="600199" y="1805921"/>
            <a:ext cx="6474971" cy="265233"/>
          </a:xfrm>
          <a:prstGeom prst="rect">
            <a:avLst/>
          </a:prstGeom>
        </p:spPr>
        <p:txBody>
          <a:bodyPr lIns="0" tIns="0" rIns="0" bIns="0" rtlCol="0" anchor="t">
            <a:spAutoFit/>
          </a:bodyPr>
          <a:lstStyle/>
          <a:p>
            <a:pPr algn="l">
              <a:lnSpc>
                <a:spcPts val="2200"/>
              </a:lnSpc>
            </a:pPr>
            <a:r>
              <a:rPr lang="en-US" sz="1000" b="1">
                <a:solidFill>
                  <a:srgbClr val="000000"/>
                </a:solidFill>
                <a:latin typeface="Open Sans Bold"/>
                <a:ea typeface="Open Sans Bold"/>
                <a:cs typeface="Open Sans Bold"/>
                <a:sym typeface="Open Sans Bold"/>
              </a:rPr>
              <a:t>Goal:</a:t>
            </a:r>
            <a:r>
              <a:rPr lang="en-US" sz="1000">
                <a:solidFill>
                  <a:srgbClr val="000000"/>
                </a:solidFill>
                <a:latin typeface="Open Sans"/>
                <a:ea typeface="Open Sans"/>
                <a:cs typeface="Open Sans"/>
                <a:sym typeface="Open Sans"/>
              </a:rPr>
              <a:t> address the complexities of </a:t>
            </a:r>
            <a:r>
              <a:rPr lang="en-US" sz="1000" b="1">
                <a:solidFill>
                  <a:srgbClr val="000000"/>
                </a:solidFill>
                <a:latin typeface="Open Sans Bold"/>
                <a:ea typeface="Open Sans Bold"/>
                <a:cs typeface="Open Sans Bold"/>
                <a:sym typeface="Open Sans Bold"/>
              </a:rPr>
              <a:t>running containers in production</a:t>
            </a:r>
            <a:r>
              <a:rPr lang="en-US" sz="1000">
                <a:solidFill>
                  <a:srgbClr val="000000"/>
                </a:solidFill>
                <a:latin typeface="Open Sans"/>
                <a:ea typeface="Open Sans"/>
                <a:cs typeface="Open Sans"/>
                <a:sym typeface="Open Sans"/>
              </a:rPr>
              <a:t>. As such, the tool is designed around:</a:t>
            </a:r>
          </a:p>
        </p:txBody>
      </p:sp>
      <p:sp>
        <p:nvSpPr>
          <p:cNvPr id="15" name="TextBox 15"/>
          <p:cNvSpPr txBox="1"/>
          <p:nvPr/>
        </p:nvSpPr>
        <p:spPr>
          <a:xfrm>
            <a:off x="1150125" y="2160156"/>
            <a:ext cx="777107" cy="290884"/>
          </a:xfrm>
          <a:prstGeom prst="rect">
            <a:avLst/>
          </a:prstGeom>
        </p:spPr>
        <p:txBody>
          <a:bodyPr lIns="0" tIns="0" rIns="0" bIns="0" rtlCol="0" anchor="t">
            <a:spAutoFit/>
          </a:bodyPr>
          <a:lstStyle/>
          <a:p>
            <a:pPr algn="l">
              <a:lnSpc>
                <a:spcPts val="2500"/>
              </a:lnSpc>
            </a:pPr>
            <a:r>
              <a:rPr lang="en-US" sz="1000" b="1">
                <a:solidFill>
                  <a:srgbClr val="000000"/>
                </a:solidFill>
                <a:latin typeface="Open Sans Bold"/>
                <a:ea typeface="Open Sans Bold"/>
                <a:cs typeface="Open Sans Bold"/>
                <a:sym typeface="Open Sans Bold"/>
              </a:rPr>
              <a:t>Automation </a:t>
            </a:r>
          </a:p>
        </p:txBody>
      </p:sp>
      <p:sp>
        <p:nvSpPr>
          <p:cNvPr id="16" name="TextBox 16"/>
          <p:cNvSpPr txBox="1"/>
          <p:nvPr/>
        </p:nvSpPr>
        <p:spPr>
          <a:xfrm>
            <a:off x="3237900" y="2160156"/>
            <a:ext cx="739416" cy="290884"/>
          </a:xfrm>
          <a:prstGeom prst="rect">
            <a:avLst/>
          </a:prstGeom>
        </p:spPr>
        <p:txBody>
          <a:bodyPr lIns="0" tIns="0" rIns="0" bIns="0" rtlCol="0" anchor="t">
            <a:spAutoFit/>
          </a:bodyPr>
          <a:lstStyle/>
          <a:p>
            <a:pPr algn="l">
              <a:lnSpc>
                <a:spcPts val="2500"/>
              </a:lnSpc>
            </a:pPr>
            <a:r>
              <a:rPr lang="en-US" sz="1000" b="1">
                <a:solidFill>
                  <a:srgbClr val="000000"/>
                </a:solidFill>
                <a:latin typeface="Open Sans Bold"/>
                <a:ea typeface="Open Sans Bold"/>
                <a:cs typeface="Open Sans Bold"/>
                <a:sym typeface="Open Sans Bold"/>
              </a:rPr>
              <a:t>Declarative </a:t>
            </a:r>
          </a:p>
        </p:txBody>
      </p:sp>
      <p:sp>
        <p:nvSpPr>
          <p:cNvPr id="17" name="TextBox 17"/>
          <p:cNvSpPr txBox="1"/>
          <p:nvPr/>
        </p:nvSpPr>
        <p:spPr>
          <a:xfrm>
            <a:off x="5344201" y="2160156"/>
            <a:ext cx="664026" cy="290884"/>
          </a:xfrm>
          <a:prstGeom prst="rect">
            <a:avLst/>
          </a:prstGeom>
        </p:spPr>
        <p:txBody>
          <a:bodyPr lIns="0" tIns="0" rIns="0" bIns="0" rtlCol="0" anchor="t">
            <a:spAutoFit/>
          </a:bodyPr>
          <a:lstStyle/>
          <a:p>
            <a:pPr algn="l">
              <a:lnSpc>
                <a:spcPts val="2500"/>
              </a:lnSpc>
            </a:pPr>
            <a:r>
              <a:rPr lang="en-US" sz="1000" b="1">
                <a:solidFill>
                  <a:srgbClr val="000000"/>
                </a:solidFill>
                <a:latin typeface="Open Sans Bold"/>
                <a:ea typeface="Open Sans Bold"/>
                <a:cs typeface="Open Sans Bold"/>
                <a:sym typeface="Open Sans Bold"/>
              </a:rPr>
              <a:t>Scalability </a:t>
            </a:r>
          </a:p>
        </p:txBody>
      </p:sp>
      <p:sp>
        <p:nvSpPr>
          <p:cNvPr id="18" name="TextBox 18"/>
          <p:cNvSpPr txBox="1"/>
          <p:nvPr/>
        </p:nvSpPr>
        <p:spPr>
          <a:xfrm>
            <a:off x="7420708" y="2160156"/>
            <a:ext cx="649386" cy="290884"/>
          </a:xfrm>
          <a:prstGeom prst="rect">
            <a:avLst/>
          </a:prstGeom>
        </p:spPr>
        <p:txBody>
          <a:bodyPr lIns="0" tIns="0" rIns="0" bIns="0" rtlCol="0" anchor="t">
            <a:spAutoFit/>
          </a:bodyPr>
          <a:lstStyle/>
          <a:p>
            <a:pPr algn="l">
              <a:lnSpc>
                <a:spcPts val="2500"/>
              </a:lnSpc>
            </a:pPr>
            <a:r>
              <a:rPr lang="en-US" sz="1000" b="1">
                <a:solidFill>
                  <a:srgbClr val="000000"/>
                </a:solidFill>
                <a:latin typeface="Open Sans Bold"/>
                <a:ea typeface="Open Sans Bold"/>
                <a:cs typeface="Open Sans Bold"/>
                <a:sym typeface="Open Sans Bold"/>
              </a:rPr>
              <a:t>Resilience</a:t>
            </a:r>
          </a:p>
        </p:txBody>
      </p:sp>
      <p:sp>
        <p:nvSpPr>
          <p:cNvPr id="19" name="TextBox 19"/>
          <p:cNvSpPr txBox="1"/>
          <p:nvPr/>
        </p:nvSpPr>
        <p:spPr>
          <a:xfrm>
            <a:off x="681428" y="2474919"/>
            <a:ext cx="1515104" cy="748084"/>
          </a:xfrm>
          <a:prstGeom prst="rect">
            <a:avLst/>
          </a:prstGeom>
        </p:spPr>
        <p:txBody>
          <a:bodyPr lIns="0" tIns="0" rIns="0" bIns="0" rtlCol="0" anchor="t">
            <a:spAutoFit/>
          </a:bodyPr>
          <a:lstStyle/>
          <a:p>
            <a:pPr algn="l">
              <a:lnSpc>
                <a:spcPts val="2500"/>
              </a:lnSpc>
            </a:pPr>
            <a:r>
              <a:rPr lang="en-US" sz="1000">
                <a:solidFill>
                  <a:srgbClr val="000000"/>
                </a:solidFill>
                <a:latin typeface="Open Sans"/>
                <a:ea typeface="Open Sans"/>
                <a:cs typeface="Open Sans"/>
                <a:sym typeface="Open Sans"/>
              </a:rPr>
              <a:t>Reduces the need for </a:t>
            </a:r>
          </a:p>
          <a:p>
            <a:pPr algn="l">
              <a:lnSpc>
                <a:spcPts val="500"/>
              </a:lnSpc>
            </a:pPr>
            <a:r>
              <a:rPr lang="en-US" sz="1000">
                <a:solidFill>
                  <a:srgbClr val="000000"/>
                </a:solidFill>
                <a:latin typeface="Open Sans"/>
                <a:ea typeface="Open Sans"/>
                <a:cs typeface="Open Sans"/>
                <a:sym typeface="Open Sans"/>
              </a:rPr>
              <a:t>manual intervention in </a:t>
            </a:r>
          </a:p>
          <a:p>
            <a:pPr algn="l">
              <a:lnSpc>
                <a:spcPts val="1900"/>
              </a:lnSpc>
            </a:pPr>
            <a:r>
              <a:rPr lang="en-US" sz="1000">
                <a:solidFill>
                  <a:srgbClr val="000000"/>
                </a:solidFill>
                <a:latin typeface="Open Sans"/>
                <a:ea typeface="Open Sans"/>
                <a:cs typeface="Open Sans"/>
                <a:sym typeface="Open Sans"/>
              </a:rPr>
              <a:t>deploying and managing </a:t>
            </a:r>
          </a:p>
          <a:p>
            <a:pPr algn="l">
              <a:lnSpc>
                <a:spcPts val="500"/>
              </a:lnSpc>
            </a:pPr>
            <a:r>
              <a:rPr lang="en-US" sz="1000">
                <a:solidFill>
                  <a:srgbClr val="000000"/>
                </a:solidFill>
                <a:latin typeface="Open Sans"/>
                <a:ea typeface="Open Sans"/>
                <a:cs typeface="Open Sans"/>
                <a:sym typeface="Open Sans"/>
              </a:rPr>
              <a:t>applications.</a:t>
            </a:r>
          </a:p>
        </p:txBody>
      </p:sp>
      <p:sp>
        <p:nvSpPr>
          <p:cNvPr id="20" name="TextBox 20"/>
          <p:cNvSpPr txBox="1"/>
          <p:nvPr/>
        </p:nvSpPr>
        <p:spPr>
          <a:xfrm>
            <a:off x="2750763" y="2474919"/>
            <a:ext cx="1650597" cy="595684"/>
          </a:xfrm>
          <a:prstGeom prst="rect">
            <a:avLst/>
          </a:prstGeom>
        </p:spPr>
        <p:txBody>
          <a:bodyPr lIns="0" tIns="0" rIns="0" bIns="0" rtlCol="0" anchor="t">
            <a:spAutoFit/>
          </a:bodyPr>
          <a:lstStyle/>
          <a:p>
            <a:pPr algn="l">
              <a:lnSpc>
                <a:spcPts val="2500"/>
              </a:lnSpc>
            </a:pPr>
            <a:r>
              <a:rPr lang="en-US" sz="1000">
                <a:solidFill>
                  <a:srgbClr val="000000"/>
                </a:solidFill>
                <a:latin typeface="Open Sans"/>
                <a:ea typeface="Open Sans"/>
                <a:cs typeface="Open Sans"/>
                <a:sym typeface="Open Sans"/>
              </a:rPr>
              <a:t>Declare the ﬁnal, desired </a:t>
            </a:r>
          </a:p>
          <a:p>
            <a:pPr algn="l">
              <a:lnSpc>
                <a:spcPts val="500"/>
              </a:lnSpc>
            </a:pPr>
            <a:r>
              <a:rPr lang="en-US" sz="1000">
                <a:solidFill>
                  <a:srgbClr val="000000"/>
                </a:solidFill>
                <a:latin typeface="Open Sans"/>
                <a:ea typeface="Open Sans"/>
                <a:cs typeface="Open Sans"/>
                <a:sym typeface="Open Sans"/>
              </a:rPr>
              <a:t>state and let Kubernetes </a:t>
            </a:r>
          </a:p>
          <a:p>
            <a:pPr algn="l">
              <a:lnSpc>
                <a:spcPts val="1900"/>
              </a:lnSpc>
            </a:pPr>
            <a:r>
              <a:rPr lang="en-US" sz="1000">
                <a:solidFill>
                  <a:srgbClr val="000000"/>
                </a:solidFill>
                <a:latin typeface="Open Sans"/>
                <a:ea typeface="Open Sans"/>
                <a:cs typeface="Open Sans"/>
                <a:sym typeface="Open Sans"/>
              </a:rPr>
              <a:t>ﬁgure out how to get there.</a:t>
            </a:r>
          </a:p>
        </p:txBody>
      </p:sp>
      <p:sp>
        <p:nvSpPr>
          <p:cNvPr id="21" name="TextBox 21"/>
          <p:cNvSpPr txBox="1"/>
          <p:nvPr/>
        </p:nvSpPr>
        <p:spPr>
          <a:xfrm>
            <a:off x="4820117" y="2474919"/>
            <a:ext cx="1660446" cy="595684"/>
          </a:xfrm>
          <a:prstGeom prst="rect">
            <a:avLst/>
          </a:prstGeom>
        </p:spPr>
        <p:txBody>
          <a:bodyPr lIns="0" tIns="0" rIns="0" bIns="0" rtlCol="0" anchor="t">
            <a:spAutoFit/>
          </a:bodyPr>
          <a:lstStyle/>
          <a:p>
            <a:pPr algn="l">
              <a:lnSpc>
                <a:spcPts val="2500"/>
              </a:lnSpc>
            </a:pPr>
            <a:r>
              <a:rPr lang="en-US" sz="1000">
                <a:solidFill>
                  <a:srgbClr val="000000"/>
                </a:solidFill>
                <a:latin typeface="Open Sans"/>
                <a:ea typeface="Open Sans"/>
                <a:cs typeface="Open Sans"/>
                <a:sym typeface="Open Sans"/>
              </a:rPr>
              <a:t>Eﬀortlessly scales </a:t>
            </a:r>
          </a:p>
          <a:p>
            <a:pPr algn="l">
              <a:lnSpc>
                <a:spcPts val="500"/>
              </a:lnSpc>
            </a:pPr>
            <a:r>
              <a:rPr lang="en-US" sz="1000">
                <a:solidFill>
                  <a:srgbClr val="000000"/>
                </a:solidFill>
                <a:latin typeface="Open Sans"/>
                <a:ea typeface="Open Sans"/>
                <a:cs typeface="Open Sans"/>
                <a:sym typeface="Open Sans"/>
              </a:rPr>
              <a:t>applications horizontally to </a:t>
            </a:r>
          </a:p>
          <a:p>
            <a:pPr algn="l">
              <a:lnSpc>
                <a:spcPts val="1900"/>
              </a:lnSpc>
            </a:pPr>
            <a:r>
              <a:rPr lang="en-US" sz="1000">
                <a:solidFill>
                  <a:srgbClr val="000000"/>
                </a:solidFill>
                <a:latin typeface="Open Sans"/>
                <a:ea typeface="Open Sans"/>
                <a:cs typeface="Open Sans"/>
                <a:sym typeface="Open Sans"/>
              </a:rPr>
              <a:t>meet demand.</a:t>
            </a:r>
          </a:p>
        </p:txBody>
      </p:sp>
      <p:sp>
        <p:nvSpPr>
          <p:cNvPr id="22" name="TextBox 22"/>
          <p:cNvSpPr txBox="1"/>
          <p:nvPr/>
        </p:nvSpPr>
        <p:spPr>
          <a:xfrm>
            <a:off x="6889461" y="2474919"/>
            <a:ext cx="1733245" cy="595684"/>
          </a:xfrm>
          <a:prstGeom prst="rect">
            <a:avLst/>
          </a:prstGeom>
        </p:spPr>
        <p:txBody>
          <a:bodyPr lIns="0" tIns="0" rIns="0" bIns="0" rtlCol="0" anchor="t">
            <a:spAutoFit/>
          </a:bodyPr>
          <a:lstStyle/>
          <a:p>
            <a:pPr algn="l">
              <a:lnSpc>
                <a:spcPts val="2500"/>
              </a:lnSpc>
            </a:pPr>
            <a:r>
              <a:rPr lang="en-US" sz="1000">
                <a:solidFill>
                  <a:srgbClr val="000000"/>
                </a:solidFill>
                <a:latin typeface="Open Sans"/>
                <a:ea typeface="Open Sans"/>
                <a:cs typeface="Open Sans"/>
                <a:sym typeface="Open Sans"/>
              </a:rPr>
              <a:t>Ensures that applications </a:t>
            </a:r>
          </a:p>
          <a:p>
            <a:pPr algn="l">
              <a:lnSpc>
                <a:spcPts val="500"/>
              </a:lnSpc>
            </a:pPr>
            <a:r>
              <a:rPr lang="en-US" sz="1000">
                <a:solidFill>
                  <a:srgbClr val="000000"/>
                </a:solidFill>
                <a:latin typeface="Open Sans"/>
                <a:ea typeface="Open Sans"/>
                <a:cs typeface="Open Sans"/>
                <a:sym typeface="Open Sans"/>
              </a:rPr>
              <a:t>are always available, even in </a:t>
            </a:r>
          </a:p>
          <a:p>
            <a:pPr algn="l">
              <a:lnSpc>
                <a:spcPts val="1900"/>
              </a:lnSpc>
            </a:pPr>
            <a:r>
              <a:rPr lang="en-US" sz="1000">
                <a:solidFill>
                  <a:srgbClr val="000000"/>
                </a:solidFill>
                <a:latin typeface="Open Sans"/>
                <a:ea typeface="Open Sans"/>
                <a:cs typeface="Open Sans"/>
                <a:sym typeface="Open Sans"/>
              </a:rPr>
              <a:t>the face of failures.</a:t>
            </a:r>
          </a:p>
        </p:txBody>
      </p:sp>
      <p:sp>
        <p:nvSpPr>
          <p:cNvPr id="23" name="TextBox 23"/>
          <p:cNvSpPr txBox="1"/>
          <p:nvPr/>
        </p:nvSpPr>
        <p:spPr>
          <a:xfrm>
            <a:off x="432073" y="1914868"/>
            <a:ext cx="78238" cy="178346"/>
          </a:xfrm>
          <a:prstGeom prst="rect">
            <a:avLst/>
          </a:prstGeom>
        </p:spPr>
        <p:txBody>
          <a:bodyPr lIns="0" tIns="0" rIns="0" bIns="0" rtlCol="0" anchor="t">
            <a:spAutoFit/>
          </a:bodyPr>
          <a:lstStyle/>
          <a:p>
            <a:pPr algn="l">
              <a:lnSpc>
                <a:spcPts val="14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8202" y="1424178"/>
            <a:ext cx="8647595" cy="1903047"/>
          </a:xfrm>
          <a:custGeom>
            <a:avLst/>
            <a:gdLst/>
            <a:ahLst/>
            <a:cxnLst/>
            <a:rect l="l" t="t" r="r" b="b"/>
            <a:pathLst>
              <a:path w="8647595" h="1903047">
                <a:moveTo>
                  <a:pt x="0" y="0"/>
                </a:moveTo>
                <a:lnTo>
                  <a:pt x="8647596" y="0"/>
                </a:lnTo>
                <a:lnTo>
                  <a:pt x="8647596" y="1903047"/>
                </a:lnTo>
                <a:lnTo>
                  <a:pt x="0" y="19030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424140" y="1728949"/>
            <a:ext cx="6423812" cy="1452458"/>
          </a:xfrm>
          <a:prstGeom prst="rect">
            <a:avLst/>
          </a:prstGeom>
        </p:spPr>
        <p:txBody>
          <a:bodyPr lIns="0" tIns="0" rIns="0" bIns="0" rtlCol="0" anchor="t">
            <a:spAutoFit/>
          </a:bodyPr>
          <a:lstStyle/>
          <a:p>
            <a:pPr algn="ctr">
              <a:lnSpc>
                <a:spcPts val="5040"/>
              </a:lnSpc>
            </a:pPr>
            <a:r>
              <a:rPr lang="en-US" sz="3600" b="1">
                <a:solidFill>
                  <a:srgbClr val="595959"/>
                </a:solidFill>
                <a:latin typeface="Ubuntu Bold" panose="020B0804030602030204"/>
                <a:ea typeface="Ubuntu Bold" panose="020B0804030602030204"/>
                <a:cs typeface="Ubuntu Bold" panose="020B0804030602030204"/>
                <a:sym typeface="Ubuntu Bold" panose="020B0804030602030204"/>
              </a:rPr>
              <a:t>Kubernetes</a:t>
            </a:r>
          </a:p>
          <a:p>
            <a:pPr algn="ctr">
              <a:lnSpc>
                <a:spcPts val="5880"/>
              </a:lnSpc>
            </a:pPr>
            <a:r>
              <a:rPr lang="en-US" sz="4200" b="1">
                <a:solidFill>
                  <a:srgbClr val="000000"/>
                </a:solidFill>
                <a:latin typeface="Ubuntu Bold" panose="020B0804030602030204"/>
                <a:ea typeface="Ubuntu Bold" panose="020B0804030602030204"/>
                <a:cs typeface="Ubuntu Bold" panose="020B0804030602030204"/>
                <a:sym typeface="Ubuntu Bold" panose="020B0804030602030204"/>
              </a:rPr>
              <a:t>Kubernetes Architecture</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2376" y="182651"/>
            <a:ext cx="7726004" cy="4381290"/>
          </a:xfrm>
          <a:custGeom>
            <a:avLst/>
            <a:gdLst/>
            <a:ahLst/>
            <a:cxnLst/>
            <a:rect l="l" t="t" r="r" b="b"/>
            <a:pathLst>
              <a:path w="7726004" h="4381290">
                <a:moveTo>
                  <a:pt x="0" y="0"/>
                </a:moveTo>
                <a:lnTo>
                  <a:pt x="7726003" y="0"/>
                </a:lnTo>
                <a:lnTo>
                  <a:pt x="7726003" y="4381291"/>
                </a:lnTo>
                <a:lnTo>
                  <a:pt x="0" y="43812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42162" y="1211590"/>
            <a:ext cx="2290667" cy="3281286"/>
          </a:xfrm>
          <a:custGeom>
            <a:avLst/>
            <a:gdLst/>
            <a:ahLst/>
            <a:cxnLst/>
            <a:rect l="l" t="t" r="r" b="b"/>
            <a:pathLst>
              <a:path w="2290667" h="3281286">
                <a:moveTo>
                  <a:pt x="0" y="0"/>
                </a:moveTo>
                <a:lnTo>
                  <a:pt x="2290667" y="0"/>
                </a:lnTo>
                <a:lnTo>
                  <a:pt x="2290667" y="3281286"/>
                </a:lnTo>
                <a:lnTo>
                  <a:pt x="0" y="32812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325879" y="4561046"/>
            <a:ext cx="3708302" cy="395097"/>
          </a:xfrm>
          <a:custGeom>
            <a:avLst/>
            <a:gdLst/>
            <a:ahLst/>
            <a:cxnLst/>
            <a:rect l="l" t="t" r="r" b="b"/>
            <a:pathLst>
              <a:path w="3708302" h="395097">
                <a:moveTo>
                  <a:pt x="0" y="0"/>
                </a:moveTo>
                <a:lnTo>
                  <a:pt x="3708301" y="0"/>
                </a:lnTo>
                <a:lnTo>
                  <a:pt x="3708301" y="395097"/>
                </a:lnTo>
                <a:lnTo>
                  <a:pt x="0" y="3950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3624863" y="1535478"/>
            <a:ext cx="4144299" cy="2876579"/>
          </a:xfrm>
          <a:custGeom>
            <a:avLst/>
            <a:gdLst/>
            <a:ahLst/>
            <a:cxnLst/>
            <a:rect l="l" t="t" r="r" b="b"/>
            <a:pathLst>
              <a:path w="4144299" h="2876579">
                <a:moveTo>
                  <a:pt x="0" y="0"/>
                </a:moveTo>
                <a:lnTo>
                  <a:pt x="4144298" y="0"/>
                </a:lnTo>
                <a:lnTo>
                  <a:pt x="4144298" y="2876578"/>
                </a:lnTo>
                <a:lnTo>
                  <a:pt x="0" y="287657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TextBox 7"/>
          <p:cNvSpPr txBox="1"/>
          <p:nvPr/>
        </p:nvSpPr>
        <p:spPr>
          <a:xfrm>
            <a:off x="325879" y="282445"/>
            <a:ext cx="5554570" cy="806834"/>
          </a:xfrm>
          <a:prstGeom prst="rect">
            <a:avLst/>
          </a:prstGeom>
        </p:spPr>
        <p:txBody>
          <a:bodyPr lIns="0" tIns="0" rIns="0" bIns="0" rtlCol="0" anchor="t">
            <a:spAutoFit/>
          </a:bodyPr>
          <a:lstStyle/>
          <a:p>
            <a:pPr algn="l">
              <a:lnSpc>
                <a:spcPts val="2800"/>
              </a:lnSpc>
            </a:pPr>
            <a:r>
              <a:rPr lang="en-US" sz="2000" b="1">
                <a:solidFill>
                  <a:srgbClr val="000000"/>
                </a:solidFill>
                <a:latin typeface="Ubuntu Bold" panose="020B0804030602030204"/>
                <a:ea typeface="Ubuntu Bold" panose="020B0804030602030204"/>
                <a:cs typeface="Ubuntu Bold" panose="020B0804030602030204"/>
                <a:sym typeface="Ubuntu Bold" panose="020B0804030602030204"/>
              </a:rPr>
              <a:t>Kubernetes Architecture</a:t>
            </a:r>
          </a:p>
          <a:p>
            <a:pPr algn="l">
              <a:lnSpc>
                <a:spcPts val="1960"/>
              </a:lnSpc>
            </a:pPr>
            <a:r>
              <a:rPr lang="en-US" sz="1400" b="1">
                <a:solidFill>
                  <a:srgbClr val="000000"/>
                </a:solidFill>
                <a:latin typeface="Open Sans Bold"/>
                <a:ea typeface="Open Sans Bold"/>
                <a:cs typeface="Open Sans Bold"/>
                <a:sym typeface="Open Sans Bold"/>
              </a:rPr>
              <a:t>Understanding the main components of a Kubernetes Cluster</a:t>
            </a:r>
          </a:p>
        </p:txBody>
      </p:sp>
      <p:sp>
        <p:nvSpPr>
          <p:cNvPr id="8" name="TextBox 8"/>
          <p:cNvSpPr txBox="1"/>
          <p:nvPr/>
        </p:nvSpPr>
        <p:spPr>
          <a:xfrm>
            <a:off x="325879" y="4622825"/>
            <a:ext cx="857298" cy="208445"/>
          </a:xfrm>
          <a:prstGeom prst="rect">
            <a:avLst/>
          </a:prstGeom>
        </p:spPr>
        <p:txBody>
          <a:bodyPr lIns="0" tIns="0" rIns="0" bIns="0" rtlCol="0" anchor="t">
            <a:spAutoFit/>
          </a:bodyPr>
          <a:lstStyle/>
          <a:p>
            <a:pPr algn="l">
              <a:lnSpc>
                <a:spcPts val="1680"/>
              </a:lnSpc>
            </a:pPr>
            <a:r>
              <a:rPr lang="en-US" sz="1200" b="1">
                <a:solidFill>
                  <a:srgbClr val="000000"/>
                </a:solidFill>
                <a:latin typeface="Ubuntu Bold" panose="020B0804030602030204"/>
                <a:ea typeface="Ubuntu Bold" panose="020B0804030602030204"/>
                <a:cs typeface="Ubuntu Bold" panose="020B0804030602030204"/>
                <a:sym typeface="Ubuntu Bold" panose="020B0804030602030204"/>
              </a:rPr>
              <a:t>Kubernetes</a:t>
            </a:r>
          </a:p>
        </p:txBody>
      </p:sp>
      <p:sp>
        <p:nvSpPr>
          <p:cNvPr id="9" name="TextBox 9"/>
          <p:cNvSpPr txBox="1"/>
          <p:nvPr/>
        </p:nvSpPr>
        <p:spPr>
          <a:xfrm>
            <a:off x="1291380" y="1336977"/>
            <a:ext cx="994658" cy="145085"/>
          </a:xfrm>
          <a:prstGeom prst="rect">
            <a:avLst/>
          </a:prstGeom>
        </p:spPr>
        <p:txBody>
          <a:bodyPr lIns="0" tIns="0" rIns="0" bIns="0" rtlCol="0" anchor="t">
            <a:spAutoFit/>
          </a:bodyPr>
          <a:lstStyle/>
          <a:p>
            <a:pPr algn="l">
              <a:lnSpc>
                <a:spcPts val="1120"/>
              </a:lnSpc>
            </a:pPr>
            <a:r>
              <a:rPr lang="en-US" sz="800" b="1">
                <a:solidFill>
                  <a:srgbClr val="2875E2"/>
                </a:solidFill>
                <a:latin typeface="Open Sans Bold"/>
                <a:ea typeface="Open Sans Bold"/>
                <a:cs typeface="Open Sans Bold"/>
                <a:sym typeface="Open Sans Bold"/>
              </a:rPr>
              <a:t>Kubernetes Cluster</a:t>
            </a:r>
          </a:p>
        </p:txBody>
      </p:sp>
      <p:sp>
        <p:nvSpPr>
          <p:cNvPr id="10" name="TextBox 10"/>
          <p:cNvSpPr txBox="1"/>
          <p:nvPr/>
        </p:nvSpPr>
        <p:spPr>
          <a:xfrm>
            <a:off x="1385040" y="1672761"/>
            <a:ext cx="1464840" cy="145085"/>
          </a:xfrm>
          <a:prstGeom prst="rect">
            <a:avLst/>
          </a:prstGeom>
        </p:spPr>
        <p:txBody>
          <a:bodyPr lIns="0" tIns="0" rIns="0" bIns="0" rtlCol="0" anchor="t">
            <a:spAutoFit/>
          </a:bodyPr>
          <a:lstStyle/>
          <a:p>
            <a:pPr algn="l">
              <a:lnSpc>
                <a:spcPts val="1120"/>
              </a:lnSpc>
            </a:pPr>
            <a:r>
              <a:rPr lang="en-US" sz="800" b="1">
                <a:solidFill>
                  <a:srgbClr val="2875E2"/>
                </a:solidFill>
                <a:latin typeface="Open Sans Bold"/>
                <a:ea typeface="Open Sans Bold"/>
                <a:cs typeface="Open Sans Bold"/>
                <a:sym typeface="Open Sans Bold"/>
              </a:rPr>
              <a:t>Control Plane (Master Node)</a:t>
            </a:r>
          </a:p>
        </p:txBody>
      </p:sp>
      <p:sp>
        <p:nvSpPr>
          <p:cNvPr id="11" name="TextBox 11"/>
          <p:cNvSpPr txBox="1"/>
          <p:nvPr/>
        </p:nvSpPr>
        <p:spPr>
          <a:xfrm>
            <a:off x="3774091" y="1660865"/>
            <a:ext cx="562099" cy="145085"/>
          </a:xfrm>
          <a:prstGeom prst="rect">
            <a:avLst/>
          </a:prstGeom>
        </p:spPr>
        <p:txBody>
          <a:bodyPr lIns="0" tIns="0" rIns="0" bIns="0" rtlCol="0" anchor="t">
            <a:spAutoFit/>
          </a:bodyPr>
          <a:lstStyle/>
          <a:p>
            <a:pPr algn="l">
              <a:lnSpc>
                <a:spcPts val="1120"/>
              </a:lnSpc>
            </a:pPr>
            <a:r>
              <a:rPr lang="en-US" sz="800" b="1">
                <a:solidFill>
                  <a:srgbClr val="2875E2"/>
                </a:solidFill>
                <a:latin typeface="Open Sans Bold"/>
                <a:ea typeface="Open Sans Bold"/>
                <a:cs typeface="Open Sans Bold"/>
                <a:sym typeface="Open Sans Bold"/>
              </a:rPr>
              <a:t>Data Plane</a:t>
            </a:r>
          </a:p>
        </p:txBody>
      </p:sp>
      <p:sp>
        <p:nvSpPr>
          <p:cNvPr id="12" name="TextBox 12"/>
          <p:cNvSpPr txBox="1"/>
          <p:nvPr/>
        </p:nvSpPr>
        <p:spPr>
          <a:xfrm>
            <a:off x="3880885" y="2058991"/>
            <a:ext cx="685524" cy="145085"/>
          </a:xfrm>
          <a:prstGeom prst="rect">
            <a:avLst/>
          </a:prstGeom>
        </p:spPr>
        <p:txBody>
          <a:bodyPr lIns="0" tIns="0" rIns="0" bIns="0" rtlCol="0" anchor="t">
            <a:spAutoFit/>
          </a:bodyPr>
          <a:lstStyle/>
          <a:p>
            <a:pPr algn="l">
              <a:lnSpc>
                <a:spcPts val="1120"/>
              </a:lnSpc>
            </a:pPr>
            <a:r>
              <a:rPr lang="en-US" sz="800" b="1">
                <a:solidFill>
                  <a:srgbClr val="2875E2"/>
                </a:solidFill>
                <a:latin typeface="Open Sans Bold"/>
                <a:ea typeface="Open Sans Bold"/>
                <a:cs typeface="Open Sans Bold"/>
                <a:sym typeface="Open Sans Bold"/>
              </a:rPr>
              <a:t>Worker Node</a:t>
            </a:r>
          </a:p>
        </p:txBody>
      </p:sp>
      <p:sp>
        <p:nvSpPr>
          <p:cNvPr id="13" name="TextBox 13"/>
          <p:cNvSpPr txBox="1"/>
          <p:nvPr/>
        </p:nvSpPr>
        <p:spPr>
          <a:xfrm>
            <a:off x="3880885" y="4106437"/>
            <a:ext cx="685524" cy="145085"/>
          </a:xfrm>
          <a:prstGeom prst="rect">
            <a:avLst/>
          </a:prstGeom>
        </p:spPr>
        <p:txBody>
          <a:bodyPr lIns="0" tIns="0" rIns="0" bIns="0" rtlCol="0" anchor="t">
            <a:spAutoFit/>
          </a:bodyPr>
          <a:lstStyle/>
          <a:p>
            <a:pPr algn="l">
              <a:lnSpc>
                <a:spcPts val="1120"/>
              </a:lnSpc>
            </a:pPr>
            <a:r>
              <a:rPr lang="en-US" sz="800" b="1">
                <a:solidFill>
                  <a:srgbClr val="2875E2"/>
                </a:solidFill>
                <a:latin typeface="Open Sans Bold"/>
                <a:ea typeface="Open Sans Bold"/>
                <a:cs typeface="Open Sans Bold"/>
                <a:sym typeface="Open Sans Bold"/>
              </a:rPr>
              <a:t>Worker Node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2376" y="182651"/>
            <a:ext cx="7726004" cy="4381290"/>
          </a:xfrm>
          <a:custGeom>
            <a:avLst/>
            <a:gdLst/>
            <a:ahLst/>
            <a:cxnLst/>
            <a:rect l="l" t="t" r="r" b="b"/>
            <a:pathLst>
              <a:path w="7726004" h="4381290">
                <a:moveTo>
                  <a:pt x="0" y="0"/>
                </a:moveTo>
                <a:lnTo>
                  <a:pt x="7726003" y="0"/>
                </a:lnTo>
                <a:lnTo>
                  <a:pt x="7726003" y="4381291"/>
                </a:lnTo>
                <a:lnTo>
                  <a:pt x="0" y="43812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42162" y="1211590"/>
            <a:ext cx="2290667" cy="3281286"/>
          </a:xfrm>
          <a:custGeom>
            <a:avLst/>
            <a:gdLst/>
            <a:ahLst/>
            <a:cxnLst/>
            <a:rect l="l" t="t" r="r" b="b"/>
            <a:pathLst>
              <a:path w="2290667" h="3281286">
                <a:moveTo>
                  <a:pt x="0" y="0"/>
                </a:moveTo>
                <a:lnTo>
                  <a:pt x="2290667" y="0"/>
                </a:lnTo>
                <a:lnTo>
                  <a:pt x="2290667" y="3281286"/>
                </a:lnTo>
                <a:lnTo>
                  <a:pt x="0" y="32812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262376" y="1535478"/>
            <a:ext cx="7603350" cy="3484178"/>
          </a:xfrm>
          <a:custGeom>
            <a:avLst/>
            <a:gdLst/>
            <a:ahLst/>
            <a:cxnLst/>
            <a:rect l="l" t="t" r="r" b="b"/>
            <a:pathLst>
              <a:path w="7603350" h="3484178">
                <a:moveTo>
                  <a:pt x="0" y="0"/>
                </a:moveTo>
                <a:lnTo>
                  <a:pt x="7603350" y="0"/>
                </a:lnTo>
                <a:lnTo>
                  <a:pt x="7603350" y="3484178"/>
                </a:lnTo>
                <a:lnTo>
                  <a:pt x="0" y="34841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7944441" y="1221772"/>
            <a:ext cx="1166508" cy="783079"/>
          </a:xfrm>
          <a:custGeom>
            <a:avLst/>
            <a:gdLst/>
            <a:ahLst/>
            <a:cxnLst/>
            <a:rect l="l" t="t" r="r" b="b"/>
            <a:pathLst>
              <a:path w="1166508" h="783079">
                <a:moveTo>
                  <a:pt x="0" y="0"/>
                </a:moveTo>
                <a:lnTo>
                  <a:pt x="1166507" y="0"/>
                </a:lnTo>
                <a:lnTo>
                  <a:pt x="1166507" y="783079"/>
                </a:lnTo>
                <a:lnTo>
                  <a:pt x="0" y="78307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TextBox 7"/>
          <p:cNvSpPr txBox="1"/>
          <p:nvPr/>
        </p:nvSpPr>
        <p:spPr>
          <a:xfrm>
            <a:off x="325879" y="282445"/>
            <a:ext cx="5554570" cy="806834"/>
          </a:xfrm>
          <a:prstGeom prst="rect">
            <a:avLst/>
          </a:prstGeom>
        </p:spPr>
        <p:txBody>
          <a:bodyPr lIns="0" tIns="0" rIns="0" bIns="0" rtlCol="0" anchor="t">
            <a:spAutoFit/>
          </a:bodyPr>
          <a:lstStyle/>
          <a:p>
            <a:pPr algn="l">
              <a:lnSpc>
                <a:spcPts val="2800"/>
              </a:lnSpc>
            </a:pPr>
            <a:r>
              <a:rPr lang="en-US" sz="2000" b="1">
                <a:solidFill>
                  <a:srgbClr val="000000"/>
                </a:solidFill>
                <a:latin typeface="Ubuntu Bold" panose="020B0804030602030204"/>
                <a:ea typeface="Ubuntu Bold" panose="020B0804030602030204"/>
                <a:cs typeface="Ubuntu Bold" panose="020B0804030602030204"/>
                <a:sym typeface="Ubuntu Bold" panose="020B0804030602030204"/>
              </a:rPr>
              <a:t>Kubernetes Architecture</a:t>
            </a:r>
          </a:p>
          <a:p>
            <a:pPr algn="l">
              <a:lnSpc>
                <a:spcPts val="1960"/>
              </a:lnSpc>
            </a:pPr>
            <a:r>
              <a:rPr lang="en-US" sz="1400" b="1">
                <a:solidFill>
                  <a:srgbClr val="000000"/>
                </a:solidFill>
                <a:latin typeface="Open Sans Bold"/>
                <a:ea typeface="Open Sans Bold"/>
                <a:cs typeface="Open Sans Bold"/>
                <a:sym typeface="Open Sans Bold"/>
              </a:rPr>
              <a:t>Understanding the main components of a Kubernetes Cluster</a:t>
            </a:r>
          </a:p>
        </p:txBody>
      </p:sp>
      <p:sp>
        <p:nvSpPr>
          <p:cNvPr id="8" name="TextBox 8"/>
          <p:cNvSpPr txBox="1"/>
          <p:nvPr/>
        </p:nvSpPr>
        <p:spPr>
          <a:xfrm>
            <a:off x="325879" y="4622825"/>
            <a:ext cx="857298" cy="208445"/>
          </a:xfrm>
          <a:prstGeom prst="rect">
            <a:avLst/>
          </a:prstGeom>
        </p:spPr>
        <p:txBody>
          <a:bodyPr lIns="0" tIns="0" rIns="0" bIns="0" rtlCol="0" anchor="t">
            <a:spAutoFit/>
          </a:bodyPr>
          <a:lstStyle/>
          <a:p>
            <a:pPr algn="l">
              <a:lnSpc>
                <a:spcPts val="1680"/>
              </a:lnSpc>
            </a:pPr>
            <a:r>
              <a:rPr lang="en-US" sz="1200" b="1">
                <a:solidFill>
                  <a:srgbClr val="000000"/>
                </a:solidFill>
                <a:latin typeface="Ubuntu Bold" panose="020B0804030602030204"/>
                <a:ea typeface="Ubuntu Bold" panose="020B0804030602030204"/>
                <a:cs typeface="Ubuntu Bold" panose="020B0804030602030204"/>
                <a:sym typeface="Ubuntu Bold" panose="020B0804030602030204"/>
              </a:rPr>
              <a:t>Kubernetes</a:t>
            </a:r>
          </a:p>
        </p:txBody>
      </p:sp>
      <p:sp>
        <p:nvSpPr>
          <p:cNvPr id="9" name="TextBox 9"/>
          <p:cNvSpPr txBox="1"/>
          <p:nvPr/>
        </p:nvSpPr>
        <p:spPr>
          <a:xfrm>
            <a:off x="1774698" y="2069421"/>
            <a:ext cx="221771" cy="145085"/>
          </a:xfrm>
          <a:prstGeom prst="rect">
            <a:avLst/>
          </a:prstGeom>
        </p:spPr>
        <p:txBody>
          <a:bodyPr lIns="0" tIns="0" rIns="0" bIns="0" rtlCol="0" anchor="t">
            <a:spAutoFit/>
          </a:bodyPr>
          <a:lstStyle/>
          <a:p>
            <a:pPr algn="l">
              <a:lnSpc>
                <a:spcPts val="1120"/>
              </a:lnSpc>
            </a:pPr>
            <a:r>
              <a:rPr lang="en-US" sz="800" b="1">
                <a:solidFill>
                  <a:srgbClr val="000000"/>
                </a:solidFill>
                <a:latin typeface="Open Sans Bold"/>
                <a:ea typeface="Open Sans Bold"/>
                <a:cs typeface="Open Sans Bold"/>
                <a:sym typeface="Open Sans Bold"/>
              </a:rPr>
              <a:t>Etcd</a:t>
            </a:r>
          </a:p>
        </p:txBody>
      </p:sp>
      <p:sp>
        <p:nvSpPr>
          <p:cNvPr id="10" name="TextBox 10"/>
          <p:cNvSpPr txBox="1"/>
          <p:nvPr/>
        </p:nvSpPr>
        <p:spPr>
          <a:xfrm>
            <a:off x="1604943" y="3705377"/>
            <a:ext cx="552669" cy="249860"/>
          </a:xfrm>
          <a:prstGeom prst="rect">
            <a:avLst/>
          </a:prstGeom>
        </p:spPr>
        <p:txBody>
          <a:bodyPr lIns="0" tIns="0" rIns="0" bIns="0" rtlCol="0" anchor="t">
            <a:spAutoFit/>
          </a:bodyPr>
          <a:lstStyle/>
          <a:p>
            <a:pPr algn="ctr">
              <a:lnSpc>
                <a:spcPts val="975"/>
              </a:lnSpc>
            </a:pPr>
            <a:r>
              <a:rPr lang="en-US" sz="800" b="1">
                <a:solidFill>
                  <a:srgbClr val="000000"/>
                </a:solidFill>
                <a:latin typeface="Open Sans Bold"/>
                <a:ea typeface="Open Sans Bold"/>
                <a:cs typeface="Open Sans Bold"/>
                <a:sym typeface="Open Sans Bold"/>
              </a:rPr>
              <a:t>Cloud Controller </a:t>
            </a:r>
          </a:p>
        </p:txBody>
      </p:sp>
      <p:sp>
        <p:nvSpPr>
          <p:cNvPr id="11" name="TextBox 11"/>
          <p:cNvSpPr txBox="1"/>
          <p:nvPr/>
        </p:nvSpPr>
        <p:spPr>
          <a:xfrm>
            <a:off x="1638348" y="3953027"/>
            <a:ext cx="457533" cy="126035"/>
          </a:xfrm>
          <a:prstGeom prst="rect">
            <a:avLst/>
          </a:prstGeom>
        </p:spPr>
        <p:txBody>
          <a:bodyPr lIns="0" tIns="0" rIns="0" bIns="0" rtlCol="0" anchor="t">
            <a:spAutoFit/>
          </a:bodyPr>
          <a:lstStyle/>
          <a:p>
            <a:pPr algn="l">
              <a:lnSpc>
                <a:spcPts val="975"/>
              </a:lnSpc>
            </a:pPr>
            <a:r>
              <a:rPr lang="en-US" sz="800" b="1">
                <a:solidFill>
                  <a:srgbClr val="000000"/>
                </a:solidFill>
                <a:latin typeface="Open Sans Bold"/>
                <a:ea typeface="Open Sans Bold"/>
                <a:cs typeface="Open Sans Bold"/>
                <a:sym typeface="Open Sans Bold"/>
              </a:rPr>
              <a:t>Manager</a:t>
            </a:r>
          </a:p>
        </p:txBody>
      </p:sp>
      <p:sp>
        <p:nvSpPr>
          <p:cNvPr id="12" name="TextBox 12"/>
          <p:cNvSpPr txBox="1"/>
          <p:nvPr/>
        </p:nvSpPr>
        <p:spPr>
          <a:xfrm>
            <a:off x="1291380" y="1336977"/>
            <a:ext cx="994658" cy="145085"/>
          </a:xfrm>
          <a:prstGeom prst="rect">
            <a:avLst/>
          </a:prstGeom>
        </p:spPr>
        <p:txBody>
          <a:bodyPr lIns="0" tIns="0" rIns="0" bIns="0" rtlCol="0" anchor="t">
            <a:spAutoFit/>
          </a:bodyPr>
          <a:lstStyle/>
          <a:p>
            <a:pPr algn="l">
              <a:lnSpc>
                <a:spcPts val="1120"/>
              </a:lnSpc>
            </a:pPr>
            <a:r>
              <a:rPr lang="en-US" sz="800" b="1">
                <a:solidFill>
                  <a:srgbClr val="2875E2"/>
                </a:solidFill>
                <a:latin typeface="Open Sans Bold"/>
                <a:ea typeface="Open Sans Bold"/>
                <a:cs typeface="Open Sans Bold"/>
                <a:sym typeface="Open Sans Bold"/>
              </a:rPr>
              <a:t>Kubernetes Cluster</a:t>
            </a:r>
          </a:p>
        </p:txBody>
      </p:sp>
      <p:sp>
        <p:nvSpPr>
          <p:cNvPr id="13" name="TextBox 13"/>
          <p:cNvSpPr txBox="1"/>
          <p:nvPr/>
        </p:nvSpPr>
        <p:spPr>
          <a:xfrm>
            <a:off x="2074555" y="2900753"/>
            <a:ext cx="529771" cy="145085"/>
          </a:xfrm>
          <a:prstGeom prst="rect">
            <a:avLst/>
          </a:prstGeom>
        </p:spPr>
        <p:txBody>
          <a:bodyPr lIns="0" tIns="0" rIns="0" bIns="0" rtlCol="0" anchor="t">
            <a:spAutoFit/>
          </a:bodyPr>
          <a:lstStyle/>
          <a:p>
            <a:pPr algn="l">
              <a:lnSpc>
                <a:spcPts val="1120"/>
              </a:lnSpc>
            </a:pPr>
            <a:r>
              <a:rPr lang="en-US" sz="800" b="1">
                <a:solidFill>
                  <a:srgbClr val="000000"/>
                </a:solidFill>
                <a:latin typeface="Open Sans Bold"/>
                <a:ea typeface="Open Sans Bold"/>
                <a:cs typeface="Open Sans Bold"/>
                <a:sym typeface="Open Sans Bold"/>
              </a:rPr>
              <a:t>API Server</a:t>
            </a:r>
          </a:p>
        </p:txBody>
      </p:sp>
      <p:sp>
        <p:nvSpPr>
          <p:cNvPr id="14" name="TextBox 14"/>
          <p:cNvSpPr txBox="1"/>
          <p:nvPr/>
        </p:nvSpPr>
        <p:spPr>
          <a:xfrm>
            <a:off x="1385040" y="1672761"/>
            <a:ext cx="1464840" cy="145085"/>
          </a:xfrm>
          <a:prstGeom prst="rect">
            <a:avLst/>
          </a:prstGeom>
        </p:spPr>
        <p:txBody>
          <a:bodyPr lIns="0" tIns="0" rIns="0" bIns="0" rtlCol="0" anchor="t">
            <a:spAutoFit/>
          </a:bodyPr>
          <a:lstStyle/>
          <a:p>
            <a:pPr algn="l">
              <a:lnSpc>
                <a:spcPts val="1120"/>
              </a:lnSpc>
            </a:pPr>
            <a:r>
              <a:rPr lang="en-US" sz="800" b="1">
                <a:solidFill>
                  <a:srgbClr val="2875E2"/>
                </a:solidFill>
                <a:latin typeface="Open Sans Bold"/>
                <a:ea typeface="Open Sans Bold"/>
                <a:cs typeface="Open Sans Bold"/>
                <a:sym typeface="Open Sans Bold"/>
              </a:rPr>
              <a:t>Control Plane (Master Node)</a:t>
            </a:r>
          </a:p>
        </p:txBody>
      </p:sp>
      <p:sp>
        <p:nvSpPr>
          <p:cNvPr id="15" name="TextBox 15"/>
          <p:cNvSpPr txBox="1"/>
          <p:nvPr/>
        </p:nvSpPr>
        <p:spPr>
          <a:xfrm>
            <a:off x="2519439" y="2072945"/>
            <a:ext cx="512874" cy="145085"/>
          </a:xfrm>
          <a:prstGeom prst="rect">
            <a:avLst/>
          </a:prstGeom>
        </p:spPr>
        <p:txBody>
          <a:bodyPr lIns="0" tIns="0" rIns="0" bIns="0" rtlCol="0" anchor="t">
            <a:spAutoFit/>
          </a:bodyPr>
          <a:lstStyle/>
          <a:p>
            <a:pPr algn="l">
              <a:lnSpc>
                <a:spcPts val="1120"/>
              </a:lnSpc>
            </a:pPr>
            <a:r>
              <a:rPr lang="en-US" sz="800" b="1">
                <a:solidFill>
                  <a:srgbClr val="000000"/>
                </a:solidFill>
                <a:latin typeface="Open Sans Bold"/>
                <a:ea typeface="Open Sans Bold"/>
                <a:cs typeface="Open Sans Bold"/>
                <a:sym typeface="Open Sans Bold"/>
              </a:rPr>
              <a:t>Scheduler</a:t>
            </a:r>
          </a:p>
        </p:txBody>
      </p:sp>
      <p:sp>
        <p:nvSpPr>
          <p:cNvPr id="16" name="TextBox 16"/>
          <p:cNvSpPr txBox="1"/>
          <p:nvPr/>
        </p:nvSpPr>
        <p:spPr>
          <a:xfrm>
            <a:off x="2534041" y="3767290"/>
            <a:ext cx="552669" cy="126035"/>
          </a:xfrm>
          <a:prstGeom prst="rect">
            <a:avLst/>
          </a:prstGeom>
        </p:spPr>
        <p:txBody>
          <a:bodyPr lIns="0" tIns="0" rIns="0" bIns="0" rtlCol="0" anchor="t">
            <a:spAutoFit/>
          </a:bodyPr>
          <a:lstStyle/>
          <a:p>
            <a:pPr algn="l">
              <a:lnSpc>
                <a:spcPts val="975"/>
              </a:lnSpc>
            </a:pPr>
            <a:r>
              <a:rPr lang="en-US" sz="800" b="1">
                <a:solidFill>
                  <a:srgbClr val="000000"/>
                </a:solidFill>
                <a:latin typeface="Open Sans Bold"/>
                <a:ea typeface="Open Sans Bold"/>
                <a:cs typeface="Open Sans Bold"/>
                <a:sym typeface="Open Sans Bold"/>
              </a:rPr>
              <a:t>Controller </a:t>
            </a:r>
          </a:p>
        </p:txBody>
      </p:sp>
      <p:sp>
        <p:nvSpPr>
          <p:cNvPr id="17" name="TextBox 17"/>
          <p:cNvSpPr txBox="1"/>
          <p:nvPr/>
        </p:nvSpPr>
        <p:spPr>
          <a:xfrm>
            <a:off x="2567445" y="3891115"/>
            <a:ext cx="457533" cy="126035"/>
          </a:xfrm>
          <a:prstGeom prst="rect">
            <a:avLst/>
          </a:prstGeom>
        </p:spPr>
        <p:txBody>
          <a:bodyPr lIns="0" tIns="0" rIns="0" bIns="0" rtlCol="0" anchor="t">
            <a:spAutoFit/>
          </a:bodyPr>
          <a:lstStyle/>
          <a:p>
            <a:pPr algn="l">
              <a:lnSpc>
                <a:spcPts val="975"/>
              </a:lnSpc>
            </a:pPr>
            <a:r>
              <a:rPr lang="en-US" sz="800" b="1">
                <a:solidFill>
                  <a:srgbClr val="000000"/>
                </a:solidFill>
                <a:latin typeface="Open Sans Bold"/>
                <a:ea typeface="Open Sans Bold"/>
                <a:cs typeface="Open Sans Bold"/>
                <a:sym typeface="Open Sans Bold"/>
              </a:rPr>
              <a:t>Manager</a:t>
            </a:r>
          </a:p>
        </p:txBody>
      </p:sp>
      <p:sp>
        <p:nvSpPr>
          <p:cNvPr id="18" name="TextBox 18"/>
          <p:cNvSpPr txBox="1"/>
          <p:nvPr/>
        </p:nvSpPr>
        <p:spPr>
          <a:xfrm>
            <a:off x="3774091" y="1660865"/>
            <a:ext cx="562099" cy="145085"/>
          </a:xfrm>
          <a:prstGeom prst="rect">
            <a:avLst/>
          </a:prstGeom>
        </p:spPr>
        <p:txBody>
          <a:bodyPr lIns="0" tIns="0" rIns="0" bIns="0" rtlCol="0" anchor="t">
            <a:spAutoFit/>
          </a:bodyPr>
          <a:lstStyle/>
          <a:p>
            <a:pPr algn="l">
              <a:lnSpc>
                <a:spcPts val="1120"/>
              </a:lnSpc>
            </a:pPr>
            <a:r>
              <a:rPr lang="en-US" sz="800" b="1">
                <a:solidFill>
                  <a:srgbClr val="2875E2"/>
                </a:solidFill>
                <a:latin typeface="Open Sans Bold"/>
                <a:ea typeface="Open Sans Bold"/>
                <a:cs typeface="Open Sans Bold"/>
                <a:sym typeface="Open Sans Bold"/>
              </a:rPr>
              <a:t>Data Plane</a:t>
            </a:r>
          </a:p>
        </p:txBody>
      </p:sp>
      <p:sp>
        <p:nvSpPr>
          <p:cNvPr id="19" name="TextBox 19"/>
          <p:cNvSpPr txBox="1"/>
          <p:nvPr/>
        </p:nvSpPr>
        <p:spPr>
          <a:xfrm>
            <a:off x="3880885" y="2058991"/>
            <a:ext cx="685524" cy="145085"/>
          </a:xfrm>
          <a:prstGeom prst="rect">
            <a:avLst/>
          </a:prstGeom>
        </p:spPr>
        <p:txBody>
          <a:bodyPr lIns="0" tIns="0" rIns="0" bIns="0" rtlCol="0" anchor="t">
            <a:spAutoFit/>
          </a:bodyPr>
          <a:lstStyle/>
          <a:p>
            <a:pPr algn="l">
              <a:lnSpc>
                <a:spcPts val="1120"/>
              </a:lnSpc>
            </a:pPr>
            <a:r>
              <a:rPr lang="en-US" sz="800" b="1">
                <a:solidFill>
                  <a:srgbClr val="2875E2"/>
                </a:solidFill>
                <a:latin typeface="Open Sans Bold"/>
                <a:ea typeface="Open Sans Bold"/>
                <a:cs typeface="Open Sans Bold"/>
                <a:sym typeface="Open Sans Bold"/>
              </a:rPr>
              <a:t>Worker Node</a:t>
            </a:r>
          </a:p>
        </p:txBody>
      </p:sp>
      <p:sp>
        <p:nvSpPr>
          <p:cNvPr id="20" name="TextBox 20"/>
          <p:cNvSpPr txBox="1"/>
          <p:nvPr/>
        </p:nvSpPr>
        <p:spPr>
          <a:xfrm>
            <a:off x="3880885" y="4106437"/>
            <a:ext cx="685524" cy="145085"/>
          </a:xfrm>
          <a:prstGeom prst="rect">
            <a:avLst/>
          </a:prstGeom>
        </p:spPr>
        <p:txBody>
          <a:bodyPr lIns="0" tIns="0" rIns="0" bIns="0" rtlCol="0" anchor="t">
            <a:spAutoFit/>
          </a:bodyPr>
          <a:lstStyle/>
          <a:p>
            <a:pPr algn="l">
              <a:lnSpc>
                <a:spcPts val="1120"/>
              </a:lnSpc>
            </a:pPr>
            <a:r>
              <a:rPr lang="en-US" sz="800" b="1">
                <a:solidFill>
                  <a:srgbClr val="2875E2"/>
                </a:solidFill>
                <a:latin typeface="Open Sans Bold"/>
                <a:ea typeface="Open Sans Bold"/>
                <a:cs typeface="Open Sans Bold"/>
                <a:sym typeface="Open Sans Bold"/>
              </a:rPr>
              <a:t>Worker Node</a:t>
            </a:r>
          </a:p>
        </p:txBody>
      </p:sp>
      <p:sp>
        <p:nvSpPr>
          <p:cNvPr id="21" name="TextBox 21"/>
          <p:cNvSpPr txBox="1"/>
          <p:nvPr/>
        </p:nvSpPr>
        <p:spPr>
          <a:xfrm>
            <a:off x="8311182" y="1727235"/>
            <a:ext cx="450904" cy="145085"/>
          </a:xfrm>
          <a:prstGeom prst="rect">
            <a:avLst/>
          </a:prstGeom>
        </p:spPr>
        <p:txBody>
          <a:bodyPr lIns="0" tIns="0" rIns="0" bIns="0" rtlCol="0" anchor="t">
            <a:spAutoFit/>
          </a:bodyPr>
          <a:lstStyle/>
          <a:p>
            <a:pPr algn="l">
              <a:lnSpc>
                <a:spcPts val="1120"/>
              </a:lnSpc>
            </a:pPr>
            <a:r>
              <a:rPr lang="en-US" sz="800" b="1">
                <a:solidFill>
                  <a:srgbClr val="000000"/>
                </a:solidFill>
                <a:latin typeface="Open Sans Bold"/>
                <a:ea typeface="Open Sans Bold"/>
                <a:cs typeface="Open Sans Bold"/>
                <a:sym typeface="Open Sans Bold"/>
              </a:rPr>
              <a:t>Optional</a:t>
            </a:r>
          </a:p>
        </p:txBody>
      </p:sp>
      <p:sp>
        <p:nvSpPr>
          <p:cNvPr id="22" name="TextBox 22"/>
          <p:cNvSpPr txBox="1"/>
          <p:nvPr/>
        </p:nvSpPr>
        <p:spPr>
          <a:xfrm>
            <a:off x="8311182" y="1347159"/>
            <a:ext cx="571424" cy="145085"/>
          </a:xfrm>
          <a:prstGeom prst="rect">
            <a:avLst/>
          </a:prstGeom>
        </p:spPr>
        <p:txBody>
          <a:bodyPr lIns="0" tIns="0" rIns="0" bIns="0" rtlCol="0" anchor="t">
            <a:spAutoFit/>
          </a:bodyPr>
          <a:lstStyle/>
          <a:p>
            <a:pPr algn="l">
              <a:lnSpc>
                <a:spcPts val="1120"/>
              </a:lnSpc>
            </a:pPr>
            <a:r>
              <a:rPr lang="en-US" sz="800" b="1">
                <a:solidFill>
                  <a:srgbClr val="000000"/>
                </a:solidFill>
                <a:latin typeface="Open Sans Bold"/>
                <a:ea typeface="Open Sans Bold"/>
                <a:cs typeface="Open Sans Bold"/>
                <a:sym typeface="Open Sans Bold"/>
              </a:rPr>
              <a:t>Mandatory</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2376" y="182651"/>
            <a:ext cx="7726004" cy="4381290"/>
          </a:xfrm>
          <a:custGeom>
            <a:avLst/>
            <a:gdLst/>
            <a:ahLst/>
            <a:cxnLst/>
            <a:rect l="l" t="t" r="r" b="b"/>
            <a:pathLst>
              <a:path w="7726004" h="4381290">
                <a:moveTo>
                  <a:pt x="0" y="0"/>
                </a:moveTo>
                <a:lnTo>
                  <a:pt x="7726003" y="0"/>
                </a:lnTo>
                <a:lnTo>
                  <a:pt x="7726003" y="4381291"/>
                </a:lnTo>
                <a:lnTo>
                  <a:pt x="0" y="43812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42162" y="1211590"/>
            <a:ext cx="2290667" cy="3281286"/>
          </a:xfrm>
          <a:custGeom>
            <a:avLst/>
            <a:gdLst/>
            <a:ahLst/>
            <a:cxnLst/>
            <a:rect l="l" t="t" r="r" b="b"/>
            <a:pathLst>
              <a:path w="2290667" h="3281286">
                <a:moveTo>
                  <a:pt x="0" y="0"/>
                </a:moveTo>
                <a:lnTo>
                  <a:pt x="2290667" y="0"/>
                </a:lnTo>
                <a:lnTo>
                  <a:pt x="2290667" y="3281286"/>
                </a:lnTo>
                <a:lnTo>
                  <a:pt x="0" y="32812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325879" y="4561046"/>
            <a:ext cx="3708302" cy="395097"/>
          </a:xfrm>
          <a:custGeom>
            <a:avLst/>
            <a:gdLst/>
            <a:ahLst/>
            <a:cxnLst/>
            <a:rect l="l" t="t" r="r" b="b"/>
            <a:pathLst>
              <a:path w="3708302" h="395097">
                <a:moveTo>
                  <a:pt x="0" y="0"/>
                </a:moveTo>
                <a:lnTo>
                  <a:pt x="3708301" y="0"/>
                </a:lnTo>
                <a:lnTo>
                  <a:pt x="3708301" y="395097"/>
                </a:lnTo>
                <a:lnTo>
                  <a:pt x="0" y="3950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3624863" y="1535478"/>
            <a:ext cx="4144299" cy="2876579"/>
          </a:xfrm>
          <a:custGeom>
            <a:avLst/>
            <a:gdLst/>
            <a:ahLst/>
            <a:cxnLst/>
            <a:rect l="l" t="t" r="r" b="b"/>
            <a:pathLst>
              <a:path w="4144299" h="2876579">
                <a:moveTo>
                  <a:pt x="0" y="0"/>
                </a:moveTo>
                <a:lnTo>
                  <a:pt x="4144298" y="0"/>
                </a:lnTo>
                <a:lnTo>
                  <a:pt x="4144298" y="2876578"/>
                </a:lnTo>
                <a:lnTo>
                  <a:pt x="0" y="287657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3967067" y="3298146"/>
            <a:ext cx="544849" cy="529504"/>
          </a:xfrm>
          <a:custGeom>
            <a:avLst/>
            <a:gdLst/>
            <a:ahLst/>
            <a:cxnLst/>
            <a:rect l="l" t="t" r="r" b="b"/>
            <a:pathLst>
              <a:path w="544849" h="529504">
                <a:moveTo>
                  <a:pt x="0" y="0"/>
                </a:moveTo>
                <a:lnTo>
                  <a:pt x="544849" y="0"/>
                </a:lnTo>
                <a:lnTo>
                  <a:pt x="544849" y="529504"/>
                </a:lnTo>
                <a:lnTo>
                  <a:pt x="0" y="529504"/>
                </a:lnTo>
                <a:lnTo>
                  <a:pt x="0" y="0"/>
                </a:lnTo>
                <a:close/>
              </a:path>
            </a:pathLst>
          </a:custGeom>
          <a:blipFill>
            <a:blip r:embed="rId12"/>
            <a:stretch>
              <a:fillRect/>
            </a:stretch>
          </a:blipFill>
        </p:spPr>
      </p:sp>
      <p:sp>
        <p:nvSpPr>
          <p:cNvPr id="8" name="Freeform 8"/>
          <p:cNvSpPr/>
          <p:nvPr/>
        </p:nvSpPr>
        <p:spPr>
          <a:xfrm>
            <a:off x="4454938" y="3298146"/>
            <a:ext cx="544849" cy="529504"/>
          </a:xfrm>
          <a:custGeom>
            <a:avLst/>
            <a:gdLst/>
            <a:ahLst/>
            <a:cxnLst/>
            <a:rect l="l" t="t" r="r" b="b"/>
            <a:pathLst>
              <a:path w="544849" h="529504">
                <a:moveTo>
                  <a:pt x="0" y="0"/>
                </a:moveTo>
                <a:lnTo>
                  <a:pt x="544849" y="0"/>
                </a:lnTo>
                <a:lnTo>
                  <a:pt x="544849" y="529504"/>
                </a:lnTo>
                <a:lnTo>
                  <a:pt x="0" y="52950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a:off x="4958858" y="3298146"/>
            <a:ext cx="544849" cy="529504"/>
          </a:xfrm>
          <a:custGeom>
            <a:avLst/>
            <a:gdLst/>
            <a:ahLst/>
            <a:cxnLst/>
            <a:rect l="l" t="t" r="r" b="b"/>
            <a:pathLst>
              <a:path w="544849" h="529504">
                <a:moveTo>
                  <a:pt x="0" y="0"/>
                </a:moveTo>
                <a:lnTo>
                  <a:pt x="544849" y="0"/>
                </a:lnTo>
                <a:lnTo>
                  <a:pt x="544849" y="529504"/>
                </a:lnTo>
                <a:lnTo>
                  <a:pt x="0" y="529504"/>
                </a:lnTo>
                <a:lnTo>
                  <a:pt x="0" y="0"/>
                </a:lnTo>
                <a:close/>
              </a:path>
            </a:pathLst>
          </a:custGeom>
          <a:blipFill>
            <a:blip r:embed="rId13">
              <a:extLst>
                <a:ext uri="{96DAC541-7B7A-43D3-8B79-37D633B846F1}">
                  <asvg:svgBlip xmlns:asvg="http://schemas.microsoft.com/office/drawing/2016/SVG/main" r:embed="rId15"/>
                </a:ext>
              </a:extLst>
            </a:blip>
            <a:stretch>
              <a:fillRect/>
            </a:stretch>
          </a:blipFill>
        </p:spPr>
      </p:sp>
      <p:sp>
        <p:nvSpPr>
          <p:cNvPr id="10" name="Freeform 10"/>
          <p:cNvSpPr/>
          <p:nvPr/>
        </p:nvSpPr>
        <p:spPr>
          <a:xfrm>
            <a:off x="5448433" y="3298146"/>
            <a:ext cx="544849" cy="529504"/>
          </a:xfrm>
          <a:custGeom>
            <a:avLst/>
            <a:gdLst/>
            <a:ahLst/>
            <a:cxnLst/>
            <a:rect l="l" t="t" r="r" b="b"/>
            <a:pathLst>
              <a:path w="544849" h="529504">
                <a:moveTo>
                  <a:pt x="0" y="0"/>
                </a:moveTo>
                <a:lnTo>
                  <a:pt x="544849" y="0"/>
                </a:lnTo>
                <a:lnTo>
                  <a:pt x="544849" y="529504"/>
                </a:lnTo>
                <a:lnTo>
                  <a:pt x="0" y="529504"/>
                </a:lnTo>
                <a:lnTo>
                  <a:pt x="0" y="0"/>
                </a:lnTo>
                <a:close/>
              </a:path>
            </a:pathLst>
          </a:custGeom>
          <a:blipFill>
            <a:blip r:embed="rId13">
              <a:extLst>
                <a:ext uri="{96DAC541-7B7A-43D3-8B79-37D633B846F1}">
                  <asvg:svgBlip xmlns:asvg="http://schemas.microsoft.com/office/drawing/2016/SVG/main" r:embed="rId16"/>
                </a:ext>
              </a:extLst>
            </a:blip>
            <a:stretch>
              <a:fillRect/>
            </a:stretch>
          </a:blipFill>
        </p:spPr>
      </p:sp>
      <p:sp>
        <p:nvSpPr>
          <p:cNvPr id="11" name="Freeform 11"/>
          <p:cNvSpPr/>
          <p:nvPr/>
        </p:nvSpPr>
        <p:spPr>
          <a:xfrm>
            <a:off x="5950658" y="3298146"/>
            <a:ext cx="544849" cy="529504"/>
          </a:xfrm>
          <a:custGeom>
            <a:avLst/>
            <a:gdLst/>
            <a:ahLst/>
            <a:cxnLst/>
            <a:rect l="l" t="t" r="r" b="b"/>
            <a:pathLst>
              <a:path w="544849" h="529504">
                <a:moveTo>
                  <a:pt x="0" y="0"/>
                </a:moveTo>
                <a:lnTo>
                  <a:pt x="544849" y="0"/>
                </a:lnTo>
                <a:lnTo>
                  <a:pt x="544849" y="529504"/>
                </a:lnTo>
                <a:lnTo>
                  <a:pt x="0" y="529504"/>
                </a:lnTo>
                <a:lnTo>
                  <a:pt x="0" y="0"/>
                </a:lnTo>
                <a:close/>
              </a:path>
            </a:pathLst>
          </a:custGeom>
          <a:blipFill>
            <a:blip r:embed="rId13">
              <a:extLst>
                <a:ext uri="{96DAC541-7B7A-43D3-8B79-37D633B846F1}">
                  <asvg:svgBlip xmlns:asvg="http://schemas.microsoft.com/office/drawing/2016/SVG/main" r:embed="rId17"/>
                </a:ext>
              </a:extLst>
            </a:blip>
            <a:stretch>
              <a:fillRect/>
            </a:stretch>
          </a:blipFill>
        </p:spPr>
      </p:sp>
      <p:sp>
        <p:nvSpPr>
          <p:cNvPr id="12" name="Freeform 12"/>
          <p:cNvSpPr/>
          <p:nvPr/>
        </p:nvSpPr>
        <p:spPr>
          <a:xfrm>
            <a:off x="6441938" y="3298146"/>
            <a:ext cx="544849" cy="529504"/>
          </a:xfrm>
          <a:custGeom>
            <a:avLst/>
            <a:gdLst/>
            <a:ahLst/>
            <a:cxnLst/>
            <a:rect l="l" t="t" r="r" b="b"/>
            <a:pathLst>
              <a:path w="544849" h="529504">
                <a:moveTo>
                  <a:pt x="0" y="0"/>
                </a:moveTo>
                <a:lnTo>
                  <a:pt x="544850" y="0"/>
                </a:lnTo>
                <a:lnTo>
                  <a:pt x="544850" y="529504"/>
                </a:lnTo>
                <a:lnTo>
                  <a:pt x="0" y="529504"/>
                </a:lnTo>
                <a:lnTo>
                  <a:pt x="0" y="0"/>
                </a:lnTo>
                <a:close/>
              </a:path>
            </a:pathLst>
          </a:custGeom>
          <a:blipFill>
            <a:blip r:embed="rId13">
              <a:extLst>
                <a:ext uri="{96DAC541-7B7A-43D3-8B79-37D633B846F1}">
                  <asvg:svgBlip xmlns:asvg="http://schemas.microsoft.com/office/drawing/2016/SVG/main" r:embed="rId18"/>
                </a:ext>
              </a:extLst>
            </a:blip>
            <a:stretch>
              <a:fillRect/>
            </a:stretch>
          </a:blipFill>
        </p:spPr>
      </p:sp>
      <p:sp>
        <p:nvSpPr>
          <p:cNvPr id="13" name="Freeform 13"/>
          <p:cNvSpPr/>
          <p:nvPr/>
        </p:nvSpPr>
        <p:spPr>
          <a:xfrm>
            <a:off x="4999787" y="2618899"/>
            <a:ext cx="308096" cy="299418"/>
          </a:xfrm>
          <a:custGeom>
            <a:avLst/>
            <a:gdLst/>
            <a:ahLst/>
            <a:cxnLst/>
            <a:rect l="l" t="t" r="r" b="b"/>
            <a:pathLst>
              <a:path w="308096" h="299418">
                <a:moveTo>
                  <a:pt x="0" y="0"/>
                </a:moveTo>
                <a:lnTo>
                  <a:pt x="308095" y="0"/>
                </a:lnTo>
                <a:lnTo>
                  <a:pt x="308095" y="299418"/>
                </a:lnTo>
                <a:lnTo>
                  <a:pt x="0" y="29941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4" name="Freeform 14"/>
          <p:cNvSpPr/>
          <p:nvPr/>
        </p:nvSpPr>
        <p:spPr>
          <a:xfrm>
            <a:off x="6942458" y="3356496"/>
            <a:ext cx="544801" cy="412804"/>
          </a:xfrm>
          <a:custGeom>
            <a:avLst/>
            <a:gdLst/>
            <a:ahLst/>
            <a:cxnLst/>
            <a:rect l="l" t="t" r="r" b="b"/>
            <a:pathLst>
              <a:path w="544801" h="412804">
                <a:moveTo>
                  <a:pt x="0" y="0"/>
                </a:moveTo>
                <a:lnTo>
                  <a:pt x="544802" y="0"/>
                </a:lnTo>
                <a:lnTo>
                  <a:pt x="544802" y="412804"/>
                </a:lnTo>
                <a:lnTo>
                  <a:pt x="0" y="412804"/>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15" name="Freeform 15"/>
          <p:cNvSpPr/>
          <p:nvPr/>
        </p:nvSpPr>
        <p:spPr>
          <a:xfrm>
            <a:off x="5391998" y="2618899"/>
            <a:ext cx="308096" cy="299418"/>
          </a:xfrm>
          <a:custGeom>
            <a:avLst/>
            <a:gdLst/>
            <a:ahLst/>
            <a:cxnLst/>
            <a:rect l="l" t="t" r="r" b="b"/>
            <a:pathLst>
              <a:path w="308096" h="299418">
                <a:moveTo>
                  <a:pt x="0" y="0"/>
                </a:moveTo>
                <a:lnTo>
                  <a:pt x="308095" y="0"/>
                </a:lnTo>
                <a:lnTo>
                  <a:pt x="308095" y="299418"/>
                </a:lnTo>
                <a:lnTo>
                  <a:pt x="0" y="299418"/>
                </a:lnTo>
                <a:lnTo>
                  <a:pt x="0" y="0"/>
                </a:lnTo>
                <a:close/>
              </a:path>
            </a:pathLst>
          </a:custGeom>
          <a:blipFill>
            <a:blip r:embed="rId19">
              <a:extLst>
                <a:ext uri="{96DAC541-7B7A-43D3-8B79-37D633B846F1}">
                  <asvg:svgBlip xmlns:asvg="http://schemas.microsoft.com/office/drawing/2016/SVG/main" r:embed="rId23"/>
                </a:ext>
              </a:extLst>
            </a:blip>
            <a:stretch>
              <a:fillRect/>
            </a:stretch>
          </a:blipFill>
        </p:spPr>
      </p:sp>
      <p:sp>
        <p:nvSpPr>
          <p:cNvPr id="16" name="Freeform 16"/>
          <p:cNvSpPr/>
          <p:nvPr/>
        </p:nvSpPr>
        <p:spPr>
          <a:xfrm>
            <a:off x="5784209" y="2618899"/>
            <a:ext cx="308096" cy="299418"/>
          </a:xfrm>
          <a:custGeom>
            <a:avLst/>
            <a:gdLst/>
            <a:ahLst/>
            <a:cxnLst/>
            <a:rect l="l" t="t" r="r" b="b"/>
            <a:pathLst>
              <a:path w="308096" h="299418">
                <a:moveTo>
                  <a:pt x="0" y="0"/>
                </a:moveTo>
                <a:lnTo>
                  <a:pt x="308095" y="0"/>
                </a:lnTo>
                <a:lnTo>
                  <a:pt x="308095" y="299418"/>
                </a:lnTo>
                <a:lnTo>
                  <a:pt x="0" y="299418"/>
                </a:lnTo>
                <a:lnTo>
                  <a:pt x="0" y="0"/>
                </a:lnTo>
                <a:close/>
              </a:path>
            </a:pathLst>
          </a:custGeom>
          <a:blipFill>
            <a:blip r:embed="rId19">
              <a:extLst>
                <a:ext uri="{96DAC541-7B7A-43D3-8B79-37D633B846F1}">
                  <asvg:svgBlip xmlns:asvg="http://schemas.microsoft.com/office/drawing/2016/SVG/main" r:embed="rId24"/>
                </a:ext>
              </a:extLst>
            </a:blip>
            <a:stretch>
              <a:fillRect/>
            </a:stretch>
          </a:blipFill>
        </p:spPr>
      </p:sp>
      <p:sp>
        <p:nvSpPr>
          <p:cNvPr id="17" name="Freeform 17"/>
          <p:cNvSpPr/>
          <p:nvPr/>
        </p:nvSpPr>
        <p:spPr>
          <a:xfrm>
            <a:off x="6176410" y="2618899"/>
            <a:ext cx="308096" cy="299418"/>
          </a:xfrm>
          <a:custGeom>
            <a:avLst/>
            <a:gdLst/>
            <a:ahLst/>
            <a:cxnLst/>
            <a:rect l="l" t="t" r="r" b="b"/>
            <a:pathLst>
              <a:path w="308096" h="299418">
                <a:moveTo>
                  <a:pt x="0" y="0"/>
                </a:moveTo>
                <a:lnTo>
                  <a:pt x="308096" y="0"/>
                </a:lnTo>
                <a:lnTo>
                  <a:pt x="308096" y="299418"/>
                </a:lnTo>
                <a:lnTo>
                  <a:pt x="0" y="299418"/>
                </a:lnTo>
                <a:lnTo>
                  <a:pt x="0" y="0"/>
                </a:lnTo>
                <a:close/>
              </a:path>
            </a:pathLst>
          </a:custGeom>
          <a:blipFill>
            <a:blip r:embed="rId19">
              <a:extLst>
                <a:ext uri="{96DAC541-7B7A-43D3-8B79-37D633B846F1}">
                  <asvg:svgBlip xmlns:asvg="http://schemas.microsoft.com/office/drawing/2016/SVG/main" r:embed="rId25"/>
                </a:ext>
              </a:extLst>
            </a:blip>
            <a:stretch>
              <a:fillRect/>
            </a:stretch>
          </a:blipFill>
        </p:spPr>
      </p:sp>
      <p:sp>
        <p:nvSpPr>
          <p:cNvPr id="18" name="Freeform 18"/>
          <p:cNvSpPr/>
          <p:nvPr/>
        </p:nvSpPr>
        <p:spPr>
          <a:xfrm>
            <a:off x="4231815" y="2618899"/>
            <a:ext cx="308096" cy="299428"/>
          </a:xfrm>
          <a:custGeom>
            <a:avLst/>
            <a:gdLst/>
            <a:ahLst/>
            <a:cxnLst/>
            <a:rect l="l" t="t" r="r" b="b"/>
            <a:pathLst>
              <a:path w="308096" h="299428">
                <a:moveTo>
                  <a:pt x="0" y="0"/>
                </a:moveTo>
                <a:lnTo>
                  <a:pt x="308095" y="0"/>
                </a:lnTo>
                <a:lnTo>
                  <a:pt x="308095" y="299428"/>
                </a:lnTo>
                <a:lnTo>
                  <a:pt x="0" y="299428"/>
                </a:lnTo>
                <a:lnTo>
                  <a:pt x="0" y="0"/>
                </a:lnTo>
                <a:close/>
              </a:path>
            </a:pathLst>
          </a:custGeom>
          <a:blipFill>
            <a:blip r:embed="rId19">
              <a:extLst>
                <a:ext uri="{96DAC541-7B7A-43D3-8B79-37D633B846F1}">
                  <asvg:svgBlip xmlns:asvg="http://schemas.microsoft.com/office/drawing/2016/SVG/main" r:embed="rId26"/>
                </a:ext>
              </a:extLst>
            </a:blip>
            <a:stretch>
              <a:fillRect/>
            </a:stretch>
          </a:blipFill>
        </p:spPr>
      </p:sp>
      <p:sp>
        <p:nvSpPr>
          <p:cNvPr id="19" name="Freeform 19"/>
          <p:cNvSpPr/>
          <p:nvPr/>
        </p:nvSpPr>
        <p:spPr>
          <a:xfrm>
            <a:off x="6938410" y="2618899"/>
            <a:ext cx="308105" cy="299428"/>
          </a:xfrm>
          <a:custGeom>
            <a:avLst/>
            <a:gdLst/>
            <a:ahLst/>
            <a:cxnLst/>
            <a:rect l="l" t="t" r="r" b="b"/>
            <a:pathLst>
              <a:path w="308105" h="299428">
                <a:moveTo>
                  <a:pt x="0" y="0"/>
                </a:moveTo>
                <a:lnTo>
                  <a:pt x="308105" y="0"/>
                </a:lnTo>
                <a:lnTo>
                  <a:pt x="308105" y="299428"/>
                </a:lnTo>
                <a:lnTo>
                  <a:pt x="0" y="299428"/>
                </a:lnTo>
                <a:lnTo>
                  <a:pt x="0" y="0"/>
                </a:lnTo>
                <a:close/>
              </a:path>
            </a:pathLst>
          </a:custGeom>
          <a:blipFill>
            <a:blip r:embed="rId19">
              <a:extLst>
                <a:ext uri="{96DAC541-7B7A-43D3-8B79-37D633B846F1}">
                  <asvg:svgBlip xmlns:asvg="http://schemas.microsoft.com/office/drawing/2016/SVG/main" r:embed="rId27"/>
                </a:ext>
              </a:extLst>
            </a:blip>
            <a:stretch>
              <a:fillRect/>
            </a:stretch>
          </a:blipFill>
        </p:spPr>
      </p:sp>
      <p:sp>
        <p:nvSpPr>
          <p:cNvPr id="20" name="Freeform 20"/>
          <p:cNvSpPr/>
          <p:nvPr/>
        </p:nvSpPr>
        <p:spPr>
          <a:xfrm>
            <a:off x="4454938" y="3298146"/>
            <a:ext cx="544849" cy="529504"/>
          </a:xfrm>
          <a:custGeom>
            <a:avLst/>
            <a:gdLst/>
            <a:ahLst/>
            <a:cxnLst/>
            <a:rect l="l" t="t" r="r" b="b"/>
            <a:pathLst>
              <a:path w="544849" h="529504">
                <a:moveTo>
                  <a:pt x="0" y="0"/>
                </a:moveTo>
                <a:lnTo>
                  <a:pt x="544849" y="0"/>
                </a:lnTo>
                <a:lnTo>
                  <a:pt x="544849" y="529504"/>
                </a:lnTo>
                <a:lnTo>
                  <a:pt x="0" y="529504"/>
                </a:lnTo>
                <a:lnTo>
                  <a:pt x="0" y="0"/>
                </a:lnTo>
                <a:close/>
              </a:path>
            </a:pathLst>
          </a:custGeom>
          <a:blipFill>
            <a:blip r:embed="rId28"/>
            <a:stretch>
              <a:fillRect/>
            </a:stretch>
          </a:blipFill>
        </p:spPr>
      </p:sp>
      <p:sp>
        <p:nvSpPr>
          <p:cNvPr id="21" name="Freeform 21"/>
          <p:cNvSpPr/>
          <p:nvPr/>
        </p:nvSpPr>
        <p:spPr>
          <a:xfrm>
            <a:off x="4958858" y="3298146"/>
            <a:ext cx="544849" cy="529504"/>
          </a:xfrm>
          <a:custGeom>
            <a:avLst/>
            <a:gdLst/>
            <a:ahLst/>
            <a:cxnLst/>
            <a:rect l="l" t="t" r="r" b="b"/>
            <a:pathLst>
              <a:path w="544849" h="529504">
                <a:moveTo>
                  <a:pt x="0" y="0"/>
                </a:moveTo>
                <a:lnTo>
                  <a:pt x="544849" y="0"/>
                </a:lnTo>
                <a:lnTo>
                  <a:pt x="544849" y="529504"/>
                </a:lnTo>
                <a:lnTo>
                  <a:pt x="0" y="529504"/>
                </a:lnTo>
                <a:lnTo>
                  <a:pt x="0" y="0"/>
                </a:lnTo>
                <a:close/>
              </a:path>
            </a:pathLst>
          </a:custGeom>
          <a:blipFill>
            <a:blip r:embed="rId29"/>
            <a:stretch>
              <a:fillRect/>
            </a:stretch>
          </a:blipFill>
        </p:spPr>
      </p:sp>
      <p:sp>
        <p:nvSpPr>
          <p:cNvPr id="22" name="Freeform 22"/>
          <p:cNvSpPr/>
          <p:nvPr/>
        </p:nvSpPr>
        <p:spPr>
          <a:xfrm>
            <a:off x="5448433" y="3298146"/>
            <a:ext cx="544849" cy="529504"/>
          </a:xfrm>
          <a:custGeom>
            <a:avLst/>
            <a:gdLst/>
            <a:ahLst/>
            <a:cxnLst/>
            <a:rect l="l" t="t" r="r" b="b"/>
            <a:pathLst>
              <a:path w="544849" h="529504">
                <a:moveTo>
                  <a:pt x="0" y="0"/>
                </a:moveTo>
                <a:lnTo>
                  <a:pt x="544849" y="0"/>
                </a:lnTo>
                <a:lnTo>
                  <a:pt x="544849" y="529504"/>
                </a:lnTo>
                <a:lnTo>
                  <a:pt x="0" y="529504"/>
                </a:lnTo>
                <a:lnTo>
                  <a:pt x="0" y="0"/>
                </a:lnTo>
                <a:close/>
              </a:path>
            </a:pathLst>
          </a:custGeom>
          <a:blipFill>
            <a:blip r:embed="rId30"/>
            <a:stretch>
              <a:fillRect/>
            </a:stretch>
          </a:blipFill>
        </p:spPr>
      </p:sp>
      <p:sp>
        <p:nvSpPr>
          <p:cNvPr id="23" name="Freeform 23"/>
          <p:cNvSpPr/>
          <p:nvPr/>
        </p:nvSpPr>
        <p:spPr>
          <a:xfrm>
            <a:off x="5950658" y="3298146"/>
            <a:ext cx="544849" cy="529504"/>
          </a:xfrm>
          <a:custGeom>
            <a:avLst/>
            <a:gdLst/>
            <a:ahLst/>
            <a:cxnLst/>
            <a:rect l="l" t="t" r="r" b="b"/>
            <a:pathLst>
              <a:path w="544849" h="529504">
                <a:moveTo>
                  <a:pt x="0" y="0"/>
                </a:moveTo>
                <a:lnTo>
                  <a:pt x="544849" y="0"/>
                </a:lnTo>
                <a:lnTo>
                  <a:pt x="544849" y="529504"/>
                </a:lnTo>
                <a:lnTo>
                  <a:pt x="0" y="529504"/>
                </a:lnTo>
                <a:lnTo>
                  <a:pt x="0" y="0"/>
                </a:lnTo>
                <a:close/>
              </a:path>
            </a:pathLst>
          </a:custGeom>
          <a:blipFill>
            <a:blip r:embed="rId31"/>
            <a:stretch>
              <a:fillRect/>
            </a:stretch>
          </a:blipFill>
        </p:spPr>
      </p:sp>
      <p:sp>
        <p:nvSpPr>
          <p:cNvPr id="24" name="Freeform 24"/>
          <p:cNvSpPr/>
          <p:nvPr/>
        </p:nvSpPr>
        <p:spPr>
          <a:xfrm>
            <a:off x="6441938" y="3298146"/>
            <a:ext cx="544849" cy="529504"/>
          </a:xfrm>
          <a:custGeom>
            <a:avLst/>
            <a:gdLst/>
            <a:ahLst/>
            <a:cxnLst/>
            <a:rect l="l" t="t" r="r" b="b"/>
            <a:pathLst>
              <a:path w="544849" h="529504">
                <a:moveTo>
                  <a:pt x="0" y="0"/>
                </a:moveTo>
                <a:lnTo>
                  <a:pt x="544850" y="0"/>
                </a:lnTo>
                <a:lnTo>
                  <a:pt x="544850" y="529504"/>
                </a:lnTo>
                <a:lnTo>
                  <a:pt x="0" y="529504"/>
                </a:lnTo>
                <a:lnTo>
                  <a:pt x="0" y="0"/>
                </a:lnTo>
                <a:close/>
              </a:path>
            </a:pathLst>
          </a:custGeom>
          <a:blipFill>
            <a:blip r:embed="rId32"/>
            <a:stretch>
              <a:fillRect/>
            </a:stretch>
          </a:blipFill>
        </p:spPr>
      </p:sp>
      <p:sp>
        <p:nvSpPr>
          <p:cNvPr id="25" name="Freeform 25"/>
          <p:cNvSpPr/>
          <p:nvPr/>
        </p:nvSpPr>
        <p:spPr>
          <a:xfrm>
            <a:off x="4999787" y="2618899"/>
            <a:ext cx="308096" cy="299418"/>
          </a:xfrm>
          <a:custGeom>
            <a:avLst/>
            <a:gdLst/>
            <a:ahLst/>
            <a:cxnLst/>
            <a:rect l="l" t="t" r="r" b="b"/>
            <a:pathLst>
              <a:path w="308096" h="299418">
                <a:moveTo>
                  <a:pt x="0" y="0"/>
                </a:moveTo>
                <a:lnTo>
                  <a:pt x="308095" y="0"/>
                </a:lnTo>
                <a:lnTo>
                  <a:pt x="308095" y="299418"/>
                </a:lnTo>
                <a:lnTo>
                  <a:pt x="0" y="299418"/>
                </a:lnTo>
                <a:lnTo>
                  <a:pt x="0" y="0"/>
                </a:lnTo>
                <a:close/>
              </a:path>
            </a:pathLst>
          </a:custGeom>
          <a:blipFill>
            <a:blip r:embed="rId33"/>
            <a:stretch>
              <a:fillRect l="-17971" t="-17970" r="-17962" b="-17960"/>
            </a:stretch>
          </a:blipFill>
        </p:spPr>
      </p:sp>
      <p:sp>
        <p:nvSpPr>
          <p:cNvPr id="26" name="Freeform 26"/>
          <p:cNvSpPr/>
          <p:nvPr/>
        </p:nvSpPr>
        <p:spPr>
          <a:xfrm>
            <a:off x="5391998" y="2618899"/>
            <a:ext cx="308096" cy="299418"/>
          </a:xfrm>
          <a:custGeom>
            <a:avLst/>
            <a:gdLst/>
            <a:ahLst/>
            <a:cxnLst/>
            <a:rect l="l" t="t" r="r" b="b"/>
            <a:pathLst>
              <a:path w="308096" h="299418">
                <a:moveTo>
                  <a:pt x="0" y="0"/>
                </a:moveTo>
                <a:lnTo>
                  <a:pt x="308095" y="0"/>
                </a:lnTo>
                <a:lnTo>
                  <a:pt x="308095" y="299418"/>
                </a:lnTo>
                <a:lnTo>
                  <a:pt x="0" y="299418"/>
                </a:lnTo>
                <a:lnTo>
                  <a:pt x="0" y="0"/>
                </a:lnTo>
                <a:close/>
              </a:path>
            </a:pathLst>
          </a:custGeom>
          <a:blipFill>
            <a:blip r:embed="rId33"/>
            <a:stretch>
              <a:fillRect l="-17971" t="-17970" r="-17962" b="-17960"/>
            </a:stretch>
          </a:blipFill>
        </p:spPr>
      </p:sp>
      <p:sp>
        <p:nvSpPr>
          <p:cNvPr id="27" name="Freeform 27"/>
          <p:cNvSpPr/>
          <p:nvPr/>
        </p:nvSpPr>
        <p:spPr>
          <a:xfrm>
            <a:off x="5784209" y="2618899"/>
            <a:ext cx="308096" cy="299418"/>
          </a:xfrm>
          <a:custGeom>
            <a:avLst/>
            <a:gdLst/>
            <a:ahLst/>
            <a:cxnLst/>
            <a:rect l="l" t="t" r="r" b="b"/>
            <a:pathLst>
              <a:path w="308096" h="299418">
                <a:moveTo>
                  <a:pt x="0" y="0"/>
                </a:moveTo>
                <a:lnTo>
                  <a:pt x="308095" y="0"/>
                </a:lnTo>
                <a:lnTo>
                  <a:pt x="308095" y="299418"/>
                </a:lnTo>
                <a:lnTo>
                  <a:pt x="0" y="299418"/>
                </a:lnTo>
                <a:lnTo>
                  <a:pt x="0" y="0"/>
                </a:lnTo>
                <a:close/>
              </a:path>
            </a:pathLst>
          </a:custGeom>
          <a:blipFill>
            <a:blip r:embed="rId33"/>
            <a:stretch>
              <a:fillRect l="-17971" t="-17970" r="-17962" b="-17960"/>
            </a:stretch>
          </a:blipFill>
        </p:spPr>
      </p:sp>
      <p:sp>
        <p:nvSpPr>
          <p:cNvPr id="28" name="Freeform 28"/>
          <p:cNvSpPr/>
          <p:nvPr/>
        </p:nvSpPr>
        <p:spPr>
          <a:xfrm>
            <a:off x="6176410" y="2618899"/>
            <a:ext cx="308096" cy="299418"/>
          </a:xfrm>
          <a:custGeom>
            <a:avLst/>
            <a:gdLst/>
            <a:ahLst/>
            <a:cxnLst/>
            <a:rect l="l" t="t" r="r" b="b"/>
            <a:pathLst>
              <a:path w="308096" h="299418">
                <a:moveTo>
                  <a:pt x="0" y="0"/>
                </a:moveTo>
                <a:lnTo>
                  <a:pt x="308096" y="0"/>
                </a:lnTo>
                <a:lnTo>
                  <a:pt x="308096" y="299418"/>
                </a:lnTo>
                <a:lnTo>
                  <a:pt x="0" y="299418"/>
                </a:lnTo>
                <a:lnTo>
                  <a:pt x="0" y="0"/>
                </a:lnTo>
                <a:close/>
              </a:path>
            </a:pathLst>
          </a:custGeom>
          <a:blipFill>
            <a:blip r:embed="rId33"/>
            <a:stretch>
              <a:fillRect l="-17971" t="-17970" r="-17962" b="-17960"/>
            </a:stretch>
          </a:blipFill>
        </p:spPr>
      </p:sp>
      <p:sp>
        <p:nvSpPr>
          <p:cNvPr id="29" name="Freeform 29"/>
          <p:cNvSpPr/>
          <p:nvPr/>
        </p:nvSpPr>
        <p:spPr>
          <a:xfrm>
            <a:off x="4231815" y="2618899"/>
            <a:ext cx="308096" cy="299428"/>
          </a:xfrm>
          <a:custGeom>
            <a:avLst/>
            <a:gdLst/>
            <a:ahLst/>
            <a:cxnLst/>
            <a:rect l="l" t="t" r="r" b="b"/>
            <a:pathLst>
              <a:path w="308096" h="299428">
                <a:moveTo>
                  <a:pt x="0" y="0"/>
                </a:moveTo>
                <a:lnTo>
                  <a:pt x="308095" y="0"/>
                </a:lnTo>
                <a:lnTo>
                  <a:pt x="308095" y="299428"/>
                </a:lnTo>
                <a:lnTo>
                  <a:pt x="0" y="299428"/>
                </a:lnTo>
                <a:lnTo>
                  <a:pt x="0" y="0"/>
                </a:lnTo>
                <a:close/>
              </a:path>
            </a:pathLst>
          </a:custGeom>
          <a:blipFill>
            <a:blip r:embed="rId34"/>
            <a:stretch>
              <a:fillRect l="-18379" t="-18380" r="-18391" b="-18386"/>
            </a:stretch>
          </a:blipFill>
        </p:spPr>
      </p:sp>
      <p:sp>
        <p:nvSpPr>
          <p:cNvPr id="30" name="Freeform 30"/>
          <p:cNvSpPr/>
          <p:nvPr/>
        </p:nvSpPr>
        <p:spPr>
          <a:xfrm>
            <a:off x="6938410" y="2618899"/>
            <a:ext cx="308105" cy="299428"/>
          </a:xfrm>
          <a:custGeom>
            <a:avLst/>
            <a:gdLst/>
            <a:ahLst/>
            <a:cxnLst/>
            <a:rect l="l" t="t" r="r" b="b"/>
            <a:pathLst>
              <a:path w="308105" h="299428">
                <a:moveTo>
                  <a:pt x="0" y="0"/>
                </a:moveTo>
                <a:lnTo>
                  <a:pt x="308105" y="0"/>
                </a:lnTo>
                <a:lnTo>
                  <a:pt x="308105" y="299428"/>
                </a:lnTo>
                <a:lnTo>
                  <a:pt x="0" y="299428"/>
                </a:lnTo>
                <a:lnTo>
                  <a:pt x="0" y="0"/>
                </a:lnTo>
                <a:close/>
              </a:path>
            </a:pathLst>
          </a:custGeom>
          <a:blipFill>
            <a:blip r:embed="rId34"/>
            <a:stretch>
              <a:fillRect l="-18378" t="-18380" r="-18388" b="-18386"/>
            </a:stretch>
          </a:blipFill>
        </p:spPr>
      </p:sp>
      <p:sp>
        <p:nvSpPr>
          <p:cNvPr id="31" name="Freeform 31"/>
          <p:cNvSpPr/>
          <p:nvPr/>
        </p:nvSpPr>
        <p:spPr>
          <a:xfrm>
            <a:off x="1797367" y="2241404"/>
            <a:ext cx="1059466" cy="658901"/>
          </a:xfrm>
          <a:custGeom>
            <a:avLst/>
            <a:gdLst/>
            <a:ahLst/>
            <a:cxnLst/>
            <a:rect l="l" t="t" r="r" b="b"/>
            <a:pathLst>
              <a:path w="1059466" h="658901">
                <a:moveTo>
                  <a:pt x="0" y="0"/>
                </a:moveTo>
                <a:lnTo>
                  <a:pt x="1059466" y="0"/>
                </a:lnTo>
                <a:lnTo>
                  <a:pt x="1059466" y="658901"/>
                </a:lnTo>
                <a:lnTo>
                  <a:pt x="0" y="658901"/>
                </a:lnTo>
                <a:lnTo>
                  <a:pt x="0" y="0"/>
                </a:lnTo>
                <a:close/>
              </a:path>
            </a:pathLst>
          </a:custGeom>
          <a:blipFill>
            <a:blip r:embed="rId35">
              <a:extLst>
                <a:ext uri="{96DAC541-7B7A-43D3-8B79-37D633B846F1}">
                  <asvg:svgBlip xmlns:asvg="http://schemas.microsoft.com/office/drawing/2016/SVG/main" r:embed="rId36"/>
                </a:ext>
              </a:extLst>
            </a:blip>
            <a:stretch>
              <a:fillRect/>
            </a:stretch>
          </a:blipFill>
        </p:spPr>
      </p:sp>
      <p:sp>
        <p:nvSpPr>
          <p:cNvPr id="32" name="Freeform 32"/>
          <p:cNvSpPr/>
          <p:nvPr/>
        </p:nvSpPr>
        <p:spPr>
          <a:xfrm>
            <a:off x="1776670" y="3072698"/>
            <a:ext cx="1518142" cy="1117997"/>
          </a:xfrm>
          <a:custGeom>
            <a:avLst/>
            <a:gdLst/>
            <a:ahLst/>
            <a:cxnLst/>
            <a:rect l="l" t="t" r="r" b="b"/>
            <a:pathLst>
              <a:path w="1518142" h="1117997">
                <a:moveTo>
                  <a:pt x="0" y="0"/>
                </a:moveTo>
                <a:lnTo>
                  <a:pt x="1518142" y="0"/>
                </a:lnTo>
                <a:lnTo>
                  <a:pt x="1518142" y="1117997"/>
                </a:lnTo>
                <a:lnTo>
                  <a:pt x="0" y="1117997"/>
                </a:lnTo>
                <a:lnTo>
                  <a:pt x="0" y="0"/>
                </a:lnTo>
                <a:close/>
              </a:path>
            </a:pathLst>
          </a:custGeom>
          <a:blipFill>
            <a:blip r:embed="rId37">
              <a:extLst>
                <a:ext uri="{96DAC541-7B7A-43D3-8B79-37D633B846F1}">
                  <asvg:svgBlip xmlns:asvg="http://schemas.microsoft.com/office/drawing/2016/SVG/main" r:embed="rId38"/>
                </a:ext>
              </a:extLst>
            </a:blip>
            <a:stretch>
              <a:fillRect/>
            </a:stretch>
          </a:blipFill>
        </p:spPr>
      </p:sp>
      <p:sp>
        <p:nvSpPr>
          <p:cNvPr id="33" name="Freeform 33"/>
          <p:cNvSpPr/>
          <p:nvPr/>
        </p:nvSpPr>
        <p:spPr>
          <a:xfrm>
            <a:off x="4692463" y="4075100"/>
            <a:ext cx="837600" cy="247498"/>
          </a:xfrm>
          <a:custGeom>
            <a:avLst/>
            <a:gdLst/>
            <a:ahLst/>
            <a:cxnLst/>
            <a:rect l="l" t="t" r="r" b="b"/>
            <a:pathLst>
              <a:path w="837600" h="247498">
                <a:moveTo>
                  <a:pt x="0" y="0"/>
                </a:moveTo>
                <a:lnTo>
                  <a:pt x="837600" y="0"/>
                </a:lnTo>
                <a:lnTo>
                  <a:pt x="837600" y="247497"/>
                </a:lnTo>
                <a:lnTo>
                  <a:pt x="0" y="247497"/>
                </a:lnTo>
                <a:lnTo>
                  <a:pt x="0" y="0"/>
                </a:lnTo>
                <a:close/>
              </a:path>
            </a:pathLst>
          </a:custGeom>
          <a:blipFill>
            <a:blip r:embed="rId39">
              <a:extLst>
                <a:ext uri="{96DAC541-7B7A-43D3-8B79-37D633B846F1}">
                  <asvg:svgBlip xmlns:asvg="http://schemas.microsoft.com/office/drawing/2016/SVG/main" r:embed="rId40"/>
                </a:ext>
              </a:extLst>
            </a:blip>
            <a:stretch>
              <a:fillRect/>
            </a:stretch>
          </a:blipFill>
        </p:spPr>
      </p:sp>
      <p:sp>
        <p:nvSpPr>
          <p:cNvPr id="34" name="Freeform 34"/>
          <p:cNvSpPr/>
          <p:nvPr/>
        </p:nvSpPr>
        <p:spPr>
          <a:xfrm>
            <a:off x="5683063" y="4075100"/>
            <a:ext cx="837600" cy="247498"/>
          </a:xfrm>
          <a:custGeom>
            <a:avLst/>
            <a:gdLst/>
            <a:ahLst/>
            <a:cxnLst/>
            <a:rect l="l" t="t" r="r" b="b"/>
            <a:pathLst>
              <a:path w="837600" h="247498">
                <a:moveTo>
                  <a:pt x="0" y="0"/>
                </a:moveTo>
                <a:lnTo>
                  <a:pt x="837600" y="0"/>
                </a:lnTo>
                <a:lnTo>
                  <a:pt x="837600" y="247497"/>
                </a:lnTo>
                <a:lnTo>
                  <a:pt x="0" y="247497"/>
                </a:lnTo>
                <a:lnTo>
                  <a:pt x="0" y="0"/>
                </a:lnTo>
                <a:close/>
              </a:path>
            </a:pathLst>
          </a:custGeom>
          <a:blipFill>
            <a:blip r:embed="rId39">
              <a:extLst>
                <a:ext uri="{96DAC541-7B7A-43D3-8B79-37D633B846F1}">
                  <asvg:svgBlip xmlns:asvg="http://schemas.microsoft.com/office/drawing/2016/SVG/main" r:embed="rId41"/>
                </a:ext>
              </a:extLst>
            </a:blip>
            <a:stretch>
              <a:fillRect/>
            </a:stretch>
          </a:blipFill>
        </p:spPr>
      </p:sp>
      <p:sp>
        <p:nvSpPr>
          <p:cNvPr id="35" name="Freeform 35"/>
          <p:cNvSpPr/>
          <p:nvPr/>
        </p:nvSpPr>
        <p:spPr>
          <a:xfrm>
            <a:off x="6673663" y="4075100"/>
            <a:ext cx="837600" cy="247498"/>
          </a:xfrm>
          <a:custGeom>
            <a:avLst/>
            <a:gdLst/>
            <a:ahLst/>
            <a:cxnLst/>
            <a:rect l="l" t="t" r="r" b="b"/>
            <a:pathLst>
              <a:path w="837600" h="247498">
                <a:moveTo>
                  <a:pt x="0" y="0"/>
                </a:moveTo>
                <a:lnTo>
                  <a:pt x="837600" y="0"/>
                </a:lnTo>
                <a:lnTo>
                  <a:pt x="837600" y="247497"/>
                </a:lnTo>
                <a:lnTo>
                  <a:pt x="0" y="247497"/>
                </a:lnTo>
                <a:lnTo>
                  <a:pt x="0" y="0"/>
                </a:lnTo>
                <a:close/>
              </a:path>
            </a:pathLst>
          </a:custGeom>
          <a:blipFill>
            <a:blip r:embed="rId39">
              <a:extLst>
                <a:ext uri="{96DAC541-7B7A-43D3-8B79-37D633B846F1}">
                  <asvg:svgBlip xmlns:asvg="http://schemas.microsoft.com/office/drawing/2016/SVG/main" r:embed="rId42"/>
                </a:ext>
              </a:extLst>
            </a:blip>
            <a:stretch>
              <a:fillRect/>
            </a:stretch>
          </a:blipFill>
        </p:spPr>
      </p:sp>
      <p:sp>
        <p:nvSpPr>
          <p:cNvPr id="36" name="Freeform 36"/>
          <p:cNvSpPr/>
          <p:nvPr/>
        </p:nvSpPr>
        <p:spPr>
          <a:xfrm>
            <a:off x="7944441" y="1221772"/>
            <a:ext cx="1166508" cy="783079"/>
          </a:xfrm>
          <a:custGeom>
            <a:avLst/>
            <a:gdLst/>
            <a:ahLst/>
            <a:cxnLst/>
            <a:rect l="l" t="t" r="r" b="b"/>
            <a:pathLst>
              <a:path w="1166508" h="783079">
                <a:moveTo>
                  <a:pt x="0" y="0"/>
                </a:moveTo>
                <a:lnTo>
                  <a:pt x="1166507" y="0"/>
                </a:lnTo>
                <a:lnTo>
                  <a:pt x="1166507" y="783079"/>
                </a:lnTo>
                <a:lnTo>
                  <a:pt x="0" y="783079"/>
                </a:lnTo>
                <a:lnTo>
                  <a:pt x="0" y="0"/>
                </a:lnTo>
                <a:close/>
              </a:path>
            </a:pathLst>
          </a:custGeom>
          <a:blipFill>
            <a:blip r:embed="rId43">
              <a:extLst>
                <a:ext uri="{96DAC541-7B7A-43D3-8B79-37D633B846F1}">
                  <asvg:svgBlip xmlns:asvg="http://schemas.microsoft.com/office/drawing/2016/SVG/main" r:embed="rId44"/>
                </a:ext>
              </a:extLst>
            </a:blip>
            <a:stretch>
              <a:fillRect/>
            </a:stretch>
          </a:blipFill>
        </p:spPr>
      </p:sp>
      <p:sp>
        <p:nvSpPr>
          <p:cNvPr id="37" name="TextBox 37"/>
          <p:cNvSpPr txBox="1"/>
          <p:nvPr/>
        </p:nvSpPr>
        <p:spPr>
          <a:xfrm>
            <a:off x="325879" y="282445"/>
            <a:ext cx="5554570" cy="806834"/>
          </a:xfrm>
          <a:prstGeom prst="rect">
            <a:avLst/>
          </a:prstGeom>
        </p:spPr>
        <p:txBody>
          <a:bodyPr lIns="0" tIns="0" rIns="0" bIns="0" rtlCol="0" anchor="t">
            <a:spAutoFit/>
          </a:bodyPr>
          <a:lstStyle/>
          <a:p>
            <a:pPr algn="l">
              <a:lnSpc>
                <a:spcPts val="2800"/>
              </a:lnSpc>
            </a:pPr>
            <a:r>
              <a:rPr lang="en-US" sz="2000" b="1">
                <a:solidFill>
                  <a:srgbClr val="000000"/>
                </a:solidFill>
                <a:latin typeface="Ubuntu Bold" panose="020B0804030602030204"/>
                <a:ea typeface="Ubuntu Bold" panose="020B0804030602030204"/>
                <a:cs typeface="Ubuntu Bold" panose="020B0804030602030204"/>
                <a:sym typeface="Ubuntu Bold" panose="020B0804030602030204"/>
              </a:rPr>
              <a:t>Kubernetes Architecture</a:t>
            </a:r>
          </a:p>
          <a:p>
            <a:pPr algn="l">
              <a:lnSpc>
                <a:spcPts val="1960"/>
              </a:lnSpc>
            </a:pPr>
            <a:r>
              <a:rPr lang="en-US" sz="1400" b="1">
                <a:solidFill>
                  <a:srgbClr val="000000"/>
                </a:solidFill>
                <a:latin typeface="Open Sans Bold"/>
                <a:ea typeface="Open Sans Bold"/>
                <a:cs typeface="Open Sans Bold"/>
                <a:sym typeface="Open Sans Bold"/>
              </a:rPr>
              <a:t>Understanding the main components of a Kubernetes Cluster</a:t>
            </a:r>
          </a:p>
        </p:txBody>
      </p:sp>
      <p:sp>
        <p:nvSpPr>
          <p:cNvPr id="38" name="TextBox 38"/>
          <p:cNvSpPr txBox="1"/>
          <p:nvPr/>
        </p:nvSpPr>
        <p:spPr>
          <a:xfrm>
            <a:off x="325879" y="4622825"/>
            <a:ext cx="857298" cy="208445"/>
          </a:xfrm>
          <a:prstGeom prst="rect">
            <a:avLst/>
          </a:prstGeom>
        </p:spPr>
        <p:txBody>
          <a:bodyPr lIns="0" tIns="0" rIns="0" bIns="0" rtlCol="0" anchor="t">
            <a:spAutoFit/>
          </a:bodyPr>
          <a:lstStyle/>
          <a:p>
            <a:pPr algn="l">
              <a:lnSpc>
                <a:spcPts val="1680"/>
              </a:lnSpc>
            </a:pPr>
            <a:r>
              <a:rPr lang="en-US" sz="1200" b="1">
                <a:solidFill>
                  <a:srgbClr val="000000"/>
                </a:solidFill>
                <a:latin typeface="Ubuntu Bold" panose="020B0804030602030204"/>
                <a:ea typeface="Ubuntu Bold" panose="020B0804030602030204"/>
                <a:cs typeface="Ubuntu Bold" panose="020B0804030602030204"/>
                <a:sym typeface="Ubuntu Bold" panose="020B0804030602030204"/>
              </a:rPr>
              <a:t>Kubernetes</a:t>
            </a:r>
          </a:p>
        </p:txBody>
      </p:sp>
      <p:sp>
        <p:nvSpPr>
          <p:cNvPr id="39" name="TextBox 39"/>
          <p:cNvSpPr txBox="1"/>
          <p:nvPr/>
        </p:nvSpPr>
        <p:spPr>
          <a:xfrm>
            <a:off x="1774698" y="2069421"/>
            <a:ext cx="221771" cy="145085"/>
          </a:xfrm>
          <a:prstGeom prst="rect">
            <a:avLst/>
          </a:prstGeom>
        </p:spPr>
        <p:txBody>
          <a:bodyPr lIns="0" tIns="0" rIns="0" bIns="0" rtlCol="0" anchor="t">
            <a:spAutoFit/>
          </a:bodyPr>
          <a:lstStyle/>
          <a:p>
            <a:pPr algn="l">
              <a:lnSpc>
                <a:spcPts val="1120"/>
              </a:lnSpc>
            </a:pPr>
            <a:r>
              <a:rPr lang="en-US" sz="800" b="1">
                <a:solidFill>
                  <a:srgbClr val="000000"/>
                </a:solidFill>
                <a:latin typeface="Open Sans Bold"/>
                <a:ea typeface="Open Sans Bold"/>
                <a:cs typeface="Open Sans Bold"/>
                <a:sym typeface="Open Sans Bold"/>
              </a:rPr>
              <a:t>Etcd</a:t>
            </a:r>
          </a:p>
        </p:txBody>
      </p:sp>
      <p:sp>
        <p:nvSpPr>
          <p:cNvPr id="40" name="TextBox 40"/>
          <p:cNvSpPr txBox="1"/>
          <p:nvPr/>
        </p:nvSpPr>
        <p:spPr>
          <a:xfrm>
            <a:off x="1604943" y="3705377"/>
            <a:ext cx="552669" cy="249860"/>
          </a:xfrm>
          <a:prstGeom prst="rect">
            <a:avLst/>
          </a:prstGeom>
        </p:spPr>
        <p:txBody>
          <a:bodyPr lIns="0" tIns="0" rIns="0" bIns="0" rtlCol="0" anchor="t">
            <a:spAutoFit/>
          </a:bodyPr>
          <a:lstStyle/>
          <a:p>
            <a:pPr algn="ctr">
              <a:lnSpc>
                <a:spcPts val="975"/>
              </a:lnSpc>
            </a:pPr>
            <a:r>
              <a:rPr lang="en-US" sz="800" b="1">
                <a:solidFill>
                  <a:srgbClr val="000000"/>
                </a:solidFill>
                <a:latin typeface="Open Sans Bold"/>
                <a:ea typeface="Open Sans Bold"/>
                <a:cs typeface="Open Sans Bold"/>
                <a:sym typeface="Open Sans Bold"/>
              </a:rPr>
              <a:t>Cloud Controller </a:t>
            </a:r>
          </a:p>
        </p:txBody>
      </p:sp>
      <p:sp>
        <p:nvSpPr>
          <p:cNvPr id="41" name="TextBox 41"/>
          <p:cNvSpPr txBox="1"/>
          <p:nvPr/>
        </p:nvSpPr>
        <p:spPr>
          <a:xfrm>
            <a:off x="1638348" y="3953027"/>
            <a:ext cx="457533" cy="126035"/>
          </a:xfrm>
          <a:prstGeom prst="rect">
            <a:avLst/>
          </a:prstGeom>
        </p:spPr>
        <p:txBody>
          <a:bodyPr lIns="0" tIns="0" rIns="0" bIns="0" rtlCol="0" anchor="t">
            <a:spAutoFit/>
          </a:bodyPr>
          <a:lstStyle/>
          <a:p>
            <a:pPr algn="l">
              <a:lnSpc>
                <a:spcPts val="975"/>
              </a:lnSpc>
            </a:pPr>
            <a:r>
              <a:rPr lang="en-US" sz="800" b="1">
                <a:solidFill>
                  <a:srgbClr val="000000"/>
                </a:solidFill>
                <a:latin typeface="Open Sans Bold"/>
                <a:ea typeface="Open Sans Bold"/>
                <a:cs typeface="Open Sans Bold"/>
                <a:sym typeface="Open Sans Bold"/>
              </a:rPr>
              <a:t>Manager</a:t>
            </a:r>
          </a:p>
        </p:txBody>
      </p:sp>
      <p:sp>
        <p:nvSpPr>
          <p:cNvPr id="42" name="TextBox 42"/>
          <p:cNvSpPr txBox="1"/>
          <p:nvPr/>
        </p:nvSpPr>
        <p:spPr>
          <a:xfrm>
            <a:off x="1291380" y="1336977"/>
            <a:ext cx="994658" cy="145085"/>
          </a:xfrm>
          <a:prstGeom prst="rect">
            <a:avLst/>
          </a:prstGeom>
        </p:spPr>
        <p:txBody>
          <a:bodyPr lIns="0" tIns="0" rIns="0" bIns="0" rtlCol="0" anchor="t">
            <a:spAutoFit/>
          </a:bodyPr>
          <a:lstStyle/>
          <a:p>
            <a:pPr algn="l">
              <a:lnSpc>
                <a:spcPts val="1120"/>
              </a:lnSpc>
            </a:pPr>
            <a:r>
              <a:rPr lang="en-US" sz="800" b="1">
                <a:solidFill>
                  <a:srgbClr val="2875E2"/>
                </a:solidFill>
                <a:latin typeface="Open Sans Bold"/>
                <a:ea typeface="Open Sans Bold"/>
                <a:cs typeface="Open Sans Bold"/>
                <a:sym typeface="Open Sans Bold"/>
              </a:rPr>
              <a:t>Kubernetes Cluster</a:t>
            </a:r>
          </a:p>
        </p:txBody>
      </p:sp>
      <p:sp>
        <p:nvSpPr>
          <p:cNvPr id="43" name="TextBox 43"/>
          <p:cNvSpPr txBox="1"/>
          <p:nvPr/>
        </p:nvSpPr>
        <p:spPr>
          <a:xfrm>
            <a:off x="2074555" y="2900753"/>
            <a:ext cx="529771" cy="145085"/>
          </a:xfrm>
          <a:prstGeom prst="rect">
            <a:avLst/>
          </a:prstGeom>
        </p:spPr>
        <p:txBody>
          <a:bodyPr lIns="0" tIns="0" rIns="0" bIns="0" rtlCol="0" anchor="t">
            <a:spAutoFit/>
          </a:bodyPr>
          <a:lstStyle/>
          <a:p>
            <a:pPr algn="l">
              <a:lnSpc>
                <a:spcPts val="1120"/>
              </a:lnSpc>
            </a:pPr>
            <a:r>
              <a:rPr lang="en-US" sz="800" b="1">
                <a:solidFill>
                  <a:srgbClr val="000000"/>
                </a:solidFill>
                <a:latin typeface="Open Sans Bold"/>
                <a:ea typeface="Open Sans Bold"/>
                <a:cs typeface="Open Sans Bold"/>
                <a:sym typeface="Open Sans Bold"/>
              </a:rPr>
              <a:t>API Server</a:t>
            </a:r>
          </a:p>
        </p:txBody>
      </p:sp>
      <p:sp>
        <p:nvSpPr>
          <p:cNvPr id="44" name="TextBox 44"/>
          <p:cNvSpPr txBox="1"/>
          <p:nvPr/>
        </p:nvSpPr>
        <p:spPr>
          <a:xfrm>
            <a:off x="1385040" y="1672761"/>
            <a:ext cx="1464840" cy="145085"/>
          </a:xfrm>
          <a:prstGeom prst="rect">
            <a:avLst/>
          </a:prstGeom>
        </p:spPr>
        <p:txBody>
          <a:bodyPr lIns="0" tIns="0" rIns="0" bIns="0" rtlCol="0" anchor="t">
            <a:spAutoFit/>
          </a:bodyPr>
          <a:lstStyle/>
          <a:p>
            <a:pPr algn="l">
              <a:lnSpc>
                <a:spcPts val="1120"/>
              </a:lnSpc>
            </a:pPr>
            <a:r>
              <a:rPr lang="en-US" sz="800" b="1">
                <a:solidFill>
                  <a:srgbClr val="2875E2"/>
                </a:solidFill>
                <a:latin typeface="Open Sans Bold"/>
                <a:ea typeface="Open Sans Bold"/>
                <a:cs typeface="Open Sans Bold"/>
                <a:sym typeface="Open Sans Bold"/>
              </a:rPr>
              <a:t>Control Plane (Master Node)</a:t>
            </a:r>
          </a:p>
        </p:txBody>
      </p:sp>
      <p:sp>
        <p:nvSpPr>
          <p:cNvPr id="45" name="TextBox 45"/>
          <p:cNvSpPr txBox="1"/>
          <p:nvPr/>
        </p:nvSpPr>
        <p:spPr>
          <a:xfrm>
            <a:off x="2519439" y="2072945"/>
            <a:ext cx="512874" cy="145085"/>
          </a:xfrm>
          <a:prstGeom prst="rect">
            <a:avLst/>
          </a:prstGeom>
        </p:spPr>
        <p:txBody>
          <a:bodyPr lIns="0" tIns="0" rIns="0" bIns="0" rtlCol="0" anchor="t">
            <a:spAutoFit/>
          </a:bodyPr>
          <a:lstStyle/>
          <a:p>
            <a:pPr algn="l">
              <a:lnSpc>
                <a:spcPts val="1120"/>
              </a:lnSpc>
            </a:pPr>
            <a:r>
              <a:rPr lang="en-US" sz="800" b="1">
                <a:solidFill>
                  <a:srgbClr val="000000"/>
                </a:solidFill>
                <a:latin typeface="Open Sans Bold"/>
                <a:ea typeface="Open Sans Bold"/>
                <a:cs typeface="Open Sans Bold"/>
                <a:sym typeface="Open Sans Bold"/>
              </a:rPr>
              <a:t>Scheduler</a:t>
            </a:r>
          </a:p>
        </p:txBody>
      </p:sp>
      <p:sp>
        <p:nvSpPr>
          <p:cNvPr id="46" name="TextBox 46"/>
          <p:cNvSpPr txBox="1"/>
          <p:nvPr/>
        </p:nvSpPr>
        <p:spPr>
          <a:xfrm>
            <a:off x="2534041" y="3767290"/>
            <a:ext cx="552669" cy="126035"/>
          </a:xfrm>
          <a:prstGeom prst="rect">
            <a:avLst/>
          </a:prstGeom>
        </p:spPr>
        <p:txBody>
          <a:bodyPr lIns="0" tIns="0" rIns="0" bIns="0" rtlCol="0" anchor="t">
            <a:spAutoFit/>
          </a:bodyPr>
          <a:lstStyle/>
          <a:p>
            <a:pPr algn="l">
              <a:lnSpc>
                <a:spcPts val="975"/>
              </a:lnSpc>
            </a:pPr>
            <a:r>
              <a:rPr lang="en-US" sz="800" b="1">
                <a:solidFill>
                  <a:srgbClr val="000000"/>
                </a:solidFill>
                <a:latin typeface="Open Sans Bold"/>
                <a:ea typeface="Open Sans Bold"/>
                <a:cs typeface="Open Sans Bold"/>
                <a:sym typeface="Open Sans Bold"/>
              </a:rPr>
              <a:t>Controller </a:t>
            </a:r>
          </a:p>
        </p:txBody>
      </p:sp>
      <p:sp>
        <p:nvSpPr>
          <p:cNvPr id="47" name="TextBox 47"/>
          <p:cNvSpPr txBox="1"/>
          <p:nvPr/>
        </p:nvSpPr>
        <p:spPr>
          <a:xfrm>
            <a:off x="2567445" y="3891115"/>
            <a:ext cx="457533" cy="126035"/>
          </a:xfrm>
          <a:prstGeom prst="rect">
            <a:avLst/>
          </a:prstGeom>
        </p:spPr>
        <p:txBody>
          <a:bodyPr lIns="0" tIns="0" rIns="0" bIns="0" rtlCol="0" anchor="t">
            <a:spAutoFit/>
          </a:bodyPr>
          <a:lstStyle/>
          <a:p>
            <a:pPr algn="l">
              <a:lnSpc>
                <a:spcPts val="975"/>
              </a:lnSpc>
            </a:pPr>
            <a:r>
              <a:rPr lang="en-US" sz="800" b="1">
                <a:solidFill>
                  <a:srgbClr val="000000"/>
                </a:solidFill>
                <a:latin typeface="Open Sans Bold"/>
                <a:ea typeface="Open Sans Bold"/>
                <a:cs typeface="Open Sans Bold"/>
                <a:sym typeface="Open Sans Bold"/>
              </a:rPr>
              <a:t>Manager</a:t>
            </a:r>
          </a:p>
        </p:txBody>
      </p:sp>
      <p:sp>
        <p:nvSpPr>
          <p:cNvPr id="48" name="TextBox 48"/>
          <p:cNvSpPr txBox="1"/>
          <p:nvPr/>
        </p:nvSpPr>
        <p:spPr>
          <a:xfrm>
            <a:off x="3774091" y="1660865"/>
            <a:ext cx="562099" cy="145085"/>
          </a:xfrm>
          <a:prstGeom prst="rect">
            <a:avLst/>
          </a:prstGeom>
        </p:spPr>
        <p:txBody>
          <a:bodyPr lIns="0" tIns="0" rIns="0" bIns="0" rtlCol="0" anchor="t">
            <a:spAutoFit/>
          </a:bodyPr>
          <a:lstStyle/>
          <a:p>
            <a:pPr algn="l">
              <a:lnSpc>
                <a:spcPts val="1120"/>
              </a:lnSpc>
            </a:pPr>
            <a:r>
              <a:rPr lang="en-US" sz="800" b="1">
                <a:solidFill>
                  <a:srgbClr val="2875E2"/>
                </a:solidFill>
                <a:latin typeface="Open Sans Bold"/>
                <a:ea typeface="Open Sans Bold"/>
                <a:cs typeface="Open Sans Bold"/>
                <a:sym typeface="Open Sans Bold"/>
              </a:rPr>
              <a:t>Data Plane</a:t>
            </a:r>
          </a:p>
        </p:txBody>
      </p:sp>
      <p:sp>
        <p:nvSpPr>
          <p:cNvPr id="49" name="TextBox 49"/>
          <p:cNvSpPr txBox="1"/>
          <p:nvPr/>
        </p:nvSpPr>
        <p:spPr>
          <a:xfrm>
            <a:off x="3880885" y="2058991"/>
            <a:ext cx="685524" cy="145085"/>
          </a:xfrm>
          <a:prstGeom prst="rect">
            <a:avLst/>
          </a:prstGeom>
        </p:spPr>
        <p:txBody>
          <a:bodyPr lIns="0" tIns="0" rIns="0" bIns="0" rtlCol="0" anchor="t">
            <a:spAutoFit/>
          </a:bodyPr>
          <a:lstStyle/>
          <a:p>
            <a:pPr algn="l">
              <a:lnSpc>
                <a:spcPts val="1120"/>
              </a:lnSpc>
            </a:pPr>
            <a:r>
              <a:rPr lang="en-US" sz="800" b="1">
                <a:solidFill>
                  <a:srgbClr val="2875E2"/>
                </a:solidFill>
                <a:latin typeface="Open Sans Bold"/>
                <a:ea typeface="Open Sans Bold"/>
                <a:cs typeface="Open Sans Bold"/>
                <a:sym typeface="Open Sans Bold"/>
              </a:rPr>
              <a:t>Worker Node</a:t>
            </a:r>
          </a:p>
        </p:txBody>
      </p:sp>
      <p:sp>
        <p:nvSpPr>
          <p:cNvPr id="50" name="TextBox 50"/>
          <p:cNvSpPr txBox="1"/>
          <p:nvPr/>
        </p:nvSpPr>
        <p:spPr>
          <a:xfrm>
            <a:off x="3880885" y="4106437"/>
            <a:ext cx="685524" cy="145085"/>
          </a:xfrm>
          <a:prstGeom prst="rect">
            <a:avLst/>
          </a:prstGeom>
        </p:spPr>
        <p:txBody>
          <a:bodyPr lIns="0" tIns="0" rIns="0" bIns="0" rtlCol="0" anchor="t">
            <a:spAutoFit/>
          </a:bodyPr>
          <a:lstStyle/>
          <a:p>
            <a:pPr algn="l">
              <a:lnSpc>
                <a:spcPts val="1120"/>
              </a:lnSpc>
            </a:pPr>
            <a:r>
              <a:rPr lang="en-US" sz="800" b="1">
                <a:solidFill>
                  <a:srgbClr val="2875E2"/>
                </a:solidFill>
                <a:latin typeface="Open Sans Bold"/>
                <a:ea typeface="Open Sans Bold"/>
                <a:cs typeface="Open Sans Bold"/>
                <a:sym typeface="Open Sans Bold"/>
              </a:rPr>
              <a:t>Worker Node</a:t>
            </a:r>
          </a:p>
        </p:txBody>
      </p:sp>
      <p:sp>
        <p:nvSpPr>
          <p:cNvPr id="51" name="TextBox 51"/>
          <p:cNvSpPr txBox="1"/>
          <p:nvPr/>
        </p:nvSpPr>
        <p:spPr>
          <a:xfrm>
            <a:off x="4191438" y="2380907"/>
            <a:ext cx="396707" cy="145085"/>
          </a:xfrm>
          <a:prstGeom prst="rect">
            <a:avLst/>
          </a:prstGeom>
        </p:spPr>
        <p:txBody>
          <a:bodyPr lIns="0" tIns="0" rIns="0" bIns="0" rtlCol="0" anchor="t">
            <a:spAutoFit/>
          </a:bodyPr>
          <a:lstStyle/>
          <a:p>
            <a:pPr algn="l">
              <a:lnSpc>
                <a:spcPts val="1120"/>
              </a:lnSpc>
            </a:pPr>
            <a:r>
              <a:rPr lang="en-US" sz="800" b="1">
                <a:solidFill>
                  <a:srgbClr val="000000"/>
                </a:solidFill>
                <a:latin typeface="Open Sans Bold"/>
                <a:ea typeface="Open Sans Bold"/>
                <a:cs typeface="Open Sans Bold"/>
                <a:sym typeface="Open Sans Bold"/>
              </a:rPr>
              <a:t>kubelet</a:t>
            </a:r>
          </a:p>
        </p:txBody>
      </p:sp>
      <p:sp>
        <p:nvSpPr>
          <p:cNvPr id="52" name="TextBox 52"/>
          <p:cNvSpPr txBox="1"/>
          <p:nvPr/>
        </p:nvSpPr>
        <p:spPr>
          <a:xfrm>
            <a:off x="4916834" y="4113095"/>
            <a:ext cx="396707" cy="145085"/>
          </a:xfrm>
          <a:prstGeom prst="rect">
            <a:avLst/>
          </a:prstGeom>
        </p:spPr>
        <p:txBody>
          <a:bodyPr lIns="0" tIns="0" rIns="0" bIns="0" rtlCol="0" anchor="t">
            <a:spAutoFit/>
          </a:bodyPr>
          <a:lstStyle/>
          <a:p>
            <a:pPr algn="l">
              <a:lnSpc>
                <a:spcPts val="1120"/>
              </a:lnSpc>
            </a:pPr>
            <a:r>
              <a:rPr lang="en-US" sz="800" b="1">
                <a:solidFill>
                  <a:srgbClr val="000000"/>
                </a:solidFill>
                <a:latin typeface="Open Sans Bold"/>
                <a:ea typeface="Open Sans Bold"/>
                <a:cs typeface="Open Sans Bold"/>
                <a:sym typeface="Open Sans Bold"/>
              </a:rPr>
              <a:t>kubelet</a:t>
            </a:r>
          </a:p>
        </p:txBody>
      </p:sp>
      <p:sp>
        <p:nvSpPr>
          <p:cNvPr id="53" name="TextBox 53"/>
          <p:cNvSpPr txBox="1"/>
          <p:nvPr/>
        </p:nvSpPr>
        <p:spPr>
          <a:xfrm>
            <a:off x="5293681" y="3134725"/>
            <a:ext cx="908952" cy="145085"/>
          </a:xfrm>
          <a:prstGeom prst="rect">
            <a:avLst/>
          </a:prstGeom>
        </p:spPr>
        <p:txBody>
          <a:bodyPr lIns="0" tIns="0" rIns="0" bIns="0" rtlCol="0" anchor="t">
            <a:spAutoFit/>
          </a:bodyPr>
          <a:lstStyle/>
          <a:p>
            <a:pPr algn="l">
              <a:lnSpc>
                <a:spcPts val="1120"/>
              </a:lnSpc>
            </a:pPr>
            <a:r>
              <a:rPr lang="en-US" sz="800" b="1">
                <a:solidFill>
                  <a:srgbClr val="000000"/>
                </a:solidFill>
                <a:latin typeface="Open Sans Bold"/>
                <a:ea typeface="Open Sans Bold"/>
                <a:cs typeface="Open Sans Bold"/>
                <a:sym typeface="Open Sans Bold"/>
              </a:rPr>
              <a:t>Other K8s objects</a:t>
            </a:r>
          </a:p>
        </p:txBody>
      </p:sp>
      <p:sp>
        <p:nvSpPr>
          <p:cNvPr id="54" name="TextBox 54"/>
          <p:cNvSpPr txBox="1"/>
          <p:nvPr/>
        </p:nvSpPr>
        <p:spPr>
          <a:xfrm>
            <a:off x="5273459" y="2378602"/>
            <a:ext cx="950405" cy="145085"/>
          </a:xfrm>
          <a:prstGeom prst="rect">
            <a:avLst/>
          </a:prstGeom>
        </p:spPr>
        <p:txBody>
          <a:bodyPr lIns="0" tIns="0" rIns="0" bIns="0" rtlCol="0" anchor="t">
            <a:spAutoFit/>
          </a:bodyPr>
          <a:lstStyle/>
          <a:p>
            <a:pPr algn="l">
              <a:lnSpc>
                <a:spcPts val="1120"/>
              </a:lnSpc>
            </a:pPr>
            <a:r>
              <a:rPr lang="en-US" sz="800" b="1">
                <a:solidFill>
                  <a:srgbClr val="000000"/>
                </a:solidFill>
                <a:latin typeface="Open Sans Bold"/>
                <a:ea typeface="Open Sans Bold"/>
                <a:cs typeface="Open Sans Bold"/>
                <a:sym typeface="Open Sans Bold"/>
              </a:rPr>
              <a:t>container runtime</a:t>
            </a:r>
          </a:p>
        </p:txBody>
      </p:sp>
      <p:sp>
        <p:nvSpPr>
          <p:cNvPr id="55" name="TextBox 55"/>
          <p:cNvSpPr txBox="1"/>
          <p:nvPr/>
        </p:nvSpPr>
        <p:spPr>
          <a:xfrm>
            <a:off x="5813812" y="4113095"/>
            <a:ext cx="587693" cy="145085"/>
          </a:xfrm>
          <a:prstGeom prst="rect">
            <a:avLst/>
          </a:prstGeom>
        </p:spPr>
        <p:txBody>
          <a:bodyPr lIns="0" tIns="0" rIns="0" bIns="0" rtlCol="0" anchor="t">
            <a:spAutoFit/>
          </a:bodyPr>
          <a:lstStyle/>
          <a:p>
            <a:pPr algn="l">
              <a:lnSpc>
                <a:spcPts val="1120"/>
              </a:lnSpc>
            </a:pPr>
            <a:r>
              <a:rPr lang="en-US" sz="800" b="1">
                <a:solidFill>
                  <a:srgbClr val="000000"/>
                </a:solidFill>
                <a:latin typeface="Open Sans Bold"/>
                <a:ea typeface="Open Sans Bold"/>
                <a:cs typeface="Open Sans Bold"/>
                <a:sym typeface="Open Sans Bold"/>
              </a:rPr>
              <a:t>kube-proxy</a:t>
            </a:r>
          </a:p>
        </p:txBody>
      </p:sp>
      <p:sp>
        <p:nvSpPr>
          <p:cNvPr id="56" name="TextBox 56"/>
          <p:cNvSpPr txBox="1"/>
          <p:nvPr/>
        </p:nvSpPr>
        <p:spPr>
          <a:xfrm>
            <a:off x="6804412" y="2380907"/>
            <a:ext cx="587702" cy="145085"/>
          </a:xfrm>
          <a:prstGeom prst="rect">
            <a:avLst/>
          </a:prstGeom>
        </p:spPr>
        <p:txBody>
          <a:bodyPr lIns="0" tIns="0" rIns="0" bIns="0" rtlCol="0" anchor="t">
            <a:spAutoFit/>
          </a:bodyPr>
          <a:lstStyle/>
          <a:p>
            <a:pPr algn="l">
              <a:lnSpc>
                <a:spcPts val="1120"/>
              </a:lnSpc>
            </a:pPr>
            <a:r>
              <a:rPr lang="en-US" sz="800" b="1">
                <a:solidFill>
                  <a:srgbClr val="000000"/>
                </a:solidFill>
                <a:latin typeface="Open Sans Bold"/>
                <a:ea typeface="Open Sans Bold"/>
                <a:cs typeface="Open Sans Bold"/>
                <a:sym typeface="Open Sans Bold"/>
              </a:rPr>
              <a:t>kube-proxy</a:t>
            </a:r>
          </a:p>
        </p:txBody>
      </p:sp>
      <p:sp>
        <p:nvSpPr>
          <p:cNvPr id="57" name="TextBox 57"/>
          <p:cNvSpPr txBox="1"/>
          <p:nvPr/>
        </p:nvSpPr>
        <p:spPr>
          <a:xfrm>
            <a:off x="8311182" y="1727235"/>
            <a:ext cx="450904" cy="145085"/>
          </a:xfrm>
          <a:prstGeom prst="rect">
            <a:avLst/>
          </a:prstGeom>
        </p:spPr>
        <p:txBody>
          <a:bodyPr lIns="0" tIns="0" rIns="0" bIns="0" rtlCol="0" anchor="t">
            <a:spAutoFit/>
          </a:bodyPr>
          <a:lstStyle/>
          <a:p>
            <a:pPr algn="l">
              <a:lnSpc>
                <a:spcPts val="1120"/>
              </a:lnSpc>
            </a:pPr>
            <a:r>
              <a:rPr lang="en-US" sz="800" b="1">
                <a:solidFill>
                  <a:srgbClr val="000000"/>
                </a:solidFill>
                <a:latin typeface="Open Sans Bold"/>
                <a:ea typeface="Open Sans Bold"/>
                <a:cs typeface="Open Sans Bold"/>
                <a:sym typeface="Open Sans Bold"/>
              </a:rPr>
              <a:t>Optional</a:t>
            </a:r>
          </a:p>
        </p:txBody>
      </p:sp>
      <p:sp>
        <p:nvSpPr>
          <p:cNvPr id="58" name="TextBox 58"/>
          <p:cNvSpPr txBox="1"/>
          <p:nvPr/>
        </p:nvSpPr>
        <p:spPr>
          <a:xfrm>
            <a:off x="8311182" y="1347159"/>
            <a:ext cx="571424" cy="145085"/>
          </a:xfrm>
          <a:prstGeom prst="rect">
            <a:avLst/>
          </a:prstGeom>
        </p:spPr>
        <p:txBody>
          <a:bodyPr lIns="0" tIns="0" rIns="0" bIns="0" rtlCol="0" anchor="t">
            <a:spAutoFit/>
          </a:bodyPr>
          <a:lstStyle/>
          <a:p>
            <a:pPr algn="l">
              <a:lnSpc>
                <a:spcPts val="1120"/>
              </a:lnSpc>
            </a:pPr>
            <a:r>
              <a:rPr lang="en-US" sz="800" b="1">
                <a:solidFill>
                  <a:srgbClr val="000000"/>
                </a:solidFill>
                <a:latin typeface="Open Sans Bold"/>
                <a:ea typeface="Open Sans Bold"/>
                <a:cs typeface="Open Sans Bold"/>
                <a:sym typeface="Open Sans Bold"/>
              </a:rPr>
              <a:t>Mandatory</a:t>
            </a:r>
          </a:p>
        </p:txBody>
      </p:sp>
      <p:sp>
        <p:nvSpPr>
          <p:cNvPr id="59" name="TextBox 59"/>
          <p:cNvSpPr txBox="1"/>
          <p:nvPr/>
        </p:nvSpPr>
        <p:spPr>
          <a:xfrm>
            <a:off x="7133377" y="3404673"/>
            <a:ext cx="166135" cy="264881"/>
          </a:xfrm>
          <a:prstGeom prst="rect">
            <a:avLst/>
          </a:prstGeom>
        </p:spPr>
        <p:txBody>
          <a:bodyPr lIns="0" tIns="0" rIns="0" bIns="0" rtlCol="0" anchor="t">
            <a:spAutoFit/>
          </a:bodyPr>
          <a:lstStyle/>
          <a:p>
            <a:pPr algn="l">
              <a:lnSpc>
                <a:spcPts val="2100"/>
              </a:lnSpc>
            </a:pPr>
            <a:r>
              <a:rPr lang="en-US" sz="1500" b="1">
                <a:solidFill>
                  <a:srgbClr val="000000"/>
                </a:solidFill>
                <a:latin typeface="Open Sans Bold"/>
                <a:ea typeface="Open Sans Bold"/>
                <a:cs typeface="Open Sans Bold"/>
                <a:sym typeface="Open Sans Bold"/>
              </a:rPr>
              <a:t>...</a:t>
            </a:r>
          </a:p>
        </p:txBody>
      </p:sp>
      <p:sp>
        <p:nvSpPr>
          <p:cNvPr id="60" name="TextBox 60"/>
          <p:cNvSpPr txBox="1"/>
          <p:nvPr/>
        </p:nvSpPr>
        <p:spPr>
          <a:xfrm>
            <a:off x="7021868" y="4052954"/>
            <a:ext cx="143980" cy="242897"/>
          </a:xfrm>
          <a:prstGeom prst="rect">
            <a:avLst/>
          </a:prstGeom>
        </p:spPr>
        <p:txBody>
          <a:bodyPr lIns="0" tIns="0" rIns="0" bIns="0" rtlCol="0" anchor="t">
            <a:spAutoFit/>
          </a:bodyPr>
          <a:lstStyle/>
          <a:p>
            <a:pPr algn="l">
              <a:lnSpc>
                <a:spcPts val="1820"/>
              </a:lnSpc>
            </a:pPr>
            <a:r>
              <a:rPr lang="en-US" sz="1300" b="1">
                <a:solidFill>
                  <a:srgbClr val="000000"/>
                </a:solidFill>
                <a:latin typeface="Open Sans Bold"/>
                <a:ea typeface="Open Sans Bold"/>
                <a:cs typeface="Open Sans Bold"/>
                <a:sym typeface="Open Sans Bold"/>
              </a:rPr>
              <a: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2376" y="182651"/>
            <a:ext cx="7726004" cy="4381290"/>
          </a:xfrm>
          <a:custGeom>
            <a:avLst/>
            <a:gdLst/>
            <a:ahLst/>
            <a:cxnLst/>
            <a:rect l="l" t="t" r="r" b="b"/>
            <a:pathLst>
              <a:path w="7726004" h="4381290">
                <a:moveTo>
                  <a:pt x="0" y="0"/>
                </a:moveTo>
                <a:lnTo>
                  <a:pt x="7726003" y="0"/>
                </a:lnTo>
                <a:lnTo>
                  <a:pt x="7726003" y="4381291"/>
                </a:lnTo>
                <a:lnTo>
                  <a:pt x="0" y="43812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42162" y="1211590"/>
            <a:ext cx="2290667" cy="3281286"/>
          </a:xfrm>
          <a:custGeom>
            <a:avLst/>
            <a:gdLst/>
            <a:ahLst/>
            <a:cxnLst/>
            <a:rect l="l" t="t" r="r" b="b"/>
            <a:pathLst>
              <a:path w="2290667" h="3281286">
                <a:moveTo>
                  <a:pt x="0" y="0"/>
                </a:moveTo>
                <a:lnTo>
                  <a:pt x="2290667" y="0"/>
                </a:lnTo>
                <a:lnTo>
                  <a:pt x="2290667" y="3281286"/>
                </a:lnTo>
                <a:lnTo>
                  <a:pt x="0" y="32812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325879" y="4561046"/>
            <a:ext cx="3708302" cy="395097"/>
          </a:xfrm>
          <a:custGeom>
            <a:avLst/>
            <a:gdLst/>
            <a:ahLst/>
            <a:cxnLst/>
            <a:rect l="l" t="t" r="r" b="b"/>
            <a:pathLst>
              <a:path w="3708302" h="395097">
                <a:moveTo>
                  <a:pt x="0" y="0"/>
                </a:moveTo>
                <a:lnTo>
                  <a:pt x="3708301" y="0"/>
                </a:lnTo>
                <a:lnTo>
                  <a:pt x="3708301" y="395097"/>
                </a:lnTo>
                <a:lnTo>
                  <a:pt x="0" y="3950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3624863" y="1535478"/>
            <a:ext cx="4144299" cy="2876579"/>
          </a:xfrm>
          <a:custGeom>
            <a:avLst/>
            <a:gdLst/>
            <a:ahLst/>
            <a:cxnLst/>
            <a:rect l="l" t="t" r="r" b="b"/>
            <a:pathLst>
              <a:path w="4144299" h="2876579">
                <a:moveTo>
                  <a:pt x="0" y="0"/>
                </a:moveTo>
                <a:lnTo>
                  <a:pt x="4144298" y="0"/>
                </a:lnTo>
                <a:lnTo>
                  <a:pt x="4144298" y="2876578"/>
                </a:lnTo>
                <a:lnTo>
                  <a:pt x="0" y="287657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3967067" y="3298146"/>
            <a:ext cx="544849" cy="529504"/>
          </a:xfrm>
          <a:custGeom>
            <a:avLst/>
            <a:gdLst/>
            <a:ahLst/>
            <a:cxnLst/>
            <a:rect l="l" t="t" r="r" b="b"/>
            <a:pathLst>
              <a:path w="544849" h="529504">
                <a:moveTo>
                  <a:pt x="0" y="0"/>
                </a:moveTo>
                <a:lnTo>
                  <a:pt x="544849" y="0"/>
                </a:lnTo>
                <a:lnTo>
                  <a:pt x="544849" y="529504"/>
                </a:lnTo>
                <a:lnTo>
                  <a:pt x="0" y="529504"/>
                </a:lnTo>
                <a:lnTo>
                  <a:pt x="0" y="0"/>
                </a:lnTo>
                <a:close/>
              </a:path>
            </a:pathLst>
          </a:custGeom>
          <a:blipFill>
            <a:blip r:embed="rId12"/>
            <a:stretch>
              <a:fillRect/>
            </a:stretch>
          </a:blipFill>
        </p:spPr>
      </p:sp>
      <p:sp>
        <p:nvSpPr>
          <p:cNvPr id="8" name="Freeform 8"/>
          <p:cNvSpPr/>
          <p:nvPr/>
        </p:nvSpPr>
        <p:spPr>
          <a:xfrm>
            <a:off x="4454938" y="3298146"/>
            <a:ext cx="544849" cy="529504"/>
          </a:xfrm>
          <a:custGeom>
            <a:avLst/>
            <a:gdLst/>
            <a:ahLst/>
            <a:cxnLst/>
            <a:rect l="l" t="t" r="r" b="b"/>
            <a:pathLst>
              <a:path w="544849" h="529504">
                <a:moveTo>
                  <a:pt x="0" y="0"/>
                </a:moveTo>
                <a:lnTo>
                  <a:pt x="544849" y="0"/>
                </a:lnTo>
                <a:lnTo>
                  <a:pt x="544849" y="529504"/>
                </a:lnTo>
                <a:lnTo>
                  <a:pt x="0" y="52950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a:off x="4958858" y="3298146"/>
            <a:ext cx="544849" cy="529504"/>
          </a:xfrm>
          <a:custGeom>
            <a:avLst/>
            <a:gdLst/>
            <a:ahLst/>
            <a:cxnLst/>
            <a:rect l="l" t="t" r="r" b="b"/>
            <a:pathLst>
              <a:path w="544849" h="529504">
                <a:moveTo>
                  <a:pt x="0" y="0"/>
                </a:moveTo>
                <a:lnTo>
                  <a:pt x="544849" y="0"/>
                </a:lnTo>
                <a:lnTo>
                  <a:pt x="544849" y="529504"/>
                </a:lnTo>
                <a:lnTo>
                  <a:pt x="0" y="529504"/>
                </a:lnTo>
                <a:lnTo>
                  <a:pt x="0" y="0"/>
                </a:lnTo>
                <a:close/>
              </a:path>
            </a:pathLst>
          </a:custGeom>
          <a:blipFill>
            <a:blip r:embed="rId13">
              <a:extLst>
                <a:ext uri="{96DAC541-7B7A-43D3-8B79-37D633B846F1}">
                  <asvg:svgBlip xmlns:asvg="http://schemas.microsoft.com/office/drawing/2016/SVG/main" r:embed="rId15"/>
                </a:ext>
              </a:extLst>
            </a:blip>
            <a:stretch>
              <a:fillRect/>
            </a:stretch>
          </a:blipFill>
        </p:spPr>
      </p:sp>
      <p:sp>
        <p:nvSpPr>
          <p:cNvPr id="10" name="Freeform 10"/>
          <p:cNvSpPr/>
          <p:nvPr/>
        </p:nvSpPr>
        <p:spPr>
          <a:xfrm>
            <a:off x="5448433" y="3298146"/>
            <a:ext cx="544849" cy="529504"/>
          </a:xfrm>
          <a:custGeom>
            <a:avLst/>
            <a:gdLst/>
            <a:ahLst/>
            <a:cxnLst/>
            <a:rect l="l" t="t" r="r" b="b"/>
            <a:pathLst>
              <a:path w="544849" h="529504">
                <a:moveTo>
                  <a:pt x="0" y="0"/>
                </a:moveTo>
                <a:lnTo>
                  <a:pt x="544849" y="0"/>
                </a:lnTo>
                <a:lnTo>
                  <a:pt x="544849" y="529504"/>
                </a:lnTo>
                <a:lnTo>
                  <a:pt x="0" y="529504"/>
                </a:lnTo>
                <a:lnTo>
                  <a:pt x="0" y="0"/>
                </a:lnTo>
                <a:close/>
              </a:path>
            </a:pathLst>
          </a:custGeom>
          <a:blipFill>
            <a:blip r:embed="rId13">
              <a:extLst>
                <a:ext uri="{96DAC541-7B7A-43D3-8B79-37D633B846F1}">
                  <asvg:svgBlip xmlns:asvg="http://schemas.microsoft.com/office/drawing/2016/SVG/main" r:embed="rId16"/>
                </a:ext>
              </a:extLst>
            </a:blip>
            <a:stretch>
              <a:fillRect/>
            </a:stretch>
          </a:blipFill>
        </p:spPr>
      </p:sp>
      <p:sp>
        <p:nvSpPr>
          <p:cNvPr id="11" name="Freeform 11"/>
          <p:cNvSpPr/>
          <p:nvPr/>
        </p:nvSpPr>
        <p:spPr>
          <a:xfrm>
            <a:off x="5950658" y="3298146"/>
            <a:ext cx="544849" cy="529504"/>
          </a:xfrm>
          <a:custGeom>
            <a:avLst/>
            <a:gdLst/>
            <a:ahLst/>
            <a:cxnLst/>
            <a:rect l="l" t="t" r="r" b="b"/>
            <a:pathLst>
              <a:path w="544849" h="529504">
                <a:moveTo>
                  <a:pt x="0" y="0"/>
                </a:moveTo>
                <a:lnTo>
                  <a:pt x="544849" y="0"/>
                </a:lnTo>
                <a:lnTo>
                  <a:pt x="544849" y="529504"/>
                </a:lnTo>
                <a:lnTo>
                  <a:pt x="0" y="529504"/>
                </a:lnTo>
                <a:lnTo>
                  <a:pt x="0" y="0"/>
                </a:lnTo>
                <a:close/>
              </a:path>
            </a:pathLst>
          </a:custGeom>
          <a:blipFill>
            <a:blip r:embed="rId13">
              <a:extLst>
                <a:ext uri="{96DAC541-7B7A-43D3-8B79-37D633B846F1}">
                  <asvg:svgBlip xmlns:asvg="http://schemas.microsoft.com/office/drawing/2016/SVG/main" r:embed="rId17"/>
                </a:ext>
              </a:extLst>
            </a:blip>
            <a:stretch>
              <a:fillRect/>
            </a:stretch>
          </a:blipFill>
        </p:spPr>
      </p:sp>
      <p:sp>
        <p:nvSpPr>
          <p:cNvPr id="12" name="Freeform 12"/>
          <p:cNvSpPr/>
          <p:nvPr/>
        </p:nvSpPr>
        <p:spPr>
          <a:xfrm>
            <a:off x="6441938" y="3298146"/>
            <a:ext cx="544849" cy="529504"/>
          </a:xfrm>
          <a:custGeom>
            <a:avLst/>
            <a:gdLst/>
            <a:ahLst/>
            <a:cxnLst/>
            <a:rect l="l" t="t" r="r" b="b"/>
            <a:pathLst>
              <a:path w="544849" h="529504">
                <a:moveTo>
                  <a:pt x="0" y="0"/>
                </a:moveTo>
                <a:lnTo>
                  <a:pt x="544850" y="0"/>
                </a:lnTo>
                <a:lnTo>
                  <a:pt x="544850" y="529504"/>
                </a:lnTo>
                <a:lnTo>
                  <a:pt x="0" y="529504"/>
                </a:lnTo>
                <a:lnTo>
                  <a:pt x="0" y="0"/>
                </a:lnTo>
                <a:close/>
              </a:path>
            </a:pathLst>
          </a:custGeom>
          <a:blipFill>
            <a:blip r:embed="rId13">
              <a:extLst>
                <a:ext uri="{96DAC541-7B7A-43D3-8B79-37D633B846F1}">
                  <asvg:svgBlip xmlns:asvg="http://schemas.microsoft.com/office/drawing/2016/SVG/main" r:embed="rId18"/>
                </a:ext>
              </a:extLst>
            </a:blip>
            <a:stretch>
              <a:fillRect/>
            </a:stretch>
          </a:blipFill>
        </p:spPr>
      </p:sp>
      <p:sp>
        <p:nvSpPr>
          <p:cNvPr id="13" name="Freeform 13"/>
          <p:cNvSpPr/>
          <p:nvPr/>
        </p:nvSpPr>
        <p:spPr>
          <a:xfrm>
            <a:off x="4999787" y="2618899"/>
            <a:ext cx="308096" cy="299418"/>
          </a:xfrm>
          <a:custGeom>
            <a:avLst/>
            <a:gdLst/>
            <a:ahLst/>
            <a:cxnLst/>
            <a:rect l="l" t="t" r="r" b="b"/>
            <a:pathLst>
              <a:path w="308096" h="299418">
                <a:moveTo>
                  <a:pt x="0" y="0"/>
                </a:moveTo>
                <a:lnTo>
                  <a:pt x="308095" y="0"/>
                </a:lnTo>
                <a:lnTo>
                  <a:pt x="308095" y="299418"/>
                </a:lnTo>
                <a:lnTo>
                  <a:pt x="0" y="29941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4" name="Freeform 14"/>
          <p:cNvSpPr/>
          <p:nvPr/>
        </p:nvSpPr>
        <p:spPr>
          <a:xfrm>
            <a:off x="6942458" y="3356496"/>
            <a:ext cx="544801" cy="412804"/>
          </a:xfrm>
          <a:custGeom>
            <a:avLst/>
            <a:gdLst/>
            <a:ahLst/>
            <a:cxnLst/>
            <a:rect l="l" t="t" r="r" b="b"/>
            <a:pathLst>
              <a:path w="544801" h="412804">
                <a:moveTo>
                  <a:pt x="0" y="0"/>
                </a:moveTo>
                <a:lnTo>
                  <a:pt x="544802" y="0"/>
                </a:lnTo>
                <a:lnTo>
                  <a:pt x="544802" y="412804"/>
                </a:lnTo>
                <a:lnTo>
                  <a:pt x="0" y="412804"/>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15" name="Freeform 15"/>
          <p:cNvSpPr/>
          <p:nvPr/>
        </p:nvSpPr>
        <p:spPr>
          <a:xfrm>
            <a:off x="5391998" y="2618899"/>
            <a:ext cx="308096" cy="299418"/>
          </a:xfrm>
          <a:custGeom>
            <a:avLst/>
            <a:gdLst/>
            <a:ahLst/>
            <a:cxnLst/>
            <a:rect l="l" t="t" r="r" b="b"/>
            <a:pathLst>
              <a:path w="308096" h="299418">
                <a:moveTo>
                  <a:pt x="0" y="0"/>
                </a:moveTo>
                <a:lnTo>
                  <a:pt x="308095" y="0"/>
                </a:lnTo>
                <a:lnTo>
                  <a:pt x="308095" y="299418"/>
                </a:lnTo>
                <a:lnTo>
                  <a:pt x="0" y="299418"/>
                </a:lnTo>
                <a:lnTo>
                  <a:pt x="0" y="0"/>
                </a:lnTo>
                <a:close/>
              </a:path>
            </a:pathLst>
          </a:custGeom>
          <a:blipFill>
            <a:blip r:embed="rId19">
              <a:extLst>
                <a:ext uri="{96DAC541-7B7A-43D3-8B79-37D633B846F1}">
                  <asvg:svgBlip xmlns:asvg="http://schemas.microsoft.com/office/drawing/2016/SVG/main" r:embed="rId23"/>
                </a:ext>
              </a:extLst>
            </a:blip>
            <a:stretch>
              <a:fillRect/>
            </a:stretch>
          </a:blipFill>
        </p:spPr>
      </p:sp>
      <p:sp>
        <p:nvSpPr>
          <p:cNvPr id="16" name="Freeform 16"/>
          <p:cNvSpPr/>
          <p:nvPr/>
        </p:nvSpPr>
        <p:spPr>
          <a:xfrm>
            <a:off x="5784209" y="2618899"/>
            <a:ext cx="308096" cy="299418"/>
          </a:xfrm>
          <a:custGeom>
            <a:avLst/>
            <a:gdLst/>
            <a:ahLst/>
            <a:cxnLst/>
            <a:rect l="l" t="t" r="r" b="b"/>
            <a:pathLst>
              <a:path w="308096" h="299418">
                <a:moveTo>
                  <a:pt x="0" y="0"/>
                </a:moveTo>
                <a:lnTo>
                  <a:pt x="308095" y="0"/>
                </a:lnTo>
                <a:lnTo>
                  <a:pt x="308095" y="299418"/>
                </a:lnTo>
                <a:lnTo>
                  <a:pt x="0" y="299418"/>
                </a:lnTo>
                <a:lnTo>
                  <a:pt x="0" y="0"/>
                </a:lnTo>
                <a:close/>
              </a:path>
            </a:pathLst>
          </a:custGeom>
          <a:blipFill>
            <a:blip r:embed="rId19">
              <a:extLst>
                <a:ext uri="{96DAC541-7B7A-43D3-8B79-37D633B846F1}">
                  <asvg:svgBlip xmlns:asvg="http://schemas.microsoft.com/office/drawing/2016/SVG/main" r:embed="rId24"/>
                </a:ext>
              </a:extLst>
            </a:blip>
            <a:stretch>
              <a:fillRect/>
            </a:stretch>
          </a:blipFill>
        </p:spPr>
      </p:sp>
      <p:sp>
        <p:nvSpPr>
          <p:cNvPr id="17" name="Freeform 17"/>
          <p:cNvSpPr/>
          <p:nvPr/>
        </p:nvSpPr>
        <p:spPr>
          <a:xfrm>
            <a:off x="6176410" y="2618899"/>
            <a:ext cx="308096" cy="299418"/>
          </a:xfrm>
          <a:custGeom>
            <a:avLst/>
            <a:gdLst/>
            <a:ahLst/>
            <a:cxnLst/>
            <a:rect l="l" t="t" r="r" b="b"/>
            <a:pathLst>
              <a:path w="308096" h="299418">
                <a:moveTo>
                  <a:pt x="0" y="0"/>
                </a:moveTo>
                <a:lnTo>
                  <a:pt x="308096" y="0"/>
                </a:lnTo>
                <a:lnTo>
                  <a:pt x="308096" y="299418"/>
                </a:lnTo>
                <a:lnTo>
                  <a:pt x="0" y="299418"/>
                </a:lnTo>
                <a:lnTo>
                  <a:pt x="0" y="0"/>
                </a:lnTo>
                <a:close/>
              </a:path>
            </a:pathLst>
          </a:custGeom>
          <a:blipFill>
            <a:blip r:embed="rId19">
              <a:extLst>
                <a:ext uri="{96DAC541-7B7A-43D3-8B79-37D633B846F1}">
                  <asvg:svgBlip xmlns:asvg="http://schemas.microsoft.com/office/drawing/2016/SVG/main" r:embed="rId25"/>
                </a:ext>
              </a:extLst>
            </a:blip>
            <a:stretch>
              <a:fillRect/>
            </a:stretch>
          </a:blipFill>
        </p:spPr>
      </p:sp>
      <p:sp>
        <p:nvSpPr>
          <p:cNvPr id="18" name="Freeform 18"/>
          <p:cNvSpPr/>
          <p:nvPr/>
        </p:nvSpPr>
        <p:spPr>
          <a:xfrm>
            <a:off x="4231815" y="2618899"/>
            <a:ext cx="308096" cy="299428"/>
          </a:xfrm>
          <a:custGeom>
            <a:avLst/>
            <a:gdLst/>
            <a:ahLst/>
            <a:cxnLst/>
            <a:rect l="l" t="t" r="r" b="b"/>
            <a:pathLst>
              <a:path w="308096" h="299428">
                <a:moveTo>
                  <a:pt x="0" y="0"/>
                </a:moveTo>
                <a:lnTo>
                  <a:pt x="308095" y="0"/>
                </a:lnTo>
                <a:lnTo>
                  <a:pt x="308095" y="299428"/>
                </a:lnTo>
                <a:lnTo>
                  <a:pt x="0" y="299428"/>
                </a:lnTo>
                <a:lnTo>
                  <a:pt x="0" y="0"/>
                </a:lnTo>
                <a:close/>
              </a:path>
            </a:pathLst>
          </a:custGeom>
          <a:blipFill>
            <a:blip r:embed="rId19">
              <a:extLst>
                <a:ext uri="{96DAC541-7B7A-43D3-8B79-37D633B846F1}">
                  <asvg:svgBlip xmlns:asvg="http://schemas.microsoft.com/office/drawing/2016/SVG/main" r:embed="rId26"/>
                </a:ext>
              </a:extLst>
            </a:blip>
            <a:stretch>
              <a:fillRect/>
            </a:stretch>
          </a:blipFill>
        </p:spPr>
      </p:sp>
      <p:sp>
        <p:nvSpPr>
          <p:cNvPr id="19" name="Freeform 19"/>
          <p:cNvSpPr/>
          <p:nvPr/>
        </p:nvSpPr>
        <p:spPr>
          <a:xfrm>
            <a:off x="6938410" y="2618899"/>
            <a:ext cx="308105" cy="299428"/>
          </a:xfrm>
          <a:custGeom>
            <a:avLst/>
            <a:gdLst/>
            <a:ahLst/>
            <a:cxnLst/>
            <a:rect l="l" t="t" r="r" b="b"/>
            <a:pathLst>
              <a:path w="308105" h="299428">
                <a:moveTo>
                  <a:pt x="0" y="0"/>
                </a:moveTo>
                <a:lnTo>
                  <a:pt x="308105" y="0"/>
                </a:lnTo>
                <a:lnTo>
                  <a:pt x="308105" y="299428"/>
                </a:lnTo>
                <a:lnTo>
                  <a:pt x="0" y="299428"/>
                </a:lnTo>
                <a:lnTo>
                  <a:pt x="0" y="0"/>
                </a:lnTo>
                <a:close/>
              </a:path>
            </a:pathLst>
          </a:custGeom>
          <a:blipFill>
            <a:blip r:embed="rId19">
              <a:extLst>
                <a:ext uri="{96DAC541-7B7A-43D3-8B79-37D633B846F1}">
                  <asvg:svgBlip xmlns:asvg="http://schemas.microsoft.com/office/drawing/2016/SVG/main" r:embed="rId27"/>
                </a:ext>
              </a:extLst>
            </a:blip>
            <a:stretch>
              <a:fillRect/>
            </a:stretch>
          </a:blipFill>
        </p:spPr>
      </p:sp>
      <p:sp>
        <p:nvSpPr>
          <p:cNvPr id="20" name="Freeform 20"/>
          <p:cNvSpPr/>
          <p:nvPr/>
        </p:nvSpPr>
        <p:spPr>
          <a:xfrm>
            <a:off x="4454938" y="3298146"/>
            <a:ext cx="544849" cy="529504"/>
          </a:xfrm>
          <a:custGeom>
            <a:avLst/>
            <a:gdLst/>
            <a:ahLst/>
            <a:cxnLst/>
            <a:rect l="l" t="t" r="r" b="b"/>
            <a:pathLst>
              <a:path w="544849" h="529504">
                <a:moveTo>
                  <a:pt x="0" y="0"/>
                </a:moveTo>
                <a:lnTo>
                  <a:pt x="544849" y="0"/>
                </a:lnTo>
                <a:lnTo>
                  <a:pt x="544849" y="529504"/>
                </a:lnTo>
                <a:lnTo>
                  <a:pt x="0" y="529504"/>
                </a:lnTo>
                <a:lnTo>
                  <a:pt x="0" y="0"/>
                </a:lnTo>
                <a:close/>
              </a:path>
            </a:pathLst>
          </a:custGeom>
          <a:blipFill>
            <a:blip r:embed="rId28"/>
            <a:stretch>
              <a:fillRect/>
            </a:stretch>
          </a:blipFill>
        </p:spPr>
      </p:sp>
      <p:sp>
        <p:nvSpPr>
          <p:cNvPr id="21" name="Freeform 21"/>
          <p:cNvSpPr/>
          <p:nvPr/>
        </p:nvSpPr>
        <p:spPr>
          <a:xfrm>
            <a:off x="4958858" y="3298146"/>
            <a:ext cx="544849" cy="529504"/>
          </a:xfrm>
          <a:custGeom>
            <a:avLst/>
            <a:gdLst/>
            <a:ahLst/>
            <a:cxnLst/>
            <a:rect l="l" t="t" r="r" b="b"/>
            <a:pathLst>
              <a:path w="544849" h="529504">
                <a:moveTo>
                  <a:pt x="0" y="0"/>
                </a:moveTo>
                <a:lnTo>
                  <a:pt x="544849" y="0"/>
                </a:lnTo>
                <a:lnTo>
                  <a:pt x="544849" y="529504"/>
                </a:lnTo>
                <a:lnTo>
                  <a:pt x="0" y="529504"/>
                </a:lnTo>
                <a:lnTo>
                  <a:pt x="0" y="0"/>
                </a:lnTo>
                <a:close/>
              </a:path>
            </a:pathLst>
          </a:custGeom>
          <a:blipFill>
            <a:blip r:embed="rId29"/>
            <a:stretch>
              <a:fillRect/>
            </a:stretch>
          </a:blipFill>
        </p:spPr>
      </p:sp>
      <p:sp>
        <p:nvSpPr>
          <p:cNvPr id="22" name="Freeform 22"/>
          <p:cNvSpPr/>
          <p:nvPr/>
        </p:nvSpPr>
        <p:spPr>
          <a:xfrm>
            <a:off x="5448433" y="3298146"/>
            <a:ext cx="544849" cy="529504"/>
          </a:xfrm>
          <a:custGeom>
            <a:avLst/>
            <a:gdLst/>
            <a:ahLst/>
            <a:cxnLst/>
            <a:rect l="l" t="t" r="r" b="b"/>
            <a:pathLst>
              <a:path w="544849" h="529504">
                <a:moveTo>
                  <a:pt x="0" y="0"/>
                </a:moveTo>
                <a:lnTo>
                  <a:pt x="544849" y="0"/>
                </a:lnTo>
                <a:lnTo>
                  <a:pt x="544849" y="529504"/>
                </a:lnTo>
                <a:lnTo>
                  <a:pt x="0" y="529504"/>
                </a:lnTo>
                <a:lnTo>
                  <a:pt x="0" y="0"/>
                </a:lnTo>
                <a:close/>
              </a:path>
            </a:pathLst>
          </a:custGeom>
          <a:blipFill>
            <a:blip r:embed="rId30"/>
            <a:stretch>
              <a:fillRect/>
            </a:stretch>
          </a:blipFill>
        </p:spPr>
      </p:sp>
      <p:sp>
        <p:nvSpPr>
          <p:cNvPr id="23" name="Freeform 23"/>
          <p:cNvSpPr/>
          <p:nvPr/>
        </p:nvSpPr>
        <p:spPr>
          <a:xfrm>
            <a:off x="5950658" y="3298146"/>
            <a:ext cx="544849" cy="529504"/>
          </a:xfrm>
          <a:custGeom>
            <a:avLst/>
            <a:gdLst/>
            <a:ahLst/>
            <a:cxnLst/>
            <a:rect l="l" t="t" r="r" b="b"/>
            <a:pathLst>
              <a:path w="544849" h="529504">
                <a:moveTo>
                  <a:pt x="0" y="0"/>
                </a:moveTo>
                <a:lnTo>
                  <a:pt x="544849" y="0"/>
                </a:lnTo>
                <a:lnTo>
                  <a:pt x="544849" y="529504"/>
                </a:lnTo>
                <a:lnTo>
                  <a:pt x="0" y="529504"/>
                </a:lnTo>
                <a:lnTo>
                  <a:pt x="0" y="0"/>
                </a:lnTo>
                <a:close/>
              </a:path>
            </a:pathLst>
          </a:custGeom>
          <a:blipFill>
            <a:blip r:embed="rId31"/>
            <a:stretch>
              <a:fillRect/>
            </a:stretch>
          </a:blipFill>
        </p:spPr>
      </p:sp>
      <p:sp>
        <p:nvSpPr>
          <p:cNvPr id="24" name="Freeform 24"/>
          <p:cNvSpPr/>
          <p:nvPr/>
        </p:nvSpPr>
        <p:spPr>
          <a:xfrm>
            <a:off x="6441938" y="3298146"/>
            <a:ext cx="544849" cy="529504"/>
          </a:xfrm>
          <a:custGeom>
            <a:avLst/>
            <a:gdLst/>
            <a:ahLst/>
            <a:cxnLst/>
            <a:rect l="l" t="t" r="r" b="b"/>
            <a:pathLst>
              <a:path w="544849" h="529504">
                <a:moveTo>
                  <a:pt x="0" y="0"/>
                </a:moveTo>
                <a:lnTo>
                  <a:pt x="544850" y="0"/>
                </a:lnTo>
                <a:lnTo>
                  <a:pt x="544850" y="529504"/>
                </a:lnTo>
                <a:lnTo>
                  <a:pt x="0" y="529504"/>
                </a:lnTo>
                <a:lnTo>
                  <a:pt x="0" y="0"/>
                </a:lnTo>
                <a:close/>
              </a:path>
            </a:pathLst>
          </a:custGeom>
          <a:blipFill>
            <a:blip r:embed="rId32"/>
            <a:stretch>
              <a:fillRect/>
            </a:stretch>
          </a:blipFill>
        </p:spPr>
      </p:sp>
      <p:sp>
        <p:nvSpPr>
          <p:cNvPr id="25" name="Freeform 25"/>
          <p:cNvSpPr/>
          <p:nvPr/>
        </p:nvSpPr>
        <p:spPr>
          <a:xfrm>
            <a:off x="4999787" y="2618899"/>
            <a:ext cx="308096" cy="299418"/>
          </a:xfrm>
          <a:custGeom>
            <a:avLst/>
            <a:gdLst/>
            <a:ahLst/>
            <a:cxnLst/>
            <a:rect l="l" t="t" r="r" b="b"/>
            <a:pathLst>
              <a:path w="308096" h="299418">
                <a:moveTo>
                  <a:pt x="0" y="0"/>
                </a:moveTo>
                <a:lnTo>
                  <a:pt x="308095" y="0"/>
                </a:lnTo>
                <a:lnTo>
                  <a:pt x="308095" y="299418"/>
                </a:lnTo>
                <a:lnTo>
                  <a:pt x="0" y="299418"/>
                </a:lnTo>
                <a:lnTo>
                  <a:pt x="0" y="0"/>
                </a:lnTo>
                <a:close/>
              </a:path>
            </a:pathLst>
          </a:custGeom>
          <a:blipFill>
            <a:blip r:embed="rId33"/>
            <a:stretch>
              <a:fillRect l="-17971" t="-17970" r="-17962" b="-17960"/>
            </a:stretch>
          </a:blipFill>
        </p:spPr>
      </p:sp>
      <p:sp>
        <p:nvSpPr>
          <p:cNvPr id="26" name="Freeform 26"/>
          <p:cNvSpPr/>
          <p:nvPr/>
        </p:nvSpPr>
        <p:spPr>
          <a:xfrm>
            <a:off x="5391998" y="2618899"/>
            <a:ext cx="308096" cy="299418"/>
          </a:xfrm>
          <a:custGeom>
            <a:avLst/>
            <a:gdLst/>
            <a:ahLst/>
            <a:cxnLst/>
            <a:rect l="l" t="t" r="r" b="b"/>
            <a:pathLst>
              <a:path w="308096" h="299418">
                <a:moveTo>
                  <a:pt x="0" y="0"/>
                </a:moveTo>
                <a:lnTo>
                  <a:pt x="308095" y="0"/>
                </a:lnTo>
                <a:lnTo>
                  <a:pt x="308095" y="299418"/>
                </a:lnTo>
                <a:lnTo>
                  <a:pt x="0" y="299418"/>
                </a:lnTo>
                <a:lnTo>
                  <a:pt x="0" y="0"/>
                </a:lnTo>
                <a:close/>
              </a:path>
            </a:pathLst>
          </a:custGeom>
          <a:blipFill>
            <a:blip r:embed="rId33"/>
            <a:stretch>
              <a:fillRect l="-17971" t="-17970" r="-17962" b="-17960"/>
            </a:stretch>
          </a:blipFill>
        </p:spPr>
      </p:sp>
      <p:sp>
        <p:nvSpPr>
          <p:cNvPr id="27" name="Freeform 27"/>
          <p:cNvSpPr/>
          <p:nvPr/>
        </p:nvSpPr>
        <p:spPr>
          <a:xfrm>
            <a:off x="5784209" y="2618899"/>
            <a:ext cx="308096" cy="299418"/>
          </a:xfrm>
          <a:custGeom>
            <a:avLst/>
            <a:gdLst/>
            <a:ahLst/>
            <a:cxnLst/>
            <a:rect l="l" t="t" r="r" b="b"/>
            <a:pathLst>
              <a:path w="308096" h="299418">
                <a:moveTo>
                  <a:pt x="0" y="0"/>
                </a:moveTo>
                <a:lnTo>
                  <a:pt x="308095" y="0"/>
                </a:lnTo>
                <a:lnTo>
                  <a:pt x="308095" y="299418"/>
                </a:lnTo>
                <a:lnTo>
                  <a:pt x="0" y="299418"/>
                </a:lnTo>
                <a:lnTo>
                  <a:pt x="0" y="0"/>
                </a:lnTo>
                <a:close/>
              </a:path>
            </a:pathLst>
          </a:custGeom>
          <a:blipFill>
            <a:blip r:embed="rId33"/>
            <a:stretch>
              <a:fillRect l="-17971" t="-17970" r="-17962" b="-17960"/>
            </a:stretch>
          </a:blipFill>
        </p:spPr>
      </p:sp>
      <p:sp>
        <p:nvSpPr>
          <p:cNvPr id="28" name="Freeform 28"/>
          <p:cNvSpPr/>
          <p:nvPr/>
        </p:nvSpPr>
        <p:spPr>
          <a:xfrm>
            <a:off x="6176410" y="2618899"/>
            <a:ext cx="308096" cy="299418"/>
          </a:xfrm>
          <a:custGeom>
            <a:avLst/>
            <a:gdLst/>
            <a:ahLst/>
            <a:cxnLst/>
            <a:rect l="l" t="t" r="r" b="b"/>
            <a:pathLst>
              <a:path w="308096" h="299418">
                <a:moveTo>
                  <a:pt x="0" y="0"/>
                </a:moveTo>
                <a:lnTo>
                  <a:pt x="308096" y="0"/>
                </a:lnTo>
                <a:lnTo>
                  <a:pt x="308096" y="299418"/>
                </a:lnTo>
                <a:lnTo>
                  <a:pt x="0" y="299418"/>
                </a:lnTo>
                <a:lnTo>
                  <a:pt x="0" y="0"/>
                </a:lnTo>
                <a:close/>
              </a:path>
            </a:pathLst>
          </a:custGeom>
          <a:blipFill>
            <a:blip r:embed="rId33"/>
            <a:stretch>
              <a:fillRect l="-17971" t="-17970" r="-17962" b="-17960"/>
            </a:stretch>
          </a:blipFill>
        </p:spPr>
      </p:sp>
      <p:sp>
        <p:nvSpPr>
          <p:cNvPr id="29" name="Freeform 29"/>
          <p:cNvSpPr/>
          <p:nvPr/>
        </p:nvSpPr>
        <p:spPr>
          <a:xfrm>
            <a:off x="4231815" y="2618899"/>
            <a:ext cx="308096" cy="299428"/>
          </a:xfrm>
          <a:custGeom>
            <a:avLst/>
            <a:gdLst/>
            <a:ahLst/>
            <a:cxnLst/>
            <a:rect l="l" t="t" r="r" b="b"/>
            <a:pathLst>
              <a:path w="308096" h="299428">
                <a:moveTo>
                  <a:pt x="0" y="0"/>
                </a:moveTo>
                <a:lnTo>
                  <a:pt x="308095" y="0"/>
                </a:lnTo>
                <a:lnTo>
                  <a:pt x="308095" y="299428"/>
                </a:lnTo>
                <a:lnTo>
                  <a:pt x="0" y="299428"/>
                </a:lnTo>
                <a:lnTo>
                  <a:pt x="0" y="0"/>
                </a:lnTo>
                <a:close/>
              </a:path>
            </a:pathLst>
          </a:custGeom>
          <a:blipFill>
            <a:blip r:embed="rId34"/>
            <a:stretch>
              <a:fillRect l="-18379" t="-18380" r="-18391" b="-18386"/>
            </a:stretch>
          </a:blipFill>
        </p:spPr>
      </p:sp>
      <p:sp>
        <p:nvSpPr>
          <p:cNvPr id="30" name="Freeform 30"/>
          <p:cNvSpPr/>
          <p:nvPr/>
        </p:nvSpPr>
        <p:spPr>
          <a:xfrm>
            <a:off x="6938410" y="2618899"/>
            <a:ext cx="308105" cy="299428"/>
          </a:xfrm>
          <a:custGeom>
            <a:avLst/>
            <a:gdLst/>
            <a:ahLst/>
            <a:cxnLst/>
            <a:rect l="l" t="t" r="r" b="b"/>
            <a:pathLst>
              <a:path w="308105" h="299428">
                <a:moveTo>
                  <a:pt x="0" y="0"/>
                </a:moveTo>
                <a:lnTo>
                  <a:pt x="308105" y="0"/>
                </a:lnTo>
                <a:lnTo>
                  <a:pt x="308105" y="299428"/>
                </a:lnTo>
                <a:lnTo>
                  <a:pt x="0" y="299428"/>
                </a:lnTo>
                <a:lnTo>
                  <a:pt x="0" y="0"/>
                </a:lnTo>
                <a:close/>
              </a:path>
            </a:pathLst>
          </a:custGeom>
          <a:blipFill>
            <a:blip r:embed="rId34"/>
            <a:stretch>
              <a:fillRect l="-18378" t="-18380" r="-18388" b="-18386"/>
            </a:stretch>
          </a:blipFill>
        </p:spPr>
      </p:sp>
      <p:sp>
        <p:nvSpPr>
          <p:cNvPr id="31" name="Freeform 31"/>
          <p:cNvSpPr/>
          <p:nvPr/>
        </p:nvSpPr>
        <p:spPr>
          <a:xfrm>
            <a:off x="418709" y="3741849"/>
            <a:ext cx="308105" cy="308096"/>
          </a:xfrm>
          <a:custGeom>
            <a:avLst/>
            <a:gdLst/>
            <a:ahLst/>
            <a:cxnLst/>
            <a:rect l="l" t="t" r="r" b="b"/>
            <a:pathLst>
              <a:path w="308105" h="308096">
                <a:moveTo>
                  <a:pt x="0" y="0"/>
                </a:moveTo>
                <a:lnTo>
                  <a:pt x="308106" y="0"/>
                </a:lnTo>
                <a:lnTo>
                  <a:pt x="308106" y="308095"/>
                </a:lnTo>
                <a:lnTo>
                  <a:pt x="0" y="308095"/>
                </a:lnTo>
                <a:lnTo>
                  <a:pt x="0" y="0"/>
                </a:lnTo>
                <a:close/>
              </a:path>
            </a:pathLst>
          </a:custGeom>
          <a:blipFill>
            <a:blip r:embed="rId19">
              <a:extLst>
                <a:ext uri="{96DAC541-7B7A-43D3-8B79-37D633B846F1}">
                  <asvg:svgBlip xmlns:asvg="http://schemas.microsoft.com/office/drawing/2016/SVG/main" r:embed="rId35"/>
                </a:ext>
              </a:extLst>
            </a:blip>
            <a:stretch>
              <a:fillRect/>
            </a:stretch>
          </a:blipFill>
        </p:spPr>
      </p:sp>
      <p:sp>
        <p:nvSpPr>
          <p:cNvPr id="32" name="Freeform 32"/>
          <p:cNvSpPr/>
          <p:nvPr/>
        </p:nvSpPr>
        <p:spPr>
          <a:xfrm>
            <a:off x="2352008" y="3664601"/>
            <a:ext cx="879300" cy="462601"/>
          </a:xfrm>
          <a:custGeom>
            <a:avLst/>
            <a:gdLst/>
            <a:ahLst/>
            <a:cxnLst/>
            <a:rect l="l" t="t" r="r" b="b"/>
            <a:pathLst>
              <a:path w="879300" h="462601">
                <a:moveTo>
                  <a:pt x="0" y="0"/>
                </a:moveTo>
                <a:lnTo>
                  <a:pt x="879301" y="0"/>
                </a:lnTo>
                <a:lnTo>
                  <a:pt x="879301" y="462601"/>
                </a:lnTo>
                <a:lnTo>
                  <a:pt x="0" y="462601"/>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sp>
      <p:sp>
        <p:nvSpPr>
          <p:cNvPr id="33" name="Freeform 33"/>
          <p:cNvSpPr/>
          <p:nvPr/>
        </p:nvSpPr>
        <p:spPr>
          <a:xfrm>
            <a:off x="418709" y="3741849"/>
            <a:ext cx="308105" cy="308096"/>
          </a:xfrm>
          <a:custGeom>
            <a:avLst/>
            <a:gdLst/>
            <a:ahLst/>
            <a:cxnLst/>
            <a:rect l="l" t="t" r="r" b="b"/>
            <a:pathLst>
              <a:path w="308105" h="308096">
                <a:moveTo>
                  <a:pt x="0" y="0"/>
                </a:moveTo>
                <a:lnTo>
                  <a:pt x="308106" y="0"/>
                </a:lnTo>
                <a:lnTo>
                  <a:pt x="308106" y="308095"/>
                </a:lnTo>
                <a:lnTo>
                  <a:pt x="0" y="308095"/>
                </a:lnTo>
                <a:lnTo>
                  <a:pt x="0" y="0"/>
                </a:lnTo>
                <a:close/>
              </a:path>
            </a:pathLst>
          </a:custGeom>
          <a:blipFill>
            <a:blip r:embed="rId38"/>
            <a:stretch>
              <a:fillRect b="-3"/>
            </a:stretch>
          </a:blipFill>
        </p:spPr>
      </p:sp>
      <p:sp>
        <p:nvSpPr>
          <p:cNvPr id="34" name="Freeform 34"/>
          <p:cNvSpPr/>
          <p:nvPr/>
        </p:nvSpPr>
        <p:spPr>
          <a:xfrm>
            <a:off x="418700" y="4075043"/>
            <a:ext cx="308105" cy="247621"/>
          </a:xfrm>
          <a:custGeom>
            <a:avLst/>
            <a:gdLst/>
            <a:ahLst/>
            <a:cxnLst/>
            <a:rect l="l" t="t" r="r" b="b"/>
            <a:pathLst>
              <a:path w="308105" h="247621">
                <a:moveTo>
                  <a:pt x="0" y="0"/>
                </a:moveTo>
                <a:lnTo>
                  <a:pt x="308105" y="0"/>
                </a:lnTo>
                <a:lnTo>
                  <a:pt x="308105" y="247621"/>
                </a:lnTo>
                <a:lnTo>
                  <a:pt x="0" y="247621"/>
                </a:lnTo>
                <a:lnTo>
                  <a:pt x="0" y="0"/>
                </a:lnTo>
                <a:close/>
              </a:path>
            </a:pathLst>
          </a:custGeom>
          <a:blipFill>
            <a:blip r:embed="rId39">
              <a:extLst>
                <a:ext uri="{96DAC541-7B7A-43D3-8B79-37D633B846F1}">
                  <asvg:svgBlip xmlns:asvg="http://schemas.microsoft.com/office/drawing/2016/SVG/main" r:embed="rId40"/>
                </a:ext>
              </a:extLst>
            </a:blip>
            <a:stretch>
              <a:fillRect/>
            </a:stretch>
          </a:blipFill>
        </p:spPr>
      </p:sp>
      <p:sp>
        <p:nvSpPr>
          <p:cNvPr id="35" name="Freeform 35"/>
          <p:cNvSpPr/>
          <p:nvPr/>
        </p:nvSpPr>
        <p:spPr>
          <a:xfrm>
            <a:off x="418700" y="4075043"/>
            <a:ext cx="308105" cy="247621"/>
          </a:xfrm>
          <a:custGeom>
            <a:avLst/>
            <a:gdLst/>
            <a:ahLst/>
            <a:cxnLst/>
            <a:rect l="l" t="t" r="r" b="b"/>
            <a:pathLst>
              <a:path w="308105" h="247621">
                <a:moveTo>
                  <a:pt x="0" y="0"/>
                </a:moveTo>
                <a:lnTo>
                  <a:pt x="308105" y="0"/>
                </a:lnTo>
                <a:lnTo>
                  <a:pt x="308105" y="247621"/>
                </a:lnTo>
                <a:lnTo>
                  <a:pt x="0" y="247621"/>
                </a:lnTo>
                <a:lnTo>
                  <a:pt x="0" y="0"/>
                </a:lnTo>
                <a:close/>
              </a:path>
            </a:pathLst>
          </a:custGeom>
          <a:blipFill>
            <a:blip r:embed="rId41"/>
            <a:stretch>
              <a:fillRect/>
            </a:stretch>
          </a:blipFill>
        </p:spPr>
      </p:sp>
      <p:sp>
        <p:nvSpPr>
          <p:cNvPr id="36" name="Freeform 36"/>
          <p:cNvSpPr/>
          <p:nvPr/>
        </p:nvSpPr>
        <p:spPr>
          <a:xfrm>
            <a:off x="448961" y="3469148"/>
            <a:ext cx="247602" cy="247602"/>
          </a:xfrm>
          <a:custGeom>
            <a:avLst/>
            <a:gdLst/>
            <a:ahLst/>
            <a:cxnLst/>
            <a:rect l="l" t="t" r="r" b="b"/>
            <a:pathLst>
              <a:path w="247602" h="247602">
                <a:moveTo>
                  <a:pt x="0" y="0"/>
                </a:moveTo>
                <a:lnTo>
                  <a:pt x="247602" y="0"/>
                </a:lnTo>
                <a:lnTo>
                  <a:pt x="247602" y="247602"/>
                </a:lnTo>
                <a:lnTo>
                  <a:pt x="0" y="247602"/>
                </a:lnTo>
                <a:lnTo>
                  <a:pt x="0" y="0"/>
                </a:lnTo>
                <a:close/>
              </a:path>
            </a:pathLst>
          </a:custGeom>
          <a:blipFill>
            <a:blip r:embed="rId42">
              <a:extLst>
                <a:ext uri="{96DAC541-7B7A-43D3-8B79-37D633B846F1}">
                  <asvg:svgBlip xmlns:asvg="http://schemas.microsoft.com/office/drawing/2016/SVG/main" r:embed="rId43"/>
                </a:ext>
              </a:extLst>
            </a:blip>
            <a:stretch>
              <a:fillRect/>
            </a:stretch>
          </a:blipFill>
        </p:spPr>
      </p:sp>
      <p:sp>
        <p:nvSpPr>
          <p:cNvPr id="37" name="Freeform 37"/>
          <p:cNvSpPr/>
          <p:nvPr/>
        </p:nvSpPr>
        <p:spPr>
          <a:xfrm>
            <a:off x="448961" y="3469148"/>
            <a:ext cx="247602" cy="247602"/>
          </a:xfrm>
          <a:custGeom>
            <a:avLst/>
            <a:gdLst/>
            <a:ahLst/>
            <a:cxnLst/>
            <a:rect l="l" t="t" r="r" b="b"/>
            <a:pathLst>
              <a:path w="247602" h="247602">
                <a:moveTo>
                  <a:pt x="0" y="0"/>
                </a:moveTo>
                <a:lnTo>
                  <a:pt x="247602" y="0"/>
                </a:lnTo>
                <a:lnTo>
                  <a:pt x="247602" y="247602"/>
                </a:lnTo>
                <a:lnTo>
                  <a:pt x="0" y="247602"/>
                </a:lnTo>
                <a:lnTo>
                  <a:pt x="0" y="0"/>
                </a:lnTo>
                <a:close/>
              </a:path>
            </a:pathLst>
          </a:custGeom>
          <a:blipFill>
            <a:blip r:embed="rId44"/>
            <a:stretch>
              <a:fillRect/>
            </a:stretch>
          </a:blipFill>
        </p:spPr>
      </p:sp>
      <p:sp>
        <p:nvSpPr>
          <p:cNvPr id="38" name="Freeform 38"/>
          <p:cNvSpPr/>
          <p:nvPr/>
        </p:nvSpPr>
        <p:spPr>
          <a:xfrm>
            <a:off x="418709" y="1874968"/>
            <a:ext cx="308096" cy="308096"/>
          </a:xfrm>
          <a:custGeom>
            <a:avLst/>
            <a:gdLst/>
            <a:ahLst/>
            <a:cxnLst/>
            <a:rect l="l" t="t" r="r" b="b"/>
            <a:pathLst>
              <a:path w="308096" h="308096">
                <a:moveTo>
                  <a:pt x="0" y="0"/>
                </a:moveTo>
                <a:lnTo>
                  <a:pt x="308096" y="0"/>
                </a:lnTo>
                <a:lnTo>
                  <a:pt x="308096" y="308095"/>
                </a:lnTo>
                <a:lnTo>
                  <a:pt x="0" y="308095"/>
                </a:lnTo>
                <a:lnTo>
                  <a:pt x="0" y="0"/>
                </a:lnTo>
                <a:close/>
              </a:path>
            </a:pathLst>
          </a:custGeom>
          <a:blipFill>
            <a:blip r:embed="rId19">
              <a:extLst>
                <a:ext uri="{96DAC541-7B7A-43D3-8B79-37D633B846F1}">
                  <asvg:svgBlip xmlns:asvg="http://schemas.microsoft.com/office/drawing/2016/SVG/main" r:embed="rId45"/>
                </a:ext>
              </a:extLst>
            </a:blip>
            <a:stretch>
              <a:fillRect/>
            </a:stretch>
          </a:blipFill>
        </p:spPr>
      </p:sp>
      <p:sp>
        <p:nvSpPr>
          <p:cNvPr id="39" name="Freeform 39"/>
          <p:cNvSpPr/>
          <p:nvPr/>
        </p:nvSpPr>
        <p:spPr>
          <a:xfrm>
            <a:off x="418709" y="1874968"/>
            <a:ext cx="308096" cy="308096"/>
          </a:xfrm>
          <a:custGeom>
            <a:avLst/>
            <a:gdLst/>
            <a:ahLst/>
            <a:cxnLst/>
            <a:rect l="l" t="t" r="r" b="b"/>
            <a:pathLst>
              <a:path w="308096" h="308096">
                <a:moveTo>
                  <a:pt x="0" y="0"/>
                </a:moveTo>
                <a:lnTo>
                  <a:pt x="308096" y="0"/>
                </a:lnTo>
                <a:lnTo>
                  <a:pt x="308096" y="308095"/>
                </a:lnTo>
                <a:lnTo>
                  <a:pt x="0" y="308095"/>
                </a:lnTo>
                <a:lnTo>
                  <a:pt x="0" y="0"/>
                </a:lnTo>
                <a:close/>
              </a:path>
            </a:pathLst>
          </a:custGeom>
          <a:blipFill>
            <a:blip r:embed="rId46"/>
            <a:stretch>
              <a:fillRect/>
            </a:stretch>
          </a:blipFill>
        </p:spPr>
      </p:sp>
      <p:sp>
        <p:nvSpPr>
          <p:cNvPr id="40" name="Freeform 40"/>
          <p:cNvSpPr/>
          <p:nvPr/>
        </p:nvSpPr>
        <p:spPr>
          <a:xfrm>
            <a:off x="633117" y="3506867"/>
            <a:ext cx="853297" cy="778069"/>
          </a:xfrm>
          <a:custGeom>
            <a:avLst/>
            <a:gdLst/>
            <a:ahLst/>
            <a:cxnLst/>
            <a:rect l="l" t="t" r="r" b="b"/>
            <a:pathLst>
              <a:path w="853297" h="778069">
                <a:moveTo>
                  <a:pt x="0" y="0"/>
                </a:moveTo>
                <a:lnTo>
                  <a:pt x="853297" y="0"/>
                </a:lnTo>
                <a:lnTo>
                  <a:pt x="853297" y="778069"/>
                </a:lnTo>
                <a:lnTo>
                  <a:pt x="0" y="778069"/>
                </a:lnTo>
                <a:lnTo>
                  <a:pt x="0" y="0"/>
                </a:lnTo>
                <a:close/>
              </a:path>
            </a:pathLst>
          </a:custGeom>
          <a:blipFill>
            <a:blip r:embed="rId47">
              <a:extLst>
                <a:ext uri="{96DAC541-7B7A-43D3-8B79-37D633B846F1}">
                  <asvg:svgBlip xmlns:asvg="http://schemas.microsoft.com/office/drawing/2016/SVG/main" r:embed="rId48"/>
                </a:ext>
              </a:extLst>
            </a:blip>
            <a:stretch>
              <a:fillRect/>
            </a:stretch>
          </a:blipFill>
        </p:spPr>
      </p:sp>
      <p:sp>
        <p:nvSpPr>
          <p:cNvPr id="41" name="Freeform 41"/>
          <p:cNvSpPr/>
          <p:nvPr/>
        </p:nvSpPr>
        <p:spPr>
          <a:xfrm>
            <a:off x="94774" y="2074716"/>
            <a:ext cx="1419701" cy="997934"/>
          </a:xfrm>
          <a:custGeom>
            <a:avLst/>
            <a:gdLst/>
            <a:ahLst/>
            <a:cxnLst/>
            <a:rect l="l" t="t" r="r" b="b"/>
            <a:pathLst>
              <a:path w="1419701" h="997934">
                <a:moveTo>
                  <a:pt x="0" y="0"/>
                </a:moveTo>
                <a:lnTo>
                  <a:pt x="1419701" y="0"/>
                </a:lnTo>
                <a:lnTo>
                  <a:pt x="1419701" y="997935"/>
                </a:lnTo>
                <a:lnTo>
                  <a:pt x="0" y="997935"/>
                </a:lnTo>
                <a:lnTo>
                  <a:pt x="0" y="0"/>
                </a:lnTo>
                <a:close/>
              </a:path>
            </a:pathLst>
          </a:custGeom>
          <a:blipFill>
            <a:blip r:embed="rId49">
              <a:extLst>
                <a:ext uri="{96DAC541-7B7A-43D3-8B79-37D633B846F1}">
                  <asvg:svgBlip xmlns:asvg="http://schemas.microsoft.com/office/drawing/2016/SVG/main" r:embed="rId50"/>
                </a:ext>
              </a:extLst>
            </a:blip>
            <a:stretch>
              <a:fillRect/>
            </a:stretch>
          </a:blipFill>
        </p:spPr>
      </p:sp>
      <p:sp>
        <p:nvSpPr>
          <p:cNvPr id="42" name="Freeform 42"/>
          <p:cNvSpPr/>
          <p:nvPr/>
        </p:nvSpPr>
        <p:spPr>
          <a:xfrm>
            <a:off x="1797367" y="2241404"/>
            <a:ext cx="1059466" cy="658901"/>
          </a:xfrm>
          <a:custGeom>
            <a:avLst/>
            <a:gdLst/>
            <a:ahLst/>
            <a:cxnLst/>
            <a:rect l="l" t="t" r="r" b="b"/>
            <a:pathLst>
              <a:path w="1059466" h="658901">
                <a:moveTo>
                  <a:pt x="0" y="0"/>
                </a:moveTo>
                <a:lnTo>
                  <a:pt x="1059466" y="0"/>
                </a:lnTo>
                <a:lnTo>
                  <a:pt x="1059466" y="658901"/>
                </a:lnTo>
                <a:lnTo>
                  <a:pt x="0" y="658901"/>
                </a:lnTo>
                <a:lnTo>
                  <a:pt x="0" y="0"/>
                </a:lnTo>
                <a:close/>
              </a:path>
            </a:pathLst>
          </a:custGeom>
          <a:blipFill>
            <a:blip r:embed="rId51">
              <a:extLst>
                <a:ext uri="{96DAC541-7B7A-43D3-8B79-37D633B846F1}">
                  <asvg:svgBlip xmlns:asvg="http://schemas.microsoft.com/office/drawing/2016/SVG/main" r:embed="rId52"/>
                </a:ext>
              </a:extLst>
            </a:blip>
            <a:stretch>
              <a:fillRect/>
            </a:stretch>
          </a:blipFill>
        </p:spPr>
      </p:sp>
      <p:sp>
        <p:nvSpPr>
          <p:cNvPr id="43" name="Freeform 43"/>
          <p:cNvSpPr/>
          <p:nvPr/>
        </p:nvSpPr>
        <p:spPr>
          <a:xfrm>
            <a:off x="1776670" y="3072698"/>
            <a:ext cx="1101166" cy="655301"/>
          </a:xfrm>
          <a:custGeom>
            <a:avLst/>
            <a:gdLst/>
            <a:ahLst/>
            <a:cxnLst/>
            <a:rect l="l" t="t" r="r" b="b"/>
            <a:pathLst>
              <a:path w="1101166" h="655301">
                <a:moveTo>
                  <a:pt x="0" y="0"/>
                </a:moveTo>
                <a:lnTo>
                  <a:pt x="1101166" y="0"/>
                </a:lnTo>
                <a:lnTo>
                  <a:pt x="1101166" y="655301"/>
                </a:lnTo>
                <a:lnTo>
                  <a:pt x="0" y="655301"/>
                </a:lnTo>
                <a:lnTo>
                  <a:pt x="0" y="0"/>
                </a:lnTo>
                <a:close/>
              </a:path>
            </a:pathLst>
          </a:custGeom>
          <a:blipFill>
            <a:blip r:embed="rId53">
              <a:extLst>
                <a:ext uri="{96DAC541-7B7A-43D3-8B79-37D633B846F1}">
                  <asvg:svgBlip xmlns:asvg="http://schemas.microsoft.com/office/drawing/2016/SVG/main" r:embed="rId54"/>
                </a:ext>
              </a:extLst>
            </a:blip>
            <a:stretch>
              <a:fillRect/>
            </a:stretch>
          </a:blipFill>
        </p:spPr>
      </p:sp>
      <p:sp>
        <p:nvSpPr>
          <p:cNvPr id="44" name="Freeform 44"/>
          <p:cNvSpPr/>
          <p:nvPr/>
        </p:nvSpPr>
        <p:spPr>
          <a:xfrm>
            <a:off x="3154156" y="1858832"/>
            <a:ext cx="4420610" cy="2786501"/>
          </a:xfrm>
          <a:custGeom>
            <a:avLst/>
            <a:gdLst/>
            <a:ahLst/>
            <a:cxnLst/>
            <a:rect l="l" t="t" r="r" b="b"/>
            <a:pathLst>
              <a:path w="4420610" h="2786501">
                <a:moveTo>
                  <a:pt x="0" y="0"/>
                </a:moveTo>
                <a:lnTo>
                  <a:pt x="4420610" y="0"/>
                </a:lnTo>
                <a:lnTo>
                  <a:pt x="4420610" y="2786501"/>
                </a:lnTo>
                <a:lnTo>
                  <a:pt x="0" y="2786501"/>
                </a:lnTo>
                <a:lnTo>
                  <a:pt x="0" y="0"/>
                </a:lnTo>
                <a:close/>
              </a:path>
            </a:pathLst>
          </a:custGeom>
          <a:blipFill>
            <a:blip r:embed="rId55">
              <a:extLst>
                <a:ext uri="{96DAC541-7B7A-43D3-8B79-37D633B846F1}">
                  <asvg:svgBlip xmlns:asvg="http://schemas.microsoft.com/office/drawing/2016/SVG/main" r:embed="rId56"/>
                </a:ext>
              </a:extLst>
            </a:blip>
            <a:stretch>
              <a:fillRect/>
            </a:stretch>
          </a:blipFill>
        </p:spPr>
      </p:sp>
      <p:sp>
        <p:nvSpPr>
          <p:cNvPr id="45" name="Freeform 45"/>
          <p:cNvSpPr/>
          <p:nvPr/>
        </p:nvSpPr>
        <p:spPr>
          <a:xfrm>
            <a:off x="7944441" y="1221772"/>
            <a:ext cx="1166508" cy="783079"/>
          </a:xfrm>
          <a:custGeom>
            <a:avLst/>
            <a:gdLst/>
            <a:ahLst/>
            <a:cxnLst/>
            <a:rect l="l" t="t" r="r" b="b"/>
            <a:pathLst>
              <a:path w="1166508" h="783079">
                <a:moveTo>
                  <a:pt x="0" y="0"/>
                </a:moveTo>
                <a:lnTo>
                  <a:pt x="1166507" y="0"/>
                </a:lnTo>
                <a:lnTo>
                  <a:pt x="1166507" y="783079"/>
                </a:lnTo>
                <a:lnTo>
                  <a:pt x="0" y="783079"/>
                </a:lnTo>
                <a:lnTo>
                  <a:pt x="0" y="0"/>
                </a:lnTo>
                <a:close/>
              </a:path>
            </a:pathLst>
          </a:custGeom>
          <a:blipFill>
            <a:blip r:embed="rId57">
              <a:extLst>
                <a:ext uri="{96DAC541-7B7A-43D3-8B79-37D633B846F1}">
                  <asvg:svgBlip xmlns:asvg="http://schemas.microsoft.com/office/drawing/2016/SVG/main" r:embed="rId58"/>
                </a:ext>
              </a:extLst>
            </a:blip>
            <a:stretch>
              <a:fillRect/>
            </a:stretch>
          </a:blipFill>
        </p:spPr>
      </p:sp>
      <p:sp>
        <p:nvSpPr>
          <p:cNvPr id="46" name="TextBox 46"/>
          <p:cNvSpPr txBox="1"/>
          <p:nvPr/>
        </p:nvSpPr>
        <p:spPr>
          <a:xfrm>
            <a:off x="325879" y="282445"/>
            <a:ext cx="5554570" cy="806834"/>
          </a:xfrm>
          <a:prstGeom prst="rect">
            <a:avLst/>
          </a:prstGeom>
        </p:spPr>
        <p:txBody>
          <a:bodyPr lIns="0" tIns="0" rIns="0" bIns="0" rtlCol="0" anchor="t">
            <a:spAutoFit/>
          </a:bodyPr>
          <a:lstStyle/>
          <a:p>
            <a:pPr algn="l">
              <a:lnSpc>
                <a:spcPts val="2800"/>
              </a:lnSpc>
            </a:pPr>
            <a:r>
              <a:rPr lang="en-US" sz="2000" b="1">
                <a:solidFill>
                  <a:srgbClr val="000000"/>
                </a:solidFill>
                <a:latin typeface="Ubuntu Bold" panose="020B0804030602030204"/>
                <a:ea typeface="Ubuntu Bold" panose="020B0804030602030204"/>
                <a:cs typeface="Ubuntu Bold" panose="020B0804030602030204"/>
                <a:sym typeface="Ubuntu Bold" panose="020B0804030602030204"/>
              </a:rPr>
              <a:t>Kubernetes Architecture</a:t>
            </a:r>
          </a:p>
          <a:p>
            <a:pPr algn="l">
              <a:lnSpc>
                <a:spcPts val="1960"/>
              </a:lnSpc>
            </a:pPr>
            <a:r>
              <a:rPr lang="en-US" sz="1400" b="1">
                <a:solidFill>
                  <a:srgbClr val="000000"/>
                </a:solidFill>
                <a:latin typeface="Open Sans Bold"/>
                <a:ea typeface="Open Sans Bold"/>
                <a:cs typeface="Open Sans Bold"/>
                <a:sym typeface="Open Sans Bold"/>
              </a:rPr>
              <a:t>Understanding the main components of a Kubernetes Cluster</a:t>
            </a:r>
          </a:p>
        </p:txBody>
      </p:sp>
      <p:sp>
        <p:nvSpPr>
          <p:cNvPr id="47" name="TextBox 47"/>
          <p:cNvSpPr txBox="1"/>
          <p:nvPr/>
        </p:nvSpPr>
        <p:spPr>
          <a:xfrm>
            <a:off x="325879" y="4622825"/>
            <a:ext cx="857298" cy="208445"/>
          </a:xfrm>
          <a:prstGeom prst="rect">
            <a:avLst/>
          </a:prstGeom>
        </p:spPr>
        <p:txBody>
          <a:bodyPr lIns="0" tIns="0" rIns="0" bIns="0" rtlCol="0" anchor="t">
            <a:spAutoFit/>
          </a:bodyPr>
          <a:lstStyle/>
          <a:p>
            <a:pPr algn="l">
              <a:lnSpc>
                <a:spcPts val="1680"/>
              </a:lnSpc>
            </a:pPr>
            <a:r>
              <a:rPr lang="en-US" sz="1200" b="1">
                <a:solidFill>
                  <a:srgbClr val="000000"/>
                </a:solidFill>
                <a:latin typeface="Ubuntu Bold" panose="020B0804030602030204"/>
                <a:ea typeface="Ubuntu Bold" panose="020B0804030602030204"/>
                <a:cs typeface="Ubuntu Bold" panose="020B0804030602030204"/>
                <a:sym typeface="Ubuntu Bold" panose="020B0804030602030204"/>
              </a:rPr>
              <a:t>Kubernetes</a:t>
            </a:r>
          </a:p>
        </p:txBody>
      </p:sp>
      <p:sp>
        <p:nvSpPr>
          <p:cNvPr id="48" name="TextBox 48"/>
          <p:cNvSpPr txBox="1"/>
          <p:nvPr/>
        </p:nvSpPr>
        <p:spPr>
          <a:xfrm>
            <a:off x="310820" y="2200094"/>
            <a:ext cx="527275" cy="145085"/>
          </a:xfrm>
          <a:prstGeom prst="rect">
            <a:avLst/>
          </a:prstGeom>
        </p:spPr>
        <p:txBody>
          <a:bodyPr lIns="0" tIns="0" rIns="0" bIns="0" rtlCol="0" anchor="t">
            <a:spAutoFit/>
          </a:bodyPr>
          <a:lstStyle/>
          <a:p>
            <a:pPr algn="l">
              <a:lnSpc>
                <a:spcPts val="1120"/>
              </a:lnSpc>
            </a:pPr>
            <a:r>
              <a:rPr lang="en-US" sz="800" b="1">
                <a:solidFill>
                  <a:srgbClr val="000000"/>
                </a:solidFill>
                <a:latin typeface="Open Sans Bold"/>
                <a:ea typeface="Open Sans Bold"/>
                <a:cs typeface="Open Sans Bold"/>
                <a:sym typeface="Open Sans Bold"/>
              </a:rPr>
              <a:t>Developer</a:t>
            </a:r>
          </a:p>
        </p:txBody>
      </p:sp>
      <p:sp>
        <p:nvSpPr>
          <p:cNvPr id="49" name="TextBox 49"/>
          <p:cNvSpPr txBox="1"/>
          <p:nvPr/>
        </p:nvSpPr>
        <p:spPr>
          <a:xfrm>
            <a:off x="613477" y="2589409"/>
            <a:ext cx="522408" cy="367532"/>
          </a:xfrm>
          <a:prstGeom prst="rect">
            <a:avLst/>
          </a:prstGeom>
        </p:spPr>
        <p:txBody>
          <a:bodyPr lIns="0" tIns="0" rIns="0" bIns="0" rtlCol="0" anchor="t">
            <a:spAutoFit/>
          </a:bodyPr>
          <a:lstStyle/>
          <a:p>
            <a:pPr algn="l">
              <a:lnSpc>
                <a:spcPts val="960"/>
              </a:lnSpc>
            </a:pPr>
            <a:r>
              <a:rPr lang="en-US" sz="800" b="1">
                <a:solidFill>
                  <a:srgbClr val="000000"/>
                </a:solidFill>
                <a:latin typeface="Open Sans Bold"/>
                <a:ea typeface="Open Sans Bold"/>
                <a:cs typeface="Open Sans Bold"/>
                <a:sym typeface="Open Sans Bold"/>
              </a:rPr>
              <a:t>kubectl </a:t>
            </a:r>
            <a:r>
              <a:rPr lang="en-US" sz="800">
                <a:solidFill>
                  <a:srgbClr val="000000"/>
                </a:solidFill>
                <a:latin typeface="Open Sans"/>
                <a:ea typeface="Open Sans"/>
                <a:cs typeface="Open Sans"/>
                <a:sym typeface="Open Sans"/>
              </a:rPr>
              <a:t>dashboard etc…</a:t>
            </a:r>
          </a:p>
        </p:txBody>
      </p:sp>
      <p:sp>
        <p:nvSpPr>
          <p:cNvPr id="50" name="TextBox 50"/>
          <p:cNvSpPr txBox="1"/>
          <p:nvPr/>
        </p:nvSpPr>
        <p:spPr>
          <a:xfrm>
            <a:off x="1774698" y="2069421"/>
            <a:ext cx="221771" cy="145085"/>
          </a:xfrm>
          <a:prstGeom prst="rect">
            <a:avLst/>
          </a:prstGeom>
        </p:spPr>
        <p:txBody>
          <a:bodyPr lIns="0" tIns="0" rIns="0" bIns="0" rtlCol="0" anchor="t">
            <a:spAutoFit/>
          </a:bodyPr>
          <a:lstStyle/>
          <a:p>
            <a:pPr algn="l">
              <a:lnSpc>
                <a:spcPts val="1120"/>
              </a:lnSpc>
            </a:pPr>
            <a:r>
              <a:rPr lang="en-US" sz="800" b="1">
                <a:solidFill>
                  <a:srgbClr val="000000"/>
                </a:solidFill>
                <a:latin typeface="Open Sans Bold"/>
                <a:ea typeface="Open Sans Bold"/>
                <a:cs typeface="Open Sans Bold"/>
                <a:sym typeface="Open Sans Bold"/>
              </a:rPr>
              <a:t>Etcd</a:t>
            </a:r>
          </a:p>
        </p:txBody>
      </p:sp>
      <p:sp>
        <p:nvSpPr>
          <p:cNvPr id="51" name="TextBox 51"/>
          <p:cNvSpPr txBox="1"/>
          <p:nvPr/>
        </p:nvSpPr>
        <p:spPr>
          <a:xfrm>
            <a:off x="1604943" y="3705377"/>
            <a:ext cx="552669" cy="249860"/>
          </a:xfrm>
          <a:prstGeom prst="rect">
            <a:avLst/>
          </a:prstGeom>
        </p:spPr>
        <p:txBody>
          <a:bodyPr lIns="0" tIns="0" rIns="0" bIns="0" rtlCol="0" anchor="t">
            <a:spAutoFit/>
          </a:bodyPr>
          <a:lstStyle/>
          <a:p>
            <a:pPr algn="ctr">
              <a:lnSpc>
                <a:spcPts val="975"/>
              </a:lnSpc>
            </a:pPr>
            <a:r>
              <a:rPr lang="en-US" sz="800" b="1">
                <a:solidFill>
                  <a:srgbClr val="000000"/>
                </a:solidFill>
                <a:latin typeface="Open Sans Bold"/>
                <a:ea typeface="Open Sans Bold"/>
                <a:cs typeface="Open Sans Bold"/>
                <a:sym typeface="Open Sans Bold"/>
              </a:rPr>
              <a:t>Cloud Controller </a:t>
            </a:r>
          </a:p>
        </p:txBody>
      </p:sp>
      <p:sp>
        <p:nvSpPr>
          <p:cNvPr id="52" name="TextBox 52"/>
          <p:cNvSpPr txBox="1"/>
          <p:nvPr/>
        </p:nvSpPr>
        <p:spPr>
          <a:xfrm>
            <a:off x="1638348" y="3953027"/>
            <a:ext cx="457533" cy="126035"/>
          </a:xfrm>
          <a:prstGeom prst="rect">
            <a:avLst/>
          </a:prstGeom>
        </p:spPr>
        <p:txBody>
          <a:bodyPr lIns="0" tIns="0" rIns="0" bIns="0" rtlCol="0" anchor="t">
            <a:spAutoFit/>
          </a:bodyPr>
          <a:lstStyle/>
          <a:p>
            <a:pPr algn="l">
              <a:lnSpc>
                <a:spcPts val="975"/>
              </a:lnSpc>
            </a:pPr>
            <a:r>
              <a:rPr lang="en-US" sz="800" b="1">
                <a:solidFill>
                  <a:srgbClr val="000000"/>
                </a:solidFill>
                <a:latin typeface="Open Sans Bold"/>
                <a:ea typeface="Open Sans Bold"/>
                <a:cs typeface="Open Sans Bold"/>
                <a:sym typeface="Open Sans Bold"/>
              </a:rPr>
              <a:t>Manager</a:t>
            </a:r>
          </a:p>
        </p:txBody>
      </p:sp>
      <p:sp>
        <p:nvSpPr>
          <p:cNvPr id="53" name="TextBox 53"/>
          <p:cNvSpPr txBox="1"/>
          <p:nvPr/>
        </p:nvSpPr>
        <p:spPr>
          <a:xfrm>
            <a:off x="1291380" y="1336977"/>
            <a:ext cx="994658" cy="145085"/>
          </a:xfrm>
          <a:prstGeom prst="rect">
            <a:avLst/>
          </a:prstGeom>
        </p:spPr>
        <p:txBody>
          <a:bodyPr lIns="0" tIns="0" rIns="0" bIns="0" rtlCol="0" anchor="t">
            <a:spAutoFit/>
          </a:bodyPr>
          <a:lstStyle/>
          <a:p>
            <a:pPr algn="l">
              <a:lnSpc>
                <a:spcPts val="1120"/>
              </a:lnSpc>
            </a:pPr>
            <a:r>
              <a:rPr lang="en-US" sz="800" b="1">
                <a:solidFill>
                  <a:srgbClr val="2875E2"/>
                </a:solidFill>
                <a:latin typeface="Open Sans Bold"/>
                <a:ea typeface="Open Sans Bold"/>
                <a:cs typeface="Open Sans Bold"/>
                <a:sym typeface="Open Sans Bold"/>
              </a:rPr>
              <a:t>Kubernetes Cluster</a:t>
            </a:r>
          </a:p>
        </p:txBody>
      </p:sp>
      <p:sp>
        <p:nvSpPr>
          <p:cNvPr id="54" name="TextBox 54"/>
          <p:cNvSpPr txBox="1"/>
          <p:nvPr/>
        </p:nvSpPr>
        <p:spPr>
          <a:xfrm>
            <a:off x="2074555" y="2900753"/>
            <a:ext cx="529771" cy="145085"/>
          </a:xfrm>
          <a:prstGeom prst="rect">
            <a:avLst/>
          </a:prstGeom>
        </p:spPr>
        <p:txBody>
          <a:bodyPr lIns="0" tIns="0" rIns="0" bIns="0" rtlCol="0" anchor="t">
            <a:spAutoFit/>
          </a:bodyPr>
          <a:lstStyle/>
          <a:p>
            <a:pPr algn="l">
              <a:lnSpc>
                <a:spcPts val="1120"/>
              </a:lnSpc>
            </a:pPr>
            <a:r>
              <a:rPr lang="en-US" sz="800" b="1">
                <a:solidFill>
                  <a:srgbClr val="000000"/>
                </a:solidFill>
                <a:latin typeface="Open Sans Bold"/>
                <a:ea typeface="Open Sans Bold"/>
                <a:cs typeface="Open Sans Bold"/>
                <a:sym typeface="Open Sans Bold"/>
              </a:rPr>
              <a:t>API Server</a:t>
            </a:r>
          </a:p>
        </p:txBody>
      </p:sp>
      <p:sp>
        <p:nvSpPr>
          <p:cNvPr id="55" name="TextBox 55"/>
          <p:cNvSpPr txBox="1"/>
          <p:nvPr/>
        </p:nvSpPr>
        <p:spPr>
          <a:xfrm>
            <a:off x="1385040" y="1672761"/>
            <a:ext cx="1464840" cy="145085"/>
          </a:xfrm>
          <a:prstGeom prst="rect">
            <a:avLst/>
          </a:prstGeom>
        </p:spPr>
        <p:txBody>
          <a:bodyPr lIns="0" tIns="0" rIns="0" bIns="0" rtlCol="0" anchor="t">
            <a:spAutoFit/>
          </a:bodyPr>
          <a:lstStyle/>
          <a:p>
            <a:pPr algn="l">
              <a:lnSpc>
                <a:spcPts val="1120"/>
              </a:lnSpc>
            </a:pPr>
            <a:r>
              <a:rPr lang="en-US" sz="800" b="1">
                <a:solidFill>
                  <a:srgbClr val="2875E2"/>
                </a:solidFill>
                <a:latin typeface="Open Sans Bold"/>
                <a:ea typeface="Open Sans Bold"/>
                <a:cs typeface="Open Sans Bold"/>
                <a:sym typeface="Open Sans Bold"/>
              </a:rPr>
              <a:t>Control Plane (Master Node)</a:t>
            </a:r>
          </a:p>
        </p:txBody>
      </p:sp>
      <p:sp>
        <p:nvSpPr>
          <p:cNvPr id="56" name="TextBox 56"/>
          <p:cNvSpPr txBox="1"/>
          <p:nvPr/>
        </p:nvSpPr>
        <p:spPr>
          <a:xfrm>
            <a:off x="2519439" y="2072945"/>
            <a:ext cx="512874" cy="145085"/>
          </a:xfrm>
          <a:prstGeom prst="rect">
            <a:avLst/>
          </a:prstGeom>
        </p:spPr>
        <p:txBody>
          <a:bodyPr lIns="0" tIns="0" rIns="0" bIns="0" rtlCol="0" anchor="t">
            <a:spAutoFit/>
          </a:bodyPr>
          <a:lstStyle/>
          <a:p>
            <a:pPr algn="l">
              <a:lnSpc>
                <a:spcPts val="1120"/>
              </a:lnSpc>
            </a:pPr>
            <a:r>
              <a:rPr lang="en-US" sz="800" b="1">
                <a:solidFill>
                  <a:srgbClr val="000000"/>
                </a:solidFill>
                <a:latin typeface="Open Sans Bold"/>
                <a:ea typeface="Open Sans Bold"/>
                <a:cs typeface="Open Sans Bold"/>
                <a:sym typeface="Open Sans Bold"/>
              </a:rPr>
              <a:t>Scheduler</a:t>
            </a:r>
          </a:p>
        </p:txBody>
      </p:sp>
      <p:sp>
        <p:nvSpPr>
          <p:cNvPr id="57" name="TextBox 57"/>
          <p:cNvSpPr txBox="1"/>
          <p:nvPr/>
        </p:nvSpPr>
        <p:spPr>
          <a:xfrm>
            <a:off x="2534041" y="3767290"/>
            <a:ext cx="552669" cy="126035"/>
          </a:xfrm>
          <a:prstGeom prst="rect">
            <a:avLst/>
          </a:prstGeom>
        </p:spPr>
        <p:txBody>
          <a:bodyPr lIns="0" tIns="0" rIns="0" bIns="0" rtlCol="0" anchor="t">
            <a:spAutoFit/>
          </a:bodyPr>
          <a:lstStyle/>
          <a:p>
            <a:pPr algn="l">
              <a:lnSpc>
                <a:spcPts val="975"/>
              </a:lnSpc>
            </a:pPr>
            <a:r>
              <a:rPr lang="en-US" sz="800" b="1">
                <a:solidFill>
                  <a:srgbClr val="000000"/>
                </a:solidFill>
                <a:latin typeface="Open Sans Bold"/>
                <a:ea typeface="Open Sans Bold"/>
                <a:cs typeface="Open Sans Bold"/>
                <a:sym typeface="Open Sans Bold"/>
              </a:rPr>
              <a:t>Controller </a:t>
            </a:r>
          </a:p>
        </p:txBody>
      </p:sp>
      <p:sp>
        <p:nvSpPr>
          <p:cNvPr id="58" name="TextBox 58"/>
          <p:cNvSpPr txBox="1"/>
          <p:nvPr/>
        </p:nvSpPr>
        <p:spPr>
          <a:xfrm>
            <a:off x="2567445" y="3891115"/>
            <a:ext cx="457533" cy="126035"/>
          </a:xfrm>
          <a:prstGeom prst="rect">
            <a:avLst/>
          </a:prstGeom>
        </p:spPr>
        <p:txBody>
          <a:bodyPr lIns="0" tIns="0" rIns="0" bIns="0" rtlCol="0" anchor="t">
            <a:spAutoFit/>
          </a:bodyPr>
          <a:lstStyle/>
          <a:p>
            <a:pPr algn="l">
              <a:lnSpc>
                <a:spcPts val="975"/>
              </a:lnSpc>
            </a:pPr>
            <a:r>
              <a:rPr lang="en-US" sz="800" b="1">
                <a:solidFill>
                  <a:srgbClr val="000000"/>
                </a:solidFill>
                <a:latin typeface="Open Sans Bold"/>
                <a:ea typeface="Open Sans Bold"/>
                <a:cs typeface="Open Sans Bold"/>
                <a:sym typeface="Open Sans Bold"/>
              </a:rPr>
              <a:t>Manager</a:t>
            </a:r>
          </a:p>
        </p:txBody>
      </p:sp>
      <p:sp>
        <p:nvSpPr>
          <p:cNvPr id="59" name="TextBox 59"/>
          <p:cNvSpPr txBox="1"/>
          <p:nvPr/>
        </p:nvSpPr>
        <p:spPr>
          <a:xfrm>
            <a:off x="3774091" y="1660865"/>
            <a:ext cx="562099" cy="145085"/>
          </a:xfrm>
          <a:prstGeom prst="rect">
            <a:avLst/>
          </a:prstGeom>
        </p:spPr>
        <p:txBody>
          <a:bodyPr lIns="0" tIns="0" rIns="0" bIns="0" rtlCol="0" anchor="t">
            <a:spAutoFit/>
          </a:bodyPr>
          <a:lstStyle/>
          <a:p>
            <a:pPr algn="l">
              <a:lnSpc>
                <a:spcPts val="1120"/>
              </a:lnSpc>
            </a:pPr>
            <a:r>
              <a:rPr lang="en-US" sz="800" b="1">
                <a:solidFill>
                  <a:srgbClr val="2875E2"/>
                </a:solidFill>
                <a:latin typeface="Open Sans Bold"/>
                <a:ea typeface="Open Sans Bold"/>
                <a:cs typeface="Open Sans Bold"/>
                <a:sym typeface="Open Sans Bold"/>
              </a:rPr>
              <a:t>Data Plane</a:t>
            </a:r>
          </a:p>
        </p:txBody>
      </p:sp>
      <p:sp>
        <p:nvSpPr>
          <p:cNvPr id="60" name="TextBox 60"/>
          <p:cNvSpPr txBox="1"/>
          <p:nvPr/>
        </p:nvSpPr>
        <p:spPr>
          <a:xfrm>
            <a:off x="3880885" y="2058991"/>
            <a:ext cx="685524" cy="145085"/>
          </a:xfrm>
          <a:prstGeom prst="rect">
            <a:avLst/>
          </a:prstGeom>
        </p:spPr>
        <p:txBody>
          <a:bodyPr lIns="0" tIns="0" rIns="0" bIns="0" rtlCol="0" anchor="t">
            <a:spAutoFit/>
          </a:bodyPr>
          <a:lstStyle/>
          <a:p>
            <a:pPr algn="l">
              <a:lnSpc>
                <a:spcPts val="1120"/>
              </a:lnSpc>
            </a:pPr>
            <a:r>
              <a:rPr lang="en-US" sz="800" b="1">
                <a:solidFill>
                  <a:srgbClr val="2875E2"/>
                </a:solidFill>
                <a:latin typeface="Open Sans Bold"/>
                <a:ea typeface="Open Sans Bold"/>
                <a:cs typeface="Open Sans Bold"/>
                <a:sym typeface="Open Sans Bold"/>
              </a:rPr>
              <a:t>Worker Node</a:t>
            </a:r>
          </a:p>
        </p:txBody>
      </p:sp>
      <p:sp>
        <p:nvSpPr>
          <p:cNvPr id="61" name="TextBox 61"/>
          <p:cNvSpPr txBox="1"/>
          <p:nvPr/>
        </p:nvSpPr>
        <p:spPr>
          <a:xfrm>
            <a:off x="3880885" y="4106437"/>
            <a:ext cx="685524" cy="145085"/>
          </a:xfrm>
          <a:prstGeom prst="rect">
            <a:avLst/>
          </a:prstGeom>
        </p:spPr>
        <p:txBody>
          <a:bodyPr lIns="0" tIns="0" rIns="0" bIns="0" rtlCol="0" anchor="t">
            <a:spAutoFit/>
          </a:bodyPr>
          <a:lstStyle/>
          <a:p>
            <a:pPr algn="l">
              <a:lnSpc>
                <a:spcPts val="1120"/>
              </a:lnSpc>
            </a:pPr>
            <a:r>
              <a:rPr lang="en-US" sz="800" b="1">
                <a:solidFill>
                  <a:srgbClr val="2875E2"/>
                </a:solidFill>
                <a:latin typeface="Open Sans Bold"/>
                <a:ea typeface="Open Sans Bold"/>
                <a:cs typeface="Open Sans Bold"/>
                <a:sym typeface="Open Sans Bold"/>
              </a:rPr>
              <a:t>Worker Node</a:t>
            </a:r>
          </a:p>
        </p:txBody>
      </p:sp>
      <p:sp>
        <p:nvSpPr>
          <p:cNvPr id="62" name="TextBox 62"/>
          <p:cNvSpPr txBox="1"/>
          <p:nvPr/>
        </p:nvSpPr>
        <p:spPr>
          <a:xfrm>
            <a:off x="4191438" y="2380907"/>
            <a:ext cx="396707" cy="145085"/>
          </a:xfrm>
          <a:prstGeom prst="rect">
            <a:avLst/>
          </a:prstGeom>
        </p:spPr>
        <p:txBody>
          <a:bodyPr lIns="0" tIns="0" rIns="0" bIns="0" rtlCol="0" anchor="t">
            <a:spAutoFit/>
          </a:bodyPr>
          <a:lstStyle/>
          <a:p>
            <a:pPr algn="l">
              <a:lnSpc>
                <a:spcPts val="1120"/>
              </a:lnSpc>
            </a:pPr>
            <a:r>
              <a:rPr lang="en-US" sz="800" b="1">
                <a:solidFill>
                  <a:srgbClr val="000000"/>
                </a:solidFill>
                <a:latin typeface="Open Sans Bold"/>
                <a:ea typeface="Open Sans Bold"/>
                <a:cs typeface="Open Sans Bold"/>
                <a:sym typeface="Open Sans Bold"/>
              </a:rPr>
              <a:t>kubelet</a:t>
            </a:r>
          </a:p>
        </p:txBody>
      </p:sp>
      <p:sp>
        <p:nvSpPr>
          <p:cNvPr id="63" name="TextBox 63"/>
          <p:cNvSpPr txBox="1"/>
          <p:nvPr/>
        </p:nvSpPr>
        <p:spPr>
          <a:xfrm>
            <a:off x="4916834" y="4113095"/>
            <a:ext cx="396707" cy="145085"/>
          </a:xfrm>
          <a:prstGeom prst="rect">
            <a:avLst/>
          </a:prstGeom>
        </p:spPr>
        <p:txBody>
          <a:bodyPr lIns="0" tIns="0" rIns="0" bIns="0" rtlCol="0" anchor="t">
            <a:spAutoFit/>
          </a:bodyPr>
          <a:lstStyle/>
          <a:p>
            <a:pPr algn="l">
              <a:lnSpc>
                <a:spcPts val="1120"/>
              </a:lnSpc>
            </a:pPr>
            <a:r>
              <a:rPr lang="en-US" sz="800" b="1">
                <a:solidFill>
                  <a:srgbClr val="000000"/>
                </a:solidFill>
                <a:latin typeface="Open Sans Bold"/>
                <a:ea typeface="Open Sans Bold"/>
                <a:cs typeface="Open Sans Bold"/>
                <a:sym typeface="Open Sans Bold"/>
              </a:rPr>
              <a:t>kubelet</a:t>
            </a:r>
          </a:p>
        </p:txBody>
      </p:sp>
      <p:sp>
        <p:nvSpPr>
          <p:cNvPr id="64" name="TextBox 64"/>
          <p:cNvSpPr txBox="1"/>
          <p:nvPr/>
        </p:nvSpPr>
        <p:spPr>
          <a:xfrm>
            <a:off x="5293681" y="3134725"/>
            <a:ext cx="908952" cy="145085"/>
          </a:xfrm>
          <a:prstGeom prst="rect">
            <a:avLst/>
          </a:prstGeom>
        </p:spPr>
        <p:txBody>
          <a:bodyPr lIns="0" tIns="0" rIns="0" bIns="0" rtlCol="0" anchor="t">
            <a:spAutoFit/>
          </a:bodyPr>
          <a:lstStyle/>
          <a:p>
            <a:pPr algn="l">
              <a:lnSpc>
                <a:spcPts val="1120"/>
              </a:lnSpc>
            </a:pPr>
            <a:r>
              <a:rPr lang="en-US" sz="800" b="1">
                <a:solidFill>
                  <a:srgbClr val="000000"/>
                </a:solidFill>
                <a:latin typeface="Open Sans Bold"/>
                <a:ea typeface="Open Sans Bold"/>
                <a:cs typeface="Open Sans Bold"/>
                <a:sym typeface="Open Sans Bold"/>
              </a:rPr>
              <a:t>Other K8s objects</a:t>
            </a:r>
          </a:p>
        </p:txBody>
      </p:sp>
      <p:sp>
        <p:nvSpPr>
          <p:cNvPr id="65" name="TextBox 65"/>
          <p:cNvSpPr txBox="1"/>
          <p:nvPr/>
        </p:nvSpPr>
        <p:spPr>
          <a:xfrm>
            <a:off x="5273459" y="2378602"/>
            <a:ext cx="950405" cy="145085"/>
          </a:xfrm>
          <a:prstGeom prst="rect">
            <a:avLst/>
          </a:prstGeom>
        </p:spPr>
        <p:txBody>
          <a:bodyPr lIns="0" tIns="0" rIns="0" bIns="0" rtlCol="0" anchor="t">
            <a:spAutoFit/>
          </a:bodyPr>
          <a:lstStyle/>
          <a:p>
            <a:pPr algn="l">
              <a:lnSpc>
                <a:spcPts val="1120"/>
              </a:lnSpc>
            </a:pPr>
            <a:r>
              <a:rPr lang="en-US" sz="800" b="1">
                <a:solidFill>
                  <a:srgbClr val="000000"/>
                </a:solidFill>
                <a:latin typeface="Open Sans Bold"/>
                <a:ea typeface="Open Sans Bold"/>
                <a:cs typeface="Open Sans Bold"/>
                <a:sym typeface="Open Sans Bold"/>
              </a:rPr>
              <a:t>container runtime</a:t>
            </a:r>
          </a:p>
        </p:txBody>
      </p:sp>
      <p:sp>
        <p:nvSpPr>
          <p:cNvPr id="66" name="TextBox 66"/>
          <p:cNvSpPr txBox="1"/>
          <p:nvPr/>
        </p:nvSpPr>
        <p:spPr>
          <a:xfrm>
            <a:off x="5813812" y="4113095"/>
            <a:ext cx="587693" cy="145085"/>
          </a:xfrm>
          <a:prstGeom prst="rect">
            <a:avLst/>
          </a:prstGeom>
        </p:spPr>
        <p:txBody>
          <a:bodyPr lIns="0" tIns="0" rIns="0" bIns="0" rtlCol="0" anchor="t">
            <a:spAutoFit/>
          </a:bodyPr>
          <a:lstStyle/>
          <a:p>
            <a:pPr algn="l">
              <a:lnSpc>
                <a:spcPts val="1120"/>
              </a:lnSpc>
            </a:pPr>
            <a:r>
              <a:rPr lang="en-US" sz="800" b="1">
                <a:solidFill>
                  <a:srgbClr val="000000"/>
                </a:solidFill>
                <a:latin typeface="Open Sans Bold"/>
                <a:ea typeface="Open Sans Bold"/>
                <a:cs typeface="Open Sans Bold"/>
                <a:sym typeface="Open Sans Bold"/>
              </a:rPr>
              <a:t>kube-proxy</a:t>
            </a:r>
          </a:p>
        </p:txBody>
      </p:sp>
      <p:sp>
        <p:nvSpPr>
          <p:cNvPr id="67" name="TextBox 67"/>
          <p:cNvSpPr txBox="1"/>
          <p:nvPr/>
        </p:nvSpPr>
        <p:spPr>
          <a:xfrm>
            <a:off x="6804412" y="2380907"/>
            <a:ext cx="587702" cy="145085"/>
          </a:xfrm>
          <a:prstGeom prst="rect">
            <a:avLst/>
          </a:prstGeom>
        </p:spPr>
        <p:txBody>
          <a:bodyPr lIns="0" tIns="0" rIns="0" bIns="0" rtlCol="0" anchor="t">
            <a:spAutoFit/>
          </a:bodyPr>
          <a:lstStyle/>
          <a:p>
            <a:pPr algn="l">
              <a:lnSpc>
                <a:spcPts val="1120"/>
              </a:lnSpc>
            </a:pPr>
            <a:r>
              <a:rPr lang="en-US" sz="800" b="1">
                <a:solidFill>
                  <a:srgbClr val="000000"/>
                </a:solidFill>
                <a:latin typeface="Open Sans Bold"/>
                <a:ea typeface="Open Sans Bold"/>
                <a:cs typeface="Open Sans Bold"/>
                <a:sym typeface="Open Sans Bold"/>
              </a:rPr>
              <a:t>kube-proxy</a:t>
            </a:r>
          </a:p>
        </p:txBody>
      </p:sp>
      <p:sp>
        <p:nvSpPr>
          <p:cNvPr id="68" name="TextBox 68"/>
          <p:cNvSpPr txBox="1"/>
          <p:nvPr/>
        </p:nvSpPr>
        <p:spPr>
          <a:xfrm>
            <a:off x="8311182" y="1727235"/>
            <a:ext cx="450904" cy="145085"/>
          </a:xfrm>
          <a:prstGeom prst="rect">
            <a:avLst/>
          </a:prstGeom>
        </p:spPr>
        <p:txBody>
          <a:bodyPr lIns="0" tIns="0" rIns="0" bIns="0" rtlCol="0" anchor="t">
            <a:spAutoFit/>
          </a:bodyPr>
          <a:lstStyle/>
          <a:p>
            <a:pPr algn="l">
              <a:lnSpc>
                <a:spcPts val="1120"/>
              </a:lnSpc>
            </a:pPr>
            <a:r>
              <a:rPr lang="en-US" sz="800" b="1">
                <a:solidFill>
                  <a:srgbClr val="000000"/>
                </a:solidFill>
                <a:latin typeface="Open Sans Bold"/>
                <a:ea typeface="Open Sans Bold"/>
                <a:cs typeface="Open Sans Bold"/>
                <a:sym typeface="Open Sans Bold"/>
              </a:rPr>
              <a:t>Optional</a:t>
            </a:r>
          </a:p>
        </p:txBody>
      </p:sp>
      <p:sp>
        <p:nvSpPr>
          <p:cNvPr id="69" name="TextBox 69"/>
          <p:cNvSpPr txBox="1"/>
          <p:nvPr/>
        </p:nvSpPr>
        <p:spPr>
          <a:xfrm>
            <a:off x="8311182" y="1347159"/>
            <a:ext cx="571424" cy="145085"/>
          </a:xfrm>
          <a:prstGeom prst="rect">
            <a:avLst/>
          </a:prstGeom>
        </p:spPr>
        <p:txBody>
          <a:bodyPr lIns="0" tIns="0" rIns="0" bIns="0" rtlCol="0" anchor="t">
            <a:spAutoFit/>
          </a:bodyPr>
          <a:lstStyle/>
          <a:p>
            <a:pPr algn="l">
              <a:lnSpc>
                <a:spcPts val="1120"/>
              </a:lnSpc>
            </a:pPr>
            <a:r>
              <a:rPr lang="en-US" sz="800" b="1">
                <a:solidFill>
                  <a:srgbClr val="000000"/>
                </a:solidFill>
                <a:latin typeface="Open Sans Bold"/>
                <a:ea typeface="Open Sans Bold"/>
                <a:cs typeface="Open Sans Bold"/>
                <a:sym typeface="Open Sans Bold"/>
              </a:rPr>
              <a:t>Mandatory</a:t>
            </a:r>
          </a:p>
        </p:txBody>
      </p:sp>
      <p:sp>
        <p:nvSpPr>
          <p:cNvPr id="70" name="TextBox 70"/>
          <p:cNvSpPr txBox="1"/>
          <p:nvPr/>
        </p:nvSpPr>
        <p:spPr>
          <a:xfrm>
            <a:off x="7133377" y="3404673"/>
            <a:ext cx="166135" cy="264881"/>
          </a:xfrm>
          <a:prstGeom prst="rect">
            <a:avLst/>
          </a:prstGeom>
        </p:spPr>
        <p:txBody>
          <a:bodyPr lIns="0" tIns="0" rIns="0" bIns="0" rtlCol="0" anchor="t">
            <a:spAutoFit/>
          </a:bodyPr>
          <a:lstStyle/>
          <a:p>
            <a:pPr algn="l">
              <a:lnSpc>
                <a:spcPts val="2100"/>
              </a:lnSpc>
            </a:pPr>
            <a:r>
              <a:rPr lang="en-US" sz="1500" b="1">
                <a:solidFill>
                  <a:srgbClr val="000000"/>
                </a:solidFill>
                <a:latin typeface="Open Sans Bold"/>
                <a:ea typeface="Open Sans Bold"/>
                <a:cs typeface="Open Sans Bold"/>
                <a:sym typeface="Open Sans Bold"/>
              </a:rPr>
              <a:t>...</a:t>
            </a:r>
          </a:p>
        </p:txBody>
      </p:sp>
      <p:sp>
        <p:nvSpPr>
          <p:cNvPr id="71" name="TextBox 71"/>
          <p:cNvSpPr txBox="1"/>
          <p:nvPr/>
        </p:nvSpPr>
        <p:spPr>
          <a:xfrm>
            <a:off x="7021868" y="4052954"/>
            <a:ext cx="143980" cy="242897"/>
          </a:xfrm>
          <a:prstGeom prst="rect">
            <a:avLst/>
          </a:prstGeom>
        </p:spPr>
        <p:txBody>
          <a:bodyPr lIns="0" tIns="0" rIns="0" bIns="0" rtlCol="0" anchor="t">
            <a:spAutoFit/>
          </a:bodyPr>
          <a:lstStyle/>
          <a:p>
            <a:pPr algn="l">
              <a:lnSpc>
                <a:spcPts val="1820"/>
              </a:lnSpc>
            </a:pPr>
            <a:r>
              <a:rPr lang="en-US" sz="1300" b="1">
                <a:solidFill>
                  <a:srgbClr val="000000"/>
                </a:solidFill>
                <a:latin typeface="Open Sans Bold"/>
                <a:ea typeface="Open Sans Bold"/>
                <a:cs typeface="Open Sans Bold"/>
                <a:sym typeface="Open Sans Bold"/>
              </a:rPr>
              <a: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34CE05-6CF9-1139-3673-CED4902439E3}"/>
              </a:ext>
            </a:extLst>
          </p:cNvPr>
          <p:cNvSpPr txBox="1"/>
          <p:nvPr/>
        </p:nvSpPr>
        <p:spPr>
          <a:xfrm>
            <a:off x="457200" y="514350"/>
            <a:ext cx="4572000" cy="861774"/>
          </a:xfrm>
          <a:prstGeom prst="rect">
            <a:avLst/>
          </a:prstGeom>
          <a:noFill/>
        </p:spPr>
        <p:txBody>
          <a:bodyPr wrap="square">
            <a:spAutoFit/>
          </a:bodyPr>
          <a:lstStyle/>
          <a:p>
            <a:pPr>
              <a:buNone/>
            </a:pPr>
            <a:r>
              <a:rPr lang="en-US" sz="1000" b="1" dirty="0"/>
              <a:t>Kubernetes architecture (big picture)</a:t>
            </a:r>
          </a:p>
          <a:p>
            <a:pPr>
              <a:buFont typeface="Arial" panose="020B0604020202020204" pitchFamily="34" charset="0"/>
              <a:buChar char="•"/>
            </a:pPr>
            <a:r>
              <a:rPr lang="en-US" sz="1000" b="1" dirty="0"/>
              <a:t>Cluster = Control Plane + Worker Nodes.</a:t>
            </a:r>
            <a:endParaRPr lang="en-US" sz="1000" dirty="0"/>
          </a:p>
          <a:p>
            <a:pPr>
              <a:buFont typeface="Arial" panose="020B0604020202020204" pitchFamily="34" charset="0"/>
              <a:buChar char="•"/>
            </a:pPr>
            <a:r>
              <a:rPr lang="en-US" sz="1000" b="1" dirty="0"/>
              <a:t>Control Plane</a:t>
            </a:r>
            <a:r>
              <a:rPr lang="en-US" sz="1000" dirty="0"/>
              <a:t> = the brain (decides </a:t>
            </a:r>
            <a:r>
              <a:rPr lang="en-US" sz="1000" i="1" dirty="0"/>
              <a:t>what should run where</a:t>
            </a:r>
            <a:r>
              <a:rPr lang="en-US" sz="1000" dirty="0"/>
              <a:t>).</a:t>
            </a:r>
          </a:p>
          <a:p>
            <a:pPr>
              <a:buFont typeface="Arial" panose="020B0604020202020204" pitchFamily="34" charset="0"/>
              <a:buChar char="•"/>
            </a:pPr>
            <a:r>
              <a:rPr lang="en-US" sz="1000" b="1" dirty="0"/>
              <a:t>Workers / Data Plane</a:t>
            </a:r>
            <a:r>
              <a:rPr lang="en-US" sz="1000" dirty="0"/>
              <a:t> = the muscles (actually run your app containers).</a:t>
            </a:r>
          </a:p>
          <a:p>
            <a:pPr>
              <a:buFont typeface="Arial" panose="020B0604020202020204" pitchFamily="34" charset="0"/>
              <a:buChar char="•"/>
            </a:pPr>
            <a:r>
              <a:rPr lang="en-US" sz="1000" dirty="0"/>
              <a:t>You (or CI) talk to the cluster via </a:t>
            </a:r>
            <a:r>
              <a:rPr lang="en-US" sz="1000" b="1" dirty="0"/>
              <a:t>kubectl/API</a:t>
            </a:r>
            <a:r>
              <a:rPr lang="en-US" sz="1000" dirty="0"/>
              <a:t> → Control Plane → Workers.</a:t>
            </a:r>
          </a:p>
        </p:txBody>
      </p:sp>
      <p:sp>
        <p:nvSpPr>
          <p:cNvPr id="5" name="TextBox 4">
            <a:extLst>
              <a:ext uri="{FF2B5EF4-FFF2-40B4-BE49-F238E27FC236}">
                <a16:creationId xmlns:a16="http://schemas.microsoft.com/office/drawing/2014/main" id="{E12206A9-2B15-E24B-930F-C70523E4EBAE}"/>
              </a:ext>
            </a:extLst>
          </p:cNvPr>
          <p:cNvSpPr txBox="1"/>
          <p:nvPr/>
        </p:nvSpPr>
        <p:spPr>
          <a:xfrm>
            <a:off x="457200" y="1504950"/>
            <a:ext cx="7696200" cy="1015663"/>
          </a:xfrm>
          <a:prstGeom prst="rect">
            <a:avLst/>
          </a:prstGeom>
          <a:noFill/>
        </p:spPr>
        <p:txBody>
          <a:bodyPr wrap="square">
            <a:spAutoFit/>
          </a:bodyPr>
          <a:lstStyle/>
          <a:p>
            <a:pPr>
              <a:buNone/>
            </a:pPr>
            <a:r>
              <a:rPr lang="en-US" sz="1000" b="1" dirty="0"/>
              <a:t>Control Plane — what each part does</a:t>
            </a:r>
          </a:p>
          <a:p>
            <a:pPr>
              <a:buFont typeface="Arial" panose="020B0604020202020204" pitchFamily="34" charset="0"/>
              <a:buChar char="•"/>
            </a:pPr>
            <a:r>
              <a:rPr lang="en-US" sz="1000" b="1" dirty="0"/>
              <a:t>API Server (must-have):</a:t>
            </a:r>
            <a:r>
              <a:rPr lang="en-US" sz="1000" dirty="0"/>
              <a:t> front door for </a:t>
            </a:r>
            <a:r>
              <a:rPr lang="en-US" sz="1000" i="1" dirty="0"/>
              <a:t>all</a:t>
            </a:r>
            <a:r>
              <a:rPr lang="en-US" sz="1000" dirty="0"/>
              <a:t> requests. Every tool talks to this.</a:t>
            </a:r>
          </a:p>
          <a:p>
            <a:pPr>
              <a:buFont typeface="Arial" panose="020B0604020202020204" pitchFamily="34" charset="0"/>
              <a:buChar char="•"/>
            </a:pPr>
            <a:r>
              <a:rPr lang="en-US" sz="1000" b="1" dirty="0" err="1"/>
              <a:t>etcd</a:t>
            </a:r>
            <a:r>
              <a:rPr lang="en-US" sz="1000" b="1" dirty="0"/>
              <a:t> (must-have):</a:t>
            </a:r>
            <a:r>
              <a:rPr lang="en-US" sz="1000" dirty="0"/>
              <a:t> database storing cluster state (desired + actual).</a:t>
            </a:r>
          </a:p>
          <a:p>
            <a:pPr>
              <a:buFont typeface="Arial" panose="020B0604020202020204" pitchFamily="34" charset="0"/>
              <a:buChar char="•"/>
            </a:pPr>
            <a:r>
              <a:rPr lang="en-US" sz="1000" b="1" dirty="0"/>
              <a:t>Scheduler (must-have):</a:t>
            </a:r>
            <a:r>
              <a:rPr lang="en-US" sz="1000" dirty="0"/>
              <a:t> chooses the best worker node for each new Pod.</a:t>
            </a:r>
          </a:p>
          <a:p>
            <a:pPr>
              <a:buFont typeface="Arial" panose="020B0604020202020204" pitchFamily="34" charset="0"/>
              <a:buChar char="•"/>
            </a:pPr>
            <a:r>
              <a:rPr lang="en-US" sz="1000" b="1" dirty="0"/>
              <a:t>Controller Manager (must-have):</a:t>
            </a:r>
            <a:r>
              <a:rPr lang="en-US" sz="1000" dirty="0"/>
              <a:t> background robots that keep reality matching the desired state (</a:t>
            </a:r>
            <a:r>
              <a:rPr lang="en-US" sz="1000" dirty="0" err="1"/>
              <a:t>ReplicaSet</a:t>
            </a:r>
            <a:r>
              <a:rPr lang="en-US" sz="1000" dirty="0"/>
              <a:t>, Job, Node, etc.).</a:t>
            </a:r>
          </a:p>
          <a:p>
            <a:pPr>
              <a:buFont typeface="Arial" panose="020B0604020202020204" pitchFamily="34" charset="0"/>
              <a:buChar char="•"/>
            </a:pPr>
            <a:r>
              <a:rPr lang="en-US" sz="1000" b="1" dirty="0"/>
              <a:t>Cloud Controller Manager (optional):</a:t>
            </a:r>
            <a:r>
              <a:rPr lang="en-US" sz="1000" dirty="0"/>
              <a:t> talks to AWS/Azure/GCP to create load balancers, attach disks, manage node lifecycles.</a:t>
            </a:r>
          </a:p>
        </p:txBody>
      </p:sp>
      <p:sp>
        <p:nvSpPr>
          <p:cNvPr id="7" name="TextBox 6">
            <a:extLst>
              <a:ext uri="{FF2B5EF4-FFF2-40B4-BE49-F238E27FC236}">
                <a16:creationId xmlns:a16="http://schemas.microsoft.com/office/drawing/2014/main" id="{AA87CE5F-9C79-1E7C-3E17-B893C578A34D}"/>
              </a:ext>
            </a:extLst>
          </p:cNvPr>
          <p:cNvSpPr txBox="1"/>
          <p:nvPr/>
        </p:nvSpPr>
        <p:spPr>
          <a:xfrm>
            <a:off x="485078" y="2649439"/>
            <a:ext cx="7211122" cy="707886"/>
          </a:xfrm>
          <a:prstGeom prst="rect">
            <a:avLst/>
          </a:prstGeom>
          <a:noFill/>
        </p:spPr>
        <p:txBody>
          <a:bodyPr wrap="square">
            <a:spAutoFit/>
          </a:bodyPr>
          <a:lstStyle/>
          <a:p>
            <a:pPr>
              <a:buNone/>
            </a:pPr>
            <a:r>
              <a:rPr lang="en-US" sz="1000" b="1" dirty="0"/>
              <a:t>Worker Nodes — what runs on every worker</a:t>
            </a:r>
          </a:p>
          <a:p>
            <a:pPr>
              <a:buFont typeface="Arial" panose="020B0604020202020204" pitchFamily="34" charset="0"/>
              <a:buChar char="•"/>
            </a:pPr>
            <a:r>
              <a:rPr lang="en-US" sz="1000" b="1" dirty="0" err="1"/>
              <a:t>kubelet</a:t>
            </a:r>
            <a:r>
              <a:rPr lang="en-US" sz="1000" b="1" dirty="0"/>
              <a:t> (must-have):</a:t>
            </a:r>
            <a:r>
              <a:rPr lang="en-US" sz="1000" dirty="0"/>
              <a:t> node agent; takes Pod instructions from the API Server and ensures containers are running.</a:t>
            </a:r>
          </a:p>
          <a:p>
            <a:pPr>
              <a:buFont typeface="Arial" panose="020B0604020202020204" pitchFamily="34" charset="0"/>
              <a:buChar char="•"/>
            </a:pPr>
            <a:r>
              <a:rPr lang="en-US" sz="1000" b="1" dirty="0"/>
              <a:t>Container Runtime (must-have):</a:t>
            </a:r>
            <a:r>
              <a:rPr lang="en-US" sz="1000" dirty="0"/>
              <a:t> actually runs containers (</a:t>
            </a:r>
            <a:r>
              <a:rPr lang="en-US" sz="1000" dirty="0" err="1"/>
              <a:t>containerd</a:t>
            </a:r>
            <a:r>
              <a:rPr lang="en-US" sz="1000" dirty="0"/>
              <a:t>, CRI-O, etc.).</a:t>
            </a:r>
          </a:p>
          <a:p>
            <a:pPr>
              <a:buFont typeface="Arial" panose="020B0604020202020204" pitchFamily="34" charset="0"/>
              <a:buChar char="•"/>
            </a:pPr>
            <a:r>
              <a:rPr lang="en-US" sz="1000" b="1" dirty="0" err="1"/>
              <a:t>kube</a:t>
            </a:r>
            <a:r>
              <a:rPr lang="en-US" sz="1000" b="1" dirty="0"/>
              <a:t>-proxy (must-have):</a:t>
            </a:r>
            <a:r>
              <a:rPr lang="en-US" sz="1000" dirty="0"/>
              <a:t> sets up networking rules so Services load-balance traffic to Pods.</a:t>
            </a:r>
          </a:p>
        </p:txBody>
      </p:sp>
      <p:sp>
        <p:nvSpPr>
          <p:cNvPr id="9" name="TextBox 8">
            <a:extLst>
              <a:ext uri="{FF2B5EF4-FFF2-40B4-BE49-F238E27FC236}">
                <a16:creationId xmlns:a16="http://schemas.microsoft.com/office/drawing/2014/main" id="{9450F6C7-DA4C-7889-9900-7DC5B808ACDE}"/>
              </a:ext>
            </a:extLst>
          </p:cNvPr>
          <p:cNvSpPr txBox="1"/>
          <p:nvPr/>
        </p:nvSpPr>
        <p:spPr>
          <a:xfrm>
            <a:off x="485078" y="3487545"/>
            <a:ext cx="7315200" cy="1169551"/>
          </a:xfrm>
          <a:prstGeom prst="rect">
            <a:avLst/>
          </a:prstGeom>
          <a:noFill/>
        </p:spPr>
        <p:txBody>
          <a:bodyPr wrap="square">
            <a:spAutoFit/>
          </a:bodyPr>
          <a:lstStyle/>
          <a:p>
            <a:pPr>
              <a:buNone/>
            </a:pPr>
            <a:r>
              <a:rPr lang="en-US" sz="1000" b="1" dirty="0"/>
              <a:t>How a deployment flows (end-to-end)</a:t>
            </a:r>
          </a:p>
          <a:p>
            <a:pPr>
              <a:buFont typeface="+mj-lt"/>
              <a:buAutoNum type="arabicPeriod"/>
            </a:pPr>
            <a:r>
              <a:rPr lang="en-US" sz="1000" dirty="0"/>
              <a:t>You apply a manifest to the </a:t>
            </a:r>
            <a:r>
              <a:rPr lang="en-US" sz="1000" b="1" dirty="0"/>
              <a:t>API Server</a:t>
            </a:r>
            <a:r>
              <a:rPr lang="en-US" sz="1000" dirty="0"/>
              <a:t>.</a:t>
            </a:r>
          </a:p>
          <a:p>
            <a:pPr>
              <a:buFont typeface="+mj-lt"/>
              <a:buAutoNum type="arabicPeriod"/>
            </a:pPr>
            <a:r>
              <a:rPr lang="en-US" sz="1000" b="1" dirty="0"/>
              <a:t>Controllers</a:t>
            </a:r>
            <a:r>
              <a:rPr lang="en-US" sz="1000" dirty="0"/>
              <a:t> create/adjust objects (e.g., </a:t>
            </a:r>
            <a:r>
              <a:rPr lang="en-US" sz="1000" dirty="0" err="1"/>
              <a:t>ReplicaSet</a:t>
            </a:r>
            <a:r>
              <a:rPr lang="en-US" sz="1000" dirty="0"/>
              <a:t> wants N pods).</a:t>
            </a:r>
          </a:p>
          <a:p>
            <a:pPr>
              <a:buFont typeface="+mj-lt"/>
              <a:buAutoNum type="arabicPeriod"/>
            </a:pPr>
            <a:r>
              <a:rPr lang="en-US" sz="1000" b="1" dirty="0"/>
              <a:t>Scheduler</a:t>
            </a:r>
            <a:r>
              <a:rPr lang="en-US" sz="1000" dirty="0"/>
              <a:t> assigns each Pod to a worker node.</a:t>
            </a:r>
          </a:p>
          <a:p>
            <a:pPr>
              <a:buFont typeface="+mj-lt"/>
              <a:buAutoNum type="arabicPeriod"/>
            </a:pPr>
            <a:r>
              <a:rPr lang="en-US" sz="1000" dirty="0"/>
              <a:t>On that node, </a:t>
            </a:r>
            <a:r>
              <a:rPr lang="en-US" sz="1000" b="1" dirty="0" err="1"/>
              <a:t>kubelet</a:t>
            </a:r>
            <a:r>
              <a:rPr lang="en-US" sz="1000" dirty="0"/>
              <a:t> asks the </a:t>
            </a:r>
            <a:r>
              <a:rPr lang="en-US" sz="1000" b="1" dirty="0"/>
              <a:t>runtime</a:t>
            </a:r>
            <a:r>
              <a:rPr lang="en-US" sz="1000" dirty="0"/>
              <a:t> to pull the image and start containers.</a:t>
            </a:r>
          </a:p>
          <a:p>
            <a:pPr>
              <a:buFont typeface="+mj-lt"/>
              <a:buAutoNum type="arabicPeriod"/>
            </a:pPr>
            <a:r>
              <a:rPr lang="en-US" sz="1000" b="1" dirty="0" err="1"/>
              <a:t>kube</a:t>
            </a:r>
            <a:r>
              <a:rPr lang="en-US" sz="1000" b="1" dirty="0"/>
              <a:t>-proxy/Service</a:t>
            </a:r>
            <a:r>
              <a:rPr lang="en-US" sz="1000" dirty="0"/>
              <a:t> make the Pod reachable and load-balanced.</a:t>
            </a:r>
          </a:p>
          <a:p>
            <a:pPr>
              <a:buFont typeface="+mj-lt"/>
              <a:buAutoNum type="arabicPeriod"/>
            </a:pPr>
            <a:r>
              <a:rPr lang="en-US" sz="1000" dirty="0"/>
              <a:t>If a Pod dies, controllers notice and the loop repeats (self-healing).</a:t>
            </a:r>
          </a:p>
        </p:txBody>
      </p:sp>
    </p:spTree>
    <p:extLst>
      <p:ext uri="{BB962C8B-B14F-4D97-AF65-F5344CB8AC3E}">
        <p14:creationId xmlns:p14="http://schemas.microsoft.com/office/powerpoint/2010/main" val="20493508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8202" y="1424178"/>
            <a:ext cx="8647595" cy="1903047"/>
          </a:xfrm>
          <a:custGeom>
            <a:avLst/>
            <a:gdLst/>
            <a:ahLst/>
            <a:cxnLst/>
            <a:rect l="l" t="t" r="r" b="b"/>
            <a:pathLst>
              <a:path w="8647595" h="1903047">
                <a:moveTo>
                  <a:pt x="0" y="0"/>
                </a:moveTo>
                <a:lnTo>
                  <a:pt x="8647596" y="0"/>
                </a:lnTo>
                <a:lnTo>
                  <a:pt x="8647596" y="1903047"/>
                </a:lnTo>
                <a:lnTo>
                  <a:pt x="0" y="19030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283981" y="1728949"/>
            <a:ext cx="4668107" cy="1452458"/>
          </a:xfrm>
          <a:prstGeom prst="rect">
            <a:avLst/>
          </a:prstGeom>
        </p:spPr>
        <p:txBody>
          <a:bodyPr lIns="0" tIns="0" rIns="0" bIns="0" rtlCol="0" anchor="t">
            <a:spAutoFit/>
          </a:bodyPr>
          <a:lstStyle/>
          <a:p>
            <a:pPr algn="ctr">
              <a:lnSpc>
                <a:spcPts val="5040"/>
              </a:lnSpc>
            </a:pPr>
            <a:r>
              <a:rPr lang="en-US" sz="3600" b="1">
                <a:solidFill>
                  <a:srgbClr val="595959"/>
                </a:solidFill>
                <a:latin typeface="Ubuntu Bold" panose="020B0804030602030204"/>
                <a:ea typeface="Ubuntu Bold" panose="020B0804030602030204"/>
                <a:cs typeface="Ubuntu Bold" panose="020B0804030602030204"/>
                <a:sym typeface="Ubuntu Bold" panose="020B0804030602030204"/>
              </a:rPr>
              <a:t>Kubernetes</a:t>
            </a:r>
          </a:p>
          <a:p>
            <a:pPr algn="ctr">
              <a:lnSpc>
                <a:spcPts val="5880"/>
              </a:lnSpc>
            </a:pPr>
            <a:r>
              <a:rPr lang="en-US" sz="4200" b="1">
                <a:solidFill>
                  <a:srgbClr val="000000"/>
                </a:solidFill>
                <a:latin typeface="Ubuntu Bold" panose="020B0804030602030204"/>
                <a:ea typeface="Ubuntu Bold" panose="020B0804030602030204"/>
                <a:cs typeface="Ubuntu Bold" panose="020B0804030602030204"/>
                <a:sym typeface="Ubuntu Bold" panose="020B0804030602030204"/>
              </a:rPr>
              <a:t>The Control Plane</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2376" y="182651"/>
            <a:ext cx="8842315" cy="4911900"/>
          </a:xfrm>
          <a:custGeom>
            <a:avLst/>
            <a:gdLst/>
            <a:ahLst/>
            <a:cxnLst/>
            <a:rect l="l" t="t" r="r" b="b"/>
            <a:pathLst>
              <a:path w="8842315" h="4911900">
                <a:moveTo>
                  <a:pt x="0" y="0"/>
                </a:moveTo>
                <a:lnTo>
                  <a:pt x="8842314" y="0"/>
                </a:lnTo>
                <a:lnTo>
                  <a:pt x="8842314" y="4911900"/>
                </a:lnTo>
                <a:lnTo>
                  <a:pt x="0" y="4911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25879" y="1275074"/>
            <a:ext cx="4184399" cy="3134697"/>
          </a:xfrm>
          <a:custGeom>
            <a:avLst/>
            <a:gdLst/>
            <a:ahLst/>
            <a:cxnLst/>
            <a:rect l="l" t="t" r="r" b="b"/>
            <a:pathLst>
              <a:path w="4184399" h="3134697">
                <a:moveTo>
                  <a:pt x="0" y="0"/>
                </a:moveTo>
                <a:lnTo>
                  <a:pt x="4184399" y="0"/>
                </a:lnTo>
                <a:lnTo>
                  <a:pt x="4184399" y="3134696"/>
                </a:lnTo>
                <a:lnTo>
                  <a:pt x="0" y="31346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25879" y="4561046"/>
            <a:ext cx="3708302" cy="395097"/>
          </a:xfrm>
          <a:custGeom>
            <a:avLst/>
            <a:gdLst/>
            <a:ahLst/>
            <a:cxnLst/>
            <a:rect l="l" t="t" r="r" b="b"/>
            <a:pathLst>
              <a:path w="3708302" h="395097">
                <a:moveTo>
                  <a:pt x="0" y="0"/>
                </a:moveTo>
                <a:lnTo>
                  <a:pt x="3708301" y="0"/>
                </a:lnTo>
                <a:lnTo>
                  <a:pt x="3708301" y="395097"/>
                </a:lnTo>
                <a:lnTo>
                  <a:pt x="0" y="3950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4757233" y="1169365"/>
            <a:ext cx="4276344" cy="3304032"/>
          </a:xfrm>
          <a:custGeom>
            <a:avLst/>
            <a:gdLst/>
            <a:ahLst/>
            <a:cxnLst/>
            <a:rect l="l" t="t" r="r" b="b"/>
            <a:pathLst>
              <a:path w="4276344" h="3304032">
                <a:moveTo>
                  <a:pt x="0" y="0"/>
                </a:moveTo>
                <a:lnTo>
                  <a:pt x="4276344" y="0"/>
                </a:lnTo>
                <a:lnTo>
                  <a:pt x="4276344" y="3304032"/>
                </a:lnTo>
                <a:lnTo>
                  <a:pt x="0" y="330403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TextBox 6"/>
          <p:cNvSpPr txBox="1"/>
          <p:nvPr/>
        </p:nvSpPr>
        <p:spPr>
          <a:xfrm>
            <a:off x="325879" y="282445"/>
            <a:ext cx="4313730" cy="806834"/>
          </a:xfrm>
          <a:prstGeom prst="rect">
            <a:avLst/>
          </a:prstGeom>
        </p:spPr>
        <p:txBody>
          <a:bodyPr lIns="0" tIns="0" rIns="0" bIns="0" rtlCol="0" anchor="t">
            <a:spAutoFit/>
          </a:bodyPr>
          <a:lstStyle/>
          <a:p>
            <a:pPr algn="l">
              <a:lnSpc>
                <a:spcPts val="2800"/>
              </a:lnSpc>
            </a:pPr>
            <a:r>
              <a:rPr lang="en-US" sz="2000" b="1">
                <a:solidFill>
                  <a:srgbClr val="000000"/>
                </a:solidFill>
                <a:latin typeface="Ubuntu Bold" panose="020B0804030602030204"/>
                <a:ea typeface="Ubuntu Bold" panose="020B0804030602030204"/>
                <a:cs typeface="Ubuntu Bold" panose="020B0804030602030204"/>
                <a:sym typeface="Ubuntu Bold" panose="020B0804030602030204"/>
              </a:rPr>
              <a:t>The Control Plane</a:t>
            </a:r>
          </a:p>
          <a:p>
            <a:pPr algn="l">
              <a:lnSpc>
                <a:spcPts val="1960"/>
              </a:lnSpc>
            </a:pPr>
            <a:r>
              <a:rPr lang="en-US" sz="1400" b="1">
                <a:solidFill>
                  <a:srgbClr val="000000"/>
                </a:solidFill>
                <a:latin typeface="Open Sans Bold"/>
                <a:ea typeface="Open Sans Bold"/>
                <a:cs typeface="Open Sans Bold"/>
                <a:sym typeface="Open Sans Bold"/>
              </a:rPr>
              <a:t>Taking a closer look at the brains of Kubernetes</a:t>
            </a:r>
          </a:p>
        </p:txBody>
      </p:sp>
      <p:sp>
        <p:nvSpPr>
          <p:cNvPr id="7" name="TextBox 7"/>
          <p:cNvSpPr txBox="1"/>
          <p:nvPr/>
        </p:nvSpPr>
        <p:spPr>
          <a:xfrm>
            <a:off x="325879" y="4622825"/>
            <a:ext cx="857298" cy="208445"/>
          </a:xfrm>
          <a:prstGeom prst="rect">
            <a:avLst/>
          </a:prstGeom>
        </p:spPr>
        <p:txBody>
          <a:bodyPr lIns="0" tIns="0" rIns="0" bIns="0" rtlCol="0" anchor="t">
            <a:spAutoFit/>
          </a:bodyPr>
          <a:lstStyle/>
          <a:p>
            <a:pPr algn="l">
              <a:lnSpc>
                <a:spcPts val="1680"/>
              </a:lnSpc>
            </a:pPr>
            <a:r>
              <a:rPr lang="en-US" sz="1200" b="1">
                <a:solidFill>
                  <a:srgbClr val="000000"/>
                </a:solidFill>
                <a:latin typeface="Ubuntu Bold" panose="020B0804030602030204"/>
                <a:ea typeface="Ubuntu Bold" panose="020B0804030602030204"/>
                <a:cs typeface="Ubuntu Bold" panose="020B0804030602030204"/>
                <a:sym typeface="Ubuntu Bold" panose="020B0804030602030204"/>
              </a:rPr>
              <a:t>Kubernetes</a:t>
            </a:r>
          </a:p>
        </p:txBody>
      </p:sp>
      <p:sp>
        <p:nvSpPr>
          <p:cNvPr id="8" name="TextBox 8"/>
          <p:cNvSpPr txBox="1"/>
          <p:nvPr/>
        </p:nvSpPr>
        <p:spPr>
          <a:xfrm>
            <a:off x="5432298" y="1993221"/>
            <a:ext cx="221771" cy="145085"/>
          </a:xfrm>
          <a:prstGeom prst="rect">
            <a:avLst/>
          </a:prstGeom>
        </p:spPr>
        <p:txBody>
          <a:bodyPr lIns="0" tIns="0" rIns="0" bIns="0" rtlCol="0" anchor="t">
            <a:spAutoFit/>
          </a:bodyPr>
          <a:lstStyle/>
          <a:p>
            <a:pPr algn="l">
              <a:lnSpc>
                <a:spcPts val="1120"/>
              </a:lnSpc>
            </a:pPr>
            <a:r>
              <a:rPr lang="en-US" sz="800" b="1">
                <a:solidFill>
                  <a:srgbClr val="000000"/>
                </a:solidFill>
                <a:latin typeface="Open Sans Bold"/>
                <a:ea typeface="Open Sans Bold"/>
                <a:cs typeface="Open Sans Bold"/>
                <a:sym typeface="Open Sans Bold"/>
              </a:rPr>
              <a:t>Etcd</a:t>
            </a:r>
          </a:p>
        </p:txBody>
      </p:sp>
      <p:sp>
        <p:nvSpPr>
          <p:cNvPr id="9" name="TextBox 9"/>
          <p:cNvSpPr txBox="1"/>
          <p:nvPr/>
        </p:nvSpPr>
        <p:spPr>
          <a:xfrm>
            <a:off x="5262543" y="3629177"/>
            <a:ext cx="552669" cy="249860"/>
          </a:xfrm>
          <a:prstGeom prst="rect">
            <a:avLst/>
          </a:prstGeom>
        </p:spPr>
        <p:txBody>
          <a:bodyPr lIns="0" tIns="0" rIns="0" bIns="0" rtlCol="0" anchor="t">
            <a:spAutoFit/>
          </a:bodyPr>
          <a:lstStyle/>
          <a:p>
            <a:pPr algn="ctr">
              <a:lnSpc>
                <a:spcPts val="975"/>
              </a:lnSpc>
            </a:pPr>
            <a:r>
              <a:rPr lang="en-US" sz="800" b="1">
                <a:solidFill>
                  <a:srgbClr val="000000"/>
                </a:solidFill>
                <a:latin typeface="Open Sans Bold"/>
                <a:ea typeface="Open Sans Bold"/>
                <a:cs typeface="Open Sans Bold"/>
                <a:sym typeface="Open Sans Bold"/>
              </a:rPr>
              <a:t>Cloud Controller </a:t>
            </a:r>
          </a:p>
        </p:txBody>
      </p:sp>
      <p:sp>
        <p:nvSpPr>
          <p:cNvPr id="10" name="TextBox 10"/>
          <p:cNvSpPr txBox="1"/>
          <p:nvPr/>
        </p:nvSpPr>
        <p:spPr>
          <a:xfrm>
            <a:off x="5295948" y="3876827"/>
            <a:ext cx="457533" cy="126035"/>
          </a:xfrm>
          <a:prstGeom prst="rect">
            <a:avLst/>
          </a:prstGeom>
        </p:spPr>
        <p:txBody>
          <a:bodyPr lIns="0" tIns="0" rIns="0" bIns="0" rtlCol="0" anchor="t">
            <a:spAutoFit/>
          </a:bodyPr>
          <a:lstStyle/>
          <a:p>
            <a:pPr algn="l">
              <a:lnSpc>
                <a:spcPts val="975"/>
              </a:lnSpc>
            </a:pPr>
            <a:r>
              <a:rPr lang="en-US" sz="800" b="1">
                <a:solidFill>
                  <a:srgbClr val="000000"/>
                </a:solidFill>
                <a:latin typeface="Open Sans Bold"/>
                <a:ea typeface="Open Sans Bold"/>
                <a:cs typeface="Open Sans Bold"/>
                <a:sym typeface="Open Sans Bold"/>
              </a:rPr>
              <a:t>Manager</a:t>
            </a:r>
          </a:p>
        </p:txBody>
      </p:sp>
      <p:sp>
        <p:nvSpPr>
          <p:cNvPr id="11" name="TextBox 11"/>
          <p:cNvSpPr txBox="1"/>
          <p:nvPr/>
        </p:nvSpPr>
        <p:spPr>
          <a:xfrm>
            <a:off x="5732155" y="2824553"/>
            <a:ext cx="529771" cy="145085"/>
          </a:xfrm>
          <a:prstGeom prst="rect">
            <a:avLst/>
          </a:prstGeom>
        </p:spPr>
        <p:txBody>
          <a:bodyPr lIns="0" tIns="0" rIns="0" bIns="0" rtlCol="0" anchor="t">
            <a:spAutoFit/>
          </a:bodyPr>
          <a:lstStyle/>
          <a:p>
            <a:pPr algn="l">
              <a:lnSpc>
                <a:spcPts val="1120"/>
              </a:lnSpc>
            </a:pPr>
            <a:r>
              <a:rPr lang="en-US" sz="800" b="1">
                <a:solidFill>
                  <a:srgbClr val="000000"/>
                </a:solidFill>
                <a:latin typeface="Open Sans Bold"/>
                <a:ea typeface="Open Sans Bold"/>
                <a:cs typeface="Open Sans Bold"/>
                <a:sym typeface="Open Sans Bold"/>
              </a:rPr>
              <a:t>API Server</a:t>
            </a:r>
          </a:p>
        </p:txBody>
      </p:sp>
      <p:sp>
        <p:nvSpPr>
          <p:cNvPr id="12" name="TextBox 12"/>
          <p:cNvSpPr txBox="1"/>
          <p:nvPr/>
        </p:nvSpPr>
        <p:spPr>
          <a:xfrm>
            <a:off x="4906461" y="1209027"/>
            <a:ext cx="994658" cy="230810"/>
          </a:xfrm>
          <a:prstGeom prst="rect">
            <a:avLst/>
          </a:prstGeom>
        </p:spPr>
        <p:txBody>
          <a:bodyPr lIns="0" tIns="0" rIns="0" bIns="0" rtlCol="0" anchor="t">
            <a:spAutoFit/>
          </a:bodyPr>
          <a:lstStyle/>
          <a:p>
            <a:pPr algn="l">
              <a:lnSpc>
                <a:spcPts val="2000"/>
              </a:lnSpc>
            </a:pPr>
            <a:r>
              <a:rPr lang="en-US" sz="800" b="1">
                <a:solidFill>
                  <a:srgbClr val="2875E2"/>
                </a:solidFill>
                <a:latin typeface="Open Sans Bold"/>
                <a:ea typeface="Open Sans Bold"/>
                <a:cs typeface="Open Sans Bold"/>
                <a:sym typeface="Open Sans Bold"/>
              </a:rPr>
              <a:t>Kubernetes Cluster</a:t>
            </a:r>
          </a:p>
        </p:txBody>
      </p:sp>
      <p:sp>
        <p:nvSpPr>
          <p:cNvPr id="13" name="TextBox 13"/>
          <p:cNvSpPr txBox="1"/>
          <p:nvPr/>
        </p:nvSpPr>
        <p:spPr>
          <a:xfrm>
            <a:off x="5042640" y="1510836"/>
            <a:ext cx="1464840" cy="230810"/>
          </a:xfrm>
          <a:prstGeom prst="rect">
            <a:avLst/>
          </a:prstGeom>
        </p:spPr>
        <p:txBody>
          <a:bodyPr lIns="0" tIns="0" rIns="0" bIns="0" rtlCol="0" anchor="t">
            <a:spAutoFit/>
          </a:bodyPr>
          <a:lstStyle/>
          <a:p>
            <a:pPr algn="l">
              <a:lnSpc>
                <a:spcPts val="2000"/>
              </a:lnSpc>
            </a:pPr>
            <a:r>
              <a:rPr lang="en-US" sz="800" b="1">
                <a:solidFill>
                  <a:srgbClr val="2875E2"/>
                </a:solidFill>
                <a:latin typeface="Open Sans Bold"/>
                <a:ea typeface="Open Sans Bold"/>
                <a:cs typeface="Open Sans Bold"/>
                <a:sym typeface="Open Sans Bold"/>
              </a:rPr>
              <a:t>Control Plane (Master Node)</a:t>
            </a:r>
          </a:p>
        </p:txBody>
      </p:sp>
      <p:sp>
        <p:nvSpPr>
          <p:cNvPr id="14" name="TextBox 14"/>
          <p:cNvSpPr txBox="1"/>
          <p:nvPr/>
        </p:nvSpPr>
        <p:spPr>
          <a:xfrm>
            <a:off x="6177039" y="1996745"/>
            <a:ext cx="512874" cy="145085"/>
          </a:xfrm>
          <a:prstGeom prst="rect">
            <a:avLst/>
          </a:prstGeom>
        </p:spPr>
        <p:txBody>
          <a:bodyPr lIns="0" tIns="0" rIns="0" bIns="0" rtlCol="0" anchor="t">
            <a:spAutoFit/>
          </a:bodyPr>
          <a:lstStyle/>
          <a:p>
            <a:pPr algn="l">
              <a:lnSpc>
                <a:spcPts val="1120"/>
              </a:lnSpc>
            </a:pPr>
            <a:r>
              <a:rPr lang="en-US" sz="800" b="1">
                <a:solidFill>
                  <a:srgbClr val="000000"/>
                </a:solidFill>
                <a:latin typeface="Open Sans Bold"/>
                <a:ea typeface="Open Sans Bold"/>
                <a:cs typeface="Open Sans Bold"/>
                <a:sym typeface="Open Sans Bold"/>
              </a:rPr>
              <a:t>Scheduler</a:t>
            </a:r>
          </a:p>
        </p:txBody>
      </p:sp>
      <p:sp>
        <p:nvSpPr>
          <p:cNvPr id="15" name="TextBox 15"/>
          <p:cNvSpPr txBox="1"/>
          <p:nvPr/>
        </p:nvSpPr>
        <p:spPr>
          <a:xfrm>
            <a:off x="6191641" y="3691090"/>
            <a:ext cx="552669" cy="126035"/>
          </a:xfrm>
          <a:prstGeom prst="rect">
            <a:avLst/>
          </a:prstGeom>
        </p:spPr>
        <p:txBody>
          <a:bodyPr lIns="0" tIns="0" rIns="0" bIns="0" rtlCol="0" anchor="t">
            <a:spAutoFit/>
          </a:bodyPr>
          <a:lstStyle/>
          <a:p>
            <a:pPr algn="l">
              <a:lnSpc>
                <a:spcPts val="975"/>
              </a:lnSpc>
            </a:pPr>
            <a:r>
              <a:rPr lang="en-US" sz="800" b="1">
                <a:solidFill>
                  <a:srgbClr val="000000"/>
                </a:solidFill>
                <a:latin typeface="Open Sans Bold"/>
                <a:ea typeface="Open Sans Bold"/>
                <a:cs typeface="Open Sans Bold"/>
                <a:sym typeface="Open Sans Bold"/>
              </a:rPr>
              <a:t>Controller </a:t>
            </a:r>
          </a:p>
        </p:txBody>
      </p:sp>
      <p:sp>
        <p:nvSpPr>
          <p:cNvPr id="16" name="TextBox 16"/>
          <p:cNvSpPr txBox="1"/>
          <p:nvPr/>
        </p:nvSpPr>
        <p:spPr>
          <a:xfrm>
            <a:off x="6225045" y="3814915"/>
            <a:ext cx="457533" cy="126035"/>
          </a:xfrm>
          <a:prstGeom prst="rect">
            <a:avLst/>
          </a:prstGeom>
        </p:spPr>
        <p:txBody>
          <a:bodyPr lIns="0" tIns="0" rIns="0" bIns="0" rtlCol="0" anchor="t">
            <a:spAutoFit/>
          </a:bodyPr>
          <a:lstStyle/>
          <a:p>
            <a:pPr algn="l">
              <a:lnSpc>
                <a:spcPts val="975"/>
              </a:lnSpc>
            </a:pPr>
            <a:r>
              <a:rPr lang="en-US" sz="800" b="1">
                <a:solidFill>
                  <a:srgbClr val="000000"/>
                </a:solidFill>
                <a:latin typeface="Open Sans Bold"/>
                <a:ea typeface="Open Sans Bold"/>
                <a:cs typeface="Open Sans Bold"/>
                <a:sym typeface="Open Sans Bold"/>
              </a:rPr>
              <a:t>Manager</a:t>
            </a:r>
          </a:p>
        </p:txBody>
      </p:sp>
      <p:sp>
        <p:nvSpPr>
          <p:cNvPr id="17" name="TextBox 17"/>
          <p:cNvSpPr txBox="1"/>
          <p:nvPr/>
        </p:nvSpPr>
        <p:spPr>
          <a:xfrm>
            <a:off x="7262717" y="1596009"/>
            <a:ext cx="562099" cy="145085"/>
          </a:xfrm>
          <a:prstGeom prst="rect">
            <a:avLst/>
          </a:prstGeom>
        </p:spPr>
        <p:txBody>
          <a:bodyPr lIns="0" tIns="0" rIns="0" bIns="0" rtlCol="0" anchor="t">
            <a:spAutoFit/>
          </a:bodyPr>
          <a:lstStyle/>
          <a:p>
            <a:pPr algn="l">
              <a:lnSpc>
                <a:spcPts val="1120"/>
              </a:lnSpc>
            </a:pPr>
            <a:r>
              <a:rPr lang="en-US" sz="800" b="1">
                <a:solidFill>
                  <a:srgbClr val="2875E2"/>
                </a:solidFill>
                <a:latin typeface="Open Sans Bold"/>
                <a:ea typeface="Open Sans Bold"/>
                <a:cs typeface="Open Sans Bold"/>
                <a:sym typeface="Open Sans Bold"/>
              </a:rPr>
              <a:t>Data Plane</a:t>
            </a:r>
          </a:p>
        </p:txBody>
      </p:sp>
      <p:sp>
        <p:nvSpPr>
          <p:cNvPr id="18" name="TextBox 18"/>
          <p:cNvSpPr txBox="1"/>
          <p:nvPr/>
        </p:nvSpPr>
        <p:spPr>
          <a:xfrm>
            <a:off x="7356910" y="2002860"/>
            <a:ext cx="685524" cy="145085"/>
          </a:xfrm>
          <a:prstGeom prst="rect">
            <a:avLst/>
          </a:prstGeom>
        </p:spPr>
        <p:txBody>
          <a:bodyPr lIns="0" tIns="0" rIns="0" bIns="0" rtlCol="0" anchor="t">
            <a:spAutoFit/>
          </a:bodyPr>
          <a:lstStyle/>
          <a:p>
            <a:pPr algn="l">
              <a:lnSpc>
                <a:spcPts val="1120"/>
              </a:lnSpc>
            </a:pPr>
            <a:r>
              <a:rPr lang="en-US" sz="800" b="1">
                <a:solidFill>
                  <a:srgbClr val="2875E2"/>
                </a:solidFill>
                <a:latin typeface="Open Sans Bold"/>
                <a:ea typeface="Open Sans Bold"/>
                <a:cs typeface="Open Sans Bold"/>
                <a:sym typeface="Open Sans Bold"/>
              </a:rPr>
              <a:t>Worker Node</a:t>
            </a:r>
          </a:p>
        </p:txBody>
      </p:sp>
      <p:sp>
        <p:nvSpPr>
          <p:cNvPr id="19" name="TextBox 19"/>
          <p:cNvSpPr txBox="1"/>
          <p:nvPr/>
        </p:nvSpPr>
        <p:spPr>
          <a:xfrm>
            <a:off x="7356910" y="3163614"/>
            <a:ext cx="685524" cy="145085"/>
          </a:xfrm>
          <a:prstGeom prst="rect">
            <a:avLst/>
          </a:prstGeom>
        </p:spPr>
        <p:txBody>
          <a:bodyPr lIns="0" tIns="0" rIns="0" bIns="0" rtlCol="0" anchor="t">
            <a:spAutoFit/>
          </a:bodyPr>
          <a:lstStyle/>
          <a:p>
            <a:pPr algn="l">
              <a:lnSpc>
                <a:spcPts val="1120"/>
              </a:lnSpc>
            </a:pPr>
            <a:r>
              <a:rPr lang="en-US" sz="800" b="1">
                <a:solidFill>
                  <a:srgbClr val="2875E2"/>
                </a:solidFill>
                <a:latin typeface="Open Sans Bold"/>
                <a:ea typeface="Open Sans Bold"/>
                <a:cs typeface="Open Sans Bold"/>
                <a:sym typeface="Open Sans Bold"/>
              </a:rPr>
              <a:t>Worker Node</a:t>
            </a:r>
          </a:p>
        </p:txBody>
      </p:sp>
      <p:sp>
        <p:nvSpPr>
          <p:cNvPr id="20" name="TextBox 20"/>
          <p:cNvSpPr txBox="1"/>
          <p:nvPr/>
        </p:nvSpPr>
        <p:spPr>
          <a:xfrm>
            <a:off x="432073" y="1356074"/>
            <a:ext cx="78238" cy="178346"/>
          </a:xfrm>
          <a:prstGeom prst="rect">
            <a:avLst/>
          </a:prstGeom>
        </p:spPr>
        <p:txBody>
          <a:bodyPr lIns="0" tIns="0" rIns="0" bIns="0" rtlCol="0" anchor="t">
            <a:spAutoFit/>
          </a:bodyPr>
          <a:lstStyle/>
          <a:p>
            <a:pPr algn="l">
              <a:lnSpc>
                <a:spcPts val="14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21" name="TextBox 21"/>
          <p:cNvSpPr txBox="1"/>
          <p:nvPr/>
        </p:nvSpPr>
        <p:spPr>
          <a:xfrm>
            <a:off x="432073" y="1787871"/>
            <a:ext cx="78238" cy="178346"/>
          </a:xfrm>
          <a:prstGeom prst="rect">
            <a:avLst/>
          </a:prstGeom>
        </p:spPr>
        <p:txBody>
          <a:bodyPr lIns="0" tIns="0" rIns="0" bIns="0" rtlCol="0" anchor="t">
            <a:spAutoFit/>
          </a:bodyPr>
          <a:lstStyle/>
          <a:p>
            <a:pPr algn="l">
              <a:lnSpc>
                <a:spcPts val="14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22" name="TextBox 22"/>
          <p:cNvSpPr txBox="1"/>
          <p:nvPr/>
        </p:nvSpPr>
        <p:spPr>
          <a:xfrm>
            <a:off x="432073" y="2372068"/>
            <a:ext cx="78238" cy="178346"/>
          </a:xfrm>
          <a:prstGeom prst="rect">
            <a:avLst/>
          </a:prstGeom>
        </p:spPr>
        <p:txBody>
          <a:bodyPr lIns="0" tIns="0" rIns="0" bIns="0" rtlCol="0" anchor="t">
            <a:spAutoFit/>
          </a:bodyPr>
          <a:lstStyle/>
          <a:p>
            <a:pPr algn="l">
              <a:lnSpc>
                <a:spcPts val="14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23" name="TextBox 23"/>
          <p:cNvSpPr txBox="1"/>
          <p:nvPr/>
        </p:nvSpPr>
        <p:spPr>
          <a:xfrm>
            <a:off x="432073" y="2956274"/>
            <a:ext cx="78238" cy="178346"/>
          </a:xfrm>
          <a:prstGeom prst="rect">
            <a:avLst/>
          </a:prstGeom>
        </p:spPr>
        <p:txBody>
          <a:bodyPr lIns="0" tIns="0" rIns="0" bIns="0" rtlCol="0" anchor="t">
            <a:spAutoFit/>
          </a:bodyPr>
          <a:lstStyle/>
          <a:p>
            <a:pPr algn="l">
              <a:lnSpc>
                <a:spcPts val="14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24" name="TextBox 24"/>
          <p:cNvSpPr txBox="1"/>
          <p:nvPr/>
        </p:nvSpPr>
        <p:spPr>
          <a:xfrm>
            <a:off x="432073" y="3540471"/>
            <a:ext cx="78238" cy="178346"/>
          </a:xfrm>
          <a:prstGeom prst="rect">
            <a:avLst/>
          </a:prstGeom>
        </p:spPr>
        <p:txBody>
          <a:bodyPr lIns="0" tIns="0" rIns="0" bIns="0" rtlCol="0" anchor="t">
            <a:spAutoFit/>
          </a:bodyPr>
          <a:lstStyle/>
          <a:p>
            <a:pPr algn="l">
              <a:lnSpc>
                <a:spcPts val="14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25" name="TextBox 25"/>
          <p:cNvSpPr txBox="1"/>
          <p:nvPr/>
        </p:nvSpPr>
        <p:spPr>
          <a:xfrm>
            <a:off x="600199" y="1342368"/>
            <a:ext cx="3917918" cy="2808665"/>
          </a:xfrm>
          <a:prstGeom prst="rect">
            <a:avLst/>
          </a:prstGeom>
        </p:spPr>
        <p:txBody>
          <a:bodyPr lIns="0" tIns="0" rIns="0" bIns="0" rtlCol="0" anchor="t">
            <a:spAutoFit/>
          </a:bodyPr>
          <a:lstStyle/>
          <a:p>
            <a:pPr algn="l">
              <a:lnSpc>
                <a:spcPts val="1200"/>
              </a:lnSpc>
            </a:pPr>
            <a:r>
              <a:rPr lang="en-US" sz="1000" b="1">
                <a:solidFill>
                  <a:srgbClr val="000000"/>
                </a:solidFill>
                <a:latin typeface="Open Sans Bold"/>
                <a:ea typeface="Open Sans Bold"/>
                <a:cs typeface="Open Sans Bold"/>
                <a:sym typeface="Open Sans Bold"/>
              </a:rPr>
              <a:t>API Server: </a:t>
            </a:r>
            <a:r>
              <a:rPr lang="en-US" sz="1000">
                <a:solidFill>
                  <a:srgbClr val="000000"/>
                </a:solidFill>
                <a:latin typeface="Open Sans"/>
                <a:ea typeface="Open Sans"/>
                <a:cs typeface="Open Sans"/>
                <a:sym typeface="Open Sans"/>
              </a:rPr>
              <a:t>exposes the Kubernetes API, which is the main entry point for all administrative tasks (kubectl, dashboard, etc.).</a:t>
            </a:r>
          </a:p>
          <a:p>
            <a:pPr algn="l">
              <a:lnSpc>
                <a:spcPts val="2500"/>
              </a:lnSpc>
            </a:pPr>
            <a:r>
              <a:rPr lang="en-US" sz="1000" b="1">
                <a:solidFill>
                  <a:srgbClr val="000000"/>
                </a:solidFill>
                <a:latin typeface="Open Sans Bold"/>
                <a:ea typeface="Open Sans Bold"/>
                <a:cs typeface="Open Sans Bold"/>
                <a:sym typeface="Open Sans Bold"/>
              </a:rPr>
              <a:t>Scheduler:</a:t>
            </a:r>
            <a:r>
              <a:rPr lang="en-US" sz="1000">
                <a:solidFill>
                  <a:srgbClr val="000000"/>
                </a:solidFill>
                <a:latin typeface="Open Sans"/>
                <a:ea typeface="Open Sans"/>
                <a:cs typeface="Open Sans"/>
                <a:sym typeface="Open Sans"/>
              </a:rPr>
              <a:t> responsible for placing pods on the most suitable </a:t>
            </a:r>
          </a:p>
          <a:p>
            <a:pPr algn="l">
              <a:lnSpc>
                <a:spcPts val="500"/>
              </a:lnSpc>
            </a:pPr>
            <a:r>
              <a:rPr lang="en-US" sz="1000">
                <a:solidFill>
                  <a:srgbClr val="000000"/>
                </a:solidFill>
                <a:latin typeface="Open Sans"/>
                <a:ea typeface="Open Sans"/>
                <a:cs typeface="Open Sans"/>
                <a:sym typeface="Open Sans"/>
              </a:rPr>
              <a:t>nodes. It selects nodes based on resource availability and other </a:t>
            </a:r>
          </a:p>
          <a:p>
            <a:pPr algn="l">
              <a:lnSpc>
                <a:spcPts val="1900"/>
              </a:lnSpc>
            </a:pPr>
            <a:r>
              <a:rPr lang="en-US" sz="1000">
                <a:solidFill>
                  <a:srgbClr val="000000"/>
                </a:solidFill>
                <a:latin typeface="Open Sans"/>
                <a:ea typeface="Open Sans"/>
                <a:cs typeface="Open Sans"/>
                <a:sym typeface="Open Sans"/>
              </a:rPr>
              <a:t>constraints.</a:t>
            </a:r>
          </a:p>
          <a:p>
            <a:pPr algn="l">
              <a:lnSpc>
                <a:spcPts val="2500"/>
              </a:lnSpc>
            </a:pPr>
            <a:r>
              <a:rPr lang="en-US" sz="1000" b="1">
                <a:solidFill>
                  <a:srgbClr val="000000"/>
                </a:solidFill>
                <a:latin typeface="Open Sans Bold"/>
                <a:ea typeface="Open Sans Bold"/>
                <a:cs typeface="Open Sans Bold"/>
                <a:sym typeface="Open Sans Bold"/>
              </a:rPr>
              <a:t>Controller Manager:</a:t>
            </a:r>
            <a:r>
              <a:rPr lang="en-US" sz="1000">
                <a:solidFill>
                  <a:srgbClr val="000000"/>
                </a:solidFill>
                <a:latin typeface="Open Sans"/>
                <a:ea typeface="Open Sans"/>
                <a:cs typeface="Open Sans"/>
                <a:sym typeface="Open Sans"/>
              </a:rPr>
              <a:t> responsible for running controller </a:t>
            </a:r>
          </a:p>
          <a:p>
            <a:pPr algn="l">
              <a:lnSpc>
                <a:spcPts val="500"/>
              </a:lnSpc>
            </a:pPr>
            <a:r>
              <a:rPr lang="en-US" sz="1000">
                <a:solidFill>
                  <a:srgbClr val="000000"/>
                </a:solidFill>
                <a:latin typeface="Open Sans"/>
                <a:ea typeface="Open Sans"/>
                <a:cs typeface="Open Sans"/>
                <a:sym typeface="Open Sans"/>
              </a:rPr>
              <a:t>processes that handle routine tasks (e.g. ReplicaSet controller, </a:t>
            </a:r>
          </a:p>
          <a:p>
            <a:pPr algn="l">
              <a:lnSpc>
                <a:spcPts val="1900"/>
              </a:lnSpc>
            </a:pPr>
            <a:r>
              <a:rPr lang="en-US" sz="1000">
                <a:solidFill>
                  <a:srgbClr val="000000"/>
                </a:solidFill>
                <a:latin typeface="Open Sans"/>
                <a:ea typeface="Open Sans"/>
                <a:cs typeface="Open Sans"/>
                <a:sym typeface="Open Sans"/>
              </a:rPr>
              <a:t>node controller, job controller, etc.).</a:t>
            </a:r>
          </a:p>
          <a:p>
            <a:pPr algn="l">
              <a:lnSpc>
                <a:spcPts val="2500"/>
              </a:lnSpc>
            </a:pPr>
            <a:r>
              <a:rPr lang="en-US" sz="1000" b="1">
                <a:solidFill>
                  <a:srgbClr val="000000"/>
                </a:solidFill>
                <a:latin typeface="Open Sans Bold"/>
                <a:ea typeface="Open Sans Bold"/>
                <a:cs typeface="Open Sans Bold"/>
                <a:sym typeface="Open Sans Bold"/>
              </a:rPr>
              <a:t>Etcd:</a:t>
            </a:r>
            <a:r>
              <a:rPr lang="en-US" sz="1000">
                <a:solidFill>
                  <a:srgbClr val="000000"/>
                </a:solidFill>
                <a:latin typeface="Open Sans"/>
                <a:ea typeface="Open Sans"/>
                <a:cs typeface="Open Sans"/>
                <a:sym typeface="Open Sans"/>
              </a:rPr>
              <a:t> distributed key-value store that stores all cluster data, </a:t>
            </a:r>
          </a:p>
          <a:p>
            <a:pPr algn="l">
              <a:lnSpc>
                <a:spcPts val="500"/>
              </a:lnSpc>
            </a:pPr>
            <a:r>
              <a:rPr lang="en-US" sz="1000">
                <a:solidFill>
                  <a:srgbClr val="000000"/>
                </a:solidFill>
                <a:latin typeface="Open Sans"/>
                <a:ea typeface="Open Sans"/>
                <a:cs typeface="Open Sans"/>
                <a:sym typeface="Open Sans"/>
              </a:rPr>
              <a:t>including the conﬁguration and state of the cluster. Acts as the </a:t>
            </a:r>
          </a:p>
          <a:p>
            <a:pPr algn="l">
              <a:lnSpc>
                <a:spcPts val="1900"/>
              </a:lnSpc>
            </a:pPr>
            <a:r>
              <a:rPr lang="en-US" sz="1000">
                <a:solidFill>
                  <a:srgbClr val="000000"/>
                </a:solidFill>
                <a:latin typeface="Open Sans"/>
                <a:ea typeface="Open Sans"/>
                <a:cs typeface="Open Sans"/>
                <a:sym typeface="Open Sans"/>
              </a:rPr>
              <a:t>single source of truth for the cluster's state.</a:t>
            </a:r>
          </a:p>
          <a:p>
            <a:pPr algn="l">
              <a:lnSpc>
                <a:spcPts val="2500"/>
              </a:lnSpc>
            </a:pPr>
            <a:r>
              <a:rPr lang="en-US" sz="1000" b="1">
                <a:solidFill>
                  <a:srgbClr val="000000"/>
                </a:solidFill>
                <a:latin typeface="Open Sans Bold"/>
                <a:ea typeface="Open Sans Bold"/>
                <a:cs typeface="Open Sans Bold"/>
                <a:sym typeface="Open Sans Bold"/>
              </a:rPr>
              <a:t>Cloud Controller Manager:</a:t>
            </a:r>
            <a:r>
              <a:rPr lang="en-US" sz="1000">
                <a:solidFill>
                  <a:srgbClr val="000000"/>
                </a:solidFill>
                <a:latin typeface="Open Sans"/>
                <a:ea typeface="Open Sans"/>
                <a:cs typeface="Open Sans"/>
                <a:sym typeface="Open Sans"/>
              </a:rPr>
              <a:t> enables Kubernetes to interact with </a:t>
            </a:r>
          </a:p>
          <a:p>
            <a:pPr algn="l">
              <a:lnSpc>
                <a:spcPts val="500"/>
              </a:lnSpc>
            </a:pPr>
            <a:r>
              <a:rPr lang="en-US" sz="1000">
                <a:solidFill>
                  <a:srgbClr val="000000"/>
                </a:solidFill>
                <a:latin typeface="Open Sans"/>
                <a:ea typeface="Open Sans"/>
                <a:cs typeface="Open Sans"/>
                <a:sym typeface="Open Sans"/>
              </a:rPr>
              <a:t>the underlying cloud infrastructure. It handles tasks such as </a:t>
            </a:r>
          </a:p>
          <a:p>
            <a:pPr algn="l">
              <a:lnSpc>
                <a:spcPts val="1900"/>
              </a:lnSpc>
            </a:pPr>
            <a:r>
              <a:rPr lang="en-US" sz="1000">
                <a:solidFill>
                  <a:srgbClr val="000000"/>
                </a:solidFill>
                <a:latin typeface="Open Sans"/>
                <a:ea typeface="Open Sans"/>
                <a:cs typeface="Open Sans"/>
                <a:sym typeface="Open Sans"/>
              </a:rPr>
              <a:t>managing cloud-based load balancers, persistent storage, and </a:t>
            </a:r>
          </a:p>
          <a:p>
            <a:pPr algn="l">
              <a:lnSpc>
                <a:spcPts val="500"/>
              </a:lnSpc>
            </a:pPr>
            <a:r>
              <a:rPr lang="en-US" sz="1000">
                <a:solidFill>
                  <a:srgbClr val="000000"/>
                </a:solidFill>
                <a:latin typeface="Open Sans"/>
                <a:ea typeface="Open Sans"/>
                <a:cs typeface="Open Sans"/>
                <a:sym typeface="Open Sans"/>
              </a:rPr>
              <a:t>node management.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2376" y="182651"/>
            <a:ext cx="7726004" cy="1116511"/>
          </a:xfrm>
          <a:custGeom>
            <a:avLst/>
            <a:gdLst/>
            <a:ahLst/>
            <a:cxnLst/>
            <a:rect l="l" t="t" r="r" b="b"/>
            <a:pathLst>
              <a:path w="7726004" h="1116511">
                <a:moveTo>
                  <a:pt x="0" y="0"/>
                </a:moveTo>
                <a:lnTo>
                  <a:pt x="7726003" y="0"/>
                </a:lnTo>
                <a:lnTo>
                  <a:pt x="7726003" y="1116511"/>
                </a:lnTo>
                <a:lnTo>
                  <a:pt x="0" y="11165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62376" y="1211570"/>
            <a:ext cx="4422400" cy="3808076"/>
          </a:xfrm>
          <a:custGeom>
            <a:avLst/>
            <a:gdLst/>
            <a:ahLst/>
            <a:cxnLst/>
            <a:rect l="l" t="t" r="r" b="b"/>
            <a:pathLst>
              <a:path w="4422400" h="3808076">
                <a:moveTo>
                  <a:pt x="0" y="0"/>
                </a:moveTo>
                <a:lnTo>
                  <a:pt x="4422400" y="0"/>
                </a:lnTo>
                <a:lnTo>
                  <a:pt x="4422400" y="3808076"/>
                </a:lnTo>
                <a:lnTo>
                  <a:pt x="0" y="3808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4813297" y="1211609"/>
            <a:ext cx="4144089" cy="3106598"/>
          </a:xfrm>
          <a:custGeom>
            <a:avLst/>
            <a:gdLst/>
            <a:ahLst/>
            <a:cxnLst/>
            <a:rect l="l" t="t" r="r" b="b"/>
            <a:pathLst>
              <a:path w="4144089" h="3106598">
                <a:moveTo>
                  <a:pt x="0" y="0"/>
                </a:moveTo>
                <a:lnTo>
                  <a:pt x="4144089" y="0"/>
                </a:lnTo>
                <a:lnTo>
                  <a:pt x="4144089" y="3106597"/>
                </a:lnTo>
                <a:lnTo>
                  <a:pt x="0" y="31065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5476084" y="1777127"/>
            <a:ext cx="304752" cy="304752"/>
          </a:xfrm>
          <a:custGeom>
            <a:avLst/>
            <a:gdLst/>
            <a:ahLst/>
            <a:cxnLst/>
            <a:rect l="l" t="t" r="r" b="b"/>
            <a:pathLst>
              <a:path w="304752" h="304752">
                <a:moveTo>
                  <a:pt x="0" y="0"/>
                </a:moveTo>
                <a:lnTo>
                  <a:pt x="304753" y="0"/>
                </a:lnTo>
                <a:lnTo>
                  <a:pt x="304753" y="304752"/>
                </a:lnTo>
                <a:lnTo>
                  <a:pt x="0" y="304752"/>
                </a:lnTo>
                <a:lnTo>
                  <a:pt x="0" y="0"/>
                </a:lnTo>
                <a:close/>
              </a:path>
            </a:pathLst>
          </a:custGeom>
          <a:blipFill>
            <a:blip r:embed="rId10"/>
            <a:stretch>
              <a:fillRect/>
            </a:stretch>
          </a:blipFill>
        </p:spPr>
      </p:sp>
      <p:sp>
        <p:nvSpPr>
          <p:cNvPr id="7" name="Freeform 7"/>
          <p:cNvSpPr/>
          <p:nvPr/>
        </p:nvSpPr>
        <p:spPr>
          <a:xfrm>
            <a:off x="6817185" y="1689640"/>
            <a:ext cx="1606820" cy="479727"/>
          </a:xfrm>
          <a:custGeom>
            <a:avLst/>
            <a:gdLst/>
            <a:ahLst/>
            <a:cxnLst/>
            <a:rect l="l" t="t" r="r" b="b"/>
            <a:pathLst>
              <a:path w="1606820" h="479727">
                <a:moveTo>
                  <a:pt x="0" y="0"/>
                </a:moveTo>
                <a:lnTo>
                  <a:pt x="1606820" y="0"/>
                </a:lnTo>
                <a:lnTo>
                  <a:pt x="1606820" y="479726"/>
                </a:lnTo>
                <a:lnTo>
                  <a:pt x="0" y="4797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6955460" y="1777127"/>
            <a:ext cx="304752" cy="304752"/>
          </a:xfrm>
          <a:custGeom>
            <a:avLst/>
            <a:gdLst/>
            <a:ahLst/>
            <a:cxnLst/>
            <a:rect l="l" t="t" r="r" b="b"/>
            <a:pathLst>
              <a:path w="304752" h="304752">
                <a:moveTo>
                  <a:pt x="0" y="0"/>
                </a:moveTo>
                <a:lnTo>
                  <a:pt x="304752" y="0"/>
                </a:lnTo>
                <a:lnTo>
                  <a:pt x="304752" y="304752"/>
                </a:lnTo>
                <a:lnTo>
                  <a:pt x="0" y="304752"/>
                </a:lnTo>
                <a:lnTo>
                  <a:pt x="0" y="0"/>
                </a:lnTo>
                <a:close/>
              </a:path>
            </a:pathLst>
          </a:custGeom>
          <a:blipFill>
            <a:blip r:embed="rId13"/>
            <a:stretch>
              <a:fillRect/>
            </a:stretch>
          </a:blipFill>
        </p:spPr>
      </p:sp>
      <p:sp>
        <p:nvSpPr>
          <p:cNvPr id="9" name="Freeform 9"/>
          <p:cNvSpPr/>
          <p:nvPr/>
        </p:nvSpPr>
        <p:spPr>
          <a:xfrm>
            <a:off x="4963401" y="1701251"/>
            <a:ext cx="3786902" cy="2571398"/>
          </a:xfrm>
          <a:custGeom>
            <a:avLst/>
            <a:gdLst/>
            <a:ahLst/>
            <a:cxnLst/>
            <a:rect l="l" t="t" r="r" b="b"/>
            <a:pathLst>
              <a:path w="3786902" h="2571398">
                <a:moveTo>
                  <a:pt x="0" y="0"/>
                </a:moveTo>
                <a:lnTo>
                  <a:pt x="3786902" y="0"/>
                </a:lnTo>
                <a:lnTo>
                  <a:pt x="3786902" y="2571397"/>
                </a:lnTo>
                <a:lnTo>
                  <a:pt x="0" y="257139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0" name="TextBox 10"/>
          <p:cNvSpPr txBox="1"/>
          <p:nvPr/>
        </p:nvSpPr>
        <p:spPr>
          <a:xfrm>
            <a:off x="325879" y="282445"/>
            <a:ext cx="3553130" cy="806834"/>
          </a:xfrm>
          <a:prstGeom prst="rect">
            <a:avLst/>
          </a:prstGeom>
        </p:spPr>
        <p:txBody>
          <a:bodyPr lIns="0" tIns="0" rIns="0" bIns="0" rtlCol="0" anchor="t">
            <a:spAutoFit/>
          </a:bodyPr>
          <a:lstStyle/>
          <a:p>
            <a:pPr algn="l">
              <a:lnSpc>
                <a:spcPts val="2800"/>
              </a:lnSpc>
            </a:pPr>
            <a:r>
              <a:rPr lang="en-US" sz="2000" b="1">
                <a:solidFill>
                  <a:srgbClr val="000000"/>
                </a:solidFill>
                <a:latin typeface="Ubuntu Bold" panose="020B0804030602030204"/>
                <a:ea typeface="Ubuntu Bold" panose="020B0804030602030204"/>
                <a:cs typeface="Ubuntu Bold" panose="020B0804030602030204"/>
                <a:sym typeface="Ubuntu Bold" panose="020B0804030602030204"/>
              </a:rPr>
              <a:t>Why Containers?</a:t>
            </a:r>
          </a:p>
          <a:p>
            <a:pPr algn="l">
              <a:lnSpc>
                <a:spcPts val="1960"/>
              </a:lnSpc>
            </a:pPr>
            <a:r>
              <a:rPr lang="en-US" sz="1400" b="1">
                <a:solidFill>
                  <a:srgbClr val="000000"/>
                </a:solidFill>
                <a:latin typeface="Open Sans Bold"/>
                <a:ea typeface="Open Sans Bold"/>
                <a:cs typeface="Open Sans Bold"/>
                <a:sym typeface="Open Sans Bold"/>
              </a:rPr>
              <a:t>How do containers come to the rescue?</a:t>
            </a:r>
          </a:p>
        </p:txBody>
      </p:sp>
      <p:sp>
        <p:nvSpPr>
          <p:cNvPr id="11" name="TextBox 11"/>
          <p:cNvSpPr txBox="1"/>
          <p:nvPr/>
        </p:nvSpPr>
        <p:spPr>
          <a:xfrm>
            <a:off x="325879" y="4622825"/>
            <a:ext cx="527437" cy="208445"/>
          </a:xfrm>
          <a:prstGeom prst="rect">
            <a:avLst/>
          </a:prstGeom>
        </p:spPr>
        <p:txBody>
          <a:bodyPr lIns="0" tIns="0" rIns="0" bIns="0" rtlCol="0" anchor="t">
            <a:spAutoFit/>
          </a:bodyPr>
          <a:lstStyle/>
          <a:p>
            <a:pPr algn="l">
              <a:lnSpc>
                <a:spcPts val="1680"/>
              </a:lnSpc>
            </a:pPr>
            <a:r>
              <a:rPr lang="en-US" sz="1200" b="1">
                <a:solidFill>
                  <a:srgbClr val="000000"/>
                </a:solidFill>
                <a:latin typeface="Ubuntu Bold" panose="020B0804030602030204"/>
                <a:ea typeface="Ubuntu Bold" panose="020B0804030602030204"/>
                <a:cs typeface="Ubuntu Bold" panose="020B0804030602030204"/>
                <a:sym typeface="Ubuntu Bold" panose="020B0804030602030204"/>
              </a:rPr>
              <a:t>Docker</a:t>
            </a:r>
          </a:p>
        </p:txBody>
      </p:sp>
      <p:sp>
        <p:nvSpPr>
          <p:cNvPr id="12" name="TextBox 12"/>
          <p:cNvSpPr txBox="1"/>
          <p:nvPr/>
        </p:nvSpPr>
        <p:spPr>
          <a:xfrm>
            <a:off x="432073" y="1349464"/>
            <a:ext cx="78238" cy="178346"/>
          </a:xfrm>
          <a:prstGeom prst="rect">
            <a:avLst/>
          </a:prstGeom>
        </p:spPr>
        <p:txBody>
          <a:bodyPr lIns="0" tIns="0" rIns="0" bIns="0" rtlCol="0" anchor="t">
            <a:spAutoFit/>
          </a:bodyPr>
          <a:lstStyle/>
          <a:p>
            <a:pPr algn="l">
              <a:lnSpc>
                <a:spcPts val="14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13" name="TextBox 13"/>
          <p:cNvSpPr txBox="1"/>
          <p:nvPr/>
        </p:nvSpPr>
        <p:spPr>
          <a:xfrm>
            <a:off x="600199" y="1342368"/>
            <a:ext cx="4028694" cy="624259"/>
          </a:xfrm>
          <a:prstGeom prst="rect">
            <a:avLst/>
          </a:prstGeom>
        </p:spPr>
        <p:txBody>
          <a:bodyPr lIns="0" tIns="0" rIns="0" bIns="0" rtlCol="0" anchor="t">
            <a:spAutoFit/>
          </a:bodyPr>
          <a:lstStyle/>
          <a:p>
            <a:pPr algn="l">
              <a:lnSpc>
                <a:spcPts val="1200"/>
              </a:lnSpc>
            </a:pPr>
            <a:r>
              <a:rPr lang="en-US" sz="1000">
                <a:solidFill>
                  <a:srgbClr val="000000"/>
                </a:solidFill>
                <a:latin typeface="Open Sans"/>
                <a:ea typeface="Open Sans"/>
                <a:cs typeface="Open Sans"/>
                <a:sym typeface="Open Sans"/>
              </a:rPr>
              <a:t>Containers encapsulate all the dependencies and conﬁguration necessary to run whatever application. From the outside, they all look the same and are all run (almost) the same way. This leads to, among others:</a:t>
            </a:r>
          </a:p>
        </p:txBody>
      </p:sp>
      <p:sp>
        <p:nvSpPr>
          <p:cNvPr id="14" name="TextBox 14"/>
          <p:cNvSpPr txBox="1"/>
          <p:nvPr/>
        </p:nvSpPr>
        <p:spPr>
          <a:xfrm>
            <a:off x="614953" y="1943491"/>
            <a:ext cx="1683210" cy="1438523"/>
          </a:xfrm>
          <a:prstGeom prst="rect">
            <a:avLst/>
          </a:prstGeom>
        </p:spPr>
        <p:txBody>
          <a:bodyPr lIns="0" tIns="0" rIns="0" bIns="0" rtlCol="0" anchor="t">
            <a:spAutoFit/>
          </a:bodyPr>
          <a:lstStyle/>
          <a:p>
            <a:pPr algn="l">
              <a:lnSpc>
                <a:spcPts val="2500"/>
              </a:lnSpc>
            </a:pPr>
            <a:r>
              <a:rPr lang="en-US" sz="1000">
                <a:solidFill>
                  <a:srgbClr val="000000"/>
                </a:solidFill>
                <a:latin typeface="Open Sans"/>
                <a:ea typeface="Open Sans"/>
                <a:cs typeface="Open Sans"/>
                <a:sym typeface="Open Sans"/>
              </a:rPr>
              <a:t>□Simpliﬁed setup</a:t>
            </a:r>
          </a:p>
          <a:p>
            <a:pPr algn="l">
              <a:lnSpc>
                <a:spcPts val="1900"/>
              </a:lnSpc>
            </a:pPr>
            <a:r>
              <a:rPr lang="en-US" sz="1000">
                <a:solidFill>
                  <a:srgbClr val="000000"/>
                </a:solidFill>
                <a:latin typeface="Open Sans"/>
                <a:ea typeface="Open Sans"/>
                <a:cs typeface="Open Sans"/>
                <a:sym typeface="Open Sans"/>
              </a:rPr>
              <a:t>□ Portability</a:t>
            </a:r>
          </a:p>
          <a:p>
            <a:pPr algn="l">
              <a:lnSpc>
                <a:spcPts val="2500"/>
              </a:lnSpc>
            </a:pPr>
            <a:r>
              <a:rPr lang="en-US" sz="1000">
                <a:solidFill>
                  <a:srgbClr val="000000"/>
                </a:solidFill>
                <a:latin typeface="Open Sans"/>
                <a:ea typeface="Open Sans"/>
                <a:cs typeface="Open Sans"/>
                <a:sym typeface="Open Sans"/>
              </a:rPr>
              <a:t>□Consistent environments</a:t>
            </a:r>
          </a:p>
          <a:p>
            <a:pPr algn="l">
              <a:lnSpc>
                <a:spcPts val="1900"/>
              </a:lnSpc>
            </a:pPr>
            <a:r>
              <a:rPr lang="en-US" sz="1000">
                <a:solidFill>
                  <a:srgbClr val="000000"/>
                </a:solidFill>
                <a:latin typeface="Open Sans"/>
                <a:ea typeface="Open Sans"/>
                <a:cs typeface="Open Sans"/>
                <a:sym typeface="Open Sans"/>
              </a:rPr>
              <a:t>□ Isolation</a:t>
            </a:r>
          </a:p>
          <a:p>
            <a:pPr algn="l">
              <a:lnSpc>
                <a:spcPts val="2500"/>
              </a:lnSpc>
            </a:pPr>
            <a:r>
              <a:rPr lang="en-US" sz="1000">
                <a:solidFill>
                  <a:srgbClr val="000000"/>
                </a:solidFill>
                <a:latin typeface="Open Sans"/>
                <a:ea typeface="Open Sans"/>
                <a:cs typeface="Open Sans"/>
                <a:sym typeface="Open Sans"/>
              </a:rPr>
              <a:t>□ Eﬃciency</a:t>
            </a:r>
          </a:p>
        </p:txBody>
      </p:sp>
      <p:sp>
        <p:nvSpPr>
          <p:cNvPr id="15" name="TextBox 15"/>
          <p:cNvSpPr txBox="1"/>
          <p:nvPr/>
        </p:nvSpPr>
        <p:spPr>
          <a:xfrm>
            <a:off x="614953" y="3435439"/>
            <a:ext cx="78238" cy="505368"/>
          </a:xfrm>
          <a:prstGeom prst="rect">
            <a:avLst/>
          </a:prstGeom>
        </p:spPr>
        <p:txBody>
          <a:bodyPr lIns="0" tIns="0" rIns="0" bIns="0" rtlCol="0" anchor="t">
            <a:spAutoFit/>
          </a:bodyPr>
          <a:lstStyle/>
          <a:p>
            <a:pPr algn="just">
              <a:lnSpc>
                <a:spcPts val="19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a:p>
            <a:pPr algn="just">
              <a:lnSpc>
                <a:spcPts val="25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16" name="TextBox 16"/>
          <p:cNvSpPr txBox="1"/>
          <p:nvPr/>
        </p:nvSpPr>
        <p:spPr>
          <a:xfrm>
            <a:off x="783079" y="3409293"/>
            <a:ext cx="1614326" cy="513140"/>
          </a:xfrm>
          <a:prstGeom prst="rect">
            <a:avLst/>
          </a:prstGeom>
        </p:spPr>
        <p:txBody>
          <a:bodyPr lIns="0" tIns="0" rIns="0" bIns="0" rtlCol="0" anchor="t">
            <a:spAutoFit/>
          </a:bodyPr>
          <a:lstStyle/>
          <a:p>
            <a:pPr algn="l">
              <a:lnSpc>
                <a:spcPts val="1900"/>
              </a:lnSpc>
            </a:pPr>
            <a:r>
              <a:rPr lang="en-US" sz="1000">
                <a:solidFill>
                  <a:srgbClr val="000000"/>
                </a:solidFill>
                <a:latin typeface="Open Sans"/>
                <a:ea typeface="Open Sans"/>
                <a:cs typeface="Open Sans"/>
                <a:sym typeface="Open Sans"/>
              </a:rPr>
              <a:t>Better resource control</a:t>
            </a:r>
          </a:p>
          <a:p>
            <a:pPr algn="l">
              <a:lnSpc>
                <a:spcPts val="2500"/>
              </a:lnSpc>
            </a:pPr>
            <a:r>
              <a:rPr lang="en-US" sz="1000">
                <a:solidFill>
                  <a:srgbClr val="000000"/>
                </a:solidFill>
                <a:latin typeface="Open Sans"/>
                <a:ea typeface="Open Sans"/>
                <a:cs typeface="Open Sans"/>
                <a:sym typeface="Open Sans"/>
              </a:rPr>
              <a:t>Easily scalable applications</a:t>
            </a:r>
          </a:p>
        </p:txBody>
      </p:sp>
      <p:sp>
        <p:nvSpPr>
          <p:cNvPr id="17" name="TextBox 17"/>
          <p:cNvSpPr txBox="1"/>
          <p:nvPr/>
        </p:nvSpPr>
        <p:spPr>
          <a:xfrm>
            <a:off x="5824528" y="1815817"/>
            <a:ext cx="292894"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Devs</a:t>
            </a:r>
          </a:p>
        </p:txBody>
      </p:sp>
      <p:sp>
        <p:nvSpPr>
          <p:cNvPr id="18" name="TextBox 18"/>
          <p:cNvSpPr txBox="1"/>
          <p:nvPr/>
        </p:nvSpPr>
        <p:spPr>
          <a:xfrm>
            <a:off x="5112629" y="2260968"/>
            <a:ext cx="1107700"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1. Write Dockerﬁle</a:t>
            </a:r>
          </a:p>
        </p:txBody>
      </p:sp>
      <p:sp>
        <p:nvSpPr>
          <p:cNvPr id="19" name="TextBox 19"/>
          <p:cNvSpPr txBox="1"/>
          <p:nvPr/>
        </p:nvSpPr>
        <p:spPr>
          <a:xfrm>
            <a:off x="5112629" y="2756821"/>
            <a:ext cx="1446828"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2. Build and push image</a:t>
            </a:r>
          </a:p>
        </p:txBody>
      </p:sp>
      <p:sp>
        <p:nvSpPr>
          <p:cNvPr id="20" name="TextBox 20"/>
          <p:cNvSpPr txBox="1"/>
          <p:nvPr/>
        </p:nvSpPr>
        <p:spPr>
          <a:xfrm>
            <a:off x="6266431" y="3897916"/>
            <a:ext cx="1261462"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4. Deploy application</a:t>
            </a:r>
          </a:p>
        </p:txBody>
      </p:sp>
      <p:sp>
        <p:nvSpPr>
          <p:cNvPr id="21" name="TextBox 21"/>
          <p:cNvSpPr txBox="1"/>
          <p:nvPr/>
        </p:nvSpPr>
        <p:spPr>
          <a:xfrm>
            <a:off x="7295026" y="1815817"/>
            <a:ext cx="241459"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Ops</a:t>
            </a:r>
          </a:p>
        </p:txBody>
      </p:sp>
      <p:sp>
        <p:nvSpPr>
          <p:cNvPr id="22" name="TextBox 22"/>
          <p:cNvSpPr txBox="1"/>
          <p:nvPr/>
        </p:nvSpPr>
        <p:spPr>
          <a:xfrm>
            <a:off x="7134520" y="3122809"/>
            <a:ext cx="1313021" cy="319459"/>
          </a:xfrm>
          <a:prstGeom prst="rect">
            <a:avLst/>
          </a:prstGeom>
        </p:spPr>
        <p:txBody>
          <a:bodyPr lIns="0" tIns="0" rIns="0" bIns="0" rtlCol="0" anchor="t">
            <a:spAutoFit/>
          </a:bodyPr>
          <a:lstStyle/>
          <a:p>
            <a:pPr algn="l">
              <a:lnSpc>
                <a:spcPts val="1200"/>
              </a:lnSpc>
            </a:pPr>
            <a:r>
              <a:rPr lang="en-US" sz="1000">
                <a:solidFill>
                  <a:srgbClr val="000000"/>
                </a:solidFill>
                <a:latin typeface="Open Sans"/>
                <a:ea typeface="Open Sans"/>
                <a:cs typeface="Open Sans"/>
                <a:sym typeface="Open Sans"/>
              </a:rPr>
              <a:t>3. Provide some information if needed</a:t>
            </a:r>
          </a:p>
        </p:txBody>
      </p:sp>
      <p:sp>
        <p:nvSpPr>
          <p:cNvPr id="23" name="TextBox 23"/>
          <p:cNvSpPr txBox="1"/>
          <p:nvPr/>
        </p:nvSpPr>
        <p:spPr>
          <a:xfrm>
            <a:off x="6070140" y="1348788"/>
            <a:ext cx="1664075" cy="187995"/>
          </a:xfrm>
          <a:prstGeom prst="rect">
            <a:avLst/>
          </a:prstGeom>
        </p:spPr>
        <p:txBody>
          <a:bodyPr lIns="0" tIns="0" rIns="0" bIns="0" rtlCol="0" anchor="t">
            <a:spAutoFit/>
          </a:bodyPr>
          <a:lstStyle/>
          <a:p>
            <a:pPr algn="l">
              <a:lnSpc>
                <a:spcPts val="1400"/>
              </a:lnSpc>
            </a:pPr>
            <a:r>
              <a:rPr lang="en-US" sz="1000" b="1">
                <a:solidFill>
                  <a:srgbClr val="000000"/>
                </a:solidFill>
                <a:latin typeface="Ubuntu Bold" panose="020B0804030602030204"/>
                <a:ea typeface="Ubuntu Bold" panose="020B0804030602030204"/>
                <a:cs typeface="Ubuntu Bold" panose="020B0804030602030204"/>
                <a:sym typeface="Ubuntu Bold" panose="020B0804030602030204"/>
              </a:rPr>
              <a:t>Devs… and Ops (Revisited)</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8202" y="1424178"/>
            <a:ext cx="8647595" cy="1903047"/>
          </a:xfrm>
          <a:custGeom>
            <a:avLst/>
            <a:gdLst/>
            <a:ahLst/>
            <a:cxnLst/>
            <a:rect l="l" t="t" r="r" b="b"/>
            <a:pathLst>
              <a:path w="8647595" h="1903047">
                <a:moveTo>
                  <a:pt x="0" y="0"/>
                </a:moveTo>
                <a:lnTo>
                  <a:pt x="8647596" y="0"/>
                </a:lnTo>
                <a:lnTo>
                  <a:pt x="8647596" y="1903047"/>
                </a:lnTo>
                <a:lnTo>
                  <a:pt x="0" y="19030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226107" y="1728949"/>
            <a:ext cx="4785627" cy="1452458"/>
          </a:xfrm>
          <a:prstGeom prst="rect">
            <a:avLst/>
          </a:prstGeom>
        </p:spPr>
        <p:txBody>
          <a:bodyPr lIns="0" tIns="0" rIns="0" bIns="0" rtlCol="0" anchor="t">
            <a:spAutoFit/>
          </a:bodyPr>
          <a:lstStyle/>
          <a:p>
            <a:pPr algn="ctr">
              <a:lnSpc>
                <a:spcPts val="5040"/>
              </a:lnSpc>
            </a:pPr>
            <a:r>
              <a:rPr lang="en-US" sz="3600" b="1">
                <a:solidFill>
                  <a:srgbClr val="595959"/>
                </a:solidFill>
                <a:latin typeface="Ubuntu Bold" panose="020B0804030602030204"/>
                <a:ea typeface="Ubuntu Bold" panose="020B0804030602030204"/>
                <a:cs typeface="Ubuntu Bold" panose="020B0804030602030204"/>
                <a:sym typeface="Ubuntu Bold" panose="020B0804030602030204"/>
              </a:rPr>
              <a:t>Kubernetes</a:t>
            </a:r>
          </a:p>
          <a:p>
            <a:pPr algn="ctr">
              <a:lnSpc>
                <a:spcPts val="5880"/>
              </a:lnSpc>
            </a:pPr>
            <a:r>
              <a:rPr lang="en-US" sz="4200" b="1">
                <a:solidFill>
                  <a:srgbClr val="000000"/>
                </a:solidFill>
                <a:latin typeface="Ubuntu Bold" panose="020B0804030602030204"/>
                <a:ea typeface="Ubuntu Bold" panose="020B0804030602030204"/>
                <a:cs typeface="Ubuntu Bold" panose="020B0804030602030204"/>
                <a:sym typeface="Ubuntu Bold" panose="020B0804030602030204"/>
              </a:rPr>
              <a:t>The Worker Nodes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2376" y="182651"/>
            <a:ext cx="8842315" cy="4911900"/>
          </a:xfrm>
          <a:custGeom>
            <a:avLst/>
            <a:gdLst/>
            <a:ahLst/>
            <a:cxnLst/>
            <a:rect l="l" t="t" r="r" b="b"/>
            <a:pathLst>
              <a:path w="8842315" h="4911900">
                <a:moveTo>
                  <a:pt x="0" y="0"/>
                </a:moveTo>
                <a:lnTo>
                  <a:pt x="8842314" y="0"/>
                </a:lnTo>
                <a:lnTo>
                  <a:pt x="8842314" y="4911900"/>
                </a:lnTo>
                <a:lnTo>
                  <a:pt x="0" y="4911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25879" y="4561046"/>
            <a:ext cx="3708302" cy="395097"/>
          </a:xfrm>
          <a:custGeom>
            <a:avLst/>
            <a:gdLst/>
            <a:ahLst/>
            <a:cxnLst/>
            <a:rect l="l" t="t" r="r" b="b"/>
            <a:pathLst>
              <a:path w="3708302" h="395097">
                <a:moveTo>
                  <a:pt x="0" y="0"/>
                </a:moveTo>
                <a:lnTo>
                  <a:pt x="3708301" y="0"/>
                </a:lnTo>
                <a:lnTo>
                  <a:pt x="3708301" y="395097"/>
                </a:lnTo>
                <a:lnTo>
                  <a:pt x="0" y="3950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4254379" y="1173232"/>
            <a:ext cx="4657782" cy="3243443"/>
          </a:xfrm>
          <a:custGeom>
            <a:avLst/>
            <a:gdLst/>
            <a:ahLst/>
            <a:cxnLst/>
            <a:rect l="l" t="t" r="r" b="b"/>
            <a:pathLst>
              <a:path w="4657782" h="3243443">
                <a:moveTo>
                  <a:pt x="0" y="0"/>
                </a:moveTo>
                <a:lnTo>
                  <a:pt x="4657783" y="0"/>
                </a:lnTo>
                <a:lnTo>
                  <a:pt x="4657783" y="3243444"/>
                </a:lnTo>
                <a:lnTo>
                  <a:pt x="0" y="32434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5110067" y="3221946"/>
            <a:ext cx="544849" cy="529504"/>
          </a:xfrm>
          <a:custGeom>
            <a:avLst/>
            <a:gdLst/>
            <a:ahLst/>
            <a:cxnLst/>
            <a:rect l="l" t="t" r="r" b="b"/>
            <a:pathLst>
              <a:path w="544849" h="529504">
                <a:moveTo>
                  <a:pt x="0" y="0"/>
                </a:moveTo>
                <a:lnTo>
                  <a:pt x="544849" y="0"/>
                </a:lnTo>
                <a:lnTo>
                  <a:pt x="544849" y="529504"/>
                </a:lnTo>
                <a:lnTo>
                  <a:pt x="0" y="529504"/>
                </a:lnTo>
                <a:lnTo>
                  <a:pt x="0" y="0"/>
                </a:lnTo>
                <a:close/>
              </a:path>
            </a:pathLst>
          </a:custGeom>
          <a:blipFill>
            <a:blip r:embed="rId8"/>
            <a:stretch>
              <a:fillRect/>
            </a:stretch>
          </a:blipFill>
        </p:spPr>
      </p:sp>
      <p:sp>
        <p:nvSpPr>
          <p:cNvPr id="6" name="Freeform 6"/>
          <p:cNvSpPr/>
          <p:nvPr/>
        </p:nvSpPr>
        <p:spPr>
          <a:xfrm>
            <a:off x="5597938" y="3221946"/>
            <a:ext cx="544849" cy="529504"/>
          </a:xfrm>
          <a:custGeom>
            <a:avLst/>
            <a:gdLst/>
            <a:ahLst/>
            <a:cxnLst/>
            <a:rect l="l" t="t" r="r" b="b"/>
            <a:pathLst>
              <a:path w="544849" h="529504">
                <a:moveTo>
                  <a:pt x="0" y="0"/>
                </a:moveTo>
                <a:lnTo>
                  <a:pt x="544849" y="0"/>
                </a:lnTo>
                <a:lnTo>
                  <a:pt x="544849" y="529504"/>
                </a:lnTo>
                <a:lnTo>
                  <a:pt x="0" y="52950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6101858" y="3221946"/>
            <a:ext cx="544849" cy="529504"/>
          </a:xfrm>
          <a:custGeom>
            <a:avLst/>
            <a:gdLst/>
            <a:ahLst/>
            <a:cxnLst/>
            <a:rect l="l" t="t" r="r" b="b"/>
            <a:pathLst>
              <a:path w="544849" h="529504">
                <a:moveTo>
                  <a:pt x="0" y="0"/>
                </a:moveTo>
                <a:lnTo>
                  <a:pt x="544849" y="0"/>
                </a:lnTo>
                <a:lnTo>
                  <a:pt x="544849" y="529504"/>
                </a:lnTo>
                <a:lnTo>
                  <a:pt x="0" y="529504"/>
                </a:lnTo>
                <a:lnTo>
                  <a:pt x="0" y="0"/>
                </a:lnTo>
                <a:close/>
              </a:path>
            </a:pathLst>
          </a:custGeom>
          <a:blipFill>
            <a:blip r:embed="rId9">
              <a:extLst>
                <a:ext uri="{96DAC541-7B7A-43D3-8B79-37D633B846F1}">
                  <asvg:svgBlip xmlns:asvg="http://schemas.microsoft.com/office/drawing/2016/SVG/main" r:embed="rId11"/>
                </a:ext>
              </a:extLst>
            </a:blip>
            <a:stretch>
              <a:fillRect/>
            </a:stretch>
          </a:blipFill>
        </p:spPr>
      </p:sp>
      <p:sp>
        <p:nvSpPr>
          <p:cNvPr id="8" name="Freeform 8"/>
          <p:cNvSpPr/>
          <p:nvPr/>
        </p:nvSpPr>
        <p:spPr>
          <a:xfrm>
            <a:off x="6591433" y="3221946"/>
            <a:ext cx="544849" cy="529504"/>
          </a:xfrm>
          <a:custGeom>
            <a:avLst/>
            <a:gdLst/>
            <a:ahLst/>
            <a:cxnLst/>
            <a:rect l="l" t="t" r="r" b="b"/>
            <a:pathLst>
              <a:path w="544849" h="529504">
                <a:moveTo>
                  <a:pt x="0" y="0"/>
                </a:moveTo>
                <a:lnTo>
                  <a:pt x="544849" y="0"/>
                </a:lnTo>
                <a:lnTo>
                  <a:pt x="544849" y="529504"/>
                </a:lnTo>
                <a:lnTo>
                  <a:pt x="0" y="529504"/>
                </a:lnTo>
                <a:lnTo>
                  <a:pt x="0" y="0"/>
                </a:lnTo>
                <a:close/>
              </a:path>
            </a:pathLst>
          </a:custGeom>
          <a:blipFill>
            <a:blip r:embed="rId9">
              <a:extLst>
                <a:ext uri="{96DAC541-7B7A-43D3-8B79-37D633B846F1}">
                  <asvg:svgBlip xmlns:asvg="http://schemas.microsoft.com/office/drawing/2016/SVG/main" r:embed="rId12"/>
                </a:ext>
              </a:extLst>
            </a:blip>
            <a:stretch>
              <a:fillRect/>
            </a:stretch>
          </a:blipFill>
        </p:spPr>
      </p:sp>
      <p:sp>
        <p:nvSpPr>
          <p:cNvPr id="9" name="Freeform 9"/>
          <p:cNvSpPr/>
          <p:nvPr/>
        </p:nvSpPr>
        <p:spPr>
          <a:xfrm>
            <a:off x="7093658" y="3221946"/>
            <a:ext cx="544849" cy="529504"/>
          </a:xfrm>
          <a:custGeom>
            <a:avLst/>
            <a:gdLst/>
            <a:ahLst/>
            <a:cxnLst/>
            <a:rect l="l" t="t" r="r" b="b"/>
            <a:pathLst>
              <a:path w="544849" h="529504">
                <a:moveTo>
                  <a:pt x="0" y="0"/>
                </a:moveTo>
                <a:lnTo>
                  <a:pt x="544849" y="0"/>
                </a:lnTo>
                <a:lnTo>
                  <a:pt x="544849" y="529504"/>
                </a:lnTo>
                <a:lnTo>
                  <a:pt x="0" y="529504"/>
                </a:lnTo>
                <a:lnTo>
                  <a:pt x="0" y="0"/>
                </a:lnTo>
                <a:close/>
              </a:path>
            </a:pathLst>
          </a:custGeom>
          <a:blipFill>
            <a:blip r:embed="rId9">
              <a:extLst>
                <a:ext uri="{96DAC541-7B7A-43D3-8B79-37D633B846F1}">
                  <asvg:svgBlip xmlns:asvg="http://schemas.microsoft.com/office/drawing/2016/SVG/main" r:embed="rId13"/>
                </a:ext>
              </a:extLst>
            </a:blip>
            <a:stretch>
              <a:fillRect/>
            </a:stretch>
          </a:blipFill>
        </p:spPr>
      </p:sp>
      <p:sp>
        <p:nvSpPr>
          <p:cNvPr id="10" name="Freeform 10"/>
          <p:cNvSpPr/>
          <p:nvPr/>
        </p:nvSpPr>
        <p:spPr>
          <a:xfrm>
            <a:off x="7584938" y="3221946"/>
            <a:ext cx="544849" cy="529504"/>
          </a:xfrm>
          <a:custGeom>
            <a:avLst/>
            <a:gdLst/>
            <a:ahLst/>
            <a:cxnLst/>
            <a:rect l="l" t="t" r="r" b="b"/>
            <a:pathLst>
              <a:path w="544849" h="529504">
                <a:moveTo>
                  <a:pt x="0" y="0"/>
                </a:moveTo>
                <a:lnTo>
                  <a:pt x="544850" y="0"/>
                </a:lnTo>
                <a:lnTo>
                  <a:pt x="544850" y="529504"/>
                </a:lnTo>
                <a:lnTo>
                  <a:pt x="0" y="529504"/>
                </a:lnTo>
                <a:lnTo>
                  <a:pt x="0" y="0"/>
                </a:lnTo>
                <a:close/>
              </a:path>
            </a:pathLst>
          </a:custGeom>
          <a:blipFill>
            <a:blip r:embed="rId9">
              <a:extLst>
                <a:ext uri="{96DAC541-7B7A-43D3-8B79-37D633B846F1}">
                  <asvg:svgBlip xmlns:asvg="http://schemas.microsoft.com/office/drawing/2016/SVG/main" r:embed="rId14"/>
                </a:ext>
              </a:extLst>
            </a:blip>
            <a:stretch>
              <a:fillRect/>
            </a:stretch>
          </a:blipFill>
        </p:spPr>
      </p:sp>
      <p:sp>
        <p:nvSpPr>
          <p:cNvPr id="11" name="Freeform 11"/>
          <p:cNvSpPr/>
          <p:nvPr/>
        </p:nvSpPr>
        <p:spPr>
          <a:xfrm>
            <a:off x="6142787" y="2542699"/>
            <a:ext cx="308096" cy="299418"/>
          </a:xfrm>
          <a:custGeom>
            <a:avLst/>
            <a:gdLst/>
            <a:ahLst/>
            <a:cxnLst/>
            <a:rect l="l" t="t" r="r" b="b"/>
            <a:pathLst>
              <a:path w="308096" h="299418">
                <a:moveTo>
                  <a:pt x="0" y="0"/>
                </a:moveTo>
                <a:lnTo>
                  <a:pt x="308095" y="0"/>
                </a:lnTo>
                <a:lnTo>
                  <a:pt x="308095" y="299418"/>
                </a:lnTo>
                <a:lnTo>
                  <a:pt x="0" y="29941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2" name="Freeform 12"/>
          <p:cNvSpPr/>
          <p:nvPr/>
        </p:nvSpPr>
        <p:spPr>
          <a:xfrm>
            <a:off x="8085458" y="3280296"/>
            <a:ext cx="544801" cy="412804"/>
          </a:xfrm>
          <a:custGeom>
            <a:avLst/>
            <a:gdLst/>
            <a:ahLst/>
            <a:cxnLst/>
            <a:rect l="l" t="t" r="r" b="b"/>
            <a:pathLst>
              <a:path w="544801" h="412804">
                <a:moveTo>
                  <a:pt x="0" y="0"/>
                </a:moveTo>
                <a:lnTo>
                  <a:pt x="544802" y="0"/>
                </a:lnTo>
                <a:lnTo>
                  <a:pt x="544802" y="412804"/>
                </a:lnTo>
                <a:lnTo>
                  <a:pt x="0" y="41280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3" name="Freeform 13"/>
          <p:cNvSpPr/>
          <p:nvPr/>
        </p:nvSpPr>
        <p:spPr>
          <a:xfrm>
            <a:off x="6534998" y="2542699"/>
            <a:ext cx="308105" cy="299418"/>
          </a:xfrm>
          <a:custGeom>
            <a:avLst/>
            <a:gdLst/>
            <a:ahLst/>
            <a:cxnLst/>
            <a:rect l="l" t="t" r="r" b="b"/>
            <a:pathLst>
              <a:path w="308105" h="299418">
                <a:moveTo>
                  <a:pt x="0" y="0"/>
                </a:moveTo>
                <a:lnTo>
                  <a:pt x="308105" y="0"/>
                </a:lnTo>
                <a:lnTo>
                  <a:pt x="308105" y="299418"/>
                </a:lnTo>
                <a:lnTo>
                  <a:pt x="0" y="299418"/>
                </a:lnTo>
                <a:lnTo>
                  <a:pt x="0" y="0"/>
                </a:lnTo>
                <a:close/>
              </a:path>
            </a:pathLst>
          </a:custGeom>
          <a:blipFill>
            <a:blip r:embed="rId15">
              <a:extLst>
                <a:ext uri="{96DAC541-7B7A-43D3-8B79-37D633B846F1}">
                  <asvg:svgBlip xmlns:asvg="http://schemas.microsoft.com/office/drawing/2016/SVG/main" r:embed="rId19"/>
                </a:ext>
              </a:extLst>
            </a:blip>
            <a:stretch>
              <a:fillRect/>
            </a:stretch>
          </a:blipFill>
        </p:spPr>
      </p:sp>
      <p:sp>
        <p:nvSpPr>
          <p:cNvPr id="14" name="Freeform 14"/>
          <p:cNvSpPr/>
          <p:nvPr/>
        </p:nvSpPr>
        <p:spPr>
          <a:xfrm>
            <a:off x="6927199" y="2542699"/>
            <a:ext cx="308105" cy="299418"/>
          </a:xfrm>
          <a:custGeom>
            <a:avLst/>
            <a:gdLst/>
            <a:ahLst/>
            <a:cxnLst/>
            <a:rect l="l" t="t" r="r" b="b"/>
            <a:pathLst>
              <a:path w="308105" h="299418">
                <a:moveTo>
                  <a:pt x="0" y="0"/>
                </a:moveTo>
                <a:lnTo>
                  <a:pt x="308105" y="0"/>
                </a:lnTo>
                <a:lnTo>
                  <a:pt x="308105" y="299418"/>
                </a:lnTo>
                <a:lnTo>
                  <a:pt x="0" y="299418"/>
                </a:lnTo>
                <a:lnTo>
                  <a:pt x="0" y="0"/>
                </a:lnTo>
                <a:close/>
              </a:path>
            </a:pathLst>
          </a:custGeom>
          <a:blipFill>
            <a:blip r:embed="rId15">
              <a:extLst>
                <a:ext uri="{96DAC541-7B7A-43D3-8B79-37D633B846F1}">
                  <asvg:svgBlip xmlns:asvg="http://schemas.microsoft.com/office/drawing/2016/SVG/main" r:embed="rId20"/>
                </a:ext>
              </a:extLst>
            </a:blip>
            <a:stretch>
              <a:fillRect/>
            </a:stretch>
          </a:blipFill>
        </p:spPr>
      </p:sp>
      <p:sp>
        <p:nvSpPr>
          <p:cNvPr id="15" name="Freeform 15"/>
          <p:cNvSpPr/>
          <p:nvPr/>
        </p:nvSpPr>
        <p:spPr>
          <a:xfrm>
            <a:off x="7319410" y="2542699"/>
            <a:ext cx="308105" cy="299418"/>
          </a:xfrm>
          <a:custGeom>
            <a:avLst/>
            <a:gdLst/>
            <a:ahLst/>
            <a:cxnLst/>
            <a:rect l="l" t="t" r="r" b="b"/>
            <a:pathLst>
              <a:path w="308105" h="299418">
                <a:moveTo>
                  <a:pt x="0" y="0"/>
                </a:moveTo>
                <a:lnTo>
                  <a:pt x="308105" y="0"/>
                </a:lnTo>
                <a:lnTo>
                  <a:pt x="308105" y="299418"/>
                </a:lnTo>
                <a:lnTo>
                  <a:pt x="0" y="299418"/>
                </a:lnTo>
                <a:lnTo>
                  <a:pt x="0" y="0"/>
                </a:lnTo>
                <a:close/>
              </a:path>
            </a:pathLst>
          </a:custGeom>
          <a:blipFill>
            <a:blip r:embed="rId15">
              <a:extLst>
                <a:ext uri="{96DAC541-7B7A-43D3-8B79-37D633B846F1}">
                  <asvg:svgBlip xmlns:asvg="http://schemas.microsoft.com/office/drawing/2016/SVG/main" r:embed="rId21"/>
                </a:ext>
              </a:extLst>
            </a:blip>
            <a:stretch>
              <a:fillRect/>
            </a:stretch>
          </a:blipFill>
        </p:spPr>
      </p:sp>
      <p:sp>
        <p:nvSpPr>
          <p:cNvPr id="16" name="Freeform 16"/>
          <p:cNvSpPr/>
          <p:nvPr/>
        </p:nvSpPr>
        <p:spPr>
          <a:xfrm>
            <a:off x="5374815" y="2542699"/>
            <a:ext cx="308096" cy="299428"/>
          </a:xfrm>
          <a:custGeom>
            <a:avLst/>
            <a:gdLst/>
            <a:ahLst/>
            <a:cxnLst/>
            <a:rect l="l" t="t" r="r" b="b"/>
            <a:pathLst>
              <a:path w="308096" h="299428">
                <a:moveTo>
                  <a:pt x="0" y="0"/>
                </a:moveTo>
                <a:lnTo>
                  <a:pt x="308095" y="0"/>
                </a:lnTo>
                <a:lnTo>
                  <a:pt x="308095" y="299428"/>
                </a:lnTo>
                <a:lnTo>
                  <a:pt x="0" y="299428"/>
                </a:lnTo>
                <a:lnTo>
                  <a:pt x="0" y="0"/>
                </a:lnTo>
                <a:close/>
              </a:path>
            </a:pathLst>
          </a:custGeom>
          <a:blipFill>
            <a:blip r:embed="rId15">
              <a:extLst>
                <a:ext uri="{96DAC541-7B7A-43D3-8B79-37D633B846F1}">
                  <asvg:svgBlip xmlns:asvg="http://schemas.microsoft.com/office/drawing/2016/SVG/main" r:embed="rId22"/>
                </a:ext>
              </a:extLst>
            </a:blip>
            <a:stretch>
              <a:fillRect/>
            </a:stretch>
          </a:blipFill>
        </p:spPr>
      </p:sp>
      <p:sp>
        <p:nvSpPr>
          <p:cNvPr id="17" name="Freeform 17"/>
          <p:cNvSpPr/>
          <p:nvPr/>
        </p:nvSpPr>
        <p:spPr>
          <a:xfrm>
            <a:off x="8081410" y="2542699"/>
            <a:ext cx="308105" cy="299428"/>
          </a:xfrm>
          <a:custGeom>
            <a:avLst/>
            <a:gdLst/>
            <a:ahLst/>
            <a:cxnLst/>
            <a:rect l="l" t="t" r="r" b="b"/>
            <a:pathLst>
              <a:path w="308105" h="299428">
                <a:moveTo>
                  <a:pt x="0" y="0"/>
                </a:moveTo>
                <a:lnTo>
                  <a:pt x="308105" y="0"/>
                </a:lnTo>
                <a:lnTo>
                  <a:pt x="308105" y="299428"/>
                </a:lnTo>
                <a:lnTo>
                  <a:pt x="0" y="299428"/>
                </a:lnTo>
                <a:lnTo>
                  <a:pt x="0" y="0"/>
                </a:lnTo>
                <a:close/>
              </a:path>
            </a:pathLst>
          </a:custGeom>
          <a:blipFill>
            <a:blip r:embed="rId15">
              <a:extLst>
                <a:ext uri="{96DAC541-7B7A-43D3-8B79-37D633B846F1}">
                  <asvg:svgBlip xmlns:asvg="http://schemas.microsoft.com/office/drawing/2016/SVG/main" r:embed="rId23"/>
                </a:ext>
              </a:extLst>
            </a:blip>
            <a:stretch>
              <a:fillRect/>
            </a:stretch>
          </a:blipFill>
        </p:spPr>
      </p:sp>
      <p:sp>
        <p:nvSpPr>
          <p:cNvPr id="18" name="Freeform 18"/>
          <p:cNvSpPr/>
          <p:nvPr/>
        </p:nvSpPr>
        <p:spPr>
          <a:xfrm>
            <a:off x="5597938" y="3221946"/>
            <a:ext cx="544849" cy="529504"/>
          </a:xfrm>
          <a:custGeom>
            <a:avLst/>
            <a:gdLst/>
            <a:ahLst/>
            <a:cxnLst/>
            <a:rect l="l" t="t" r="r" b="b"/>
            <a:pathLst>
              <a:path w="544849" h="529504">
                <a:moveTo>
                  <a:pt x="0" y="0"/>
                </a:moveTo>
                <a:lnTo>
                  <a:pt x="544849" y="0"/>
                </a:lnTo>
                <a:lnTo>
                  <a:pt x="544849" y="529504"/>
                </a:lnTo>
                <a:lnTo>
                  <a:pt x="0" y="529504"/>
                </a:lnTo>
                <a:lnTo>
                  <a:pt x="0" y="0"/>
                </a:lnTo>
                <a:close/>
              </a:path>
            </a:pathLst>
          </a:custGeom>
          <a:blipFill>
            <a:blip r:embed="rId24"/>
            <a:stretch>
              <a:fillRect/>
            </a:stretch>
          </a:blipFill>
        </p:spPr>
      </p:sp>
      <p:sp>
        <p:nvSpPr>
          <p:cNvPr id="19" name="Freeform 19"/>
          <p:cNvSpPr/>
          <p:nvPr/>
        </p:nvSpPr>
        <p:spPr>
          <a:xfrm>
            <a:off x="6101858" y="3221946"/>
            <a:ext cx="544849" cy="529504"/>
          </a:xfrm>
          <a:custGeom>
            <a:avLst/>
            <a:gdLst/>
            <a:ahLst/>
            <a:cxnLst/>
            <a:rect l="l" t="t" r="r" b="b"/>
            <a:pathLst>
              <a:path w="544849" h="529504">
                <a:moveTo>
                  <a:pt x="0" y="0"/>
                </a:moveTo>
                <a:lnTo>
                  <a:pt x="544849" y="0"/>
                </a:lnTo>
                <a:lnTo>
                  <a:pt x="544849" y="529504"/>
                </a:lnTo>
                <a:lnTo>
                  <a:pt x="0" y="529504"/>
                </a:lnTo>
                <a:lnTo>
                  <a:pt x="0" y="0"/>
                </a:lnTo>
                <a:close/>
              </a:path>
            </a:pathLst>
          </a:custGeom>
          <a:blipFill>
            <a:blip r:embed="rId25"/>
            <a:stretch>
              <a:fillRect/>
            </a:stretch>
          </a:blipFill>
        </p:spPr>
      </p:sp>
      <p:sp>
        <p:nvSpPr>
          <p:cNvPr id="20" name="Freeform 20"/>
          <p:cNvSpPr/>
          <p:nvPr/>
        </p:nvSpPr>
        <p:spPr>
          <a:xfrm>
            <a:off x="6591433" y="3221946"/>
            <a:ext cx="544849" cy="529504"/>
          </a:xfrm>
          <a:custGeom>
            <a:avLst/>
            <a:gdLst/>
            <a:ahLst/>
            <a:cxnLst/>
            <a:rect l="l" t="t" r="r" b="b"/>
            <a:pathLst>
              <a:path w="544849" h="529504">
                <a:moveTo>
                  <a:pt x="0" y="0"/>
                </a:moveTo>
                <a:lnTo>
                  <a:pt x="544849" y="0"/>
                </a:lnTo>
                <a:lnTo>
                  <a:pt x="544849" y="529504"/>
                </a:lnTo>
                <a:lnTo>
                  <a:pt x="0" y="529504"/>
                </a:lnTo>
                <a:lnTo>
                  <a:pt x="0" y="0"/>
                </a:lnTo>
                <a:close/>
              </a:path>
            </a:pathLst>
          </a:custGeom>
          <a:blipFill>
            <a:blip r:embed="rId26"/>
            <a:stretch>
              <a:fillRect/>
            </a:stretch>
          </a:blipFill>
        </p:spPr>
      </p:sp>
      <p:sp>
        <p:nvSpPr>
          <p:cNvPr id="21" name="Freeform 21"/>
          <p:cNvSpPr/>
          <p:nvPr/>
        </p:nvSpPr>
        <p:spPr>
          <a:xfrm>
            <a:off x="7093658" y="3221946"/>
            <a:ext cx="544849" cy="529504"/>
          </a:xfrm>
          <a:custGeom>
            <a:avLst/>
            <a:gdLst/>
            <a:ahLst/>
            <a:cxnLst/>
            <a:rect l="l" t="t" r="r" b="b"/>
            <a:pathLst>
              <a:path w="544849" h="529504">
                <a:moveTo>
                  <a:pt x="0" y="0"/>
                </a:moveTo>
                <a:lnTo>
                  <a:pt x="544849" y="0"/>
                </a:lnTo>
                <a:lnTo>
                  <a:pt x="544849" y="529504"/>
                </a:lnTo>
                <a:lnTo>
                  <a:pt x="0" y="529504"/>
                </a:lnTo>
                <a:lnTo>
                  <a:pt x="0" y="0"/>
                </a:lnTo>
                <a:close/>
              </a:path>
            </a:pathLst>
          </a:custGeom>
          <a:blipFill>
            <a:blip r:embed="rId27"/>
            <a:stretch>
              <a:fillRect/>
            </a:stretch>
          </a:blipFill>
        </p:spPr>
      </p:sp>
      <p:sp>
        <p:nvSpPr>
          <p:cNvPr id="22" name="Freeform 22"/>
          <p:cNvSpPr/>
          <p:nvPr/>
        </p:nvSpPr>
        <p:spPr>
          <a:xfrm>
            <a:off x="7584938" y="3221946"/>
            <a:ext cx="544849" cy="529504"/>
          </a:xfrm>
          <a:custGeom>
            <a:avLst/>
            <a:gdLst/>
            <a:ahLst/>
            <a:cxnLst/>
            <a:rect l="l" t="t" r="r" b="b"/>
            <a:pathLst>
              <a:path w="544849" h="529504">
                <a:moveTo>
                  <a:pt x="0" y="0"/>
                </a:moveTo>
                <a:lnTo>
                  <a:pt x="544850" y="0"/>
                </a:lnTo>
                <a:lnTo>
                  <a:pt x="544850" y="529504"/>
                </a:lnTo>
                <a:lnTo>
                  <a:pt x="0" y="529504"/>
                </a:lnTo>
                <a:lnTo>
                  <a:pt x="0" y="0"/>
                </a:lnTo>
                <a:close/>
              </a:path>
            </a:pathLst>
          </a:custGeom>
          <a:blipFill>
            <a:blip r:embed="rId28"/>
            <a:stretch>
              <a:fillRect/>
            </a:stretch>
          </a:blipFill>
        </p:spPr>
      </p:sp>
      <p:sp>
        <p:nvSpPr>
          <p:cNvPr id="23" name="Freeform 23"/>
          <p:cNvSpPr/>
          <p:nvPr/>
        </p:nvSpPr>
        <p:spPr>
          <a:xfrm>
            <a:off x="6142787" y="2542699"/>
            <a:ext cx="308096" cy="299418"/>
          </a:xfrm>
          <a:custGeom>
            <a:avLst/>
            <a:gdLst/>
            <a:ahLst/>
            <a:cxnLst/>
            <a:rect l="l" t="t" r="r" b="b"/>
            <a:pathLst>
              <a:path w="308096" h="299418">
                <a:moveTo>
                  <a:pt x="0" y="0"/>
                </a:moveTo>
                <a:lnTo>
                  <a:pt x="308095" y="0"/>
                </a:lnTo>
                <a:lnTo>
                  <a:pt x="308095" y="299418"/>
                </a:lnTo>
                <a:lnTo>
                  <a:pt x="0" y="299418"/>
                </a:lnTo>
                <a:lnTo>
                  <a:pt x="0" y="0"/>
                </a:lnTo>
                <a:close/>
              </a:path>
            </a:pathLst>
          </a:custGeom>
          <a:blipFill>
            <a:blip r:embed="rId29"/>
            <a:stretch>
              <a:fillRect l="-17971" t="-17970" r="-17962" b="-17960"/>
            </a:stretch>
          </a:blipFill>
        </p:spPr>
      </p:sp>
      <p:sp>
        <p:nvSpPr>
          <p:cNvPr id="24" name="Freeform 24"/>
          <p:cNvSpPr/>
          <p:nvPr/>
        </p:nvSpPr>
        <p:spPr>
          <a:xfrm>
            <a:off x="6534998" y="2542699"/>
            <a:ext cx="308105" cy="299418"/>
          </a:xfrm>
          <a:custGeom>
            <a:avLst/>
            <a:gdLst/>
            <a:ahLst/>
            <a:cxnLst/>
            <a:rect l="l" t="t" r="r" b="b"/>
            <a:pathLst>
              <a:path w="308105" h="299418">
                <a:moveTo>
                  <a:pt x="0" y="0"/>
                </a:moveTo>
                <a:lnTo>
                  <a:pt x="308105" y="0"/>
                </a:lnTo>
                <a:lnTo>
                  <a:pt x="308105" y="299418"/>
                </a:lnTo>
                <a:lnTo>
                  <a:pt x="0" y="299418"/>
                </a:lnTo>
                <a:lnTo>
                  <a:pt x="0" y="0"/>
                </a:lnTo>
                <a:close/>
              </a:path>
            </a:pathLst>
          </a:custGeom>
          <a:blipFill>
            <a:blip r:embed="rId29"/>
            <a:stretch>
              <a:fillRect l="-17970" t="-17970" r="-17958" b="-17960"/>
            </a:stretch>
          </a:blipFill>
        </p:spPr>
      </p:sp>
      <p:sp>
        <p:nvSpPr>
          <p:cNvPr id="25" name="Freeform 25"/>
          <p:cNvSpPr/>
          <p:nvPr/>
        </p:nvSpPr>
        <p:spPr>
          <a:xfrm>
            <a:off x="6927199" y="2542699"/>
            <a:ext cx="308105" cy="299418"/>
          </a:xfrm>
          <a:custGeom>
            <a:avLst/>
            <a:gdLst/>
            <a:ahLst/>
            <a:cxnLst/>
            <a:rect l="l" t="t" r="r" b="b"/>
            <a:pathLst>
              <a:path w="308105" h="299418">
                <a:moveTo>
                  <a:pt x="0" y="0"/>
                </a:moveTo>
                <a:lnTo>
                  <a:pt x="308105" y="0"/>
                </a:lnTo>
                <a:lnTo>
                  <a:pt x="308105" y="299418"/>
                </a:lnTo>
                <a:lnTo>
                  <a:pt x="0" y="299418"/>
                </a:lnTo>
                <a:lnTo>
                  <a:pt x="0" y="0"/>
                </a:lnTo>
                <a:close/>
              </a:path>
            </a:pathLst>
          </a:custGeom>
          <a:blipFill>
            <a:blip r:embed="rId29"/>
            <a:stretch>
              <a:fillRect l="-17970" t="-17970" r="-17958" b="-17960"/>
            </a:stretch>
          </a:blipFill>
        </p:spPr>
      </p:sp>
      <p:sp>
        <p:nvSpPr>
          <p:cNvPr id="26" name="Freeform 26"/>
          <p:cNvSpPr/>
          <p:nvPr/>
        </p:nvSpPr>
        <p:spPr>
          <a:xfrm>
            <a:off x="7319410" y="2542699"/>
            <a:ext cx="308105" cy="299418"/>
          </a:xfrm>
          <a:custGeom>
            <a:avLst/>
            <a:gdLst/>
            <a:ahLst/>
            <a:cxnLst/>
            <a:rect l="l" t="t" r="r" b="b"/>
            <a:pathLst>
              <a:path w="308105" h="299418">
                <a:moveTo>
                  <a:pt x="0" y="0"/>
                </a:moveTo>
                <a:lnTo>
                  <a:pt x="308105" y="0"/>
                </a:lnTo>
                <a:lnTo>
                  <a:pt x="308105" y="299418"/>
                </a:lnTo>
                <a:lnTo>
                  <a:pt x="0" y="299418"/>
                </a:lnTo>
                <a:lnTo>
                  <a:pt x="0" y="0"/>
                </a:lnTo>
                <a:close/>
              </a:path>
            </a:pathLst>
          </a:custGeom>
          <a:blipFill>
            <a:blip r:embed="rId29"/>
            <a:stretch>
              <a:fillRect l="-17970" t="-17970" r="-17958" b="-17960"/>
            </a:stretch>
          </a:blipFill>
        </p:spPr>
      </p:sp>
      <p:sp>
        <p:nvSpPr>
          <p:cNvPr id="27" name="Freeform 27"/>
          <p:cNvSpPr/>
          <p:nvPr/>
        </p:nvSpPr>
        <p:spPr>
          <a:xfrm>
            <a:off x="5374815" y="2542699"/>
            <a:ext cx="308096" cy="299428"/>
          </a:xfrm>
          <a:custGeom>
            <a:avLst/>
            <a:gdLst/>
            <a:ahLst/>
            <a:cxnLst/>
            <a:rect l="l" t="t" r="r" b="b"/>
            <a:pathLst>
              <a:path w="308096" h="299428">
                <a:moveTo>
                  <a:pt x="0" y="0"/>
                </a:moveTo>
                <a:lnTo>
                  <a:pt x="308095" y="0"/>
                </a:lnTo>
                <a:lnTo>
                  <a:pt x="308095" y="299428"/>
                </a:lnTo>
                <a:lnTo>
                  <a:pt x="0" y="299428"/>
                </a:lnTo>
                <a:lnTo>
                  <a:pt x="0" y="0"/>
                </a:lnTo>
                <a:close/>
              </a:path>
            </a:pathLst>
          </a:custGeom>
          <a:blipFill>
            <a:blip r:embed="rId30"/>
            <a:stretch>
              <a:fillRect l="-18379" t="-18380" r="-18391" b="-18386"/>
            </a:stretch>
          </a:blipFill>
        </p:spPr>
      </p:sp>
      <p:sp>
        <p:nvSpPr>
          <p:cNvPr id="28" name="Freeform 28"/>
          <p:cNvSpPr/>
          <p:nvPr/>
        </p:nvSpPr>
        <p:spPr>
          <a:xfrm>
            <a:off x="8081410" y="2542699"/>
            <a:ext cx="308105" cy="299428"/>
          </a:xfrm>
          <a:custGeom>
            <a:avLst/>
            <a:gdLst/>
            <a:ahLst/>
            <a:cxnLst/>
            <a:rect l="l" t="t" r="r" b="b"/>
            <a:pathLst>
              <a:path w="308105" h="299428">
                <a:moveTo>
                  <a:pt x="0" y="0"/>
                </a:moveTo>
                <a:lnTo>
                  <a:pt x="308105" y="0"/>
                </a:lnTo>
                <a:lnTo>
                  <a:pt x="308105" y="299428"/>
                </a:lnTo>
                <a:lnTo>
                  <a:pt x="0" y="299428"/>
                </a:lnTo>
                <a:lnTo>
                  <a:pt x="0" y="0"/>
                </a:lnTo>
                <a:close/>
              </a:path>
            </a:pathLst>
          </a:custGeom>
          <a:blipFill>
            <a:blip r:embed="rId30"/>
            <a:stretch>
              <a:fillRect l="-18378" t="-18380" r="-18388" b="-18386"/>
            </a:stretch>
          </a:blipFill>
        </p:spPr>
      </p:sp>
      <p:sp>
        <p:nvSpPr>
          <p:cNvPr id="29" name="Freeform 29"/>
          <p:cNvSpPr/>
          <p:nvPr/>
        </p:nvSpPr>
        <p:spPr>
          <a:xfrm>
            <a:off x="325879" y="1275074"/>
            <a:ext cx="3804599" cy="3134697"/>
          </a:xfrm>
          <a:custGeom>
            <a:avLst/>
            <a:gdLst/>
            <a:ahLst/>
            <a:cxnLst/>
            <a:rect l="l" t="t" r="r" b="b"/>
            <a:pathLst>
              <a:path w="3804599" h="3134697">
                <a:moveTo>
                  <a:pt x="0" y="0"/>
                </a:moveTo>
                <a:lnTo>
                  <a:pt x="3804599" y="0"/>
                </a:lnTo>
                <a:lnTo>
                  <a:pt x="3804599" y="3134696"/>
                </a:lnTo>
                <a:lnTo>
                  <a:pt x="0" y="3134696"/>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30" name="Freeform 30"/>
          <p:cNvSpPr/>
          <p:nvPr/>
        </p:nvSpPr>
        <p:spPr>
          <a:xfrm>
            <a:off x="5835463" y="3998900"/>
            <a:ext cx="837600" cy="247498"/>
          </a:xfrm>
          <a:custGeom>
            <a:avLst/>
            <a:gdLst/>
            <a:ahLst/>
            <a:cxnLst/>
            <a:rect l="l" t="t" r="r" b="b"/>
            <a:pathLst>
              <a:path w="837600" h="247498">
                <a:moveTo>
                  <a:pt x="0" y="0"/>
                </a:moveTo>
                <a:lnTo>
                  <a:pt x="837600" y="0"/>
                </a:lnTo>
                <a:lnTo>
                  <a:pt x="837600" y="247497"/>
                </a:lnTo>
                <a:lnTo>
                  <a:pt x="0" y="247497"/>
                </a:lnTo>
                <a:lnTo>
                  <a:pt x="0" y="0"/>
                </a:lnTo>
                <a:close/>
              </a:path>
            </a:pathLst>
          </a:custGeom>
          <a:blipFill>
            <a:blip r:embed="rId33">
              <a:extLst>
                <a:ext uri="{96DAC541-7B7A-43D3-8B79-37D633B846F1}">
                  <asvg:svgBlip xmlns:asvg="http://schemas.microsoft.com/office/drawing/2016/SVG/main" r:embed="rId34"/>
                </a:ext>
              </a:extLst>
            </a:blip>
            <a:stretch>
              <a:fillRect/>
            </a:stretch>
          </a:blipFill>
        </p:spPr>
      </p:sp>
      <p:sp>
        <p:nvSpPr>
          <p:cNvPr id="31" name="Freeform 31"/>
          <p:cNvSpPr/>
          <p:nvPr/>
        </p:nvSpPr>
        <p:spPr>
          <a:xfrm>
            <a:off x="6826063" y="3998900"/>
            <a:ext cx="837600" cy="247498"/>
          </a:xfrm>
          <a:custGeom>
            <a:avLst/>
            <a:gdLst/>
            <a:ahLst/>
            <a:cxnLst/>
            <a:rect l="l" t="t" r="r" b="b"/>
            <a:pathLst>
              <a:path w="837600" h="247498">
                <a:moveTo>
                  <a:pt x="0" y="0"/>
                </a:moveTo>
                <a:lnTo>
                  <a:pt x="837600" y="0"/>
                </a:lnTo>
                <a:lnTo>
                  <a:pt x="837600" y="247497"/>
                </a:lnTo>
                <a:lnTo>
                  <a:pt x="0" y="247497"/>
                </a:lnTo>
                <a:lnTo>
                  <a:pt x="0" y="0"/>
                </a:lnTo>
                <a:close/>
              </a:path>
            </a:pathLst>
          </a:custGeom>
          <a:blipFill>
            <a:blip r:embed="rId33">
              <a:extLst>
                <a:ext uri="{96DAC541-7B7A-43D3-8B79-37D633B846F1}">
                  <asvg:svgBlip xmlns:asvg="http://schemas.microsoft.com/office/drawing/2016/SVG/main" r:embed="rId35"/>
                </a:ext>
              </a:extLst>
            </a:blip>
            <a:stretch>
              <a:fillRect/>
            </a:stretch>
          </a:blipFill>
        </p:spPr>
      </p:sp>
      <p:sp>
        <p:nvSpPr>
          <p:cNvPr id="32" name="Freeform 32"/>
          <p:cNvSpPr/>
          <p:nvPr/>
        </p:nvSpPr>
        <p:spPr>
          <a:xfrm>
            <a:off x="7816663" y="3998900"/>
            <a:ext cx="837600" cy="247498"/>
          </a:xfrm>
          <a:custGeom>
            <a:avLst/>
            <a:gdLst/>
            <a:ahLst/>
            <a:cxnLst/>
            <a:rect l="l" t="t" r="r" b="b"/>
            <a:pathLst>
              <a:path w="837600" h="247498">
                <a:moveTo>
                  <a:pt x="0" y="0"/>
                </a:moveTo>
                <a:lnTo>
                  <a:pt x="837600" y="0"/>
                </a:lnTo>
                <a:lnTo>
                  <a:pt x="837600" y="247497"/>
                </a:lnTo>
                <a:lnTo>
                  <a:pt x="0" y="247497"/>
                </a:lnTo>
                <a:lnTo>
                  <a:pt x="0" y="0"/>
                </a:lnTo>
                <a:close/>
              </a:path>
            </a:pathLst>
          </a:custGeom>
          <a:blipFill>
            <a:blip r:embed="rId33">
              <a:extLst>
                <a:ext uri="{96DAC541-7B7A-43D3-8B79-37D633B846F1}">
                  <asvg:svgBlip xmlns:asvg="http://schemas.microsoft.com/office/drawing/2016/SVG/main" r:embed="rId36"/>
                </a:ext>
              </a:extLst>
            </a:blip>
            <a:stretch>
              <a:fillRect/>
            </a:stretch>
          </a:blipFill>
        </p:spPr>
      </p:sp>
      <p:sp>
        <p:nvSpPr>
          <p:cNvPr id="33" name="TextBox 33"/>
          <p:cNvSpPr txBox="1"/>
          <p:nvPr/>
        </p:nvSpPr>
        <p:spPr>
          <a:xfrm>
            <a:off x="325879" y="282445"/>
            <a:ext cx="5137452" cy="806834"/>
          </a:xfrm>
          <a:prstGeom prst="rect">
            <a:avLst/>
          </a:prstGeom>
        </p:spPr>
        <p:txBody>
          <a:bodyPr lIns="0" tIns="0" rIns="0" bIns="0" rtlCol="0" anchor="t">
            <a:spAutoFit/>
          </a:bodyPr>
          <a:lstStyle/>
          <a:p>
            <a:pPr algn="l">
              <a:lnSpc>
                <a:spcPts val="2800"/>
              </a:lnSpc>
            </a:pPr>
            <a:r>
              <a:rPr lang="en-US" sz="2000" b="1">
                <a:solidFill>
                  <a:srgbClr val="000000"/>
                </a:solidFill>
                <a:latin typeface="Ubuntu Bold" panose="020B0804030602030204"/>
                <a:ea typeface="Ubuntu Bold" panose="020B0804030602030204"/>
                <a:cs typeface="Ubuntu Bold" panose="020B0804030602030204"/>
                <a:sym typeface="Ubuntu Bold" panose="020B0804030602030204"/>
              </a:rPr>
              <a:t>The Worker Nodes</a:t>
            </a:r>
          </a:p>
          <a:p>
            <a:pPr algn="l">
              <a:lnSpc>
                <a:spcPts val="1960"/>
              </a:lnSpc>
            </a:pPr>
            <a:r>
              <a:rPr lang="en-US" sz="1400" b="1">
                <a:solidFill>
                  <a:srgbClr val="000000"/>
                </a:solidFill>
                <a:latin typeface="Open Sans Bold"/>
                <a:ea typeface="Open Sans Bold"/>
                <a:cs typeface="Open Sans Bold"/>
                <a:sym typeface="Open Sans Bold"/>
              </a:rPr>
              <a:t>Taking a closer look at where containers are actually run</a:t>
            </a:r>
          </a:p>
        </p:txBody>
      </p:sp>
      <p:sp>
        <p:nvSpPr>
          <p:cNvPr id="34" name="TextBox 34"/>
          <p:cNvSpPr txBox="1"/>
          <p:nvPr/>
        </p:nvSpPr>
        <p:spPr>
          <a:xfrm>
            <a:off x="325879" y="4622825"/>
            <a:ext cx="857298" cy="208445"/>
          </a:xfrm>
          <a:prstGeom prst="rect">
            <a:avLst/>
          </a:prstGeom>
        </p:spPr>
        <p:txBody>
          <a:bodyPr lIns="0" tIns="0" rIns="0" bIns="0" rtlCol="0" anchor="t">
            <a:spAutoFit/>
          </a:bodyPr>
          <a:lstStyle/>
          <a:p>
            <a:pPr algn="l">
              <a:lnSpc>
                <a:spcPts val="1680"/>
              </a:lnSpc>
            </a:pPr>
            <a:r>
              <a:rPr lang="en-US" sz="1200" b="1">
                <a:solidFill>
                  <a:srgbClr val="000000"/>
                </a:solidFill>
                <a:latin typeface="Ubuntu Bold" panose="020B0804030602030204"/>
                <a:ea typeface="Ubuntu Bold" panose="020B0804030602030204"/>
                <a:cs typeface="Ubuntu Bold" panose="020B0804030602030204"/>
                <a:sym typeface="Ubuntu Bold" panose="020B0804030602030204"/>
              </a:rPr>
              <a:t>Kubernetes</a:t>
            </a:r>
          </a:p>
        </p:txBody>
      </p:sp>
      <p:sp>
        <p:nvSpPr>
          <p:cNvPr id="35" name="TextBox 35"/>
          <p:cNvSpPr txBox="1"/>
          <p:nvPr/>
        </p:nvSpPr>
        <p:spPr>
          <a:xfrm>
            <a:off x="4403608" y="1212894"/>
            <a:ext cx="994658" cy="230810"/>
          </a:xfrm>
          <a:prstGeom prst="rect">
            <a:avLst/>
          </a:prstGeom>
        </p:spPr>
        <p:txBody>
          <a:bodyPr lIns="0" tIns="0" rIns="0" bIns="0" rtlCol="0" anchor="t">
            <a:spAutoFit/>
          </a:bodyPr>
          <a:lstStyle/>
          <a:p>
            <a:pPr algn="l">
              <a:lnSpc>
                <a:spcPts val="2000"/>
              </a:lnSpc>
            </a:pPr>
            <a:r>
              <a:rPr lang="en-US" sz="800" b="1">
                <a:solidFill>
                  <a:srgbClr val="2875E2"/>
                </a:solidFill>
                <a:latin typeface="Open Sans Bold"/>
                <a:ea typeface="Open Sans Bold"/>
                <a:cs typeface="Open Sans Bold"/>
                <a:sym typeface="Open Sans Bold"/>
              </a:rPr>
              <a:t>Kubernetes Cluster</a:t>
            </a:r>
          </a:p>
        </p:txBody>
      </p:sp>
      <p:sp>
        <p:nvSpPr>
          <p:cNvPr id="36" name="TextBox 36"/>
          <p:cNvSpPr txBox="1"/>
          <p:nvPr/>
        </p:nvSpPr>
        <p:spPr>
          <a:xfrm>
            <a:off x="4917091" y="1498940"/>
            <a:ext cx="562099" cy="230810"/>
          </a:xfrm>
          <a:prstGeom prst="rect">
            <a:avLst/>
          </a:prstGeom>
        </p:spPr>
        <p:txBody>
          <a:bodyPr lIns="0" tIns="0" rIns="0" bIns="0" rtlCol="0" anchor="t">
            <a:spAutoFit/>
          </a:bodyPr>
          <a:lstStyle/>
          <a:p>
            <a:pPr algn="l">
              <a:lnSpc>
                <a:spcPts val="2000"/>
              </a:lnSpc>
            </a:pPr>
            <a:r>
              <a:rPr lang="en-US" sz="800" b="1">
                <a:solidFill>
                  <a:srgbClr val="2875E2"/>
                </a:solidFill>
                <a:latin typeface="Open Sans Bold"/>
                <a:ea typeface="Open Sans Bold"/>
                <a:cs typeface="Open Sans Bold"/>
                <a:sym typeface="Open Sans Bold"/>
              </a:rPr>
              <a:t>Data Plane</a:t>
            </a:r>
          </a:p>
        </p:txBody>
      </p:sp>
      <p:sp>
        <p:nvSpPr>
          <p:cNvPr id="37" name="TextBox 37"/>
          <p:cNvSpPr txBox="1"/>
          <p:nvPr/>
        </p:nvSpPr>
        <p:spPr>
          <a:xfrm>
            <a:off x="5023885" y="1982791"/>
            <a:ext cx="685524" cy="145085"/>
          </a:xfrm>
          <a:prstGeom prst="rect">
            <a:avLst/>
          </a:prstGeom>
        </p:spPr>
        <p:txBody>
          <a:bodyPr lIns="0" tIns="0" rIns="0" bIns="0" rtlCol="0" anchor="t">
            <a:spAutoFit/>
          </a:bodyPr>
          <a:lstStyle/>
          <a:p>
            <a:pPr algn="l">
              <a:lnSpc>
                <a:spcPts val="1120"/>
              </a:lnSpc>
            </a:pPr>
            <a:r>
              <a:rPr lang="en-US" sz="800" b="1">
                <a:solidFill>
                  <a:srgbClr val="2875E2"/>
                </a:solidFill>
                <a:latin typeface="Open Sans Bold"/>
                <a:ea typeface="Open Sans Bold"/>
                <a:cs typeface="Open Sans Bold"/>
                <a:sym typeface="Open Sans Bold"/>
              </a:rPr>
              <a:t>Worker Node</a:t>
            </a:r>
          </a:p>
        </p:txBody>
      </p:sp>
      <p:sp>
        <p:nvSpPr>
          <p:cNvPr id="38" name="TextBox 38"/>
          <p:cNvSpPr txBox="1"/>
          <p:nvPr/>
        </p:nvSpPr>
        <p:spPr>
          <a:xfrm>
            <a:off x="5023885" y="4030237"/>
            <a:ext cx="685524" cy="145085"/>
          </a:xfrm>
          <a:prstGeom prst="rect">
            <a:avLst/>
          </a:prstGeom>
        </p:spPr>
        <p:txBody>
          <a:bodyPr lIns="0" tIns="0" rIns="0" bIns="0" rtlCol="0" anchor="t">
            <a:spAutoFit/>
          </a:bodyPr>
          <a:lstStyle/>
          <a:p>
            <a:pPr algn="l">
              <a:lnSpc>
                <a:spcPts val="1120"/>
              </a:lnSpc>
            </a:pPr>
            <a:r>
              <a:rPr lang="en-US" sz="800" b="1">
                <a:solidFill>
                  <a:srgbClr val="2875E2"/>
                </a:solidFill>
                <a:latin typeface="Open Sans Bold"/>
                <a:ea typeface="Open Sans Bold"/>
                <a:cs typeface="Open Sans Bold"/>
                <a:sym typeface="Open Sans Bold"/>
              </a:rPr>
              <a:t>Worker Node</a:t>
            </a:r>
          </a:p>
        </p:txBody>
      </p:sp>
      <p:sp>
        <p:nvSpPr>
          <p:cNvPr id="39" name="TextBox 39"/>
          <p:cNvSpPr txBox="1"/>
          <p:nvPr/>
        </p:nvSpPr>
        <p:spPr>
          <a:xfrm>
            <a:off x="5334438" y="2304707"/>
            <a:ext cx="396707" cy="145085"/>
          </a:xfrm>
          <a:prstGeom prst="rect">
            <a:avLst/>
          </a:prstGeom>
        </p:spPr>
        <p:txBody>
          <a:bodyPr lIns="0" tIns="0" rIns="0" bIns="0" rtlCol="0" anchor="t">
            <a:spAutoFit/>
          </a:bodyPr>
          <a:lstStyle/>
          <a:p>
            <a:pPr algn="l">
              <a:lnSpc>
                <a:spcPts val="1120"/>
              </a:lnSpc>
            </a:pPr>
            <a:r>
              <a:rPr lang="en-US" sz="800" b="1">
                <a:solidFill>
                  <a:srgbClr val="000000"/>
                </a:solidFill>
                <a:latin typeface="Open Sans Bold"/>
                <a:ea typeface="Open Sans Bold"/>
                <a:cs typeface="Open Sans Bold"/>
                <a:sym typeface="Open Sans Bold"/>
              </a:rPr>
              <a:t>kubelet</a:t>
            </a:r>
          </a:p>
        </p:txBody>
      </p:sp>
      <p:sp>
        <p:nvSpPr>
          <p:cNvPr id="40" name="TextBox 40"/>
          <p:cNvSpPr txBox="1"/>
          <p:nvPr/>
        </p:nvSpPr>
        <p:spPr>
          <a:xfrm>
            <a:off x="6059834" y="4036895"/>
            <a:ext cx="396707" cy="145085"/>
          </a:xfrm>
          <a:prstGeom prst="rect">
            <a:avLst/>
          </a:prstGeom>
        </p:spPr>
        <p:txBody>
          <a:bodyPr lIns="0" tIns="0" rIns="0" bIns="0" rtlCol="0" anchor="t">
            <a:spAutoFit/>
          </a:bodyPr>
          <a:lstStyle/>
          <a:p>
            <a:pPr algn="l">
              <a:lnSpc>
                <a:spcPts val="1120"/>
              </a:lnSpc>
            </a:pPr>
            <a:r>
              <a:rPr lang="en-US" sz="800" b="1">
                <a:solidFill>
                  <a:srgbClr val="000000"/>
                </a:solidFill>
                <a:latin typeface="Open Sans Bold"/>
                <a:ea typeface="Open Sans Bold"/>
                <a:cs typeface="Open Sans Bold"/>
                <a:sym typeface="Open Sans Bold"/>
              </a:rPr>
              <a:t>kubelet</a:t>
            </a:r>
          </a:p>
        </p:txBody>
      </p:sp>
      <p:sp>
        <p:nvSpPr>
          <p:cNvPr id="41" name="TextBox 41"/>
          <p:cNvSpPr txBox="1"/>
          <p:nvPr/>
        </p:nvSpPr>
        <p:spPr>
          <a:xfrm>
            <a:off x="6436681" y="3058525"/>
            <a:ext cx="908952" cy="145085"/>
          </a:xfrm>
          <a:prstGeom prst="rect">
            <a:avLst/>
          </a:prstGeom>
        </p:spPr>
        <p:txBody>
          <a:bodyPr lIns="0" tIns="0" rIns="0" bIns="0" rtlCol="0" anchor="t">
            <a:spAutoFit/>
          </a:bodyPr>
          <a:lstStyle/>
          <a:p>
            <a:pPr algn="l">
              <a:lnSpc>
                <a:spcPts val="1120"/>
              </a:lnSpc>
            </a:pPr>
            <a:r>
              <a:rPr lang="en-US" sz="800" b="1">
                <a:solidFill>
                  <a:srgbClr val="000000"/>
                </a:solidFill>
                <a:latin typeface="Open Sans Bold"/>
                <a:ea typeface="Open Sans Bold"/>
                <a:cs typeface="Open Sans Bold"/>
                <a:sym typeface="Open Sans Bold"/>
              </a:rPr>
              <a:t>Other K8s objects</a:t>
            </a:r>
          </a:p>
        </p:txBody>
      </p:sp>
      <p:sp>
        <p:nvSpPr>
          <p:cNvPr id="42" name="TextBox 42"/>
          <p:cNvSpPr txBox="1"/>
          <p:nvPr/>
        </p:nvSpPr>
        <p:spPr>
          <a:xfrm>
            <a:off x="6416459" y="2302402"/>
            <a:ext cx="950405" cy="145085"/>
          </a:xfrm>
          <a:prstGeom prst="rect">
            <a:avLst/>
          </a:prstGeom>
        </p:spPr>
        <p:txBody>
          <a:bodyPr lIns="0" tIns="0" rIns="0" bIns="0" rtlCol="0" anchor="t">
            <a:spAutoFit/>
          </a:bodyPr>
          <a:lstStyle/>
          <a:p>
            <a:pPr algn="l">
              <a:lnSpc>
                <a:spcPts val="1120"/>
              </a:lnSpc>
            </a:pPr>
            <a:r>
              <a:rPr lang="en-US" sz="800" b="1">
                <a:solidFill>
                  <a:srgbClr val="000000"/>
                </a:solidFill>
                <a:latin typeface="Open Sans Bold"/>
                <a:ea typeface="Open Sans Bold"/>
                <a:cs typeface="Open Sans Bold"/>
                <a:sym typeface="Open Sans Bold"/>
              </a:rPr>
              <a:t>container runtime</a:t>
            </a:r>
          </a:p>
        </p:txBody>
      </p:sp>
      <p:sp>
        <p:nvSpPr>
          <p:cNvPr id="43" name="TextBox 43"/>
          <p:cNvSpPr txBox="1"/>
          <p:nvPr/>
        </p:nvSpPr>
        <p:spPr>
          <a:xfrm>
            <a:off x="6956812" y="4036895"/>
            <a:ext cx="587702" cy="145085"/>
          </a:xfrm>
          <a:prstGeom prst="rect">
            <a:avLst/>
          </a:prstGeom>
        </p:spPr>
        <p:txBody>
          <a:bodyPr lIns="0" tIns="0" rIns="0" bIns="0" rtlCol="0" anchor="t">
            <a:spAutoFit/>
          </a:bodyPr>
          <a:lstStyle/>
          <a:p>
            <a:pPr algn="l">
              <a:lnSpc>
                <a:spcPts val="1120"/>
              </a:lnSpc>
            </a:pPr>
            <a:r>
              <a:rPr lang="en-US" sz="800" b="1">
                <a:solidFill>
                  <a:srgbClr val="000000"/>
                </a:solidFill>
                <a:latin typeface="Open Sans Bold"/>
                <a:ea typeface="Open Sans Bold"/>
                <a:cs typeface="Open Sans Bold"/>
                <a:sym typeface="Open Sans Bold"/>
              </a:rPr>
              <a:t>kube-proxy</a:t>
            </a:r>
          </a:p>
        </p:txBody>
      </p:sp>
      <p:sp>
        <p:nvSpPr>
          <p:cNvPr id="44" name="TextBox 44"/>
          <p:cNvSpPr txBox="1"/>
          <p:nvPr/>
        </p:nvSpPr>
        <p:spPr>
          <a:xfrm>
            <a:off x="7947412" y="2304707"/>
            <a:ext cx="587702" cy="145085"/>
          </a:xfrm>
          <a:prstGeom prst="rect">
            <a:avLst/>
          </a:prstGeom>
        </p:spPr>
        <p:txBody>
          <a:bodyPr lIns="0" tIns="0" rIns="0" bIns="0" rtlCol="0" anchor="t">
            <a:spAutoFit/>
          </a:bodyPr>
          <a:lstStyle/>
          <a:p>
            <a:pPr algn="l">
              <a:lnSpc>
                <a:spcPts val="1120"/>
              </a:lnSpc>
            </a:pPr>
            <a:r>
              <a:rPr lang="en-US" sz="800" b="1">
                <a:solidFill>
                  <a:srgbClr val="000000"/>
                </a:solidFill>
                <a:latin typeface="Open Sans Bold"/>
                <a:ea typeface="Open Sans Bold"/>
                <a:cs typeface="Open Sans Bold"/>
                <a:sym typeface="Open Sans Bold"/>
              </a:rPr>
              <a:t>kube-proxy</a:t>
            </a:r>
          </a:p>
        </p:txBody>
      </p:sp>
      <p:sp>
        <p:nvSpPr>
          <p:cNvPr id="45" name="TextBox 45"/>
          <p:cNvSpPr txBox="1"/>
          <p:nvPr/>
        </p:nvSpPr>
        <p:spPr>
          <a:xfrm rot="-5400000">
            <a:off x="3841756" y="2899200"/>
            <a:ext cx="1464840" cy="145085"/>
          </a:xfrm>
          <a:prstGeom prst="rect">
            <a:avLst/>
          </a:prstGeom>
        </p:spPr>
        <p:txBody>
          <a:bodyPr lIns="0" tIns="0" rIns="0" bIns="0" rtlCol="0" anchor="t">
            <a:spAutoFit/>
          </a:bodyPr>
          <a:lstStyle/>
          <a:p>
            <a:pPr algn="l">
              <a:lnSpc>
                <a:spcPts val="1120"/>
              </a:lnSpc>
            </a:pPr>
            <a:r>
              <a:rPr lang="en-US" sz="800" b="1">
                <a:solidFill>
                  <a:srgbClr val="2875E2"/>
                </a:solidFill>
                <a:latin typeface="Open Sans Bold"/>
                <a:ea typeface="Open Sans Bold"/>
                <a:cs typeface="Open Sans Bold"/>
                <a:sym typeface="Open Sans Bold"/>
              </a:rPr>
              <a:t>Control Plane (Master Node)</a:t>
            </a:r>
          </a:p>
        </p:txBody>
      </p:sp>
      <p:sp>
        <p:nvSpPr>
          <p:cNvPr id="46" name="TextBox 46"/>
          <p:cNvSpPr txBox="1"/>
          <p:nvPr/>
        </p:nvSpPr>
        <p:spPr>
          <a:xfrm>
            <a:off x="8276377" y="3328473"/>
            <a:ext cx="166135" cy="264881"/>
          </a:xfrm>
          <a:prstGeom prst="rect">
            <a:avLst/>
          </a:prstGeom>
        </p:spPr>
        <p:txBody>
          <a:bodyPr lIns="0" tIns="0" rIns="0" bIns="0" rtlCol="0" anchor="t">
            <a:spAutoFit/>
          </a:bodyPr>
          <a:lstStyle/>
          <a:p>
            <a:pPr algn="l">
              <a:lnSpc>
                <a:spcPts val="2100"/>
              </a:lnSpc>
            </a:pPr>
            <a:r>
              <a:rPr lang="en-US" sz="1500" b="1">
                <a:solidFill>
                  <a:srgbClr val="000000"/>
                </a:solidFill>
                <a:latin typeface="Open Sans Bold"/>
                <a:ea typeface="Open Sans Bold"/>
                <a:cs typeface="Open Sans Bold"/>
                <a:sym typeface="Open Sans Bold"/>
              </a:rPr>
              <a:t>...</a:t>
            </a:r>
          </a:p>
        </p:txBody>
      </p:sp>
      <p:sp>
        <p:nvSpPr>
          <p:cNvPr id="47" name="TextBox 47"/>
          <p:cNvSpPr txBox="1"/>
          <p:nvPr/>
        </p:nvSpPr>
        <p:spPr>
          <a:xfrm>
            <a:off x="8164868" y="3976754"/>
            <a:ext cx="143980" cy="242897"/>
          </a:xfrm>
          <a:prstGeom prst="rect">
            <a:avLst/>
          </a:prstGeom>
        </p:spPr>
        <p:txBody>
          <a:bodyPr lIns="0" tIns="0" rIns="0" bIns="0" rtlCol="0" anchor="t">
            <a:spAutoFit/>
          </a:bodyPr>
          <a:lstStyle/>
          <a:p>
            <a:pPr algn="l">
              <a:lnSpc>
                <a:spcPts val="1820"/>
              </a:lnSpc>
            </a:pPr>
            <a:r>
              <a:rPr lang="en-US" sz="1300" b="1">
                <a:solidFill>
                  <a:srgbClr val="000000"/>
                </a:solidFill>
                <a:latin typeface="Open Sans Bold"/>
                <a:ea typeface="Open Sans Bold"/>
                <a:cs typeface="Open Sans Bold"/>
                <a:sym typeface="Open Sans Bold"/>
              </a:rPr>
              <a:t>...</a:t>
            </a:r>
          </a:p>
        </p:txBody>
      </p:sp>
      <p:sp>
        <p:nvSpPr>
          <p:cNvPr id="48" name="TextBox 48"/>
          <p:cNvSpPr txBox="1"/>
          <p:nvPr/>
        </p:nvSpPr>
        <p:spPr>
          <a:xfrm>
            <a:off x="432073" y="1356074"/>
            <a:ext cx="78238" cy="178346"/>
          </a:xfrm>
          <a:prstGeom prst="rect">
            <a:avLst/>
          </a:prstGeom>
        </p:spPr>
        <p:txBody>
          <a:bodyPr lIns="0" tIns="0" rIns="0" bIns="0" rtlCol="0" anchor="t">
            <a:spAutoFit/>
          </a:bodyPr>
          <a:lstStyle/>
          <a:p>
            <a:pPr algn="l">
              <a:lnSpc>
                <a:spcPts val="14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49" name="TextBox 49"/>
          <p:cNvSpPr txBox="1"/>
          <p:nvPr/>
        </p:nvSpPr>
        <p:spPr>
          <a:xfrm>
            <a:off x="432073" y="2092671"/>
            <a:ext cx="78238" cy="178346"/>
          </a:xfrm>
          <a:prstGeom prst="rect">
            <a:avLst/>
          </a:prstGeom>
        </p:spPr>
        <p:txBody>
          <a:bodyPr lIns="0" tIns="0" rIns="0" bIns="0" rtlCol="0" anchor="t">
            <a:spAutoFit/>
          </a:bodyPr>
          <a:lstStyle/>
          <a:p>
            <a:pPr algn="l">
              <a:lnSpc>
                <a:spcPts val="14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50" name="TextBox 50"/>
          <p:cNvSpPr txBox="1"/>
          <p:nvPr/>
        </p:nvSpPr>
        <p:spPr>
          <a:xfrm>
            <a:off x="432073" y="2676868"/>
            <a:ext cx="78238" cy="178346"/>
          </a:xfrm>
          <a:prstGeom prst="rect">
            <a:avLst/>
          </a:prstGeom>
        </p:spPr>
        <p:txBody>
          <a:bodyPr lIns="0" tIns="0" rIns="0" bIns="0" rtlCol="0" anchor="t">
            <a:spAutoFit/>
          </a:bodyPr>
          <a:lstStyle/>
          <a:p>
            <a:pPr algn="l">
              <a:lnSpc>
                <a:spcPts val="14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51" name="TextBox 51"/>
          <p:cNvSpPr txBox="1"/>
          <p:nvPr/>
        </p:nvSpPr>
        <p:spPr>
          <a:xfrm>
            <a:off x="432073" y="3413474"/>
            <a:ext cx="78238" cy="178346"/>
          </a:xfrm>
          <a:prstGeom prst="rect">
            <a:avLst/>
          </a:prstGeom>
        </p:spPr>
        <p:txBody>
          <a:bodyPr lIns="0" tIns="0" rIns="0" bIns="0" rtlCol="0" anchor="t">
            <a:spAutoFit/>
          </a:bodyPr>
          <a:lstStyle/>
          <a:p>
            <a:pPr algn="l">
              <a:lnSpc>
                <a:spcPts val="14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52" name="TextBox 52"/>
          <p:cNvSpPr txBox="1"/>
          <p:nvPr/>
        </p:nvSpPr>
        <p:spPr>
          <a:xfrm>
            <a:off x="600199" y="1342368"/>
            <a:ext cx="3455479" cy="1640262"/>
          </a:xfrm>
          <a:prstGeom prst="rect">
            <a:avLst/>
          </a:prstGeom>
        </p:spPr>
        <p:txBody>
          <a:bodyPr lIns="0" tIns="0" rIns="0" bIns="0" rtlCol="0" anchor="t">
            <a:spAutoFit/>
          </a:bodyPr>
          <a:lstStyle/>
          <a:p>
            <a:pPr algn="just">
              <a:lnSpc>
                <a:spcPts val="1200"/>
              </a:lnSpc>
            </a:pPr>
            <a:r>
              <a:rPr lang="en-US" sz="1000" b="1">
                <a:solidFill>
                  <a:srgbClr val="000000"/>
                </a:solidFill>
                <a:latin typeface="Open Sans Bold"/>
                <a:ea typeface="Open Sans Bold"/>
                <a:cs typeface="Open Sans Bold"/>
                <a:sym typeface="Open Sans Bold"/>
              </a:rPr>
              <a:t>kubelet:</a:t>
            </a:r>
            <a:r>
              <a:rPr lang="en-US" sz="1000">
                <a:solidFill>
                  <a:srgbClr val="000000"/>
                </a:solidFill>
                <a:latin typeface="Open Sans"/>
                <a:ea typeface="Open Sans"/>
                <a:cs typeface="Open Sans"/>
                <a:sym typeface="Open Sans"/>
              </a:rPr>
              <a:t> agent that runs on each worker node and communicates with the control plane. It ensures that containers are running in the pods as deﬁned by the pod speciﬁcations.</a:t>
            </a:r>
          </a:p>
          <a:p>
            <a:pPr algn="just">
              <a:lnSpc>
                <a:spcPts val="2500"/>
              </a:lnSpc>
            </a:pPr>
            <a:r>
              <a:rPr lang="en-US" sz="1000" b="1">
                <a:solidFill>
                  <a:srgbClr val="000000"/>
                </a:solidFill>
                <a:latin typeface="Open Sans Bold"/>
                <a:ea typeface="Open Sans Bold"/>
                <a:cs typeface="Open Sans Bold"/>
                <a:sym typeface="Open Sans Bold"/>
              </a:rPr>
              <a:t>Container Runtime:</a:t>
            </a:r>
            <a:r>
              <a:rPr lang="en-US" sz="1000">
                <a:solidFill>
                  <a:srgbClr val="000000"/>
                </a:solidFill>
                <a:latin typeface="Open Sans"/>
                <a:ea typeface="Open Sans"/>
                <a:cs typeface="Open Sans"/>
                <a:sym typeface="Open Sans"/>
              </a:rPr>
              <a:t> responsible for running the </a:t>
            </a:r>
          </a:p>
          <a:p>
            <a:pPr algn="just">
              <a:lnSpc>
                <a:spcPts val="500"/>
              </a:lnSpc>
            </a:pPr>
            <a:r>
              <a:rPr lang="en-US" sz="1000">
                <a:solidFill>
                  <a:srgbClr val="000000"/>
                </a:solidFill>
                <a:latin typeface="Open Sans"/>
                <a:ea typeface="Open Sans"/>
                <a:cs typeface="Open Sans"/>
                <a:sym typeface="Open Sans"/>
              </a:rPr>
              <a:t>containers on each worker node. Kubernetes supports </a:t>
            </a:r>
          </a:p>
          <a:p>
            <a:pPr algn="just">
              <a:lnSpc>
                <a:spcPts val="1900"/>
              </a:lnSpc>
            </a:pPr>
            <a:r>
              <a:rPr lang="en-US" sz="1000">
                <a:solidFill>
                  <a:srgbClr val="000000"/>
                </a:solidFill>
                <a:latin typeface="Open Sans"/>
                <a:ea typeface="Open Sans"/>
                <a:cs typeface="Open Sans"/>
                <a:sym typeface="Open Sans"/>
              </a:rPr>
              <a:t>several runtimes, such as Docker, containerd, or CRI-O.</a:t>
            </a:r>
          </a:p>
          <a:p>
            <a:pPr algn="just">
              <a:lnSpc>
                <a:spcPts val="2500"/>
              </a:lnSpc>
            </a:pPr>
            <a:r>
              <a:rPr lang="en-US" sz="1000" b="1">
                <a:solidFill>
                  <a:srgbClr val="000000"/>
                </a:solidFill>
                <a:latin typeface="Open Sans Bold"/>
                <a:ea typeface="Open Sans Bold"/>
                <a:cs typeface="Open Sans Bold"/>
                <a:sym typeface="Open Sans Bold"/>
              </a:rPr>
              <a:t>kube-proxy:</a:t>
            </a:r>
            <a:r>
              <a:rPr lang="en-US" sz="1000">
                <a:solidFill>
                  <a:srgbClr val="000000"/>
                </a:solidFill>
                <a:latin typeface="Open Sans"/>
                <a:ea typeface="Open Sans"/>
                <a:cs typeface="Open Sans"/>
                <a:sym typeface="Open Sans"/>
              </a:rPr>
              <a:t> manages network rules on each worker </a:t>
            </a:r>
          </a:p>
          <a:p>
            <a:pPr algn="just">
              <a:lnSpc>
                <a:spcPts val="500"/>
              </a:lnSpc>
            </a:pPr>
            <a:r>
              <a:rPr lang="en-US" sz="1000">
                <a:solidFill>
                  <a:srgbClr val="000000"/>
                </a:solidFill>
                <a:latin typeface="Open Sans"/>
                <a:ea typeface="Open Sans"/>
                <a:cs typeface="Open Sans"/>
                <a:sym typeface="Open Sans"/>
              </a:rPr>
              <a:t>node. It maintains network connectivity and load </a:t>
            </a:r>
          </a:p>
        </p:txBody>
      </p:sp>
      <p:sp>
        <p:nvSpPr>
          <p:cNvPr id="53" name="TextBox 53"/>
          <p:cNvSpPr txBox="1"/>
          <p:nvPr/>
        </p:nvSpPr>
        <p:spPr>
          <a:xfrm>
            <a:off x="600199" y="2901296"/>
            <a:ext cx="3478816" cy="970340"/>
          </a:xfrm>
          <a:prstGeom prst="rect">
            <a:avLst/>
          </a:prstGeom>
        </p:spPr>
        <p:txBody>
          <a:bodyPr lIns="0" tIns="0" rIns="0" bIns="0" rtlCol="0" anchor="t">
            <a:spAutoFit/>
          </a:bodyPr>
          <a:lstStyle/>
          <a:p>
            <a:pPr algn="l">
              <a:lnSpc>
                <a:spcPts val="1900"/>
              </a:lnSpc>
            </a:pPr>
            <a:r>
              <a:rPr lang="en-US" sz="1000">
                <a:solidFill>
                  <a:srgbClr val="000000"/>
                </a:solidFill>
                <a:latin typeface="Open Sans"/>
                <a:ea typeface="Open Sans"/>
                <a:cs typeface="Open Sans"/>
                <a:sym typeface="Open Sans"/>
              </a:rPr>
              <a:t>balancing for services, ensuring that requests are routed </a:t>
            </a:r>
          </a:p>
          <a:p>
            <a:pPr algn="l">
              <a:lnSpc>
                <a:spcPts val="500"/>
              </a:lnSpc>
            </a:pPr>
            <a:r>
              <a:rPr lang="en-US" sz="1000">
                <a:solidFill>
                  <a:srgbClr val="000000"/>
                </a:solidFill>
                <a:latin typeface="Open Sans"/>
                <a:ea typeface="Open Sans"/>
                <a:cs typeface="Open Sans"/>
                <a:sym typeface="Open Sans"/>
              </a:rPr>
              <a:t>to the appropriate pods.</a:t>
            </a:r>
          </a:p>
          <a:p>
            <a:pPr algn="l">
              <a:lnSpc>
                <a:spcPts val="2500"/>
              </a:lnSpc>
            </a:pPr>
            <a:r>
              <a:rPr lang="en-US" sz="1000" b="1">
                <a:solidFill>
                  <a:srgbClr val="000000"/>
                </a:solidFill>
                <a:latin typeface="Open Sans Bold"/>
                <a:ea typeface="Open Sans Bold"/>
                <a:cs typeface="Open Sans Bold"/>
                <a:sym typeface="Open Sans Bold"/>
              </a:rPr>
              <a:t>Other K8s Objects:</a:t>
            </a:r>
            <a:r>
              <a:rPr lang="en-US" sz="1000">
                <a:solidFill>
                  <a:srgbClr val="000000"/>
                </a:solidFill>
                <a:latin typeface="Open Sans"/>
                <a:ea typeface="Open Sans"/>
                <a:cs typeface="Open Sans"/>
                <a:sym typeface="Open Sans"/>
              </a:rPr>
              <a:t> higher-level Kubernetes objects such </a:t>
            </a:r>
          </a:p>
          <a:p>
            <a:pPr algn="l">
              <a:lnSpc>
                <a:spcPts val="500"/>
              </a:lnSpc>
            </a:pPr>
            <a:r>
              <a:rPr lang="en-US" sz="1000">
                <a:solidFill>
                  <a:srgbClr val="000000"/>
                </a:solidFill>
                <a:latin typeface="Open Sans"/>
                <a:ea typeface="Open Sans"/>
                <a:cs typeface="Open Sans"/>
                <a:sym typeface="Open Sans"/>
              </a:rPr>
              <a:t>as ReplicaSets, Deployments, Jobs, Services, StatefulSets, </a:t>
            </a:r>
          </a:p>
          <a:p>
            <a:pPr algn="l">
              <a:lnSpc>
                <a:spcPts val="1900"/>
              </a:lnSpc>
            </a:pPr>
            <a:r>
              <a:rPr lang="en-US" sz="1000">
                <a:solidFill>
                  <a:srgbClr val="000000"/>
                </a:solidFill>
                <a:latin typeface="Open Sans"/>
                <a:ea typeface="Open Sans"/>
                <a:cs typeface="Open Sans"/>
                <a:sym typeface="Open Sans"/>
              </a:rPr>
              <a:t>among others.</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8202" y="1424178"/>
            <a:ext cx="8647595" cy="1903047"/>
          </a:xfrm>
          <a:custGeom>
            <a:avLst/>
            <a:gdLst/>
            <a:ahLst/>
            <a:cxnLst/>
            <a:rect l="l" t="t" r="r" b="b"/>
            <a:pathLst>
              <a:path w="8647595" h="1903047">
                <a:moveTo>
                  <a:pt x="0" y="0"/>
                </a:moveTo>
                <a:lnTo>
                  <a:pt x="8647596" y="0"/>
                </a:lnTo>
                <a:lnTo>
                  <a:pt x="8647596" y="1903047"/>
                </a:lnTo>
                <a:lnTo>
                  <a:pt x="0" y="19030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598420" y="1728949"/>
            <a:ext cx="4026646" cy="1452458"/>
          </a:xfrm>
          <a:prstGeom prst="rect">
            <a:avLst/>
          </a:prstGeom>
        </p:spPr>
        <p:txBody>
          <a:bodyPr lIns="0" tIns="0" rIns="0" bIns="0" rtlCol="0" anchor="t">
            <a:spAutoFit/>
          </a:bodyPr>
          <a:lstStyle/>
          <a:p>
            <a:pPr algn="ctr">
              <a:lnSpc>
                <a:spcPts val="5040"/>
              </a:lnSpc>
            </a:pPr>
            <a:r>
              <a:rPr lang="en-US" sz="3600" b="1">
                <a:solidFill>
                  <a:srgbClr val="595959"/>
                </a:solidFill>
                <a:latin typeface="Ubuntu Bold" panose="020B0804030602030204"/>
                <a:ea typeface="Ubuntu Bold" panose="020B0804030602030204"/>
                <a:cs typeface="Ubuntu Bold" panose="020B0804030602030204"/>
                <a:sym typeface="Ubuntu Bold" panose="020B0804030602030204"/>
              </a:rPr>
              <a:t>Kubernetes</a:t>
            </a:r>
          </a:p>
          <a:p>
            <a:pPr algn="ctr">
              <a:lnSpc>
                <a:spcPts val="5880"/>
              </a:lnSpc>
            </a:pPr>
            <a:r>
              <a:rPr lang="en-US" sz="4200" b="1">
                <a:solidFill>
                  <a:srgbClr val="000000"/>
                </a:solidFill>
                <a:latin typeface="Ubuntu Bold" panose="020B0804030602030204"/>
                <a:ea typeface="Ubuntu Bold" panose="020B0804030602030204"/>
                <a:cs typeface="Ubuntu Bold" panose="020B0804030602030204"/>
                <a:sym typeface="Ubuntu Bold" panose="020B0804030602030204"/>
              </a:rPr>
              <a:t>The kubectl CLI</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2376" y="182651"/>
            <a:ext cx="7726004" cy="1116511"/>
          </a:xfrm>
          <a:custGeom>
            <a:avLst/>
            <a:gdLst/>
            <a:ahLst/>
            <a:cxnLst/>
            <a:rect l="l" t="t" r="r" b="b"/>
            <a:pathLst>
              <a:path w="7726004" h="1116511">
                <a:moveTo>
                  <a:pt x="0" y="0"/>
                </a:moveTo>
                <a:lnTo>
                  <a:pt x="7726003" y="0"/>
                </a:lnTo>
                <a:lnTo>
                  <a:pt x="7726003" y="1116511"/>
                </a:lnTo>
                <a:lnTo>
                  <a:pt x="0" y="11165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058661" y="1865776"/>
            <a:ext cx="1852051" cy="958329"/>
          </a:xfrm>
          <a:custGeom>
            <a:avLst/>
            <a:gdLst/>
            <a:ahLst/>
            <a:cxnLst/>
            <a:rect l="l" t="t" r="r" b="b"/>
            <a:pathLst>
              <a:path w="1852051" h="958329">
                <a:moveTo>
                  <a:pt x="0" y="0"/>
                </a:moveTo>
                <a:lnTo>
                  <a:pt x="1852050" y="0"/>
                </a:lnTo>
                <a:lnTo>
                  <a:pt x="1852050" y="958329"/>
                </a:lnTo>
                <a:lnTo>
                  <a:pt x="0" y="958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5017008" y="2996498"/>
            <a:ext cx="1935404" cy="1117997"/>
          </a:xfrm>
          <a:custGeom>
            <a:avLst/>
            <a:gdLst/>
            <a:ahLst/>
            <a:cxnLst/>
            <a:rect l="l" t="t" r="r" b="b"/>
            <a:pathLst>
              <a:path w="1935404" h="1117997">
                <a:moveTo>
                  <a:pt x="0" y="0"/>
                </a:moveTo>
                <a:lnTo>
                  <a:pt x="1935404" y="0"/>
                </a:lnTo>
                <a:lnTo>
                  <a:pt x="1935404" y="1117997"/>
                </a:lnTo>
                <a:lnTo>
                  <a:pt x="0" y="11179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325879" y="4561046"/>
            <a:ext cx="3708302" cy="395097"/>
          </a:xfrm>
          <a:custGeom>
            <a:avLst/>
            <a:gdLst/>
            <a:ahLst/>
            <a:cxnLst/>
            <a:rect l="l" t="t" r="r" b="b"/>
            <a:pathLst>
              <a:path w="3708302" h="395097">
                <a:moveTo>
                  <a:pt x="0" y="0"/>
                </a:moveTo>
                <a:lnTo>
                  <a:pt x="3708301" y="0"/>
                </a:lnTo>
                <a:lnTo>
                  <a:pt x="3708301" y="395097"/>
                </a:lnTo>
                <a:lnTo>
                  <a:pt x="0" y="39509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4357811" y="2168595"/>
            <a:ext cx="308096" cy="308096"/>
          </a:xfrm>
          <a:custGeom>
            <a:avLst/>
            <a:gdLst/>
            <a:ahLst/>
            <a:cxnLst/>
            <a:rect l="l" t="t" r="r" b="b"/>
            <a:pathLst>
              <a:path w="308096" h="308096">
                <a:moveTo>
                  <a:pt x="0" y="0"/>
                </a:moveTo>
                <a:lnTo>
                  <a:pt x="308096" y="0"/>
                </a:lnTo>
                <a:lnTo>
                  <a:pt x="308096" y="308095"/>
                </a:lnTo>
                <a:lnTo>
                  <a:pt x="0" y="30809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a:off x="4357811" y="2168595"/>
            <a:ext cx="308096" cy="308096"/>
          </a:xfrm>
          <a:custGeom>
            <a:avLst/>
            <a:gdLst/>
            <a:ahLst/>
            <a:cxnLst/>
            <a:rect l="l" t="t" r="r" b="b"/>
            <a:pathLst>
              <a:path w="308096" h="308096">
                <a:moveTo>
                  <a:pt x="0" y="0"/>
                </a:moveTo>
                <a:lnTo>
                  <a:pt x="308096" y="0"/>
                </a:lnTo>
                <a:lnTo>
                  <a:pt x="308096" y="308095"/>
                </a:lnTo>
                <a:lnTo>
                  <a:pt x="0" y="308095"/>
                </a:lnTo>
                <a:lnTo>
                  <a:pt x="0" y="0"/>
                </a:lnTo>
                <a:close/>
              </a:path>
            </a:pathLst>
          </a:custGeom>
          <a:blipFill>
            <a:blip r:embed="rId14"/>
            <a:stretch>
              <a:fillRect/>
            </a:stretch>
          </a:blipFill>
        </p:spPr>
      </p:sp>
      <p:sp>
        <p:nvSpPr>
          <p:cNvPr id="9" name="Freeform 9"/>
          <p:cNvSpPr/>
          <p:nvPr/>
        </p:nvSpPr>
        <p:spPr>
          <a:xfrm>
            <a:off x="262376" y="1164612"/>
            <a:ext cx="8835866" cy="3531222"/>
          </a:xfrm>
          <a:custGeom>
            <a:avLst/>
            <a:gdLst/>
            <a:ahLst/>
            <a:cxnLst/>
            <a:rect l="l" t="t" r="r" b="b"/>
            <a:pathLst>
              <a:path w="8835866" h="3531222">
                <a:moveTo>
                  <a:pt x="0" y="0"/>
                </a:moveTo>
                <a:lnTo>
                  <a:pt x="8835866" y="0"/>
                </a:lnTo>
                <a:lnTo>
                  <a:pt x="8835866" y="3531223"/>
                </a:lnTo>
                <a:lnTo>
                  <a:pt x="0" y="353122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0" name="TextBox 10"/>
          <p:cNvSpPr txBox="1"/>
          <p:nvPr/>
        </p:nvSpPr>
        <p:spPr>
          <a:xfrm>
            <a:off x="5432298" y="1993221"/>
            <a:ext cx="221771" cy="145085"/>
          </a:xfrm>
          <a:prstGeom prst="rect">
            <a:avLst/>
          </a:prstGeom>
        </p:spPr>
        <p:txBody>
          <a:bodyPr lIns="0" tIns="0" rIns="0" bIns="0" rtlCol="0" anchor="t">
            <a:spAutoFit/>
          </a:bodyPr>
          <a:lstStyle/>
          <a:p>
            <a:pPr algn="l">
              <a:lnSpc>
                <a:spcPts val="1120"/>
              </a:lnSpc>
            </a:pPr>
            <a:r>
              <a:rPr lang="en-US" sz="800" b="1">
                <a:solidFill>
                  <a:srgbClr val="9E9E9E"/>
                </a:solidFill>
                <a:latin typeface="Open Sans Bold"/>
                <a:ea typeface="Open Sans Bold"/>
                <a:cs typeface="Open Sans Bold"/>
                <a:sym typeface="Open Sans Bold"/>
              </a:rPr>
              <a:t>Etcd</a:t>
            </a:r>
          </a:p>
        </p:txBody>
      </p:sp>
      <p:sp>
        <p:nvSpPr>
          <p:cNvPr id="11" name="TextBox 11"/>
          <p:cNvSpPr txBox="1"/>
          <p:nvPr/>
        </p:nvSpPr>
        <p:spPr>
          <a:xfrm>
            <a:off x="5262543" y="3629177"/>
            <a:ext cx="552669" cy="249860"/>
          </a:xfrm>
          <a:prstGeom prst="rect">
            <a:avLst/>
          </a:prstGeom>
        </p:spPr>
        <p:txBody>
          <a:bodyPr lIns="0" tIns="0" rIns="0" bIns="0" rtlCol="0" anchor="t">
            <a:spAutoFit/>
          </a:bodyPr>
          <a:lstStyle/>
          <a:p>
            <a:pPr algn="ctr">
              <a:lnSpc>
                <a:spcPts val="975"/>
              </a:lnSpc>
            </a:pPr>
            <a:r>
              <a:rPr lang="en-US" sz="800" b="1">
                <a:solidFill>
                  <a:srgbClr val="9E9E9E"/>
                </a:solidFill>
                <a:latin typeface="Open Sans Bold"/>
                <a:ea typeface="Open Sans Bold"/>
                <a:cs typeface="Open Sans Bold"/>
                <a:sym typeface="Open Sans Bold"/>
              </a:rPr>
              <a:t>Cloud Controller </a:t>
            </a:r>
          </a:p>
        </p:txBody>
      </p:sp>
      <p:sp>
        <p:nvSpPr>
          <p:cNvPr id="12" name="TextBox 12"/>
          <p:cNvSpPr txBox="1"/>
          <p:nvPr/>
        </p:nvSpPr>
        <p:spPr>
          <a:xfrm>
            <a:off x="5295948" y="3876827"/>
            <a:ext cx="457533" cy="126035"/>
          </a:xfrm>
          <a:prstGeom prst="rect">
            <a:avLst/>
          </a:prstGeom>
        </p:spPr>
        <p:txBody>
          <a:bodyPr lIns="0" tIns="0" rIns="0" bIns="0" rtlCol="0" anchor="t">
            <a:spAutoFit/>
          </a:bodyPr>
          <a:lstStyle/>
          <a:p>
            <a:pPr algn="l">
              <a:lnSpc>
                <a:spcPts val="975"/>
              </a:lnSpc>
            </a:pPr>
            <a:r>
              <a:rPr lang="en-US" sz="800" b="1">
                <a:solidFill>
                  <a:srgbClr val="9E9E9E"/>
                </a:solidFill>
                <a:latin typeface="Open Sans Bold"/>
                <a:ea typeface="Open Sans Bold"/>
                <a:cs typeface="Open Sans Bold"/>
                <a:sym typeface="Open Sans Bold"/>
              </a:rPr>
              <a:t>Manager</a:t>
            </a:r>
          </a:p>
        </p:txBody>
      </p:sp>
      <p:sp>
        <p:nvSpPr>
          <p:cNvPr id="13" name="TextBox 13"/>
          <p:cNvSpPr txBox="1"/>
          <p:nvPr/>
        </p:nvSpPr>
        <p:spPr>
          <a:xfrm>
            <a:off x="5732155" y="2824553"/>
            <a:ext cx="529771" cy="145085"/>
          </a:xfrm>
          <a:prstGeom prst="rect">
            <a:avLst/>
          </a:prstGeom>
        </p:spPr>
        <p:txBody>
          <a:bodyPr lIns="0" tIns="0" rIns="0" bIns="0" rtlCol="0" anchor="t">
            <a:spAutoFit/>
          </a:bodyPr>
          <a:lstStyle/>
          <a:p>
            <a:pPr algn="l">
              <a:lnSpc>
                <a:spcPts val="1120"/>
              </a:lnSpc>
            </a:pPr>
            <a:r>
              <a:rPr lang="en-US" sz="800" b="1">
                <a:solidFill>
                  <a:srgbClr val="000000"/>
                </a:solidFill>
                <a:latin typeface="Open Sans Bold"/>
                <a:ea typeface="Open Sans Bold"/>
                <a:cs typeface="Open Sans Bold"/>
                <a:sym typeface="Open Sans Bold"/>
              </a:rPr>
              <a:t>API Server</a:t>
            </a:r>
          </a:p>
        </p:txBody>
      </p:sp>
      <p:sp>
        <p:nvSpPr>
          <p:cNvPr id="14" name="TextBox 14"/>
          <p:cNvSpPr txBox="1"/>
          <p:nvPr/>
        </p:nvSpPr>
        <p:spPr>
          <a:xfrm>
            <a:off x="4919034" y="1212894"/>
            <a:ext cx="994658" cy="230810"/>
          </a:xfrm>
          <a:prstGeom prst="rect">
            <a:avLst/>
          </a:prstGeom>
        </p:spPr>
        <p:txBody>
          <a:bodyPr lIns="0" tIns="0" rIns="0" bIns="0" rtlCol="0" anchor="t">
            <a:spAutoFit/>
          </a:bodyPr>
          <a:lstStyle/>
          <a:p>
            <a:pPr algn="l">
              <a:lnSpc>
                <a:spcPts val="2000"/>
              </a:lnSpc>
            </a:pPr>
            <a:r>
              <a:rPr lang="en-US" sz="800" b="1">
                <a:solidFill>
                  <a:srgbClr val="2875E2"/>
                </a:solidFill>
                <a:latin typeface="Open Sans Bold"/>
                <a:ea typeface="Open Sans Bold"/>
                <a:cs typeface="Open Sans Bold"/>
                <a:sym typeface="Open Sans Bold"/>
              </a:rPr>
              <a:t>Kubernetes Cluster</a:t>
            </a:r>
          </a:p>
        </p:txBody>
      </p:sp>
      <p:sp>
        <p:nvSpPr>
          <p:cNvPr id="15" name="TextBox 15"/>
          <p:cNvSpPr txBox="1"/>
          <p:nvPr/>
        </p:nvSpPr>
        <p:spPr>
          <a:xfrm>
            <a:off x="5042640" y="1510836"/>
            <a:ext cx="1464840" cy="230810"/>
          </a:xfrm>
          <a:prstGeom prst="rect">
            <a:avLst/>
          </a:prstGeom>
        </p:spPr>
        <p:txBody>
          <a:bodyPr lIns="0" tIns="0" rIns="0" bIns="0" rtlCol="0" anchor="t">
            <a:spAutoFit/>
          </a:bodyPr>
          <a:lstStyle/>
          <a:p>
            <a:pPr algn="l">
              <a:lnSpc>
                <a:spcPts val="2000"/>
              </a:lnSpc>
            </a:pPr>
            <a:r>
              <a:rPr lang="en-US" sz="800" b="1">
                <a:solidFill>
                  <a:srgbClr val="2875E2"/>
                </a:solidFill>
                <a:latin typeface="Open Sans Bold"/>
                <a:ea typeface="Open Sans Bold"/>
                <a:cs typeface="Open Sans Bold"/>
                <a:sym typeface="Open Sans Bold"/>
              </a:rPr>
              <a:t>Control Plane (Master Node)</a:t>
            </a:r>
          </a:p>
        </p:txBody>
      </p:sp>
      <p:sp>
        <p:nvSpPr>
          <p:cNvPr id="16" name="TextBox 16"/>
          <p:cNvSpPr txBox="1"/>
          <p:nvPr/>
        </p:nvSpPr>
        <p:spPr>
          <a:xfrm>
            <a:off x="6177039" y="1996745"/>
            <a:ext cx="512874" cy="145085"/>
          </a:xfrm>
          <a:prstGeom prst="rect">
            <a:avLst/>
          </a:prstGeom>
        </p:spPr>
        <p:txBody>
          <a:bodyPr lIns="0" tIns="0" rIns="0" bIns="0" rtlCol="0" anchor="t">
            <a:spAutoFit/>
          </a:bodyPr>
          <a:lstStyle/>
          <a:p>
            <a:pPr algn="l">
              <a:lnSpc>
                <a:spcPts val="1120"/>
              </a:lnSpc>
            </a:pPr>
            <a:r>
              <a:rPr lang="en-US" sz="800" b="1">
                <a:solidFill>
                  <a:srgbClr val="9E9E9E"/>
                </a:solidFill>
                <a:latin typeface="Open Sans Bold"/>
                <a:ea typeface="Open Sans Bold"/>
                <a:cs typeface="Open Sans Bold"/>
                <a:sym typeface="Open Sans Bold"/>
              </a:rPr>
              <a:t>Scheduler</a:t>
            </a:r>
          </a:p>
        </p:txBody>
      </p:sp>
      <p:sp>
        <p:nvSpPr>
          <p:cNvPr id="17" name="TextBox 17"/>
          <p:cNvSpPr txBox="1"/>
          <p:nvPr/>
        </p:nvSpPr>
        <p:spPr>
          <a:xfrm>
            <a:off x="6191641" y="3691090"/>
            <a:ext cx="552669" cy="126035"/>
          </a:xfrm>
          <a:prstGeom prst="rect">
            <a:avLst/>
          </a:prstGeom>
        </p:spPr>
        <p:txBody>
          <a:bodyPr lIns="0" tIns="0" rIns="0" bIns="0" rtlCol="0" anchor="t">
            <a:spAutoFit/>
          </a:bodyPr>
          <a:lstStyle/>
          <a:p>
            <a:pPr algn="l">
              <a:lnSpc>
                <a:spcPts val="975"/>
              </a:lnSpc>
            </a:pPr>
            <a:r>
              <a:rPr lang="en-US" sz="800" b="1">
                <a:solidFill>
                  <a:srgbClr val="9E9E9E"/>
                </a:solidFill>
                <a:latin typeface="Open Sans Bold"/>
                <a:ea typeface="Open Sans Bold"/>
                <a:cs typeface="Open Sans Bold"/>
                <a:sym typeface="Open Sans Bold"/>
              </a:rPr>
              <a:t>Controller </a:t>
            </a:r>
          </a:p>
        </p:txBody>
      </p:sp>
      <p:sp>
        <p:nvSpPr>
          <p:cNvPr id="18" name="TextBox 18"/>
          <p:cNvSpPr txBox="1"/>
          <p:nvPr/>
        </p:nvSpPr>
        <p:spPr>
          <a:xfrm>
            <a:off x="6225045" y="3814915"/>
            <a:ext cx="457533" cy="126035"/>
          </a:xfrm>
          <a:prstGeom prst="rect">
            <a:avLst/>
          </a:prstGeom>
        </p:spPr>
        <p:txBody>
          <a:bodyPr lIns="0" tIns="0" rIns="0" bIns="0" rtlCol="0" anchor="t">
            <a:spAutoFit/>
          </a:bodyPr>
          <a:lstStyle/>
          <a:p>
            <a:pPr algn="l">
              <a:lnSpc>
                <a:spcPts val="975"/>
              </a:lnSpc>
            </a:pPr>
            <a:r>
              <a:rPr lang="en-US" sz="800" b="1">
                <a:solidFill>
                  <a:srgbClr val="9E9E9E"/>
                </a:solidFill>
                <a:latin typeface="Open Sans Bold"/>
                <a:ea typeface="Open Sans Bold"/>
                <a:cs typeface="Open Sans Bold"/>
                <a:sym typeface="Open Sans Bold"/>
              </a:rPr>
              <a:t>Manager</a:t>
            </a:r>
          </a:p>
        </p:txBody>
      </p:sp>
      <p:sp>
        <p:nvSpPr>
          <p:cNvPr id="19" name="TextBox 19"/>
          <p:cNvSpPr txBox="1"/>
          <p:nvPr/>
        </p:nvSpPr>
        <p:spPr>
          <a:xfrm>
            <a:off x="7262717" y="1596009"/>
            <a:ext cx="562099" cy="145085"/>
          </a:xfrm>
          <a:prstGeom prst="rect">
            <a:avLst/>
          </a:prstGeom>
        </p:spPr>
        <p:txBody>
          <a:bodyPr lIns="0" tIns="0" rIns="0" bIns="0" rtlCol="0" anchor="t">
            <a:spAutoFit/>
          </a:bodyPr>
          <a:lstStyle/>
          <a:p>
            <a:pPr algn="l">
              <a:lnSpc>
                <a:spcPts val="1120"/>
              </a:lnSpc>
            </a:pPr>
            <a:r>
              <a:rPr lang="en-US" sz="800" b="1">
                <a:solidFill>
                  <a:srgbClr val="2875E2"/>
                </a:solidFill>
                <a:latin typeface="Open Sans Bold"/>
                <a:ea typeface="Open Sans Bold"/>
                <a:cs typeface="Open Sans Bold"/>
                <a:sym typeface="Open Sans Bold"/>
              </a:rPr>
              <a:t>Data Plane</a:t>
            </a:r>
          </a:p>
        </p:txBody>
      </p:sp>
      <p:sp>
        <p:nvSpPr>
          <p:cNvPr id="20" name="TextBox 20"/>
          <p:cNvSpPr txBox="1"/>
          <p:nvPr/>
        </p:nvSpPr>
        <p:spPr>
          <a:xfrm>
            <a:off x="7356910" y="2002860"/>
            <a:ext cx="685524" cy="145085"/>
          </a:xfrm>
          <a:prstGeom prst="rect">
            <a:avLst/>
          </a:prstGeom>
        </p:spPr>
        <p:txBody>
          <a:bodyPr lIns="0" tIns="0" rIns="0" bIns="0" rtlCol="0" anchor="t">
            <a:spAutoFit/>
          </a:bodyPr>
          <a:lstStyle/>
          <a:p>
            <a:pPr algn="l">
              <a:lnSpc>
                <a:spcPts val="1120"/>
              </a:lnSpc>
            </a:pPr>
            <a:r>
              <a:rPr lang="en-US" sz="800" b="1">
                <a:solidFill>
                  <a:srgbClr val="2875E2"/>
                </a:solidFill>
                <a:latin typeface="Open Sans Bold"/>
                <a:ea typeface="Open Sans Bold"/>
                <a:cs typeface="Open Sans Bold"/>
                <a:sym typeface="Open Sans Bold"/>
              </a:rPr>
              <a:t>Worker Node</a:t>
            </a:r>
          </a:p>
        </p:txBody>
      </p:sp>
      <p:sp>
        <p:nvSpPr>
          <p:cNvPr id="21" name="TextBox 21"/>
          <p:cNvSpPr txBox="1"/>
          <p:nvPr/>
        </p:nvSpPr>
        <p:spPr>
          <a:xfrm>
            <a:off x="7356910" y="3163614"/>
            <a:ext cx="685524" cy="145085"/>
          </a:xfrm>
          <a:prstGeom prst="rect">
            <a:avLst/>
          </a:prstGeom>
        </p:spPr>
        <p:txBody>
          <a:bodyPr lIns="0" tIns="0" rIns="0" bIns="0" rtlCol="0" anchor="t">
            <a:spAutoFit/>
          </a:bodyPr>
          <a:lstStyle/>
          <a:p>
            <a:pPr algn="l">
              <a:lnSpc>
                <a:spcPts val="1120"/>
              </a:lnSpc>
            </a:pPr>
            <a:r>
              <a:rPr lang="en-US" sz="800" b="1">
                <a:solidFill>
                  <a:srgbClr val="2875E2"/>
                </a:solidFill>
                <a:latin typeface="Open Sans Bold"/>
                <a:ea typeface="Open Sans Bold"/>
                <a:cs typeface="Open Sans Bold"/>
                <a:sym typeface="Open Sans Bold"/>
              </a:rPr>
              <a:t>Worker Node</a:t>
            </a:r>
          </a:p>
        </p:txBody>
      </p:sp>
      <p:sp>
        <p:nvSpPr>
          <p:cNvPr id="22" name="TextBox 22"/>
          <p:cNvSpPr txBox="1"/>
          <p:nvPr/>
        </p:nvSpPr>
        <p:spPr>
          <a:xfrm>
            <a:off x="325879" y="282445"/>
            <a:ext cx="4307567" cy="806834"/>
          </a:xfrm>
          <a:prstGeom prst="rect">
            <a:avLst/>
          </a:prstGeom>
        </p:spPr>
        <p:txBody>
          <a:bodyPr lIns="0" tIns="0" rIns="0" bIns="0" rtlCol="0" anchor="t">
            <a:spAutoFit/>
          </a:bodyPr>
          <a:lstStyle/>
          <a:p>
            <a:pPr algn="l">
              <a:lnSpc>
                <a:spcPts val="2800"/>
              </a:lnSpc>
            </a:pPr>
            <a:r>
              <a:rPr lang="en-US" sz="2000" b="1">
                <a:solidFill>
                  <a:srgbClr val="000000"/>
                </a:solidFill>
                <a:latin typeface="Ubuntu Bold" panose="020B0804030602030204"/>
                <a:ea typeface="Ubuntu Bold" panose="020B0804030602030204"/>
                <a:cs typeface="Ubuntu Bold" panose="020B0804030602030204"/>
                <a:sym typeface="Ubuntu Bold" panose="020B0804030602030204"/>
              </a:rPr>
              <a:t>The kubectl CLI</a:t>
            </a:r>
          </a:p>
          <a:p>
            <a:pPr algn="l">
              <a:lnSpc>
                <a:spcPts val="1960"/>
              </a:lnSpc>
            </a:pPr>
            <a:r>
              <a:rPr lang="en-US" sz="1400" b="1">
                <a:solidFill>
                  <a:srgbClr val="000000"/>
                </a:solidFill>
                <a:latin typeface="Open Sans Bold"/>
                <a:ea typeface="Open Sans Bold"/>
                <a:cs typeface="Open Sans Bold"/>
                <a:sym typeface="Open Sans Bold"/>
              </a:rPr>
              <a:t>Interacting with Kubernetes clusters via the CLI</a:t>
            </a:r>
          </a:p>
        </p:txBody>
      </p:sp>
      <p:sp>
        <p:nvSpPr>
          <p:cNvPr id="23" name="TextBox 23"/>
          <p:cNvSpPr txBox="1"/>
          <p:nvPr/>
        </p:nvSpPr>
        <p:spPr>
          <a:xfrm>
            <a:off x="325879" y="4622825"/>
            <a:ext cx="857298" cy="208445"/>
          </a:xfrm>
          <a:prstGeom prst="rect">
            <a:avLst/>
          </a:prstGeom>
        </p:spPr>
        <p:txBody>
          <a:bodyPr lIns="0" tIns="0" rIns="0" bIns="0" rtlCol="0" anchor="t">
            <a:spAutoFit/>
          </a:bodyPr>
          <a:lstStyle/>
          <a:p>
            <a:pPr algn="l">
              <a:lnSpc>
                <a:spcPts val="1680"/>
              </a:lnSpc>
            </a:pPr>
            <a:r>
              <a:rPr lang="en-US" sz="1200" b="1">
                <a:solidFill>
                  <a:srgbClr val="000000"/>
                </a:solidFill>
                <a:latin typeface="Ubuntu Bold" panose="020B0804030602030204"/>
                <a:ea typeface="Ubuntu Bold" panose="020B0804030602030204"/>
                <a:cs typeface="Ubuntu Bold" panose="020B0804030602030204"/>
                <a:sym typeface="Ubuntu Bold" panose="020B0804030602030204"/>
              </a:rPr>
              <a:t>Kubernetes</a:t>
            </a:r>
          </a:p>
        </p:txBody>
      </p:sp>
      <p:sp>
        <p:nvSpPr>
          <p:cNvPr id="24" name="TextBox 24"/>
          <p:cNvSpPr txBox="1"/>
          <p:nvPr/>
        </p:nvSpPr>
        <p:spPr>
          <a:xfrm>
            <a:off x="432073" y="1349464"/>
            <a:ext cx="78238" cy="178346"/>
          </a:xfrm>
          <a:prstGeom prst="rect">
            <a:avLst/>
          </a:prstGeom>
        </p:spPr>
        <p:txBody>
          <a:bodyPr lIns="0" tIns="0" rIns="0" bIns="0" rtlCol="0" anchor="t">
            <a:spAutoFit/>
          </a:bodyPr>
          <a:lstStyle/>
          <a:p>
            <a:pPr algn="l">
              <a:lnSpc>
                <a:spcPts val="14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25" name="TextBox 25"/>
          <p:cNvSpPr txBox="1"/>
          <p:nvPr/>
        </p:nvSpPr>
        <p:spPr>
          <a:xfrm>
            <a:off x="432178" y="2949626"/>
            <a:ext cx="78238" cy="178346"/>
          </a:xfrm>
          <a:prstGeom prst="rect">
            <a:avLst/>
          </a:prstGeom>
        </p:spPr>
        <p:txBody>
          <a:bodyPr lIns="0" tIns="0" rIns="0" bIns="0" rtlCol="0" anchor="t">
            <a:spAutoFit/>
          </a:bodyPr>
          <a:lstStyle/>
          <a:p>
            <a:pPr algn="l">
              <a:lnSpc>
                <a:spcPts val="14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26" name="TextBox 26"/>
          <p:cNvSpPr txBox="1"/>
          <p:nvPr/>
        </p:nvSpPr>
        <p:spPr>
          <a:xfrm>
            <a:off x="432178" y="3533823"/>
            <a:ext cx="78238" cy="178346"/>
          </a:xfrm>
          <a:prstGeom prst="rect">
            <a:avLst/>
          </a:prstGeom>
        </p:spPr>
        <p:txBody>
          <a:bodyPr lIns="0" tIns="0" rIns="0" bIns="0" rtlCol="0" anchor="t">
            <a:spAutoFit/>
          </a:bodyPr>
          <a:lstStyle/>
          <a:p>
            <a:pPr algn="l">
              <a:lnSpc>
                <a:spcPts val="14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27" name="TextBox 27"/>
          <p:cNvSpPr txBox="1"/>
          <p:nvPr/>
        </p:nvSpPr>
        <p:spPr>
          <a:xfrm>
            <a:off x="432178" y="4118019"/>
            <a:ext cx="78238" cy="178346"/>
          </a:xfrm>
          <a:prstGeom prst="rect">
            <a:avLst/>
          </a:prstGeom>
        </p:spPr>
        <p:txBody>
          <a:bodyPr lIns="0" tIns="0" rIns="0" bIns="0" rtlCol="0" anchor="t">
            <a:spAutoFit/>
          </a:bodyPr>
          <a:lstStyle/>
          <a:p>
            <a:pPr algn="l">
              <a:lnSpc>
                <a:spcPts val="14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28" name="TextBox 28"/>
          <p:cNvSpPr txBox="1"/>
          <p:nvPr/>
        </p:nvSpPr>
        <p:spPr>
          <a:xfrm>
            <a:off x="600199" y="1340377"/>
            <a:ext cx="3902783" cy="628250"/>
          </a:xfrm>
          <a:prstGeom prst="rect">
            <a:avLst/>
          </a:prstGeom>
        </p:spPr>
        <p:txBody>
          <a:bodyPr lIns="0" tIns="0" rIns="0" bIns="0" rtlCol="0" anchor="t">
            <a:spAutoFit/>
          </a:bodyPr>
          <a:lstStyle/>
          <a:p>
            <a:pPr algn="l">
              <a:lnSpc>
                <a:spcPts val="1200"/>
              </a:lnSpc>
            </a:pPr>
            <a:r>
              <a:rPr lang="en-US" sz="1000">
                <a:solidFill>
                  <a:srgbClr val="B85450"/>
                </a:solidFill>
                <a:latin typeface="Open Sans"/>
                <a:ea typeface="Open Sans"/>
                <a:cs typeface="Open Sans"/>
                <a:sym typeface="Open Sans"/>
              </a:rPr>
              <a:t>kubectl</a:t>
            </a:r>
            <a:r>
              <a:rPr lang="en-US" sz="1000">
                <a:solidFill>
                  <a:srgbClr val="000000"/>
                </a:solidFill>
                <a:latin typeface="Open Sans"/>
                <a:ea typeface="Open Sans"/>
                <a:cs typeface="Open Sans"/>
                <a:sym typeface="Open Sans"/>
              </a:rPr>
              <a:t> is the primary command-line utility for interacting with a Kubernetes cluster. It allows you to manage and control Kubernetes resources, such as pods, services, deployments, and more, by sending API requests to the Kubernetes control plane.</a:t>
            </a:r>
          </a:p>
        </p:txBody>
      </p:sp>
      <p:sp>
        <p:nvSpPr>
          <p:cNvPr id="29" name="TextBox 29"/>
          <p:cNvSpPr txBox="1"/>
          <p:nvPr/>
        </p:nvSpPr>
        <p:spPr>
          <a:xfrm>
            <a:off x="600294" y="2942520"/>
            <a:ext cx="4151090" cy="1491548"/>
          </a:xfrm>
          <a:prstGeom prst="rect">
            <a:avLst/>
          </a:prstGeom>
        </p:spPr>
        <p:txBody>
          <a:bodyPr lIns="0" tIns="0" rIns="0" bIns="0" rtlCol="0" anchor="t">
            <a:spAutoFit/>
          </a:bodyPr>
          <a:lstStyle/>
          <a:p>
            <a:pPr algn="l">
              <a:lnSpc>
                <a:spcPts val="1200"/>
              </a:lnSpc>
            </a:pPr>
            <a:r>
              <a:rPr lang="en-US" sz="1000" b="1">
                <a:solidFill>
                  <a:srgbClr val="000000"/>
                </a:solidFill>
                <a:latin typeface="Open Sans Bold"/>
                <a:ea typeface="Open Sans Bold"/>
                <a:cs typeface="Open Sans Bold"/>
                <a:sym typeface="Open Sans Bold"/>
              </a:rPr>
              <a:t>Inspect cluster resources:</a:t>
            </a:r>
            <a:r>
              <a:rPr lang="en-US" sz="1000">
                <a:solidFill>
                  <a:srgbClr val="000000"/>
                </a:solidFill>
                <a:latin typeface="Open Sans"/>
                <a:ea typeface="Open Sans"/>
                <a:cs typeface="Open Sans"/>
                <a:sym typeface="Open Sans"/>
              </a:rPr>
              <a:t> Commands such as </a:t>
            </a:r>
            <a:r>
              <a:rPr lang="en-US" sz="1000">
                <a:solidFill>
                  <a:srgbClr val="B85450"/>
                </a:solidFill>
                <a:latin typeface="Open Sans"/>
                <a:ea typeface="Open Sans"/>
                <a:cs typeface="Open Sans"/>
                <a:sym typeface="Open Sans"/>
              </a:rPr>
              <a:t>get</a:t>
            </a:r>
            <a:r>
              <a:rPr lang="en-US" sz="1000">
                <a:solidFill>
                  <a:srgbClr val="000000"/>
                </a:solidFill>
                <a:latin typeface="Open Sans"/>
                <a:ea typeface="Open Sans"/>
                <a:cs typeface="Open Sans"/>
                <a:sym typeface="Open Sans"/>
              </a:rPr>
              <a:t>, </a:t>
            </a:r>
            <a:r>
              <a:rPr lang="en-US" sz="1000">
                <a:solidFill>
                  <a:srgbClr val="B85450"/>
                </a:solidFill>
                <a:latin typeface="Open Sans"/>
                <a:ea typeface="Open Sans"/>
                <a:cs typeface="Open Sans"/>
                <a:sym typeface="Open Sans"/>
              </a:rPr>
              <a:t>describe</a:t>
            </a:r>
            <a:r>
              <a:rPr lang="en-US" sz="1000">
                <a:solidFill>
                  <a:srgbClr val="000000"/>
                </a:solidFill>
                <a:latin typeface="Open Sans"/>
                <a:ea typeface="Open Sans"/>
                <a:cs typeface="Open Sans"/>
                <a:sym typeface="Open Sans"/>
              </a:rPr>
              <a:t>, and </a:t>
            </a:r>
            <a:r>
              <a:rPr lang="en-US" sz="1000">
                <a:solidFill>
                  <a:srgbClr val="B85450"/>
                </a:solidFill>
                <a:latin typeface="Open Sans"/>
                <a:ea typeface="Open Sans"/>
                <a:cs typeface="Open Sans"/>
                <a:sym typeface="Open Sans"/>
              </a:rPr>
              <a:t>logs</a:t>
            </a:r>
            <a:r>
              <a:rPr lang="en-US" sz="1000">
                <a:solidFill>
                  <a:srgbClr val="000000"/>
                </a:solidFill>
                <a:latin typeface="Open Sans"/>
                <a:ea typeface="Open Sans"/>
                <a:cs typeface="Open Sans"/>
                <a:sym typeface="Open Sans"/>
              </a:rPr>
              <a:t> can be used to describe the state of individual resources or groups of resources.</a:t>
            </a:r>
          </a:p>
          <a:p>
            <a:pPr algn="l">
              <a:lnSpc>
                <a:spcPts val="2500"/>
              </a:lnSpc>
            </a:pPr>
            <a:r>
              <a:rPr lang="en-US" sz="1000" b="1">
                <a:solidFill>
                  <a:srgbClr val="000000"/>
                </a:solidFill>
                <a:latin typeface="Open Sans Bold"/>
                <a:ea typeface="Open Sans Bold"/>
                <a:cs typeface="Open Sans Bold"/>
                <a:sym typeface="Open Sans Bold"/>
              </a:rPr>
              <a:t>Imperative resource management:</a:t>
            </a:r>
            <a:r>
              <a:rPr lang="en-US" sz="1000">
                <a:solidFill>
                  <a:srgbClr val="000000"/>
                </a:solidFill>
                <a:latin typeface="Open Sans"/>
                <a:ea typeface="Open Sans"/>
                <a:cs typeface="Open Sans"/>
                <a:sym typeface="Open Sans"/>
              </a:rPr>
              <a:t> Commands such as </a:t>
            </a:r>
            <a:r>
              <a:rPr lang="en-US" sz="1000">
                <a:solidFill>
                  <a:srgbClr val="B85450"/>
                </a:solidFill>
                <a:latin typeface="Open Sans"/>
                <a:ea typeface="Open Sans"/>
                <a:cs typeface="Open Sans"/>
                <a:sym typeface="Open Sans"/>
              </a:rPr>
              <a:t>run</a:t>
            </a:r>
            <a:r>
              <a:rPr lang="en-US" sz="1000">
                <a:solidFill>
                  <a:srgbClr val="000000"/>
                </a:solidFill>
                <a:latin typeface="Open Sans"/>
                <a:ea typeface="Open Sans"/>
                <a:cs typeface="Open Sans"/>
                <a:sym typeface="Open Sans"/>
              </a:rPr>
              <a:t>, </a:t>
            </a:r>
          </a:p>
          <a:p>
            <a:pPr algn="l">
              <a:lnSpc>
                <a:spcPts val="500"/>
              </a:lnSpc>
            </a:pPr>
            <a:r>
              <a:rPr lang="en-US" sz="1000">
                <a:solidFill>
                  <a:srgbClr val="B85450"/>
                </a:solidFill>
                <a:latin typeface="Open Sans"/>
                <a:ea typeface="Open Sans"/>
                <a:cs typeface="Open Sans"/>
                <a:sym typeface="Open Sans"/>
              </a:rPr>
              <a:t>scale</a:t>
            </a:r>
            <a:r>
              <a:rPr lang="en-US" sz="1000">
                <a:solidFill>
                  <a:srgbClr val="000000"/>
                </a:solidFill>
                <a:latin typeface="Open Sans"/>
                <a:ea typeface="Open Sans"/>
                <a:cs typeface="Open Sans"/>
                <a:sym typeface="Open Sans"/>
              </a:rPr>
              <a:t>, </a:t>
            </a:r>
            <a:r>
              <a:rPr lang="en-US" sz="1000">
                <a:solidFill>
                  <a:srgbClr val="B85450"/>
                </a:solidFill>
                <a:latin typeface="Open Sans"/>
                <a:ea typeface="Open Sans"/>
                <a:cs typeface="Open Sans"/>
                <a:sym typeface="Open Sans"/>
              </a:rPr>
              <a:t>create</a:t>
            </a:r>
            <a:r>
              <a:rPr lang="en-US" sz="1000">
                <a:solidFill>
                  <a:srgbClr val="000000"/>
                </a:solidFill>
                <a:latin typeface="Open Sans"/>
                <a:ea typeface="Open Sans"/>
                <a:cs typeface="Open Sans"/>
                <a:sym typeface="Open Sans"/>
              </a:rPr>
              <a:t>, and </a:t>
            </a:r>
            <a:r>
              <a:rPr lang="en-US" sz="1000">
                <a:solidFill>
                  <a:srgbClr val="B85450"/>
                </a:solidFill>
                <a:latin typeface="Open Sans"/>
                <a:ea typeface="Open Sans"/>
                <a:cs typeface="Open Sans"/>
                <a:sym typeface="Open Sans"/>
              </a:rPr>
              <a:t>delete</a:t>
            </a:r>
            <a:r>
              <a:rPr lang="en-US" sz="1000">
                <a:solidFill>
                  <a:srgbClr val="000000"/>
                </a:solidFill>
                <a:latin typeface="Open Sans"/>
                <a:ea typeface="Open Sans"/>
                <a:cs typeface="Open Sans"/>
                <a:sym typeface="Open Sans"/>
              </a:rPr>
              <a:t> can be used to imperatively create, </a:t>
            </a:r>
          </a:p>
          <a:p>
            <a:pPr algn="l">
              <a:lnSpc>
                <a:spcPts val="1900"/>
              </a:lnSpc>
            </a:pPr>
            <a:r>
              <a:rPr lang="en-US" sz="1000">
                <a:solidFill>
                  <a:srgbClr val="000000"/>
                </a:solidFill>
                <a:latin typeface="Open Sans"/>
                <a:ea typeface="Open Sans"/>
                <a:cs typeface="Open Sans"/>
                <a:sym typeface="Open Sans"/>
              </a:rPr>
              <a:t>update, and delete resources.</a:t>
            </a:r>
          </a:p>
          <a:p>
            <a:pPr algn="l">
              <a:lnSpc>
                <a:spcPts val="2500"/>
              </a:lnSpc>
            </a:pPr>
            <a:r>
              <a:rPr lang="en-US" sz="1000" b="1">
                <a:solidFill>
                  <a:srgbClr val="000000"/>
                </a:solidFill>
                <a:latin typeface="Open Sans Bold"/>
                <a:ea typeface="Open Sans Bold"/>
                <a:cs typeface="Open Sans Bold"/>
                <a:sym typeface="Open Sans Bold"/>
              </a:rPr>
              <a:t>Declarative resource management:</a:t>
            </a:r>
            <a:r>
              <a:rPr lang="en-US" sz="1000">
                <a:solidFill>
                  <a:srgbClr val="000000"/>
                </a:solidFill>
                <a:latin typeface="Open Sans"/>
                <a:ea typeface="Open Sans"/>
                <a:cs typeface="Open Sans"/>
                <a:sym typeface="Open Sans"/>
              </a:rPr>
              <a:t> Commands such as </a:t>
            </a:r>
            <a:r>
              <a:rPr lang="en-US" sz="1000">
                <a:solidFill>
                  <a:srgbClr val="B85450"/>
                </a:solidFill>
                <a:latin typeface="Open Sans"/>
                <a:ea typeface="Open Sans"/>
                <a:cs typeface="Open Sans"/>
                <a:sym typeface="Open Sans"/>
              </a:rPr>
              <a:t>apply</a:t>
            </a:r>
            <a:r>
              <a:rPr lang="en-US" sz="1000">
                <a:solidFill>
                  <a:srgbClr val="000000"/>
                </a:solidFill>
                <a:latin typeface="Open Sans"/>
                <a:ea typeface="Open Sans"/>
                <a:cs typeface="Open Sans"/>
                <a:sym typeface="Open Sans"/>
              </a:rPr>
              <a:t> </a:t>
            </a:r>
          </a:p>
          <a:p>
            <a:pPr algn="l">
              <a:lnSpc>
                <a:spcPts val="500"/>
              </a:lnSpc>
            </a:pPr>
            <a:r>
              <a:rPr lang="en-US" sz="1000">
                <a:solidFill>
                  <a:srgbClr val="000000"/>
                </a:solidFill>
                <a:latin typeface="Open Sans"/>
                <a:ea typeface="Open Sans"/>
                <a:cs typeface="Open Sans"/>
                <a:sym typeface="Open Sans"/>
              </a:rPr>
              <a:t>and </a:t>
            </a:r>
            <a:r>
              <a:rPr lang="en-US" sz="1000">
                <a:solidFill>
                  <a:srgbClr val="B85450"/>
                </a:solidFill>
                <a:latin typeface="Open Sans"/>
                <a:ea typeface="Open Sans"/>
                <a:cs typeface="Open Sans"/>
                <a:sym typeface="Open Sans"/>
              </a:rPr>
              <a:t>diff</a:t>
            </a:r>
            <a:r>
              <a:rPr lang="en-US" sz="1000">
                <a:solidFill>
                  <a:srgbClr val="000000"/>
                </a:solidFill>
                <a:latin typeface="Open Sans"/>
                <a:ea typeface="Open Sans"/>
                <a:cs typeface="Open Sans"/>
                <a:sym typeface="Open Sans"/>
              </a:rPr>
              <a:t> can be used to declaratively manage resources.</a:t>
            </a:r>
          </a:p>
        </p:txBody>
      </p:sp>
      <p:sp>
        <p:nvSpPr>
          <p:cNvPr id="30" name="TextBox 30"/>
          <p:cNvSpPr txBox="1"/>
          <p:nvPr/>
        </p:nvSpPr>
        <p:spPr>
          <a:xfrm>
            <a:off x="498300" y="2191179"/>
            <a:ext cx="3590849" cy="183070"/>
          </a:xfrm>
          <a:prstGeom prst="rect">
            <a:avLst/>
          </a:prstGeom>
        </p:spPr>
        <p:txBody>
          <a:bodyPr lIns="0" tIns="0" rIns="0" bIns="0" rtlCol="0" anchor="t">
            <a:spAutoFit/>
          </a:bodyPr>
          <a:lstStyle/>
          <a:p>
            <a:pPr algn="l">
              <a:lnSpc>
                <a:spcPts val="1470"/>
              </a:lnSpc>
            </a:pPr>
            <a:r>
              <a:rPr lang="en-US" sz="1050">
                <a:solidFill>
                  <a:srgbClr val="EFEFEF"/>
                </a:solidFill>
                <a:latin typeface="JetBrains Mono" panose="02010509020102050004"/>
                <a:ea typeface="JetBrains Mono" panose="02010509020102050004"/>
                <a:cs typeface="JetBrains Mono" panose="02010509020102050004"/>
                <a:sym typeface="JetBrains Mono" panose="02010509020102050004"/>
              </a:rPr>
              <a:t>kubectl [command] [res. type] [name] [flags]</a:t>
            </a:r>
          </a:p>
        </p:txBody>
      </p:sp>
      <p:sp>
        <p:nvSpPr>
          <p:cNvPr id="31" name="TextBox 31"/>
          <p:cNvSpPr txBox="1"/>
          <p:nvPr/>
        </p:nvSpPr>
        <p:spPr>
          <a:xfrm>
            <a:off x="412575" y="2632872"/>
            <a:ext cx="2828373" cy="208093"/>
          </a:xfrm>
          <a:prstGeom prst="rect">
            <a:avLst/>
          </a:prstGeom>
        </p:spPr>
        <p:txBody>
          <a:bodyPr lIns="0" tIns="0" rIns="0" bIns="0" rtlCol="0" anchor="t">
            <a:spAutoFit/>
          </a:bodyPr>
          <a:lstStyle/>
          <a:p>
            <a:pPr algn="l">
              <a:lnSpc>
                <a:spcPts val="1680"/>
              </a:lnSpc>
            </a:pPr>
            <a:r>
              <a:rPr lang="en-US" sz="1200" b="1">
                <a:solidFill>
                  <a:srgbClr val="000000"/>
                </a:solidFill>
                <a:latin typeface="Open Sans Bold"/>
                <a:ea typeface="Open Sans Bold"/>
                <a:cs typeface="Open Sans Bold"/>
                <a:sym typeface="Open Sans Bold"/>
              </a:rPr>
              <a:t>Main types of commands / use-cases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6393" y="1377153"/>
            <a:ext cx="2830201" cy="1629604"/>
          </a:xfrm>
          <a:custGeom>
            <a:avLst/>
            <a:gdLst/>
            <a:ahLst/>
            <a:cxnLst/>
            <a:rect l="l" t="t" r="r" b="b"/>
            <a:pathLst>
              <a:path w="2830201" h="1629604">
                <a:moveTo>
                  <a:pt x="0" y="0"/>
                </a:moveTo>
                <a:lnTo>
                  <a:pt x="2830201" y="0"/>
                </a:lnTo>
                <a:lnTo>
                  <a:pt x="2830201" y="1629604"/>
                </a:lnTo>
                <a:lnTo>
                  <a:pt x="0" y="1629604"/>
                </a:lnTo>
                <a:lnTo>
                  <a:pt x="0" y="0"/>
                </a:lnTo>
                <a:close/>
              </a:path>
            </a:pathLst>
          </a:custGeom>
          <a:blipFill>
            <a:blip r:embed="rId2"/>
            <a:stretch>
              <a:fillRect/>
            </a:stretch>
          </a:blipFill>
        </p:spPr>
      </p:sp>
      <p:sp>
        <p:nvSpPr>
          <p:cNvPr id="3" name="Freeform 3"/>
          <p:cNvSpPr/>
          <p:nvPr/>
        </p:nvSpPr>
        <p:spPr>
          <a:xfrm>
            <a:off x="466477" y="1240622"/>
            <a:ext cx="6682054" cy="2804932"/>
          </a:xfrm>
          <a:custGeom>
            <a:avLst/>
            <a:gdLst/>
            <a:ahLst/>
            <a:cxnLst/>
            <a:rect l="l" t="t" r="r" b="b"/>
            <a:pathLst>
              <a:path w="6682054" h="2804932">
                <a:moveTo>
                  <a:pt x="0" y="0"/>
                </a:moveTo>
                <a:lnTo>
                  <a:pt x="6682055" y="0"/>
                </a:lnTo>
                <a:lnTo>
                  <a:pt x="6682055" y="2804931"/>
                </a:lnTo>
                <a:lnTo>
                  <a:pt x="0" y="28049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696049" y="1624251"/>
            <a:ext cx="2378354" cy="264871"/>
          </a:xfrm>
          <a:prstGeom prst="rect">
            <a:avLst/>
          </a:prstGeom>
        </p:spPr>
        <p:txBody>
          <a:bodyPr lIns="0" tIns="0" rIns="0" bIns="0" rtlCol="0" anchor="t">
            <a:spAutoFit/>
          </a:bodyPr>
          <a:lstStyle/>
          <a:p>
            <a:pPr algn="l">
              <a:lnSpc>
                <a:spcPts val="2175"/>
              </a:lnSpc>
            </a:pPr>
            <a:r>
              <a:rPr lang="en-US" sz="1800" b="1" spc="23">
                <a:solidFill>
                  <a:srgbClr val="000000"/>
                </a:solidFill>
                <a:latin typeface="Montserrat Bold" panose="00000600000000000000"/>
                <a:ea typeface="Montserrat Bold" panose="00000600000000000000"/>
                <a:cs typeface="Montserrat Bold" panose="00000600000000000000"/>
                <a:sym typeface="Montserrat Bold" panose="00000600000000000000"/>
              </a:rPr>
              <a:t>$ alias k=kubectl</a:t>
            </a:r>
          </a:p>
        </p:txBody>
      </p:sp>
      <p:sp>
        <p:nvSpPr>
          <p:cNvPr id="5" name="TextBox 5"/>
          <p:cNvSpPr txBox="1"/>
          <p:nvPr/>
        </p:nvSpPr>
        <p:spPr>
          <a:xfrm>
            <a:off x="696049" y="2176701"/>
            <a:ext cx="1538935" cy="533219"/>
          </a:xfrm>
          <a:prstGeom prst="rect">
            <a:avLst/>
          </a:prstGeom>
        </p:spPr>
        <p:txBody>
          <a:bodyPr lIns="0" tIns="0" rIns="0" bIns="0" rtlCol="0" anchor="t">
            <a:spAutoFit/>
          </a:bodyPr>
          <a:lstStyle/>
          <a:p>
            <a:pPr algn="l">
              <a:lnSpc>
                <a:spcPts val="2175"/>
              </a:lnSpc>
            </a:pPr>
            <a:r>
              <a:rPr lang="en-US" sz="1800" b="1" spc="23">
                <a:solidFill>
                  <a:srgbClr val="000000"/>
                </a:solidFill>
                <a:latin typeface="Montserrat Bold" panose="00000600000000000000"/>
                <a:ea typeface="Montserrat Bold" panose="00000600000000000000"/>
                <a:cs typeface="Montserrat Bold" panose="00000600000000000000"/>
                <a:sym typeface="Montserrat Bold" panose="00000600000000000000"/>
              </a:rPr>
              <a:t>$ k version </a:t>
            </a:r>
            <a:r>
              <a:rPr lang="en-US" sz="1800" spc="23">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6" name="TextBox 6"/>
          <p:cNvSpPr txBox="1"/>
          <p:nvPr/>
        </p:nvSpPr>
        <p:spPr>
          <a:xfrm>
            <a:off x="1335434" y="3603355"/>
            <a:ext cx="2352123" cy="253232"/>
          </a:xfrm>
          <a:prstGeom prst="rect">
            <a:avLst/>
          </a:prstGeom>
        </p:spPr>
        <p:txBody>
          <a:bodyPr lIns="0" tIns="0" rIns="0" bIns="0" rtlCol="0" anchor="t">
            <a:spAutoFit/>
          </a:bodyPr>
          <a:lstStyle/>
          <a:p>
            <a:pPr algn="l">
              <a:lnSpc>
                <a:spcPts val="2100"/>
              </a:lnSpc>
            </a:pPr>
            <a:r>
              <a:rPr lang="en-US" sz="1500" spc="-18">
                <a:solidFill>
                  <a:srgbClr val="000000"/>
                </a:solidFill>
                <a:latin typeface="IBM Plex Sans" panose="020B0503050203000203"/>
                <a:ea typeface="IBM Plex Sans" panose="020B0503050203000203"/>
                <a:cs typeface="IBM Plex Sans" panose="020B0503050203000203"/>
                <a:sym typeface="IBM Plex Sans" panose="020B0503050203000203"/>
              </a:rPr>
              <a:t>Use the shortcut to refer to </a:t>
            </a:r>
          </a:p>
        </p:txBody>
      </p:sp>
      <p:sp>
        <p:nvSpPr>
          <p:cNvPr id="7" name="TextBox 7"/>
          <p:cNvSpPr txBox="1"/>
          <p:nvPr/>
        </p:nvSpPr>
        <p:spPr>
          <a:xfrm>
            <a:off x="4203897" y="1408157"/>
            <a:ext cx="2835831" cy="460800"/>
          </a:xfrm>
          <a:prstGeom prst="rect">
            <a:avLst/>
          </a:prstGeom>
        </p:spPr>
        <p:txBody>
          <a:bodyPr lIns="0" tIns="0" rIns="0" bIns="0" rtlCol="0" anchor="t">
            <a:spAutoFit/>
          </a:bodyPr>
          <a:lstStyle/>
          <a:p>
            <a:pPr algn="ctr">
              <a:lnSpc>
                <a:spcPts val="1800"/>
              </a:lnSpc>
            </a:pPr>
            <a:r>
              <a:rPr lang="en-US" sz="1500" spc="-18">
                <a:solidFill>
                  <a:srgbClr val="000000"/>
                </a:solidFill>
                <a:latin typeface="IBM Plex Sans" panose="020B0503050203000203"/>
                <a:ea typeface="IBM Plex Sans" panose="020B0503050203000203"/>
                <a:cs typeface="IBM Plex Sans" panose="020B0503050203000203"/>
                <a:sym typeface="IBM Plex Sans" panose="020B0503050203000203"/>
              </a:rPr>
              <a:t>Create an alias for the kubectl command line tool in your local </a:t>
            </a:r>
          </a:p>
        </p:txBody>
      </p:sp>
      <p:sp>
        <p:nvSpPr>
          <p:cNvPr id="8" name="TextBox 8"/>
          <p:cNvSpPr txBox="1"/>
          <p:nvPr/>
        </p:nvSpPr>
        <p:spPr>
          <a:xfrm>
            <a:off x="5043468" y="1872901"/>
            <a:ext cx="1068896" cy="224657"/>
          </a:xfrm>
          <a:prstGeom prst="rect">
            <a:avLst/>
          </a:prstGeom>
        </p:spPr>
        <p:txBody>
          <a:bodyPr lIns="0" tIns="0" rIns="0" bIns="0" rtlCol="0" anchor="t">
            <a:spAutoFit/>
          </a:bodyPr>
          <a:lstStyle/>
          <a:p>
            <a:pPr algn="l">
              <a:lnSpc>
                <a:spcPts val="1800"/>
              </a:lnSpc>
            </a:pPr>
            <a:r>
              <a:rPr lang="en-US" sz="1500" spc="-18">
                <a:solidFill>
                  <a:srgbClr val="000000"/>
                </a:solidFill>
                <a:latin typeface="IBM Plex Sans" panose="020B0503050203000203"/>
                <a:ea typeface="IBM Plex Sans" panose="020B0503050203000203"/>
                <a:cs typeface="IBM Plex Sans" panose="020B0503050203000203"/>
                <a:sym typeface="IBM Plex Sans" panose="020B0503050203000203"/>
              </a:rPr>
              <a:t>environment</a:t>
            </a:r>
          </a:p>
        </p:txBody>
      </p:sp>
      <p:sp>
        <p:nvSpPr>
          <p:cNvPr id="9" name="TextBox 9"/>
          <p:cNvSpPr txBox="1"/>
          <p:nvPr/>
        </p:nvSpPr>
        <p:spPr>
          <a:xfrm>
            <a:off x="3643665" y="3587401"/>
            <a:ext cx="816102" cy="263500"/>
          </a:xfrm>
          <a:prstGeom prst="rect">
            <a:avLst/>
          </a:prstGeom>
        </p:spPr>
        <p:txBody>
          <a:bodyPr lIns="0" tIns="0" rIns="0" bIns="0" rtlCol="0" anchor="t">
            <a:spAutoFit/>
          </a:bodyPr>
          <a:lstStyle/>
          <a:p>
            <a:pPr algn="l">
              <a:lnSpc>
                <a:spcPts val="2100"/>
              </a:lnSpc>
            </a:pPr>
            <a:r>
              <a:rPr lang="en-US" sz="1500" spc="19">
                <a:solidFill>
                  <a:srgbClr val="000000"/>
                </a:solidFill>
                <a:latin typeface="Montserrat" panose="00000500000000000000"/>
                <a:ea typeface="Montserrat" panose="00000500000000000000"/>
                <a:cs typeface="Montserrat" panose="00000500000000000000"/>
                <a:sym typeface="Montserrat" panose="00000500000000000000"/>
              </a:rPr>
              <a:t>kubectl</a:t>
            </a:r>
          </a:p>
        </p:txBody>
      </p:sp>
      <p:sp>
        <p:nvSpPr>
          <p:cNvPr id="10" name="TextBox 10"/>
          <p:cNvSpPr txBox="1"/>
          <p:nvPr/>
        </p:nvSpPr>
        <p:spPr>
          <a:xfrm>
            <a:off x="514350" y="534976"/>
            <a:ext cx="3689547" cy="360707"/>
          </a:xfrm>
          <a:prstGeom prst="rect">
            <a:avLst/>
          </a:prstGeom>
        </p:spPr>
        <p:txBody>
          <a:bodyPr lIns="0" tIns="0" rIns="0" bIns="0" rtlCol="0" anchor="t">
            <a:spAutoFit/>
          </a:bodyPr>
          <a:lstStyle/>
          <a:p>
            <a:pPr algn="ctr">
              <a:lnSpc>
                <a:spcPts val="3100"/>
              </a:lnSpc>
              <a:spcBef>
                <a:spcPct val="0"/>
              </a:spcBef>
            </a:pPr>
            <a:r>
              <a:rPr lang="en-US" sz="2215" b="1">
                <a:solidFill>
                  <a:srgbClr val="000000"/>
                </a:solidFill>
                <a:latin typeface="Open Sans Bold"/>
                <a:ea typeface="Open Sans Bold"/>
                <a:cs typeface="Open Sans Bold"/>
                <a:sym typeface="Open Sans Bold"/>
              </a:rPr>
              <a:t>Using the Alias for kubectl</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3557006"/>
            <a:ext cx="8145632" cy="301463"/>
          </a:xfrm>
          <a:prstGeom prst="rect">
            <a:avLst/>
          </a:prstGeom>
        </p:spPr>
        <p:txBody>
          <a:bodyPr lIns="0" tIns="0" rIns="0" bIns="0" rtlCol="0" anchor="t">
            <a:spAutoFit/>
          </a:bodyPr>
          <a:lstStyle/>
          <a:p>
            <a:pPr algn="ctr">
              <a:lnSpc>
                <a:spcPts val="1285"/>
              </a:lnSpc>
              <a:spcBef>
                <a:spcPct val="0"/>
              </a:spcBef>
            </a:pPr>
            <a:r>
              <a:rPr lang="en-US" sz="915" b="1">
                <a:solidFill>
                  <a:srgbClr val="000000"/>
                </a:solidFill>
                <a:latin typeface="Open Sans Bold"/>
                <a:ea typeface="Open Sans Bold"/>
                <a:cs typeface="Open Sans Bold"/>
                <a:sym typeface="Open Sans Bold"/>
              </a:rPr>
              <a:t>source &lt;(kubectl completion bash) # set up autocomplete in bash into the current shell, bash-completion package should be installed first.</a:t>
            </a:r>
          </a:p>
          <a:p>
            <a:pPr algn="ctr">
              <a:lnSpc>
                <a:spcPts val="1285"/>
              </a:lnSpc>
              <a:spcBef>
                <a:spcPct val="0"/>
              </a:spcBef>
            </a:pPr>
            <a:r>
              <a:rPr lang="en-US" sz="915" b="1">
                <a:solidFill>
                  <a:srgbClr val="000000"/>
                </a:solidFill>
                <a:latin typeface="Open Sans Bold"/>
                <a:ea typeface="Open Sans Bold"/>
                <a:cs typeface="Open Sans Bold"/>
                <a:sym typeface="Open Sans Bold"/>
              </a:rPr>
              <a:t>echo "source &lt;(kubectl completion bash)" &gt;&gt; ~/.bashrc # add autocomplete permanently to your bash shell.</a:t>
            </a:r>
          </a:p>
        </p:txBody>
      </p:sp>
      <p:sp>
        <p:nvSpPr>
          <p:cNvPr id="3" name="Freeform 3"/>
          <p:cNvSpPr/>
          <p:nvPr/>
        </p:nvSpPr>
        <p:spPr>
          <a:xfrm>
            <a:off x="472811" y="1383478"/>
            <a:ext cx="3522897" cy="868499"/>
          </a:xfrm>
          <a:custGeom>
            <a:avLst/>
            <a:gdLst/>
            <a:ahLst/>
            <a:cxnLst/>
            <a:rect l="l" t="t" r="r" b="b"/>
            <a:pathLst>
              <a:path w="3522897" h="868499">
                <a:moveTo>
                  <a:pt x="0" y="0"/>
                </a:moveTo>
                <a:lnTo>
                  <a:pt x="3522898" y="0"/>
                </a:lnTo>
                <a:lnTo>
                  <a:pt x="3522898" y="868499"/>
                </a:lnTo>
                <a:lnTo>
                  <a:pt x="0" y="868499"/>
                </a:lnTo>
                <a:lnTo>
                  <a:pt x="0" y="0"/>
                </a:lnTo>
                <a:close/>
              </a:path>
            </a:pathLst>
          </a:custGeom>
          <a:blipFill>
            <a:blip r:embed="rId2"/>
            <a:stretch>
              <a:fillRect/>
            </a:stretch>
          </a:blipFill>
        </p:spPr>
      </p:sp>
      <p:sp>
        <p:nvSpPr>
          <p:cNvPr id="4" name="Freeform 4"/>
          <p:cNvSpPr/>
          <p:nvPr/>
        </p:nvSpPr>
        <p:spPr>
          <a:xfrm>
            <a:off x="462886" y="1368304"/>
            <a:ext cx="3535604" cy="1245403"/>
          </a:xfrm>
          <a:custGeom>
            <a:avLst/>
            <a:gdLst/>
            <a:ahLst/>
            <a:cxnLst/>
            <a:rect l="l" t="t" r="r" b="b"/>
            <a:pathLst>
              <a:path w="3535604" h="1245403">
                <a:moveTo>
                  <a:pt x="0" y="0"/>
                </a:moveTo>
                <a:lnTo>
                  <a:pt x="3535604" y="0"/>
                </a:lnTo>
                <a:lnTo>
                  <a:pt x="3535604" y="1245404"/>
                </a:lnTo>
                <a:lnTo>
                  <a:pt x="0" y="12454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4465053" y="2308736"/>
            <a:ext cx="3522897" cy="868499"/>
          </a:xfrm>
          <a:custGeom>
            <a:avLst/>
            <a:gdLst/>
            <a:ahLst/>
            <a:cxnLst/>
            <a:rect l="l" t="t" r="r" b="b"/>
            <a:pathLst>
              <a:path w="3522897" h="868499">
                <a:moveTo>
                  <a:pt x="0" y="0"/>
                </a:moveTo>
                <a:lnTo>
                  <a:pt x="3522898" y="0"/>
                </a:lnTo>
                <a:lnTo>
                  <a:pt x="3522898" y="868499"/>
                </a:lnTo>
                <a:lnTo>
                  <a:pt x="0" y="868499"/>
                </a:lnTo>
                <a:lnTo>
                  <a:pt x="0" y="0"/>
                </a:lnTo>
                <a:close/>
              </a:path>
            </a:pathLst>
          </a:custGeom>
          <a:blipFill>
            <a:blip r:embed="rId2"/>
            <a:stretch>
              <a:fillRect/>
            </a:stretch>
          </a:blipFill>
        </p:spPr>
      </p:sp>
      <p:sp>
        <p:nvSpPr>
          <p:cNvPr id="6" name="Freeform 6"/>
          <p:cNvSpPr/>
          <p:nvPr/>
        </p:nvSpPr>
        <p:spPr>
          <a:xfrm>
            <a:off x="4455138" y="2293553"/>
            <a:ext cx="3659886" cy="1225353"/>
          </a:xfrm>
          <a:custGeom>
            <a:avLst/>
            <a:gdLst/>
            <a:ahLst/>
            <a:cxnLst/>
            <a:rect l="l" t="t" r="r" b="b"/>
            <a:pathLst>
              <a:path w="3659886" h="1225353">
                <a:moveTo>
                  <a:pt x="0" y="0"/>
                </a:moveTo>
                <a:lnTo>
                  <a:pt x="3659886" y="0"/>
                </a:lnTo>
                <a:lnTo>
                  <a:pt x="3659886" y="1225353"/>
                </a:lnTo>
                <a:lnTo>
                  <a:pt x="0" y="12253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2157660" y="2122503"/>
            <a:ext cx="2424627" cy="720166"/>
          </a:xfrm>
          <a:custGeom>
            <a:avLst/>
            <a:gdLst/>
            <a:ahLst/>
            <a:cxnLst/>
            <a:rect l="l" t="t" r="r" b="b"/>
            <a:pathLst>
              <a:path w="2424627" h="720166">
                <a:moveTo>
                  <a:pt x="0" y="0"/>
                </a:moveTo>
                <a:lnTo>
                  <a:pt x="2424627" y="0"/>
                </a:lnTo>
                <a:lnTo>
                  <a:pt x="2424627" y="720167"/>
                </a:lnTo>
                <a:lnTo>
                  <a:pt x="0" y="72016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8" name="Group 8"/>
          <p:cNvGrpSpPr/>
          <p:nvPr/>
        </p:nvGrpSpPr>
        <p:grpSpPr>
          <a:xfrm>
            <a:off x="3800475" y="1800225"/>
            <a:ext cx="1543050" cy="154305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CF0C8"/>
            </a:solidFill>
          </p:spPr>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1120"/>
                </a:lnSpc>
              </a:pPr>
              <a:endParaRPr/>
            </a:p>
          </p:txBody>
        </p:sp>
      </p:grpSp>
      <p:sp>
        <p:nvSpPr>
          <p:cNvPr id="11" name="TextBox 11"/>
          <p:cNvSpPr txBox="1"/>
          <p:nvPr/>
        </p:nvSpPr>
        <p:spPr>
          <a:xfrm>
            <a:off x="791842" y="1628499"/>
            <a:ext cx="2518258" cy="308581"/>
          </a:xfrm>
          <a:prstGeom prst="rect">
            <a:avLst/>
          </a:prstGeom>
        </p:spPr>
        <p:txBody>
          <a:bodyPr lIns="0" tIns="0" rIns="0" bIns="0" rtlCol="0" anchor="t">
            <a:spAutoFit/>
          </a:bodyPr>
          <a:lstStyle/>
          <a:p>
            <a:pPr algn="l">
              <a:lnSpc>
                <a:spcPts val="2520"/>
              </a:lnSpc>
            </a:pPr>
            <a:r>
              <a:rPr lang="en-US" sz="1800" b="1" spc="23">
                <a:solidFill>
                  <a:srgbClr val="000000"/>
                </a:solidFill>
                <a:latin typeface="Montserrat Bold" panose="00000600000000000000"/>
                <a:ea typeface="Montserrat Bold" panose="00000600000000000000"/>
                <a:cs typeface="Montserrat Bold" panose="00000600000000000000"/>
                <a:sym typeface="Montserrat Bold" panose="00000600000000000000"/>
              </a:rPr>
              <a:t>$ kubectl cre&lt;tab&gt;</a:t>
            </a:r>
          </a:p>
        </p:txBody>
      </p:sp>
      <p:sp>
        <p:nvSpPr>
          <p:cNvPr id="12" name="TextBox 12"/>
          <p:cNvSpPr txBox="1"/>
          <p:nvPr/>
        </p:nvSpPr>
        <p:spPr>
          <a:xfrm>
            <a:off x="4784093" y="2553757"/>
            <a:ext cx="2238451" cy="308581"/>
          </a:xfrm>
          <a:prstGeom prst="rect">
            <a:avLst/>
          </a:prstGeom>
        </p:spPr>
        <p:txBody>
          <a:bodyPr lIns="0" tIns="0" rIns="0" bIns="0" rtlCol="0" anchor="t">
            <a:spAutoFit/>
          </a:bodyPr>
          <a:lstStyle/>
          <a:p>
            <a:pPr algn="l">
              <a:lnSpc>
                <a:spcPts val="2520"/>
              </a:lnSpc>
            </a:pPr>
            <a:r>
              <a:rPr lang="en-US" sz="1800" b="1" spc="23">
                <a:solidFill>
                  <a:srgbClr val="000000"/>
                </a:solidFill>
                <a:latin typeface="Montserrat Bold" panose="00000600000000000000"/>
                <a:ea typeface="Montserrat Bold" panose="00000600000000000000"/>
                <a:cs typeface="Montserrat Bold" panose="00000600000000000000"/>
                <a:sym typeface="Montserrat Bold" panose="00000600000000000000"/>
              </a:rPr>
              <a:t>$ kubectl create</a:t>
            </a:r>
          </a:p>
        </p:txBody>
      </p:sp>
      <p:sp>
        <p:nvSpPr>
          <p:cNvPr id="13" name="TextBox 13"/>
          <p:cNvSpPr txBox="1"/>
          <p:nvPr/>
        </p:nvSpPr>
        <p:spPr>
          <a:xfrm>
            <a:off x="3280439" y="1681963"/>
            <a:ext cx="1193444" cy="655825"/>
          </a:xfrm>
          <a:prstGeom prst="rect">
            <a:avLst/>
          </a:prstGeom>
        </p:spPr>
        <p:txBody>
          <a:bodyPr lIns="0" tIns="0" rIns="0" bIns="0" rtlCol="0" anchor="t">
            <a:spAutoFit/>
          </a:bodyPr>
          <a:lstStyle/>
          <a:p>
            <a:pPr algn="l">
              <a:lnSpc>
                <a:spcPts val="5180"/>
              </a:lnSpc>
            </a:pPr>
            <a:r>
              <a:rPr lang="en-US" sz="3700">
                <a:solidFill>
                  <a:srgbClr val="000000"/>
                </a:solidFill>
                <a:latin typeface="Arimo" panose="020B0604020202020204"/>
                <a:ea typeface="Arimo" panose="020B0604020202020204"/>
                <a:cs typeface="Arimo" panose="020B0604020202020204"/>
                <a:sym typeface="Arimo" panose="020B0604020202020204"/>
              </a:rPr>
              <a:t>��</a:t>
            </a:r>
          </a:p>
        </p:txBody>
      </p:sp>
      <p:sp>
        <p:nvSpPr>
          <p:cNvPr id="14" name="TextBox 14"/>
          <p:cNvSpPr txBox="1"/>
          <p:nvPr/>
        </p:nvSpPr>
        <p:spPr>
          <a:xfrm>
            <a:off x="514350" y="720545"/>
            <a:ext cx="3691575" cy="275917"/>
          </a:xfrm>
          <a:prstGeom prst="rect">
            <a:avLst/>
          </a:prstGeom>
        </p:spPr>
        <p:txBody>
          <a:bodyPr lIns="0" tIns="0" rIns="0" bIns="0" rtlCol="0" anchor="t">
            <a:spAutoFit/>
          </a:bodyPr>
          <a:lstStyle/>
          <a:p>
            <a:pPr algn="ctr">
              <a:lnSpc>
                <a:spcPts val="2355"/>
              </a:lnSpc>
              <a:spcBef>
                <a:spcPct val="0"/>
              </a:spcBef>
            </a:pPr>
            <a:r>
              <a:rPr lang="en-US" sz="1685" b="1">
                <a:solidFill>
                  <a:srgbClr val="000000"/>
                </a:solidFill>
                <a:latin typeface="Open Sans Bold"/>
                <a:ea typeface="Open Sans Bold"/>
                <a:cs typeface="Open Sans Bold"/>
                <a:sym typeface="Open Sans Bold"/>
              </a:rPr>
              <a:t>Using Auto-Completion for kubectl</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1696" y="2306726"/>
            <a:ext cx="8520598" cy="956996"/>
          </a:xfrm>
          <a:custGeom>
            <a:avLst/>
            <a:gdLst/>
            <a:ahLst/>
            <a:cxnLst/>
            <a:rect l="l" t="t" r="r" b="b"/>
            <a:pathLst>
              <a:path w="8520598" h="956996">
                <a:moveTo>
                  <a:pt x="0" y="0"/>
                </a:moveTo>
                <a:lnTo>
                  <a:pt x="8520598" y="0"/>
                </a:lnTo>
                <a:lnTo>
                  <a:pt x="8520598" y="956996"/>
                </a:lnTo>
                <a:lnTo>
                  <a:pt x="0" y="9569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11696" y="1487672"/>
            <a:ext cx="8520598" cy="956996"/>
          </a:xfrm>
          <a:custGeom>
            <a:avLst/>
            <a:gdLst/>
            <a:ahLst/>
            <a:cxnLst/>
            <a:rect l="l" t="t" r="r" b="b"/>
            <a:pathLst>
              <a:path w="8520598" h="956996">
                <a:moveTo>
                  <a:pt x="0" y="0"/>
                </a:moveTo>
                <a:lnTo>
                  <a:pt x="8520598" y="0"/>
                </a:lnTo>
                <a:lnTo>
                  <a:pt x="8520598" y="956995"/>
                </a:lnTo>
                <a:lnTo>
                  <a:pt x="0" y="956995"/>
                </a:lnTo>
                <a:lnTo>
                  <a:pt x="0" y="0"/>
                </a:lnTo>
                <a:close/>
              </a:path>
            </a:pathLst>
          </a:custGeom>
          <a:blipFill>
            <a:blip r:embed="rId2">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1843926" y="2458869"/>
            <a:ext cx="5565819" cy="724795"/>
          </a:xfrm>
          <a:prstGeom prst="rect">
            <a:avLst/>
          </a:prstGeom>
        </p:spPr>
        <p:txBody>
          <a:bodyPr lIns="0" tIns="0" rIns="0" bIns="0" rtlCol="0" anchor="t">
            <a:spAutoFit/>
          </a:bodyPr>
          <a:lstStyle/>
          <a:p>
            <a:pPr algn="l">
              <a:lnSpc>
                <a:spcPts val="5880"/>
              </a:lnSpc>
            </a:pPr>
            <a:r>
              <a:rPr lang="en-US" sz="4200" b="1">
                <a:solidFill>
                  <a:srgbClr val="000000"/>
                </a:solidFill>
                <a:latin typeface="Ubuntu Bold" panose="020B0804030602030204"/>
                <a:ea typeface="Ubuntu Bold" panose="020B0804030602030204"/>
                <a:cs typeface="Ubuntu Bold" panose="020B0804030602030204"/>
                <a:sym typeface="Ubuntu Bold" panose="020B0804030602030204"/>
              </a:rPr>
              <a:t>Installing K8s Tooling</a:t>
            </a:r>
          </a:p>
        </p:txBody>
      </p:sp>
      <p:sp>
        <p:nvSpPr>
          <p:cNvPr id="6" name="TextBox 6"/>
          <p:cNvSpPr txBox="1"/>
          <p:nvPr/>
        </p:nvSpPr>
        <p:spPr>
          <a:xfrm>
            <a:off x="3311271" y="1728949"/>
            <a:ext cx="2571883" cy="634860"/>
          </a:xfrm>
          <a:prstGeom prst="rect">
            <a:avLst/>
          </a:prstGeom>
        </p:spPr>
        <p:txBody>
          <a:bodyPr lIns="0" tIns="0" rIns="0" bIns="0" rtlCol="0" anchor="t">
            <a:spAutoFit/>
          </a:bodyPr>
          <a:lstStyle/>
          <a:p>
            <a:pPr algn="ctr">
              <a:lnSpc>
                <a:spcPts val="5040"/>
              </a:lnSpc>
            </a:pPr>
            <a:r>
              <a:rPr lang="en-US" sz="3600" b="1">
                <a:solidFill>
                  <a:srgbClr val="595959"/>
                </a:solidFill>
                <a:latin typeface="Ubuntu Bold" panose="020B0804030602030204"/>
                <a:ea typeface="Ubuntu Bold" panose="020B0804030602030204"/>
                <a:cs typeface="Ubuntu Bold" panose="020B0804030602030204"/>
                <a:sym typeface="Ubuntu Bold" panose="020B0804030602030204"/>
              </a:rPr>
              <a:t>Kubernetes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1696" y="2306726"/>
            <a:ext cx="8520598" cy="956996"/>
          </a:xfrm>
          <a:custGeom>
            <a:avLst/>
            <a:gdLst/>
            <a:ahLst/>
            <a:cxnLst/>
            <a:rect l="l" t="t" r="r" b="b"/>
            <a:pathLst>
              <a:path w="8520598" h="956996">
                <a:moveTo>
                  <a:pt x="0" y="0"/>
                </a:moveTo>
                <a:lnTo>
                  <a:pt x="8520598" y="0"/>
                </a:lnTo>
                <a:lnTo>
                  <a:pt x="8520598" y="956996"/>
                </a:lnTo>
                <a:lnTo>
                  <a:pt x="0" y="9569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11696" y="1487672"/>
            <a:ext cx="8520598" cy="956996"/>
          </a:xfrm>
          <a:custGeom>
            <a:avLst/>
            <a:gdLst/>
            <a:ahLst/>
            <a:cxnLst/>
            <a:rect l="l" t="t" r="r" b="b"/>
            <a:pathLst>
              <a:path w="8520598" h="956996">
                <a:moveTo>
                  <a:pt x="0" y="0"/>
                </a:moveTo>
                <a:lnTo>
                  <a:pt x="8520598" y="0"/>
                </a:lnTo>
                <a:lnTo>
                  <a:pt x="8520598" y="956995"/>
                </a:lnTo>
                <a:lnTo>
                  <a:pt x="0" y="956995"/>
                </a:lnTo>
                <a:lnTo>
                  <a:pt x="0" y="0"/>
                </a:lnTo>
                <a:close/>
              </a:path>
            </a:pathLst>
          </a:custGeom>
          <a:blipFill>
            <a:blip r:embed="rId2">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1262520" y="2458869"/>
            <a:ext cx="6752968" cy="724795"/>
          </a:xfrm>
          <a:prstGeom prst="rect">
            <a:avLst/>
          </a:prstGeom>
        </p:spPr>
        <p:txBody>
          <a:bodyPr lIns="0" tIns="0" rIns="0" bIns="0" rtlCol="0" anchor="t">
            <a:spAutoFit/>
          </a:bodyPr>
          <a:lstStyle/>
          <a:p>
            <a:pPr algn="l">
              <a:lnSpc>
                <a:spcPts val="5880"/>
              </a:lnSpc>
            </a:pPr>
            <a:r>
              <a:rPr lang="en-US" sz="4200" b="1">
                <a:solidFill>
                  <a:srgbClr val="000000"/>
                </a:solidFill>
                <a:latin typeface="Ubuntu Bold" panose="020B0804030602030204"/>
                <a:ea typeface="Ubuntu Bold" panose="020B0804030602030204"/>
                <a:cs typeface="Ubuntu Bold" panose="020B0804030602030204"/>
                <a:sym typeface="Ubuntu Bold" panose="020B0804030602030204"/>
              </a:rPr>
              <a:t>Running Containers in K8s</a:t>
            </a:r>
          </a:p>
        </p:txBody>
      </p:sp>
      <p:sp>
        <p:nvSpPr>
          <p:cNvPr id="6" name="TextBox 6"/>
          <p:cNvSpPr txBox="1"/>
          <p:nvPr/>
        </p:nvSpPr>
        <p:spPr>
          <a:xfrm>
            <a:off x="3311271" y="1728949"/>
            <a:ext cx="2571883" cy="634860"/>
          </a:xfrm>
          <a:prstGeom prst="rect">
            <a:avLst/>
          </a:prstGeom>
        </p:spPr>
        <p:txBody>
          <a:bodyPr lIns="0" tIns="0" rIns="0" bIns="0" rtlCol="0" anchor="t">
            <a:spAutoFit/>
          </a:bodyPr>
          <a:lstStyle/>
          <a:p>
            <a:pPr algn="ctr">
              <a:lnSpc>
                <a:spcPts val="5040"/>
              </a:lnSpc>
            </a:pPr>
            <a:r>
              <a:rPr lang="en-US" sz="3600" b="1">
                <a:solidFill>
                  <a:srgbClr val="595959"/>
                </a:solidFill>
                <a:latin typeface="Ubuntu Bold" panose="020B0804030602030204"/>
                <a:ea typeface="Ubuntu Bold" panose="020B0804030602030204"/>
                <a:cs typeface="Ubuntu Bold" panose="020B0804030602030204"/>
                <a:sym typeface="Ubuntu Bold" panose="020B0804030602030204"/>
              </a:rPr>
              <a:t>Kubernetes</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2376" y="182651"/>
            <a:ext cx="7726004" cy="1116511"/>
          </a:xfrm>
          <a:custGeom>
            <a:avLst/>
            <a:gdLst/>
            <a:ahLst/>
            <a:cxnLst/>
            <a:rect l="l" t="t" r="r" b="b"/>
            <a:pathLst>
              <a:path w="7726004" h="1116511">
                <a:moveTo>
                  <a:pt x="0" y="0"/>
                </a:moveTo>
                <a:lnTo>
                  <a:pt x="7726003" y="0"/>
                </a:lnTo>
                <a:lnTo>
                  <a:pt x="7726003" y="1116511"/>
                </a:lnTo>
                <a:lnTo>
                  <a:pt x="0" y="11165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25879" y="4561046"/>
            <a:ext cx="3708302" cy="395097"/>
          </a:xfrm>
          <a:custGeom>
            <a:avLst/>
            <a:gdLst/>
            <a:ahLst/>
            <a:cxnLst/>
            <a:rect l="l" t="t" r="r" b="b"/>
            <a:pathLst>
              <a:path w="3708302" h="395097">
                <a:moveTo>
                  <a:pt x="0" y="0"/>
                </a:moveTo>
                <a:lnTo>
                  <a:pt x="3708301" y="0"/>
                </a:lnTo>
                <a:lnTo>
                  <a:pt x="3708301" y="395097"/>
                </a:lnTo>
                <a:lnTo>
                  <a:pt x="0" y="3950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262366" y="1150725"/>
            <a:ext cx="8132807" cy="3048133"/>
          </a:xfrm>
          <a:custGeom>
            <a:avLst/>
            <a:gdLst/>
            <a:ahLst/>
            <a:cxnLst/>
            <a:rect l="l" t="t" r="r" b="b"/>
            <a:pathLst>
              <a:path w="8132807" h="3048133">
                <a:moveTo>
                  <a:pt x="0" y="0"/>
                </a:moveTo>
                <a:lnTo>
                  <a:pt x="8132807" y="0"/>
                </a:lnTo>
                <a:lnTo>
                  <a:pt x="8132807" y="3048133"/>
                </a:lnTo>
                <a:lnTo>
                  <a:pt x="0" y="304813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TextBox 6"/>
          <p:cNvSpPr txBox="1"/>
          <p:nvPr/>
        </p:nvSpPr>
        <p:spPr>
          <a:xfrm>
            <a:off x="325879" y="282445"/>
            <a:ext cx="3215183" cy="806834"/>
          </a:xfrm>
          <a:prstGeom prst="rect">
            <a:avLst/>
          </a:prstGeom>
        </p:spPr>
        <p:txBody>
          <a:bodyPr lIns="0" tIns="0" rIns="0" bIns="0" rtlCol="0" anchor="t">
            <a:spAutoFit/>
          </a:bodyPr>
          <a:lstStyle/>
          <a:p>
            <a:pPr algn="l">
              <a:lnSpc>
                <a:spcPts val="2800"/>
              </a:lnSpc>
            </a:pPr>
            <a:r>
              <a:rPr lang="en-US" sz="2000" b="1">
                <a:solidFill>
                  <a:srgbClr val="000000"/>
                </a:solidFill>
                <a:latin typeface="Ubuntu Bold" panose="020B0804030602030204"/>
                <a:ea typeface="Ubuntu Bold" panose="020B0804030602030204"/>
                <a:cs typeface="Ubuntu Bold" panose="020B0804030602030204"/>
                <a:sym typeface="Ubuntu Bold" panose="020B0804030602030204"/>
              </a:rPr>
              <a:t>Running Containers in K8s</a:t>
            </a:r>
          </a:p>
          <a:p>
            <a:pPr algn="l">
              <a:lnSpc>
                <a:spcPts val="3500"/>
              </a:lnSpc>
            </a:pPr>
            <a:r>
              <a:rPr lang="en-US" sz="1400" b="1">
                <a:solidFill>
                  <a:srgbClr val="000000"/>
                </a:solidFill>
                <a:latin typeface="Open Sans Bold"/>
                <a:ea typeface="Open Sans Bold"/>
                <a:cs typeface="Open Sans Bold"/>
                <a:sym typeface="Open Sans Bold"/>
              </a:rPr>
              <a:t>Section overview</a:t>
            </a:r>
          </a:p>
        </p:txBody>
      </p:sp>
      <p:sp>
        <p:nvSpPr>
          <p:cNvPr id="7" name="TextBox 7"/>
          <p:cNvSpPr txBox="1"/>
          <p:nvPr/>
        </p:nvSpPr>
        <p:spPr>
          <a:xfrm>
            <a:off x="506359" y="2776995"/>
            <a:ext cx="103556" cy="249126"/>
          </a:xfrm>
          <a:prstGeom prst="rect">
            <a:avLst/>
          </a:prstGeom>
        </p:spPr>
        <p:txBody>
          <a:bodyPr lIns="0" tIns="0" rIns="0" bIns="0" rtlCol="0" anchor="t">
            <a:spAutoFit/>
          </a:bodyPr>
          <a:lstStyle/>
          <a:p>
            <a:pPr algn="l">
              <a:lnSpc>
                <a:spcPts val="1960"/>
              </a:lnSpc>
            </a:pPr>
            <a:r>
              <a:rPr lang="en-US" sz="1400" b="1">
                <a:solidFill>
                  <a:srgbClr val="000000"/>
                </a:solidFill>
                <a:latin typeface="Open Sans Bold"/>
                <a:ea typeface="Open Sans Bold"/>
                <a:cs typeface="Open Sans Bold"/>
                <a:sym typeface="Open Sans Bold"/>
              </a:rPr>
              <a:t>3</a:t>
            </a:r>
          </a:p>
        </p:txBody>
      </p:sp>
      <p:sp>
        <p:nvSpPr>
          <p:cNvPr id="8" name="TextBox 8"/>
          <p:cNvSpPr txBox="1"/>
          <p:nvPr/>
        </p:nvSpPr>
        <p:spPr>
          <a:xfrm>
            <a:off x="506359" y="3762327"/>
            <a:ext cx="103556" cy="249126"/>
          </a:xfrm>
          <a:prstGeom prst="rect">
            <a:avLst/>
          </a:prstGeom>
        </p:spPr>
        <p:txBody>
          <a:bodyPr lIns="0" tIns="0" rIns="0" bIns="0" rtlCol="0" anchor="t">
            <a:spAutoFit/>
          </a:bodyPr>
          <a:lstStyle/>
          <a:p>
            <a:pPr algn="l">
              <a:lnSpc>
                <a:spcPts val="1960"/>
              </a:lnSpc>
            </a:pPr>
            <a:r>
              <a:rPr lang="en-US" sz="1400" b="1">
                <a:solidFill>
                  <a:srgbClr val="000000"/>
                </a:solidFill>
                <a:latin typeface="Open Sans Bold"/>
                <a:ea typeface="Open Sans Bold"/>
                <a:cs typeface="Open Sans Bold"/>
                <a:sym typeface="Open Sans Bold"/>
              </a:rPr>
              <a:t>4</a:t>
            </a:r>
          </a:p>
        </p:txBody>
      </p:sp>
      <p:sp>
        <p:nvSpPr>
          <p:cNvPr id="9" name="TextBox 9"/>
          <p:cNvSpPr txBox="1"/>
          <p:nvPr/>
        </p:nvSpPr>
        <p:spPr>
          <a:xfrm>
            <a:off x="506359" y="1160917"/>
            <a:ext cx="103556" cy="392001"/>
          </a:xfrm>
          <a:prstGeom prst="rect">
            <a:avLst/>
          </a:prstGeom>
        </p:spPr>
        <p:txBody>
          <a:bodyPr lIns="0" tIns="0" rIns="0" bIns="0" rtlCol="0" anchor="t">
            <a:spAutoFit/>
          </a:bodyPr>
          <a:lstStyle/>
          <a:p>
            <a:pPr algn="l">
              <a:lnSpc>
                <a:spcPts val="3500"/>
              </a:lnSpc>
            </a:pPr>
            <a:r>
              <a:rPr lang="en-US" sz="1400" b="1">
                <a:solidFill>
                  <a:srgbClr val="000000"/>
                </a:solidFill>
                <a:latin typeface="Open Sans Bold"/>
                <a:ea typeface="Open Sans Bold"/>
                <a:cs typeface="Open Sans Bold"/>
                <a:sym typeface="Open Sans Bold"/>
              </a:rPr>
              <a:t>1</a:t>
            </a:r>
          </a:p>
        </p:txBody>
      </p:sp>
      <p:sp>
        <p:nvSpPr>
          <p:cNvPr id="10" name="TextBox 10"/>
          <p:cNvSpPr txBox="1"/>
          <p:nvPr/>
        </p:nvSpPr>
        <p:spPr>
          <a:xfrm>
            <a:off x="506359" y="1676943"/>
            <a:ext cx="103556" cy="392001"/>
          </a:xfrm>
          <a:prstGeom prst="rect">
            <a:avLst/>
          </a:prstGeom>
        </p:spPr>
        <p:txBody>
          <a:bodyPr lIns="0" tIns="0" rIns="0" bIns="0" rtlCol="0" anchor="t">
            <a:spAutoFit/>
          </a:bodyPr>
          <a:lstStyle/>
          <a:p>
            <a:pPr algn="l">
              <a:lnSpc>
                <a:spcPts val="3500"/>
              </a:lnSpc>
            </a:pPr>
            <a:r>
              <a:rPr lang="en-US" sz="1400" b="1">
                <a:solidFill>
                  <a:srgbClr val="000000"/>
                </a:solidFill>
                <a:latin typeface="Open Sans Bold"/>
                <a:ea typeface="Open Sans Bold"/>
                <a:cs typeface="Open Sans Bold"/>
                <a:sym typeface="Open Sans Bold"/>
              </a:rPr>
              <a:t>2</a:t>
            </a:r>
          </a:p>
        </p:txBody>
      </p:sp>
      <p:sp>
        <p:nvSpPr>
          <p:cNvPr id="11" name="TextBox 11"/>
          <p:cNvSpPr txBox="1"/>
          <p:nvPr/>
        </p:nvSpPr>
        <p:spPr>
          <a:xfrm>
            <a:off x="325879" y="4622825"/>
            <a:ext cx="857298" cy="208445"/>
          </a:xfrm>
          <a:prstGeom prst="rect">
            <a:avLst/>
          </a:prstGeom>
        </p:spPr>
        <p:txBody>
          <a:bodyPr lIns="0" tIns="0" rIns="0" bIns="0" rtlCol="0" anchor="t">
            <a:spAutoFit/>
          </a:bodyPr>
          <a:lstStyle/>
          <a:p>
            <a:pPr algn="l">
              <a:lnSpc>
                <a:spcPts val="1680"/>
              </a:lnSpc>
            </a:pPr>
            <a:r>
              <a:rPr lang="en-US" sz="1200" b="1">
                <a:solidFill>
                  <a:srgbClr val="000000"/>
                </a:solidFill>
                <a:latin typeface="Ubuntu Bold" panose="020B0804030602030204"/>
                <a:ea typeface="Ubuntu Bold" panose="020B0804030602030204"/>
                <a:cs typeface="Ubuntu Bold" panose="020B0804030602030204"/>
                <a:sym typeface="Ubuntu Bold" panose="020B0804030602030204"/>
              </a:rPr>
              <a:t>Kubernetes</a:t>
            </a:r>
          </a:p>
        </p:txBody>
      </p:sp>
      <p:sp>
        <p:nvSpPr>
          <p:cNvPr id="12" name="TextBox 12"/>
          <p:cNvSpPr txBox="1"/>
          <p:nvPr/>
        </p:nvSpPr>
        <p:spPr>
          <a:xfrm>
            <a:off x="847677" y="1336015"/>
            <a:ext cx="2508933"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Discuss Pods and their role in Kubernetes</a:t>
            </a:r>
          </a:p>
        </p:txBody>
      </p:sp>
      <p:sp>
        <p:nvSpPr>
          <p:cNvPr id="13" name="TextBox 13"/>
          <p:cNvSpPr txBox="1"/>
          <p:nvPr/>
        </p:nvSpPr>
        <p:spPr>
          <a:xfrm>
            <a:off x="847677" y="1747266"/>
            <a:ext cx="1687649" cy="290884"/>
          </a:xfrm>
          <a:prstGeom prst="rect">
            <a:avLst/>
          </a:prstGeom>
        </p:spPr>
        <p:txBody>
          <a:bodyPr lIns="0" tIns="0" rIns="0" bIns="0" rtlCol="0" anchor="t">
            <a:spAutoFit/>
          </a:bodyPr>
          <a:lstStyle/>
          <a:p>
            <a:pPr algn="l">
              <a:lnSpc>
                <a:spcPts val="2500"/>
              </a:lnSpc>
            </a:pPr>
            <a:r>
              <a:rPr lang="en-US" sz="1000">
                <a:solidFill>
                  <a:srgbClr val="000000"/>
                </a:solidFill>
                <a:latin typeface="Open Sans"/>
                <a:ea typeface="Open Sans"/>
                <a:cs typeface="Open Sans"/>
                <a:sym typeface="Open Sans"/>
              </a:rPr>
              <a:t>Manage Pods in Kubernetes</a:t>
            </a:r>
          </a:p>
        </p:txBody>
      </p:sp>
      <p:sp>
        <p:nvSpPr>
          <p:cNvPr id="14" name="TextBox 14"/>
          <p:cNvSpPr txBox="1"/>
          <p:nvPr/>
        </p:nvSpPr>
        <p:spPr>
          <a:xfrm>
            <a:off x="878062" y="2075450"/>
            <a:ext cx="2668410" cy="519484"/>
          </a:xfrm>
          <a:prstGeom prst="rect">
            <a:avLst/>
          </a:prstGeom>
        </p:spPr>
        <p:txBody>
          <a:bodyPr lIns="0" tIns="0" rIns="0" bIns="0" rtlCol="0" anchor="t">
            <a:spAutoFit/>
          </a:bodyPr>
          <a:lstStyle/>
          <a:p>
            <a:pPr algn="l">
              <a:lnSpc>
                <a:spcPts val="2500"/>
              </a:lnSpc>
            </a:pPr>
            <a:r>
              <a:rPr lang="en-US" sz="1000">
                <a:solidFill>
                  <a:srgbClr val="000000"/>
                </a:solidFill>
                <a:latin typeface="Open Sans"/>
                <a:ea typeface="Open Sans"/>
                <a:cs typeface="Open Sans"/>
                <a:sym typeface="Open Sans"/>
              </a:rPr>
              <a:t>1.Create Pods to run containers</a:t>
            </a:r>
          </a:p>
          <a:p>
            <a:pPr algn="l">
              <a:lnSpc>
                <a:spcPts val="1100"/>
              </a:lnSpc>
            </a:pPr>
            <a:r>
              <a:rPr lang="en-US" sz="1000">
                <a:solidFill>
                  <a:srgbClr val="000000"/>
                </a:solidFill>
                <a:latin typeface="Open Sans"/>
                <a:ea typeface="Open Sans"/>
                <a:cs typeface="Open Sans"/>
                <a:sym typeface="Open Sans"/>
              </a:rPr>
              <a:t>2.Retrieve Pod information and delete Pods</a:t>
            </a:r>
          </a:p>
        </p:txBody>
      </p:sp>
      <p:sp>
        <p:nvSpPr>
          <p:cNvPr id="15" name="TextBox 15"/>
          <p:cNvSpPr txBox="1"/>
          <p:nvPr/>
        </p:nvSpPr>
        <p:spPr>
          <a:xfrm>
            <a:off x="847677" y="3794560"/>
            <a:ext cx="2804541"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Understand how to go from Dockerﬁle to Pods</a:t>
            </a:r>
          </a:p>
        </p:txBody>
      </p:sp>
      <p:sp>
        <p:nvSpPr>
          <p:cNvPr id="16" name="TextBox 16"/>
          <p:cNvSpPr txBox="1"/>
          <p:nvPr/>
        </p:nvSpPr>
        <p:spPr>
          <a:xfrm>
            <a:off x="847677" y="2704443"/>
            <a:ext cx="1487510" cy="290884"/>
          </a:xfrm>
          <a:prstGeom prst="rect">
            <a:avLst/>
          </a:prstGeom>
        </p:spPr>
        <p:txBody>
          <a:bodyPr lIns="0" tIns="0" rIns="0" bIns="0" rtlCol="0" anchor="t">
            <a:spAutoFit/>
          </a:bodyPr>
          <a:lstStyle/>
          <a:p>
            <a:pPr algn="l">
              <a:lnSpc>
                <a:spcPts val="2500"/>
              </a:lnSpc>
            </a:pPr>
            <a:r>
              <a:rPr lang="en-US" sz="1000">
                <a:solidFill>
                  <a:srgbClr val="000000"/>
                </a:solidFill>
                <a:latin typeface="Open Sans"/>
                <a:ea typeface="Open Sans"/>
                <a:cs typeface="Open Sans"/>
                <a:sym typeface="Open Sans"/>
              </a:rPr>
              <a:t>Expose Pods via Services</a:t>
            </a:r>
          </a:p>
        </p:txBody>
      </p:sp>
      <p:sp>
        <p:nvSpPr>
          <p:cNvPr id="17" name="TextBox 17"/>
          <p:cNvSpPr txBox="1"/>
          <p:nvPr/>
        </p:nvSpPr>
        <p:spPr>
          <a:xfrm>
            <a:off x="878062" y="3048010"/>
            <a:ext cx="3366630" cy="519484"/>
          </a:xfrm>
          <a:prstGeom prst="rect">
            <a:avLst/>
          </a:prstGeom>
        </p:spPr>
        <p:txBody>
          <a:bodyPr lIns="0" tIns="0" rIns="0" bIns="0" rtlCol="0" anchor="t">
            <a:spAutoFit/>
          </a:bodyPr>
          <a:lstStyle/>
          <a:p>
            <a:pPr algn="l">
              <a:lnSpc>
                <a:spcPts val="2500"/>
              </a:lnSpc>
            </a:pPr>
            <a:r>
              <a:rPr lang="en-US" sz="1000">
                <a:solidFill>
                  <a:srgbClr val="000000"/>
                </a:solidFill>
                <a:latin typeface="Open Sans"/>
                <a:ea typeface="Open Sans"/>
                <a:cs typeface="Open Sans"/>
                <a:sym typeface="Open Sans"/>
              </a:rPr>
              <a:t>1.Create services to facilitate communication with Pods</a:t>
            </a:r>
          </a:p>
          <a:p>
            <a:pPr algn="l">
              <a:lnSpc>
                <a:spcPts val="1100"/>
              </a:lnSpc>
            </a:pPr>
            <a:r>
              <a:rPr lang="en-US" sz="1000">
                <a:solidFill>
                  <a:srgbClr val="000000"/>
                </a:solidFill>
                <a:latin typeface="Open Sans"/>
                <a:ea typeface="Open Sans"/>
                <a:cs typeface="Open Sans"/>
                <a:sym typeface="Open Sans"/>
              </a:rPr>
              <a:t>2.Understand why services are helpful</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8202" y="1424178"/>
            <a:ext cx="8647595" cy="1903047"/>
          </a:xfrm>
          <a:custGeom>
            <a:avLst/>
            <a:gdLst/>
            <a:ahLst/>
            <a:cxnLst/>
            <a:rect l="l" t="t" r="r" b="b"/>
            <a:pathLst>
              <a:path w="8647595" h="1903047">
                <a:moveTo>
                  <a:pt x="0" y="0"/>
                </a:moveTo>
                <a:lnTo>
                  <a:pt x="8647596" y="0"/>
                </a:lnTo>
                <a:lnTo>
                  <a:pt x="8647596" y="1903047"/>
                </a:lnTo>
                <a:lnTo>
                  <a:pt x="0" y="19030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3311271" y="1728949"/>
            <a:ext cx="2571883" cy="1452458"/>
          </a:xfrm>
          <a:prstGeom prst="rect">
            <a:avLst/>
          </a:prstGeom>
        </p:spPr>
        <p:txBody>
          <a:bodyPr lIns="0" tIns="0" rIns="0" bIns="0" rtlCol="0" anchor="t">
            <a:spAutoFit/>
          </a:bodyPr>
          <a:lstStyle/>
          <a:p>
            <a:pPr algn="ctr">
              <a:lnSpc>
                <a:spcPts val="5040"/>
              </a:lnSpc>
            </a:pPr>
            <a:r>
              <a:rPr lang="en-US" sz="3600" b="1">
                <a:solidFill>
                  <a:srgbClr val="595959"/>
                </a:solidFill>
                <a:latin typeface="Ubuntu Bold" panose="020B0804030602030204"/>
                <a:ea typeface="Ubuntu Bold" panose="020B0804030602030204"/>
                <a:cs typeface="Ubuntu Bold" panose="020B0804030602030204"/>
                <a:sym typeface="Ubuntu Bold" panose="020B0804030602030204"/>
              </a:rPr>
              <a:t>Kubernetes</a:t>
            </a:r>
          </a:p>
          <a:p>
            <a:pPr algn="ctr">
              <a:lnSpc>
                <a:spcPts val="5880"/>
              </a:lnSpc>
            </a:pPr>
            <a:r>
              <a:rPr lang="en-US" sz="4200" b="1">
                <a:solidFill>
                  <a:srgbClr val="000000"/>
                </a:solidFill>
                <a:latin typeface="Ubuntu Bold" panose="020B0804030602030204"/>
                <a:ea typeface="Ubuntu Bold" panose="020B0804030602030204"/>
                <a:cs typeface="Ubuntu Bold" panose="020B0804030602030204"/>
                <a:sym typeface="Ubuntu Bold" panose="020B0804030602030204"/>
              </a:rPr>
              <a:t>Pods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8202" y="1424178"/>
            <a:ext cx="8647595" cy="1903047"/>
          </a:xfrm>
          <a:custGeom>
            <a:avLst/>
            <a:gdLst/>
            <a:ahLst/>
            <a:cxnLst/>
            <a:rect l="l" t="t" r="r" b="b"/>
            <a:pathLst>
              <a:path w="8647595" h="1903047">
                <a:moveTo>
                  <a:pt x="0" y="0"/>
                </a:moveTo>
                <a:lnTo>
                  <a:pt x="8647596" y="0"/>
                </a:lnTo>
                <a:lnTo>
                  <a:pt x="8647596" y="1903047"/>
                </a:lnTo>
                <a:lnTo>
                  <a:pt x="0" y="19030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447484" y="1728949"/>
            <a:ext cx="8415099" cy="1452458"/>
          </a:xfrm>
          <a:prstGeom prst="rect">
            <a:avLst/>
          </a:prstGeom>
        </p:spPr>
        <p:txBody>
          <a:bodyPr lIns="0" tIns="0" rIns="0" bIns="0" rtlCol="0" anchor="t">
            <a:spAutoFit/>
          </a:bodyPr>
          <a:lstStyle/>
          <a:p>
            <a:pPr algn="ctr">
              <a:lnSpc>
                <a:spcPts val="5040"/>
              </a:lnSpc>
            </a:pPr>
            <a:r>
              <a:rPr lang="en-US" sz="3600" b="1">
                <a:solidFill>
                  <a:srgbClr val="595959"/>
                </a:solidFill>
                <a:latin typeface="Ubuntu Bold" panose="020B0804030602030204"/>
                <a:ea typeface="Ubuntu Bold" panose="020B0804030602030204"/>
                <a:cs typeface="Ubuntu Bold" panose="020B0804030602030204"/>
                <a:sym typeface="Ubuntu Bold" panose="020B0804030602030204"/>
              </a:rPr>
              <a:t>Docker</a:t>
            </a:r>
          </a:p>
          <a:p>
            <a:pPr algn="ctr">
              <a:lnSpc>
                <a:spcPts val="5880"/>
              </a:lnSpc>
            </a:pPr>
            <a:r>
              <a:rPr lang="en-US" sz="4200" b="1">
                <a:solidFill>
                  <a:srgbClr val="000000"/>
                </a:solidFill>
                <a:latin typeface="Ubuntu Bold" panose="020B0804030602030204"/>
                <a:ea typeface="Ubuntu Bold" panose="020B0804030602030204"/>
                <a:cs typeface="Ubuntu Bold" panose="020B0804030602030204"/>
                <a:sym typeface="Ubuntu Bold" panose="020B0804030602030204"/>
              </a:rPr>
              <a:t>Containers and Virtual Machines</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5B39C2-D46B-334E-1E5A-C6471AD12698}"/>
              </a:ext>
            </a:extLst>
          </p:cNvPr>
          <p:cNvSpPr txBox="1"/>
          <p:nvPr/>
        </p:nvSpPr>
        <p:spPr>
          <a:xfrm>
            <a:off x="304800" y="209550"/>
            <a:ext cx="4114800" cy="4555093"/>
          </a:xfrm>
          <a:prstGeom prst="rect">
            <a:avLst/>
          </a:prstGeom>
          <a:noFill/>
        </p:spPr>
        <p:txBody>
          <a:bodyPr wrap="square">
            <a:spAutoFit/>
          </a:bodyPr>
          <a:lstStyle/>
          <a:p>
            <a:pPr>
              <a:buNone/>
            </a:pPr>
            <a:r>
              <a:rPr lang="en-US" sz="1000" b="1" dirty="0"/>
              <a:t>What is a Pod?</a:t>
            </a:r>
          </a:p>
          <a:p>
            <a:pPr>
              <a:buFont typeface="Arial" panose="020B0604020202020204" pitchFamily="34" charset="0"/>
              <a:buChar char="•"/>
            </a:pPr>
            <a:r>
              <a:rPr lang="en-US" sz="1000" dirty="0"/>
              <a:t>The </a:t>
            </a:r>
            <a:r>
              <a:rPr lang="en-US" sz="1000" b="1" dirty="0"/>
              <a:t>smallest thing Kubernetes runs</a:t>
            </a:r>
            <a:r>
              <a:rPr lang="en-US" sz="1000" dirty="0"/>
              <a:t>.</a:t>
            </a:r>
          </a:p>
          <a:p>
            <a:pPr>
              <a:buFont typeface="Arial" panose="020B0604020202020204" pitchFamily="34" charset="0"/>
              <a:buChar char="•"/>
            </a:pPr>
            <a:r>
              <a:rPr lang="en-US" sz="1000" dirty="0"/>
              <a:t>Think of it as a </a:t>
            </a:r>
            <a:r>
              <a:rPr lang="en-US" sz="1000" b="1" dirty="0"/>
              <a:t>wrapper around one or more containers</a:t>
            </a:r>
            <a:r>
              <a:rPr lang="en-US" sz="1000" dirty="0"/>
              <a:t> that must live together.</a:t>
            </a:r>
          </a:p>
          <a:p>
            <a:pPr>
              <a:buNone/>
            </a:pPr>
            <a:endParaRPr lang="en-US" sz="1000" b="1" dirty="0"/>
          </a:p>
          <a:p>
            <a:pPr>
              <a:buNone/>
            </a:pPr>
            <a:r>
              <a:rPr lang="en-US" sz="1000" b="1" dirty="0"/>
              <a:t>What a Pod gives you</a:t>
            </a:r>
          </a:p>
          <a:p>
            <a:pPr>
              <a:buFont typeface="Arial" panose="020B0604020202020204" pitchFamily="34" charset="0"/>
              <a:buChar char="•"/>
            </a:pPr>
            <a:r>
              <a:rPr lang="en-US" sz="1000" b="1" dirty="0"/>
              <a:t>Shared network:</a:t>
            </a:r>
            <a:r>
              <a:rPr lang="en-US" sz="1000" dirty="0"/>
              <a:t> all containers in a Pod share one IP and can talk over </a:t>
            </a:r>
            <a:r>
              <a:rPr lang="en-US" sz="1000" b="1" dirty="0"/>
              <a:t>localhost</a:t>
            </a:r>
            <a:r>
              <a:rPr lang="en-US" sz="1000" dirty="0"/>
              <a:t> (127.0.0.1).</a:t>
            </a:r>
          </a:p>
          <a:p>
            <a:pPr>
              <a:buFont typeface="Arial" panose="020B0604020202020204" pitchFamily="34" charset="0"/>
              <a:buChar char="•"/>
            </a:pPr>
            <a:r>
              <a:rPr lang="en-US" sz="1000" b="1" dirty="0"/>
              <a:t>Shared storage (optional):</a:t>
            </a:r>
            <a:r>
              <a:rPr lang="en-US" sz="1000" dirty="0"/>
              <a:t> volumes can be mounted by all containers in the Pod.</a:t>
            </a:r>
          </a:p>
          <a:p>
            <a:pPr>
              <a:buFont typeface="Arial" panose="020B0604020202020204" pitchFamily="34" charset="0"/>
              <a:buChar char="•"/>
            </a:pPr>
            <a:r>
              <a:rPr lang="en-US" sz="1000" b="1" dirty="0"/>
              <a:t>Shared fate:</a:t>
            </a:r>
            <a:r>
              <a:rPr lang="en-US" sz="1000" dirty="0"/>
              <a:t> containers start/stop/restart </a:t>
            </a:r>
            <a:r>
              <a:rPr lang="en-US" sz="1000" b="1" dirty="0"/>
              <a:t>together</a:t>
            </a:r>
            <a:r>
              <a:rPr lang="en-US" sz="1000" dirty="0"/>
              <a:t>; the Pod is scheduled as one unit.</a:t>
            </a:r>
          </a:p>
          <a:p>
            <a:pPr>
              <a:buNone/>
            </a:pPr>
            <a:endParaRPr lang="en-US" sz="1000" b="1" dirty="0"/>
          </a:p>
          <a:p>
            <a:pPr>
              <a:buNone/>
            </a:pPr>
            <a:r>
              <a:rPr lang="en-US" sz="1000" b="1" dirty="0"/>
              <a:t>Why more than one container in a Pod?</a:t>
            </a:r>
          </a:p>
          <a:p>
            <a:pPr>
              <a:buNone/>
            </a:pPr>
            <a:r>
              <a:rPr lang="en-US" sz="1000" dirty="0"/>
              <a:t>Use it when containers are </a:t>
            </a:r>
            <a:r>
              <a:rPr lang="en-US" sz="1000" b="1" dirty="0"/>
              <a:t>tightly coupled</a:t>
            </a:r>
            <a:r>
              <a:rPr lang="en-US" sz="1000" dirty="0"/>
              <a:t> and must be co-located:</a:t>
            </a:r>
          </a:p>
          <a:p>
            <a:pPr>
              <a:buFont typeface="Arial" panose="020B0604020202020204" pitchFamily="34" charset="0"/>
              <a:buChar char="•"/>
            </a:pPr>
            <a:r>
              <a:rPr lang="en-US" sz="1000" b="1" dirty="0"/>
              <a:t>Sidecar</a:t>
            </a:r>
            <a:r>
              <a:rPr lang="en-US" sz="1000" dirty="0"/>
              <a:t>: helper that adds a feature (logging agent, proxy, metrics exporter).</a:t>
            </a:r>
          </a:p>
          <a:p>
            <a:pPr>
              <a:buFont typeface="Arial" panose="020B0604020202020204" pitchFamily="34" charset="0"/>
              <a:buChar char="•"/>
            </a:pPr>
            <a:r>
              <a:rPr lang="en-US" sz="1000" b="1" dirty="0"/>
              <a:t>Adapter</a:t>
            </a:r>
            <a:r>
              <a:rPr lang="en-US" sz="1000" dirty="0"/>
              <a:t>: transforms files or traffic for the main app.</a:t>
            </a:r>
          </a:p>
          <a:p>
            <a:pPr>
              <a:buFont typeface="Arial" panose="020B0604020202020204" pitchFamily="34" charset="0"/>
              <a:buChar char="•"/>
            </a:pPr>
            <a:r>
              <a:rPr lang="en-US" sz="1000" b="1" dirty="0"/>
              <a:t>Init container</a:t>
            </a:r>
            <a:r>
              <a:rPr lang="en-US" sz="1000" dirty="0"/>
              <a:t>: runs setup steps before the main container starts.</a:t>
            </a:r>
          </a:p>
          <a:p>
            <a:pPr>
              <a:buNone/>
            </a:pPr>
            <a:r>
              <a:rPr lang="en-US" sz="1000" dirty="0"/>
              <a:t>(If two services can scale independently, they </a:t>
            </a:r>
            <a:r>
              <a:rPr lang="en-US" sz="1000" b="1" dirty="0"/>
              <a:t>should be separate Pods</a:t>
            </a:r>
            <a:r>
              <a:rPr lang="en-US" sz="1000" dirty="0"/>
              <a:t>.)</a:t>
            </a:r>
          </a:p>
          <a:p>
            <a:pPr>
              <a:buNone/>
            </a:pPr>
            <a:endParaRPr lang="en-US" sz="1000" b="1" dirty="0"/>
          </a:p>
          <a:p>
            <a:pPr>
              <a:buNone/>
            </a:pPr>
            <a:r>
              <a:rPr lang="en-US" sz="1000" b="1" dirty="0"/>
              <a:t>How Pods behave in the cluster</a:t>
            </a:r>
          </a:p>
          <a:p>
            <a:pPr>
              <a:buFont typeface="Arial" panose="020B0604020202020204" pitchFamily="34" charset="0"/>
              <a:buChar char="•"/>
            </a:pPr>
            <a:r>
              <a:rPr lang="en-US" sz="1000" b="1" dirty="0"/>
              <a:t>One Pod = one IP</a:t>
            </a:r>
            <a:r>
              <a:rPr lang="en-US" sz="1000" dirty="0"/>
              <a:t>. Other Pods reach it via that IP or a Service name.</a:t>
            </a:r>
          </a:p>
          <a:p>
            <a:pPr>
              <a:buFont typeface="Arial" panose="020B0604020202020204" pitchFamily="34" charset="0"/>
              <a:buChar char="•"/>
            </a:pPr>
            <a:r>
              <a:rPr lang="en-US" sz="1000" b="1" dirty="0"/>
              <a:t>All Pods can talk to each other by default</a:t>
            </a:r>
            <a:r>
              <a:rPr lang="en-US" sz="1000" dirty="0"/>
              <a:t> (network policies can lock this down).</a:t>
            </a:r>
          </a:p>
          <a:p>
            <a:pPr>
              <a:buFont typeface="Arial" panose="020B0604020202020204" pitchFamily="34" charset="0"/>
              <a:buChar char="•"/>
            </a:pPr>
            <a:r>
              <a:rPr lang="en-US" sz="1000" b="1" dirty="0"/>
              <a:t>Ephemeral</a:t>
            </a:r>
            <a:r>
              <a:rPr lang="en-US" sz="1000" dirty="0"/>
              <a:t>: Pods can be replaced at any time (node crash, reschedule).</a:t>
            </a:r>
          </a:p>
          <a:p>
            <a:pPr marL="742950" lvl="1" indent="-285750">
              <a:buFont typeface="Arial" panose="020B0604020202020204" pitchFamily="34" charset="0"/>
              <a:buChar char="•"/>
            </a:pPr>
            <a:r>
              <a:rPr lang="en-US" sz="1000" dirty="0"/>
              <a:t>Keep state in </a:t>
            </a:r>
            <a:r>
              <a:rPr lang="en-US" sz="1000" b="1" dirty="0"/>
              <a:t>Volumes/Databases</a:t>
            </a:r>
            <a:r>
              <a:rPr lang="en-US" sz="1000" dirty="0"/>
              <a:t>, not in the container filesystem.</a:t>
            </a:r>
          </a:p>
          <a:p>
            <a:pPr>
              <a:buNone/>
            </a:pPr>
            <a:endParaRPr lang="en-US" sz="1000" b="1" dirty="0"/>
          </a:p>
        </p:txBody>
      </p:sp>
      <p:sp>
        <p:nvSpPr>
          <p:cNvPr id="5" name="TextBox 4">
            <a:extLst>
              <a:ext uri="{FF2B5EF4-FFF2-40B4-BE49-F238E27FC236}">
                <a16:creationId xmlns:a16="http://schemas.microsoft.com/office/drawing/2014/main" id="{18AE337E-D03F-46AF-B82E-D780DEB367B5}"/>
              </a:ext>
            </a:extLst>
          </p:cNvPr>
          <p:cNvSpPr txBox="1"/>
          <p:nvPr/>
        </p:nvSpPr>
        <p:spPr>
          <a:xfrm>
            <a:off x="4800600" y="1047750"/>
            <a:ext cx="4038600" cy="1938992"/>
          </a:xfrm>
          <a:prstGeom prst="rect">
            <a:avLst/>
          </a:prstGeom>
          <a:noFill/>
        </p:spPr>
        <p:txBody>
          <a:bodyPr wrap="square">
            <a:spAutoFit/>
          </a:bodyPr>
          <a:lstStyle/>
          <a:p>
            <a:pPr>
              <a:buNone/>
            </a:pPr>
            <a:r>
              <a:rPr lang="en-US" sz="1000" b="1" dirty="0"/>
              <a:t>Keeping Pods healthy</a:t>
            </a:r>
          </a:p>
          <a:p>
            <a:pPr>
              <a:buFont typeface="Arial" panose="020B0604020202020204" pitchFamily="34" charset="0"/>
              <a:buChar char="•"/>
            </a:pPr>
            <a:r>
              <a:rPr lang="en-US" sz="1000" b="1" dirty="0"/>
              <a:t>Probes</a:t>
            </a:r>
            <a:r>
              <a:rPr lang="en-US" sz="1000" dirty="0"/>
              <a:t>: Kubernetes can check if your container is alive/ready.</a:t>
            </a:r>
          </a:p>
          <a:p>
            <a:pPr marL="742950" lvl="1" indent="-285750">
              <a:buFont typeface="Arial" panose="020B0604020202020204" pitchFamily="34" charset="0"/>
              <a:buChar char="•"/>
            </a:pPr>
            <a:r>
              <a:rPr lang="en-US" sz="1000" b="1" dirty="0"/>
              <a:t>Liveness</a:t>
            </a:r>
            <a:r>
              <a:rPr lang="en-US" sz="1000" dirty="0"/>
              <a:t> → restart if stuck.</a:t>
            </a:r>
          </a:p>
          <a:p>
            <a:pPr marL="742950" lvl="1" indent="-285750">
              <a:buFont typeface="Arial" panose="020B0604020202020204" pitchFamily="34" charset="0"/>
              <a:buChar char="•"/>
            </a:pPr>
            <a:r>
              <a:rPr lang="en-US" sz="1000" b="1" dirty="0"/>
              <a:t>Readiness</a:t>
            </a:r>
            <a:r>
              <a:rPr lang="en-US" sz="1000" dirty="0"/>
              <a:t> → stop sending traffic until ready.</a:t>
            </a:r>
          </a:p>
          <a:p>
            <a:pPr>
              <a:buFont typeface="Arial" panose="020B0604020202020204" pitchFamily="34" charset="0"/>
              <a:buChar char="•"/>
            </a:pPr>
            <a:r>
              <a:rPr lang="en-US" sz="1000" b="1" dirty="0"/>
              <a:t>Resource requests/limits</a:t>
            </a:r>
            <a:r>
              <a:rPr lang="en-US" sz="1000" dirty="0"/>
              <a:t>: tell the scheduler how much CPU/RAM you need and cap usage.</a:t>
            </a:r>
          </a:p>
          <a:p>
            <a:pPr>
              <a:buFont typeface="Arial" panose="020B0604020202020204" pitchFamily="34" charset="0"/>
              <a:buChar char="•"/>
            </a:pPr>
            <a:endParaRPr lang="en-US" sz="1000" dirty="0"/>
          </a:p>
          <a:p>
            <a:pPr>
              <a:buNone/>
            </a:pPr>
            <a:r>
              <a:rPr lang="en-US" sz="1000" b="1" dirty="0"/>
              <a:t>Important gotchas</a:t>
            </a:r>
          </a:p>
          <a:p>
            <a:pPr>
              <a:buFont typeface="Arial" panose="020B0604020202020204" pitchFamily="34" charset="0"/>
              <a:buChar char="•"/>
            </a:pPr>
            <a:r>
              <a:rPr lang="en-US" sz="1000" b="1" dirty="0"/>
              <a:t>Don’t put unrelated apps in one Pod.</a:t>
            </a:r>
            <a:r>
              <a:rPr lang="en-US" sz="1000" dirty="0"/>
              <a:t> A Pod is not a VM; it’s a tight “process group.”</a:t>
            </a:r>
          </a:p>
          <a:p>
            <a:pPr>
              <a:buFont typeface="Arial" panose="020B0604020202020204" pitchFamily="34" charset="0"/>
              <a:buChar char="•"/>
            </a:pPr>
            <a:r>
              <a:rPr lang="en-US" sz="1000" b="1" dirty="0"/>
              <a:t>IP is not permanent.</a:t>
            </a:r>
            <a:r>
              <a:rPr lang="en-US" sz="1000" dirty="0"/>
              <a:t> Use </a:t>
            </a:r>
            <a:r>
              <a:rPr lang="en-US" sz="1000" b="1" dirty="0"/>
              <a:t>Services</a:t>
            </a:r>
            <a:r>
              <a:rPr lang="en-US" sz="1000" dirty="0"/>
              <a:t> for stable access.</a:t>
            </a:r>
          </a:p>
          <a:p>
            <a:pPr>
              <a:buFont typeface="Arial" panose="020B0604020202020204" pitchFamily="34" charset="0"/>
              <a:buChar char="•"/>
            </a:pPr>
            <a:r>
              <a:rPr lang="en-US" sz="1000" b="1" dirty="0"/>
              <a:t>Logs/Temp files vanish with the Pod.</a:t>
            </a:r>
            <a:r>
              <a:rPr lang="en-US" sz="1000" dirty="0"/>
              <a:t> Use central logging and volumes.</a:t>
            </a:r>
          </a:p>
        </p:txBody>
      </p:sp>
    </p:spTree>
    <p:extLst>
      <p:ext uri="{BB962C8B-B14F-4D97-AF65-F5344CB8AC3E}">
        <p14:creationId xmlns:p14="http://schemas.microsoft.com/office/powerpoint/2010/main" val="12273573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2376" y="182651"/>
            <a:ext cx="7726004" cy="1116511"/>
          </a:xfrm>
          <a:custGeom>
            <a:avLst/>
            <a:gdLst/>
            <a:ahLst/>
            <a:cxnLst/>
            <a:rect l="l" t="t" r="r" b="b"/>
            <a:pathLst>
              <a:path w="7726004" h="1116511">
                <a:moveTo>
                  <a:pt x="0" y="0"/>
                </a:moveTo>
                <a:lnTo>
                  <a:pt x="7726003" y="0"/>
                </a:lnTo>
                <a:lnTo>
                  <a:pt x="7726003" y="1116511"/>
                </a:lnTo>
                <a:lnTo>
                  <a:pt x="0" y="11165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25879" y="1275074"/>
            <a:ext cx="4951200" cy="2960703"/>
          </a:xfrm>
          <a:custGeom>
            <a:avLst/>
            <a:gdLst/>
            <a:ahLst/>
            <a:cxnLst/>
            <a:rect l="l" t="t" r="r" b="b"/>
            <a:pathLst>
              <a:path w="4951200" h="2960703">
                <a:moveTo>
                  <a:pt x="0" y="0"/>
                </a:moveTo>
                <a:lnTo>
                  <a:pt x="4951200" y="0"/>
                </a:lnTo>
                <a:lnTo>
                  <a:pt x="4951200" y="2960703"/>
                </a:lnTo>
                <a:lnTo>
                  <a:pt x="0" y="296070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325879" y="4561046"/>
            <a:ext cx="3708302" cy="395097"/>
          </a:xfrm>
          <a:custGeom>
            <a:avLst/>
            <a:gdLst/>
            <a:ahLst/>
            <a:cxnLst/>
            <a:rect l="l" t="t" r="r" b="b"/>
            <a:pathLst>
              <a:path w="3708302" h="395097">
                <a:moveTo>
                  <a:pt x="0" y="0"/>
                </a:moveTo>
                <a:lnTo>
                  <a:pt x="3708301" y="0"/>
                </a:lnTo>
                <a:lnTo>
                  <a:pt x="3708301" y="395097"/>
                </a:lnTo>
                <a:lnTo>
                  <a:pt x="0" y="3950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5607101" y="1282675"/>
            <a:ext cx="3211925" cy="2770299"/>
          </a:xfrm>
          <a:custGeom>
            <a:avLst/>
            <a:gdLst/>
            <a:ahLst/>
            <a:cxnLst/>
            <a:rect l="l" t="t" r="r" b="b"/>
            <a:pathLst>
              <a:path w="3211925" h="2770299">
                <a:moveTo>
                  <a:pt x="0" y="0"/>
                </a:moveTo>
                <a:lnTo>
                  <a:pt x="3211925" y="0"/>
                </a:lnTo>
                <a:lnTo>
                  <a:pt x="3211925" y="2770298"/>
                </a:lnTo>
                <a:lnTo>
                  <a:pt x="0" y="277029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6243371" y="1977200"/>
            <a:ext cx="449999" cy="239220"/>
          </a:xfrm>
          <a:custGeom>
            <a:avLst/>
            <a:gdLst/>
            <a:ahLst/>
            <a:cxnLst/>
            <a:rect l="l" t="t" r="r" b="b"/>
            <a:pathLst>
              <a:path w="449999" h="239220">
                <a:moveTo>
                  <a:pt x="0" y="0"/>
                </a:moveTo>
                <a:lnTo>
                  <a:pt x="449999" y="0"/>
                </a:lnTo>
                <a:lnTo>
                  <a:pt x="449999" y="239220"/>
                </a:lnTo>
                <a:lnTo>
                  <a:pt x="0" y="239220"/>
                </a:lnTo>
                <a:lnTo>
                  <a:pt x="0" y="0"/>
                </a:lnTo>
                <a:close/>
              </a:path>
            </a:pathLst>
          </a:custGeom>
          <a:blipFill>
            <a:blip r:embed="rId12"/>
            <a:stretch>
              <a:fillRect t="-5888" b="-51662"/>
            </a:stretch>
          </a:blipFill>
        </p:spPr>
      </p:sp>
      <p:sp>
        <p:nvSpPr>
          <p:cNvPr id="8" name="Freeform 8"/>
          <p:cNvSpPr/>
          <p:nvPr/>
        </p:nvSpPr>
        <p:spPr>
          <a:xfrm>
            <a:off x="7363939" y="1838516"/>
            <a:ext cx="1121721" cy="681323"/>
          </a:xfrm>
          <a:custGeom>
            <a:avLst/>
            <a:gdLst/>
            <a:ahLst/>
            <a:cxnLst/>
            <a:rect l="l" t="t" r="r" b="b"/>
            <a:pathLst>
              <a:path w="1121721" h="681323">
                <a:moveTo>
                  <a:pt x="0" y="0"/>
                </a:moveTo>
                <a:lnTo>
                  <a:pt x="1121722" y="0"/>
                </a:lnTo>
                <a:lnTo>
                  <a:pt x="1121722" y="681323"/>
                </a:lnTo>
                <a:lnTo>
                  <a:pt x="0" y="68132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a:off x="7699800" y="1977200"/>
            <a:ext cx="449999" cy="239220"/>
          </a:xfrm>
          <a:custGeom>
            <a:avLst/>
            <a:gdLst/>
            <a:ahLst/>
            <a:cxnLst/>
            <a:rect l="l" t="t" r="r" b="b"/>
            <a:pathLst>
              <a:path w="449999" h="239220">
                <a:moveTo>
                  <a:pt x="0" y="0"/>
                </a:moveTo>
                <a:lnTo>
                  <a:pt x="450000" y="0"/>
                </a:lnTo>
                <a:lnTo>
                  <a:pt x="450000" y="239220"/>
                </a:lnTo>
                <a:lnTo>
                  <a:pt x="0" y="239220"/>
                </a:lnTo>
                <a:lnTo>
                  <a:pt x="0" y="0"/>
                </a:lnTo>
                <a:close/>
              </a:path>
            </a:pathLst>
          </a:custGeom>
          <a:blipFill>
            <a:blip r:embed="rId12"/>
            <a:stretch>
              <a:fillRect t="-5888" b="-51662"/>
            </a:stretch>
          </a:blipFill>
        </p:spPr>
      </p:sp>
      <p:sp>
        <p:nvSpPr>
          <p:cNvPr id="10" name="Freeform 10"/>
          <p:cNvSpPr/>
          <p:nvPr/>
        </p:nvSpPr>
        <p:spPr>
          <a:xfrm>
            <a:off x="5907510" y="3066259"/>
            <a:ext cx="1121721" cy="681323"/>
          </a:xfrm>
          <a:custGeom>
            <a:avLst/>
            <a:gdLst/>
            <a:ahLst/>
            <a:cxnLst/>
            <a:rect l="l" t="t" r="r" b="b"/>
            <a:pathLst>
              <a:path w="1121721" h="681323">
                <a:moveTo>
                  <a:pt x="0" y="0"/>
                </a:moveTo>
                <a:lnTo>
                  <a:pt x="1121721" y="0"/>
                </a:lnTo>
                <a:lnTo>
                  <a:pt x="1121721" y="681324"/>
                </a:lnTo>
                <a:lnTo>
                  <a:pt x="0" y="681324"/>
                </a:lnTo>
                <a:lnTo>
                  <a:pt x="0" y="0"/>
                </a:lnTo>
                <a:close/>
              </a:path>
            </a:pathLst>
          </a:custGeom>
          <a:blipFill>
            <a:blip r:embed="rId13">
              <a:extLst>
                <a:ext uri="{96DAC541-7B7A-43D3-8B79-37D633B846F1}">
                  <asvg:svgBlip xmlns:asvg="http://schemas.microsoft.com/office/drawing/2016/SVG/main" r:embed="rId15"/>
                </a:ext>
              </a:extLst>
            </a:blip>
            <a:stretch>
              <a:fillRect/>
            </a:stretch>
          </a:blipFill>
        </p:spPr>
      </p:sp>
      <p:sp>
        <p:nvSpPr>
          <p:cNvPr id="11" name="Freeform 11"/>
          <p:cNvSpPr/>
          <p:nvPr/>
        </p:nvSpPr>
        <p:spPr>
          <a:xfrm>
            <a:off x="6382341" y="1600391"/>
            <a:ext cx="1628565" cy="370484"/>
          </a:xfrm>
          <a:custGeom>
            <a:avLst/>
            <a:gdLst/>
            <a:ahLst/>
            <a:cxnLst/>
            <a:rect l="l" t="t" r="r" b="b"/>
            <a:pathLst>
              <a:path w="1628565" h="370484">
                <a:moveTo>
                  <a:pt x="0" y="0"/>
                </a:moveTo>
                <a:lnTo>
                  <a:pt x="1628565" y="0"/>
                </a:lnTo>
                <a:lnTo>
                  <a:pt x="1628565" y="370484"/>
                </a:lnTo>
                <a:lnTo>
                  <a:pt x="0" y="37048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2" name="Freeform 12"/>
          <p:cNvSpPr/>
          <p:nvPr/>
        </p:nvSpPr>
        <p:spPr>
          <a:xfrm>
            <a:off x="6355242" y="3198876"/>
            <a:ext cx="226276" cy="226276"/>
          </a:xfrm>
          <a:custGeom>
            <a:avLst/>
            <a:gdLst/>
            <a:ahLst/>
            <a:cxnLst/>
            <a:rect l="l" t="t" r="r" b="b"/>
            <a:pathLst>
              <a:path w="226276" h="226276">
                <a:moveTo>
                  <a:pt x="0" y="0"/>
                </a:moveTo>
                <a:lnTo>
                  <a:pt x="226276" y="0"/>
                </a:lnTo>
                <a:lnTo>
                  <a:pt x="226276" y="226276"/>
                </a:lnTo>
                <a:lnTo>
                  <a:pt x="0" y="226276"/>
                </a:lnTo>
                <a:lnTo>
                  <a:pt x="0" y="0"/>
                </a:lnTo>
                <a:close/>
              </a:path>
            </a:pathLst>
          </a:custGeom>
          <a:blipFill>
            <a:blip r:embed="rId18"/>
            <a:stretch>
              <a:fillRect/>
            </a:stretch>
          </a:blipFill>
        </p:spPr>
      </p:sp>
      <p:sp>
        <p:nvSpPr>
          <p:cNvPr id="13" name="Freeform 13"/>
          <p:cNvSpPr/>
          <p:nvPr/>
        </p:nvSpPr>
        <p:spPr>
          <a:xfrm>
            <a:off x="5713076" y="1626508"/>
            <a:ext cx="3000004" cy="275996"/>
          </a:xfrm>
          <a:custGeom>
            <a:avLst/>
            <a:gdLst/>
            <a:ahLst/>
            <a:cxnLst/>
            <a:rect l="l" t="t" r="r" b="b"/>
            <a:pathLst>
              <a:path w="3000004" h="275996">
                <a:moveTo>
                  <a:pt x="0" y="0"/>
                </a:moveTo>
                <a:lnTo>
                  <a:pt x="3000003" y="0"/>
                </a:lnTo>
                <a:lnTo>
                  <a:pt x="3000003" y="275996"/>
                </a:lnTo>
                <a:lnTo>
                  <a:pt x="0" y="275996"/>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4" name="Freeform 14"/>
          <p:cNvSpPr/>
          <p:nvPr/>
        </p:nvSpPr>
        <p:spPr>
          <a:xfrm>
            <a:off x="7363939" y="3054410"/>
            <a:ext cx="1121721" cy="681323"/>
          </a:xfrm>
          <a:custGeom>
            <a:avLst/>
            <a:gdLst/>
            <a:ahLst/>
            <a:cxnLst/>
            <a:rect l="l" t="t" r="r" b="b"/>
            <a:pathLst>
              <a:path w="1121721" h="681323">
                <a:moveTo>
                  <a:pt x="0" y="0"/>
                </a:moveTo>
                <a:lnTo>
                  <a:pt x="1121722" y="0"/>
                </a:lnTo>
                <a:lnTo>
                  <a:pt x="1121722" y="681324"/>
                </a:lnTo>
                <a:lnTo>
                  <a:pt x="0" y="681324"/>
                </a:lnTo>
                <a:lnTo>
                  <a:pt x="0" y="0"/>
                </a:lnTo>
                <a:close/>
              </a:path>
            </a:pathLst>
          </a:custGeom>
          <a:blipFill>
            <a:blip r:embed="rId13">
              <a:extLst>
                <a:ext uri="{96DAC541-7B7A-43D3-8B79-37D633B846F1}">
                  <asvg:svgBlip xmlns:asvg="http://schemas.microsoft.com/office/drawing/2016/SVG/main" r:embed="rId21"/>
                </a:ext>
              </a:extLst>
            </a:blip>
            <a:stretch>
              <a:fillRect/>
            </a:stretch>
          </a:blipFill>
        </p:spPr>
      </p:sp>
      <p:sp>
        <p:nvSpPr>
          <p:cNvPr id="15" name="Freeform 15"/>
          <p:cNvSpPr/>
          <p:nvPr/>
        </p:nvSpPr>
        <p:spPr>
          <a:xfrm>
            <a:off x="7811662" y="4176903"/>
            <a:ext cx="226276" cy="226276"/>
          </a:xfrm>
          <a:custGeom>
            <a:avLst/>
            <a:gdLst/>
            <a:ahLst/>
            <a:cxnLst/>
            <a:rect l="l" t="t" r="r" b="b"/>
            <a:pathLst>
              <a:path w="226276" h="226276">
                <a:moveTo>
                  <a:pt x="0" y="0"/>
                </a:moveTo>
                <a:lnTo>
                  <a:pt x="226276" y="0"/>
                </a:lnTo>
                <a:lnTo>
                  <a:pt x="226276" y="226276"/>
                </a:lnTo>
                <a:lnTo>
                  <a:pt x="0" y="226276"/>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16" name="Freeform 16"/>
          <p:cNvSpPr/>
          <p:nvPr/>
        </p:nvSpPr>
        <p:spPr>
          <a:xfrm>
            <a:off x="6382341" y="2383746"/>
            <a:ext cx="1628489" cy="814426"/>
          </a:xfrm>
          <a:custGeom>
            <a:avLst/>
            <a:gdLst/>
            <a:ahLst/>
            <a:cxnLst/>
            <a:rect l="l" t="t" r="r" b="b"/>
            <a:pathLst>
              <a:path w="1628489" h="814426">
                <a:moveTo>
                  <a:pt x="0" y="0"/>
                </a:moveTo>
                <a:lnTo>
                  <a:pt x="1628489" y="0"/>
                </a:lnTo>
                <a:lnTo>
                  <a:pt x="1628489" y="814425"/>
                </a:lnTo>
                <a:lnTo>
                  <a:pt x="0" y="814425"/>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17" name="Freeform 17"/>
          <p:cNvSpPr/>
          <p:nvPr/>
        </p:nvSpPr>
        <p:spPr>
          <a:xfrm>
            <a:off x="7811662" y="3187027"/>
            <a:ext cx="226276" cy="226276"/>
          </a:xfrm>
          <a:custGeom>
            <a:avLst/>
            <a:gdLst/>
            <a:ahLst/>
            <a:cxnLst/>
            <a:rect l="l" t="t" r="r" b="b"/>
            <a:pathLst>
              <a:path w="226276" h="226276">
                <a:moveTo>
                  <a:pt x="0" y="0"/>
                </a:moveTo>
                <a:lnTo>
                  <a:pt x="226276" y="0"/>
                </a:lnTo>
                <a:lnTo>
                  <a:pt x="226276" y="226276"/>
                </a:lnTo>
                <a:lnTo>
                  <a:pt x="0" y="226276"/>
                </a:lnTo>
                <a:lnTo>
                  <a:pt x="0" y="0"/>
                </a:lnTo>
                <a:close/>
              </a:path>
            </a:pathLst>
          </a:custGeom>
          <a:blipFill>
            <a:blip r:embed="rId18"/>
            <a:stretch>
              <a:fillRect/>
            </a:stretch>
          </a:blipFill>
        </p:spPr>
      </p:sp>
      <p:sp>
        <p:nvSpPr>
          <p:cNvPr id="18" name="Freeform 18"/>
          <p:cNvSpPr/>
          <p:nvPr/>
        </p:nvSpPr>
        <p:spPr>
          <a:xfrm>
            <a:off x="7811662" y="4176903"/>
            <a:ext cx="226276" cy="226276"/>
          </a:xfrm>
          <a:custGeom>
            <a:avLst/>
            <a:gdLst/>
            <a:ahLst/>
            <a:cxnLst/>
            <a:rect l="l" t="t" r="r" b="b"/>
            <a:pathLst>
              <a:path w="226276" h="226276">
                <a:moveTo>
                  <a:pt x="0" y="0"/>
                </a:moveTo>
                <a:lnTo>
                  <a:pt x="226276" y="0"/>
                </a:lnTo>
                <a:lnTo>
                  <a:pt x="226276" y="226276"/>
                </a:lnTo>
                <a:lnTo>
                  <a:pt x="0" y="226276"/>
                </a:lnTo>
                <a:lnTo>
                  <a:pt x="0" y="0"/>
                </a:lnTo>
                <a:close/>
              </a:path>
            </a:pathLst>
          </a:custGeom>
          <a:blipFill>
            <a:blip r:embed="rId26"/>
            <a:stretch>
              <a:fillRect/>
            </a:stretch>
          </a:blipFill>
        </p:spPr>
      </p:sp>
      <p:sp>
        <p:nvSpPr>
          <p:cNvPr id="19" name="Freeform 19"/>
          <p:cNvSpPr/>
          <p:nvPr/>
        </p:nvSpPr>
        <p:spPr>
          <a:xfrm>
            <a:off x="5388140" y="2110911"/>
            <a:ext cx="2107559" cy="1024823"/>
          </a:xfrm>
          <a:custGeom>
            <a:avLst/>
            <a:gdLst/>
            <a:ahLst/>
            <a:cxnLst/>
            <a:rect l="l" t="t" r="r" b="b"/>
            <a:pathLst>
              <a:path w="2107559" h="1024823">
                <a:moveTo>
                  <a:pt x="0" y="0"/>
                </a:moveTo>
                <a:lnTo>
                  <a:pt x="2107559" y="0"/>
                </a:lnTo>
                <a:lnTo>
                  <a:pt x="2107559" y="1024824"/>
                </a:lnTo>
                <a:lnTo>
                  <a:pt x="0" y="1024824"/>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20" name="Freeform 20"/>
          <p:cNvSpPr/>
          <p:nvPr/>
        </p:nvSpPr>
        <p:spPr>
          <a:xfrm>
            <a:off x="7432224" y="4348086"/>
            <a:ext cx="985199" cy="354901"/>
          </a:xfrm>
          <a:custGeom>
            <a:avLst/>
            <a:gdLst/>
            <a:ahLst/>
            <a:cxnLst/>
            <a:rect l="l" t="t" r="r" b="b"/>
            <a:pathLst>
              <a:path w="985199" h="354901">
                <a:moveTo>
                  <a:pt x="0" y="0"/>
                </a:moveTo>
                <a:lnTo>
                  <a:pt x="985199" y="0"/>
                </a:lnTo>
                <a:lnTo>
                  <a:pt x="985199" y="354902"/>
                </a:lnTo>
                <a:lnTo>
                  <a:pt x="0" y="354902"/>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21" name="Freeform 21"/>
          <p:cNvSpPr/>
          <p:nvPr/>
        </p:nvSpPr>
        <p:spPr>
          <a:xfrm>
            <a:off x="7838770" y="3603974"/>
            <a:ext cx="172069" cy="636403"/>
          </a:xfrm>
          <a:custGeom>
            <a:avLst/>
            <a:gdLst/>
            <a:ahLst/>
            <a:cxnLst/>
            <a:rect l="l" t="t" r="r" b="b"/>
            <a:pathLst>
              <a:path w="172069" h="636403">
                <a:moveTo>
                  <a:pt x="0" y="0"/>
                </a:moveTo>
                <a:lnTo>
                  <a:pt x="172069" y="0"/>
                </a:lnTo>
                <a:lnTo>
                  <a:pt x="172069" y="636404"/>
                </a:lnTo>
                <a:lnTo>
                  <a:pt x="0" y="636404"/>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22" name="TextBox 22"/>
          <p:cNvSpPr txBox="1"/>
          <p:nvPr/>
        </p:nvSpPr>
        <p:spPr>
          <a:xfrm>
            <a:off x="325879" y="282445"/>
            <a:ext cx="6362329" cy="806834"/>
          </a:xfrm>
          <a:prstGeom prst="rect">
            <a:avLst/>
          </a:prstGeom>
        </p:spPr>
        <p:txBody>
          <a:bodyPr lIns="0" tIns="0" rIns="0" bIns="0" rtlCol="0" anchor="t">
            <a:spAutoFit/>
          </a:bodyPr>
          <a:lstStyle/>
          <a:p>
            <a:pPr algn="l">
              <a:lnSpc>
                <a:spcPts val="2800"/>
              </a:lnSpc>
            </a:pPr>
            <a:r>
              <a:rPr lang="en-US" sz="2000" b="1">
                <a:solidFill>
                  <a:srgbClr val="000000"/>
                </a:solidFill>
                <a:latin typeface="Ubuntu Bold" panose="020B0804030602030204"/>
                <a:ea typeface="Ubuntu Bold" panose="020B0804030602030204"/>
                <a:cs typeface="Ubuntu Bold" panose="020B0804030602030204"/>
                <a:sym typeface="Ubuntu Bold" panose="020B0804030602030204"/>
              </a:rPr>
              <a:t>Pods</a:t>
            </a:r>
          </a:p>
          <a:p>
            <a:pPr algn="l">
              <a:lnSpc>
                <a:spcPts val="1960"/>
              </a:lnSpc>
            </a:pPr>
            <a:r>
              <a:rPr lang="en-US" sz="1400" b="1">
                <a:solidFill>
                  <a:srgbClr val="000000"/>
                </a:solidFill>
                <a:latin typeface="Open Sans Bold"/>
                <a:ea typeface="Open Sans Bold"/>
                <a:cs typeface="Open Sans Bold"/>
                <a:sym typeface="Open Sans Bold"/>
              </a:rPr>
              <a:t>Meet the smallest and simplest unit that you create to run containers.</a:t>
            </a:r>
          </a:p>
        </p:txBody>
      </p:sp>
      <p:sp>
        <p:nvSpPr>
          <p:cNvPr id="23" name="TextBox 23"/>
          <p:cNvSpPr txBox="1"/>
          <p:nvPr/>
        </p:nvSpPr>
        <p:spPr>
          <a:xfrm>
            <a:off x="325879" y="4622825"/>
            <a:ext cx="857298" cy="208445"/>
          </a:xfrm>
          <a:prstGeom prst="rect">
            <a:avLst/>
          </a:prstGeom>
        </p:spPr>
        <p:txBody>
          <a:bodyPr lIns="0" tIns="0" rIns="0" bIns="0" rtlCol="0" anchor="t">
            <a:spAutoFit/>
          </a:bodyPr>
          <a:lstStyle/>
          <a:p>
            <a:pPr algn="l">
              <a:lnSpc>
                <a:spcPts val="1680"/>
              </a:lnSpc>
            </a:pPr>
            <a:r>
              <a:rPr lang="en-US" sz="1200" b="1">
                <a:solidFill>
                  <a:srgbClr val="000000"/>
                </a:solidFill>
                <a:latin typeface="Ubuntu Bold" panose="020B0804030602030204"/>
                <a:ea typeface="Ubuntu Bold" panose="020B0804030602030204"/>
                <a:cs typeface="Ubuntu Bold" panose="020B0804030602030204"/>
                <a:sym typeface="Ubuntu Bold" panose="020B0804030602030204"/>
              </a:rPr>
              <a:t>Kubernetes</a:t>
            </a:r>
          </a:p>
        </p:txBody>
      </p:sp>
      <p:sp>
        <p:nvSpPr>
          <p:cNvPr id="24" name="TextBox 24"/>
          <p:cNvSpPr txBox="1"/>
          <p:nvPr/>
        </p:nvSpPr>
        <p:spPr>
          <a:xfrm>
            <a:off x="432073" y="2619470"/>
            <a:ext cx="78238" cy="178346"/>
          </a:xfrm>
          <a:prstGeom prst="rect">
            <a:avLst/>
          </a:prstGeom>
        </p:spPr>
        <p:txBody>
          <a:bodyPr lIns="0" tIns="0" rIns="0" bIns="0" rtlCol="0" anchor="t">
            <a:spAutoFit/>
          </a:bodyPr>
          <a:lstStyle/>
          <a:p>
            <a:pPr algn="l">
              <a:lnSpc>
                <a:spcPts val="14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25" name="TextBox 25"/>
          <p:cNvSpPr txBox="1"/>
          <p:nvPr/>
        </p:nvSpPr>
        <p:spPr>
          <a:xfrm>
            <a:off x="432073" y="1273264"/>
            <a:ext cx="78238" cy="254546"/>
          </a:xfrm>
          <a:prstGeom prst="rect">
            <a:avLst/>
          </a:prstGeom>
        </p:spPr>
        <p:txBody>
          <a:bodyPr lIns="0" tIns="0" rIns="0" bIns="0" rtlCol="0" anchor="t">
            <a:spAutoFit/>
          </a:bodyPr>
          <a:lstStyle/>
          <a:p>
            <a:pPr algn="l">
              <a:lnSpc>
                <a:spcPts val="22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26" name="TextBox 26"/>
          <p:cNvSpPr txBox="1"/>
          <p:nvPr/>
        </p:nvSpPr>
        <p:spPr>
          <a:xfrm>
            <a:off x="614953" y="1552670"/>
            <a:ext cx="78238" cy="813349"/>
          </a:xfrm>
          <a:prstGeom prst="rect">
            <a:avLst/>
          </a:prstGeom>
        </p:spPr>
        <p:txBody>
          <a:bodyPr lIns="0" tIns="0" rIns="0" bIns="0" rtlCol="0" anchor="t">
            <a:spAutoFit/>
          </a:bodyPr>
          <a:lstStyle/>
          <a:p>
            <a:pPr algn="just">
              <a:lnSpc>
                <a:spcPts val="22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 □ □</a:t>
            </a:r>
          </a:p>
        </p:txBody>
      </p:sp>
      <p:sp>
        <p:nvSpPr>
          <p:cNvPr id="27" name="TextBox 27"/>
          <p:cNvSpPr txBox="1"/>
          <p:nvPr/>
        </p:nvSpPr>
        <p:spPr>
          <a:xfrm>
            <a:off x="614953" y="3406864"/>
            <a:ext cx="78238" cy="254546"/>
          </a:xfrm>
          <a:prstGeom prst="rect">
            <a:avLst/>
          </a:prstGeom>
        </p:spPr>
        <p:txBody>
          <a:bodyPr lIns="0" tIns="0" rIns="0" bIns="0" rtlCol="0" anchor="t">
            <a:spAutoFit/>
          </a:bodyPr>
          <a:lstStyle/>
          <a:p>
            <a:pPr algn="l">
              <a:lnSpc>
                <a:spcPts val="22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a:t>
            </a:r>
          </a:p>
        </p:txBody>
      </p:sp>
      <p:sp>
        <p:nvSpPr>
          <p:cNvPr id="28" name="TextBox 28"/>
          <p:cNvSpPr txBox="1"/>
          <p:nvPr/>
        </p:nvSpPr>
        <p:spPr>
          <a:xfrm>
            <a:off x="432073" y="3686270"/>
            <a:ext cx="78238" cy="533943"/>
          </a:xfrm>
          <a:prstGeom prst="rect">
            <a:avLst/>
          </a:prstGeom>
        </p:spPr>
        <p:txBody>
          <a:bodyPr lIns="0" tIns="0" rIns="0" bIns="0" rtlCol="0" anchor="t">
            <a:spAutoFit/>
          </a:bodyPr>
          <a:lstStyle/>
          <a:p>
            <a:pPr algn="just">
              <a:lnSpc>
                <a:spcPts val="2200"/>
              </a:lnSpc>
            </a:pPr>
            <a:r>
              <a:rPr lang="en-US" sz="1000" spc="4">
                <a:solidFill>
                  <a:srgbClr val="000000"/>
                </a:solidFill>
                <a:latin typeface="Montserrat" panose="00000500000000000000"/>
                <a:ea typeface="Montserrat" panose="00000500000000000000"/>
                <a:cs typeface="Montserrat" panose="00000500000000000000"/>
                <a:sym typeface="Montserrat" panose="00000500000000000000"/>
              </a:rPr>
              <a:t>■ ■</a:t>
            </a:r>
          </a:p>
        </p:txBody>
      </p:sp>
      <p:sp>
        <p:nvSpPr>
          <p:cNvPr id="29" name="TextBox 29"/>
          <p:cNvSpPr txBox="1"/>
          <p:nvPr/>
        </p:nvSpPr>
        <p:spPr>
          <a:xfrm>
            <a:off x="600199" y="1247118"/>
            <a:ext cx="4501001" cy="262309"/>
          </a:xfrm>
          <a:prstGeom prst="rect">
            <a:avLst/>
          </a:prstGeom>
        </p:spPr>
        <p:txBody>
          <a:bodyPr lIns="0" tIns="0" rIns="0" bIns="0" rtlCol="0" anchor="t">
            <a:spAutoFit/>
          </a:bodyPr>
          <a:lstStyle/>
          <a:p>
            <a:pPr algn="l">
              <a:lnSpc>
                <a:spcPts val="2200"/>
              </a:lnSpc>
            </a:pPr>
            <a:r>
              <a:rPr lang="en-US" sz="1000">
                <a:solidFill>
                  <a:srgbClr val="000000"/>
                </a:solidFill>
                <a:latin typeface="Open Sans"/>
                <a:ea typeface="Open Sans"/>
                <a:cs typeface="Open Sans"/>
                <a:sym typeface="Open Sans"/>
              </a:rPr>
              <a:t>Pods represent a single instance of a running process in your cluster. They:</a:t>
            </a:r>
          </a:p>
        </p:txBody>
      </p:sp>
      <p:sp>
        <p:nvSpPr>
          <p:cNvPr id="30" name="TextBox 30"/>
          <p:cNvSpPr txBox="1"/>
          <p:nvPr/>
        </p:nvSpPr>
        <p:spPr>
          <a:xfrm>
            <a:off x="783079" y="1526515"/>
            <a:ext cx="4287641" cy="973512"/>
          </a:xfrm>
          <a:prstGeom prst="rect">
            <a:avLst/>
          </a:prstGeom>
        </p:spPr>
        <p:txBody>
          <a:bodyPr lIns="0" tIns="0" rIns="0" bIns="0" rtlCol="0" anchor="t">
            <a:spAutoFit/>
          </a:bodyPr>
          <a:lstStyle/>
          <a:p>
            <a:pPr algn="l">
              <a:lnSpc>
                <a:spcPts val="2200"/>
              </a:lnSpc>
            </a:pPr>
            <a:r>
              <a:rPr lang="en-US" sz="1000">
                <a:solidFill>
                  <a:srgbClr val="000000"/>
                </a:solidFill>
                <a:latin typeface="Open Sans"/>
                <a:ea typeface="Open Sans"/>
                <a:cs typeface="Open Sans"/>
                <a:sym typeface="Open Sans"/>
              </a:rPr>
              <a:t>Encapsulate one or more containers. Allow containers to share storage and network resources. Provides multiple options to conﬁgure how containers are run (ports, </a:t>
            </a:r>
          </a:p>
          <a:p>
            <a:pPr algn="l">
              <a:lnSpc>
                <a:spcPts val="500"/>
              </a:lnSpc>
            </a:pPr>
            <a:r>
              <a:rPr lang="en-US" sz="1000">
                <a:solidFill>
                  <a:srgbClr val="000000"/>
                </a:solidFill>
                <a:latin typeface="Open Sans"/>
                <a:ea typeface="Open Sans"/>
                <a:cs typeface="Open Sans"/>
                <a:sym typeface="Open Sans"/>
              </a:rPr>
              <a:t>environment variables, volumes, security conﬁguration, among others).</a:t>
            </a:r>
          </a:p>
        </p:txBody>
      </p:sp>
      <p:sp>
        <p:nvSpPr>
          <p:cNvPr id="31" name="TextBox 31"/>
          <p:cNvSpPr txBox="1"/>
          <p:nvPr/>
        </p:nvSpPr>
        <p:spPr>
          <a:xfrm>
            <a:off x="600199" y="2488540"/>
            <a:ext cx="4218213" cy="443284"/>
          </a:xfrm>
          <a:prstGeom prst="rect">
            <a:avLst/>
          </a:prstGeom>
        </p:spPr>
        <p:txBody>
          <a:bodyPr lIns="0" tIns="0" rIns="0" bIns="0" rtlCol="0" anchor="t">
            <a:spAutoFit/>
          </a:bodyPr>
          <a:lstStyle/>
          <a:p>
            <a:pPr algn="l">
              <a:lnSpc>
                <a:spcPts val="2500"/>
              </a:lnSpc>
            </a:pPr>
            <a:r>
              <a:rPr lang="en-US" sz="1000">
                <a:solidFill>
                  <a:srgbClr val="000000"/>
                </a:solidFill>
                <a:latin typeface="Open Sans"/>
                <a:ea typeface="Open Sans"/>
                <a:cs typeface="Open Sans"/>
                <a:sym typeface="Open Sans"/>
              </a:rPr>
              <a:t>Pods provide a higher level of abstraction than working directly with </a:t>
            </a:r>
          </a:p>
          <a:p>
            <a:pPr algn="l">
              <a:lnSpc>
                <a:spcPts val="500"/>
              </a:lnSpc>
            </a:pPr>
            <a:r>
              <a:rPr lang="en-US" sz="1000">
                <a:solidFill>
                  <a:srgbClr val="000000"/>
                </a:solidFill>
                <a:latin typeface="Open Sans"/>
                <a:ea typeface="Open Sans"/>
                <a:cs typeface="Open Sans"/>
                <a:sym typeface="Open Sans"/>
              </a:rPr>
              <a:t>containers, allowing multiple containers to work together if necessary.</a:t>
            </a:r>
          </a:p>
        </p:txBody>
      </p:sp>
      <p:sp>
        <p:nvSpPr>
          <p:cNvPr id="32" name="TextBox 32"/>
          <p:cNvSpPr txBox="1"/>
          <p:nvPr/>
        </p:nvSpPr>
        <p:spPr>
          <a:xfrm>
            <a:off x="614953" y="2908687"/>
            <a:ext cx="4654210" cy="320916"/>
          </a:xfrm>
          <a:prstGeom prst="rect">
            <a:avLst/>
          </a:prstGeom>
        </p:spPr>
        <p:txBody>
          <a:bodyPr lIns="0" tIns="0" rIns="0" bIns="0" rtlCol="0" anchor="t">
            <a:spAutoFit/>
          </a:bodyPr>
          <a:lstStyle/>
          <a:p>
            <a:pPr algn="l">
              <a:lnSpc>
                <a:spcPts val="2500"/>
              </a:lnSpc>
            </a:pPr>
            <a:r>
              <a:rPr lang="en-US" sz="1000">
                <a:solidFill>
                  <a:srgbClr val="000000"/>
                </a:solidFill>
                <a:latin typeface="Open Sans"/>
                <a:ea typeface="Open Sans"/>
                <a:cs typeface="Open Sans"/>
                <a:sym typeface="Open Sans"/>
              </a:rPr>
              <a:t>□Containers running in the same Pod can communicate with each other via </a:t>
            </a:r>
          </a:p>
        </p:txBody>
      </p:sp>
      <p:sp>
        <p:nvSpPr>
          <p:cNvPr id="33" name="TextBox 33"/>
          <p:cNvSpPr txBox="1"/>
          <p:nvPr/>
        </p:nvSpPr>
        <p:spPr>
          <a:xfrm>
            <a:off x="783079" y="3261255"/>
            <a:ext cx="2799750" cy="383772"/>
          </a:xfrm>
          <a:prstGeom prst="rect">
            <a:avLst/>
          </a:prstGeom>
        </p:spPr>
        <p:txBody>
          <a:bodyPr lIns="0" tIns="0" rIns="0" bIns="0" rtlCol="0" anchor="t">
            <a:spAutoFit/>
          </a:bodyPr>
          <a:lstStyle/>
          <a:p>
            <a:pPr algn="l">
              <a:lnSpc>
                <a:spcPts val="500"/>
              </a:lnSpc>
            </a:pPr>
            <a:r>
              <a:rPr lang="en-US" sz="1000">
                <a:solidFill>
                  <a:srgbClr val="B85450"/>
                </a:solidFill>
                <a:latin typeface="JetBrains Mono" panose="02010509020102050004"/>
                <a:ea typeface="JetBrains Mono" panose="02010509020102050004"/>
                <a:cs typeface="JetBrains Mono" panose="02010509020102050004"/>
                <a:sym typeface="JetBrains Mono" panose="02010509020102050004"/>
              </a:rPr>
              <a:t>localhost</a:t>
            </a:r>
            <a:r>
              <a:rPr lang="en-US" sz="1000">
                <a:solidFill>
                  <a:srgbClr val="000000"/>
                </a:solidFill>
                <a:latin typeface="JetBrains Mono" panose="02010509020102050004"/>
                <a:ea typeface="JetBrains Mono" panose="02010509020102050004"/>
                <a:cs typeface="JetBrains Mono" panose="02010509020102050004"/>
                <a:sym typeface="JetBrains Mono" panose="02010509020102050004"/>
              </a:rPr>
              <a:t>.</a:t>
            </a:r>
          </a:p>
          <a:p>
            <a:pPr algn="l">
              <a:lnSpc>
                <a:spcPts val="2500"/>
              </a:lnSpc>
            </a:pPr>
            <a:r>
              <a:rPr lang="en-US" sz="1000">
                <a:solidFill>
                  <a:srgbClr val="000000"/>
                </a:solidFill>
                <a:latin typeface="Open Sans"/>
                <a:ea typeface="Open Sans"/>
                <a:cs typeface="Open Sans"/>
                <a:sym typeface="Open Sans"/>
              </a:rPr>
              <a:t>They can also read/write to the same volumes.</a:t>
            </a:r>
          </a:p>
        </p:txBody>
      </p:sp>
      <p:sp>
        <p:nvSpPr>
          <p:cNvPr id="34" name="TextBox 34"/>
          <p:cNvSpPr txBox="1"/>
          <p:nvPr/>
        </p:nvSpPr>
        <p:spPr>
          <a:xfrm>
            <a:off x="600199" y="3688690"/>
            <a:ext cx="4662668" cy="665540"/>
          </a:xfrm>
          <a:prstGeom prst="rect">
            <a:avLst/>
          </a:prstGeom>
        </p:spPr>
        <p:txBody>
          <a:bodyPr lIns="0" tIns="0" rIns="0" bIns="0" rtlCol="0" anchor="t">
            <a:spAutoFit/>
          </a:bodyPr>
          <a:lstStyle/>
          <a:p>
            <a:pPr algn="l">
              <a:lnSpc>
                <a:spcPts val="1900"/>
              </a:lnSpc>
            </a:pPr>
            <a:r>
              <a:rPr lang="en-US" sz="1000">
                <a:solidFill>
                  <a:srgbClr val="000000"/>
                </a:solidFill>
                <a:latin typeface="Open Sans"/>
                <a:ea typeface="Open Sans"/>
                <a:cs typeface="Open Sans"/>
                <a:sym typeface="Open Sans"/>
              </a:rPr>
              <a:t>Pods can all communicate with each other by default in Kubernetes.</a:t>
            </a:r>
          </a:p>
          <a:p>
            <a:pPr algn="l">
              <a:lnSpc>
                <a:spcPts val="2500"/>
              </a:lnSpc>
            </a:pPr>
            <a:r>
              <a:rPr lang="en-US" sz="1000">
                <a:solidFill>
                  <a:srgbClr val="000000"/>
                </a:solidFill>
                <a:latin typeface="Open Sans"/>
                <a:ea typeface="Open Sans"/>
                <a:cs typeface="Open Sans"/>
                <a:sym typeface="Open Sans"/>
              </a:rPr>
              <a:t>We can set health probes in each container so that they are restarted or stop </a:t>
            </a:r>
          </a:p>
          <a:p>
            <a:pPr algn="l">
              <a:lnSpc>
                <a:spcPts val="500"/>
              </a:lnSpc>
            </a:pPr>
            <a:r>
              <a:rPr lang="en-US" sz="1000">
                <a:solidFill>
                  <a:srgbClr val="000000"/>
                </a:solidFill>
                <a:latin typeface="Open Sans"/>
                <a:ea typeface="Open Sans"/>
                <a:cs typeface="Open Sans"/>
                <a:sym typeface="Open Sans"/>
              </a:rPr>
              <a:t>receiving traﬃc if considered unhealthy.</a:t>
            </a:r>
          </a:p>
        </p:txBody>
      </p:sp>
      <p:sp>
        <p:nvSpPr>
          <p:cNvPr id="35" name="TextBox 35"/>
          <p:cNvSpPr txBox="1"/>
          <p:nvPr/>
        </p:nvSpPr>
        <p:spPr>
          <a:xfrm>
            <a:off x="5756329" y="1408062"/>
            <a:ext cx="194624" cy="145085"/>
          </a:xfrm>
          <a:prstGeom prst="rect">
            <a:avLst/>
          </a:prstGeom>
        </p:spPr>
        <p:txBody>
          <a:bodyPr lIns="0" tIns="0" rIns="0" bIns="0" rtlCol="0" anchor="t">
            <a:spAutoFit/>
          </a:bodyPr>
          <a:lstStyle/>
          <a:p>
            <a:pPr algn="l">
              <a:lnSpc>
                <a:spcPts val="1120"/>
              </a:lnSpc>
            </a:pPr>
            <a:r>
              <a:rPr lang="en-US" sz="800" b="1">
                <a:solidFill>
                  <a:srgbClr val="2875E2"/>
                </a:solidFill>
                <a:latin typeface="Open Sans Bold"/>
                <a:ea typeface="Open Sans Bold"/>
                <a:cs typeface="Open Sans Bold"/>
                <a:sym typeface="Open Sans Bold"/>
              </a:rPr>
              <a:t>Pod</a:t>
            </a:r>
          </a:p>
        </p:txBody>
      </p:sp>
      <p:sp>
        <p:nvSpPr>
          <p:cNvPr id="36" name="TextBox 36"/>
          <p:cNvSpPr txBox="1"/>
          <p:nvPr/>
        </p:nvSpPr>
        <p:spPr>
          <a:xfrm>
            <a:off x="5620502" y="2527887"/>
            <a:ext cx="124358" cy="153543"/>
          </a:xfrm>
          <a:prstGeom prst="rect">
            <a:avLst/>
          </a:prstGeom>
        </p:spPr>
        <p:txBody>
          <a:bodyPr lIns="0" tIns="0" rIns="0" bIns="0" rtlCol="0" anchor="t">
            <a:spAutoFit/>
          </a:bodyPr>
          <a:lstStyle/>
          <a:p>
            <a:pPr algn="l">
              <a:lnSpc>
                <a:spcPts val="1120"/>
              </a:lnSpc>
            </a:pPr>
            <a:r>
              <a:rPr lang="en-US" sz="800">
                <a:solidFill>
                  <a:srgbClr val="B85450"/>
                </a:solidFill>
                <a:latin typeface="JetBrains Mono" panose="02010509020102050004"/>
                <a:ea typeface="JetBrains Mono" panose="02010509020102050004"/>
                <a:cs typeface="JetBrains Mono" panose="02010509020102050004"/>
                <a:sym typeface="JetBrains Mono" panose="02010509020102050004"/>
              </a:rPr>
              <a:t>80</a:t>
            </a:r>
          </a:p>
        </p:txBody>
      </p:sp>
      <p:sp>
        <p:nvSpPr>
          <p:cNvPr id="37" name="TextBox 37"/>
          <p:cNvSpPr txBox="1"/>
          <p:nvPr/>
        </p:nvSpPr>
        <p:spPr>
          <a:xfrm>
            <a:off x="5559600" y="2862367"/>
            <a:ext cx="248717" cy="153543"/>
          </a:xfrm>
          <a:prstGeom prst="rect">
            <a:avLst/>
          </a:prstGeom>
        </p:spPr>
        <p:txBody>
          <a:bodyPr lIns="0" tIns="0" rIns="0" bIns="0" rtlCol="0" anchor="t">
            <a:spAutoFit/>
          </a:bodyPr>
          <a:lstStyle/>
          <a:p>
            <a:pPr algn="l">
              <a:lnSpc>
                <a:spcPts val="1120"/>
              </a:lnSpc>
            </a:pPr>
            <a:r>
              <a:rPr lang="en-US" sz="800">
                <a:solidFill>
                  <a:srgbClr val="B85450"/>
                </a:solidFill>
                <a:latin typeface="JetBrains Mono" panose="02010509020102050004"/>
                <a:ea typeface="JetBrains Mono" panose="02010509020102050004"/>
                <a:cs typeface="JetBrains Mono" panose="02010509020102050004"/>
                <a:sym typeface="JetBrains Mono" panose="02010509020102050004"/>
              </a:rPr>
              <a:t>8080</a:t>
            </a:r>
          </a:p>
        </p:txBody>
      </p:sp>
      <p:sp>
        <p:nvSpPr>
          <p:cNvPr id="38" name="TextBox 38"/>
          <p:cNvSpPr txBox="1"/>
          <p:nvPr/>
        </p:nvSpPr>
        <p:spPr>
          <a:xfrm>
            <a:off x="6133414" y="2211924"/>
            <a:ext cx="683971" cy="153543"/>
          </a:xfrm>
          <a:prstGeom prst="rect">
            <a:avLst/>
          </a:prstGeom>
        </p:spPr>
        <p:txBody>
          <a:bodyPr lIns="0" tIns="0" rIns="0" bIns="0" rtlCol="0" anchor="t">
            <a:spAutoFit/>
          </a:bodyPr>
          <a:lstStyle/>
          <a:p>
            <a:pPr algn="l">
              <a:lnSpc>
                <a:spcPts val="1120"/>
              </a:lnSpc>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container 1</a:t>
            </a:r>
          </a:p>
        </p:txBody>
      </p:sp>
      <p:sp>
        <p:nvSpPr>
          <p:cNvPr id="39" name="TextBox 39"/>
          <p:cNvSpPr txBox="1"/>
          <p:nvPr/>
        </p:nvSpPr>
        <p:spPr>
          <a:xfrm>
            <a:off x="6939020" y="1682134"/>
            <a:ext cx="559613" cy="153543"/>
          </a:xfrm>
          <a:prstGeom prst="rect">
            <a:avLst/>
          </a:prstGeom>
        </p:spPr>
        <p:txBody>
          <a:bodyPr lIns="0" tIns="0" rIns="0" bIns="0" rtlCol="0" anchor="t">
            <a:spAutoFit/>
          </a:bodyPr>
          <a:lstStyle/>
          <a:p>
            <a:pPr algn="l">
              <a:lnSpc>
                <a:spcPts val="1120"/>
              </a:lnSpc>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localhost</a:t>
            </a:r>
          </a:p>
        </p:txBody>
      </p:sp>
      <p:sp>
        <p:nvSpPr>
          <p:cNvPr id="40" name="TextBox 40"/>
          <p:cNvSpPr txBox="1"/>
          <p:nvPr/>
        </p:nvSpPr>
        <p:spPr>
          <a:xfrm>
            <a:off x="7589844" y="2211924"/>
            <a:ext cx="683971" cy="153543"/>
          </a:xfrm>
          <a:prstGeom prst="rect">
            <a:avLst/>
          </a:prstGeom>
        </p:spPr>
        <p:txBody>
          <a:bodyPr lIns="0" tIns="0" rIns="0" bIns="0" rtlCol="0" anchor="t">
            <a:spAutoFit/>
          </a:bodyPr>
          <a:lstStyle/>
          <a:p>
            <a:pPr algn="l">
              <a:lnSpc>
                <a:spcPts val="1120"/>
              </a:lnSpc>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container 2</a:t>
            </a:r>
          </a:p>
        </p:txBody>
      </p:sp>
      <p:sp>
        <p:nvSpPr>
          <p:cNvPr id="41" name="TextBox 41"/>
          <p:cNvSpPr txBox="1"/>
          <p:nvPr/>
        </p:nvSpPr>
        <p:spPr>
          <a:xfrm>
            <a:off x="6121860" y="3468443"/>
            <a:ext cx="707288" cy="128397"/>
          </a:xfrm>
          <a:prstGeom prst="rect">
            <a:avLst/>
          </a:prstGeom>
        </p:spPr>
        <p:txBody>
          <a:bodyPr lIns="0" tIns="0" rIns="0" bIns="0" rtlCol="0" anchor="t">
            <a:spAutoFit/>
          </a:bodyPr>
          <a:lstStyle/>
          <a:p>
            <a:pPr algn="l">
              <a:lnSpc>
                <a:spcPts val="980"/>
              </a:lnSpc>
            </a:pPr>
            <a:r>
              <a:rPr lang="en-US" sz="700">
                <a:solidFill>
                  <a:srgbClr val="000000"/>
                </a:solidFill>
                <a:latin typeface="JetBrains Mono" panose="02010509020102050004"/>
                <a:ea typeface="JetBrains Mono" panose="02010509020102050004"/>
                <a:cs typeface="JetBrains Mono" panose="02010509020102050004"/>
                <a:sym typeface="JetBrains Mono" panose="02010509020102050004"/>
              </a:rPr>
              <a:t>pod directory</a:t>
            </a:r>
          </a:p>
        </p:txBody>
      </p:sp>
      <p:sp>
        <p:nvSpPr>
          <p:cNvPr id="42" name="TextBox 42"/>
          <p:cNvSpPr txBox="1"/>
          <p:nvPr/>
        </p:nvSpPr>
        <p:spPr>
          <a:xfrm>
            <a:off x="7578309" y="4413428"/>
            <a:ext cx="707288" cy="128397"/>
          </a:xfrm>
          <a:prstGeom prst="rect">
            <a:avLst/>
          </a:prstGeom>
        </p:spPr>
        <p:txBody>
          <a:bodyPr lIns="0" tIns="0" rIns="0" bIns="0" rtlCol="0" anchor="t">
            <a:spAutoFit/>
          </a:bodyPr>
          <a:lstStyle/>
          <a:p>
            <a:pPr algn="l">
              <a:lnSpc>
                <a:spcPts val="980"/>
              </a:lnSpc>
            </a:pPr>
            <a:r>
              <a:rPr lang="en-US" sz="700">
                <a:solidFill>
                  <a:srgbClr val="000000"/>
                </a:solidFill>
                <a:latin typeface="JetBrains Mono" panose="02010509020102050004"/>
                <a:ea typeface="JetBrains Mono" panose="02010509020102050004"/>
                <a:cs typeface="JetBrains Mono" panose="02010509020102050004"/>
                <a:sym typeface="JetBrains Mono" panose="02010509020102050004"/>
              </a:rPr>
              <a:t>cloud storage</a:t>
            </a:r>
          </a:p>
        </p:txBody>
      </p:sp>
      <p:sp>
        <p:nvSpPr>
          <p:cNvPr id="43" name="TextBox 43"/>
          <p:cNvSpPr txBox="1"/>
          <p:nvPr/>
        </p:nvSpPr>
        <p:spPr>
          <a:xfrm>
            <a:off x="7524969" y="3456594"/>
            <a:ext cx="816102" cy="128397"/>
          </a:xfrm>
          <a:prstGeom prst="rect">
            <a:avLst/>
          </a:prstGeom>
        </p:spPr>
        <p:txBody>
          <a:bodyPr lIns="0" tIns="0" rIns="0" bIns="0" rtlCol="0" anchor="t">
            <a:spAutoFit/>
          </a:bodyPr>
          <a:lstStyle/>
          <a:p>
            <a:pPr algn="l">
              <a:lnSpc>
                <a:spcPts val="980"/>
              </a:lnSpc>
            </a:pPr>
            <a:r>
              <a:rPr lang="en-US" sz="700">
                <a:solidFill>
                  <a:srgbClr val="000000"/>
                </a:solidFill>
                <a:latin typeface="JetBrains Mono" panose="02010509020102050004"/>
                <a:ea typeface="JetBrains Mono" panose="02010509020102050004"/>
                <a:cs typeface="JetBrains Mono" panose="02010509020102050004"/>
                <a:sym typeface="JetBrains Mono" panose="02010509020102050004"/>
              </a:rPr>
              <a:t>persistent vols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8202" y="1424178"/>
            <a:ext cx="8647595" cy="1903047"/>
          </a:xfrm>
          <a:custGeom>
            <a:avLst/>
            <a:gdLst/>
            <a:ahLst/>
            <a:cxnLst/>
            <a:rect l="l" t="t" r="r" b="b"/>
            <a:pathLst>
              <a:path w="8647595" h="1903047">
                <a:moveTo>
                  <a:pt x="0" y="0"/>
                </a:moveTo>
                <a:lnTo>
                  <a:pt x="8647596" y="0"/>
                </a:lnTo>
                <a:lnTo>
                  <a:pt x="8647596" y="1903047"/>
                </a:lnTo>
                <a:lnTo>
                  <a:pt x="0" y="19030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938729" y="1728949"/>
            <a:ext cx="3332959" cy="1452458"/>
          </a:xfrm>
          <a:prstGeom prst="rect">
            <a:avLst/>
          </a:prstGeom>
        </p:spPr>
        <p:txBody>
          <a:bodyPr lIns="0" tIns="0" rIns="0" bIns="0" rtlCol="0" anchor="t">
            <a:spAutoFit/>
          </a:bodyPr>
          <a:lstStyle/>
          <a:p>
            <a:pPr algn="ctr">
              <a:lnSpc>
                <a:spcPts val="5040"/>
              </a:lnSpc>
            </a:pPr>
            <a:r>
              <a:rPr lang="en-US" sz="3600" b="1">
                <a:solidFill>
                  <a:srgbClr val="595959"/>
                </a:solidFill>
                <a:latin typeface="Ubuntu Bold" panose="020B0804030602030204"/>
                <a:ea typeface="Ubuntu Bold" panose="020B0804030602030204"/>
                <a:cs typeface="Ubuntu Bold" panose="020B0804030602030204"/>
                <a:sym typeface="Ubuntu Bold" panose="020B0804030602030204"/>
              </a:rPr>
              <a:t>Kubernetes</a:t>
            </a:r>
          </a:p>
          <a:p>
            <a:pPr algn="ctr">
              <a:lnSpc>
                <a:spcPts val="5880"/>
              </a:lnSpc>
            </a:pPr>
            <a:r>
              <a:rPr lang="en-US" sz="4200" b="1">
                <a:solidFill>
                  <a:srgbClr val="000000"/>
                </a:solidFill>
                <a:latin typeface="Ubuntu Bold" panose="020B0804030602030204"/>
                <a:ea typeface="Ubuntu Bold" panose="020B0804030602030204"/>
                <a:cs typeface="Ubuntu Bold" panose="020B0804030602030204"/>
                <a:sym typeface="Ubuntu Bold" panose="020B0804030602030204"/>
              </a:rPr>
              <a:t>Pod lifecycle</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722ACF-8A0A-6BBA-9071-ADA23B8D9A23}"/>
              </a:ext>
            </a:extLst>
          </p:cNvPr>
          <p:cNvSpPr txBox="1"/>
          <p:nvPr/>
        </p:nvSpPr>
        <p:spPr>
          <a:xfrm>
            <a:off x="762000" y="666750"/>
            <a:ext cx="6248400" cy="3785652"/>
          </a:xfrm>
          <a:prstGeom prst="rect">
            <a:avLst/>
          </a:prstGeom>
          <a:noFill/>
        </p:spPr>
        <p:txBody>
          <a:bodyPr wrap="square">
            <a:spAutoFit/>
          </a:bodyPr>
          <a:lstStyle/>
          <a:p>
            <a:pPr>
              <a:buNone/>
            </a:pPr>
            <a:r>
              <a:rPr lang="en-US" sz="1200" b="1" dirty="0"/>
              <a:t>The phases (what you’ll see)</a:t>
            </a:r>
          </a:p>
          <a:p>
            <a:r>
              <a:rPr lang="en-US" sz="1200" b="1" dirty="0"/>
              <a:t>Pending</a:t>
            </a:r>
            <a:endParaRPr lang="en-US" sz="1200" dirty="0"/>
          </a:p>
          <a:p>
            <a:pPr marL="742950" lvl="1" indent="-285750">
              <a:buFont typeface="Arial" panose="020B0604020202020204" pitchFamily="34" charset="0"/>
              <a:buChar char="•"/>
            </a:pPr>
            <a:r>
              <a:rPr lang="en-US" sz="1200" dirty="0"/>
              <a:t>Pod accepted by the API but </a:t>
            </a:r>
            <a:r>
              <a:rPr lang="en-US" sz="1200" b="1" dirty="0"/>
              <a:t>not running yet</a:t>
            </a:r>
            <a:r>
              <a:rPr lang="en-US" sz="1200" dirty="0"/>
              <a:t>.</a:t>
            </a:r>
          </a:p>
          <a:p>
            <a:pPr marL="742950" lvl="1" indent="-285750">
              <a:buFont typeface="Arial" panose="020B0604020202020204" pitchFamily="34" charset="0"/>
              <a:buChar char="•"/>
            </a:pPr>
            <a:r>
              <a:rPr lang="en-US" sz="1200" dirty="0"/>
              <a:t>Waiting for a node (scheduler), pulling images, creating volumes.</a:t>
            </a:r>
          </a:p>
          <a:p>
            <a:pPr marL="742950" lvl="1" indent="-285750">
              <a:buFont typeface="Arial" panose="020B0604020202020204" pitchFamily="34" charset="0"/>
              <a:buChar char="•"/>
            </a:pPr>
            <a:r>
              <a:rPr lang="en-US" sz="1200" dirty="0"/>
              <a:t>Common sub-states: </a:t>
            </a:r>
            <a:r>
              <a:rPr lang="en-US" sz="1200" i="1" dirty="0"/>
              <a:t>Scheduling</a:t>
            </a:r>
            <a:r>
              <a:rPr lang="en-US" sz="1200" dirty="0"/>
              <a:t>, </a:t>
            </a:r>
            <a:r>
              <a:rPr lang="en-US" sz="1200" i="1" dirty="0" err="1"/>
              <a:t>ContainerCreating</a:t>
            </a:r>
            <a:r>
              <a:rPr lang="en-US" sz="1200" dirty="0"/>
              <a:t>, </a:t>
            </a:r>
            <a:r>
              <a:rPr lang="en-US" sz="1200" i="1" dirty="0" err="1"/>
              <a:t>ImagePullBackOff</a:t>
            </a:r>
            <a:r>
              <a:rPr lang="en-US" sz="1200" dirty="0"/>
              <a:t>.</a:t>
            </a:r>
          </a:p>
          <a:p>
            <a:pPr marL="742950" lvl="1" indent="-285750">
              <a:buFont typeface="Arial" panose="020B0604020202020204" pitchFamily="34" charset="0"/>
              <a:buChar char="•"/>
            </a:pPr>
            <a:endParaRPr lang="en-US" sz="1200" dirty="0"/>
          </a:p>
          <a:p>
            <a:r>
              <a:rPr lang="en-US" sz="1200" b="1" dirty="0"/>
              <a:t>Running</a:t>
            </a:r>
            <a:endParaRPr lang="en-US" sz="1200" dirty="0"/>
          </a:p>
          <a:p>
            <a:pPr marL="742950" lvl="1" indent="-285750">
              <a:buFont typeface="Arial" panose="020B0604020202020204" pitchFamily="34" charset="0"/>
              <a:buChar char="•"/>
            </a:pPr>
            <a:r>
              <a:rPr lang="en-US" sz="1200" dirty="0"/>
              <a:t>Pod is on a node and </a:t>
            </a:r>
            <a:r>
              <a:rPr lang="en-US" sz="1200" b="1" dirty="0"/>
              <a:t>at least one container is started</a:t>
            </a:r>
            <a:r>
              <a:rPr lang="en-US" sz="1200" dirty="0"/>
              <a:t> (or starting).</a:t>
            </a:r>
          </a:p>
          <a:p>
            <a:pPr marL="742950" lvl="1" indent="-285750">
              <a:buFont typeface="Arial" panose="020B0604020202020204" pitchFamily="34" charset="0"/>
              <a:buChar char="•"/>
            </a:pPr>
            <a:r>
              <a:rPr lang="en-US" sz="1200" dirty="0"/>
              <a:t>Readiness/Liveness probes decide whether it should receive traffic or be restarted.</a:t>
            </a:r>
          </a:p>
          <a:p>
            <a:pPr>
              <a:buFont typeface="Arial" panose="020B0604020202020204" pitchFamily="34" charset="0"/>
              <a:buChar char="•"/>
            </a:pPr>
            <a:endParaRPr lang="en-US" sz="1200" b="1" dirty="0"/>
          </a:p>
          <a:p>
            <a:r>
              <a:rPr lang="en-US" sz="1200" b="1" dirty="0"/>
              <a:t>Succeeded</a:t>
            </a:r>
            <a:endParaRPr lang="en-US" sz="1200" dirty="0"/>
          </a:p>
          <a:p>
            <a:pPr marL="742950" lvl="1" indent="-285750">
              <a:buFont typeface="Arial" panose="020B0604020202020204" pitchFamily="34" charset="0"/>
              <a:buChar char="•"/>
            </a:pPr>
            <a:r>
              <a:rPr lang="en-US" sz="1200" b="1" dirty="0"/>
              <a:t>All containers exited with code 0</a:t>
            </a:r>
            <a:r>
              <a:rPr lang="en-US" sz="1200" dirty="0"/>
              <a:t> and </a:t>
            </a:r>
            <a:r>
              <a:rPr lang="en-US" sz="1200" b="1" dirty="0"/>
              <a:t>won’t restart</a:t>
            </a:r>
            <a:r>
              <a:rPr lang="en-US" sz="1200" dirty="0"/>
              <a:t> (typical for Jobs/batch).</a:t>
            </a:r>
          </a:p>
          <a:p>
            <a:pPr marL="742950" lvl="1" indent="-285750">
              <a:buFont typeface="Arial" panose="020B0604020202020204" pitchFamily="34" charset="0"/>
              <a:buChar char="•"/>
            </a:pPr>
            <a:r>
              <a:rPr lang="en-US" sz="1200" dirty="0"/>
              <a:t>Pod is done; kept for history until cleaned up.</a:t>
            </a:r>
          </a:p>
          <a:p>
            <a:pPr>
              <a:buFont typeface="Arial" panose="020B0604020202020204" pitchFamily="34" charset="0"/>
              <a:buChar char="•"/>
            </a:pPr>
            <a:endParaRPr lang="en-US" sz="1200" b="1" dirty="0"/>
          </a:p>
          <a:p>
            <a:r>
              <a:rPr lang="en-US" sz="1200" b="1" dirty="0"/>
              <a:t>Failed</a:t>
            </a:r>
            <a:endParaRPr lang="en-US" sz="1200" dirty="0"/>
          </a:p>
          <a:p>
            <a:pPr marL="742950" lvl="1" indent="-285750">
              <a:buFont typeface="Arial" panose="020B0604020202020204" pitchFamily="34" charset="0"/>
              <a:buChar char="•"/>
            </a:pPr>
            <a:r>
              <a:rPr lang="en-US" sz="1200" b="1" dirty="0"/>
              <a:t>All containers exited</a:t>
            </a:r>
            <a:r>
              <a:rPr lang="en-US" sz="1200" dirty="0"/>
              <a:t>, and </a:t>
            </a:r>
            <a:r>
              <a:rPr lang="en-US" sz="1200" b="1" dirty="0"/>
              <a:t>at least one failed</a:t>
            </a:r>
            <a:r>
              <a:rPr lang="en-US" sz="1200" dirty="0"/>
              <a:t> (non-zero).</a:t>
            </a:r>
          </a:p>
          <a:p>
            <a:pPr marL="742950" lvl="1" indent="-285750">
              <a:buFont typeface="Arial" panose="020B0604020202020204" pitchFamily="34" charset="0"/>
              <a:buChar char="•"/>
            </a:pPr>
            <a:r>
              <a:rPr lang="en-US" sz="1200" dirty="0"/>
              <a:t>Pod won’t restart (unless a controller creates a replacement, e.g., Job retry).</a:t>
            </a:r>
          </a:p>
          <a:p>
            <a:pPr>
              <a:buFont typeface="Arial" panose="020B0604020202020204" pitchFamily="34" charset="0"/>
              <a:buChar char="•"/>
            </a:pPr>
            <a:endParaRPr lang="en-US" sz="1200" b="1" dirty="0"/>
          </a:p>
          <a:p>
            <a:r>
              <a:rPr lang="en-US" sz="1200" b="1" dirty="0"/>
              <a:t>Unknown</a:t>
            </a:r>
            <a:endParaRPr lang="en-US" sz="1200" dirty="0"/>
          </a:p>
          <a:p>
            <a:pPr marL="742950" lvl="1" indent="-285750">
              <a:buFont typeface="Arial" panose="020B0604020202020204" pitchFamily="34" charset="0"/>
              <a:buChar char="•"/>
            </a:pPr>
            <a:r>
              <a:rPr lang="en-US" sz="1200" dirty="0"/>
              <a:t>Control plane </a:t>
            </a:r>
            <a:r>
              <a:rPr lang="en-US" sz="1200" b="1" dirty="0"/>
              <a:t>can’t reach the node</a:t>
            </a:r>
            <a:r>
              <a:rPr lang="en-US" sz="1200" dirty="0"/>
              <a:t> to know the status (network/node issue).</a:t>
            </a:r>
          </a:p>
        </p:txBody>
      </p:sp>
    </p:spTree>
    <p:extLst>
      <p:ext uri="{BB962C8B-B14F-4D97-AF65-F5344CB8AC3E}">
        <p14:creationId xmlns:p14="http://schemas.microsoft.com/office/powerpoint/2010/main" val="21188646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5B5AD8-B540-C02E-1150-971A19212A90}"/>
              </a:ext>
            </a:extLst>
          </p:cNvPr>
          <p:cNvSpPr txBox="1"/>
          <p:nvPr/>
        </p:nvSpPr>
        <p:spPr>
          <a:xfrm>
            <a:off x="457200" y="285750"/>
            <a:ext cx="6705600" cy="4154984"/>
          </a:xfrm>
          <a:prstGeom prst="rect">
            <a:avLst/>
          </a:prstGeom>
          <a:noFill/>
        </p:spPr>
        <p:txBody>
          <a:bodyPr wrap="square">
            <a:spAutoFit/>
          </a:bodyPr>
          <a:lstStyle/>
          <a:p>
            <a:pPr>
              <a:buNone/>
            </a:pPr>
            <a:r>
              <a:rPr lang="en-US" sz="1100" b="1" dirty="0"/>
              <a:t>What drives transitions</a:t>
            </a:r>
          </a:p>
          <a:p>
            <a:pPr>
              <a:buFont typeface="Arial" panose="020B0604020202020204" pitchFamily="34" charset="0"/>
              <a:buChar char="•"/>
            </a:pPr>
            <a:r>
              <a:rPr lang="en-US" sz="1100" b="1" dirty="0"/>
              <a:t>Scheduler</a:t>
            </a:r>
            <a:r>
              <a:rPr lang="en-US" sz="1100" dirty="0"/>
              <a:t> picks a node → Pending → Running.</a:t>
            </a:r>
          </a:p>
          <a:p>
            <a:pPr>
              <a:buFont typeface="Arial" panose="020B0604020202020204" pitchFamily="34" charset="0"/>
              <a:buChar char="•"/>
            </a:pPr>
            <a:r>
              <a:rPr lang="en-US" sz="1100" b="1" dirty="0"/>
              <a:t>Image pulls / volume mounts</a:t>
            </a:r>
            <a:r>
              <a:rPr lang="en-US" sz="1100" dirty="0"/>
              <a:t> happen during Pending.</a:t>
            </a:r>
          </a:p>
          <a:p>
            <a:pPr>
              <a:buFont typeface="Arial" panose="020B0604020202020204" pitchFamily="34" charset="0"/>
              <a:buChar char="•"/>
            </a:pPr>
            <a:r>
              <a:rPr lang="en-US" sz="1100" b="1" dirty="0"/>
              <a:t>Container exit codes</a:t>
            </a:r>
            <a:r>
              <a:rPr lang="en-US" sz="1100" dirty="0"/>
              <a:t> drive Running → Succeeded/Failed.</a:t>
            </a:r>
          </a:p>
          <a:p>
            <a:pPr>
              <a:buFont typeface="Arial" panose="020B0604020202020204" pitchFamily="34" charset="0"/>
              <a:buChar char="•"/>
            </a:pPr>
            <a:r>
              <a:rPr lang="en-US" sz="1100" b="1" dirty="0"/>
              <a:t>Probes</a:t>
            </a:r>
            <a:r>
              <a:rPr lang="en-US" sz="1100" dirty="0"/>
              <a:t> (liveness/readiness) can trigger restarts or remove the Pod from traffic.</a:t>
            </a:r>
          </a:p>
          <a:p>
            <a:pPr>
              <a:buFont typeface="Arial" panose="020B0604020202020204" pitchFamily="34" charset="0"/>
              <a:buChar char="•"/>
            </a:pPr>
            <a:r>
              <a:rPr lang="en-US" sz="1100" b="1" dirty="0"/>
              <a:t>Restart policy</a:t>
            </a:r>
            <a:r>
              <a:rPr lang="en-US" sz="1100" dirty="0"/>
              <a:t> (Always, </a:t>
            </a:r>
            <a:r>
              <a:rPr lang="en-US" sz="1100" dirty="0" err="1"/>
              <a:t>OnFailure</a:t>
            </a:r>
            <a:r>
              <a:rPr lang="en-US" sz="1100" dirty="0"/>
              <a:t>, Never) controls whether </a:t>
            </a:r>
            <a:r>
              <a:rPr lang="en-US" sz="1100" i="1" dirty="0"/>
              <a:t>containers</a:t>
            </a:r>
            <a:r>
              <a:rPr lang="en-US" sz="1100" dirty="0"/>
              <a:t> inside the Pod are restarted by </a:t>
            </a:r>
            <a:r>
              <a:rPr lang="en-US" sz="1100" dirty="0" err="1"/>
              <a:t>kubelet</a:t>
            </a:r>
            <a:r>
              <a:rPr lang="en-US" sz="1100" dirty="0"/>
              <a:t>.</a:t>
            </a:r>
          </a:p>
          <a:p>
            <a:pPr>
              <a:buNone/>
            </a:pPr>
            <a:endParaRPr lang="en-US" sz="1100" b="1" dirty="0"/>
          </a:p>
          <a:p>
            <a:pPr>
              <a:buNone/>
            </a:pPr>
            <a:r>
              <a:rPr lang="en-US" sz="1100" b="1" dirty="0"/>
              <a:t>Common “why is it stuck?” hints</a:t>
            </a:r>
          </a:p>
          <a:p>
            <a:pPr>
              <a:buFont typeface="Arial" panose="020B0604020202020204" pitchFamily="34" charset="0"/>
              <a:buChar char="•"/>
            </a:pPr>
            <a:r>
              <a:rPr lang="en-US" sz="1100" b="1" dirty="0"/>
              <a:t>Pending:</a:t>
            </a:r>
            <a:r>
              <a:rPr lang="en-US" sz="1100" dirty="0"/>
              <a:t> no free resources, node selectors/taints don’t match, PVC not bound.</a:t>
            </a:r>
          </a:p>
          <a:p>
            <a:pPr>
              <a:buFont typeface="Arial" panose="020B0604020202020204" pitchFamily="34" charset="0"/>
              <a:buChar char="•"/>
            </a:pPr>
            <a:r>
              <a:rPr lang="en-US" sz="1100" b="1" dirty="0" err="1"/>
              <a:t>ContainerCreating</a:t>
            </a:r>
            <a:r>
              <a:rPr lang="en-US" sz="1100" b="1" dirty="0"/>
              <a:t>:</a:t>
            </a:r>
            <a:r>
              <a:rPr lang="en-US" sz="1100" dirty="0"/>
              <a:t> slow image pull, missing secret, volume attach delay.</a:t>
            </a:r>
          </a:p>
          <a:p>
            <a:pPr>
              <a:buFont typeface="Arial" panose="020B0604020202020204" pitchFamily="34" charset="0"/>
              <a:buChar char="•"/>
            </a:pPr>
            <a:r>
              <a:rPr lang="en-US" sz="1100" b="1" dirty="0" err="1"/>
              <a:t>CrashLoopBackOff</a:t>
            </a:r>
            <a:r>
              <a:rPr lang="en-US" sz="1100" b="1" dirty="0"/>
              <a:t>:</a:t>
            </a:r>
            <a:r>
              <a:rPr lang="en-US" sz="1100" dirty="0"/>
              <a:t> app starts then crashes repeatedly (bad config, port, env).</a:t>
            </a:r>
          </a:p>
          <a:p>
            <a:pPr>
              <a:buFont typeface="Arial" panose="020B0604020202020204" pitchFamily="34" charset="0"/>
              <a:buChar char="•"/>
            </a:pPr>
            <a:r>
              <a:rPr lang="en-US" sz="1100" b="1" dirty="0" err="1"/>
              <a:t>ImagePullBackOff</a:t>
            </a:r>
            <a:r>
              <a:rPr lang="en-US" sz="1100" b="1" dirty="0"/>
              <a:t>:</a:t>
            </a:r>
            <a:r>
              <a:rPr lang="en-US" sz="1100" dirty="0"/>
              <a:t> bad image name, tag, registry auth.</a:t>
            </a:r>
          </a:p>
          <a:p>
            <a:pPr>
              <a:buFont typeface="Arial" panose="020B0604020202020204" pitchFamily="34" charset="0"/>
              <a:buChar char="•"/>
            </a:pPr>
            <a:r>
              <a:rPr lang="en-US" sz="1100" b="1" dirty="0"/>
              <a:t>Unknown:</a:t>
            </a:r>
            <a:r>
              <a:rPr lang="en-US" sz="1100" dirty="0"/>
              <a:t> node down or network partition.</a:t>
            </a:r>
          </a:p>
          <a:p>
            <a:pPr>
              <a:buNone/>
            </a:pPr>
            <a:endParaRPr lang="en-US" sz="1100" b="1" dirty="0"/>
          </a:p>
          <a:p>
            <a:pPr>
              <a:buNone/>
            </a:pPr>
            <a:r>
              <a:rPr lang="en-US" sz="1100" b="1" dirty="0"/>
              <a:t>Controllers matter</a:t>
            </a:r>
          </a:p>
          <a:p>
            <a:pPr>
              <a:buFont typeface="Arial" panose="020B0604020202020204" pitchFamily="34" charset="0"/>
              <a:buChar char="•"/>
            </a:pPr>
            <a:r>
              <a:rPr lang="en-US" sz="1100" b="1" dirty="0"/>
              <a:t>Deployment/</a:t>
            </a:r>
            <a:r>
              <a:rPr lang="en-US" sz="1100" b="1" dirty="0" err="1"/>
              <a:t>ReplicaSet</a:t>
            </a:r>
            <a:r>
              <a:rPr lang="en-US" sz="1100" b="1" dirty="0"/>
              <a:t>:</a:t>
            </a:r>
            <a:r>
              <a:rPr lang="en-US" sz="1100" dirty="0"/>
              <a:t> if a Pod dies, a </a:t>
            </a:r>
            <a:r>
              <a:rPr lang="en-US" sz="1100" b="1" dirty="0"/>
              <a:t>new Pod</a:t>
            </a:r>
            <a:r>
              <a:rPr lang="en-US" sz="1100" dirty="0"/>
              <a:t> is created to keep the desired count.</a:t>
            </a:r>
          </a:p>
          <a:p>
            <a:pPr>
              <a:buFont typeface="Arial" panose="020B0604020202020204" pitchFamily="34" charset="0"/>
              <a:buChar char="•"/>
            </a:pPr>
            <a:r>
              <a:rPr lang="en-US" sz="1100" b="1" dirty="0"/>
              <a:t>Job/</a:t>
            </a:r>
            <a:r>
              <a:rPr lang="en-US" sz="1100" b="1" dirty="0" err="1"/>
              <a:t>CronJob</a:t>
            </a:r>
            <a:r>
              <a:rPr lang="en-US" sz="1100" b="1" dirty="0"/>
              <a:t>:</a:t>
            </a:r>
            <a:r>
              <a:rPr lang="en-US" sz="1100" dirty="0"/>
              <a:t> repeats or retries until </a:t>
            </a:r>
            <a:r>
              <a:rPr lang="en-US" sz="1100" b="1" dirty="0"/>
              <a:t>Succeeded</a:t>
            </a:r>
            <a:r>
              <a:rPr lang="en-US" sz="1100" dirty="0"/>
              <a:t> (or hits backoff limits).</a:t>
            </a:r>
          </a:p>
          <a:p>
            <a:pPr>
              <a:buFont typeface="Arial" panose="020B0604020202020204" pitchFamily="34" charset="0"/>
              <a:buChar char="•"/>
            </a:pPr>
            <a:r>
              <a:rPr lang="en-US" sz="1100" b="1" dirty="0"/>
              <a:t>Standalone Pod:</a:t>
            </a:r>
            <a:r>
              <a:rPr lang="en-US" sz="1100" dirty="0"/>
              <a:t> once Failed/Succeeded, it </a:t>
            </a:r>
            <a:r>
              <a:rPr lang="en-US" sz="1100" b="1" dirty="0"/>
              <a:t>stays</a:t>
            </a:r>
            <a:r>
              <a:rPr lang="en-US" sz="1100" dirty="0"/>
              <a:t> that way.</a:t>
            </a:r>
          </a:p>
          <a:p>
            <a:pPr>
              <a:buNone/>
            </a:pPr>
            <a:endParaRPr lang="en-US" sz="1100" b="1" dirty="0"/>
          </a:p>
          <a:p>
            <a:pPr>
              <a:buNone/>
            </a:pPr>
            <a:r>
              <a:rPr lang="en-US" sz="1100" b="1" dirty="0"/>
              <a:t>Lifecycle extras (useful to mention)</a:t>
            </a:r>
          </a:p>
          <a:p>
            <a:pPr>
              <a:buFont typeface="Arial" panose="020B0604020202020204" pitchFamily="34" charset="0"/>
              <a:buChar char="•"/>
            </a:pPr>
            <a:r>
              <a:rPr lang="en-US" sz="1100" b="1" dirty="0"/>
              <a:t>Init containers:</a:t>
            </a:r>
            <a:r>
              <a:rPr lang="en-US" sz="1100" dirty="0"/>
              <a:t> run to completion </a:t>
            </a:r>
            <a:r>
              <a:rPr lang="en-US" sz="1100" b="1" dirty="0"/>
              <a:t>before</a:t>
            </a:r>
            <a:r>
              <a:rPr lang="en-US" sz="1100" dirty="0"/>
              <a:t> main containers.</a:t>
            </a:r>
          </a:p>
          <a:p>
            <a:pPr>
              <a:buFont typeface="Arial" panose="020B0604020202020204" pitchFamily="34" charset="0"/>
              <a:buChar char="•"/>
            </a:pPr>
            <a:r>
              <a:rPr lang="en-US" sz="1100" b="1" dirty="0" err="1"/>
              <a:t>PreStop</a:t>
            </a:r>
            <a:r>
              <a:rPr lang="en-US" sz="1100" b="1" dirty="0"/>
              <a:t>/termination grace:</a:t>
            </a:r>
            <a:r>
              <a:rPr lang="en-US" sz="1100" dirty="0"/>
              <a:t> Pods get time to shut down cleanly.</a:t>
            </a:r>
          </a:p>
          <a:p>
            <a:pPr>
              <a:buFont typeface="Arial" panose="020B0604020202020204" pitchFamily="34" charset="0"/>
              <a:buChar char="•"/>
            </a:pPr>
            <a:r>
              <a:rPr lang="en-US" sz="1100" b="1" dirty="0"/>
              <a:t>Eviction/Preemption:</a:t>
            </a:r>
            <a:r>
              <a:rPr lang="en-US" sz="1100" dirty="0"/>
              <a:t> Pods can be removed or moved if a node is under pressure or a higher-priority Pod needs the spot.</a:t>
            </a:r>
          </a:p>
        </p:txBody>
      </p:sp>
    </p:spTree>
    <p:extLst>
      <p:ext uri="{BB962C8B-B14F-4D97-AF65-F5344CB8AC3E}">
        <p14:creationId xmlns:p14="http://schemas.microsoft.com/office/powerpoint/2010/main" val="11933810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2376" y="182651"/>
            <a:ext cx="7726004" cy="1116511"/>
          </a:xfrm>
          <a:custGeom>
            <a:avLst/>
            <a:gdLst/>
            <a:ahLst/>
            <a:cxnLst/>
            <a:rect l="l" t="t" r="r" b="b"/>
            <a:pathLst>
              <a:path w="7726004" h="1116511">
                <a:moveTo>
                  <a:pt x="0" y="0"/>
                </a:moveTo>
                <a:lnTo>
                  <a:pt x="7726003" y="0"/>
                </a:lnTo>
                <a:lnTo>
                  <a:pt x="7726003" y="1116511"/>
                </a:lnTo>
                <a:lnTo>
                  <a:pt x="0" y="11165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70441" y="1564138"/>
            <a:ext cx="3017425" cy="1747828"/>
          </a:xfrm>
          <a:custGeom>
            <a:avLst/>
            <a:gdLst/>
            <a:ahLst/>
            <a:cxnLst/>
            <a:rect l="l" t="t" r="r" b="b"/>
            <a:pathLst>
              <a:path w="3017425" h="1747828">
                <a:moveTo>
                  <a:pt x="0" y="0"/>
                </a:moveTo>
                <a:lnTo>
                  <a:pt x="3017425" y="0"/>
                </a:lnTo>
                <a:lnTo>
                  <a:pt x="3017425" y="1747828"/>
                </a:lnTo>
                <a:lnTo>
                  <a:pt x="0" y="17478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325879" y="4561046"/>
            <a:ext cx="3708302" cy="395097"/>
          </a:xfrm>
          <a:custGeom>
            <a:avLst/>
            <a:gdLst/>
            <a:ahLst/>
            <a:cxnLst/>
            <a:rect l="l" t="t" r="r" b="b"/>
            <a:pathLst>
              <a:path w="3708302" h="395097">
                <a:moveTo>
                  <a:pt x="0" y="0"/>
                </a:moveTo>
                <a:lnTo>
                  <a:pt x="3708301" y="0"/>
                </a:lnTo>
                <a:lnTo>
                  <a:pt x="3708301" y="395097"/>
                </a:lnTo>
                <a:lnTo>
                  <a:pt x="0" y="3950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4119429" y="1699241"/>
            <a:ext cx="232200" cy="232200"/>
          </a:xfrm>
          <a:custGeom>
            <a:avLst/>
            <a:gdLst/>
            <a:ahLst/>
            <a:cxnLst/>
            <a:rect l="l" t="t" r="r" b="b"/>
            <a:pathLst>
              <a:path w="232200" h="232200">
                <a:moveTo>
                  <a:pt x="0" y="0"/>
                </a:moveTo>
                <a:lnTo>
                  <a:pt x="232201" y="0"/>
                </a:lnTo>
                <a:lnTo>
                  <a:pt x="232201" y="232200"/>
                </a:lnTo>
                <a:lnTo>
                  <a:pt x="0" y="2322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4119429" y="1699241"/>
            <a:ext cx="232200" cy="232200"/>
          </a:xfrm>
          <a:custGeom>
            <a:avLst/>
            <a:gdLst/>
            <a:ahLst/>
            <a:cxnLst/>
            <a:rect l="l" t="t" r="r" b="b"/>
            <a:pathLst>
              <a:path w="232200" h="232200">
                <a:moveTo>
                  <a:pt x="0" y="0"/>
                </a:moveTo>
                <a:lnTo>
                  <a:pt x="232201" y="0"/>
                </a:lnTo>
                <a:lnTo>
                  <a:pt x="232201" y="232200"/>
                </a:lnTo>
                <a:lnTo>
                  <a:pt x="0" y="232200"/>
                </a:lnTo>
                <a:lnTo>
                  <a:pt x="0" y="0"/>
                </a:lnTo>
                <a:close/>
              </a:path>
            </a:pathLst>
          </a:custGeom>
          <a:blipFill>
            <a:blip r:embed="rId12"/>
            <a:stretch>
              <a:fillRect/>
            </a:stretch>
          </a:blipFill>
        </p:spPr>
      </p:sp>
      <p:sp>
        <p:nvSpPr>
          <p:cNvPr id="8" name="Freeform 8"/>
          <p:cNvSpPr/>
          <p:nvPr/>
        </p:nvSpPr>
        <p:spPr>
          <a:xfrm>
            <a:off x="946366" y="1737951"/>
            <a:ext cx="232200" cy="232200"/>
          </a:xfrm>
          <a:custGeom>
            <a:avLst/>
            <a:gdLst/>
            <a:ahLst/>
            <a:cxnLst/>
            <a:rect l="l" t="t" r="r" b="b"/>
            <a:pathLst>
              <a:path w="232200" h="232200">
                <a:moveTo>
                  <a:pt x="0" y="0"/>
                </a:moveTo>
                <a:lnTo>
                  <a:pt x="232200" y="0"/>
                </a:lnTo>
                <a:lnTo>
                  <a:pt x="232200" y="232200"/>
                </a:lnTo>
                <a:lnTo>
                  <a:pt x="0" y="232200"/>
                </a:lnTo>
                <a:lnTo>
                  <a:pt x="0" y="0"/>
                </a:lnTo>
                <a:close/>
              </a:path>
            </a:pathLst>
          </a:custGeom>
          <a:blipFill>
            <a:blip r:embed="rId10">
              <a:extLst>
                <a:ext uri="{96DAC541-7B7A-43D3-8B79-37D633B846F1}">
                  <asvg:svgBlip xmlns:asvg="http://schemas.microsoft.com/office/drawing/2016/SVG/main" r:embed="rId13"/>
                </a:ext>
              </a:extLst>
            </a:blip>
            <a:stretch>
              <a:fillRect/>
            </a:stretch>
          </a:blipFill>
        </p:spPr>
      </p:sp>
      <p:sp>
        <p:nvSpPr>
          <p:cNvPr id="9" name="Freeform 9"/>
          <p:cNvSpPr/>
          <p:nvPr/>
        </p:nvSpPr>
        <p:spPr>
          <a:xfrm>
            <a:off x="354025" y="1737951"/>
            <a:ext cx="232200" cy="232200"/>
          </a:xfrm>
          <a:custGeom>
            <a:avLst/>
            <a:gdLst/>
            <a:ahLst/>
            <a:cxnLst/>
            <a:rect l="l" t="t" r="r" b="b"/>
            <a:pathLst>
              <a:path w="232200" h="232200">
                <a:moveTo>
                  <a:pt x="0" y="0"/>
                </a:moveTo>
                <a:lnTo>
                  <a:pt x="232201" y="0"/>
                </a:lnTo>
                <a:lnTo>
                  <a:pt x="232201" y="232200"/>
                </a:lnTo>
                <a:lnTo>
                  <a:pt x="0" y="232200"/>
                </a:lnTo>
                <a:lnTo>
                  <a:pt x="0" y="0"/>
                </a:lnTo>
                <a:close/>
              </a:path>
            </a:pathLst>
          </a:custGeom>
          <a:blipFill>
            <a:blip r:embed="rId10">
              <a:extLst>
                <a:ext uri="{96DAC541-7B7A-43D3-8B79-37D633B846F1}">
                  <asvg:svgBlip xmlns:asvg="http://schemas.microsoft.com/office/drawing/2016/SVG/main" r:embed="rId14"/>
                </a:ext>
              </a:extLst>
            </a:blip>
            <a:stretch>
              <a:fillRect/>
            </a:stretch>
          </a:blipFill>
        </p:spPr>
      </p:sp>
      <p:sp>
        <p:nvSpPr>
          <p:cNvPr id="10" name="Freeform 10"/>
          <p:cNvSpPr/>
          <p:nvPr/>
        </p:nvSpPr>
        <p:spPr>
          <a:xfrm>
            <a:off x="946366" y="1737951"/>
            <a:ext cx="232200" cy="232200"/>
          </a:xfrm>
          <a:custGeom>
            <a:avLst/>
            <a:gdLst/>
            <a:ahLst/>
            <a:cxnLst/>
            <a:rect l="l" t="t" r="r" b="b"/>
            <a:pathLst>
              <a:path w="232200" h="232200">
                <a:moveTo>
                  <a:pt x="0" y="0"/>
                </a:moveTo>
                <a:lnTo>
                  <a:pt x="232200" y="0"/>
                </a:lnTo>
                <a:lnTo>
                  <a:pt x="232200" y="232200"/>
                </a:lnTo>
                <a:lnTo>
                  <a:pt x="0" y="232200"/>
                </a:lnTo>
                <a:lnTo>
                  <a:pt x="0" y="0"/>
                </a:lnTo>
                <a:close/>
              </a:path>
            </a:pathLst>
          </a:custGeom>
          <a:blipFill>
            <a:blip r:embed="rId15"/>
            <a:stretch>
              <a:fillRect/>
            </a:stretch>
          </a:blipFill>
        </p:spPr>
      </p:sp>
      <p:sp>
        <p:nvSpPr>
          <p:cNvPr id="11" name="Freeform 11"/>
          <p:cNvSpPr/>
          <p:nvPr/>
        </p:nvSpPr>
        <p:spPr>
          <a:xfrm>
            <a:off x="354025" y="1737951"/>
            <a:ext cx="232200" cy="232200"/>
          </a:xfrm>
          <a:custGeom>
            <a:avLst/>
            <a:gdLst/>
            <a:ahLst/>
            <a:cxnLst/>
            <a:rect l="l" t="t" r="r" b="b"/>
            <a:pathLst>
              <a:path w="232200" h="232200">
                <a:moveTo>
                  <a:pt x="0" y="0"/>
                </a:moveTo>
                <a:lnTo>
                  <a:pt x="232201" y="0"/>
                </a:lnTo>
                <a:lnTo>
                  <a:pt x="232201" y="232200"/>
                </a:lnTo>
                <a:lnTo>
                  <a:pt x="0" y="232200"/>
                </a:lnTo>
                <a:lnTo>
                  <a:pt x="0" y="0"/>
                </a:lnTo>
                <a:close/>
              </a:path>
            </a:pathLst>
          </a:custGeom>
          <a:blipFill>
            <a:blip r:embed="rId16"/>
            <a:stretch>
              <a:fillRect/>
            </a:stretch>
          </a:blipFill>
        </p:spPr>
      </p:sp>
      <p:sp>
        <p:nvSpPr>
          <p:cNvPr id="12" name="Freeform 12"/>
          <p:cNvSpPr/>
          <p:nvPr/>
        </p:nvSpPr>
        <p:spPr>
          <a:xfrm>
            <a:off x="139379" y="2646521"/>
            <a:ext cx="661502" cy="306000"/>
          </a:xfrm>
          <a:custGeom>
            <a:avLst/>
            <a:gdLst/>
            <a:ahLst/>
            <a:cxnLst/>
            <a:rect l="l" t="t" r="r" b="b"/>
            <a:pathLst>
              <a:path w="661502" h="306000">
                <a:moveTo>
                  <a:pt x="0" y="0"/>
                </a:moveTo>
                <a:lnTo>
                  <a:pt x="661502" y="0"/>
                </a:lnTo>
                <a:lnTo>
                  <a:pt x="661502" y="306000"/>
                </a:lnTo>
                <a:lnTo>
                  <a:pt x="0" y="30600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3" name="Freeform 13"/>
          <p:cNvSpPr/>
          <p:nvPr/>
        </p:nvSpPr>
        <p:spPr>
          <a:xfrm>
            <a:off x="75876" y="1419835"/>
            <a:ext cx="1413091" cy="845934"/>
          </a:xfrm>
          <a:custGeom>
            <a:avLst/>
            <a:gdLst/>
            <a:ahLst/>
            <a:cxnLst/>
            <a:rect l="l" t="t" r="r" b="b"/>
            <a:pathLst>
              <a:path w="1413091" h="845934">
                <a:moveTo>
                  <a:pt x="0" y="0"/>
                </a:moveTo>
                <a:lnTo>
                  <a:pt x="1413091" y="0"/>
                </a:lnTo>
                <a:lnTo>
                  <a:pt x="1413091" y="845934"/>
                </a:lnTo>
                <a:lnTo>
                  <a:pt x="0" y="84593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4" name="Freeform 14"/>
          <p:cNvSpPr/>
          <p:nvPr/>
        </p:nvSpPr>
        <p:spPr>
          <a:xfrm>
            <a:off x="4603261" y="1719091"/>
            <a:ext cx="2035826" cy="1437923"/>
          </a:xfrm>
          <a:custGeom>
            <a:avLst/>
            <a:gdLst/>
            <a:ahLst/>
            <a:cxnLst/>
            <a:rect l="l" t="t" r="r" b="b"/>
            <a:pathLst>
              <a:path w="2035826" h="1437923">
                <a:moveTo>
                  <a:pt x="0" y="0"/>
                </a:moveTo>
                <a:lnTo>
                  <a:pt x="2035826" y="0"/>
                </a:lnTo>
                <a:lnTo>
                  <a:pt x="2035826" y="1437923"/>
                </a:lnTo>
                <a:lnTo>
                  <a:pt x="0" y="1437923"/>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15" name="Freeform 15"/>
          <p:cNvSpPr/>
          <p:nvPr/>
        </p:nvSpPr>
        <p:spPr>
          <a:xfrm>
            <a:off x="6289929" y="1845469"/>
            <a:ext cx="232200" cy="232200"/>
          </a:xfrm>
          <a:custGeom>
            <a:avLst/>
            <a:gdLst/>
            <a:ahLst/>
            <a:cxnLst/>
            <a:rect l="l" t="t" r="r" b="b"/>
            <a:pathLst>
              <a:path w="232200" h="232200">
                <a:moveTo>
                  <a:pt x="0" y="0"/>
                </a:moveTo>
                <a:lnTo>
                  <a:pt x="232200" y="0"/>
                </a:lnTo>
                <a:lnTo>
                  <a:pt x="232200" y="232200"/>
                </a:lnTo>
                <a:lnTo>
                  <a:pt x="0" y="232200"/>
                </a:lnTo>
                <a:lnTo>
                  <a:pt x="0" y="0"/>
                </a:lnTo>
                <a:close/>
              </a:path>
            </a:pathLst>
          </a:custGeom>
          <a:blipFill>
            <a:blip r:embed="rId23"/>
            <a:stretch>
              <a:fillRect/>
            </a:stretch>
          </a:blipFill>
        </p:spPr>
      </p:sp>
      <p:sp>
        <p:nvSpPr>
          <p:cNvPr id="16" name="Freeform 16"/>
          <p:cNvSpPr/>
          <p:nvPr/>
        </p:nvSpPr>
        <p:spPr>
          <a:xfrm>
            <a:off x="6754492" y="1328585"/>
            <a:ext cx="2035826" cy="1103424"/>
          </a:xfrm>
          <a:custGeom>
            <a:avLst/>
            <a:gdLst/>
            <a:ahLst/>
            <a:cxnLst/>
            <a:rect l="l" t="t" r="r" b="b"/>
            <a:pathLst>
              <a:path w="2035826" h="1103424">
                <a:moveTo>
                  <a:pt x="0" y="0"/>
                </a:moveTo>
                <a:lnTo>
                  <a:pt x="2035826" y="0"/>
                </a:lnTo>
                <a:lnTo>
                  <a:pt x="2035826" y="1103424"/>
                </a:lnTo>
                <a:lnTo>
                  <a:pt x="0" y="1103424"/>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17" name="Freeform 17"/>
          <p:cNvSpPr/>
          <p:nvPr/>
        </p:nvSpPr>
        <p:spPr>
          <a:xfrm>
            <a:off x="8439407" y="1452963"/>
            <a:ext cx="232200" cy="232200"/>
          </a:xfrm>
          <a:custGeom>
            <a:avLst/>
            <a:gdLst/>
            <a:ahLst/>
            <a:cxnLst/>
            <a:rect l="l" t="t" r="r" b="b"/>
            <a:pathLst>
              <a:path w="232200" h="232200">
                <a:moveTo>
                  <a:pt x="0" y="0"/>
                </a:moveTo>
                <a:lnTo>
                  <a:pt x="232201" y="0"/>
                </a:lnTo>
                <a:lnTo>
                  <a:pt x="232201" y="232200"/>
                </a:lnTo>
                <a:lnTo>
                  <a:pt x="0" y="232200"/>
                </a:lnTo>
                <a:lnTo>
                  <a:pt x="0" y="0"/>
                </a:lnTo>
                <a:close/>
              </a:path>
            </a:pathLst>
          </a:custGeom>
          <a:blipFill>
            <a:blip r:embed="rId26"/>
            <a:stretch>
              <a:fillRect/>
            </a:stretch>
          </a:blipFill>
        </p:spPr>
      </p:sp>
      <p:sp>
        <p:nvSpPr>
          <p:cNvPr id="18" name="Freeform 18"/>
          <p:cNvSpPr/>
          <p:nvPr/>
        </p:nvSpPr>
        <p:spPr>
          <a:xfrm>
            <a:off x="1470441" y="3531413"/>
            <a:ext cx="5279422" cy="969626"/>
          </a:xfrm>
          <a:custGeom>
            <a:avLst/>
            <a:gdLst/>
            <a:ahLst/>
            <a:cxnLst/>
            <a:rect l="l" t="t" r="r" b="b"/>
            <a:pathLst>
              <a:path w="5279422" h="969626">
                <a:moveTo>
                  <a:pt x="0" y="0"/>
                </a:moveTo>
                <a:lnTo>
                  <a:pt x="5279422" y="0"/>
                </a:lnTo>
                <a:lnTo>
                  <a:pt x="5279422" y="969626"/>
                </a:lnTo>
                <a:lnTo>
                  <a:pt x="0" y="969626"/>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19" name="Freeform 19"/>
          <p:cNvSpPr/>
          <p:nvPr/>
        </p:nvSpPr>
        <p:spPr>
          <a:xfrm>
            <a:off x="2175824" y="2363753"/>
            <a:ext cx="262404" cy="262404"/>
          </a:xfrm>
          <a:custGeom>
            <a:avLst/>
            <a:gdLst/>
            <a:ahLst/>
            <a:cxnLst/>
            <a:rect l="l" t="t" r="r" b="b"/>
            <a:pathLst>
              <a:path w="262404" h="262404">
                <a:moveTo>
                  <a:pt x="0" y="0"/>
                </a:moveTo>
                <a:lnTo>
                  <a:pt x="262405" y="0"/>
                </a:lnTo>
                <a:lnTo>
                  <a:pt x="262405" y="262404"/>
                </a:lnTo>
                <a:lnTo>
                  <a:pt x="0" y="262404"/>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20" name="Freeform 20"/>
          <p:cNvSpPr/>
          <p:nvPr/>
        </p:nvSpPr>
        <p:spPr>
          <a:xfrm>
            <a:off x="6754492" y="2435562"/>
            <a:ext cx="2035826" cy="1400423"/>
          </a:xfrm>
          <a:custGeom>
            <a:avLst/>
            <a:gdLst/>
            <a:ahLst/>
            <a:cxnLst/>
            <a:rect l="l" t="t" r="r" b="b"/>
            <a:pathLst>
              <a:path w="2035826" h="1400423">
                <a:moveTo>
                  <a:pt x="0" y="0"/>
                </a:moveTo>
                <a:lnTo>
                  <a:pt x="2035826" y="0"/>
                </a:lnTo>
                <a:lnTo>
                  <a:pt x="2035826" y="1400422"/>
                </a:lnTo>
                <a:lnTo>
                  <a:pt x="0" y="1400422"/>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21" name="Freeform 21"/>
          <p:cNvSpPr/>
          <p:nvPr/>
        </p:nvSpPr>
        <p:spPr>
          <a:xfrm>
            <a:off x="2175824" y="2363753"/>
            <a:ext cx="262404" cy="262404"/>
          </a:xfrm>
          <a:custGeom>
            <a:avLst/>
            <a:gdLst/>
            <a:ahLst/>
            <a:cxnLst/>
            <a:rect l="l" t="t" r="r" b="b"/>
            <a:pathLst>
              <a:path w="262404" h="262404">
                <a:moveTo>
                  <a:pt x="0" y="0"/>
                </a:moveTo>
                <a:lnTo>
                  <a:pt x="262405" y="0"/>
                </a:lnTo>
                <a:lnTo>
                  <a:pt x="262405" y="262404"/>
                </a:lnTo>
                <a:lnTo>
                  <a:pt x="0" y="262404"/>
                </a:lnTo>
                <a:lnTo>
                  <a:pt x="0" y="0"/>
                </a:lnTo>
                <a:close/>
              </a:path>
            </a:pathLst>
          </a:custGeom>
          <a:blipFill>
            <a:blip r:embed="rId33"/>
            <a:stretch>
              <a:fillRect/>
            </a:stretch>
          </a:blipFill>
        </p:spPr>
      </p:sp>
      <p:sp>
        <p:nvSpPr>
          <p:cNvPr id="22" name="Freeform 22"/>
          <p:cNvSpPr/>
          <p:nvPr/>
        </p:nvSpPr>
        <p:spPr>
          <a:xfrm>
            <a:off x="1605277" y="2300249"/>
            <a:ext cx="2806541" cy="685314"/>
          </a:xfrm>
          <a:custGeom>
            <a:avLst/>
            <a:gdLst/>
            <a:ahLst/>
            <a:cxnLst/>
            <a:rect l="l" t="t" r="r" b="b"/>
            <a:pathLst>
              <a:path w="2806541" h="685314">
                <a:moveTo>
                  <a:pt x="0" y="0"/>
                </a:moveTo>
                <a:lnTo>
                  <a:pt x="2806541" y="0"/>
                </a:lnTo>
                <a:lnTo>
                  <a:pt x="2806541" y="685315"/>
                </a:lnTo>
                <a:lnTo>
                  <a:pt x="0" y="685315"/>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sp>
      <p:sp>
        <p:nvSpPr>
          <p:cNvPr id="23" name="Freeform 23"/>
          <p:cNvSpPr/>
          <p:nvPr/>
        </p:nvSpPr>
        <p:spPr>
          <a:xfrm>
            <a:off x="3559664" y="2363753"/>
            <a:ext cx="262404" cy="262404"/>
          </a:xfrm>
          <a:custGeom>
            <a:avLst/>
            <a:gdLst/>
            <a:ahLst/>
            <a:cxnLst/>
            <a:rect l="l" t="t" r="r" b="b"/>
            <a:pathLst>
              <a:path w="262404" h="262404">
                <a:moveTo>
                  <a:pt x="0" y="0"/>
                </a:moveTo>
                <a:lnTo>
                  <a:pt x="262404" y="0"/>
                </a:lnTo>
                <a:lnTo>
                  <a:pt x="262404" y="262404"/>
                </a:lnTo>
                <a:lnTo>
                  <a:pt x="0" y="262404"/>
                </a:lnTo>
                <a:lnTo>
                  <a:pt x="0" y="0"/>
                </a:lnTo>
                <a:close/>
              </a:path>
            </a:pathLst>
          </a:custGeom>
          <a:blipFill>
            <a:blip r:embed="rId36"/>
            <a:stretch>
              <a:fillRect/>
            </a:stretch>
          </a:blipFill>
        </p:spPr>
      </p:sp>
      <p:sp>
        <p:nvSpPr>
          <p:cNvPr id="24" name="Freeform 24"/>
          <p:cNvSpPr/>
          <p:nvPr/>
        </p:nvSpPr>
        <p:spPr>
          <a:xfrm>
            <a:off x="3052620" y="2896991"/>
            <a:ext cx="1276502" cy="352196"/>
          </a:xfrm>
          <a:custGeom>
            <a:avLst/>
            <a:gdLst/>
            <a:ahLst/>
            <a:cxnLst/>
            <a:rect l="l" t="t" r="r" b="b"/>
            <a:pathLst>
              <a:path w="1276502" h="352196">
                <a:moveTo>
                  <a:pt x="0" y="0"/>
                </a:moveTo>
                <a:lnTo>
                  <a:pt x="1276502" y="0"/>
                </a:lnTo>
                <a:lnTo>
                  <a:pt x="1276502" y="352196"/>
                </a:lnTo>
                <a:lnTo>
                  <a:pt x="0" y="352196"/>
                </a:lnTo>
                <a:lnTo>
                  <a:pt x="0" y="0"/>
                </a:lnTo>
                <a:close/>
              </a:path>
            </a:pathLst>
          </a:custGeom>
          <a:blipFill>
            <a:blip r:embed="rId37">
              <a:extLst>
                <a:ext uri="{96DAC541-7B7A-43D3-8B79-37D633B846F1}">
                  <asvg:svgBlip xmlns:asvg="http://schemas.microsoft.com/office/drawing/2016/SVG/main" r:embed="rId38"/>
                </a:ext>
              </a:extLst>
            </a:blip>
            <a:stretch>
              <a:fillRect/>
            </a:stretch>
          </a:blipFill>
        </p:spPr>
      </p:sp>
      <p:sp>
        <p:nvSpPr>
          <p:cNvPr id="25" name="Freeform 25"/>
          <p:cNvSpPr/>
          <p:nvPr/>
        </p:nvSpPr>
        <p:spPr>
          <a:xfrm>
            <a:off x="8445998" y="2563063"/>
            <a:ext cx="232200" cy="232200"/>
          </a:xfrm>
          <a:custGeom>
            <a:avLst/>
            <a:gdLst/>
            <a:ahLst/>
            <a:cxnLst/>
            <a:rect l="l" t="t" r="r" b="b"/>
            <a:pathLst>
              <a:path w="232200" h="232200">
                <a:moveTo>
                  <a:pt x="0" y="0"/>
                </a:moveTo>
                <a:lnTo>
                  <a:pt x="232201" y="0"/>
                </a:lnTo>
                <a:lnTo>
                  <a:pt x="232201" y="232201"/>
                </a:lnTo>
                <a:lnTo>
                  <a:pt x="0" y="232201"/>
                </a:lnTo>
                <a:lnTo>
                  <a:pt x="0" y="0"/>
                </a:lnTo>
                <a:close/>
              </a:path>
            </a:pathLst>
          </a:custGeom>
          <a:blipFill>
            <a:blip r:embed="rId10">
              <a:extLst>
                <a:ext uri="{96DAC541-7B7A-43D3-8B79-37D633B846F1}">
                  <asvg:svgBlip xmlns:asvg="http://schemas.microsoft.com/office/drawing/2016/SVG/main" r:embed="rId39"/>
                </a:ext>
              </a:extLst>
            </a:blip>
            <a:stretch>
              <a:fillRect/>
            </a:stretch>
          </a:blipFill>
        </p:spPr>
      </p:sp>
      <p:sp>
        <p:nvSpPr>
          <p:cNvPr id="26" name="Freeform 26"/>
          <p:cNvSpPr/>
          <p:nvPr/>
        </p:nvSpPr>
        <p:spPr>
          <a:xfrm>
            <a:off x="8445998" y="2563063"/>
            <a:ext cx="232200" cy="232200"/>
          </a:xfrm>
          <a:custGeom>
            <a:avLst/>
            <a:gdLst/>
            <a:ahLst/>
            <a:cxnLst/>
            <a:rect l="l" t="t" r="r" b="b"/>
            <a:pathLst>
              <a:path w="232200" h="232200">
                <a:moveTo>
                  <a:pt x="0" y="0"/>
                </a:moveTo>
                <a:lnTo>
                  <a:pt x="232201" y="0"/>
                </a:lnTo>
                <a:lnTo>
                  <a:pt x="232201" y="232201"/>
                </a:lnTo>
                <a:lnTo>
                  <a:pt x="0" y="232201"/>
                </a:lnTo>
                <a:lnTo>
                  <a:pt x="0" y="0"/>
                </a:lnTo>
                <a:close/>
              </a:path>
            </a:pathLst>
          </a:custGeom>
          <a:blipFill>
            <a:blip r:embed="rId40"/>
            <a:stretch>
              <a:fillRect/>
            </a:stretch>
          </a:blipFill>
        </p:spPr>
      </p:sp>
      <p:sp>
        <p:nvSpPr>
          <p:cNvPr id="27" name="Freeform 27"/>
          <p:cNvSpPr/>
          <p:nvPr/>
        </p:nvSpPr>
        <p:spPr>
          <a:xfrm>
            <a:off x="6400790" y="3664477"/>
            <a:ext cx="232200" cy="232200"/>
          </a:xfrm>
          <a:custGeom>
            <a:avLst/>
            <a:gdLst/>
            <a:ahLst/>
            <a:cxnLst/>
            <a:rect l="l" t="t" r="r" b="b"/>
            <a:pathLst>
              <a:path w="232200" h="232200">
                <a:moveTo>
                  <a:pt x="0" y="0"/>
                </a:moveTo>
                <a:lnTo>
                  <a:pt x="232201" y="0"/>
                </a:lnTo>
                <a:lnTo>
                  <a:pt x="232201" y="232201"/>
                </a:lnTo>
                <a:lnTo>
                  <a:pt x="0" y="232201"/>
                </a:lnTo>
                <a:lnTo>
                  <a:pt x="0" y="0"/>
                </a:lnTo>
                <a:close/>
              </a:path>
            </a:pathLst>
          </a:custGeom>
          <a:blipFill>
            <a:blip r:embed="rId10">
              <a:extLst>
                <a:ext uri="{96DAC541-7B7A-43D3-8B79-37D633B846F1}">
                  <asvg:svgBlip xmlns:asvg="http://schemas.microsoft.com/office/drawing/2016/SVG/main" r:embed="rId41"/>
                </a:ext>
              </a:extLst>
            </a:blip>
            <a:stretch>
              <a:fillRect/>
            </a:stretch>
          </a:blipFill>
        </p:spPr>
      </p:sp>
      <p:sp>
        <p:nvSpPr>
          <p:cNvPr id="28" name="Freeform 28"/>
          <p:cNvSpPr/>
          <p:nvPr/>
        </p:nvSpPr>
        <p:spPr>
          <a:xfrm>
            <a:off x="6400790" y="3664477"/>
            <a:ext cx="232200" cy="232200"/>
          </a:xfrm>
          <a:custGeom>
            <a:avLst/>
            <a:gdLst/>
            <a:ahLst/>
            <a:cxnLst/>
            <a:rect l="l" t="t" r="r" b="b"/>
            <a:pathLst>
              <a:path w="232200" h="232200">
                <a:moveTo>
                  <a:pt x="0" y="0"/>
                </a:moveTo>
                <a:lnTo>
                  <a:pt x="232201" y="0"/>
                </a:lnTo>
                <a:lnTo>
                  <a:pt x="232201" y="232201"/>
                </a:lnTo>
                <a:lnTo>
                  <a:pt x="0" y="232201"/>
                </a:lnTo>
                <a:lnTo>
                  <a:pt x="0" y="0"/>
                </a:lnTo>
                <a:close/>
              </a:path>
            </a:pathLst>
          </a:custGeom>
          <a:blipFill>
            <a:blip r:embed="rId42"/>
            <a:stretch>
              <a:fillRect/>
            </a:stretch>
          </a:blipFill>
        </p:spPr>
      </p:sp>
      <p:sp>
        <p:nvSpPr>
          <p:cNvPr id="29" name="Freeform 29"/>
          <p:cNvSpPr/>
          <p:nvPr/>
        </p:nvSpPr>
        <p:spPr>
          <a:xfrm>
            <a:off x="221971" y="1768011"/>
            <a:ext cx="1389393" cy="899331"/>
          </a:xfrm>
          <a:custGeom>
            <a:avLst/>
            <a:gdLst/>
            <a:ahLst/>
            <a:cxnLst/>
            <a:rect l="l" t="t" r="r" b="b"/>
            <a:pathLst>
              <a:path w="1389393" h="899331">
                <a:moveTo>
                  <a:pt x="0" y="0"/>
                </a:moveTo>
                <a:lnTo>
                  <a:pt x="1389392" y="0"/>
                </a:lnTo>
                <a:lnTo>
                  <a:pt x="1389392" y="899332"/>
                </a:lnTo>
                <a:lnTo>
                  <a:pt x="0" y="899332"/>
                </a:lnTo>
                <a:lnTo>
                  <a:pt x="0" y="0"/>
                </a:lnTo>
                <a:close/>
              </a:path>
            </a:pathLst>
          </a:custGeom>
          <a:blipFill>
            <a:blip r:embed="rId43">
              <a:extLst>
                <a:ext uri="{96DAC541-7B7A-43D3-8B79-37D633B846F1}">
                  <asvg:svgBlip xmlns:asvg="http://schemas.microsoft.com/office/drawing/2016/SVG/main" r:embed="rId44"/>
                </a:ext>
              </a:extLst>
            </a:blip>
            <a:stretch>
              <a:fillRect/>
            </a:stretch>
          </a:blipFill>
        </p:spPr>
      </p:sp>
      <p:sp>
        <p:nvSpPr>
          <p:cNvPr id="30" name="Freeform 30"/>
          <p:cNvSpPr/>
          <p:nvPr/>
        </p:nvSpPr>
        <p:spPr>
          <a:xfrm>
            <a:off x="2910888" y="3025254"/>
            <a:ext cx="2778547" cy="638051"/>
          </a:xfrm>
          <a:custGeom>
            <a:avLst/>
            <a:gdLst/>
            <a:ahLst/>
            <a:cxnLst/>
            <a:rect l="l" t="t" r="r" b="b"/>
            <a:pathLst>
              <a:path w="2778547" h="638051">
                <a:moveTo>
                  <a:pt x="0" y="0"/>
                </a:moveTo>
                <a:lnTo>
                  <a:pt x="2778547" y="0"/>
                </a:lnTo>
                <a:lnTo>
                  <a:pt x="2778547" y="638051"/>
                </a:lnTo>
                <a:lnTo>
                  <a:pt x="0" y="638051"/>
                </a:lnTo>
                <a:lnTo>
                  <a:pt x="0" y="0"/>
                </a:lnTo>
                <a:close/>
              </a:path>
            </a:pathLst>
          </a:custGeom>
          <a:blipFill>
            <a:blip r:embed="rId45">
              <a:extLst>
                <a:ext uri="{96DAC541-7B7A-43D3-8B79-37D633B846F1}">
                  <asvg:svgBlip xmlns:asvg="http://schemas.microsoft.com/office/drawing/2016/SVG/main" r:embed="rId46"/>
                </a:ext>
              </a:extLst>
            </a:blip>
            <a:stretch>
              <a:fillRect/>
            </a:stretch>
          </a:blipFill>
        </p:spPr>
      </p:sp>
      <p:sp>
        <p:nvSpPr>
          <p:cNvPr id="31" name="Freeform 31"/>
          <p:cNvSpPr/>
          <p:nvPr/>
        </p:nvSpPr>
        <p:spPr>
          <a:xfrm>
            <a:off x="4356097" y="2352618"/>
            <a:ext cx="379000" cy="172069"/>
          </a:xfrm>
          <a:custGeom>
            <a:avLst/>
            <a:gdLst/>
            <a:ahLst/>
            <a:cxnLst/>
            <a:rect l="l" t="t" r="r" b="b"/>
            <a:pathLst>
              <a:path w="379000" h="172069">
                <a:moveTo>
                  <a:pt x="0" y="0"/>
                </a:moveTo>
                <a:lnTo>
                  <a:pt x="379000" y="0"/>
                </a:lnTo>
                <a:lnTo>
                  <a:pt x="379000" y="172069"/>
                </a:lnTo>
                <a:lnTo>
                  <a:pt x="0" y="172069"/>
                </a:lnTo>
                <a:lnTo>
                  <a:pt x="0" y="0"/>
                </a:lnTo>
                <a:close/>
              </a:path>
            </a:pathLst>
          </a:custGeom>
          <a:blipFill>
            <a:blip r:embed="rId47">
              <a:extLst>
                <a:ext uri="{96DAC541-7B7A-43D3-8B79-37D633B846F1}">
                  <asvg:svgBlip xmlns:asvg="http://schemas.microsoft.com/office/drawing/2016/SVG/main" r:embed="rId48"/>
                </a:ext>
              </a:extLst>
            </a:blip>
            <a:stretch>
              <a:fillRect/>
            </a:stretch>
          </a:blipFill>
        </p:spPr>
      </p:sp>
      <p:sp>
        <p:nvSpPr>
          <p:cNvPr id="32" name="Freeform 32"/>
          <p:cNvSpPr/>
          <p:nvPr/>
        </p:nvSpPr>
        <p:spPr>
          <a:xfrm>
            <a:off x="6507328" y="1794320"/>
            <a:ext cx="2521115" cy="2290248"/>
          </a:xfrm>
          <a:custGeom>
            <a:avLst/>
            <a:gdLst/>
            <a:ahLst/>
            <a:cxnLst/>
            <a:rect l="l" t="t" r="r" b="b"/>
            <a:pathLst>
              <a:path w="2521115" h="2290248">
                <a:moveTo>
                  <a:pt x="0" y="0"/>
                </a:moveTo>
                <a:lnTo>
                  <a:pt x="2521115" y="0"/>
                </a:lnTo>
                <a:lnTo>
                  <a:pt x="2521115" y="2290248"/>
                </a:lnTo>
                <a:lnTo>
                  <a:pt x="0" y="2290248"/>
                </a:lnTo>
                <a:lnTo>
                  <a:pt x="0" y="0"/>
                </a:lnTo>
                <a:close/>
              </a:path>
            </a:pathLst>
          </a:custGeom>
          <a:blipFill>
            <a:blip r:embed="rId49">
              <a:extLst>
                <a:ext uri="{96DAC541-7B7A-43D3-8B79-37D633B846F1}">
                  <asvg:svgBlip xmlns:asvg="http://schemas.microsoft.com/office/drawing/2016/SVG/main" r:embed="rId50"/>
                </a:ext>
              </a:extLst>
            </a:blip>
            <a:stretch>
              <a:fillRect/>
            </a:stretch>
          </a:blipFill>
        </p:spPr>
      </p:sp>
      <p:sp>
        <p:nvSpPr>
          <p:cNvPr id="33" name="Freeform 33"/>
          <p:cNvSpPr/>
          <p:nvPr/>
        </p:nvSpPr>
        <p:spPr>
          <a:xfrm>
            <a:off x="285474" y="2244947"/>
            <a:ext cx="369303" cy="358902"/>
          </a:xfrm>
          <a:custGeom>
            <a:avLst/>
            <a:gdLst/>
            <a:ahLst/>
            <a:cxnLst/>
            <a:rect l="l" t="t" r="r" b="b"/>
            <a:pathLst>
              <a:path w="369303" h="358902">
                <a:moveTo>
                  <a:pt x="0" y="0"/>
                </a:moveTo>
                <a:lnTo>
                  <a:pt x="369303" y="0"/>
                </a:lnTo>
                <a:lnTo>
                  <a:pt x="369303" y="358902"/>
                </a:lnTo>
                <a:lnTo>
                  <a:pt x="0" y="358902"/>
                </a:lnTo>
                <a:lnTo>
                  <a:pt x="0" y="0"/>
                </a:lnTo>
                <a:close/>
              </a:path>
            </a:pathLst>
          </a:custGeom>
          <a:blipFill>
            <a:blip r:embed="rId51"/>
            <a:stretch>
              <a:fillRect/>
            </a:stretch>
          </a:blipFill>
        </p:spPr>
      </p:sp>
      <p:sp>
        <p:nvSpPr>
          <p:cNvPr id="34" name="TextBox 34"/>
          <p:cNvSpPr txBox="1"/>
          <p:nvPr/>
        </p:nvSpPr>
        <p:spPr>
          <a:xfrm>
            <a:off x="1624422" y="1687459"/>
            <a:ext cx="2723321" cy="523618"/>
          </a:xfrm>
          <a:prstGeom prst="rect">
            <a:avLst/>
          </a:prstGeom>
        </p:spPr>
        <p:txBody>
          <a:bodyPr lIns="0" tIns="0" rIns="0" bIns="0" rtlCol="0" anchor="t">
            <a:spAutoFit/>
          </a:bodyPr>
          <a:lstStyle/>
          <a:p>
            <a:pPr algn="l">
              <a:lnSpc>
                <a:spcPts val="1540"/>
              </a:lnSpc>
            </a:pPr>
            <a:r>
              <a:rPr lang="en-US" sz="1100">
                <a:solidFill>
                  <a:srgbClr val="B85450"/>
                </a:solidFill>
                <a:latin typeface="JetBrains Mono" panose="02010509020102050004"/>
                <a:ea typeface="JetBrains Mono" panose="02010509020102050004"/>
                <a:cs typeface="JetBrains Mono" panose="02010509020102050004"/>
                <a:sym typeface="JetBrains Mono" panose="02010509020102050004"/>
              </a:rPr>
              <a:t>Pending</a:t>
            </a:r>
          </a:p>
          <a:p>
            <a:pPr algn="l">
              <a:lnSpc>
                <a:spcPts val="1400"/>
              </a:lnSpc>
            </a:pPr>
            <a:r>
              <a:rPr lang="en-US" sz="1000">
                <a:solidFill>
                  <a:srgbClr val="000000"/>
                </a:solidFill>
                <a:latin typeface="Open Sans"/>
                <a:ea typeface="Open Sans"/>
                <a:cs typeface="Open Sans"/>
                <a:sym typeface="Open Sans"/>
              </a:rPr>
              <a:t>One or more containers are not ready to run.</a:t>
            </a:r>
          </a:p>
        </p:txBody>
      </p:sp>
      <p:sp>
        <p:nvSpPr>
          <p:cNvPr id="35" name="TextBox 35"/>
          <p:cNvSpPr txBox="1"/>
          <p:nvPr/>
        </p:nvSpPr>
        <p:spPr>
          <a:xfrm>
            <a:off x="1624422" y="3654733"/>
            <a:ext cx="4935350" cy="676018"/>
          </a:xfrm>
          <a:prstGeom prst="rect">
            <a:avLst/>
          </a:prstGeom>
        </p:spPr>
        <p:txBody>
          <a:bodyPr lIns="0" tIns="0" rIns="0" bIns="0" rtlCol="0" anchor="t">
            <a:spAutoFit/>
          </a:bodyPr>
          <a:lstStyle/>
          <a:p>
            <a:pPr algn="l">
              <a:lnSpc>
                <a:spcPts val="1540"/>
              </a:lnSpc>
            </a:pPr>
            <a:r>
              <a:rPr lang="en-US" sz="1100">
                <a:solidFill>
                  <a:srgbClr val="B85450"/>
                </a:solidFill>
                <a:latin typeface="JetBrains Mono" panose="02010509020102050004"/>
                <a:ea typeface="JetBrains Mono" panose="02010509020102050004"/>
                <a:cs typeface="JetBrains Mono" panose="02010509020102050004"/>
                <a:sym typeface="JetBrains Mono" panose="02010509020102050004"/>
              </a:rPr>
              <a:t>Unknown</a:t>
            </a:r>
          </a:p>
          <a:p>
            <a:pPr algn="l">
              <a:lnSpc>
                <a:spcPts val="1200"/>
              </a:lnSpc>
            </a:pPr>
            <a:r>
              <a:rPr lang="en-US" sz="1000">
                <a:solidFill>
                  <a:srgbClr val="000000"/>
                </a:solidFill>
                <a:latin typeface="Open Sans"/>
                <a:ea typeface="Open Sans"/>
                <a:cs typeface="Open Sans"/>
                <a:sym typeface="Open Sans"/>
              </a:rPr>
              <a:t>The Pod's status could not be obtained, either due to a communication error with the Node running the Pod or due to some other issue.</a:t>
            </a:r>
          </a:p>
        </p:txBody>
      </p:sp>
      <p:sp>
        <p:nvSpPr>
          <p:cNvPr id="36" name="TextBox 36"/>
          <p:cNvSpPr txBox="1"/>
          <p:nvPr/>
        </p:nvSpPr>
        <p:spPr>
          <a:xfrm>
            <a:off x="4757252" y="1842402"/>
            <a:ext cx="1616402" cy="1133218"/>
          </a:xfrm>
          <a:prstGeom prst="rect">
            <a:avLst/>
          </a:prstGeom>
        </p:spPr>
        <p:txBody>
          <a:bodyPr lIns="0" tIns="0" rIns="0" bIns="0" rtlCol="0" anchor="t">
            <a:spAutoFit/>
          </a:bodyPr>
          <a:lstStyle/>
          <a:p>
            <a:pPr algn="just">
              <a:lnSpc>
                <a:spcPts val="1540"/>
              </a:lnSpc>
            </a:pPr>
            <a:r>
              <a:rPr lang="en-US" sz="1100">
                <a:solidFill>
                  <a:srgbClr val="B85450"/>
                </a:solidFill>
                <a:latin typeface="JetBrains Mono" panose="02010509020102050004"/>
                <a:ea typeface="JetBrains Mono" panose="02010509020102050004"/>
                <a:cs typeface="JetBrains Mono" panose="02010509020102050004"/>
                <a:sym typeface="JetBrains Mono" panose="02010509020102050004"/>
              </a:rPr>
              <a:t>Running</a:t>
            </a:r>
          </a:p>
          <a:p>
            <a:pPr algn="just">
              <a:lnSpc>
                <a:spcPts val="1200"/>
              </a:lnSpc>
            </a:pPr>
            <a:r>
              <a:rPr lang="en-US" sz="1000">
                <a:solidFill>
                  <a:srgbClr val="000000"/>
                </a:solidFill>
                <a:latin typeface="Open Sans"/>
                <a:ea typeface="Open Sans"/>
                <a:cs typeface="Open Sans"/>
                <a:sym typeface="Open Sans"/>
              </a:rPr>
              <a:t>All containers have been created and at least one is still running, or in the process of starting or restarting.</a:t>
            </a:r>
          </a:p>
        </p:txBody>
      </p:sp>
      <p:sp>
        <p:nvSpPr>
          <p:cNvPr id="37" name="TextBox 37"/>
          <p:cNvSpPr txBox="1"/>
          <p:nvPr/>
        </p:nvSpPr>
        <p:spPr>
          <a:xfrm>
            <a:off x="6908473" y="2558882"/>
            <a:ext cx="1496578" cy="1133218"/>
          </a:xfrm>
          <a:prstGeom prst="rect">
            <a:avLst/>
          </a:prstGeom>
        </p:spPr>
        <p:txBody>
          <a:bodyPr lIns="0" tIns="0" rIns="0" bIns="0" rtlCol="0" anchor="t">
            <a:spAutoFit/>
          </a:bodyPr>
          <a:lstStyle/>
          <a:p>
            <a:pPr algn="l">
              <a:lnSpc>
                <a:spcPts val="1540"/>
              </a:lnSpc>
            </a:pPr>
            <a:r>
              <a:rPr lang="en-US" sz="1100">
                <a:solidFill>
                  <a:srgbClr val="B85450"/>
                </a:solidFill>
                <a:latin typeface="JetBrains Mono" panose="02010509020102050004"/>
                <a:ea typeface="JetBrains Mono" panose="02010509020102050004"/>
                <a:cs typeface="JetBrains Mono" panose="02010509020102050004"/>
                <a:sym typeface="JetBrains Mono" panose="02010509020102050004"/>
              </a:rPr>
              <a:t>Failed</a:t>
            </a:r>
          </a:p>
          <a:p>
            <a:pPr algn="l">
              <a:lnSpc>
                <a:spcPts val="1200"/>
              </a:lnSpc>
            </a:pPr>
            <a:r>
              <a:rPr lang="en-US" sz="1000">
                <a:solidFill>
                  <a:srgbClr val="000000"/>
                </a:solidFill>
                <a:latin typeface="Open Sans"/>
                <a:ea typeface="Open Sans"/>
                <a:cs typeface="Open Sans"/>
                <a:sym typeface="Open Sans"/>
              </a:rPr>
              <a:t>All containers in the Pod have terminated, and at least one container has terminated in failure (non-zero exit code).</a:t>
            </a:r>
          </a:p>
        </p:txBody>
      </p:sp>
      <p:sp>
        <p:nvSpPr>
          <p:cNvPr id="38" name="TextBox 38"/>
          <p:cNvSpPr txBox="1"/>
          <p:nvPr/>
        </p:nvSpPr>
        <p:spPr>
          <a:xfrm>
            <a:off x="6908473" y="1451905"/>
            <a:ext cx="1776774" cy="828418"/>
          </a:xfrm>
          <a:prstGeom prst="rect">
            <a:avLst/>
          </a:prstGeom>
        </p:spPr>
        <p:txBody>
          <a:bodyPr lIns="0" tIns="0" rIns="0" bIns="0" rtlCol="0" anchor="t">
            <a:spAutoFit/>
          </a:bodyPr>
          <a:lstStyle/>
          <a:p>
            <a:pPr algn="l">
              <a:lnSpc>
                <a:spcPts val="1540"/>
              </a:lnSpc>
            </a:pPr>
            <a:r>
              <a:rPr lang="en-US" sz="1100">
                <a:solidFill>
                  <a:srgbClr val="B85450"/>
                </a:solidFill>
                <a:latin typeface="JetBrains Mono" panose="02010509020102050004"/>
                <a:ea typeface="JetBrains Mono" panose="02010509020102050004"/>
                <a:cs typeface="JetBrains Mono" panose="02010509020102050004"/>
                <a:sym typeface="JetBrains Mono" panose="02010509020102050004"/>
              </a:rPr>
              <a:t>Succeeded</a:t>
            </a:r>
          </a:p>
          <a:p>
            <a:pPr algn="l">
              <a:lnSpc>
                <a:spcPts val="1200"/>
              </a:lnSpc>
            </a:pPr>
            <a:r>
              <a:rPr lang="en-US" sz="1000">
                <a:solidFill>
                  <a:srgbClr val="000000"/>
                </a:solidFill>
                <a:latin typeface="Open Sans"/>
                <a:ea typeface="Open Sans"/>
                <a:cs typeface="Open Sans"/>
                <a:sym typeface="Open Sans"/>
              </a:rPr>
              <a:t>All containers in the Pod have terminated successfully and will not be restarted.</a:t>
            </a:r>
          </a:p>
        </p:txBody>
      </p:sp>
      <p:sp>
        <p:nvSpPr>
          <p:cNvPr id="39" name="TextBox 39"/>
          <p:cNvSpPr txBox="1"/>
          <p:nvPr/>
        </p:nvSpPr>
        <p:spPr>
          <a:xfrm>
            <a:off x="325879" y="282445"/>
            <a:ext cx="4651238" cy="806834"/>
          </a:xfrm>
          <a:prstGeom prst="rect">
            <a:avLst/>
          </a:prstGeom>
        </p:spPr>
        <p:txBody>
          <a:bodyPr lIns="0" tIns="0" rIns="0" bIns="0" rtlCol="0" anchor="t">
            <a:spAutoFit/>
          </a:bodyPr>
          <a:lstStyle/>
          <a:p>
            <a:pPr algn="l">
              <a:lnSpc>
                <a:spcPts val="2800"/>
              </a:lnSpc>
            </a:pPr>
            <a:r>
              <a:rPr lang="en-US" sz="2000" b="1">
                <a:solidFill>
                  <a:srgbClr val="000000"/>
                </a:solidFill>
                <a:latin typeface="Ubuntu Bold" panose="020B0804030602030204"/>
                <a:ea typeface="Ubuntu Bold" panose="020B0804030602030204"/>
                <a:cs typeface="Ubuntu Bold" panose="020B0804030602030204"/>
                <a:sym typeface="Ubuntu Bold" panose="020B0804030602030204"/>
              </a:rPr>
              <a:t>Pod lifecycle</a:t>
            </a:r>
          </a:p>
          <a:p>
            <a:pPr algn="l">
              <a:lnSpc>
                <a:spcPts val="1960"/>
              </a:lnSpc>
            </a:pPr>
            <a:r>
              <a:rPr lang="en-US" sz="1400" b="1">
                <a:solidFill>
                  <a:srgbClr val="000000"/>
                </a:solidFill>
                <a:latin typeface="Open Sans Bold"/>
                <a:ea typeface="Open Sans Bold"/>
                <a:cs typeface="Open Sans Bold"/>
                <a:sym typeface="Open Sans Bold"/>
              </a:rPr>
              <a:t>Understand the diﬀerent phases of a Pod's lifecycle</a:t>
            </a:r>
          </a:p>
        </p:txBody>
      </p:sp>
      <p:sp>
        <p:nvSpPr>
          <p:cNvPr id="40" name="TextBox 40"/>
          <p:cNvSpPr txBox="1"/>
          <p:nvPr/>
        </p:nvSpPr>
        <p:spPr>
          <a:xfrm>
            <a:off x="325879" y="4622825"/>
            <a:ext cx="857298" cy="208445"/>
          </a:xfrm>
          <a:prstGeom prst="rect">
            <a:avLst/>
          </a:prstGeom>
        </p:spPr>
        <p:txBody>
          <a:bodyPr lIns="0" tIns="0" rIns="0" bIns="0" rtlCol="0" anchor="t">
            <a:spAutoFit/>
          </a:bodyPr>
          <a:lstStyle/>
          <a:p>
            <a:pPr algn="l">
              <a:lnSpc>
                <a:spcPts val="1680"/>
              </a:lnSpc>
            </a:pPr>
            <a:r>
              <a:rPr lang="en-US" sz="1200" b="1">
                <a:solidFill>
                  <a:srgbClr val="000000"/>
                </a:solidFill>
                <a:latin typeface="Ubuntu Bold" panose="020B0804030602030204"/>
                <a:ea typeface="Ubuntu Bold" panose="020B0804030602030204"/>
                <a:cs typeface="Ubuntu Bold" panose="020B0804030602030204"/>
                <a:sym typeface="Ubuntu Bold" panose="020B0804030602030204"/>
              </a:rPr>
              <a:t>Kubernetes</a:t>
            </a:r>
          </a:p>
        </p:txBody>
      </p:sp>
      <p:sp>
        <p:nvSpPr>
          <p:cNvPr id="41" name="TextBox 41"/>
          <p:cNvSpPr txBox="1"/>
          <p:nvPr/>
        </p:nvSpPr>
        <p:spPr>
          <a:xfrm>
            <a:off x="430654" y="2706072"/>
            <a:ext cx="80524" cy="145085"/>
          </a:xfrm>
          <a:prstGeom prst="rect">
            <a:avLst/>
          </a:prstGeom>
        </p:spPr>
        <p:txBody>
          <a:bodyPr lIns="0" tIns="0" rIns="0" bIns="0" rtlCol="0" anchor="t">
            <a:spAutoFit/>
          </a:bodyPr>
          <a:lstStyle/>
          <a:p>
            <a:pPr algn="l">
              <a:lnSpc>
                <a:spcPts val="1120"/>
              </a:lnSpc>
            </a:pPr>
            <a:r>
              <a:rPr lang="en-US" sz="800">
                <a:solidFill>
                  <a:srgbClr val="000000"/>
                </a:solidFill>
                <a:latin typeface="Open Sans"/>
                <a:ea typeface="Open Sans"/>
                <a:cs typeface="Open Sans"/>
                <a:sym typeface="Open Sans"/>
              </a:rPr>
              <a:t>…</a:t>
            </a:r>
          </a:p>
        </p:txBody>
      </p:sp>
      <p:sp>
        <p:nvSpPr>
          <p:cNvPr id="42" name="TextBox 42"/>
          <p:cNvSpPr txBox="1"/>
          <p:nvPr/>
        </p:nvSpPr>
        <p:spPr>
          <a:xfrm>
            <a:off x="355263" y="1955825"/>
            <a:ext cx="234315" cy="145085"/>
          </a:xfrm>
          <a:prstGeom prst="rect">
            <a:avLst/>
          </a:prstGeom>
        </p:spPr>
        <p:txBody>
          <a:bodyPr lIns="0" tIns="0" rIns="0" bIns="0" rtlCol="0" anchor="t">
            <a:spAutoFit/>
          </a:bodyPr>
          <a:lstStyle/>
          <a:p>
            <a:pPr algn="l">
              <a:lnSpc>
                <a:spcPts val="1120"/>
              </a:lnSpc>
            </a:pPr>
            <a:r>
              <a:rPr lang="en-US" sz="800">
                <a:solidFill>
                  <a:srgbClr val="000000"/>
                </a:solidFill>
                <a:latin typeface="Open Sans"/>
                <a:ea typeface="Open Sans"/>
                <a:cs typeface="Open Sans"/>
                <a:sym typeface="Open Sans"/>
              </a:rPr>
              <a:t>Devs</a:t>
            </a:r>
          </a:p>
        </p:txBody>
      </p:sp>
      <p:sp>
        <p:nvSpPr>
          <p:cNvPr id="43" name="TextBox 43"/>
          <p:cNvSpPr txBox="1"/>
          <p:nvPr/>
        </p:nvSpPr>
        <p:spPr>
          <a:xfrm>
            <a:off x="801176" y="1542888"/>
            <a:ext cx="532876" cy="145085"/>
          </a:xfrm>
          <a:prstGeom prst="rect">
            <a:avLst/>
          </a:prstGeom>
        </p:spPr>
        <p:txBody>
          <a:bodyPr lIns="0" tIns="0" rIns="0" bIns="0" rtlCol="0" anchor="t">
            <a:spAutoFit/>
          </a:bodyPr>
          <a:lstStyle/>
          <a:p>
            <a:pPr algn="l">
              <a:lnSpc>
                <a:spcPts val="1120"/>
              </a:lnSpc>
            </a:pPr>
            <a:r>
              <a:rPr lang="en-US" sz="800">
                <a:solidFill>
                  <a:srgbClr val="000000"/>
                </a:solidFill>
                <a:latin typeface="Open Sans"/>
                <a:ea typeface="Open Sans"/>
                <a:cs typeface="Open Sans"/>
                <a:sym typeface="Open Sans"/>
              </a:rPr>
              <a:t>Create Pod</a:t>
            </a:r>
          </a:p>
        </p:txBody>
      </p:sp>
      <p:sp>
        <p:nvSpPr>
          <p:cNvPr id="44" name="TextBox 44"/>
          <p:cNvSpPr txBox="1"/>
          <p:nvPr/>
        </p:nvSpPr>
        <p:spPr>
          <a:xfrm>
            <a:off x="1763706" y="2647579"/>
            <a:ext cx="1137295" cy="141780"/>
          </a:xfrm>
          <a:prstGeom prst="rect">
            <a:avLst/>
          </a:prstGeom>
        </p:spPr>
        <p:txBody>
          <a:bodyPr lIns="0" tIns="0" rIns="0" bIns="0" rtlCol="0" anchor="t">
            <a:spAutoFit/>
          </a:bodyPr>
          <a:lstStyle/>
          <a:p>
            <a:pPr algn="l">
              <a:lnSpc>
                <a:spcPts val="1080"/>
              </a:lnSpc>
            </a:pPr>
            <a:r>
              <a:rPr lang="en-US" sz="900">
                <a:solidFill>
                  <a:srgbClr val="000000"/>
                </a:solidFill>
                <a:latin typeface="Open Sans"/>
                <a:ea typeface="Open Sans"/>
                <a:cs typeface="Open Sans"/>
                <a:sym typeface="Open Sans"/>
              </a:rPr>
              <a:t>Pod to be scheduled </a:t>
            </a:r>
          </a:p>
        </p:txBody>
      </p:sp>
      <p:sp>
        <p:nvSpPr>
          <p:cNvPr id="45" name="TextBox 45"/>
          <p:cNvSpPr txBox="1"/>
          <p:nvPr/>
        </p:nvSpPr>
        <p:spPr>
          <a:xfrm>
            <a:off x="2098234" y="2784739"/>
            <a:ext cx="425425" cy="141780"/>
          </a:xfrm>
          <a:prstGeom prst="rect">
            <a:avLst/>
          </a:prstGeom>
        </p:spPr>
        <p:txBody>
          <a:bodyPr lIns="0" tIns="0" rIns="0" bIns="0" rtlCol="0" anchor="t">
            <a:spAutoFit/>
          </a:bodyPr>
          <a:lstStyle/>
          <a:p>
            <a:pPr algn="l">
              <a:lnSpc>
                <a:spcPts val="1080"/>
              </a:lnSpc>
            </a:pPr>
            <a:r>
              <a:rPr lang="en-US" sz="900">
                <a:solidFill>
                  <a:srgbClr val="000000"/>
                </a:solidFill>
                <a:latin typeface="Open Sans"/>
                <a:ea typeface="Open Sans"/>
                <a:cs typeface="Open Sans"/>
                <a:sym typeface="Open Sans"/>
              </a:rPr>
              <a:t>in Node</a:t>
            </a:r>
          </a:p>
        </p:txBody>
      </p:sp>
      <p:sp>
        <p:nvSpPr>
          <p:cNvPr id="46" name="TextBox 46"/>
          <p:cNvSpPr txBox="1"/>
          <p:nvPr/>
        </p:nvSpPr>
        <p:spPr>
          <a:xfrm>
            <a:off x="3121685" y="2647579"/>
            <a:ext cx="1189873" cy="141780"/>
          </a:xfrm>
          <a:prstGeom prst="rect">
            <a:avLst/>
          </a:prstGeom>
        </p:spPr>
        <p:txBody>
          <a:bodyPr lIns="0" tIns="0" rIns="0" bIns="0" rtlCol="0" anchor="t">
            <a:spAutoFit/>
          </a:bodyPr>
          <a:lstStyle/>
          <a:p>
            <a:pPr algn="l">
              <a:lnSpc>
                <a:spcPts val="1080"/>
              </a:lnSpc>
            </a:pPr>
            <a:r>
              <a:rPr lang="en-US" sz="900">
                <a:solidFill>
                  <a:srgbClr val="000000"/>
                </a:solidFill>
                <a:latin typeface="Open Sans"/>
                <a:ea typeface="Open Sans"/>
                <a:cs typeface="Open Sans"/>
                <a:sym typeface="Open Sans"/>
              </a:rPr>
              <a:t>Container images will </a:t>
            </a:r>
          </a:p>
        </p:txBody>
      </p:sp>
      <p:sp>
        <p:nvSpPr>
          <p:cNvPr id="47" name="TextBox 47"/>
          <p:cNvSpPr txBox="1"/>
          <p:nvPr/>
        </p:nvSpPr>
        <p:spPr>
          <a:xfrm>
            <a:off x="3173206" y="2784739"/>
            <a:ext cx="1057046" cy="319059"/>
          </a:xfrm>
          <a:prstGeom prst="rect">
            <a:avLst/>
          </a:prstGeom>
        </p:spPr>
        <p:txBody>
          <a:bodyPr lIns="0" tIns="0" rIns="0" bIns="0" rtlCol="0" anchor="t">
            <a:spAutoFit/>
          </a:bodyPr>
          <a:lstStyle/>
          <a:p>
            <a:pPr algn="ctr">
              <a:lnSpc>
                <a:spcPts val="1080"/>
              </a:lnSpc>
            </a:pPr>
            <a:r>
              <a:rPr lang="en-US" sz="900">
                <a:solidFill>
                  <a:srgbClr val="000000"/>
                </a:solidFill>
                <a:latin typeface="Open Sans"/>
                <a:ea typeface="Open Sans"/>
                <a:cs typeface="Open Sans"/>
                <a:sym typeface="Open Sans"/>
              </a:rPr>
              <a:t>be downloaded</a:t>
            </a:r>
          </a:p>
          <a:p>
            <a:pPr algn="ctr">
              <a:lnSpc>
                <a:spcPts val="1120"/>
              </a:lnSpc>
            </a:pPr>
            <a:r>
              <a:rPr lang="en-US" sz="800">
                <a:solidFill>
                  <a:srgbClr val="B85450"/>
                </a:solidFill>
                <a:latin typeface="JetBrains Mono" panose="02010509020102050004"/>
                <a:ea typeface="JetBrains Mono" panose="02010509020102050004"/>
                <a:cs typeface="JetBrains Mono" panose="02010509020102050004"/>
                <a:sym typeface="JetBrains Mono" panose="02010509020102050004"/>
              </a:rPr>
              <a:t>ContainerCreating</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514350" y="1000974"/>
          <a:ext cx="3708979" cy="3069791"/>
        </p:xfrm>
        <a:graphic>
          <a:graphicData uri="http://schemas.openxmlformats.org/drawingml/2006/table">
            <a:tbl>
              <a:tblPr/>
              <a:tblGrid>
                <a:gridCol w="812074">
                  <a:extLst>
                    <a:ext uri="{9D8B030D-6E8A-4147-A177-3AD203B41FA5}">
                      <a16:colId xmlns:a16="http://schemas.microsoft.com/office/drawing/2014/main" val="20000"/>
                    </a:ext>
                  </a:extLst>
                </a:gridCol>
                <a:gridCol w="812074">
                  <a:extLst>
                    <a:ext uri="{9D8B030D-6E8A-4147-A177-3AD203B41FA5}">
                      <a16:colId xmlns:a16="http://schemas.microsoft.com/office/drawing/2014/main" val="20001"/>
                    </a:ext>
                  </a:extLst>
                </a:gridCol>
                <a:gridCol w="2084831">
                  <a:extLst>
                    <a:ext uri="{9D8B030D-6E8A-4147-A177-3AD203B41FA5}">
                      <a16:colId xmlns:a16="http://schemas.microsoft.com/office/drawing/2014/main" val="20002"/>
                    </a:ext>
                  </a:extLst>
                </a:gridCol>
              </a:tblGrid>
              <a:tr h="195781">
                <a:tc>
                  <a:txBody>
                    <a:bodyPr/>
                    <a:lstStyle/>
                    <a:p>
                      <a:pPr algn="ctr">
                        <a:lnSpc>
                          <a:spcPts val="840"/>
                        </a:lnSpc>
                        <a:defRPr/>
                      </a:pPr>
                      <a:r>
                        <a:rPr lang="en-US" sz="600">
                          <a:solidFill>
                            <a:srgbClr val="000000"/>
                          </a:solidFill>
                          <a:latin typeface="JetBrains Mono" panose="02010509020102050004"/>
                          <a:ea typeface="JetBrains Mono" panose="02010509020102050004"/>
                          <a:cs typeface="JetBrains Mono" panose="02010509020102050004"/>
                          <a:sym typeface="JetBrains Mono" panose="02010509020102050004"/>
                        </a:rPr>
                        <a:t>Phase</a:t>
                      </a:r>
                      <a:endParaRPr lang="en-US" sz="1100"/>
                    </a:p>
                  </a:txBody>
                  <a:tcPr marL="47625" marR="47625" marT="47625" marB="476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lnSpc>
                          <a:spcPts val="840"/>
                        </a:lnSpc>
                        <a:defRPr/>
                      </a:pPr>
                      <a:r>
                        <a:rPr lang="en-US" sz="600">
                          <a:solidFill>
                            <a:srgbClr val="000000"/>
                          </a:solidFill>
                          <a:latin typeface="JetBrains Mono" panose="02010509020102050004"/>
                          <a:ea typeface="JetBrains Mono" panose="02010509020102050004"/>
                          <a:cs typeface="JetBrains Mono" panose="02010509020102050004"/>
                          <a:sym typeface="JetBrains Mono" panose="02010509020102050004"/>
                        </a:rPr>
                        <a:t>Description</a:t>
                      </a:r>
                      <a:endParaRPr lang="en-US" sz="1100"/>
                    </a:p>
                  </a:txBody>
                  <a:tcPr marL="47625" marR="47625" marT="47625" marB="476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lnSpc>
                          <a:spcPts val="840"/>
                        </a:lnSpc>
                        <a:defRPr/>
                      </a:pPr>
                      <a:r>
                        <a:rPr lang="en-US" sz="600">
                          <a:solidFill>
                            <a:srgbClr val="000000"/>
                          </a:solidFill>
                          <a:latin typeface="JetBrains Mono" panose="02010509020102050004"/>
                          <a:ea typeface="JetBrains Mono" panose="02010509020102050004"/>
                          <a:cs typeface="JetBrains Mono" panose="02010509020102050004"/>
                          <a:sym typeface="JetBrains Mono" panose="02010509020102050004"/>
                        </a:rPr>
                        <a:t>Additional Information</a:t>
                      </a:r>
                      <a:endParaRPr lang="en-US" sz="1100"/>
                    </a:p>
                  </a:txBody>
                  <a:tcPr marL="47625" marR="47625" marT="47625" marB="476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10351">
                <a:tc>
                  <a:txBody>
                    <a:bodyPr/>
                    <a:lstStyle/>
                    <a:p>
                      <a:pPr algn="ctr">
                        <a:lnSpc>
                          <a:spcPts val="840"/>
                        </a:lnSpc>
                        <a:defRPr/>
                      </a:pPr>
                      <a:r>
                        <a:rPr lang="en-US" sz="600">
                          <a:solidFill>
                            <a:srgbClr val="000000"/>
                          </a:solidFill>
                          <a:latin typeface="JetBrains Mono" panose="02010509020102050004"/>
                          <a:ea typeface="JetBrains Mono" panose="02010509020102050004"/>
                          <a:cs typeface="JetBrains Mono" panose="02010509020102050004"/>
                          <a:sym typeface="JetBrains Mono" panose="02010509020102050004"/>
                        </a:rPr>
                        <a:t>Pending</a:t>
                      </a:r>
                      <a:endParaRPr lang="en-US" sz="1100"/>
                    </a:p>
                  </a:txBody>
                  <a:tcPr marL="47625" marR="47625" marT="47625" marB="476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lnSpc>
                          <a:spcPts val="840"/>
                        </a:lnSpc>
                        <a:defRPr/>
                      </a:pPr>
                      <a:r>
                        <a:rPr lang="en-US" sz="600">
                          <a:solidFill>
                            <a:srgbClr val="000000"/>
                          </a:solidFill>
                          <a:latin typeface="JetBrains Mono" panose="02010509020102050004"/>
                          <a:ea typeface="JetBrains Mono" panose="02010509020102050004"/>
                          <a:cs typeface="JetBrains Mono" panose="02010509020102050004"/>
                          <a:sym typeface="JetBrains Mono" panose="02010509020102050004"/>
                        </a:rPr>
                        <a:t>The pod is created but not yet running.</a:t>
                      </a:r>
                      <a:endParaRPr lang="en-US" sz="1100"/>
                    </a:p>
                  </a:txBody>
                  <a:tcPr marL="47625" marR="47625" marT="47625" marB="476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lnSpc>
                          <a:spcPts val="840"/>
                        </a:lnSpc>
                        <a:defRPr/>
                      </a:pPr>
                      <a:r>
                        <a:rPr lang="en-US" sz="600">
                          <a:solidFill>
                            <a:srgbClr val="000000"/>
                          </a:solidFill>
                          <a:latin typeface="JetBrains Mono" panose="02010509020102050004"/>
                          <a:ea typeface="JetBrains Mono" panose="02010509020102050004"/>
                          <a:cs typeface="JetBrains Mono" panose="02010509020102050004"/>
                          <a:sym typeface="JetBrains Mono" panose="02010509020102050004"/>
                        </a:rPr>
                        <a:t>It is waiting for a node assignment or image download.</a:t>
                      </a:r>
                      <a:endParaRPr lang="en-US" sz="1100"/>
                    </a:p>
                  </a:txBody>
                  <a:tcPr marL="47625" marR="47625" marT="47625" marB="476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80468">
                <a:tc>
                  <a:txBody>
                    <a:bodyPr/>
                    <a:lstStyle/>
                    <a:p>
                      <a:pPr algn="ctr">
                        <a:lnSpc>
                          <a:spcPts val="840"/>
                        </a:lnSpc>
                        <a:defRPr/>
                      </a:pPr>
                      <a:r>
                        <a:rPr lang="en-US" sz="600">
                          <a:solidFill>
                            <a:srgbClr val="000000"/>
                          </a:solidFill>
                          <a:latin typeface="JetBrains Mono" panose="02010509020102050004"/>
                          <a:ea typeface="JetBrains Mono" panose="02010509020102050004"/>
                          <a:cs typeface="JetBrains Mono" panose="02010509020102050004"/>
                          <a:sym typeface="JetBrains Mono" panose="02010509020102050004"/>
                        </a:rPr>
                        <a:t>ContainerCreating</a:t>
                      </a:r>
                      <a:endParaRPr lang="en-US" sz="1100"/>
                    </a:p>
                  </a:txBody>
                  <a:tcPr marL="47625" marR="47625" marT="47625" marB="476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lnSpc>
                          <a:spcPts val="840"/>
                        </a:lnSpc>
                        <a:defRPr/>
                      </a:pPr>
                      <a:r>
                        <a:rPr lang="en-US" sz="600">
                          <a:solidFill>
                            <a:srgbClr val="000000"/>
                          </a:solidFill>
                          <a:latin typeface="JetBrains Mono" panose="02010509020102050004"/>
                          <a:ea typeface="JetBrains Mono" panose="02010509020102050004"/>
                          <a:cs typeface="JetBrains Mono" panose="02010509020102050004"/>
                          <a:sym typeface="JetBrains Mono" panose="02010509020102050004"/>
                        </a:rPr>
                        <a:t>The container images are being pulled and started.</a:t>
                      </a:r>
                      <a:endParaRPr lang="en-US" sz="1100"/>
                    </a:p>
                  </a:txBody>
                  <a:tcPr marL="47625" marR="47625" marT="47625" marB="476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lnSpc>
                          <a:spcPts val="840"/>
                        </a:lnSpc>
                        <a:defRPr/>
                      </a:pPr>
                      <a:r>
                        <a:rPr lang="en-US" sz="600">
                          <a:solidFill>
                            <a:srgbClr val="000000"/>
                          </a:solidFill>
                          <a:latin typeface="JetBrains Mono" panose="02010509020102050004"/>
                          <a:ea typeface="JetBrains Mono" panose="02010509020102050004"/>
                          <a:cs typeface="JetBrains Mono" panose="02010509020102050004"/>
                          <a:sym typeface="JetBrains Mono" panose="02010509020102050004"/>
                        </a:rPr>
                        <a:t>This is a sub-phase of Pending.</a:t>
                      </a:r>
                      <a:endParaRPr lang="en-US" sz="1100"/>
                    </a:p>
                  </a:txBody>
                  <a:tcPr marL="47625" marR="47625" marT="47625" marB="476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80468">
                <a:tc>
                  <a:txBody>
                    <a:bodyPr/>
                    <a:lstStyle/>
                    <a:p>
                      <a:pPr algn="ctr">
                        <a:lnSpc>
                          <a:spcPts val="840"/>
                        </a:lnSpc>
                        <a:defRPr/>
                      </a:pPr>
                      <a:r>
                        <a:rPr lang="en-US" sz="600">
                          <a:solidFill>
                            <a:srgbClr val="000000"/>
                          </a:solidFill>
                          <a:latin typeface="JetBrains Mono" panose="02010509020102050004"/>
                          <a:ea typeface="JetBrains Mono" panose="02010509020102050004"/>
                          <a:cs typeface="JetBrains Mono" panose="02010509020102050004"/>
                          <a:sym typeface="JetBrains Mono" panose="02010509020102050004"/>
                        </a:rPr>
                        <a:t>Running</a:t>
                      </a:r>
                      <a:endParaRPr lang="en-US" sz="1100"/>
                    </a:p>
                  </a:txBody>
                  <a:tcPr marL="47625" marR="47625" marT="47625" marB="476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lnSpc>
                          <a:spcPts val="840"/>
                        </a:lnSpc>
                        <a:defRPr/>
                      </a:pPr>
                      <a:r>
                        <a:rPr lang="en-US" sz="600">
                          <a:solidFill>
                            <a:srgbClr val="000000"/>
                          </a:solidFill>
                          <a:latin typeface="JetBrains Mono" panose="02010509020102050004"/>
                          <a:ea typeface="JetBrains Mono" panose="02010509020102050004"/>
                          <a:cs typeface="JetBrains Mono" panose="02010509020102050004"/>
                          <a:sym typeface="JetBrains Mono" panose="02010509020102050004"/>
                        </a:rPr>
                        <a:t>The pod is active, and at least one container is running.</a:t>
                      </a:r>
                      <a:endParaRPr lang="en-US" sz="1100"/>
                    </a:p>
                  </a:txBody>
                  <a:tcPr marL="47625" marR="47625" marT="47625" marB="476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lnSpc>
                          <a:spcPts val="840"/>
                        </a:lnSpc>
                        <a:defRPr/>
                      </a:pPr>
                      <a:r>
                        <a:rPr lang="en-US" sz="600">
                          <a:solidFill>
                            <a:srgbClr val="000000"/>
                          </a:solidFill>
                          <a:latin typeface="JetBrains Mono" panose="02010509020102050004"/>
                          <a:ea typeface="JetBrains Mono" panose="02010509020102050004"/>
                          <a:cs typeface="JetBrains Mono" panose="02010509020102050004"/>
                          <a:sym typeface="JetBrains Mono" panose="02010509020102050004"/>
                        </a:rPr>
                        <a:t>If multiple containers exist, one must be running for the pod to be considered "Running".</a:t>
                      </a:r>
                      <a:endParaRPr lang="en-US" sz="1100"/>
                    </a:p>
                  </a:txBody>
                  <a:tcPr marL="47625" marR="47625" marT="47625" marB="476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10351">
                <a:tc>
                  <a:txBody>
                    <a:bodyPr/>
                    <a:lstStyle/>
                    <a:p>
                      <a:pPr algn="ctr">
                        <a:lnSpc>
                          <a:spcPts val="840"/>
                        </a:lnSpc>
                        <a:defRPr/>
                      </a:pPr>
                      <a:r>
                        <a:rPr lang="en-US" sz="600">
                          <a:solidFill>
                            <a:srgbClr val="000000"/>
                          </a:solidFill>
                          <a:latin typeface="JetBrains Mono" panose="02010509020102050004"/>
                          <a:ea typeface="JetBrains Mono" panose="02010509020102050004"/>
                          <a:cs typeface="JetBrains Mono" panose="02010509020102050004"/>
                          <a:sym typeface="JetBrains Mono" panose="02010509020102050004"/>
                        </a:rPr>
                        <a:t>Succeeded</a:t>
                      </a:r>
                      <a:endParaRPr lang="en-US" sz="1100"/>
                    </a:p>
                  </a:txBody>
                  <a:tcPr marL="47625" marR="47625" marT="47625" marB="476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lnSpc>
                          <a:spcPts val="840"/>
                        </a:lnSpc>
                        <a:defRPr/>
                      </a:pPr>
                      <a:r>
                        <a:rPr lang="en-US" sz="600">
                          <a:solidFill>
                            <a:srgbClr val="000000"/>
                          </a:solidFill>
                          <a:latin typeface="JetBrains Mono" panose="02010509020102050004"/>
                          <a:ea typeface="JetBrains Mono" panose="02010509020102050004"/>
                          <a:cs typeface="JetBrains Mono" panose="02010509020102050004"/>
                          <a:sym typeface="JetBrains Mono" panose="02010509020102050004"/>
                        </a:rPr>
                        <a:t>All containers have exited successfully.</a:t>
                      </a:r>
                      <a:endParaRPr lang="en-US" sz="1100"/>
                    </a:p>
                  </a:txBody>
                  <a:tcPr marL="47625" marR="47625" marT="47625" marB="476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lnSpc>
                          <a:spcPts val="840"/>
                        </a:lnSpc>
                        <a:defRPr/>
                      </a:pPr>
                      <a:r>
                        <a:rPr lang="en-US" sz="600">
                          <a:solidFill>
                            <a:srgbClr val="000000"/>
                          </a:solidFill>
                          <a:latin typeface="JetBrains Mono" panose="02010509020102050004"/>
                          <a:ea typeface="JetBrains Mono" panose="02010509020102050004"/>
                          <a:cs typeface="JetBrains Mono" panose="02010509020102050004"/>
                          <a:sym typeface="JetBrains Mono" panose="02010509020102050004"/>
                        </a:rPr>
                        <a:t>This is common for batch jobs that complete their tasks.</a:t>
                      </a:r>
                      <a:endParaRPr lang="en-US" sz="1100"/>
                    </a:p>
                  </a:txBody>
                  <a:tcPr marL="47625" marR="47625" marT="47625" marB="476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80468">
                <a:tc>
                  <a:txBody>
                    <a:bodyPr/>
                    <a:lstStyle/>
                    <a:p>
                      <a:pPr algn="ctr">
                        <a:lnSpc>
                          <a:spcPts val="840"/>
                        </a:lnSpc>
                        <a:defRPr/>
                      </a:pPr>
                      <a:r>
                        <a:rPr lang="en-US" sz="600">
                          <a:solidFill>
                            <a:srgbClr val="000000"/>
                          </a:solidFill>
                          <a:latin typeface="JetBrains Mono" panose="02010509020102050004"/>
                          <a:ea typeface="JetBrains Mono" panose="02010509020102050004"/>
                          <a:cs typeface="JetBrains Mono" panose="02010509020102050004"/>
                          <a:sym typeface="JetBrains Mono" panose="02010509020102050004"/>
                        </a:rPr>
                        <a:t>Failed</a:t>
                      </a:r>
                      <a:endParaRPr lang="en-US" sz="1100"/>
                    </a:p>
                  </a:txBody>
                  <a:tcPr marL="47625" marR="47625" marT="47625" marB="476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lnSpc>
                          <a:spcPts val="840"/>
                        </a:lnSpc>
                        <a:defRPr/>
                      </a:pPr>
                      <a:r>
                        <a:rPr lang="en-US" sz="600">
                          <a:solidFill>
                            <a:srgbClr val="000000"/>
                          </a:solidFill>
                          <a:latin typeface="JetBrains Mono" panose="02010509020102050004"/>
                          <a:ea typeface="JetBrains Mono" panose="02010509020102050004"/>
                          <a:cs typeface="JetBrains Mono" panose="02010509020102050004"/>
                          <a:sym typeface="JetBrains Mono" panose="02010509020102050004"/>
                        </a:rPr>
                        <a:t>At least one container has terminated with an error.</a:t>
                      </a:r>
                      <a:endParaRPr lang="en-US" sz="1100"/>
                    </a:p>
                  </a:txBody>
                  <a:tcPr marL="47625" marR="47625" marT="47625" marB="476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lnSpc>
                          <a:spcPts val="840"/>
                        </a:lnSpc>
                        <a:defRPr/>
                      </a:pPr>
                      <a:r>
                        <a:rPr lang="en-US" sz="600">
                          <a:solidFill>
                            <a:srgbClr val="000000"/>
                          </a:solidFill>
                          <a:latin typeface="JetBrains Mono" panose="02010509020102050004"/>
                          <a:ea typeface="JetBrains Mono" panose="02010509020102050004"/>
                          <a:cs typeface="JetBrains Mono" panose="02010509020102050004"/>
                          <a:sym typeface="JetBrains Mono" panose="02010509020102050004"/>
                        </a:rPr>
                        <a:t>Indicates a failure in execution.</a:t>
                      </a:r>
                      <a:endParaRPr lang="en-US" sz="1100"/>
                    </a:p>
                  </a:txBody>
                  <a:tcPr marL="47625" marR="47625" marT="47625" marB="476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10351">
                <a:tc>
                  <a:txBody>
                    <a:bodyPr/>
                    <a:lstStyle/>
                    <a:p>
                      <a:pPr algn="ctr">
                        <a:lnSpc>
                          <a:spcPts val="840"/>
                        </a:lnSpc>
                        <a:defRPr/>
                      </a:pPr>
                      <a:r>
                        <a:rPr lang="en-US" sz="600">
                          <a:solidFill>
                            <a:srgbClr val="000000"/>
                          </a:solidFill>
                          <a:latin typeface="JetBrains Mono" panose="02010509020102050004"/>
                          <a:ea typeface="JetBrains Mono" panose="02010509020102050004"/>
                          <a:cs typeface="JetBrains Mono" panose="02010509020102050004"/>
                          <a:sym typeface="JetBrains Mono" panose="02010509020102050004"/>
                        </a:rPr>
                        <a:t>Unknown</a:t>
                      </a:r>
                      <a:endParaRPr lang="en-US" sz="1100"/>
                    </a:p>
                  </a:txBody>
                  <a:tcPr marL="47625" marR="47625" marT="47625" marB="476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lnSpc>
                          <a:spcPts val="840"/>
                        </a:lnSpc>
                        <a:defRPr/>
                      </a:pPr>
                      <a:r>
                        <a:rPr lang="en-US" sz="600">
                          <a:solidFill>
                            <a:srgbClr val="000000"/>
                          </a:solidFill>
                          <a:latin typeface="JetBrains Mono" panose="02010509020102050004"/>
                          <a:ea typeface="JetBrains Mono" panose="02010509020102050004"/>
                          <a:cs typeface="JetBrains Mono" panose="02010509020102050004"/>
                          <a:sym typeface="JetBrains Mono" panose="02010509020102050004"/>
                        </a:rPr>
                        <a:t>Kubernetes cannot determine the pod state.</a:t>
                      </a:r>
                      <a:endParaRPr lang="en-US" sz="1100"/>
                    </a:p>
                  </a:txBody>
                  <a:tcPr marL="47625" marR="47625" marT="47625" marB="476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lnSpc>
                          <a:spcPts val="840"/>
                        </a:lnSpc>
                        <a:defRPr/>
                      </a:pPr>
                      <a:r>
                        <a:rPr lang="en-US" sz="600">
                          <a:solidFill>
                            <a:srgbClr val="000000"/>
                          </a:solidFill>
                          <a:latin typeface="JetBrains Mono" panose="02010509020102050004"/>
                          <a:ea typeface="JetBrains Mono" panose="02010509020102050004"/>
                          <a:cs typeface="JetBrains Mono" panose="02010509020102050004"/>
                          <a:sym typeface="JetBrains Mono" panose="02010509020102050004"/>
                        </a:rPr>
                        <a:t>Often due to communication issues with the node.</a:t>
                      </a:r>
                      <a:endParaRPr lang="en-US" sz="1100"/>
                    </a:p>
                  </a:txBody>
                  <a:tcPr marL="47625" marR="47625" marT="47625" marB="476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3" name="TextBox 3"/>
          <p:cNvSpPr txBox="1"/>
          <p:nvPr/>
        </p:nvSpPr>
        <p:spPr>
          <a:xfrm>
            <a:off x="514350" y="485775"/>
            <a:ext cx="7567259" cy="414656"/>
          </a:xfrm>
          <a:prstGeom prst="rect">
            <a:avLst/>
          </a:prstGeom>
        </p:spPr>
        <p:txBody>
          <a:bodyPr lIns="0" tIns="0" rIns="0" bIns="0" rtlCol="0" anchor="t">
            <a:spAutoFit/>
          </a:bodyPr>
          <a:lstStyle/>
          <a:p>
            <a:pPr algn="just">
              <a:lnSpc>
                <a:spcPts val="1120"/>
              </a:lnSpc>
              <a:spcBef>
                <a:spcPct val="0"/>
              </a:spcBef>
            </a:pPr>
            <a:r>
              <a:rPr lang="en-US" sz="80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Kubernetes Pod Lifecycle</a:t>
            </a:r>
          </a:p>
          <a:p>
            <a:pPr algn="just">
              <a:lnSpc>
                <a:spcPts val="1120"/>
              </a:lnSpc>
              <a:spcBef>
                <a:spcPct val="0"/>
              </a:spcBef>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A pod in Kubernetes moves through multiple phases from creation to termination. These states determine whether a pod is scheduled, running, or stopped.</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514350" y="1007267"/>
          <a:ext cx="3251200" cy="2570038"/>
        </p:xfrm>
        <a:graphic>
          <a:graphicData uri="http://schemas.openxmlformats.org/drawingml/2006/table">
            <a:tbl>
              <a:tblPr/>
              <a:tblGrid>
                <a:gridCol w="1625600">
                  <a:extLst>
                    <a:ext uri="{9D8B030D-6E8A-4147-A177-3AD203B41FA5}">
                      <a16:colId xmlns:a16="http://schemas.microsoft.com/office/drawing/2014/main" val="20000"/>
                    </a:ext>
                  </a:extLst>
                </a:gridCol>
                <a:gridCol w="1625600">
                  <a:extLst>
                    <a:ext uri="{9D8B030D-6E8A-4147-A177-3AD203B41FA5}">
                      <a16:colId xmlns:a16="http://schemas.microsoft.com/office/drawing/2014/main" val="20001"/>
                    </a:ext>
                  </a:extLst>
                </a:gridCol>
              </a:tblGrid>
              <a:tr h="456185">
                <a:tc>
                  <a:txBody>
                    <a:bodyPr/>
                    <a:lstStyle/>
                    <a:p>
                      <a:pPr algn="ctr">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Restart Policy</a:t>
                      </a:r>
                      <a:endParaRPr lang="en-US" sz="1100"/>
                    </a:p>
                  </a:txBody>
                  <a:tcPr marL="123825" marR="123825" marT="123825" marB="123825">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tc>
                  <a:txBody>
                    <a:bodyPr/>
                    <a:lstStyle/>
                    <a:p>
                      <a:pPr algn="ctr">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Behavior</a:t>
                      </a:r>
                      <a:endParaRPr lang="en-US" sz="1100"/>
                    </a:p>
                  </a:txBody>
                  <a:tcPr marL="123825" marR="123825" marT="123825" marB="123825">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05404">
                <a:tc>
                  <a:txBody>
                    <a:bodyPr/>
                    <a:lstStyle/>
                    <a:p>
                      <a:pPr algn="ctr">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Always</a:t>
                      </a:r>
                      <a:endParaRPr lang="en-US" sz="1100"/>
                    </a:p>
                  </a:txBody>
                  <a:tcPr marL="123825" marR="123825" marT="123825" marB="123825">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tc>
                  <a:txBody>
                    <a:bodyPr/>
                    <a:lstStyle/>
                    <a:p>
                      <a:pPr algn="ctr">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The container is restarted regardless of the exit code.</a:t>
                      </a:r>
                      <a:endParaRPr lang="en-US" sz="1100"/>
                    </a:p>
                  </a:txBody>
                  <a:tcPr marL="123825" marR="123825" marT="123825" marB="123825">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33307">
                <a:tc>
                  <a:txBody>
                    <a:bodyPr/>
                    <a:lstStyle/>
                    <a:p>
                      <a:pPr algn="ctr">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OnFailure</a:t>
                      </a:r>
                      <a:endParaRPr lang="en-US" sz="1100"/>
                    </a:p>
                  </a:txBody>
                  <a:tcPr marL="123825" marR="123825" marT="123825" marB="123825">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tc>
                  <a:txBody>
                    <a:bodyPr/>
                    <a:lstStyle/>
                    <a:p>
                      <a:pPr algn="ctr">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The container is restarted only if it fails (non-zero exit code).</a:t>
                      </a:r>
                      <a:endParaRPr lang="en-US" sz="1100"/>
                    </a:p>
                  </a:txBody>
                  <a:tcPr marL="123825" marR="123825" marT="123825" marB="123825">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05404">
                <a:tc>
                  <a:txBody>
                    <a:bodyPr/>
                    <a:lstStyle/>
                    <a:p>
                      <a:pPr algn="ctr">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Never</a:t>
                      </a:r>
                      <a:endParaRPr lang="en-US" sz="1100"/>
                    </a:p>
                  </a:txBody>
                  <a:tcPr marL="123825" marR="123825" marT="123825" marB="123825">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tc>
                  <a:txBody>
                    <a:bodyPr/>
                    <a:lstStyle/>
                    <a:p>
                      <a:pPr algn="ctr">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The container is not restarted, even if it fails.</a:t>
                      </a:r>
                      <a:endParaRPr lang="en-US" sz="1100"/>
                    </a:p>
                  </a:txBody>
                  <a:tcPr marL="123825" marR="123825" marT="123825" marB="123825">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3" name="TextBox 3"/>
          <p:cNvSpPr txBox="1"/>
          <p:nvPr/>
        </p:nvSpPr>
        <p:spPr>
          <a:xfrm>
            <a:off x="512721" y="485775"/>
            <a:ext cx="5242603" cy="279189"/>
          </a:xfrm>
          <a:prstGeom prst="rect">
            <a:avLst/>
          </a:prstGeom>
        </p:spPr>
        <p:txBody>
          <a:bodyPr lIns="0" tIns="0" rIns="0" bIns="0" rtlCol="0" anchor="t">
            <a:spAutoFit/>
          </a:bodyPr>
          <a:lstStyle/>
          <a:p>
            <a:pPr algn="ctr">
              <a:lnSpc>
                <a:spcPts val="1120"/>
              </a:lnSpc>
              <a:spcBef>
                <a:spcPct val="0"/>
              </a:spcBef>
            </a:pPr>
            <a:r>
              <a:rPr lang="en-US" sz="80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How Kubernetes Handles Container Failures</a:t>
            </a:r>
          </a:p>
          <a:p>
            <a:pPr algn="ctr">
              <a:lnSpc>
                <a:spcPts val="1120"/>
              </a:lnSpc>
              <a:spcBef>
                <a:spcPct val="0"/>
              </a:spcBef>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If a container crashes or exits unexpectedly, Kubernetes evaluates its restart policy.</a:t>
            </a:r>
          </a:p>
        </p:txBody>
      </p:sp>
      <p:sp>
        <p:nvSpPr>
          <p:cNvPr id="4" name="TextBox 4"/>
          <p:cNvSpPr txBox="1"/>
          <p:nvPr/>
        </p:nvSpPr>
        <p:spPr>
          <a:xfrm>
            <a:off x="4689678" y="2419985"/>
            <a:ext cx="4145372" cy="279189"/>
          </a:xfrm>
          <a:prstGeom prst="rect">
            <a:avLst/>
          </a:prstGeom>
        </p:spPr>
        <p:txBody>
          <a:bodyPr lIns="0" tIns="0" rIns="0" bIns="0" rtlCol="0" anchor="t">
            <a:spAutoFit/>
          </a:bodyPr>
          <a:lstStyle/>
          <a:p>
            <a:pPr algn="l">
              <a:lnSpc>
                <a:spcPts val="1120"/>
              </a:lnSpc>
              <a:spcBef>
                <a:spcPct val="0"/>
              </a:spcBef>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If no restart policy is set, Kubernetes defaults to Always.</a:t>
            </a:r>
          </a:p>
          <a:p>
            <a:pPr algn="l">
              <a:lnSpc>
                <a:spcPts val="1120"/>
              </a:lnSpc>
              <a:spcBef>
                <a:spcPct val="0"/>
              </a:spcBef>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The OnFailure policy applies only to batch jobs or one-time scripts.</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2376" y="182651"/>
            <a:ext cx="7726004" cy="1116511"/>
          </a:xfrm>
          <a:custGeom>
            <a:avLst/>
            <a:gdLst/>
            <a:ahLst/>
            <a:cxnLst/>
            <a:rect l="l" t="t" r="r" b="b"/>
            <a:pathLst>
              <a:path w="7726004" h="1116511">
                <a:moveTo>
                  <a:pt x="0" y="0"/>
                </a:moveTo>
                <a:lnTo>
                  <a:pt x="7726003" y="0"/>
                </a:lnTo>
                <a:lnTo>
                  <a:pt x="7726003" y="1116511"/>
                </a:lnTo>
                <a:lnTo>
                  <a:pt x="0" y="11165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808999" y="2812437"/>
            <a:ext cx="2205399" cy="172069"/>
          </a:xfrm>
          <a:custGeom>
            <a:avLst/>
            <a:gdLst/>
            <a:ahLst/>
            <a:cxnLst/>
            <a:rect l="l" t="t" r="r" b="b"/>
            <a:pathLst>
              <a:path w="2205399" h="172069">
                <a:moveTo>
                  <a:pt x="0" y="0"/>
                </a:moveTo>
                <a:lnTo>
                  <a:pt x="2205399" y="0"/>
                </a:lnTo>
                <a:lnTo>
                  <a:pt x="2205399" y="172069"/>
                </a:lnTo>
                <a:lnTo>
                  <a:pt x="0" y="1720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325879" y="4561046"/>
            <a:ext cx="3708302" cy="395097"/>
          </a:xfrm>
          <a:custGeom>
            <a:avLst/>
            <a:gdLst/>
            <a:ahLst/>
            <a:cxnLst/>
            <a:rect l="l" t="t" r="r" b="b"/>
            <a:pathLst>
              <a:path w="3708302" h="395097">
                <a:moveTo>
                  <a:pt x="0" y="0"/>
                </a:moveTo>
                <a:lnTo>
                  <a:pt x="3708301" y="0"/>
                </a:lnTo>
                <a:lnTo>
                  <a:pt x="3708301" y="395097"/>
                </a:lnTo>
                <a:lnTo>
                  <a:pt x="0" y="3950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375639" y="2455964"/>
            <a:ext cx="1565129" cy="885025"/>
          </a:xfrm>
          <a:custGeom>
            <a:avLst/>
            <a:gdLst/>
            <a:ahLst/>
            <a:cxnLst/>
            <a:rect l="l" t="t" r="r" b="b"/>
            <a:pathLst>
              <a:path w="1565129" h="885025">
                <a:moveTo>
                  <a:pt x="0" y="0"/>
                </a:moveTo>
                <a:lnTo>
                  <a:pt x="1565129" y="0"/>
                </a:lnTo>
                <a:lnTo>
                  <a:pt x="1565129" y="885025"/>
                </a:lnTo>
                <a:lnTo>
                  <a:pt x="0" y="8850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2042112" y="2614003"/>
            <a:ext cx="232200" cy="232200"/>
          </a:xfrm>
          <a:custGeom>
            <a:avLst/>
            <a:gdLst/>
            <a:ahLst/>
            <a:cxnLst/>
            <a:rect l="l" t="t" r="r" b="b"/>
            <a:pathLst>
              <a:path w="232200" h="232200">
                <a:moveTo>
                  <a:pt x="0" y="0"/>
                </a:moveTo>
                <a:lnTo>
                  <a:pt x="232201" y="0"/>
                </a:lnTo>
                <a:lnTo>
                  <a:pt x="232201" y="232200"/>
                </a:lnTo>
                <a:lnTo>
                  <a:pt x="0" y="232200"/>
                </a:lnTo>
                <a:lnTo>
                  <a:pt x="0" y="0"/>
                </a:lnTo>
                <a:close/>
              </a:path>
            </a:pathLst>
          </a:custGeom>
          <a:blipFill>
            <a:blip r:embed="rId12"/>
            <a:stretch>
              <a:fillRect/>
            </a:stretch>
          </a:blipFill>
        </p:spPr>
      </p:sp>
      <p:sp>
        <p:nvSpPr>
          <p:cNvPr id="8" name="Freeform 8"/>
          <p:cNvSpPr/>
          <p:nvPr/>
        </p:nvSpPr>
        <p:spPr>
          <a:xfrm>
            <a:off x="560746" y="1517904"/>
            <a:ext cx="1715995" cy="487499"/>
          </a:xfrm>
          <a:custGeom>
            <a:avLst/>
            <a:gdLst/>
            <a:ahLst/>
            <a:cxnLst/>
            <a:rect l="l" t="t" r="r" b="b"/>
            <a:pathLst>
              <a:path w="1715995" h="487499">
                <a:moveTo>
                  <a:pt x="0" y="0"/>
                </a:moveTo>
                <a:lnTo>
                  <a:pt x="1715996" y="0"/>
                </a:lnTo>
                <a:lnTo>
                  <a:pt x="1715996" y="487499"/>
                </a:lnTo>
                <a:lnTo>
                  <a:pt x="0" y="48749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a:off x="3742896" y="1790652"/>
            <a:ext cx="337499" cy="337499"/>
          </a:xfrm>
          <a:custGeom>
            <a:avLst/>
            <a:gdLst/>
            <a:ahLst/>
            <a:cxnLst/>
            <a:rect l="l" t="t" r="r" b="b"/>
            <a:pathLst>
              <a:path w="337499" h="337499">
                <a:moveTo>
                  <a:pt x="0" y="0"/>
                </a:moveTo>
                <a:lnTo>
                  <a:pt x="337500" y="0"/>
                </a:lnTo>
                <a:lnTo>
                  <a:pt x="337500" y="337500"/>
                </a:lnTo>
                <a:lnTo>
                  <a:pt x="0" y="33750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0" name="Freeform 10"/>
          <p:cNvSpPr/>
          <p:nvPr/>
        </p:nvSpPr>
        <p:spPr>
          <a:xfrm>
            <a:off x="3400101" y="2586352"/>
            <a:ext cx="3745097" cy="862327"/>
          </a:xfrm>
          <a:custGeom>
            <a:avLst/>
            <a:gdLst/>
            <a:ahLst/>
            <a:cxnLst/>
            <a:rect l="l" t="t" r="r" b="b"/>
            <a:pathLst>
              <a:path w="3745097" h="862327">
                <a:moveTo>
                  <a:pt x="0" y="0"/>
                </a:moveTo>
                <a:lnTo>
                  <a:pt x="3745097" y="0"/>
                </a:lnTo>
                <a:lnTo>
                  <a:pt x="3745097" y="862327"/>
                </a:lnTo>
                <a:lnTo>
                  <a:pt x="0" y="8623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1" name="Freeform 11"/>
          <p:cNvSpPr/>
          <p:nvPr/>
        </p:nvSpPr>
        <p:spPr>
          <a:xfrm>
            <a:off x="514531" y="1097109"/>
            <a:ext cx="8338033" cy="3253321"/>
          </a:xfrm>
          <a:custGeom>
            <a:avLst/>
            <a:gdLst/>
            <a:ahLst/>
            <a:cxnLst/>
            <a:rect l="l" t="t" r="r" b="b"/>
            <a:pathLst>
              <a:path w="8338033" h="3253321">
                <a:moveTo>
                  <a:pt x="0" y="0"/>
                </a:moveTo>
                <a:lnTo>
                  <a:pt x="8338033" y="0"/>
                </a:lnTo>
                <a:lnTo>
                  <a:pt x="8338033" y="3253320"/>
                </a:lnTo>
                <a:lnTo>
                  <a:pt x="0" y="325332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2" name="Freeform 12"/>
          <p:cNvSpPr/>
          <p:nvPr/>
        </p:nvSpPr>
        <p:spPr>
          <a:xfrm>
            <a:off x="3742896" y="1790652"/>
            <a:ext cx="337499" cy="337499"/>
          </a:xfrm>
          <a:custGeom>
            <a:avLst/>
            <a:gdLst/>
            <a:ahLst/>
            <a:cxnLst/>
            <a:rect l="l" t="t" r="r" b="b"/>
            <a:pathLst>
              <a:path w="337499" h="337499">
                <a:moveTo>
                  <a:pt x="0" y="0"/>
                </a:moveTo>
                <a:lnTo>
                  <a:pt x="337500" y="0"/>
                </a:lnTo>
                <a:lnTo>
                  <a:pt x="337500" y="337500"/>
                </a:lnTo>
                <a:lnTo>
                  <a:pt x="0" y="337500"/>
                </a:lnTo>
                <a:lnTo>
                  <a:pt x="0" y="0"/>
                </a:lnTo>
                <a:close/>
              </a:path>
            </a:pathLst>
          </a:custGeom>
          <a:blipFill>
            <a:blip r:embed="rId21"/>
            <a:stretch>
              <a:fillRect/>
            </a:stretch>
          </a:blipFill>
        </p:spPr>
      </p:sp>
      <p:sp>
        <p:nvSpPr>
          <p:cNvPr id="13" name="Freeform 13"/>
          <p:cNvSpPr/>
          <p:nvPr/>
        </p:nvSpPr>
        <p:spPr>
          <a:xfrm>
            <a:off x="3742896" y="2541403"/>
            <a:ext cx="337499" cy="337499"/>
          </a:xfrm>
          <a:custGeom>
            <a:avLst/>
            <a:gdLst/>
            <a:ahLst/>
            <a:cxnLst/>
            <a:rect l="l" t="t" r="r" b="b"/>
            <a:pathLst>
              <a:path w="337499" h="337499">
                <a:moveTo>
                  <a:pt x="0" y="0"/>
                </a:moveTo>
                <a:lnTo>
                  <a:pt x="337500" y="0"/>
                </a:lnTo>
                <a:lnTo>
                  <a:pt x="337500" y="337500"/>
                </a:lnTo>
                <a:lnTo>
                  <a:pt x="0" y="337500"/>
                </a:lnTo>
                <a:lnTo>
                  <a:pt x="0" y="0"/>
                </a:lnTo>
                <a:close/>
              </a:path>
            </a:pathLst>
          </a:custGeom>
          <a:blipFill>
            <a:blip r:embed="rId22"/>
            <a:stretch>
              <a:fillRect/>
            </a:stretch>
          </a:blipFill>
        </p:spPr>
      </p:sp>
      <p:sp>
        <p:nvSpPr>
          <p:cNvPr id="14" name="TextBox 14"/>
          <p:cNvSpPr txBox="1"/>
          <p:nvPr/>
        </p:nvSpPr>
        <p:spPr>
          <a:xfrm>
            <a:off x="325879" y="282445"/>
            <a:ext cx="4182066" cy="806834"/>
          </a:xfrm>
          <a:prstGeom prst="rect">
            <a:avLst/>
          </a:prstGeom>
        </p:spPr>
        <p:txBody>
          <a:bodyPr lIns="0" tIns="0" rIns="0" bIns="0" rtlCol="0" anchor="t">
            <a:spAutoFit/>
          </a:bodyPr>
          <a:lstStyle/>
          <a:p>
            <a:pPr algn="l">
              <a:lnSpc>
                <a:spcPts val="2800"/>
              </a:lnSpc>
            </a:pPr>
            <a:r>
              <a:rPr lang="en-US" sz="2000" b="1">
                <a:solidFill>
                  <a:srgbClr val="000000"/>
                </a:solidFill>
                <a:latin typeface="Ubuntu Bold" panose="020B0804030602030204"/>
                <a:ea typeface="Ubuntu Bold" panose="020B0804030602030204"/>
                <a:cs typeface="Ubuntu Bold" panose="020B0804030602030204"/>
                <a:sym typeface="Ubuntu Bold" panose="020B0804030602030204"/>
              </a:rPr>
              <a:t>Pod lifecycle</a:t>
            </a:r>
          </a:p>
          <a:p>
            <a:pPr algn="l">
              <a:lnSpc>
                <a:spcPts val="1960"/>
              </a:lnSpc>
            </a:pPr>
            <a:r>
              <a:rPr lang="en-US" sz="1400" b="1">
                <a:solidFill>
                  <a:srgbClr val="000000"/>
                </a:solidFill>
                <a:latin typeface="Open Sans Bold"/>
                <a:ea typeface="Open Sans Bold"/>
                <a:cs typeface="Open Sans Bold"/>
                <a:sym typeface="Open Sans Bold"/>
              </a:rPr>
              <a:t>Understand how Pods handle container errors</a:t>
            </a:r>
          </a:p>
        </p:txBody>
      </p:sp>
      <p:sp>
        <p:nvSpPr>
          <p:cNvPr id="15" name="TextBox 15"/>
          <p:cNvSpPr txBox="1"/>
          <p:nvPr/>
        </p:nvSpPr>
        <p:spPr>
          <a:xfrm>
            <a:off x="325879" y="4622825"/>
            <a:ext cx="857298" cy="208445"/>
          </a:xfrm>
          <a:prstGeom prst="rect">
            <a:avLst/>
          </a:prstGeom>
        </p:spPr>
        <p:txBody>
          <a:bodyPr lIns="0" tIns="0" rIns="0" bIns="0" rtlCol="0" anchor="t">
            <a:spAutoFit/>
          </a:bodyPr>
          <a:lstStyle/>
          <a:p>
            <a:pPr algn="l">
              <a:lnSpc>
                <a:spcPts val="1680"/>
              </a:lnSpc>
            </a:pPr>
            <a:r>
              <a:rPr lang="en-US" sz="1200" b="1">
                <a:solidFill>
                  <a:srgbClr val="000000"/>
                </a:solidFill>
                <a:latin typeface="Ubuntu Bold" panose="020B0804030602030204"/>
                <a:ea typeface="Ubuntu Bold" panose="020B0804030602030204"/>
                <a:cs typeface="Ubuntu Bold" panose="020B0804030602030204"/>
                <a:sym typeface="Ubuntu Bold" panose="020B0804030602030204"/>
              </a:rPr>
              <a:t>Kubernetes</a:t>
            </a:r>
          </a:p>
        </p:txBody>
      </p:sp>
      <p:sp>
        <p:nvSpPr>
          <p:cNvPr id="16" name="TextBox 16"/>
          <p:cNvSpPr txBox="1"/>
          <p:nvPr/>
        </p:nvSpPr>
        <p:spPr>
          <a:xfrm>
            <a:off x="1567767" y="4022884"/>
            <a:ext cx="1203560"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Has recent restarts?</a:t>
            </a:r>
          </a:p>
        </p:txBody>
      </p:sp>
      <p:sp>
        <p:nvSpPr>
          <p:cNvPr id="17" name="TextBox 17"/>
          <p:cNvSpPr txBox="1"/>
          <p:nvPr/>
        </p:nvSpPr>
        <p:spPr>
          <a:xfrm>
            <a:off x="1530267" y="2863767"/>
            <a:ext cx="1313536" cy="167059"/>
          </a:xfrm>
          <a:prstGeom prst="rect">
            <a:avLst/>
          </a:prstGeom>
        </p:spPr>
        <p:txBody>
          <a:bodyPr lIns="0" tIns="0" rIns="0" bIns="0" rtlCol="0" anchor="t">
            <a:spAutoFit/>
          </a:bodyPr>
          <a:lstStyle/>
          <a:p>
            <a:pPr algn="l">
              <a:lnSpc>
                <a:spcPts val="1200"/>
              </a:lnSpc>
            </a:pPr>
            <a:r>
              <a:rPr lang="en-US" sz="1000">
                <a:solidFill>
                  <a:srgbClr val="000000"/>
                </a:solidFill>
                <a:latin typeface="Open Sans"/>
                <a:ea typeface="Open Sans"/>
                <a:cs typeface="Open Sans"/>
                <a:sym typeface="Open Sans"/>
              </a:rPr>
              <a:t>Container creating or </a:t>
            </a:r>
          </a:p>
        </p:txBody>
      </p:sp>
      <p:sp>
        <p:nvSpPr>
          <p:cNvPr id="18" name="TextBox 18"/>
          <p:cNvSpPr txBox="1"/>
          <p:nvPr/>
        </p:nvSpPr>
        <p:spPr>
          <a:xfrm>
            <a:off x="1926060" y="3016167"/>
            <a:ext cx="473335" cy="167059"/>
          </a:xfrm>
          <a:prstGeom prst="rect">
            <a:avLst/>
          </a:prstGeom>
        </p:spPr>
        <p:txBody>
          <a:bodyPr lIns="0" tIns="0" rIns="0" bIns="0" rtlCol="0" anchor="t">
            <a:spAutoFit/>
          </a:bodyPr>
          <a:lstStyle/>
          <a:p>
            <a:pPr algn="l">
              <a:lnSpc>
                <a:spcPts val="1200"/>
              </a:lnSpc>
            </a:pPr>
            <a:r>
              <a:rPr lang="en-US" sz="1000">
                <a:solidFill>
                  <a:srgbClr val="000000"/>
                </a:solidFill>
                <a:latin typeface="Open Sans"/>
                <a:ea typeface="Open Sans"/>
                <a:cs typeface="Open Sans"/>
                <a:sym typeface="Open Sans"/>
              </a:rPr>
              <a:t>running</a:t>
            </a:r>
          </a:p>
        </p:txBody>
      </p:sp>
      <p:sp>
        <p:nvSpPr>
          <p:cNvPr id="19" name="TextBox 19"/>
          <p:cNvSpPr txBox="1"/>
          <p:nvPr/>
        </p:nvSpPr>
        <p:spPr>
          <a:xfrm>
            <a:off x="3596878" y="2867692"/>
            <a:ext cx="675684" cy="167059"/>
          </a:xfrm>
          <a:prstGeom prst="rect">
            <a:avLst/>
          </a:prstGeom>
        </p:spPr>
        <p:txBody>
          <a:bodyPr lIns="0" tIns="0" rIns="0" bIns="0" rtlCol="0" anchor="t">
            <a:spAutoFit/>
          </a:bodyPr>
          <a:lstStyle/>
          <a:p>
            <a:pPr algn="l">
              <a:lnSpc>
                <a:spcPts val="1200"/>
              </a:lnSpc>
            </a:pPr>
            <a:r>
              <a:rPr lang="en-US" sz="1000" b="1">
                <a:solidFill>
                  <a:srgbClr val="FF0000"/>
                </a:solidFill>
                <a:latin typeface="Open Sans Bold"/>
                <a:ea typeface="Open Sans Bold"/>
                <a:cs typeface="Open Sans Bold"/>
                <a:sym typeface="Open Sans Bold"/>
              </a:rPr>
              <a:t>Container </a:t>
            </a:r>
          </a:p>
        </p:txBody>
      </p:sp>
      <p:sp>
        <p:nvSpPr>
          <p:cNvPr id="20" name="TextBox 20"/>
          <p:cNvSpPr txBox="1"/>
          <p:nvPr/>
        </p:nvSpPr>
        <p:spPr>
          <a:xfrm>
            <a:off x="3669525" y="3020092"/>
            <a:ext cx="493938" cy="167059"/>
          </a:xfrm>
          <a:prstGeom prst="rect">
            <a:avLst/>
          </a:prstGeom>
        </p:spPr>
        <p:txBody>
          <a:bodyPr lIns="0" tIns="0" rIns="0" bIns="0" rtlCol="0" anchor="t">
            <a:spAutoFit/>
          </a:bodyPr>
          <a:lstStyle/>
          <a:p>
            <a:pPr algn="l">
              <a:lnSpc>
                <a:spcPts val="1200"/>
              </a:lnSpc>
            </a:pPr>
            <a:r>
              <a:rPr lang="en-US" sz="1000" b="1">
                <a:solidFill>
                  <a:srgbClr val="FF0000"/>
                </a:solidFill>
                <a:latin typeface="Open Sans Bold"/>
                <a:ea typeface="Open Sans Bold"/>
                <a:cs typeface="Open Sans Bold"/>
                <a:sym typeface="Open Sans Bold"/>
              </a:rPr>
              <a:t>crashes</a:t>
            </a:r>
          </a:p>
        </p:txBody>
      </p:sp>
      <p:sp>
        <p:nvSpPr>
          <p:cNvPr id="21" name="TextBox 21"/>
          <p:cNvSpPr txBox="1"/>
          <p:nvPr/>
        </p:nvSpPr>
        <p:spPr>
          <a:xfrm>
            <a:off x="4927635" y="3121133"/>
            <a:ext cx="1333100"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Restart policy applies?</a:t>
            </a:r>
          </a:p>
        </p:txBody>
      </p:sp>
      <p:sp>
        <p:nvSpPr>
          <p:cNvPr id="22" name="TextBox 22"/>
          <p:cNvSpPr txBox="1"/>
          <p:nvPr/>
        </p:nvSpPr>
        <p:spPr>
          <a:xfrm>
            <a:off x="6181725" y="1216543"/>
            <a:ext cx="2414540" cy="1113949"/>
          </a:xfrm>
          <a:prstGeom prst="rect">
            <a:avLst/>
          </a:prstGeom>
        </p:spPr>
        <p:txBody>
          <a:bodyPr lIns="0" tIns="0" rIns="0" bIns="0" rtlCol="0" anchor="t">
            <a:spAutoFit/>
          </a:bodyPr>
          <a:lstStyle/>
          <a:p>
            <a:pPr algn="l">
              <a:lnSpc>
                <a:spcPts val="1400"/>
              </a:lnSpc>
            </a:pPr>
            <a:r>
              <a:rPr lang="en-US" sz="1000" b="1">
                <a:solidFill>
                  <a:srgbClr val="000000"/>
                </a:solidFill>
                <a:latin typeface="Open Sans Bold"/>
                <a:ea typeface="Open Sans Bold"/>
                <a:cs typeface="Open Sans Bold"/>
                <a:sym typeface="Open Sans Bold"/>
              </a:rPr>
              <a:t>Helpful debugging commands</a:t>
            </a:r>
          </a:p>
          <a:p>
            <a:pPr algn="l">
              <a:lnSpc>
                <a:spcPts val="1050"/>
              </a:lnSpc>
            </a:pPr>
            <a:r>
              <a:rPr lang="en-US" sz="900">
                <a:solidFill>
                  <a:srgbClr val="B85450"/>
                </a:solidFill>
                <a:latin typeface="JetBrains Mono" panose="02010509020102050004"/>
                <a:ea typeface="JetBrains Mono" panose="02010509020102050004"/>
                <a:cs typeface="JetBrains Mono" panose="02010509020102050004"/>
                <a:sym typeface="JetBrains Mono" panose="02010509020102050004"/>
              </a:rPr>
              <a:t>kubectl describe pod &lt;pod-name&gt; kubectl logs &lt;pod-name&gt; kubectl events pod &lt;pod-name&gt;</a:t>
            </a:r>
          </a:p>
          <a:p>
            <a:pPr algn="l">
              <a:lnSpc>
                <a:spcPts val="975"/>
              </a:lnSpc>
            </a:pPr>
            <a:r>
              <a:rPr lang="en-US" sz="800">
                <a:solidFill>
                  <a:srgbClr val="000000"/>
                </a:solidFill>
                <a:latin typeface="Open Sans"/>
                <a:ea typeface="Open Sans"/>
                <a:cs typeface="Open Sans"/>
                <a:sym typeface="Open Sans"/>
              </a:rPr>
              <a:t>Adding the </a:t>
            </a:r>
            <a:r>
              <a:rPr lang="en-US" sz="800">
                <a:solidFill>
                  <a:srgbClr val="B85450"/>
                </a:solidFill>
                <a:latin typeface="Open Sans"/>
                <a:ea typeface="Open Sans"/>
                <a:cs typeface="Open Sans"/>
                <a:sym typeface="Open Sans"/>
              </a:rPr>
              <a:t>.-watch</a:t>
            </a:r>
            <a:r>
              <a:rPr lang="en-US" sz="800">
                <a:solidFill>
                  <a:srgbClr val="000000"/>
                </a:solidFill>
                <a:latin typeface="Open Sans"/>
                <a:ea typeface="Open Sans"/>
                <a:cs typeface="Open Sans"/>
                <a:sym typeface="Open Sans"/>
              </a:rPr>
              <a:t> ﬂag can be helpful to stream updates in the terminal.</a:t>
            </a:r>
          </a:p>
        </p:txBody>
      </p:sp>
      <p:sp>
        <p:nvSpPr>
          <p:cNvPr id="23" name="TextBox 23"/>
          <p:cNvSpPr txBox="1"/>
          <p:nvPr/>
        </p:nvSpPr>
        <p:spPr>
          <a:xfrm>
            <a:off x="7056530" y="2734466"/>
            <a:ext cx="1556937" cy="319459"/>
          </a:xfrm>
          <a:prstGeom prst="rect">
            <a:avLst/>
          </a:prstGeom>
        </p:spPr>
        <p:txBody>
          <a:bodyPr lIns="0" tIns="0" rIns="0" bIns="0" rtlCol="0" anchor="t">
            <a:spAutoFit/>
          </a:bodyPr>
          <a:lstStyle/>
          <a:p>
            <a:pPr algn="l">
              <a:lnSpc>
                <a:spcPts val="1200"/>
              </a:lnSpc>
            </a:pPr>
            <a:r>
              <a:rPr lang="en-US" sz="1000">
                <a:solidFill>
                  <a:srgbClr val="000000"/>
                </a:solidFill>
                <a:latin typeface="Open Sans"/>
                <a:ea typeface="Open Sans"/>
                <a:cs typeface="Open Sans"/>
                <a:sym typeface="Open Sans"/>
              </a:rPr>
              <a:t>Container remains exited with error code</a:t>
            </a:r>
          </a:p>
        </p:txBody>
      </p:sp>
      <p:sp>
        <p:nvSpPr>
          <p:cNvPr id="24" name="TextBox 24"/>
          <p:cNvSpPr txBox="1"/>
          <p:nvPr/>
        </p:nvSpPr>
        <p:spPr>
          <a:xfrm>
            <a:off x="1377410" y="3600517"/>
            <a:ext cx="140218" cy="145085"/>
          </a:xfrm>
          <a:prstGeom prst="rect">
            <a:avLst/>
          </a:prstGeom>
        </p:spPr>
        <p:txBody>
          <a:bodyPr lIns="0" tIns="0" rIns="0" bIns="0" rtlCol="0" anchor="t">
            <a:spAutoFit/>
          </a:bodyPr>
          <a:lstStyle/>
          <a:p>
            <a:pPr algn="l">
              <a:lnSpc>
                <a:spcPts val="1120"/>
              </a:lnSpc>
            </a:pPr>
            <a:r>
              <a:rPr lang="en-US" sz="800">
                <a:solidFill>
                  <a:srgbClr val="000000"/>
                </a:solidFill>
                <a:latin typeface="Open Sans"/>
                <a:ea typeface="Open Sans"/>
                <a:cs typeface="Open Sans"/>
                <a:sym typeface="Open Sans"/>
              </a:rPr>
              <a:t>No</a:t>
            </a:r>
          </a:p>
        </p:txBody>
      </p:sp>
      <p:sp>
        <p:nvSpPr>
          <p:cNvPr id="25" name="TextBox 25"/>
          <p:cNvSpPr txBox="1"/>
          <p:nvPr/>
        </p:nvSpPr>
        <p:spPr>
          <a:xfrm>
            <a:off x="659225" y="1577445"/>
            <a:ext cx="1549403" cy="145085"/>
          </a:xfrm>
          <a:prstGeom prst="rect">
            <a:avLst/>
          </a:prstGeom>
        </p:spPr>
        <p:txBody>
          <a:bodyPr lIns="0" tIns="0" rIns="0" bIns="0" rtlCol="0" anchor="t">
            <a:spAutoFit/>
          </a:bodyPr>
          <a:lstStyle/>
          <a:p>
            <a:pPr algn="l">
              <a:lnSpc>
                <a:spcPts val="1120"/>
              </a:lnSpc>
            </a:pPr>
            <a:r>
              <a:rPr lang="en-US" sz="800">
                <a:solidFill>
                  <a:srgbClr val="000000"/>
                </a:solidFill>
                <a:latin typeface="Open Sans"/>
                <a:ea typeface="Open Sans"/>
                <a:cs typeface="Open Sans"/>
                <a:sym typeface="Open Sans"/>
              </a:rPr>
              <a:t>Reset exponential backoﬀ count</a:t>
            </a:r>
          </a:p>
        </p:txBody>
      </p:sp>
      <p:sp>
        <p:nvSpPr>
          <p:cNvPr id="26" name="TextBox 26"/>
          <p:cNvSpPr txBox="1"/>
          <p:nvPr/>
        </p:nvSpPr>
        <p:spPr>
          <a:xfrm>
            <a:off x="2220335" y="1975009"/>
            <a:ext cx="831752" cy="145085"/>
          </a:xfrm>
          <a:prstGeom prst="rect">
            <a:avLst/>
          </a:prstGeom>
        </p:spPr>
        <p:txBody>
          <a:bodyPr lIns="0" tIns="0" rIns="0" bIns="0" rtlCol="0" anchor="t">
            <a:spAutoFit/>
          </a:bodyPr>
          <a:lstStyle/>
          <a:p>
            <a:pPr algn="l">
              <a:lnSpc>
                <a:spcPts val="1120"/>
              </a:lnSpc>
            </a:pPr>
            <a:r>
              <a:rPr lang="en-US" sz="800">
                <a:solidFill>
                  <a:srgbClr val="000000"/>
                </a:solidFill>
                <a:latin typeface="Open Sans"/>
                <a:ea typeface="Open Sans"/>
                <a:cs typeface="Open Sans"/>
                <a:sym typeface="Open Sans"/>
              </a:rPr>
              <a:t>Restart container</a:t>
            </a:r>
          </a:p>
        </p:txBody>
      </p:sp>
      <p:sp>
        <p:nvSpPr>
          <p:cNvPr id="27" name="TextBox 27"/>
          <p:cNvSpPr txBox="1"/>
          <p:nvPr/>
        </p:nvSpPr>
        <p:spPr>
          <a:xfrm>
            <a:off x="4170102" y="1975009"/>
            <a:ext cx="1362656" cy="145085"/>
          </a:xfrm>
          <a:prstGeom prst="rect">
            <a:avLst/>
          </a:prstGeom>
        </p:spPr>
        <p:txBody>
          <a:bodyPr lIns="0" tIns="0" rIns="0" bIns="0" rtlCol="0" anchor="t">
            <a:spAutoFit/>
          </a:bodyPr>
          <a:lstStyle/>
          <a:p>
            <a:pPr algn="l">
              <a:lnSpc>
                <a:spcPts val="1120"/>
              </a:lnSpc>
            </a:pPr>
            <a:r>
              <a:rPr lang="en-US" sz="800">
                <a:solidFill>
                  <a:srgbClr val="000000"/>
                </a:solidFill>
                <a:latin typeface="Open Sans"/>
                <a:ea typeface="Open Sans"/>
                <a:cs typeface="Open Sans"/>
                <a:sym typeface="Open Sans"/>
              </a:rPr>
              <a:t>Wait for exponential backoﬀ</a:t>
            </a:r>
          </a:p>
        </p:txBody>
      </p:sp>
      <p:sp>
        <p:nvSpPr>
          <p:cNvPr id="28" name="TextBox 28"/>
          <p:cNvSpPr txBox="1"/>
          <p:nvPr/>
        </p:nvSpPr>
        <p:spPr>
          <a:xfrm>
            <a:off x="5666222" y="2470375"/>
            <a:ext cx="165392" cy="145085"/>
          </a:xfrm>
          <a:prstGeom prst="rect">
            <a:avLst/>
          </a:prstGeom>
        </p:spPr>
        <p:txBody>
          <a:bodyPr lIns="0" tIns="0" rIns="0" bIns="0" rtlCol="0" anchor="t">
            <a:spAutoFit/>
          </a:bodyPr>
          <a:lstStyle/>
          <a:p>
            <a:pPr algn="l">
              <a:lnSpc>
                <a:spcPts val="1120"/>
              </a:lnSpc>
            </a:pPr>
            <a:r>
              <a:rPr lang="en-US" sz="800">
                <a:solidFill>
                  <a:srgbClr val="000000"/>
                </a:solidFill>
                <a:latin typeface="Open Sans"/>
                <a:ea typeface="Open Sans"/>
                <a:cs typeface="Open Sans"/>
                <a:sym typeface="Open Sans"/>
              </a:rPr>
              <a:t>Yes</a:t>
            </a:r>
          </a:p>
        </p:txBody>
      </p:sp>
      <p:sp>
        <p:nvSpPr>
          <p:cNvPr id="29" name="TextBox 29"/>
          <p:cNvSpPr txBox="1"/>
          <p:nvPr/>
        </p:nvSpPr>
        <p:spPr>
          <a:xfrm>
            <a:off x="6246714" y="2701776"/>
            <a:ext cx="140218" cy="145085"/>
          </a:xfrm>
          <a:prstGeom prst="rect">
            <a:avLst/>
          </a:prstGeom>
        </p:spPr>
        <p:txBody>
          <a:bodyPr lIns="0" tIns="0" rIns="0" bIns="0" rtlCol="0" anchor="t">
            <a:spAutoFit/>
          </a:bodyPr>
          <a:lstStyle/>
          <a:p>
            <a:pPr algn="l">
              <a:lnSpc>
                <a:spcPts val="1120"/>
              </a:lnSpc>
            </a:pPr>
            <a:r>
              <a:rPr lang="en-US" sz="800">
                <a:solidFill>
                  <a:srgbClr val="000000"/>
                </a:solidFill>
                <a:latin typeface="Open Sans"/>
                <a:ea typeface="Open Sans"/>
                <a:cs typeface="Open Sans"/>
                <a:sym typeface="Open Sans"/>
              </a:rPr>
              <a:t>No</a:t>
            </a:r>
          </a:p>
        </p:txBody>
      </p:sp>
      <p:sp>
        <p:nvSpPr>
          <p:cNvPr id="30" name="TextBox 30"/>
          <p:cNvSpPr txBox="1"/>
          <p:nvPr/>
        </p:nvSpPr>
        <p:spPr>
          <a:xfrm>
            <a:off x="4457062" y="3730571"/>
            <a:ext cx="466344" cy="184785"/>
          </a:xfrm>
          <a:prstGeom prst="rect">
            <a:avLst/>
          </a:prstGeom>
        </p:spPr>
        <p:txBody>
          <a:bodyPr lIns="0" tIns="0" rIns="0" bIns="0" rtlCol="0" anchor="t">
            <a:spAutoFit/>
          </a:bodyPr>
          <a:lstStyle/>
          <a:p>
            <a:pPr algn="l">
              <a:lnSpc>
                <a:spcPts val="1400"/>
              </a:lnSpc>
            </a:pPr>
            <a:r>
              <a:rPr lang="en-US" sz="1000">
                <a:solidFill>
                  <a:srgbClr val="B85450"/>
                </a:solidFill>
                <a:latin typeface="JetBrains Mono" panose="02010509020102050004"/>
                <a:ea typeface="JetBrains Mono" panose="02010509020102050004"/>
                <a:cs typeface="JetBrains Mono" panose="02010509020102050004"/>
                <a:sym typeface="JetBrains Mono" panose="02010509020102050004"/>
              </a:rPr>
              <a:t>Always</a:t>
            </a:r>
          </a:p>
        </p:txBody>
      </p:sp>
      <p:sp>
        <p:nvSpPr>
          <p:cNvPr id="31" name="TextBox 31"/>
          <p:cNvSpPr txBox="1"/>
          <p:nvPr/>
        </p:nvSpPr>
        <p:spPr>
          <a:xfrm>
            <a:off x="5238931" y="3730571"/>
            <a:ext cx="699516" cy="184785"/>
          </a:xfrm>
          <a:prstGeom prst="rect">
            <a:avLst/>
          </a:prstGeom>
        </p:spPr>
        <p:txBody>
          <a:bodyPr lIns="0" tIns="0" rIns="0" bIns="0" rtlCol="0" anchor="t">
            <a:spAutoFit/>
          </a:bodyPr>
          <a:lstStyle/>
          <a:p>
            <a:pPr algn="l">
              <a:lnSpc>
                <a:spcPts val="1400"/>
              </a:lnSpc>
            </a:pPr>
            <a:r>
              <a:rPr lang="en-US" sz="1000">
                <a:solidFill>
                  <a:srgbClr val="B85450"/>
                </a:solidFill>
                <a:latin typeface="JetBrains Mono" panose="02010509020102050004"/>
                <a:ea typeface="JetBrains Mono" panose="02010509020102050004"/>
                <a:cs typeface="JetBrains Mono" panose="02010509020102050004"/>
                <a:sym typeface="JetBrains Mono" panose="02010509020102050004"/>
              </a:rPr>
              <a:t>OnFailure</a:t>
            </a:r>
          </a:p>
        </p:txBody>
      </p:sp>
      <p:sp>
        <p:nvSpPr>
          <p:cNvPr id="32" name="TextBox 32"/>
          <p:cNvSpPr txBox="1"/>
          <p:nvPr/>
        </p:nvSpPr>
        <p:spPr>
          <a:xfrm>
            <a:off x="6287405" y="3730571"/>
            <a:ext cx="388620" cy="184785"/>
          </a:xfrm>
          <a:prstGeom prst="rect">
            <a:avLst/>
          </a:prstGeom>
        </p:spPr>
        <p:txBody>
          <a:bodyPr lIns="0" tIns="0" rIns="0" bIns="0" rtlCol="0" anchor="t">
            <a:spAutoFit/>
          </a:bodyPr>
          <a:lstStyle/>
          <a:p>
            <a:pPr algn="l">
              <a:lnSpc>
                <a:spcPts val="1400"/>
              </a:lnSpc>
            </a:pPr>
            <a:r>
              <a:rPr lang="en-US" sz="1000">
                <a:solidFill>
                  <a:srgbClr val="B85450"/>
                </a:solidFill>
                <a:latin typeface="JetBrains Mono" panose="02010509020102050004"/>
                <a:ea typeface="JetBrains Mono" panose="02010509020102050004"/>
                <a:cs typeface="JetBrains Mono" panose="02010509020102050004"/>
                <a:sym typeface="JetBrains Mono" panose="02010509020102050004"/>
              </a:rPr>
              <a:t>Never</a:t>
            </a:r>
          </a:p>
        </p:txBody>
      </p:sp>
      <p:sp>
        <p:nvSpPr>
          <p:cNvPr id="33" name="TextBox 33"/>
          <p:cNvSpPr txBox="1"/>
          <p:nvPr/>
        </p:nvSpPr>
        <p:spPr>
          <a:xfrm>
            <a:off x="3424438" y="2144011"/>
            <a:ext cx="994867" cy="153543"/>
          </a:xfrm>
          <a:prstGeom prst="rect">
            <a:avLst/>
          </a:prstGeom>
        </p:spPr>
        <p:txBody>
          <a:bodyPr lIns="0" tIns="0" rIns="0" bIns="0" rtlCol="0" anchor="t">
            <a:spAutoFit/>
          </a:bodyPr>
          <a:lstStyle/>
          <a:p>
            <a:pPr algn="l">
              <a:lnSpc>
                <a:spcPts val="1120"/>
              </a:lnSpc>
            </a:pPr>
            <a:r>
              <a:rPr lang="en-US" sz="800">
                <a:solidFill>
                  <a:srgbClr val="B85450"/>
                </a:solidFill>
                <a:latin typeface="JetBrains Mono" panose="02010509020102050004"/>
                <a:ea typeface="JetBrains Mono" panose="02010509020102050004"/>
                <a:cs typeface="JetBrains Mono" panose="02010509020102050004"/>
                <a:sym typeface="JetBrains Mono" panose="02010509020102050004"/>
              </a:rPr>
              <a:t>CrashLoopBackOff</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1BFED8-0626-BB4F-054D-7228D9FF668D}"/>
              </a:ext>
            </a:extLst>
          </p:cNvPr>
          <p:cNvSpPr txBox="1"/>
          <p:nvPr/>
        </p:nvSpPr>
        <p:spPr>
          <a:xfrm>
            <a:off x="457200" y="285750"/>
            <a:ext cx="8229600" cy="4401205"/>
          </a:xfrm>
          <a:prstGeom prst="rect">
            <a:avLst/>
          </a:prstGeom>
          <a:noFill/>
        </p:spPr>
        <p:txBody>
          <a:bodyPr wrap="square">
            <a:spAutoFit/>
          </a:bodyPr>
          <a:lstStyle/>
          <a:p>
            <a:pPr>
              <a:buNone/>
            </a:pPr>
            <a:r>
              <a:rPr lang="en-US" sz="1000" b="1" dirty="0"/>
              <a:t>What happens when a container crashes</a:t>
            </a:r>
          </a:p>
          <a:p>
            <a:pPr>
              <a:buFont typeface="Arial" panose="020B0604020202020204" pitchFamily="34" charset="0"/>
              <a:buChar char="•"/>
            </a:pPr>
            <a:r>
              <a:rPr lang="en-US" sz="1000" dirty="0"/>
              <a:t>The </a:t>
            </a:r>
            <a:r>
              <a:rPr lang="en-US" sz="1000" dirty="0" err="1"/>
              <a:t>kubelet</a:t>
            </a:r>
            <a:r>
              <a:rPr lang="en-US" sz="1000" dirty="0"/>
              <a:t> notices the container exited with an error.</a:t>
            </a:r>
          </a:p>
          <a:p>
            <a:pPr>
              <a:buFont typeface="Arial" panose="020B0604020202020204" pitchFamily="34" charset="0"/>
              <a:buChar char="•"/>
            </a:pPr>
            <a:r>
              <a:rPr lang="en-US" sz="1000" b="1" dirty="0"/>
              <a:t>If the Pod’s </a:t>
            </a:r>
            <a:r>
              <a:rPr lang="en-US" sz="1000" b="1" dirty="0" err="1"/>
              <a:t>restartPolicy</a:t>
            </a:r>
            <a:r>
              <a:rPr lang="en-US" sz="1000" b="1" dirty="0"/>
              <a:t> allows it</a:t>
            </a:r>
            <a:r>
              <a:rPr lang="en-US" sz="1000" dirty="0"/>
              <a:t>, Kubernetes tries to restart the container.</a:t>
            </a:r>
          </a:p>
          <a:p>
            <a:pPr>
              <a:buFont typeface="Arial" panose="020B0604020202020204" pitchFamily="34" charset="0"/>
              <a:buChar char="•"/>
            </a:pPr>
            <a:r>
              <a:rPr lang="en-US" sz="1000" dirty="0"/>
              <a:t>Each failed restart increases a </a:t>
            </a:r>
            <a:r>
              <a:rPr lang="en-US" sz="1000" b="1" dirty="0"/>
              <a:t>backoff delay</a:t>
            </a:r>
            <a:r>
              <a:rPr lang="en-US" sz="1000" dirty="0"/>
              <a:t> (wait longer each time) → you’ll see </a:t>
            </a:r>
            <a:r>
              <a:rPr lang="en-US" sz="1000" b="1" dirty="0" err="1"/>
              <a:t>CrashLoopBackOff</a:t>
            </a:r>
            <a:r>
              <a:rPr lang="en-US" sz="1000" dirty="0"/>
              <a:t>.</a:t>
            </a:r>
          </a:p>
          <a:p>
            <a:pPr>
              <a:buFont typeface="Arial" panose="020B0604020202020204" pitchFamily="34" charset="0"/>
              <a:buChar char="•"/>
            </a:pPr>
            <a:r>
              <a:rPr lang="en-US" sz="1000" b="1" dirty="0"/>
              <a:t>Backoff resets</a:t>
            </a:r>
            <a:r>
              <a:rPr lang="en-US" sz="1000" dirty="0"/>
              <a:t> after the container runs successfully for a while.</a:t>
            </a:r>
          </a:p>
          <a:p>
            <a:pPr>
              <a:buNone/>
            </a:pPr>
            <a:endParaRPr lang="en-US" sz="1000" b="1" dirty="0"/>
          </a:p>
          <a:p>
            <a:pPr>
              <a:buNone/>
            </a:pPr>
            <a:r>
              <a:rPr lang="en-US" sz="1000" b="1" dirty="0"/>
              <a:t>How </a:t>
            </a:r>
            <a:r>
              <a:rPr lang="en-US" sz="1000" b="1" dirty="0" err="1"/>
              <a:t>restartPolicy</a:t>
            </a:r>
            <a:r>
              <a:rPr lang="en-US" sz="1000" b="1" dirty="0"/>
              <a:t> changes behavior</a:t>
            </a:r>
          </a:p>
          <a:p>
            <a:pPr>
              <a:buFont typeface="Arial" panose="020B0604020202020204" pitchFamily="34" charset="0"/>
              <a:buChar char="•"/>
            </a:pPr>
            <a:r>
              <a:rPr lang="en-US" sz="1000" b="1" dirty="0"/>
              <a:t>Always</a:t>
            </a:r>
            <a:r>
              <a:rPr lang="en-US" sz="1000" dirty="0"/>
              <a:t> (typical for Deployments):</a:t>
            </a:r>
          </a:p>
          <a:p>
            <a:pPr marL="742950" lvl="1" indent="-285750">
              <a:buFont typeface="Arial" panose="020B0604020202020204" pitchFamily="34" charset="0"/>
              <a:buChar char="•"/>
            </a:pPr>
            <a:r>
              <a:rPr lang="en-US" sz="1000" dirty="0"/>
              <a:t>Restart on </a:t>
            </a:r>
            <a:r>
              <a:rPr lang="en-US" sz="1000" i="1" dirty="0"/>
              <a:t>any</a:t>
            </a:r>
            <a:r>
              <a:rPr lang="en-US" sz="1000" dirty="0"/>
              <a:t> exit (error or clean).</a:t>
            </a:r>
          </a:p>
          <a:p>
            <a:pPr marL="742950" lvl="1" indent="-285750">
              <a:buFont typeface="Arial" panose="020B0604020202020204" pitchFamily="34" charset="0"/>
              <a:buChar char="•"/>
            </a:pPr>
            <a:r>
              <a:rPr lang="en-US" sz="1000" dirty="0"/>
              <a:t>Designed for long-running services.</a:t>
            </a:r>
          </a:p>
          <a:p>
            <a:pPr>
              <a:buFont typeface="Arial" panose="020B0604020202020204" pitchFamily="34" charset="0"/>
              <a:buChar char="•"/>
            </a:pPr>
            <a:r>
              <a:rPr lang="en-US" sz="1000" b="1" dirty="0" err="1"/>
              <a:t>OnFailure</a:t>
            </a:r>
            <a:r>
              <a:rPr lang="en-US" sz="1000" dirty="0"/>
              <a:t> (typical for Jobs):</a:t>
            </a:r>
          </a:p>
          <a:p>
            <a:pPr marL="742950" lvl="1" indent="-285750">
              <a:buFont typeface="Arial" panose="020B0604020202020204" pitchFamily="34" charset="0"/>
              <a:buChar char="•"/>
            </a:pPr>
            <a:r>
              <a:rPr lang="en-US" sz="1000" dirty="0"/>
              <a:t>Restart only if the container exits </a:t>
            </a:r>
            <a:r>
              <a:rPr lang="en-US" sz="1000" b="1" dirty="0"/>
              <a:t>non-zero</a:t>
            </a:r>
            <a:r>
              <a:rPr lang="en-US" sz="1000" dirty="0"/>
              <a:t>.</a:t>
            </a:r>
          </a:p>
          <a:p>
            <a:pPr marL="742950" lvl="1" indent="-285750">
              <a:buFont typeface="Arial" panose="020B0604020202020204" pitchFamily="34" charset="0"/>
              <a:buChar char="•"/>
            </a:pPr>
            <a:r>
              <a:rPr lang="en-US" sz="1000" dirty="0"/>
              <a:t>If it exits </a:t>
            </a:r>
            <a:r>
              <a:rPr lang="en-US" sz="1000" b="1" dirty="0"/>
              <a:t>0</a:t>
            </a:r>
            <a:r>
              <a:rPr lang="en-US" sz="1000" dirty="0"/>
              <a:t>, it’s considered done.</a:t>
            </a:r>
          </a:p>
          <a:p>
            <a:pPr>
              <a:buFont typeface="Arial" panose="020B0604020202020204" pitchFamily="34" charset="0"/>
              <a:buChar char="•"/>
            </a:pPr>
            <a:r>
              <a:rPr lang="en-US" sz="1000" b="1" dirty="0"/>
              <a:t>Never</a:t>
            </a:r>
            <a:r>
              <a:rPr lang="en-US" sz="1000" dirty="0"/>
              <a:t>:</a:t>
            </a:r>
          </a:p>
          <a:p>
            <a:pPr marL="742950" lvl="1" indent="-285750">
              <a:buFont typeface="Arial" panose="020B0604020202020204" pitchFamily="34" charset="0"/>
              <a:buChar char="•"/>
            </a:pPr>
            <a:r>
              <a:rPr lang="en-US" sz="1000" dirty="0"/>
              <a:t>Never restart. Pod keeps the exit code as its final state.</a:t>
            </a:r>
          </a:p>
          <a:p>
            <a:pPr>
              <a:buNone/>
            </a:pPr>
            <a:endParaRPr lang="en-US" sz="1000" b="1" dirty="0"/>
          </a:p>
          <a:p>
            <a:pPr>
              <a:buNone/>
            </a:pPr>
            <a:r>
              <a:rPr lang="en-US" sz="1000" b="1" dirty="0"/>
              <a:t>What keeps trying again?</a:t>
            </a:r>
          </a:p>
          <a:p>
            <a:pPr>
              <a:buFont typeface="Arial" panose="020B0604020202020204" pitchFamily="34" charset="0"/>
              <a:buChar char="•"/>
            </a:pPr>
            <a:r>
              <a:rPr lang="en-US" sz="1000" dirty="0"/>
              <a:t>A </a:t>
            </a:r>
            <a:r>
              <a:rPr lang="en-US" sz="1000" b="1" dirty="0" err="1"/>
              <a:t>kubelet</a:t>
            </a:r>
            <a:r>
              <a:rPr lang="en-US" sz="1000" dirty="0"/>
              <a:t> restarts containers inside the existing Pod according to </a:t>
            </a:r>
            <a:r>
              <a:rPr lang="en-US" sz="1000" dirty="0" err="1"/>
              <a:t>restartPolicy</a:t>
            </a:r>
            <a:r>
              <a:rPr lang="en-US" sz="1000" dirty="0"/>
              <a:t>.</a:t>
            </a:r>
          </a:p>
          <a:p>
            <a:pPr>
              <a:buFont typeface="Arial" panose="020B0604020202020204" pitchFamily="34" charset="0"/>
              <a:buChar char="•"/>
            </a:pPr>
            <a:r>
              <a:rPr lang="en-US" sz="1000" dirty="0"/>
              <a:t>Higher-level controllers (Deployment, Job) may </a:t>
            </a:r>
            <a:r>
              <a:rPr lang="en-US" sz="1000" b="1" dirty="0"/>
              <a:t>create new Pods</a:t>
            </a:r>
            <a:r>
              <a:rPr lang="en-US" sz="1000" dirty="0"/>
              <a:t> if the Pod fails or completes, to keep desired state.</a:t>
            </a:r>
          </a:p>
          <a:p>
            <a:pPr>
              <a:buNone/>
            </a:pPr>
            <a:endParaRPr lang="en-US" sz="1000" b="1" dirty="0"/>
          </a:p>
          <a:p>
            <a:pPr>
              <a:buNone/>
            </a:pPr>
            <a:r>
              <a:rPr lang="en-US" sz="1000" b="1" dirty="0"/>
              <a:t>Why </a:t>
            </a:r>
            <a:r>
              <a:rPr lang="en-US" sz="1000" b="1" dirty="0" err="1"/>
              <a:t>CrashLoopBackOff</a:t>
            </a:r>
            <a:r>
              <a:rPr lang="en-US" sz="1000" b="1" dirty="0"/>
              <a:t> happens</a:t>
            </a:r>
          </a:p>
          <a:p>
            <a:pPr>
              <a:buFont typeface="Arial" panose="020B0604020202020204" pitchFamily="34" charset="0"/>
              <a:buChar char="•"/>
            </a:pPr>
            <a:r>
              <a:rPr lang="en-US" sz="1000" dirty="0"/>
              <a:t>App starts → immediately crashes → Kubernetes restarts → crash again…</a:t>
            </a:r>
          </a:p>
          <a:p>
            <a:pPr>
              <a:buFont typeface="Arial" panose="020B0604020202020204" pitchFamily="34" charset="0"/>
              <a:buChar char="•"/>
            </a:pPr>
            <a:r>
              <a:rPr lang="en-US" sz="1000" dirty="0"/>
              <a:t>To avoid thrashing, it waits </a:t>
            </a:r>
            <a:r>
              <a:rPr lang="en-US" sz="1000" b="1" dirty="0"/>
              <a:t>exponentially longer</a:t>
            </a:r>
            <a:r>
              <a:rPr lang="en-US" sz="1000" dirty="0"/>
              <a:t> between attempts (seconds → minutes).</a:t>
            </a:r>
          </a:p>
          <a:p>
            <a:pPr>
              <a:buNone/>
            </a:pPr>
            <a:endParaRPr lang="en-US" sz="1000" b="1" dirty="0"/>
          </a:p>
          <a:p>
            <a:pPr>
              <a:buNone/>
            </a:pPr>
            <a:r>
              <a:rPr lang="en-US" sz="1000" b="1" dirty="0"/>
              <a:t>When the loop finally stops</a:t>
            </a:r>
          </a:p>
          <a:p>
            <a:pPr>
              <a:buFont typeface="Arial" panose="020B0604020202020204" pitchFamily="34" charset="0"/>
              <a:buChar char="•"/>
            </a:pPr>
            <a:r>
              <a:rPr lang="en-US" sz="1000" dirty="0"/>
              <a:t>For </a:t>
            </a:r>
            <a:r>
              <a:rPr lang="en-US" sz="1000" b="1" dirty="0"/>
              <a:t>Deployments</a:t>
            </a:r>
            <a:r>
              <a:rPr lang="en-US" sz="1000" dirty="0"/>
              <a:t> (Always): it keeps retrying indefinitely (with backoff) while the Pod exists.</a:t>
            </a:r>
          </a:p>
          <a:p>
            <a:pPr>
              <a:buFont typeface="Arial" panose="020B0604020202020204" pitchFamily="34" charset="0"/>
              <a:buChar char="•"/>
            </a:pPr>
            <a:r>
              <a:rPr lang="en-US" sz="1000" dirty="0"/>
              <a:t>For </a:t>
            </a:r>
            <a:r>
              <a:rPr lang="en-US" sz="1000" b="1" dirty="0"/>
              <a:t>Jobs</a:t>
            </a:r>
            <a:r>
              <a:rPr lang="en-US" sz="1000" dirty="0"/>
              <a:t> (</a:t>
            </a:r>
            <a:r>
              <a:rPr lang="en-US" sz="1000" dirty="0" err="1"/>
              <a:t>OnFailure</a:t>
            </a:r>
            <a:r>
              <a:rPr lang="en-US" sz="1000" dirty="0"/>
              <a:t>): retries until reaching the job’s backoff limit.</a:t>
            </a:r>
          </a:p>
          <a:p>
            <a:pPr>
              <a:buFont typeface="Arial" panose="020B0604020202020204" pitchFamily="34" charset="0"/>
              <a:buChar char="•"/>
            </a:pPr>
            <a:r>
              <a:rPr lang="en-US" sz="1000" dirty="0"/>
              <a:t>With </a:t>
            </a:r>
            <a:r>
              <a:rPr lang="en-US" sz="1000" b="1" dirty="0"/>
              <a:t>Never</a:t>
            </a:r>
            <a:r>
              <a:rPr lang="en-US" sz="1000" dirty="0"/>
              <a:t>: it stops after the first failure.</a:t>
            </a:r>
          </a:p>
        </p:txBody>
      </p:sp>
    </p:spTree>
    <p:extLst>
      <p:ext uri="{BB962C8B-B14F-4D97-AF65-F5344CB8AC3E}">
        <p14:creationId xmlns:p14="http://schemas.microsoft.com/office/powerpoint/2010/main" val="160653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2376" y="182651"/>
            <a:ext cx="7726004" cy="1116511"/>
          </a:xfrm>
          <a:custGeom>
            <a:avLst/>
            <a:gdLst/>
            <a:ahLst/>
            <a:cxnLst/>
            <a:rect l="l" t="t" r="r" b="b"/>
            <a:pathLst>
              <a:path w="7726004" h="1116511">
                <a:moveTo>
                  <a:pt x="0" y="0"/>
                </a:moveTo>
                <a:lnTo>
                  <a:pt x="7726003" y="0"/>
                </a:lnTo>
                <a:lnTo>
                  <a:pt x="7726003" y="1116511"/>
                </a:lnTo>
                <a:lnTo>
                  <a:pt x="0" y="11165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96310" y="4486180"/>
            <a:ext cx="544878" cy="544878"/>
          </a:xfrm>
          <a:custGeom>
            <a:avLst/>
            <a:gdLst/>
            <a:ahLst/>
            <a:cxnLst/>
            <a:rect l="l" t="t" r="r" b="b"/>
            <a:pathLst>
              <a:path w="544878" h="544878">
                <a:moveTo>
                  <a:pt x="0" y="0"/>
                </a:moveTo>
                <a:lnTo>
                  <a:pt x="544877" y="0"/>
                </a:lnTo>
                <a:lnTo>
                  <a:pt x="544877" y="544877"/>
                </a:lnTo>
                <a:lnTo>
                  <a:pt x="0" y="544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25879" y="4561046"/>
            <a:ext cx="3708302" cy="395097"/>
          </a:xfrm>
          <a:custGeom>
            <a:avLst/>
            <a:gdLst/>
            <a:ahLst/>
            <a:cxnLst/>
            <a:rect l="l" t="t" r="r" b="b"/>
            <a:pathLst>
              <a:path w="3708302" h="395097">
                <a:moveTo>
                  <a:pt x="0" y="0"/>
                </a:moveTo>
                <a:lnTo>
                  <a:pt x="3708301" y="0"/>
                </a:lnTo>
                <a:lnTo>
                  <a:pt x="3708301" y="395097"/>
                </a:lnTo>
                <a:lnTo>
                  <a:pt x="0" y="3950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262376" y="1224896"/>
            <a:ext cx="4029799" cy="3061602"/>
          </a:xfrm>
          <a:custGeom>
            <a:avLst/>
            <a:gdLst/>
            <a:ahLst/>
            <a:cxnLst/>
            <a:rect l="l" t="t" r="r" b="b"/>
            <a:pathLst>
              <a:path w="4029799" h="3061602">
                <a:moveTo>
                  <a:pt x="0" y="0"/>
                </a:moveTo>
                <a:lnTo>
                  <a:pt x="4029799" y="0"/>
                </a:lnTo>
                <a:lnTo>
                  <a:pt x="4029799" y="3061602"/>
                </a:lnTo>
                <a:lnTo>
                  <a:pt x="0" y="30616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4538301" y="1216390"/>
            <a:ext cx="4029799" cy="3061602"/>
          </a:xfrm>
          <a:custGeom>
            <a:avLst/>
            <a:gdLst/>
            <a:ahLst/>
            <a:cxnLst/>
            <a:rect l="l" t="t" r="r" b="b"/>
            <a:pathLst>
              <a:path w="4029799" h="3061602">
                <a:moveTo>
                  <a:pt x="0" y="0"/>
                </a:moveTo>
                <a:lnTo>
                  <a:pt x="4029798" y="0"/>
                </a:lnTo>
                <a:lnTo>
                  <a:pt x="4029798" y="3061602"/>
                </a:lnTo>
                <a:lnTo>
                  <a:pt x="0" y="306160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TextBox 7"/>
          <p:cNvSpPr txBox="1"/>
          <p:nvPr/>
        </p:nvSpPr>
        <p:spPr>
          <a:xfrm>
            <a:off x="325879" y="282445"/>
            <a:ext cx="4006672" cy="806834"/>
          </a:xfrm>
          <a:prstGeom prst="rect">
            <a:avLst/>
          </a:prstGeom>
        </p:spPr>
        <p:txBody>
          <a:bodyPr lIns="0" tIns="0" rIns="0" bIns="0" rtlCol="0" anchor="t">
            <a:spAutoFit/>
          </a:bodyPr>
          <a:lstStyle/>
          <a:p>
            <a:pPr algn="l">
              <a:lnSpc>
                <a:spcPts val="2800"/>
              </a:lnSpc>
            </a:pPr>
            <a:r>
              <a:rPr lang="en-US" sz="2000" b="1">
                <a:solidFill>
                  <a:srgbClr val="000000"/>
                </a:solidFill>
                <a:latin typeface="Ubuntu Bold" panose="020B0804030602030204"/>
                <a:ea typeface="Ubuntu Bold" panose="020B0804030602030204"/>
                <a:cs typeface="Ubuntu Bold" panose="020B0804030602030204"/>
                <a:sym typeface="Ubuntu Bold" panose="020B0804030602030204"/>
              </a:rPr>
              <a:t>Containers and Virtual Machines</a:t>
            </a:r>
          </a:p>
          <a:p>
            <a:pPr algn="l">
              <a:lnSpc>
                <a:spcPts val="1960"/>
              </a:lnSpc>
            </a:pPr>
            <a:r>
              <a:rPr lang="en-US" sz="1400" b="1">
                <a:solidFill>
                  <a:srgbClr val="000000"/>
                </a:solidFill>
                <a:latin typeface="Open Sans Bold"/>
                <a:ea typeface="Open Sans Bold"/>
                <a:cs typeface="Open Sans Bold"/>
                <a:sym typeface="Open Sans Bold"/>
              </a:rPr>
              <a:t>Containers are not the only solution</a:t>
            </a:r>
          </a:p>
        </p:txBody>
      </p:sp>
      <p:sp>
        <p:nvSpPr>
          <p:cNvPr id="8" name="TextBox 8"/>
          <p:cNvSpPr txBox="1"/>
          <p:nvPr/>
        </p:nvSpPr>
        <p:spPr>
          <a:xfrm>
            <a:off x="325879" y="4622825"/>
            <a:ext cx="527437" cy="208445"/>
          </a:xfrm>
          <a:prstGeom prst="rect">
            <a:avLst/>
          </a:prstGeom>
        </p:spPr>
        <p:txBody>
          <a:bodyPr lIns="0" tIns="0" rIns="0" bIns="0" rtlCol="0" anchor="t">
            <a:spAutoFit/>
          </a:bodyPr>
          <a:lstStyle/>
          <a:p>
            <a:pPr algn="l">
              <a:lnSpc>
                <a:spcPts val="1680"/>
              </a:lnSpc>
            </a:pPr>
            <a:r>
              <a:rPr lang="en-US" sz="1200" b="1">
                <a:solidFill>
                  <a:srgbClr val="000000"/>
                </a:solidFill>
                <a:latin typeface="Ubuntu Bold" panose="020B0804030602030204"/>
                <a:ea typeface="Ubuntu Bold" panose="020B0804030602030204"/>
                <a:cs typeface="Ubuntu Bold" panose="020B0804030602030204"/>
                <a:sym typeface="Ubuntu Bold" panose="020B0804030602030204"/>
              </a:rPr>
              <a:t>Docker</a:t>
            </a:r>
          </a:p>
        </p:txBody>
      </p:sp>
      <p:sp>
        <p:nvSpPr>
          <p:cNvPr id="9" name="TextBox 9"/>
          <p:cNvSpPr txBox="1"/>
          <p:nvPr/>
        </p:nvSpPr>
        <p:spPr>
          <a:xfrm>
            <a:off x="1858918" y="1353302"/>
            <a:ext cx="853926" cy="187995"/>
          </a:xfrm>
          <a:prstGeom prst="rect">
            <a:avLst/>
          </a:prstGeom>
        </p:spPr>
        <p:txBody>
          <a:bodyPr lIns="0" tIns="0" rIns="0" bIns="0" rtlCol="0" anchor="t">
            <a:spAutoFit/>
          </a:bodyPr>
          <a:lstStyle/>
          <a:p>
            <a:pPr algn="l">
              <a:lnSpc>
                <a:spcPts val="1400"/>
              </a:lnSpc>
            </a:pPr>
            <a:r>
              <a:rPr lang="en-US" sz="1000" b="1">
                <a:solidFill>
                  <a:srgbClr val="000000"/>
                </a:solidFill>
                <a:latin typeface="Ubuntu Bold" panose="020B0804030602030204"/>
                <a:ea typeface="Ubuntu Bold" panose="020B0804030602030204"/>
                <a:cs typeface="Ubuntu Bold" panose="020B0804030602030204"/>
                <a:sym typeface="Ubuntu Bold" panose="020B0804030602030204"/>
              </a:rPr>
              <a:t>Virtualization</a:t>
            </a:r>
          </a:p>
        </p:txBody>
      </p:sp>
      <p:sp>
        <p:nvSpPr>
          <p:cNvPr id="10" name="TextBox 10"/>
          <p:cNvSpPr txBox="1"/>
          <p:nvPr/>
        </p:nvSpPr>
        <p:spPr>
          <a:xfrm>
            <a:off x="6048642" y="1344806"/>
            <a:ext cx="1029976" cy="187995"/>
          </a:xfrm>
          <a:prstGeom prst="rect">
            <a:avLst/>
          </a:prstGeom>
        </p:spPr>
        <p:txBody>
          <a:bodyPr lIns="0" tIns="0" rIns="0" bIns="0" rtlCol="0" anchor="t">
            <a:spAutoFit/>
          </a:bodyPr>
          <a:lstStyle/>
          <a:p>
            <a:pPr algn="l">
              <a:lnSpc>
                <a:spcPts val="1400"/>
              </a:lnSpc>
            </a:pPr>
            <a:r>
              <a:rPr lang="en-US" sz="1000" b="1">
                <a:solidFill>
                  <a:srgbClr val="000000"/>
                </a:solidFill>
                <a:latin typeface="Ubuntu Bold" panose="020B0804030602030204"/>
                <a:ea typeface="Ubuntu Bold" panose="020B0804030602030204"/>
                <a:cs typeface="Ubuntu Bold" panose="020B0804030602030204"/>
                <a:sym typeface="Ubuntu Bold" panose="020B0804030602030204"/>
              </a:rPr>
              <a:t>Containerization</a:t>
            </a:r>
          </a:p>
        </p:txBody>
      </p:sp>
      <p:sp>
        <p:nvSpPr>
          <p:cNvPr id="11" name="TextBox 11"/>
          <p:cNvSpPr txBox="1"/>
          <p:nvPr/>
        </p:nvSpPr>
        <p:spPr>
          <a:xfrm>
            <a:off x="704450" y="1919507"/>
            <a:ext cx="307400"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Deps</a:t>
            </a:r>
          </a:p>
        </p:txBody>
      </p:sp>
      <p:sp>
        <p:nvSpPr>
          <p:cNvPr id="12" name="TextBox 12"/>
          <p:cNvSpPr txBox="1"/>
          <p:nvPr/>
        </p:nvSpPr>
        <p:spPr>
          <a:xfrm>
            <a:off x="589702" y="2947264"/>
            <a:ext cx="654568"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Hypervisor</a:t>
            </a:r>
          </a:p>
        </p:txBody>
      </p:sp>
      <p:sp>
        <p:nvSpPr>
          <p:cNvPr id="13" name="TextBox 13"/>
          <p:cNvSpPr txBox="1"/>
          <p:nvPr/>
        </p:nvSpPr>
        <p:spPr>
          <a:xfrm>
            <a:off x="704450" y="2369972"/>
            <a:ext cx="559222"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Guest OS</a:t>
            </a:r>
          </a:p>
        </p:txBody>
      </p:sp>
      <p:sp>
        <p:nvSpPr>
          <p:cNvPr id="14" name="TextBox 14"/>
          <p:cNvSpPr txBox="1"/>
          <p:nvPr/>
        </p:nvSpPr>
        <p:spPr>
          <a:xfrm>
            <a:off x="1450248" y="1919497"/>
            <a:ext cx="311153"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Code</a:t>
            </a:r>
          </a:p>
        </p:txBody>
      </p:sp>
      <p:sp>
        <p:nvSpPr>
          <p:cNvPr id="15" name="TextBox 15"/>
          <p:cNvSpPr txBox="1"/>
          <p:nvPr/>
        </p:nvSpPr>
        <p:spPr>
          <a:xfrm>
            <a:off x="589702" y="3397720"/>
            <a:ext cx="1357713"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Host operating system</a:t>
            </a:r>
          </a:p>
        </p:txBody>
      </p:sp>
      <p:sp>
        <p:nvSpPr>
          <p:cNvPr id="16" name="TextBox 16"/>
          <p:cNvSpPr txBox="1"/>
          <p:nvPr/>
        </p:nvSpPr>
        <p:spPr>
          <a:xfrm>
            <a:off x="589702" y="3848167"/>
            <a:ext cx="1467555"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Hardware Infrastructure</a:t>
            </a:r>
          </a:p>
        </p:txBody>
      </p:sp>
      <p:sp>
        <p:nvSpPr>
          <p:cNvPr id="17" name="TextBox 17"/>
          <p:cNvSpPr txBox="1"/>
          <p:nvPr/>
        </p:nvSpPr>
        <p:spPr>
          <a:xfrm>
            <a:off x="2644254" y="1919497"/>
            <a:ext cx="307400"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Deps</a:t>
            </a:r>
          </a:p>
        </p:txBody>
      </p:sp>
      <p:sp>
        <p:nvSpPr>
          <p:cNvPr id="18" name="TextBox 18"/>
          <p:cNvSpPr txBox="1"/>
          <p:nvPr/>
        </p:nvSpPr>
        <p:spPr>
          <a:xfrm>
            <a:off x="2644254" y="2369953"/>
            <a:ext cx="559222"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Guest OS</a:t>
            </a:r>
          </a:p>
        </p:txBody>
      </p:sp>
      <p:sp>
        <p:nvSpPr>
          <p:cNvPr id="19" name="TextBox 19"/>
          <p:cNvSpPr txBox="1"/>
          <p:nvPr/>
        </p:nvSpPr>
        <p:spPr>
          <a:xfrm>
            <a:off x="3390052" y="1919507"/>
            <a:ext cx="311153"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Code</a:t>
            </a:r>
          </a:p>
        </p:txBody>
      </p:sp>
      <p:sp>
        <p:nvSpPr>
          <p:cNvPr id="20" name="TextBox 20"/>
          <p:cNvSpPr txBox="1"/>
          <p:nvPr/>
        </p:nvSpPr>
        <p:spPr>
          <a:xfrm>
            <a:off x="4980375" y="1919497"/>
            <a:ext cx="311153"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Code</a:t>
            </a:r>
          </a:p>
        </p:txBody>
      </p:sp>
      <p:sp>
        <p:nvSpPr>
          <p:cNvPr id="21" name="TextBox 21"/>
          <p:cNvSpPr txBox="1"/>
          <p:nvPr/>
        </p:nvSpPr>
        <p:spPr>
          <a:xfrm>
            <a:off x="4980375" y="2369972"/>
            <a:ext cx="307400"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Deps</a:t>
            </a:r>
          </a:p>
        </p:txBody>
      </p:sp>
      <p:sp>
        <p:nvSpPr>
          <p:cNvPr id="22" name="TextBox 22"/>
          <p:cNvSpPr txBox="1"/>
          <p:nvPr/>
        </p:nvSpPr>
        <p:spPr>
          <a:xfrm>
            <a:off x="4865627" y="2947264"/>
            <a:ext cx="1034120"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Container Engine</a:t>
            </a:r>
          </a:p>
        </p:txBody>
      </p:sp>
      <p:sp>
        <p:nvSpPr>
          <p:cNvPr id="23" name="TextBox 23"/>
          <p:cNvSpPr txBox="1"/>
          <p:nvPr/>
        </p:nvSpPr>
        <p:spPr>
          <a:xfrm>
            <a:off x="4865627" y="3397720"/>
            <a:ext cx="1357713"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Host operating system</a:t>
            </a:r>
          </a:p>
        </p:txBody>
      </p:sp>
      <p:sp>
        <p:nvSpPr>
          <p:cNvPr id="24" name="TextBox 24"/>
          <p:cNvSpPr txBox="1"/>
          <p:nvPr/>
        </p:nvSpPr>
        <p:spPr>
          <a:xfrm>
            <a:off x="4865627" y="3848167"/>
            <a:ext cx="1467555"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Hardware Infrastructure</a:t>
            </a:r>
          </a:p>
        </p:txBody>
      </p:sp>
      <p:sp>
        <p:nvSpPr>
          <p:cNvPr id="25" name="TextBox 25"/>
          <p:cNvSpPr txBox="1"/>
          <p:nvPr/>
        </p:nvSpPr>
        <p:spPr>
          <a:xfrm>
            <a:off x="6920179" y="1919507"/>
            <a:ext cx="311153"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Code</a:t>
            </a:r>
          </a:p>
        </p:txBody>
      </p:sp>
      <p:sp>
        <p:nvSpPr>
          <p:cNvPr id="26" name="TextBox 26"/>
          <p:cNvSpPr txBox="1"/>
          <p:nvPr/>
        </p:nvSpPr>
        <p:spPr>
          <a:xfrm>
            <a:off x="6920179" y="2369982"/>
            <a:ext cx="307400" cy="186109"/>
          </a:xfrm>
          <a:prstGeom prst="rect">
            <a:avLst/>
          </a:prstGeom>
        </p:spPr>
        <p:txBody>
          <a:bodyPr lIns="0" tIns="0" rIns="0" bIns="0" rtlCol="0" anchor="t">
            <a:spAutoFit/>
          </a:bodyPr>
          <a:lstStyle/>
          <a:p>
            <a:pPr algn="l">
              <a:lnSpc>
                <a:spcPts val="1400"/>
              </a:lnSpc>
            </a:pPr>
            <a:r>
              <a:rPr lang="en-US" sz="1000">
                <a:solidFill>
                  <a:srgbClr val="000000"/>
                </a:solidFill>
                <a:latin typeface="Open Sans"/>
                <a:ea typeface="Open Sans"/>
                <a:cs typeface="Open Sans"/>
                <a:sym typeface="Open Sans"/>
              </a:rPr>
              <a:t>Deps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504825"/>
            <a:ext cx="7906172" cy="2203599"/>
          </a:xfrm>
          <a:prstGeom prst="rect">
            <a:avLst/>
          </a:prstGeom>
        </p:spPr>
        <p:txBody>
          <a:bodyPr lIns="0" tIns="0" rIns="0" bIns="0" rtlCol="0" anchor="t">
            <a:spAutoFit/>
          </a:bodyPr>
          <a:lstStyle/>
          <a:p>
            <a:pPr algn="l">
              <a:lnSpc>
                <a:spcPts val="1525"/>
              </a:lnSpc>
              <a:spcBef>
                <a:spcPct val="0"/>
              </a:spcBef>
            </a:pPr>
            <a:r>
              <a:rPr lang="en-US" sz="1090" b="1">
                <a:solidFill>
                  <a:srgbClr val="000000"/>
                </a:solidFill>
                <a:latin typeface="Open Sans Bold"/>
                <a:ea typeface="Open Sans Bold"/>
                <a:cs typeface="Open Sans Bold"/>
                <a:sym typeface="Open Sans Bold"/>
              </a:rPr>
              <a:t>Exponential Backoff &amp; CrashLoopBackOff</a:t>
            </a:r>
          </a:p>
          <a:p>
            <a:pPr algn="l">
              <a:lnSpc>
                <a:spcPts val="1525"/>
              </a:lnSpc>
              <a:spcBef>
                <a:spcPct val="0"/>
              </a:spcBef>
            </a:pPr>
            <a:r>
              <a:rPr lang="en-US" sz="1090">
                <a:solidFill>
                  <a:srgbClr val="000000"/>
                </a:solidFill>
                <a:latin typeface="Open Sans"/>
                <a:ea typeface="Open Sans"/>
                <a:cs typeface="Open Sans"/>
                <a:sym typeface="Open Sans"/>
              </a:rPr>
              <a:t>When a container repeatedly crashes, Kubernetes increases the delay before restarting it, preventing endless restart loops.</a:t>
            </a:r>
          </a:p>
          <a:p>
            <a:pPr algn="l">
              <a:lnSpc>
                <a:spcPts val="1525"/>
              </a:lnSpc>
              <a:spcBef>
                <a:spcPct val="0"/>
              </a:spcBef>
            </a:pPr>
            <a:endParaRPr lang="en-US" sz="1090">
              <a:solidFill>
                <a:srgbClr val="000000"/>
              </a:solidFill>
              <a:latin typeface="Open Sans"/>
              <a:ea typeface="Open Sans"/>
              <a:cs typeface="Open Sans"/>
              <a:sym typeface="Open Sans"/>
            </a:endParaRPr>
          </a:p>
          <a:p>
            <a:pPr algn="l">
              <a:lnSpc>
                <a:spcPts val="1525"/>
              </a:lnSpc>
              <a:spcBef>
                <a:spcPct val="0"/>
              </a:spcBef>
            </a:pPr>
            <a:r>
              <a:rPr lang="en-US" sz="1090">
                <a:solidFill>
                  <a:srgbClr val="000000"/>
                </a:solidFill>
                <a:latin typeface="Open Sans"/>
                <a:ea typeface="Open Sans"/>
                <a:cs typeface="Open Sans"/>
                <a:sym typeface="Open Sans"/>
              </a:rPr>
              <a:t>This mechanism is called Exponential Backoff and follows this pattern:</a:t>
            </a:r>
          </a:p>
          <a:p>
            <a:pPr algn="l">
              <a:lnSpc>
                <a:spcPts val="1525"/>
              </a:lnSpc>
              <a:spcBef>
                <a:spcPct val="0"/>
              </a:spcBef>
            </a:pPr>
            <a:r>
              <a:rPr lang="en-US" sz="1090">
                <a:solidFill>
                  <a:srgbClr val="000000"/>
                </a:solidFill>
                <a:latin typeface="Open Sans"/>
                <a:ea typeface="Open Sans"/>
                <a:cs typeface="Open Sans"/>
                <a:sym typeface="Open Sans"/>
              </a:rPr>
              <a:t>First restart: Instant</a:t>
            </a:r>
          </a:p>
          <a:p>
            <a:pPr algn="l">
              <a:lnSpc>
                <a:spcPts val="1525"/>
              </a:lnSpc>
              <a:spcBef>
                <a:spcPct val="0"/>
              </a:spcBef>
            </a:pPr>
            <a:r>
              <a:rPr lang="en-US" sz="1090">
                <a:solidFill>
                  <a:srgbClr val="000000"/>
                </a:solidFill>
                <a:latin typeface="Open Sans"/>
                <a:ea typeface="Open Sans"/>
                <a:cs typeface="Open Sans"/>
                <a:sym typeface="Open Sans"/>
              </a:rPr>
              <a:t>Next restarts: Delays increase (few seconds → 1 min → 2 mins → max 5 mins)</a:t>
            </a:r>
          </a:p>
          <a:p>
            <a:pPr algn="l">
              <a:lnSpc>
                <a:spcPts val="1525"/>
              </a:lnSpc>
              <a:spcBef>
                <a:spcPct val="0"/>
              </a:spcBef>
            </a:pPr>
            <a:r>
              <a:rPr lang="en-US" sz="1090">
                <a:solidFill>
                  <a:srgbClr val="000000"/>
                </a:solidFill>
                <a:latin typeface="Open Sans"/>
                <a:ea typeface="Open Sans"/>
                <a:cs typeface="Open Sans"/>
                <a:sym typeface="Open Sans"/>
              </a:rPr>
              <a:t>If repeated failures continue, the pod enters CrashLoopBackOff status.</a:t>
            </a:r>
          </a:p>
          <a:p>
            <a:pPr algn="l">
              <a:lnSpc>
                <a:spcPts val="1525"/>
              </a:lnSpc>
              <a:spcBef>
                <a:spcPct val="0"/>
              </a:spcBef>
            </a:pPr>
            <a:endParaRPr lang="en-US" sz="1090">
              <a:solidFill>
                <a:srgbClr val="000000"/>
              </a:solidFill>
              <a:latin typeface="Open Sans"/>
              <a:ea typeface="Open Sans"/>
              <a:cs typeface="Open Sans"/>
              <a:sym typeface="Open Sans"/>
            </a:endParaRPr>
          </a:p>
          <a:p>
            <a:pPr algn="l">
              <a:lnSpc>
                <a:spcPts val="1525"/>
              </a:lnSpc>
              <a:spcBef>
                <a:spcPct val="0"/>
              </a:spcBef>
            </a:pPr>
            <a:r>
              <a:rPr lang="en-US" sz="1090">
                <a:solidFill>
                  <a:srgbClr val="000000"/>
                </a:solidFill>
                <a:latin typeface="Open Sans"/>
                <a:ea typeface="Open Sans"/>
                <a:cs typeface="Open Sans"/>
                <a:sym typeface="Open Sans"/>
              </a:rPr>
              <a:t>The CrashLoopBackOff message indicates:</a:t>
            </a:r>
          </a:p>
          <a:p>
            <a:pPr algn="l">
              <a:lnSpc>
                <a:spcPts val="1525"/>
              </a:lnSpc>
              <a:spcBef>
                <a:spcPct val="0"/>
              </a:spcBef>
            </a:pPr>
            <a:r>
              <a:rPr lang="en-US" sz="1090">
                <a:solidFill>
                  <a:srgbClr val="000000"/>
                </a:solidFill>
                <a:latin typeface="Open Sans"/>
                <a:ea typeface="Open Sans"/>
                <a:cs typeface="Open Sans"/>
                <a:sym typeface="Open Sans"/>
              </a:rPr>
              <a:t>Kubernetes is delaying the restart due to multiple failures.</a:t>
            </a:r>
          </a:p>
          <a:p>
            <a:pPr algn="l">
              <a:lnSpc>
                <a:spcPts val="1525"/>
              </a:lnSpc>
              <a:spcBef>
                <a:spcPct val="0"/>
              </a:spcBef>
            </a:pPr>
            <a:r>
              <a:rPr lang="en-US" sz="1090">
                <a:solidFill>
                  <a:srgbClr val="000000"/>
                </a:solidFill>
                <a:latin typeface="Open Sans"/>
                <a:ea typeface="Open Sans"/>
                <a:cs typeface="Open Sans"/>
                <a:sym typeface="Open Sans"/>
              </a:rPr>
              <a:t>The application might be misconfigured or crashing immediately after startup.</a:t>
            </a:r>
          </a:p>
          <a:p>
            <a:pPr algn="l">
              <a:lnSpc>
                <a:spcPts val="1525"/>
              </a:lnSpc>
              <a:spcBef>
                <a:spcPct val="0"/>
              </a:spcBef>
            </a:pPr>
            <a:r>
              <a:rPr lang="en-US" sz="1090">
                <a:solidFill>
                  <a:srgbClr val="000000"/>
                </a:solidFill>
                <a:latin typeface="Open Sans"/>
                <a:ea typeface="Open Sans"/>
                <a:cs typeface="Open Sans"/>
                <a:sym typeface="Open Sans"/>
              </a:rPr>
              <a:t>You need to debug using logs or pod descriptions.</a:t>
            </a:r>
          </a:p>
        </p:txBody>
      </p:sp>
      <p:sp>
        <p:nvSpPr>
          <p:cNvPr id="3" name="TextBox 3"/>
          <p:cNvSpPr txBox="1"/>
          <p:nvPr/>
        </p:nvSpPr>
        <p:spPr>
          <a:xfrm>
            <a:off x="514350" y="3056126"/>
            <a:ext cx="6045845" cy="944100"/>
          </a:xfrm>
          <a:prstGeom prst="rect">
            <a:avLst/>
          </a:prstGeom>
        </p:spPr>
        <p:txBody>
          <a:bodyPr lIns="0" tIns="0" rIns="0" bIns="0" rtlCol="0" anchor="t">
            <a:spAutoFit/>
          </a:bodyPr>
          <a:lstStyle/>
          <a:p>
            <a:pPr algn="l">
              <a:lnSpc>
                <a:spcPts val="1515"/>
              </a:lnSpc>
              <a:spcBef>
                <a:spcPct val="0"/>
              </a:spcBef>
            </a:pPr>
            <a:r>
              <a:rPr lang="en-US" sz="1080" b="1">
                <a:solidFill>
                  <a:srgbClr val="000000"/>
                </a:solidFill>
                <a:latin typeface="Open Sans Bold"/>
                <a:ea typeface="Open Sans Bold"/>
                <a:cs typeface="Open Sans Bold"/>
                <a:sym typeface="Open Sans Bold"/>
              </a:rPr>
              <a:t>Resetting Exponential Backoff Count</a:t>
            </a:r>
          </a:p>
          <a:p>
            <a:pPr algn="l">
              <a:lnSpc>
                <a:spcPts val="1515"/>
              </a:lnSpc>
              <a:spcBef>
                <a:spcPct val="0"/>
              </a:spcBef>
            </a:pPr>
            <a:r>
              <a:rPr lang="en-US" sz="1080">
                <a:solidFill>
                  <a:srgbClr val="000000"/>
                </a:solidFill>
                <a:latin typeface="Open Sans"/>
                <a:ea typeface="Open Sans"/>
                <a:cs typeface="Open Sans"/>
                <a:sym typeface="Open Sans"/>
              </a:rPr>
              <a:t>If a container stops crashing and remains stable, Kubernetes:</a:t>
            </a:r>
          </a:p>
          <a:p>
            <a:pPr algn="l">
              <a:lnSpc>
                <a:spcPts val="1515"/>
              </a:lnSpc>
              <a:spcBef>
                <a:spcPct val="0"/>
              </a:spcBef>
            </a:pPr>
            <a:r>
              <a:rPr lang="en-US" sz="1080">
                <a:solidFill>
                  <a:srgbClr val="000000"/>
                </a:solidFill>
                <a:latin typeface="Open Sans"/>
                <a:ea typeface="Open Sans"/>
                <a:cs typeface="Open Sans"/>
                <a:sym typeface="Open Sans"/>
              </a:rPr>
              <a:t>Monitors it for a few minutes.</a:t>
            </a:r>
          </a:p>
          <a:p>
            <a:pPr algn="l">
              <a:lnSpc>
                <a:spcPts val="1515"/>
              </a:lnSpc>
              <a:spcBef>
                <a:spcPct val="0"/>
              </a:spcBef>
            </a:pPr>
            <a:r>
              <a:rPr lang="en-US" sz="1080">
                <a:solidFill>
                  <a:srgbClr val="000000"/>
                </a:solidFill>
                <a:latin typeface="Open Sans"/>
                <a:ea typeface="Open Sans"/>
                <a:cs typeface="Open Sans"/>
                <a:sym typeface="Open Sans"/>
              </a:rPr>
              <a:t>Resets the restart count to zero.</a:t>
            </a:r>
          </a:p>
          <a:p>
            <a:pPr algn="l">
              <a:lnSpc>
                <a:spcPts val="1515"/>
              </a:lnSpc>
              <a:spcBef>
                <a:spcPct val="0"/>
              </a:spcBef>
            </a:pPr>
            <a:r>
              <a:rPr lang="en-US" sz="1080">
                <a:solidFill>
                  <a:srgbClr val="000000"/>
                </a:solidFill>
                <a:latin typeface="Open Sans"/>
                <a:ea typeface="Open Sans"/>
                <a:cs typeface="Open Sans"/>
                <a:sym typeface="Open Sans"/>
              </a:rPr>
              <a:t>If the container crashes again later, Kubernetes restarts it immediately, starting the cycle fresh.</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514350" y="1138745"/>
          <a:ext cx="5961479" cy="2590800"/>
        </p:xfrm>
        <a:graphic>
          <a:graphicData uri="http://schemas.openxmlformats.org/drawingml/2006/table">
            <a:tbl>
              <a:tblPr/>
              <a:tblGrid>
                <a:gridCol w="1825107">
                  <a:extLst>
                    <a:ext uri="{9D8B030D-6E8A-4147-A177-3AD203B41FA5}">
                      <a16:colId xmlns:a16="http://schemas.microsoft.com/office/drawing/2014/main" val="20000"/>
                    </a:ext>
                  </a:extLst>
                </a:gridCol>
                <a:gridCol w="4136372">
                  <a:extLst>
                    <a:ext uri="{9D8B030D-6E8A-4147-A177-3AD203B41FA5}">
                      <a16:colId xmlns:a16="http://schemas.microsoft.com/office/drawing/2014/main" val="20001"/>
                    </a:ext>
                  </a:extLst>
                </a:gridCol>
              </a:tblGrid>
              <a:tr h="355036">
                <a:tc>
                  <a:txBody>
                    <a:bodyPr/>
                    <a:lstStyle/>
                    <a:p>
                      <a:pPr algn="l">
                        <a:lnSpc>
                          <a:spcPts val="1260"/>
                        </a:lnSpc>
                        <a:defRPr/>
                      </a:pPr>
                      <a:r>
                        <a:rPr lang="en-US" sz="900">
                          <a:solidFill>
                            <a:srgbClr val="000000"/>
                          </a:solidFill>
                          <a:latin typeface="Open Sans"/>
                          <a:ea typeface="Open Sans"/>
                          <a:cs typeface="Open Sans"/>
                          <a:sym typeface="Open Sans"/>
                        </a:rPr>
                        <a:t>Command</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Description</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08564">
                <a:tc>
                  <a:txBody>
                    <a:bodyPr/>
                    <a:lstStyle/>
                    <a:p>
                      <a:pPr algn="l">
                        <a:lnSpc>
                          <a:spcPts val="1260"/>
                        </a:lnSpc>
                        <a:defRPr/>
                      </a:pPr>
                      <a:r>
                        <a:rPr lang="en-US" sz="900">
                          <a:solidFill>
                            <a:srgbClr val="000000"/>
                          </a:solidFill>
                          <a:latin typeface="Open Sans"/>
                          <a:ea typeface="Open Sans"/>
                          <a:cs typeface="Open Sans"/>
                          <a:sym typeface="Open Sans"/>
                        </a:rPr>
                        <a:t>kubectl describe pod &lt;pod_name&gt;</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Shows detailed information, including event history &amp; errors.</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08564">
                <a:tc>
                  <a:txBody>
                    <a:bodyPr/>
                    <a:lstStyle/>
                    <a:p>
                      <a:pPr algn="l">
                        <a:lnSpc>
                          <a:spcPts val="1260"/>
                        </a:lnSpc>
                        <a:defRPr/>
                      </a:pPr>
                      <a:r>
                        <a:rPr lang="en-US" sz="900">
                          <a:solidFill>
                            <a:srgbClr val="000000"/>
                          </a:solidFill>
                          <a:latin typeface="Open Sans"/>
                          <a:ea typeface="Open Sans"/>
                          <a:cs typeface="Open Sans"/>
                          <a:sym typeface="Open Sans"/>
                        </a:rPr>
                        <a:t>kubectl logs &lt;pod_name&gt;</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Retrieves logs from the container.</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08564">
                <a:tc>
                  <a:txBody>
                    <a:bodyPr/>
                    <a:lstStyle/>
                    <a:p>
                      <a:pPr algn="l">
                        <a:lnSpc>
                          <a:spcPts val="1260"/>
                        </a:lnSpc>
                        <a:defRPr/>
                      </a:pPr>
                      <a:r>
                        <a:rPr lang="en-US" sz="900">
                          <a:solidFill>
                            <a:srgbClr val="000000"/>
                          </a:solidFill>
                          <a:latin typeface="Open Sans"/>
                          <a:ea typeface="Open Sans"/>
                          <a:cs typeface="Open Sans"/>
                          <a:sym typeface="Open Sans"/>
                        </a:rPr>
                        <a:t>kubectl logs -f &lt;pod_name&gt;</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Follows logs in real-time (similar to tail -f).</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55036">
                <a:tc>
                  <a:txBody>
                    <a:bodyPr/>
                    <a:lstStyle/>
                    <a:p>
                      <a:pPr algn="l">
                        <a:lnSpc>
                          <a:spcPts val="1260"/>
                        </a:lnSpc>
                        <a:defRPr/>
                      </a:pPr>
                      <a:r>
                        <a:rPr lang="en-US" sz="900">
                          <a:solidFill>
                            <a:srgbClr val="000000"/>
                          </a:solidFill>
                          <a:latin typeface="Open Sans"/>
                          <a:ea typeface="Open Sans"/>
                          <a:cs typeface="Open Sans"/>
                          <a:sym typeface="Open Sans"/>
                        </a:rPr>
                        <a:t>kubectl get events</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Displays cluster-wide events, useful for identifying scheduling issues.</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55036">
                <a:tc>
                  <a:txBody>
                    <a:bodyPr/>
                    <a:lstStyle/>
                    <a:p>
                      <a:pPr algn="l">
                        <a:lnSpc>
                          <a:spcPts val="1260"/>
                        </a:lnSpc>
                        <a:defRPr/>
                      </a:pPr>
                      <a:r>
                        <a:rPr lang="en-US" sz="900">
                          <a:solidFill>
                            <a:srgbClr val="000000"/>
                          </a:solidFill>
                          <a:latin typeface="Open Sans"/>
                          <a:ea typeface="Open Sans"/>
                          <a:cs typeface="Open Sans"/>
                          <a:sym typeface="Open Sans"/>
                        </a:rPr>
                        <a:t>kubectl get pods --watch</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Continuously watches the pod status in real-time.</a:t>
                      </a:r>
                      <a:endParaRPr lang="en-US" sz="1100"/>
                    </a:p>
                  </a:txBody>
                  <a:tcPr marL="76200" marR="76200" marT="76200" marB="762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3" name="TextBox 3"/>
          <p:cNvSpPr txBox="1"/>
          <p:nvPr/>
        </p:nvSpPr>
        <p:spPr>
          <a:xfrm>
            <a:off x="513220" y="495300"/>
            <a:ext cx="4561963" cy="331946"/>
          </a:xfrm>
          <a:prstGeom prst="rect">
            <a:avLst/>
          </a:prstGeom>
        </p:spPr>
        <p:txBody>
          <a:bodyPr lIns="0" tIns="0" rIns="0" bIns="0" rtlCol="0" anchor="t">
            <a:spAutoFit/>
          </a:bodyPr>
          <a:lstStyle/>
          <a:p>
            <a:pPr algn="ctr">
              <a:lnSpc>
                <a:spcPts val="1400"/>
              </a:lnSpc>
              <a:spcBef>
                <a:spcPct val="0"/>
              </a:spcBef>
            </a:pPr>
            <a:r>
              <a:rPr lang="en-US" sz="1000" b="1">
                <a:solidFill>
                  <a:srgbClr val="000000"/>
                </a:solidFill>
                <a:latin typeface="Open Sans Bold"/>
                <a:ea typeface="Open Sans Bold"/>
                <a:cs typeface="Open Sans Bold"/>
                <a:sym typeface="Open Sans Bold"/>
              </a:rPr>
              <a:t>Debugging Pod Failures &amp; Restart Issues</a:t>
            </a:r>
          </a:p>
          <a:p>
            <a:pPr algn="ctr">
              <a:lnSpc>
                <a:spcPts val="1400"/>
              </a:lnSpc>
              <a:spcBef>
                <a:spcPct val="0"/>
              </a:spcBef>
            </a:pPr>
            <a:r>
              <a:rPr lang="en-US" sz="1000">
                <a:solidFill>
                  <a:srgbClr val="000000"/>
                </a:solidFill>
                <a:latin typeface="Open Sans"/>
                <a:ea typeface="Open Sans"/>
                <a:cs typeface="Open Sans"/>
                <a:sym typeface="Open Sans"/>
              </a:rPr>
              <a:t>To troubleshoot pod crashes, Kubernetes provides several useful commands:</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514350" y="1088231"/>
          <a:ext cx="4979323" cy="2982497"/>
        </p:xfrm>
        <a:graphic>
          <a:graphicData uri="http://schemas.openxmlformats.org/drawingml/2006/table">
            <a:tbl>
              <a:tblPr/>
              <a:tblGrid>
                <a:gridCol w="1081768">
                  <a:extLst>
                    <a:ext uri="{9D8B030D-6E8A-4147-A177-3AD203B41FA5}">
                      <a16:colId xmlns:a16="http://schemas.microsoft.com/office/drawing/2014/main" val="20000"/>
                    </a:ext>
                  </a:extLst>
                </a:gridCol>
                <a:gridCol w="1081768">
                  <a:extLst>
                    <a:ext uri="{9D8B030D-6E8A-4147-A177-3AD203B41FA5}">
                      <a16:colId xmlns:a16="http://schemas.microsoft.com/office/drawing/2014/main" val="20001"/>
                    </a:ext>
                  </a:extLst>
                </a:gridCol>
                <a:gridCol w="2815787">
                  <a:extLst>
                    <a:ext uri="{9D8B030D-6E8A-4147-A177-3AD203B41FA5}">
                      <a16:colId xmlns:a16="http://schemas.microsoft.com/office/drawing/2014/main" val="20002"/>
                    </a:ext>
                  </a:extLst>
                </a:gridCol>
              </a:tblGrid>
              <a:tr h="455894">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Command</a:t>
                      </a:r>
                      <a:endParaRPr lang="en-US" sz="1100"/>
                    </a:p>
                  </a:txBody>
                  <a:tcPr marL="76200" marR="76200" marT="76200" marB="76200">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Description</a:t>
                      </a:r>
                      <a:endParaRPr lang="en-US" sz="1100"/>
                    </a:p>
                  </a:txBody>
                  <a:tcPr marL="76200" marR="76200" marT="76200" marB="76200">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Options / Explanation</a:t>
                      </a:r>
                      <a:endParaRPr lang="en-US" sz="1100"/>
                    </a:p>
                  </a:txBody>
                  <a:tcPr marL="76200" marR="76200" marT="76200" marB="76200">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86223">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kubectl version</a:t>
                      </a:r>
                      <a:endParaRPr lang="en-US" sz="1100"/>
                    </a:p>
                  </a:txBody>
                  <a:tcPr marL="76200" marR="76200" marT="76200" marB="76200">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Checks if Kubernetes is running and retrieves client &amp; server versions.</a:t>
                      </a:r>
                      <a:endParaRPr lang="en-US" sz="1100"/>
                    </a:p>
                  </a:txBody>
                  <a:tcPr marL="76200" marR="76200" marT="76200" marB="76200">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Confirms cluster accessibility.</a:t>
                      </a:r>
                      <a:endParaRPr lang="en-US" sz="1100"/>
                    </a:p>
                  </a:txBody>
                  <a:tcPr marL="76200" marR="76200" marT="76200" marB="76200">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47625">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kubectl config current-context</a:t>
                      </a:r>
                      <a:endParaRPr lang="en-US" sz="1100"/>
                    </a:p>
                  </a:txBody>
                  <a:tcPr marL="76200" marR="76200" marT="76200" marB="76200">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Displays the current active Kubernetes context.</a:t>
                      </a:r>
                      <a:endParaRPr lang="en-US" sz="1100"/>
                    </a:p>
                  </a:txBody>
                  <a:tcPr marL="76200" marR="76200" marT="76200" marB="76200">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Ensures you are interacting with the correct cluster.</a:t>
                      </a:r>
                      <a:endParaRPr lang="en-US" sz="1100"/>
                    </a:p>
                  </a:txBody>
                  <a:tcPr marL="76200" marR="76200" marT="76200" marB="76200">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47625">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kubectl config set-context minikube</a:t>
                      </a:r>
                      <a:endParaRPr lang="en-US" sz="1100"/>
                    </a:p>
                  </a:txBody>
                  <a:tcPr marL="76200" marR="76200" marT="76200" marB="76200">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Sets the context to use Minikube as the Kubernetes cluster.</a:t>
                      </a:r>
                      <a:endParaRPr lang="en-US" sz="1100"/>
                    </a:p>
                  </a:txBody>
                  <a:tcPr marL="76200" marR="76200" marT="76200" marB="76200">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tc>
                  <a:txBody>
                    <a:bodyPr/>
                    <a:lstStyle/>
                    <a:p>
                      <a:pPr algn="l">
                        <a:lnSpc>
                          <a:spcPts val="1120"/>
                        </a:lnSpc>
                        <a:defRPr/>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Use if the context is incorrectly set.</a:t>
                      </a:r>
                      <a:endParaRPr lang="en-US" sz="1100"/>
                    </a:p>
                  </a:txBody>
                  <a:tcPr marL="76200" marR="76200" marT="76200" marB="76200">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3" name="TextBox 3"/>
          <p:cNvSpPr txBox="1"/>
          <p:nvPr/>
        </p:nvSpPr>
        <p:spPr>
          <a:xfrm>
            <a:off x="514350" y="485775"/>
            <a:ext cx="8629650" cy="414656"/>
          </a:xfrm>
          <a:prstGeom prst="rect">
            <a:avLst/>
          </a:prstGeom>
        </p:spPr>
        <p:txBody>
          <a:bodyPr lIns="0" tIns="0" rIns="0" bIns="0" rtlCol="0" anchor="t">
            <a:spAutoFit/>
          </a:bodyPr>
          <a:lstStyle/>
          <a:p>
            <a:pPr algn="l">
              <a:lnSpc>
                <a:spcPts val="1120"/>
              </a:lnSpc>
              <a:spcBef>
                <a:spcPct val="0"/>
              </a:spcBef>
            </a:pPr>
            <a:r>
              <a:rPr lang="en-US" sz="80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Creating and Managing Pods with kubectl</a:t>
            </a:r>
          </a:p>
          <a:p>
            <a:pPr algn="l">
              <a:lnSpc>
                <a:spcPts val="1120"/>
              </a:lnSpc>
              <a:spcBef>
                <a:spcPct val="0"/>
              </a:spcBef>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This lecture introduces how to create, manage, and inspect Kubernetes pods using the kubectl CLI tool. It covers basic pod creation, setting the Kubernetes context, and verifying pod status.</a:t>
            </a:r>
          </a:p>
        </p:txBody>
      </p:sp>
      <p:sp>
        <p:nvSpPr>
          <p:cNvPr id="4" name="TextBox 4"/>
          <p:cNvSpPr txBox="1"/>
          <p:nvPr/>
        </p:nvSpPr>
        <p:spPr>
          <a:xfrm>
            <a:off x="6489613" y="1654577"/>
            <a:ext cx="2555935" cy="414656"/>
          </a:xfrm>
          <a:prstGeom prst="rect">
            <a:avLst/>
          </a:prstGeom>
        </p:spPr>
        <p:txBody>
          <a:bodyPr lIns="0" tIns="0" rIns="0" bIns="0" rtlCol="0" anchor="t">
            <a:spAutoFit/>
          </a:bodyPr>
          <a:lstStyle/>
          <a:p>
            <a:pPr algn="ctr">
              <a:lnSpc>
                <a:spcPts val="1120"/>
              </a:lnSpc>
              <a:spcBef>
                <a:spcPct val="0"/>
              </a:spcBef>
            </a:pPr>
            <a:r>
              <a:rPr lang="en-US" sz="80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Verifying Kubernetes Cluster &amp; Context</a:t>
            </a:r>
          </a:p>
          <a:p>
            <a:pPr algn="ctr">
              <a:lnSpc>
                <a:spcPts val="1120"/>
              </a:lnSpc>
              <a:spcBef>
                <a:spcPct val="0"/>
              </a:spcBef>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Before creating pods, ensure Kubernetes is running and correctly configured.</a:t>
            </a:r>
          </a:p>
        </p:txBody>
      </p:sp>
      <p:sp>
        <p:nvSpPr>
          <p:cNvPr id="5" name="TextBox 5"/>
          <p:cNvSpPr txBox="1"/>
          <p:nvPr/>
        </p:nvSpPr>
        <p:spPr>
          <a:xfrm>
            <a:off x="514350" y="4217194"/>
            <a:ext cx="4212343" cy="550123"/>
          </a:xfrm>
          <a:prstGeom prst="rect">
            <a:avLst/>
          </a:prstGeom>
        </p:spPr>
        <p:txBody>
          <a:bodyPr lIns="0" tIns="0" rIns="0" bIns="0" rtlCol="0" anchor="t">
            <a:spAutoFit/>
          </a:bodyPr>
          <a:lstStyle/>
          <a:p>
            <a:pPr algn="l">
              <a:lnSpc>
                <a:spcPts val="1120"/>
              </a:lnSpc>
              <a:spcBef>
                <a:spcPct val="0"/>
              </a:spcBef>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The context determines which cluster kubectl interacts with.</a:t>
            </a:r>
          </a:p>
          <a:p>
            <a:pPr algn="l">
              <a:lnSpc>
                <a:spcPts val="1120"/>
              </a:lnSpc>
              <a:spcBef>
                <a:spcPct val="0"/>
              </a:spcBef>
            </a:pPr>
            <a:endPar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endParaRPr>
          </a:p>
          <a:p>
            <a:pPr algn="l">
              <a:lnSpc>
                <a:spcPts val="1120"/>
              </a:lnSpc>
              <a:spcBef>
                <a:spcPct val="0"/>
              </a:spcBef>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If working with multiple clusters, always verify the correct context is selected to avoid accidental modifications.</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514350" y="969961"/>
          <a:ext cx="7607108" cy="2159001"/>
        </p:xfrm>
        <a:graphic>
          <a:graphicData uri="http://schemas.openxmlformats.org/drawingml/2006/table">
            <a:tbl>
              <a:tblPr/>
              <a:tblGrid>
                <a:gridCol w="2305504">
                  <a:extLst>
                    <a:ext uri="{9D8B030D-6E8A-4147-A177-3AD203B41FA5}">
                      <a16:colId xmlns:a16="http://schemas.microsoft.com/office/drawing/2014/main" val="20000"/>
                    </a:ext>
                  </a:extLst>
                </a:gridCol>
                <a:gridCol w="1607233">
                  <a:extLst>
                    <a:ext uri="{9D8B030D-6E8A-4147-A177-3AD203B41FA5}">
                      <a16:colId xmlns:a16="http://schemas.microsoft.com/office/drawing/2014/main" val="20001"/>
                    </a:ext>
                  </a:extLst>
                </a:gridCol>
                <a:gridCol w="3694371">
                  <a:extLst>
                    <a:ext uri="{9D8B030D-6E8A-4147-A177-3AD203B41FA5}">
                      <a16:colId xmlns:a16="http://schemas.microsoft.com/office/drawing/2014/main" val="20002"/>
                    </a:ext>
                  </a:extLst>
                </a:gridCol>
              </a:tblGrid>
              <a:tr h="685499">
                <a:tc>
                  <a:txBody>
                    <a:bodyPr/>
                    <a:lstStyle/>
                    <a:p>
                      <a:pPr algn="ctr">
                        <a:lnSpc>
                          <a:spcPts val="1400"/>
                        </a:lnSpc>
                        <a:defRPr/>
                      </a:pPr>
                      <a:r>
                        <a:rPr lang="en-US" sz="1000">
                          <a:solidFill>
                            <a:srgbClr val="000000"/>
                          </a:solidFill>
                          <a:latin typeface="Open Sans"/>
                          <a:ea typeface="Open Sans"/>
                          <a:cs typeface="Open Sans"/>
                          <a:sym typeface="Open Sans"/>
                        </a:rPr>
                        <a:t>Command</a:t>
                      </a:r>
                      <a:endParaRPr lang="en-US" sz="1100"/>
                    </a:p>
                  </a:txBody>
                  <a:tcPr marL="104775" marR="104775" marT="104775" marB="1047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400"/>
                        </a:lnSpc>
                        <a:defRPr/>
                      </a:pPr>
                      <a:r>
                        <a:rPr lang="en-US" sz="1000">
                          <a:solidFill>
                            <a:srgbClr val="000000"/>
                          </a:solidFill>
                          <a:latin typeface="Open Sans"/>
                          <a:ea typeface="Open Sans"/>
                          <a:cs typeface="Open Sans"/>
                          <a:sym typeface="Open Sans"/>
                        </a:rPr>
                        <a:t>Description</a:t>
                      </a:r>
                      <a:endParaRPr lang="en-US" sz="1100"/>
                    </a:p>
                  </a:txBody>
                  <a:tcPr marL="104775" marR="104775" marT="104775" marB="1047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400"/>
                        </a:lnSpc>
                        <a:defRPr/>
                      </a:pPr>
                      <a:r>
                        <a:rPr lang="en-US" sz="1000">
                          <a:solidFill>
                            <a:srgbClr val="000000"/>
                          </a:solidFill>
                          <a:latin typeface="Open Sans"/>
                          <a:ea typeface="Open Sans"/>
                          <a:cs typeface="Open Sans"/>
                          <a:sym typeface="Open Sans"/>
                        </a:rPr>
                        <a:t>Options / Explanation</a:t>
                      </a:r>
                      <a:endParaRPr lang="en-US" sz="1100"/>
                    </a:p>
                  </a:txBody>
                  <a:tcPr marL="104775" marR="104775" marT="104775" marB="1047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88003">
                <a:tc>
                  <a:txBody>
                    <a:bodyPr/>
                    <a:lstStyle/>
                    <a:p>
                      <a:pPr algn="ctr">
                        <a:lnSpc>
                          <a:spcPts val="1400"/>
                        </a:lnSpc>
                        <a:defRPr/>
                      </a:pPr>
                      <a:r>
                        <a:rPr lang="en-US" sz="1000">
                          <a:solidFill>
                            <a:srgbClr val="000000"/>
                          </a:solidFill>
                          <a:latin typeface="Open Sans"/>
                          <a:ea typeface="Open Sans"/>
                          <a:cs typeface="Open Sans"/>
                          <a:sym typeface="Open Sans"/>
                        </a:rPr>
                        <a:t>kubectl run nginx-pod --image=nginx:1.27.0</a:t>
                      </a:r>
                      <a:endParaRPr lang="en-US" sz="1100"/>
                    </a:p>
                  </a:txBody>
                  <a:tcPr marL="104775" marR="104775" marT="104775" marB="1047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400"/>
                        </a:lnSpc>
                        <a:defRPr/>
                      </a:pPr>
                      <a:r>
                        <a:rPr lang="en-US" sz="1000">
                          <a:solidFill>
                            <a:srgbClr val="000000"/>
                          </a:solidFill>
                          <a:latin typeface="Open Sans"/>
                          <a:ea typeface="Open Sans"/>
                          <a:cs typeface="Open Sans"/>
                          <a:sym typeface="Open Sans"/>
                        </a:rPr>
                        <a:t>Creates a pod with a single Nginx container (version 1.27.0).</a:t>
                      </a:r>
                      <a:endParaRPr lang="en-US" sz="1100"/>
                    </a:p>
                  </a:txBody>
                  <a:tcPr marL="104775" marR="104775" marT="104775" marB="1047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400"/>
                        </a:lnSpc>
                        <a:defRPr/>
                      </a:pPr>
                      <a:r>
                        <a:rPr lang="en-US" sz="1000">
                          <a:solidFill>
                            <a:srgbClr val="000000"/>
                          </a:solidFill>
                          <a:latin typeface="Open Sans"/>
                          <a:ea typeface="Open Sans"/>
                          <a:cs typeface="Open Sans"/>
                          <a:sym typeface="Open Sans"/>
                        </a:rPr>
                        <a:t>--image=nginx:1.27.0 specifies the container image.</a:t>
                      </a:r>
                      <a:endParaRPr lang="en-US" sz="1100"/>
                    </a:p>
                  </a:txBody>
                  <a:tcPr marL="104775" marR="104775" marT="104775" marB="1047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85499">
                <a:tc>
                  <a:txBody>
                    <a:bodyPr/>
                    <a:lstStyle/>
                    <a:p>
                      <a:pPr algn="ctr">
                        <a:lnSpc>
                          <a:spcPts val="1400"/>
                        </a:lnSpc>
                        <a:defRPr/>
                      </a:pPr>
                      <a:r>
                        <a:rPr lang="en-US" sz="1000">
                          <a:solidFill>
                            <a:srgbClr val="000000"/>
                          </a:solidFill>
                          <a:latin typeface="Open Sans"/>
                          <a:ea typeface="Open Sans"/>
                          <a:cs typeface="Open Sans"/>
                          <a:sym typeface="Open Sans"/>
                        </a:rPr>
                        <a:t>kubectl get pods</a:t>
                      </a:r>
                      <a:endParaRPr lang="en-US" sz="1100"/>
                    </a:p>
                  </a:txBody>
                  <a:tcPr marL="104775" marR="104775" marT="104775" marB="1047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400"/>
                        </a:lnSpc>
                        <a:defRPr/>
                      </a:pPr>
                      <a:r>
                        <a:rPr lang="en-US" sz="1000">
                          <a:solidFill>
                            <a:srgbClr val="000000"/>
                          </a:solidFill>
                          <a:latin typeface="Open Sans"/>
                          <a:ea typeface="Open Sans"/>
                          <a:cs typeface="Open Sans"/>
                          <a:sym typeface="Open Sans"/>
                        </a:rPr>
                        <a:t>Lists all running pods and their statuses.</a:t>
                      </a:r>
                      <a:endParaRPr lang="en-US" sz="1100"/>
                    </a:p>
                  </a:txBody>
                  <a:tcPr marL="104775" marR="104775" marT="104775" marB="1047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400"/>
                        </a:lnSpc>
                        <a:defRPr/>
                      </a:pPr>
                      <a:r>
                        <a:rPr lang="en-US" sz="1000">
                          <a:solidFill>
                            <a:srgbClr val="000000"/>
                          </a:solidFill>
                          <a:latin typeface="Open Sans"/>
                          <a:ea typeface="Open Sans"/>
                          <a:cs typeface="Open Sans"/>
                          <a:sym typeface="Open Sans"/>
                        </a:rPr>
                        <a:t>Shows columns: NAME, READY, STATUS, RESTARTS, AGE.</a:t>
                      </a:r>
                      <a:endParaRPr lang="en-US" sz="1100"/>
                    </a:p>
                  </a:txBody>
                  <a:tcPr marL="104775" marR="104775" marT="104775" marB="1047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3" name="TextBox 3"/>
          <p:cNvSpPr txBox="1"/>
          <p:nvPr/>
        </p:nvSpPr>
        <p:spPr>
          <a:xfrm>
            <a:off x="513203" y="485775"/>
            <a:ext cx="3535770" cy="279189"/>
          </a:xfrm>
          <a:prstGeom prst="rect">
            <a:avLst/>
          </a:prstGeom>
        </p:spPr>
        <p:txBody>
          <a:bodyPr lIns="0" tIns="0" rIns="0" bIns="0" rtlCol="0" anchor="t">
            <a:spAutoFit/>
          </a:bodyPr>
          <a:lstStyle/>
          <a:p>
            <a:pPr algn="ctr">
              <a:lnSpc>
                <a:spcPts val="1120"/>
              </a:lnSpc>
              <a:spcBef>
                <a:spcPct val="0"/>
              </a:spcBef>
            </a:pPr>
            <a:r>
              <a:rPr lang="en-US" sz="80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Creating a Pod using kubectl run</a:t>
            </a:r>
          </a:p>
          <a:p>
            <a:pPr algn="ctr">
              <a:lnSpc>
                <a:spcPts val="1120"/>
              </a:lnSpc>
              <a:spcBef>
                <a:spcPct val="0"/>
              </a:spcBef>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The kubectl run command is the primary way to create pods.</a:t>
            </a:r>
          </a:p>
        </p:txBody>
      </p:sp>
      <p:sp>
        <p:nvSpPr>
          <p:cNvPr id="4" name="TextBox 4"/>
          <p:cNvSpPr txBox="1"/>
          <p:nvPr/>
        </p:nvSpPr>
        <p:spPr>
          <a:xfrm>
            <a:off x="2732912" y="3378957"/>
            <a:ext cx="3169983" cy="414656"/>
          </a:xfrm>
          <a:prstGeom prst="rect">
            <a:avLst/>
          </a:prstGeom>
        </p:spPr>
        <p:txBody>
          <a:bodyPr lIns="0" tIns="0" rIns="0" bIns="0" rtlCol="0" anchor="t">
            <a:spAutoFit/>
          </a:bodyPr>
          <a:lstStyle/>
          <a:p>
            <a:pPr algn="l">
              <a:lnSpc>
                <a:spcPts val="1120"/>
              </a:lnSpc>
              <a:spcBef>
                <a:spcPct val="0"/>
              </a:spcBef>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READY: 1/1 means one container is running and ready.</a:t>
            </a:r>
          </a:p>
          <a:p>
            <a:pPr algn="l">
              <a:lnSpc>
                <a:spcPts val="1120"/>
              </a:lnSpc>
              <a:spcBef>
                <a:spcPct val="0"/>
              </a:spcBef>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STATUS: Running confirms the pod is active.</a:t>
            </a:r>
          </a:p>
          <a:p>
            <a:pPr algn="l">
              <a:lnSpc>
                <a:spcPts val="1120"/>
              </a:lnSpc>
              <a:spcBef>
                <a:spcPct val="0"/>
              </a:spcBef>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RESTARTS: 0 indicates no failures.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3635" y="495300"/>
            <a:ext cx="2584241" cy="150975"/>
          </a:xfrm>
          <a:prstGeom prst="rect">
            <a:avLst/>
          </a:prstGeom>
        </p:spPr>
        <p:txBody>
          <a:bodyPr lIns="0" tIns="0" rIns="0" bIns="0" rtlCol="0" anchor="t">
            <a:spAutoFit/>
          </a:bodyPr>
          <a:lstStyle/>
          <a:p>
            <a:pPr algn="ctr">
              <a:lnSpc>
                <a:spcPts val="1285"/>
              </a:lnSpc>
              <a:spcBef>
                <a:spcPct val="0"/>
              </a:spcBef>
            </a:pPr>
            <a:r>
              <a:rPr lang="en-US" sz="915"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Understanding the kubectl run Command</a:t>
            </a:r>
          </a:p>
        </p:txBody>
      </p:sp>
      <p:sp>
        <p:nvSpPr>
          <p:cNvPr id="3" name="TextBox 3"/>
          <p:cNvSpPr txBox="1"/>
          <p:nvPr/>
        </p:nvSpPr>
        <p:spPr>
          <a:xfrm>
            <a:off x="513634" y="845346"/>
            <a:ext cx="4058365" cy="152734"/>
          </a:xfrm>
          <a:prstGeom prst="rect">
            <a:avLst/>
          </a:prstGeom>
        </p:spPr>
        <p:txBody>
          <a:bodyPr wrap="square" lIns="0" tIns="0" rIns="0" bIns="0" rtlCol="0" anchor="t">
            <a:spAutoFit/>
          </a:bodyPr>
          <a:lstStyle/>
          <a:p>
            <a:pPr algn="ctr">
              <a:lnSpc>
                <a:spcPts val="1285"/>
              </a:lnSpc>
              <a:spcBef>
                <a:spcPct val="0"/>
              </a:spcBef>
            </a:pPr>
            <a:r>
              <a:rPr lang="en-US" sz="915" dirty="0">
                <a:solidFill>
                  <a:srgbClr val="000000"/>
                </a:solidFill>
                <a:latin typeface="JetBrains Mono" panose="02010509020102050004"/>
                <a:ea typeface="JetBrains Mono" panose="02010509020102050004"/>
                <a:cs typeface="JetBrains Mono" panose="02010509020102050004"/>
                <a:sym typeface="JetBrains Mono" panose="02010509020102050004"/>
              </a:rPr>
              <a:t>kubectl run &lt;pod-name&gt; --image=&lt;container-image&gt;:&lt;tag&gt;</a:t>
            </a:r>
          </a:p>
        </p:txBody>
      </p:sp>
      <p:sp>
        <p:nvSpPr>
          <p:cNvPr id="4" name="TextBox 4"/>
          <p:cNvSpPr txBox="1"/>
          <p:nvPr/>
        </p:nvSpPr>
        <p:spPr>
          <a:xfrm>
            <a:off x="4648200" y="790302"/>
            <a:ext cx="4668499" cy="319446"/>
          </a:xfrm>
          <a:prstGeom prst="rect">
            <a:avLst/>
          </a:prstGeom>
        </p:spPr>
        <p:txBody>
          <a:bodyPr wrap="square" lIns="0" tIns="0" rIns="0" bIns="0" rtlCol="0" anchor="t">
            <a:spAutoFit/>
          </a:bodyPr>
          <a:lstStyle/>
          <a:p>
            <a:pPr algn="l">
              <a:lnSpc>
                <a:spcPts val="1285"/>
              </a:lnSpc>
              <a:spcBef>
                <a:spcPct val="0"/>
              </a:spcBef>
            </a:pPr>
            <a:r>
              <a:rPr lang="en-US" sz="915" dirty="0">
                <a:solidFill>
                  <a:srgbClr val="000000"/>
                </a:solidFill>
                <a:latin typeface="JetBrains Mono" panose="02010509020102050004"/>
                <a:ea typeface="JetBrains Mono" panose="02010509020102050004"/>
                <a:cs typeface="JetBrains Mono" panose="02010509020102050004"/>
                <a:sym typeface="JetBrains Mono" panose="02010509020102050004"/>
              </a:rPr>
              <a:t>&lt;pod-name&gt; → Specifies the pod’s name.</a:t>
            </a:r>
          </a:p>
          <a:p>
            <a:pPr algn="l">
              <a:lnSpc>
                <a:spcPts val="1285"/>
              </a:lnSpc>
              <a:spcBef>
                <a:spcPct val="0"/>
              </a:spcBef>
            </a:pPr>
            <a:r>
              <a:rPr lang="en-US" sz="915" dirty="0">
                <a:solidFill>
                  <a:srgbClr val="000000"/>
                </a:solidFill>
                <a:latin typeface="JetBrains Mono" panose="02010509020102050004"/>
                <a:ea typeface="JetBrains Mono" panose="02010509020102050004"/>
                <a:cs typeface="JetBrains Mono" panose="02010509020102050004"/>
                <a:sym typeface="JetBrains Mono" panose="02010509020102050004"/>
              </a:rPr>
              <a:t>--image=&lt;container-image&gt;:&lt;tag&gt; → Defines the container image.</a:t>
            </a:r>
          </a:p>
        </p:txBody>
      </p:sp>
      <p:sp>
        <p:nvSpPr>
          <p:cNvPr id="5" name="TextBox 5"/>
          <p:cNvSpPr txBox="1"/>
          <p:nvPr/>
        </p:nvSpPr>
        <p:spPr>
          <a:xfrm>
            <a:off x="513635" y="1193104"/>
            <a:ext cx="3905965" cy="152734"/>
          </a:xfrm>
          <a:prstGeom prst="rect">
            <a:avLst/>
          </a:prstGeom>
        </p:spPr>
        <p:txBody>
          <a:bodyPr wrap="square" lIns="0" tIns="0" rIns="0" bIns="0" rtlCol="0" anchor="t">
            <a:spAutoFit/>
          </a:bodyPr>
          <a:lstStyle/>
          <a:p>
            <a:pPr algn="ctr">
              <a:lnSpc>
                <a:spcPts val="1285"/>
              </a:lnSpc>
              <a:spcBef>
                <a:spcPct val="0"/>
              </a:spcBef>
            </a:pPr>
            <a:r>
              <a:rPr lang="en-US" sz="915" dirty="0">
                <a:solidFill>
                  <a:srgbClr val="000000"/>
                </a:solidFill>
                <a:latin typeface="JetBrains Mono" panose="02010509020102050004"/>
                <a:ea typeface="JetBrains Mono" panose="02010509020102050004"/>
                <a:cs typeface="JetBrains Mono" panose="02010509020102050004"/>
                <a:sym typeface="JetBrains Mono" panose="02010509020102050004"/>
              </a:rPr>
              <a:t>Ex: kubectl run nginx-pod --image=nginx:1.27.0</a:t>
            </a:r>
          </a:p>
        </p:txBody>
      </p:sp>
      <p:sp>
        <p:nvSpPr>
          <p:cNvPr id="6" name="TextBox 6"/>
          <p:cNvSpPr txBox="1"/>
          <p:nvPr/>
        </p:nvSpPr>
        <p:spPr>
          <a:xfrm>
            <a:off x="513635" y="1540860"/>
            <a:ext cx="1696165" cy="152734"/>
          </a:xfrm>
          <a:prstGeom prst="rect">
            <a:avLst/>
          </a:prstGeom>
        </p:spPr>
        <p:txBody>
          <a:bodyPr wrap="square" lIns="0" tIns="0" rIns="0" bIns="0" rtlCol="0" anchor="t">
            <a:spAutoFit/>
          </a:bodyPr>
          <a:lstStyle/>
          <a:p>
            <a:pPr algn="ctr">
              <a:lnSpc>
                <a:spcPts val="1285"/>
              </a:lnSpc>
              <a:spcBef>
                <a:spcPct val="0"/>
              </a:spcBef>
            </a:pPr>
            <a:r>
              <a:rPr lang="en-US" sz="915" dirty="0">
                <a:solidFill>
                  <a:srgbClr val="000000"/>
                </a:solidFill>
                <a:latin typeface="JetBrains Mono" panose="02010509020102050004"/>
                <a:ea typeface="JetBrains Mono" panose="02010509020102050004"/>
                <a:cs typeface="JetBrains Mono" panose="02010509020102050004"/>
                <a:sym typeface="JetBrains Mono" panose="02010509020102050004"/>
              </a:rPr>
              <a:t>kubectl run --help</a:t>
            </a:r>
          </a:p>
        </p:txBody>
      </p:sp>
      <p:sp>
        <p:nvSpPr>
          <p:cNvPr id="7" name="TextBox 7"/>
          <p:cNvSpPr txBox="1"/>
          <p:nvPr/>
        </p:nvSpPr>
        <p:spPr>
          <a:xfrm>
            <a:off x="2398240" y="1540861"/>
            <a:ext cx="4840760" cy="152734"/>
          </a:xfrm>
          <a:prstGeom prst="rect">
            <a:avLst/>
          </a:prstGeom>
        </p:spPr>
        <p:txBody>
          <a:bodyPr wrap="square" lIns="0" tIns="0" rIns="0" bIns="0" rtlCol="0" anchor="t">
            <a:spAutoFit/>
          </a:bodyPr>
          <a:lstStyle/>
          <a:p>
            <a:pPr algn="ctr">
              <a:lnSpc>
                <a:spcPts val="1285"/>
              </a:lnSpc>
              <a:spcBef>
                <a:spcPct val="0"/>
              </a:spcBef>
            </a:pPr>
            <a:r>
              <a:rPr lang="en-US" sz="915" dirty="0">
                <a:solidFill>
                  <a:srgbClr val="000000"/>
                </a:solidFill>
                <a:latin typeface="JetBrains Mono" panose="02010509020102050004"/>
                <a:ea typeface="JetBrains Mono" panose="02010509020102050004"/>
                <a:cs typeface="JetBrains Mono" panose="02010509020102050004"/>
                <a:sym typeface="JetBrains Mono" panose="02010509020102050004"/>
              </a:rPr>
              <a:t>This provides usage examples and all available options.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623019" y="855555"/>
          <a:ext cx="3948982" cy="3562349"/>
        </p:xfrm>
        <a:graphic>
          <a:graphicData uri="http://schemas.openxmlformats.org/drawingml/2006/table">
            <a:tbl>
              <a:tblPr/>
              <a:tblGrid>
                <a:gridCol w="768350">
                  <a:extLst>
                    <a:ext uri="{9D8B030D-6E8A-4147-A177-3AD203B41FA5}">
                      <a16:colId xmlns:a16="http://schemas.microsoft.com/office/drawing/2014/main" val="20000"/>
                    </a:ext>
                  </a:extLst>
                </a:gridCol>
                <a:gridCol w="768350">
                  <a:extLst>
                    <a:ext uri="{9D8B030D-6E8A-4147-A177-3AD203B41FA5}">
                      <a16:colId xmlns:a16="http://schemas.microsoft.com/office/drawing/2014/main" val="20001"/>
                    </a:ext>
                  </a:extLst>
                </a:gridCol>
                <a:gridCol w="2412282">
                  <a:extLst>
                    <a:ext uri="{9D8B030D-6E8A-4147-A177-3AD203B41FA5}">
                      <a16:colId xmlns:a16="http://schemas.microsoft.com/office/drawing/2014/main" val="20002"/>
                    </a:ext>
                  </a:extLst>
                </a:gridCol>
              </a:tblGrid>
              <a:tr h="612877">
                <a:tc>
                  <a:txBody>
                    <a:bodyPr/>
                    <a:lstStyle/>
                    <a:p>
                      <a:pPr algn="l">
                        <a:lnSpc>
                          <a:spcPts val="1400"/>
                        </a:lnSpc>
                        <a:defRPr/>
                      </a:pPr>
                      <a:r>
                        <a:rPr lang="en-US" sz="1000">
                          <a:solidFill>
                            <a:srgbClr val="000000"/>
                          </a:solidFill>
                          <a:latin typeface="Open Sans"/>
                          <a:ea typeface="Open Sans"/>
                          <a:cs typeface="Open Sans"/>
                          <a:sym typeface="Open Sans"/>
                        </a:rPr>
                        <a:t>Command</a:t>
                      </a:r>
                      <a:endParaRPr lang="en-US" sz="1100"/>
                    </a:p>
                  </a:txBody>
                  <a:tcPr marL="104775" marR="104775" marT="104775" marB="1047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Description</a:t>
                      </a:r>
                      <a:endParaRPr lang="en-US" sz="1100"/>
                    </a:p>
                  </a:txBody>
                  <a:tcPr marL="104775" marR="104775" marT="104775" marB="1047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Options / Explanation</a:t>
                      </a:r>
                      <a:endParaRPr lang="en-US" sz="1100"/>
                    </a:p>
                  </a:txBody>
                  <a:tcPr marL="104775" marR="104775" marT="104775" marB="1047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474736">
                <a:tc>
                  <a:txBody>
                    <a:bodyPr/>
                    <a:lstStyle/>
                    <a:p>
                      <a:pPr algn="l">
                        <a:lnSpc>
                          <a:spcPts val="1400"/>
                        </a:lnSpc>
                        <a:defRPr/>
                      </a:pPr>
                      <a:r>
                        <a:rPr lang="en-US" sz="1000">
                          <a:solidFill>
                            <a:srgbClr val="000000"/>
                          </a:solidFill>
                          <a:latin typeface="Open Sans"/>
                          <a:ea typeface="Open Sans"/>
                          <a:cs typeface="Open Sans"/>
                          <a:sym typeface="Open Sans"/>
                        </a:rPr>
                        <a:t>kubectl get pods</a:t>
                      </a:r>
                      <a:endParaRPr lang="en-US" sz="1100"/>
                    </a:p>
                  </a:txBody>
                  <a:tcPr marL="104775" marR="104775" marT="104775" marB="1047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Lists all running pods and their basic status.</a:t>
                      </a:r>
                      <a:endParaRPr lang="en-US" sz="1100"/>
                    </a:p>
                  </a:txBody>
                  <a:tcPr marL="104775" marR="104775" marT="104775" marB="1047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Shows NAME, READY, STATUS, RESTARTS, AGE.</a:t>
                      </a:r>
                      <a:endParaRPr lang="en-US" sz="1100"/>
                    </a:p>
                  </a:txBody>
                  <a:tcPr marL="104775" marR="104775" marT="104775" marB="1047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474736">
                <a:tc>
                  <a:txBody>
                    <a:bodyPr/>
                    <a:lstStyle/>
                    <a:p>
                      <a:pPr algn="l">
                        <a:lnSpc>
                          <a:spcPts val="1400"/>
                        </a:lnSpc>
                        <a:defRPr/>
                      </a:pPr>
                      <a:r>
                        <a:rPr lang="en-US" sz="1000">
                          <a:solidFill>
                            <a:srgbClr val="000000"/>
                          </a:solidFill>
                          <a:latin typeface="Open Sans"/>
                          <a:ea typeface="Open Sans"/>
                          <a:cs typeface="Open Sans"/>
                          <a:sym typeface="Open Sans"/>
                        </a:rPr>
                        <a:t>kubectl describe pod &lt;pod_name&gt;</a:t>
                      </a:r>
                      <a:endParaRPr lang="en-US" sz="1100"/>
                    </a:p>
                  </a:txBody>
                  <a:tcPr marL="104775" marR="104775" marT="104775" marB="1047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Provides detailed information about a specific pod.</a:t>
                      </a:r>
                      <a:endParaRPr lang="en-US" sz="1100"/>
                    </a:p>
                  </a:txBody>
                  <a:tcPr marL="104775" marR="104775" marT="104775" marB="1047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400"/>
                        </a:lnSpc>
                        <a:defRPr/>
                      </a:pPr>
                      <a:r>
                        <a:rPr lang="en-US" sz="1000">
                          <a:solidFill>
                            <a:srgbClr val="000000"/>
                          </a:solidFill>
                          <a:latin typeface="Open Sans"/>
                          <a:ea typeface="Open Sans"/>
                          <a:cs typeface="Open Sans"/>
                          <a:sym typeface="Open Sans"/>
                        </a:rPr>
                        <a:t>Includes Node assignment, IP address, Status, Conditions, and Events.</a:t>
                      </a:r>
                      <a:endParaRPr lang="en-US" sz="1100"/>
                    </a:p>
                  </a:txBody>
                  <a:tcPr marL="104775" marR="104775" marT="104775" marB="1047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3" name="TextBox 3"/>
          <p:cNvSpPr txBox="1"/>
          <p:nvPr/>
        </p:nvSpPr>
        <p:spPr>
          <a:xfrm>
            <a:off x="2438081" y="367371"/>
            <a:ext cx="4605538" cy="146979"/>
          </a:xfrm>
          <a:prstGeom prst="rect">
            <a:avLst/>
          </a:prstGeom>
        </p:spPr>
        <p:txBody>
          <a:bodyPr lIns="0" tIns="0" rIns="0" bIns="0" rtlCol="0" anchor="t">
            <a:spAutoFit/>
          </a:bodyPr>
          <a:lstStyle/>
          <a:p>
            <a:pPr algn="ctr">
              <a:lnSpc>
                <a:spcPts val="1245"/>
              </a:lnSpc>
              <a:spcBef>
                <a:spcPct val="0"/>
              </a:spcBef>
            </a:pPr>
            <a:r>
              <a:rPr lang="en-US" sz="89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Exploring Pod Inspection, Communication, and Management with kubectl</a:t>
            </a:r>
          </a:p>
        </p:txBody>
      </p:sp>
      <p:sp>
        <p:nvSpPr>
          <p:cNvPr id="4" name="TextBox 4"/>
          <p:cNvSpPr txBox="1"/>
          <p:nvPr/>
        </p:nvSpPr>
        <p:spPr>
          <a:xfrm>
            <a:off x="4740850" y="1977586"/>
            <a:ext cx="4175800" cy="1547168"/>
          </a:xfrm>
          <a:prstGeom prst="rect">
            <a:avLst/>
          </a:prstGeom>
        </p:spPr>
        <p:txBody>
          <a:bodyPr lIns="0" tIns="0" rIns="0" bIns="0" rtlCol="0" anchor="t">
            <a:spAutoFit/>
          </a:bodyPr>
          <a:lstStyle/>
          <a:p>
            <a:pPr algn="l">
              <a:lnSpc>
                <a:spcPts val="1420"/>
              </a:lnSpc>
              <a:spcBef>
                <a:spcPct val="0"/>
              </a:spcBef>
            </a:pPr>
            <a:r>
              <a:rPr lang="en-US" sz="1015"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The kubectl describe output includes:</a:t>
            </a:r>
          </a:p>
          <a:p>
            <a:pPr algn="l">
              <a:lnSpc>
                <a:spcPts val="1420"/>
              </a:lnSpc>
              <a:spcBef>
                <a:spcPct val="0"/>
              </a:spcBef>
            </a:pPr>
            <a:endParaRPr lang="en-US" sz="1015"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endParaRPr>
          </a:p>
          <a:p>
            <a:pPr algn="l">
              <a:lnSpc>
                <a:spcPts val="1420"/>
              </a:lnSpc>
              <a:spcBef>
                <a:spcPct val="0"/>
              </a:spcBef>
            </a:pPr>
            <a:r>
              <a:rPr lang="en-US" sz="1015">
                <a:solidFill>
                  <a:srgbClr val="000000"/>
                </a:solidFill>
                <a:latin typeface="JetBrains Mono" panose="02010509020102050004"/>
                <a:ea typeface="JetBrains Mono" panose="02010509020102050004"/>
                <a:cs typeface="JetBrains Mono" panose="02010509020102050004"/>
                <a:sym typeface="JetBrains Mono" panose="02010509020102050004"/>
              </a:rPr>
              <a:t>Namespace where the pod is created.</a:t>
            </a:r>
          </a:p>
          <a:p>
            <a:pPr algn="l">
              <a:lnSpc>
                <a:spcPts val="1420"/>
              </a:lnSpc>
              <a:spcBef>
                <a:spcPct val="0"/>
              </a:spcBef>
            </a:pPr>
            <a:r>
              <a:rPr lang="en-US" sz="1015">
                <a:solidFill>
                  <a:srgbClr val="000000"/>
                </a:solidFill>
                <a:latin typeface="JetBrains Mono" panose="02010509020102050004"/>
                <a:ea typeface="JetBrains Mono" panose="02010509020102050004"/>
                <a:cs typeface="JetBrains Mono" panose="02010509020102050004"/>
                <a:sym typeface="JetBrains Mono" panose="02010509020102050004"/>
              </a:rPr>
              <a:t>Node where it is running.</a:t>
            </a:r>
          </a:p>
          <a:p>
            <a:pPr algn="l">
              <a:lnSpc>
                <a:spcPts val="1420"/>
              </a:lnSpc>
              <a:spcBef>
                <a:spcPct val="0"/>
              </a:spcBef>
            </a:pPr>
            <a:r>
              <a:rPr lang="en-US" sz="1015">
                <a:solidFill>
                  <a:srgbClr val="000000"/>
                </a:solidFill>
                <a:latin typeface="JetBrains Mono" panose="02010509020102050004"/>
                <a:ea typeface="JetBrains Mono" panose="02010509020102050004"/>
                <a:cs typeface="JetBrains Mono" panose="02010509020102050004"/>
                <a:sym typeface="JetBrains Mono" panose="02010509020102050004"/>
              </a:rPr>
              <a:t>Start time of the pod.</a:t>
            </a:r>
          </a:p>
          <a:p>
            <a:pPr algn="l">
              <a:lnSpc>
                <a:spcPts val="1420"/>
              </a:lnSpc>
              <a:spcBef>
                <a:spcPct val="0"/>
              </a:spcBef>
            </a:pPr>
            <a:r>
              <a:rPr lang="en-US" sz="1015">
                <a:solidFill>
                  <a:srgbClr val="000000"/>
                </a:solidFill>
                <a:latin typeface="JetBrains Mono" panose="02010509020102050004"/>
                <a:ea typeface="JetBrains Mono" panose="02010509020102050004"/>
                <a:cs typeface="JetBrains Mono" panose="02010509020102050004"/>
                <a:sym typeface="JetBrains Mono" panose="02010509020102050004"/>
              </a:rPr>
              <a:t>Pod IP address (internal to the cluster).</a:t>
            </a:r>
          </a:p>
          <a:p>
            <a:pPr algn="l">
              <a:lnSpc>
                <a:spcPts val="1420"/>
              </a:lnSpc>
              <a:spcBef>
                <a:spcPct val="0"/>
              </a:spcBef>
            </a:pPr>
            <a:r>
              <a:rPr lang="en-US" sz="1015">
                <a:solidFill>
                  <a:srgbClr val="000000"/>
                </a:solidFill>
                <a:latin typeface="JetBrains Mono" panose="02010509020102050004"/>
                <a:ea typeface="JetBrains Mono" panose="02010509020102050004"/>
                <a:cs typeface="JetBrains Mono" panose="02010509020102050004"/>
                <a:sym typeface="JetBrains Mono" panose="02010509020102050004"/>
              </a:rPr>
              <a:t>Container image details for debugging.</a:t>
            </a:r>
          </a:p>
          <a:p>
            <a:pPr algn="l">
              <a:lnSpc>
                <a:spcPts val="1420"/>
              </a:lnSpc>
              <a:spcBef>
                <a:spcPct val="0"/>
              </a:spcBef>
            </a:pPr>
            <a:r>
              <a:rPr lang="en-US" sz="1015">
                <a:solidFill>
                  <a:srgbClr val="000000"/>
                </a:solidFill>
                <a:latin typeface="JetBrains Mono" panose="02010509020102050004"/>
                <a:ea typeface="JetBrains Mono" panose="02010509020102050004"/>
                <a:cs typeface="JetBrains Mono" panose="02010509020102050004"/>
                <a:sym typeface="JetBrains Mono" panose="02010509020102050004"/>
              </a:rPr>
              <a:t>Conditions &amp; Events showing pod scheduling and health status.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603706" y="888891"/>
          <a:ext cx="5609918" cy="2628128"/>
        </p:xfrm>
        <a:graphic>
          <a:graphicData uri="http://schemas.openxmlformats.org/drawingml/2006/table">
            <a:tbl>
              <a:tblPr/>
              <a:tblGrid>
                <a:gridCol w="1885691">
                  <a:extLst>
                    <a:ext uri="{9D8B030D-6E8A-4147-A177-3AD203B41FA5}">
                      <a16:colId xmlns:a16="http://schemas.microsoft.com/office/drawing/2014/main" val="20000"/>
                    </a:ext>
                  </a:extLst>
                </a:gridCol>
                <a:gridCol w="1011640">
                  <a:extLst>
                    <a:ext uri="{9D8B030D-6E8A-4147-A177-3AD203B41FA5}">
                      <a16:colId xmlns:a16="http://schemas.microsoft.com/office/drawing/2014/main" val="20001"/>
                    </a:ext>
                  </a:extLst>
                </a:gridCol>
                <a:gridCol w="2712587">
                  <a:extLst>
                    <a:ext uri="{9D8B030D-6E8A-4147-A177-3AD203B41FA5}">
                      <a16:colId xmlns:a16="http://schemas.microsoft.com/office/drawing/2014/main" val="20002"/>
                    </a:ext>
                  </a:extLst>
                </a:gridCol>
              </a:tblGrid>
              <a:tr h="412576">
                <a:tc>
                  <a:txBody>
                    <a:bodyPr/>
                    <a:lstStyle/>
                    <a:p>
                      <a:pPr algn="l">
                        <a:lnSpc>
                          <a:spcPts val="1260"/>
                        </a:lnSpc>
                        <a:defRPr/>
                      </a:pPr>
                      <a:r>
                        <a:rPr lang="en-US" sz="900">
                          <a:solidFill>
                            <a:srgbClr val="000000"/>
                          </a:solidFill>
                          <a:latin typeface="Open Sans"/>
                          <a:ea typeface="Open Sans"/>
                          <a:cs typeface="Open Sans"/>
                          <a:sym typeface="Open Sans"/>
                        </a:rPr>
                        <a:t>Command</a:t>
                      </a:r>
                      <a:endParaRPr lang="en-US" sz="1100"/>
                    </a:p>
                  </a:txBody>
                  <a:tcPr marL="104775" marR="104775" marT="104775" marB="1047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Description</a:t>
                      </a:r>
                      <a:endParaRPr lang="en-US" sz="1100"/>
                    </a:p>
                  </a:txBody>
                  <a:tcPr marL="104775" marR="104775" marT="104775" marB="1047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Options / Explanation</a:t>
                      </a:r>
                      <a:endParaRPr lang="en-US" sz="1100"/>
                    </a:p>
                  </a:txBody>
                  <a:tcPr marL="104775" marR="104775" marT="104775" marB="1047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180158">
                <a:tc>
                  <a:txBody>
                    <a:bodyPr/>
                    <a:lstStyle/>
                    <a:p>
                      <a:pPr algn="l">
                        <a:lnSpc>
                          <a:spcPts val="1260"/>
                        </a:lnSpc>
                        <a:defRPr/>
                      </a:pPr>
                      <a:r>
                        <a:rPr lang="en-US" sz="900">
                          <a:solidFill>
                            <a:srgbClr val="000000"/>
                          </a:solidFill>
                          <a:latin typeface="Open Sans"/>
                          <a:ea typeface="Open Sans"/>
                          <a:cs typeface="Open Sans"/>
                          <a:sym typeface="Open Sans"/>
                        </a:rPr>
                        <a:t>kubectl get pod &lt;pod_name&gt; -o wide</a:t>
                      </a:r>
                      <a:endParaRPr lang="en-US" sz="1100"/>
                    </a:p>
                  </a:txBody>
                  <a:tcPr marL="104775" marR="104775" marT="104775" marB="1047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Shows additional details, including the pod’s internal IP address.</a:t>
                      </a:r>
                      <a:endParaRPr lang="en-US" sz="1100"/>
                    </a:p>
                  </a:txBody>
                  <a:tcPr marL="104775" marR="104775" marT="104775" marB="1047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Useful for internal communication.</a:t>
                      </a:r>
                      <a:endParaRPr lang="en-US" sz="1100"/>
                    </a:p>
                  </a:txBody>
                  <a:tcPr marL="104775" marR="104775" marT="104775" marB="1047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26641">
                <a:tc>
                  <a:txBody>
                    <a:bodyPr/>
                    <a:lstStyle/>
                    <a:p>
                      <a:pPr algn="l">
                        <a:lnSpc>
                          <a:spcPts val="1260"/>
                        </a:lnSpc>
                        <a:defRPr/>
                      </a:pPr>
                      <a:r>
                        <a:rPr lang="en-US" sz="900">
                          <a:solidFill>
                            <a:srgbClr val="000000"/>
                          </a:solidFill>
                          <a:latin typeface="Open Sans"/>
                          <a:ea typeface="Open Sans"/>
                          <a:cs typeface="Open Sans"/>
                          <a:sym typeface="Open Sans"/>
                        </a:rPr>
                        <a:t>curl &lt;pod_ip&gt; (from another pod)</a:t>
                      </a:r>
                      <a:endParaRPr lang="en-US" sz="1100"/>
                    </a:p>
                  </a:txBody>
                  <a:tcPr marL="104775" marR="104775" marT="104775" marB="1047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Tests direct communication with the pod’s IP address.</a:t>
                      </a:r>
                      <a:endParaRPr lang="en-US" sz="1100"/>
                    </a:p>
                  </a:txBody>
                  <a:tcPr marL="104775" marR="104775" marT="104775" marB="1047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260"/>
                        </a:lnSpc>
                        <a:defRPr/>
                      </a:pPr>
                      <a:r>
                        <a:rPr lang="en-US" sz="900">
                          <a:solidFill>
                            <a:srgbClr val="000000"/>
                          </a:solidFill>
                          <a:latin typeface="Open Sans"/>
                          <a:ea typeface="Open Sans"/>
                          <a:cs typeface="Open Sans"/>
                          <a:sym typeface="Open Sans"/>
                        </a:rPr>
                        <a:t>Works only inside the cluster.</a:t>
                      </a:r>
                      <a:endParaRPr lang="en-US" sz="1100"/>
                    </a:p>
                  </a:txBody>
                  <a:tcPr marL="104775" marR="104775" marT="104775" marB="1047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3" name="TextBox 3"/>
          <p:cNvSpPr txBox="1"/>
          <p:nvPr/>
        </p:nvSpPr>
        <p:spPr>
          <a:xfrm>
            <a:off x="603706" y="504825"/>
            <a:ext cx="8289851" cy="275776"/>
          </a:xfrm>
          <a:prstGeom prst="rect">
            <a:avLst/>
          </a:prstGeom>
        </p:spPr>
        <p:txBody>
          <a:bodyPr lIns="0" tIns="0" rIns="0" bIns="0" rtlCol="0" anchor="t">
            <a:spAutoFit/>
          </a:bodyPr>
          <a:lstStyle/>
          <a:p>
            <a:pPr algn="ctr">
              <a:lnSpc>
                <a:spcPts val="1190"/>
              </a:lnSpc>
              <a:spcBef>
                <a:spcPct val="0"/>
              </a:spcBef>
            </a:pPr>
            <a:r>
              <a:rPr lang="en-US" sz="85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Communicating with a Pod Internally</a:t>
            </a:r>
          </a:p>
          <a:p>
            <a:pPr algn="ctr">
              <a:lnSpc>
                <a:spcPts val="1190"/>
              </a:lnSpc>
              <a:spcBef>
                <a:spcPct val="0"/>
              </a:spcBef>
            </a:pPr>
            <a:r>
              <a:rPr lang="en-US" sz="850">
                <a:solidFill>
                  <a:srgbClr val="000000"/>
                </a:solidFill>
                <a:latin typeface="JetBrains Mono" panose="02010509020102050004"/>
                <a:ea typeface="JetBrains Mono" panose="02010509020102050004"/>
                <a:cs typeface="JetBrains Mono" panose="02010509020102050004"/>
                <a:sym typeface="JetBrains Mono" panose="02010509020102050004"/>
              </a:rPr>
              <a:t>Kubernetes assigns an internal IP to each pod, but this IP is not accessible externally. It can only be used within the cluster.</a:t>
            </a:r>
          </a:p>
        </p:txBody>
      </p:sp>
      <p:sp>
        <p:nvSpPr>
          <p:cNvPr id="4" name="TextBox 4"/>
          <p:cNvSpPr txBox="1"/>
          <p:nvPr/>
        </p:nvSpPr>
        <p:spPr>
          <a:xfrm>
            <a:off x="1638691" y="3904877"/>
            <a:ext cx="5303589" cy="279189"/>
          </a:xfrm>
          <a:prstGeom prst="rect">
            <a:avLst/>
          </a:prstGeom>
        </p:spPr>
        <p:txBody>
          <a:bodyPr lIns="0" tIns="0" rIns="0" bIns="0" rtlCol="0" anchor="t">
            <a:spAutoFit/>
          </a:bodyPr>
          <a:lstStyle/>
          <a:p>
            <a:pPr algn="l">
              <a:lnSpc>
                <a:spcPts val="1120"/>
              </a:lnSpc>
              <a:spcBef>
                <a:spcPct val="0"/>
              </a:spcBef>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Running curl &lt;pod_ip&gt; from outside the cluster will fail because the pod IP is private.</a:t>
            </a:r>
          </a:p>
          <a:p>
            <a:pPr algn="l">
              <a:lnSpc>
                <a:spcPts val="1120"/>
              </a:lnSpc>
              <a:spcBef>
                <a:spcPct val="0"/>
              </a:spcBef>
            </a:pPr>
            <a:r>
              <a:rPr lang="en-US" sz="800">
                <a:solidFill>
                  <a:srgbClr val="000000"/>
                </a:solidFill>
                <a:latin typeface="JetBrains Mono" panose="02010509020102050004"/>
                <a:ea typeface="JetBrains Mono" panose="02010509020102050004"/>
                <a:cs typeface="JetBrains Mono" panose="02010509020102050004"/>
                <a:sym typeface="JetBrains Mono" panose="02010509020102050004"/>
              </a:rPr>
              <a:t>To test communication, we must create another pod inside the cluster.</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514350" y="793467"/>
          <a:ext cx="3657600" cy="2279650"/>
        </p:xfrm>
        <a:graphic>
          <a:graphicData uri="http://schemas.openxmlformats.org/drawingml/2006/table">
            <a:tbl>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tblGrid>
              <a:tr h="685176">
                <a:tc>
                  <a:txBody>
                    <a:bodyPr/>
                    <a:lstStyle/>
                    <a:p>
                      <a:pPr algn="ctr">
                        <a:lnSpc>
                          <a:spcPts val="1260"/>
                        </a:lnSpc>
                        <a:defRPr/>
                      </a:pPr>
                      <a:r>
                        <a:rPr lang="en-US" sz="900">
                          <a:solidFill>
                            <a:srgbClr val="000000"/>
                          </a:solidFill>
                          <a:latin typeface="Open Sans"/>
                          <a:ea typeface="Open Sans"/>
                          <a:cs typeface="Open Sans"/>
                          <a:sym typeface="Open Sans"/>
                        </a:rPr>
                        <a:t>Command</a:t>
                      </a:r>
                      <a:endParaRPr lang="en-US" sz="1100"/>
                    </a:p>
                  </a:txBody>
                  <a:tcPr marL="104775" marR="104775" marT="104775" marB="1047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260"/>
                        </a:lnSpc>
                        <a:defRPr/>
                      </a:pPr>
                      <a:r>
                        <a:rPr lang="en-US" sz="900">
                          <a:solidFill>
                            <a:srgbClr val="000000"/>
                          </a:solidFill>
                          <a:latin typeface="Open Sans"/>
                          <a:ea typeface="Open Sans"/>
                          <a:cs typeface="Open Sans"/>
                          <a:sym typeface="Open Sans"/>
                        </a:rPr>
                        <a:t>Description</a:t>
                      </a:r>
                      <a:endParaRPr lang="en-US" sz="1100"/>
                    </a:p>
                  </a:txBody>
                  <a:tcPr marL="104775" marR="104775" marT="104775" marB="1047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260"/>
                        </a:lnSpc>
                        <a:defRPr/>
                      </a:pPr>
                      <a:r>
                        <a:rPr lang="en-US" sz="900">
                          <a:solidFill>
                            <a:srgbClr val="000000"/>
                          </a:solidFill>
                          <a:latin typeface="Open Sans"/>
                          <a:ea typeface="Open Sans"/>
                          <a:cs typeface="Open Sans"/>
                          <a:sym typeface="Open Sans"/>
                        </a:rPr>
                        <a:t>Options / Explanation</a:t>
                      </a:r>
                      <a:endParaRPr lang="en-US" sz="1100"/>
                    </a:p>
                  </a:txBody>
                  <a:tcPr marL="104775" marR="104775" marT="104775" marB="1047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74079">
                <a:tc>
                  <a:txBody>
                    <a:bodyPr/>
                    <a:lstStyle/>
                    <a:p>
                      <a:pPr algn="ctr">
                        <a:lnSpc>
                          <a:spcPts val="1260"/>
                        </a:lnSpc>
                        <a:defRPr/>
                      </a:pPr>
                      <a:r>
                        <a:rPr lang="en-US" sz="900">
                          <a:solidFill>
                            <a:srgbClr val="000000"/>
                          </a:solidFill>
                          <a:latin typeface="Open Sans"/>
                          <a:ea typeface="Open Sans"/>
                          <a:cs typeface="Open Sans"/>
                          <a:sym typeface="Open Sans"/>
                        </a:rPr>
                        <a:t>kubectl run alpine --image=alpine:3.20 -it -- sh</a:t>
                      </a:r>
                      <a:endParaRPr lang="en-US" sz="1100"/>
                    </a:p>
                  </a:txBody>
                  <a:tcPr marL="104775" marR="104775" marT="104775" marB="1047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260"/>
                        </a:lnSpc>
                        <a:defRPr/>
                      </a:pPr>
                      <a:r>
                        <a:rPr lang="en-US" sz="900">
                          <a:solidFill>
                            <a:srgbClr val="000000"/>
                          </a:solidFill>
                          <a:latin typeface="Open Sans"/>
                          <a:ea typeface="Open Sans"/>
                          <a:cs typeface="Open Sans"/>
                          <a:sym typeface="Open Sans"/>
                        </a:rPr>
                        <a:t>Creates an interactive pod with Alpine Linux.</a:t>
                      </a:r>
                      <a:endParaRPr lang="en-US" sz="1100"/>
                    </a:p>
                  </a:txBody>
                  <a:tcPr marL="104775" marR="104775" marT="104775" marB="1047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260"/>
                        </a:lnSpc>
                        <a:defRPr/>
                      </a:pPr>
                      <a:r>
                        <a:rPr lang="en-US" sz="900">
                          <a:solidFill>
                            <a:srgbClr val="000000"/>
                          </a:solidFill>
                          <a:latin typeface="Open Sans"/>
                          <a:ea typeface="Open Sans"/>
                          <a:cs typeface="Open Sans"/>
                          <a:sym typeface="Open Sans"/>
                        </a:rPr>
                        <a:t>-it allows interaction, sh opens a shell.</a:t>
                      </a:r>
                      <a:endParaRPr lang="en-US" sz="1100"/>
                    </a:p>
                  </a:txBody>
                  <a:tcPr marL="104775" marR="104775" marT="104775" marB="1047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20395">
                <a:tc>
                  <a:txBody>
                    <a:bodyPr/>
                    <a:lstStyle/>
                    <a:p>
                      <a:pPr algn="ctr">
                        <a:lnSpc>
                          <a:spcPts val="1260"/>
                        </a:lnSpc>
                        <a:defRPr/>
                      </a:pPr>
                      <a:r>
                        <a:rPr lang="en-US" sz="900">
                          <a:solidFill>
                            <a:srgbClr val="000000"/>
                          </a:solidFill>
                          <a:latin typeface="Open Sans"/>
                          <a:ea typeface="Open Sans"/>
                          <a:cs typeface="Open Sans"/>
                          <a:sym typeface="Open Sans"/>
                        </a:rPr>
                        <a:t>apk add curl</a:t>
                      </a:r>
                      <a:endParaRPr lang="en-US" sz="1100"/>
                    </a:p>
                  </a:txBody>
                  <a:tcPr marL="104775" marR="104775" marT="104775" marB="1047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260"/>
                        </a:lnSpc>
                        <a:defRPr/>
                      </a:pPr>
                      <a:r>
                        <a:rPr lang="en-US" sz="900">
                          <a:solidFill>
                            <a:srgbClr val="000000"/>
                          </a:solidFill>
                          <a:latin typeface="Open Sans"/>
                          <a:ea typeface="Open Sans"/>
                          <a:cs typeface="Open Sans"/>
                          <a:sym typeface="Open Sans"/>
                        </a:rPr>
                        <a:t>Installs curl inside the Alpine container.</a:t>
                      </a:r>
                      <a:endParaRPr lang="en-US" sz="1100"/>
                    </a:p>
                  </a:txBody>
                  <a:tcPr marL="104775" marR="104775" marT="104775" marB="1047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260"/>
                        </a:lnSpc>
                        <a:defRPr/>
                      </a:pPr>
                      <a:r>
                        <a:rPr lang="en-US" sz="900">
                          <a:solidFill>
                            <a:srgbClr val="000000"/>
                          </a:solidFill>
                          <a:latin typeface="Open Sans"/>
                          <a:ea typeface="Open Sans"/>
                          <a:cs typeface="Open Sans"/>
                          <a:sym typeface="Open Sans"/>
                        </a:rPr>
                        <a:t>Alpine uses apk instead of apt/yum.</a:t>
                      </a:r>
                      <a:endParaRPr lang="en-US" sz="1100"/>
                    </a:p>
                  </a:txBody>
                  <a:tcPr marL="104775" marR="104775" marT="104775" marB="1047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3" name="TextBox 3"/>
          <p:cNvSpPr txBox="1"/>
          <p:nvPr/>
        </p:nvSpPr>
        <p:spPr>
          <a:xfrm>
            <a:off x="513561" y="382270"/>
            <a:ext cx="3311634" cy="167983"/>
          </a:xfrm>
          <a:prstGeom prst="rect">
            <a:avLst/>
          </a:prstGeom>
        </p:spPr>
        <p:txBody>
          <a:bodyPr lIns="0" tIns="0" rIns="0" bIns="0" rtlCol="0" anchor="t">
            <a:spAutoFit/>
          </a:bodyPr>
          <a:lstStyle/>
          <a:p>
            <a:pPr algn="ctr">
              <a:lnSpc>
                <a:spcPts val="1450"/>
              </a:lnSpc>
              <a:spcBef>
                <a:spcPct val="0"/>
              </a:spcBef>
            </a:pPr>
            <a:r>
              <a:rPr lang="en-US" sz="1035"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Creating an Interactive Shell Inside a Pod</a:t>
            </a:r>
          </a:p>
        </p:txBody>
      </p:sp>
      <p:sp>
        <p:nvSpPr>
          <p:cNvPr id="4" name="TextBox 4"/>
          <p:cNvSpPr txBox="1"/>
          <p:nvPr/>
        </p:nvSpPr>
        <p:spPr>
          <a:xfrm>
            <a:off x="513561" y="586244"/>
            <a:ext cx="5597046" cy="152182"/>
          </a:xfrm>
          <a:prstGeom prst="rect">
            <a:avLst/>
          </a:prstGeom>
        </p:spPr>
        <p:txBody>
          <a:bodyPr lIns="0" tIns="0" rIns="0" bIns="0" rtlCol="0" anchor="t">
            <a:spAutoFit/>
          </a:bodyPr>
          <a:lstStyle/>
          <a:p>
            <a:pPr algn="ctr">
              <a:lnSpc>
                <a:spcPts val="1320"/>
              </a:lnSpc>
              <a:spcBef>
                <a:spcPct val="0"/>
              </a:spcBef>
            </a:pPr>
            <a:r>
              <a:rPr lang="en-US" sz="940">
                <a:solidFill>
                  <a:srgbClr val="000000"/>
                </a:solidFill>
                <a:latin typeface="JetBrains Mono" panose="02010509020102050004"/>
                <a:ea typeface="JetBrains Mono" panose="02010509020102050004"/>
                <a:cs typeface="JetBrains Mono" panose="02010509020102050004"/>
                <a:sym typeface="JetBrains Mono" panose="02010509020102050004"/>
              </a:rPr>
              <a:t>To interact with a pod’s container, we can start an interactive shell session.</a:t>
            </a:r>
          </a:p>
        </p:txBody>
      </p:sp>
      <p:sp>
        <p:nvSpPr>
          <p:cNvPr id="5" name="TextBox 5"/>
          <p:cNvSpPr txBox="1"/>
          <p:nvPr/>
        </p:nvSpPr>
        <p:spPr>
          <a:xfrm>
            <a:off x="514350" y="3301717"/>
            <a:ext cx="5052802" cy="156909"/>
          </a:xfrm>
          <a:prstGeom prst="rect">
            <a:avLst/>
          </a:prstGeom>
        </p:spPr>
        <p:txBody>
          <a:bodyPr lIns="0" tIns="0" rIns="0" bIns="0" rtlCol="0" anchor="t">
            <a:spAutoFit/>
          </a:bodyPr>
          <a:lstStyle/>
          <a:p>
            <a:pPr algn="ctr">
              <a:lnSpc>
                <a:spcPts val="1365"/>
              </a:lnSpc>
              <a:spcBef>
                <a:spcPct val="0"/>
              </a:spcBef>
            </a:pPr>
            <a:r>
              <a:rPr lang="en-US" sz="975">
                <a:solidFill>
                  <a:srgbClr val="000000"/>
                </a:solidFill>
                <a:latin typeface="JetBrains Mono" panose="02010509020102050004"/>
                <a:ea typeface="JetBrains Mono" panose="02010509020102050004"/>
                <a:cs typeface="JetBrains Mono" panose="02010509020102050004"/>
                <a:sym typeface="JetBrains Mono" panose="02010509020102050004"/>
              </a:rPr>
              <a:t>After entering the container shell, we can test communication using:</a:t>
            </a:r>
          </a:p>
        </p:txBody>
      </p:sp>
      <p:sp>
        <p:nvSpPr>
          <p:cNvPr id="6" name="TextBox 6"/>
          <p:cNvSpPr txBox="1"/>
          <p:nvPr/>
        </p:nvSpPr>
        <p:spPr>
          <a:xfrm>
            <a:off x="1543094" y="3542924"/>
            <a:ext cx="1600112" cy="184815"/>
          </a:xfrm>
          <a:prstGeom prst="rect">
            <a:avLst/>
          </a:prstGeom>
        </p:spPr>
        <p:txBody>
          <a:bodyPr lIns="0" tIns="0" rIns="0" bIns="0" rtlCol="0" anchor="t">
            <a:spAutoFit/>
          </a:bodyPr>
          <a:lstStyle/>
          <a:p>
            <a:pPr algn="ctr">
              <a:lnSpc>
                <a:spcPts val="1550"/>
              </a:lnSpc>
              <a:spcBef>
                <a:spcPct val="0"/>
              </a:spcBef>
            </a:pPr>
            <a:r>
              <a:rPr lang="en-US" sz="1105">
                <a:solidFill>
                  <a:srgbClr val="000000"/>
                </a:solidFill>
                <a:latin typeface="JetBrains Mono" panose="02010509020102050004"/>
                <a:ea typeface="JetBrains Mono" panose="02010509020102050004"/>
                <a:cs typeface="JetBrains Mono" panose="02010509020102050004"/>
                <a:sym typeface="JetBrains Mono" panose="02010509020102050004"/>
              </a:rPr>
              <a:t>curl &lt;nginx_pod_ip&gt;</a:t>
            </a:r>
          </a:p>
        </p:txBody>
      </p:sp>
      <p:sp>
        <p:nvSpPr>
          <p:cNvPr id="7" name="TextBox 7"/>
          <p:cNvSpPr txBox="1"/>
          <p:nvPr/>
        </p:nvSpPr>
        <p:spPr>
          <a:xfrm>
            <a:off x="806896" y="3822988"/>
            <a:ext cx="3704780" cy="146336"/>
          </a:xfrm>
          <a:prstGeom prst="rect">
            <a:avLst/>
          </a:prstGeom>
        </p:spPr>
        <p:txBody>
          <a:bodyPr lIns="0" tIns="0" rIns="0" bIns="0" rtlCol="0" anchor="t">
            <a:spAutoFit/>
          </a:bodyPr>
          <a:lstStyle/>
          <a:p>
            <a:pPr algn="ctr">
              <a:lnSpc>
                <a:spcPts val="1260"/>
              </a:lnSpc>
              <a:spcBef>
                <a:spcPct val="0"/>
              </a:spcBef>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If successful, we receive an HTML response from Nginx.</a:t>
            </a:r>
          </a:p>
        </p:txBody>
      </p:sp>
      <p:sp>
        <p:nvSpPr>
          <p:cNvPr id="8" name="TextBox 8"/>
          <p:cNvSpPr txBox="1"/>
          <p:nvPr/>
        </p:nvSpPr>
        <p:spPr>
          <a:xfrm>
            <a:off x="4354885" y="1521565"/>
            <a:ext cx="4459158" cy="804403"/>
          </a:xfrm>
          <a:prstGeom prst="rect">
            <a:avLst/>
          </a:prstGeom>
        </p:spPr>
        <p:txBody>
          <a:bodyPr lIns="0" tIns="0" rIns="0" bIns="0" rtlCol="0" anchor="t">
            <a:spAutoFit/>
          </a:bodyPr>
          <a:lstStyle/>
          <a:p>
            <a:pPr algn="l">
              <a:lnSpc>
                <a:spcPts val="1335"/>
              </a:lnSpc>
            </a:pPr>
            <a:r>
              <a:rPr lang="en-US" sz="955"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Using Pod Names for Communication:</a:t>
            </a:r>
          </a:p>
          <a:p>
            <a:pPr marL="206375" lvl="1" indent="-102870" algn="ctr">
              <a:lnSpc>
                <a:spcPts val="1335"/>
              </a:lnSpc>
              <a:buFont typeface="Arial" panose="020B0604020202020204"/>
              <a:buChar char="•"/>
            </a:pPr>
            <a:r>
              <a:rPr lang="en-US" sz="955">
                <a:solidFill>
                  <a:srgbClr val="000000"/>
                </a:solidFill>
                <a:latin typeface="JetBrains Mono" panose="02010509020102050004"/>
                <a:ea typeface="JetBrains Mono" panose="02010509020102050004"/>
                <a:cs typeface="JetBrains Mono" panose="02010509020102050004"/>
                <a:sym typeface="JetBrains Mono" panose="02010509020102050004"/>
              </a:rPr>
              <a:t>Unlike Docker, Kubernetes does not allow pod-to-pod communication using names by default.</a:t>
            </a:r>
          </a:p>
          <a:p>
            <a:pPr marL="206375" lvl="1" indent="-102870" algn="ctr">
              <a:lnSpc>
                <a:spcPts val="1335"/>
              </a:lnSpc>
              <a:buFont typeface="Arial" panose="020B0604020202020204"/>
              <a:buChar char="•"/>
            </a:pPr>
            <a:r>
              <a:rPr lang="en-US" sz="955">
                <a:solidFill>
                  <a:srgbClr val="000000"/>
                </a:solidFill>
                <a:latin typeface="JetBrains Mono" panose="02010509020102050004"/>
                <a:ea typeface="JetBrains Mono" panose="02010509020102050004"/>
                <a:cs typeface="JetBrains Mono" panose="02010509020102050004"/>
                <a:sym typeface="JetBrains Mono" panose="02010509020102050004"/>
              </a:rPr>
              <a:t>Instead, we must use internal IP addresses or configure Kubernetes Services (covered later).</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30482" y="943940"/>
            <a:ext cx="7425779" cy="2047875"/>
          </a:xfrm>
          <a:prstGeom prst="rect">
            <a:avLst/>
          </a:prstGeom>
        </p:spPr>
        <p:txBody>
          <a:bodyPr lIns="0" tIns="0" rIns="0" bIns="0" rtlCol="0" anchor="t">
            <a:spAutoFit/>
          </a:bodyPr>
          <a:lstStyle/>
          <a:p>
            <a:pPr algn="l">
              <a:lnSpc>
                <a:spcPts val="2100"/>
              </a:lnSpc>
              <a:spcBef>
                <a:spcPct val="0"/>
              </a:spcBef>
            </a:pPr>
            <a:r>
              <a:rPr lang="en-US" sz="150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Retrieving Logs:</a:t>
            </a:r>
          </a:p>
          <a:p>
            <a:pPr algn="l">
              <a:lnSpc>
                <a:spcPts val="2100"/>
              </a:lnSpc>
              <a:spcBef>
                <a:spcPct val="0"/>
              </a:spcBef>
            </a:pPr>
            <a:r>
              <a:rPr lang="en-US" sz="1500">
                <a:solidFill>
                  <a:srgbClr val="000000"/>
                </a:solidFill>
                <a:latin typeface="JetBrains Mono" panose="02010509020102050004"/>
                <a:ea typeface="JetBrains Mono" panose="02010509020102050004"/>
                <a:cs typeface="JetBrains Mono" panose="02010509020102050004"/>
                <a:sym typeface="JetBrains Mono" panose="02010509020102050004"/>
              </a:rPr>
              <a:t>Use kubectl logs &lt;pod_name&gt; to check container output and errors.</a:t>
            </a:r>
          </a:p>
          <a:p>
            <a:pPr algn="l">
              <a:lnSpc>
                <a:spcPts val="2100"/>
              </a:lnSpc>
              <a:spcBef>
                <a:spcPct val="0"/>
              </a:spcBef>
            </a:pPr>
            <a:r>
              <a:rPr lang="en-US" sz="1500">
                <a:solidFill>
                  <a:srgbClr val="000000"/>
                </a:solidFill>
                <a:latin typeface="JetBrains Mono" panose="02010509020102050004"/>
                <a:ea typeface="JetBrains Mono" panose="02010509020102050004"/>
                <a:cs typeface="JetBrains Mono" panose="02010509020102050004"/>
                <a:sym typeface="JetBrains Mono" panose="02010509020102050004"/>
              </a:rPr>
              <a:t>Follow logs live with: kubectl logs -f &lt;pod_name&gt;.</a:t>
            </a:r>
          </a:p>
          <a:p>
            <a:pPr algn="l">
              <a:lnSpc>
                <a:spcPts val="2100"/>
              </a:lnSpc>
              <a:spcBef>
                <a:spcPct val="0"/>
              </a:spcBef>
            </a:pPr>
            <a:endParaRPr lang="en-US" sz="1500">
              <a:solidFill>
                <a:srgbClr val="000000"/>
              </a:solidFill>
              <a:latin typeface="JetBrains Mono" panose="02010509020102050004"/>
              <a:ea typeface="JetBrains Mono" panose="02010509020102050004"/>
              <a:cs typeface="JetBrains Mono" panose="02010509020102050004"/>
              <a:sym typeface="JetBrains Mono" panose="02010509020102050004"/>
            </a:endParaRPr>
          </a:p>
          <a:p>
            <a:pPr algn="l">
              <a:lnSpc>
                <a:spcPts val="2100"/>
              </a:lnSpc>
              <a:spcBef>
                <a:spcPct val="0"/>
              </a:spcBef>
            </a:pPr>
            <a:endParaRPr lang="en-US" sz="1500">
              <a:solidFill>
                <a:srgbClr val="000000"/>
              </a:solidFill>
              <a:latin typeface="JetBrains Mono" panose="02010509020102050004"/>
              <a:ea typeface="JetBrains Mono" panose="02010509020102050004"/>
              <a:cs typeface="JetBrains Mono" panose="02010509020102050004"/>
              <a:sym typeface="JetBrains Mono" panose="02010509020102050004"/>
            </a:endParaRPr>
          </a:p>
          <a:p>
            <a:pPr algn="l">
              <a:lnSpc>
                <a:spcPts val="2100"/>
              </a:lnSpc>
              <a:spcBef>
                <a:spcPct val="0"/>
              </a:spcBef>
            </a:pPr>
            <a:r>
              <a:rPr lang="en-US" sz="150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Deleting Pods:</a:t>
            </a:r>
          </a:p>
          <a:p>
            <a:pPr algn="l">
              <a:lnSpc>
                <a:spcPts val="2100"/>
              </a:lnSpc>
              <a:spcBef>
                <a:spcPct val="0"/>
              </a:spcBef>
            </a:pPr>
            <a:r>
              <a:rPr lang="en-US" sz="1500">
                <a:solidFill>
                  <a:srgbClr val="000000"/>
                </a:solidFill>
                <a:latin typeface="JetBrains Mono" panose="02010509020102050004"/>
                <a:ea typeface="JetBrains Mono" panose="02010509020102050004"/>
                <a:cs typeface="JetBrains Mono" panose="02010509020102050004"/>
                <a:sym typeface="JetBrains Mono" panose="02010509020102050004"/>
              </a:rPr>
              <a:t>kubectl delete pod &lt;pod_name&gt; removes a pod normally.</a:t>
            </a:r>
          </a:p>
          <a:p>
            <a:pPr algn="l">
              <a:lnSpc>
                <a:spcPts val="2100"/>
              </a:lnSpc>
              <a:spcBef>
                <a:spcPct val="0"/>
              </a:spcBef>
            </a:pPr>
            <a:r>
              <a:rPr lang="en-US" sz="1500">
                <a:solidFill>
                  <a:srgbClr val="000000"/>
                </a:solidFill>
                <a:latin typeface="JetBrains Mono" panose="02010509020102050004"/>
                <a:ea typeface="JetBrains Mono" panose="02010509020102050004"/>
                <a:cs typeface="JetBrains Mono" panose="02010509020102050004"/>
                <a:sym typeface="JetBrains Mono" panose="02010509020102050004"/>
              </a:rPr>
              <a:t>If needed, force deletion using --force --grace-period=0.</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485775"/>
            <a:ext cx="8115300" cy="2243423"/>
          </a:xfrm>
          <a:prstGeom prst="rect">
            <a:avLst/>
          </a:prstGeom>
        </p:spPr>
        <p:txBody>
          <a:bodyPr lIns="0" tIns="0" rIns="0" bIns="0" rtlCol="0" anchor="t">
            <a:spAutoFit/>
          </a:bodyPr>
          <a:lstStyle/>
          <a:p>
            <a:pPr algn="l">
              <a:lnSpc>
                <a:spcPts val="1545"/>
              </a:lnSpc>
              <a:spcBef>
                <a:spcPct val="0"/>
              </a:spcBef>
            </a:pPr>
            <a:r>
              <a:rPr lang="en-US" sz="1105">
                <a:solidFill>
                  <a:srgbClr val="000000"/>
                </a:solidFill>
                <a:latin typeface="JetBrains Mono" panose="02010509020102050004"/>
                <a:ea typeface="JetBrains Mono" panose="02010509020102050004"/>
                <a:cs typeface="JetBrains Mono" panose="02010509020102050004"/>
                <a:sym typeface="JetBrains Mono" panose="02010509020102050004"/>
              </a:rPr>
              <a:t>Exposing Kubernetes Pods Using Services (kubectl expose)</a:t>
            </a:r>
          </a:p>
          <a:p>
            <a:pPr algn="l">
              <a:lnSpc>
                <a:spcPts val="1545"/>
              </a:lnSpc>
              <a:spcBef>
                <a:spcPct val="0"/>
              </a:spcBef>
            </a:pPr>
            <a:r>
              <a:rPr lang="en-US" sz="1105">
                <a:solidFill>
                  <a:srgbClr val="000000"/>
                </a:solidFill>
                <a:latin typeface="JetBrains Mono" panose="02010509020102050004"/>
                <a:ea typeface="JetBrains Mono" panose="02010509020102050004"/>
                <a:cs typeface="JetBrains Mono" panose="02010509020102050004"/>
                <a:sym typeface="JetBrains Mono" panose="02010509020102050004"/>
              </a:rPr>
              <a:t>This lecture covers how to expose Kubernetes pods using a Service, enabling stable network communication between containers. It also explains how to delete services and clean up resources.</a:t>
            </a:r>
          </a:p>
          <a:p>
            <a:pPr algn="l">
              <a:lnSpc>
                <a:spcPts val="1545"/>
              </a:lnSpc>
              <a:spcBef>
                <a:spcPct val="0"/>
              </a:spcBef>
            </a:pPr>
            <a:endParaRPr lang="en-US" sz="1105">
              <a:solidFill>
                <a:srgbClr val="000000"/>
              </a:solidFill>
              <a:latin typeface="JetBrains Mono" panose="02010509020102050004"/>
              <a:ea typeface="JetBrains Mono" panose="02010509020102050004"/>
              <a:cs typeface="JetBrains Mono" panose="02010509020102050004"/>
              <a:sym typeface="JetBrains Mono" panose="02010509020102050004"/>
            </a:endParaRPr>
          </a:p>
          <a:p>
            <a:pPr algn="l">
              <a:lnSpc>
                <a:spcPts val="1545"/>
              </a:lnSpc>
              <a:spcBef>
                <a:spcPct val="0"/>
              </a:spcBef>
            </a:pPr>
            <a:r>
              <a:rPr lang="en-US" sz="1105">
                <a:solidFill>
                  <a:srgbClr val="000000"/>
                </a:solidFill>
                <a:latin typeface="JetBrains Mono" panose="02010509020102050004"/>
                <a:ea typeface="JetBrains Mono" panose="02010509020102050004"/>
                <a:cs typeface="JetBrains Mono" panose="02010509020102050004"/>
                <a:sym typeface="JetBrains Mono" panose="02010509020102050004"/>
              </a:rPr>
              <a:t>1. Why Use a Kubernetes Service?</a:t>
            </a:r>
          </a:p>
          <a:p>
            <a:pPr algn="l">
              <a:lnSpc>
                <a:spcPts val="1545"/>
              </a:lnSpc>
              <a:spcBef>
                <a:spcPct val="0"/>
              </a:spcBef>
            </a:pPr>
            <a:r>
              <a:rPr lang="en-US" sz="1105">
                <a:solidFill>
                  <a:srgbClr val="000000"/>
                </a:solidFill>
                <a:latin typeface="JetBrains Mono" panose="02010509020102050004"/>
                <a:ea typeface="JetBrains Mono" panose="02010509020102050004"/>
                <a:cs typeface="JetBrains Mono" panose="02010509020102050004"/>
                <a:sym typeface="JetBrains Mono" panose="02010509020102050004"/>
              </a:rPr>
              <a:t>By default, pods in Kubernetes only have dynamic IPs that change upon restarts. This makes it difficult to establish persistent communication between different pods.</a:t>
            </a:r>
          </a:p>
          <a:p>
            <a:pPr algn="l">
              <a:lnSpc>
                <a:spcPts val="1545"/>
              </a:lnSpc>
              <a:spcBef>
                <a:spcPct val="0"/>
              </a:spcBef>
            </a:pPr>
            <a:r>
              <a:rPr lang="en-US" sz="1105">
                <a:solidFill>
                  <a:srgbClr val="000000"/>
                </a:solidFill>
                <a:latin typeface="JetBrains Mono" panose="02010509020102050004"/>
                <a:ea typeface="JetBrains Mono" panose="02010509020102050004"/>
                <a:cs typeface="JetBrains Mono" panose="02010509020102050004"/>
                <a:sym typeface="JetBrains Mono" panose="02010509020102050004"/>
              </a:rPr>
              <a:t>A Kubernetes Service provides:</a:t>
            </a:r>
          </a:p>
          <a:p>
            <a:pPr algn="l">
              <a:lnSpc>
                <a:spcPts val="1545"/>
              </a:lnSpc>
              <a:spcBef>
                <a:spcPct val="0"/>
              </a:spcBef>
            </a:pPr>
            <a:r>
              <a:rPr lang="en-US" sz="1105">
                <a:solidFill>
                  <a:srgbClr val="000000"/>
                </a:solidFill>
                <a:latin typeface="JetBrains Mono" panose="02010509020102050004"/>
                <a:ea typeface="JetBrains Mono" panose="02010509020102050004"/>
                <a:cs typeface="JetBrains Mono" panose="02010509020102050004"/>
                <a:sym typeface="JetBrains Mono" panose="02010509020102050004"/>
              </a:rPr>
              <a:t>✅ A stable IP address for reaching a pod.</a:t>
            </a:r>
          </a:p>
          <a:p>
            <a:pPr algn="l">
              <a:lnSpc>
                <a:spcPts val="1545"/>
              </a:lnSpc>
              <a:spcBef>
                <a:spcPct val="0"/>
              </a:spcBef>
            </a:pPr>
            <a:r>
              <a:rPr lang="en-US" sz="1105">
                <a:solidFill>
                  <a:srgbClr val="000000"/>
                </a:solidFill>
                <a:latin typeface="JetBrains Mono" panose="02010509020102050004"/>
                <a:ea typeface="JetBrains Mono" panose="02010509020102050004"/>
                <a:cs typeface="JetBrains Mono" panose="02010509020102050004"/>
                <a:sym typeface="JetBrains Mono" panose="02010509020102050004"/>
              </a:rPr>
              <a:t>✅ A DNS name to access the pod instead of using IPs.</a:t>
            </a:r>
          </a:p>
          <a:p>
            <a:pPr algn="l">
              <a:lnSpc>
                <a:spcPts val="1545"/>
              </a:lnSpc>
              <a:spcBef>
                <a:spcPct val="0"/>
              </a:spcBef>
            </a:pPr>
            <a:r>
              <a:rPr lang="en-US" sz="1105">
                <a:solidFill>
                  <a:srgbClr val="000000"/>
                </a:solidFill>
                <a:latin typeface="JetBrains Mono" panose="02010509020102050004"/>
                <a:ea typeface="JetBrains Mono" panose="02010509020102050004"/>
                <a:cs typeface="JetBrains Mono" panose="02010509020102050004"/>
                <a:sym typeface="JetBrains Mono" panose="02010509020102050004"/>
              </a:rPr>
              <a:t>✅ Load balancing for multiple pods.</a:t>
            </a:r>
          </a:p>
        </p:txBody>
      </p:sp>
      <p:sp>
        <p:nvSpPr>
          <p:cNvPr id="3" name="TextBox 3"/>
          <p:cNvSpPr txBox="1"/>
          <p:nvPr/>
        </p:nvSpPr>
        <p:spPr>
          <a:xfrm>
            <a:off x="514350" y="3117700"/>
            <a:ext cx="5801796" cy="1276230"/>
          </a:xfrm>
          <a:prstGeom prst="rect">
            <a:avLst/>
          </a:prstGeom>
        </p:spPr>
        <p:txBody>
          <a:bodyPr lIns="0" tIns="0" rIns="0" bIns="0" rtlCol="0" anchor="t">
            <a:spAutoFit/>
          </a:bodyPr>
          <a:lstStyle/>
          <a:p>
            <a:pPr algn="l">
              <a:lnSpc>
                <a:spcPts val="1505"/>
              </a:lnSpc>
              <a:spcBef>
                <a:spcPct val="0"/>
              </a:spcBef>
            </a:pPr>
            <a:r>
              <a:rPr lang="en-US" sz="1075">
                <a:solidFill>
                  <a:srgbClr val="000000"/>
                </a:solidFill>
                <a:latin typeface="JetBrains Mono" panose="02010509020102050004"/>
                <a:ea typeface="JetBrains Mono" panose="02010509020102050004"/>
                <a:cs typeface="JetBrains Mono" panose="02010509020102050004"/>
                <a:sym typeface="JetBrains Mono" panose="02010509020102050004"/>
              </a:rPr>
              <a:t>Listing Existing Pods</a:t>
            </a:r>
          </a:p>
          <a:p>
            <a:pPr algn="l">
              <a:lnSpc>
                <a:spcPts val="1505"/>
              </a:lnSpc>
              <a:spcBef>
                <a:spcPct val="0"/>
              </a:spcBef>
            </a:pPr>
            <a:r>
              <a:rPr lang="en-US" sz="1075">
                <a:solidFill>
                  <a:srgbClr val="000000"/>
                </a:solidFill>
                <a:latin typeface="JetBrains Mono" panose="02010509020102050004"/>
                <a:ea typeface="JetBrains Mono" panose="02010509020102050004"/>
                <a:cs typeface="JetBrains Mono" panose="02010509020102050004"/>
                <a:sym typeface="JetBrains Mono" panose="02010509020102050004"/>
              </a:rPr>
              <a:t>Before creating a Service, ensure your pods are running.</a:t>
            </a:r>
          </a:p>
          <a:p>
            <a:pPr algn="l">
              <a:lnSpc>
                <a:spcPts val="1505"/>
              </a:lnSpc>
              <a:spcBef>
                <a:spcPct val="0"/>
              </a:spcBef>
            </a:pPr>
            <a:endParaRPr lang="en-US" sz="1075">
              <a:solidFill>
                <a:srgbClr val="000000"/>
              </a:solidFill>
              <a:latin typeface="JetBrains Mono" panose="02010509020102050004"/>
              <a:ea typeface="JetBrains Mono" panose="02010509020102050004"/>
              <a:cs typeface="JetBrains Mono" panose="02010509020102050004"/>
              <a:sym typeface="JetBrains Mono" panose="02010509020102050004"/>
            </a:endParaRPr>
          </a:p>
          <a:p>
            <a:pPr algn="l">
              <a:lnSpc>
                <a:spcPts val="1505"/>
              </a:lnSpc>
              <a:spcBef>
                <a:spcPct val="0"/>
              </a:spcBef>
            </a:pPr>
            <a:r>
              <a:rPr lang="en-US" sz="1075">
                <a:solidFill>
                  <a:srgbClr val="000000"/>
                </a:solidFill>
                <a:latin typeface="JetBrains Mono" panose="02010509020102050004"/>
                <a:ea typeface="JetBrains Mono" panose="02010509020102050004"/>
                <a:cs typeface="JetBrains Mono" panose="02010509020102050004"/>
                <a:sym typeface="JetBrains Mono" panose="02010509020102050004"/>
              </a:rPr>
              <a:t>Command                    Description</a:t>
            </a:r>
          </a:p>
          <a:p>
            <a:pPr algn="l">
              <a:lnSpc>
                <a:spcPts val="1505"/>
              </a:lnSpc>
              <a:spcBef>
                <a:spcPct val="0"/>
              </a:spcBef>
            </a:pPr>
            <a:r>
              <a:rPr lang="en-US" sz="1075">
                <a:solidFill>
                  <a:srgbClr val="000000"/>
                </a:solidFill>
                <a:latin typeface="JetBrains Mono" panose="02010509020102050004"/>
                <a:ea typeface="JetBrains Mono" panose="02010509020102050004"/>
                <a:cs typeface="JetBrains Mono" panose="02010509020102050004"/>
                <a:sym typeface="JetBrains Mono" panose="02010509020102050004"/>
              </a:rPr>
              <a:t>kubectl get pods           Lists all running pods and their status.</a:t>
            </a:r>
          </a:p>
          <a:p>
            <a:pPr algn="l">
              <a:lnSpc>
                <a:spcPts val="1505"/>
              </a:lnSpc>
              <a:spcBef>
                <a:spcPct val="0"/>
              </a:spcBef>
            </a:pPr>
            <a:endParaRPr lang="en-US" sz="1075">
              <a:solidFill>
                <a:srgbClr val="000000"/>
              </a:solidFill>
              <a:latin typeface="JetBrains Mono" panose="02010509020102050004"/>
              <a:ea typeface="JetBrains Mono" panose="02010509020102050004"/>
              <a:cs typeface="JetBrains Mono" panose="02010509020102050004"/>
              <a:sym typeface="JetBrains Mono" panose="02010509020102050004"/>
            </a:endParaRPr>
          </a:p>
          <a:p>
            <a:pPr algn="l">
              <a:lnSpc>
                <a:spcPts val="1505"/>
              </a:lnSpc>
              <a:spcBef>
                <a:spcPct val="0"/>
              </a:spcBef>
            </a:pPr>
            <a:r>
              <a:rPr lang="en-US" sz="1075">
                <a:solidFill>
                  <a:srgbClr val="000000"/>
                </a:solidFill>
                <a:latin typeface="JetBrains Mono" panose="02010509020102050004"/>
                <a:ea typeface="JetBrains Mono" panose="02010509020102050004"/>
                <a:cs typeface="JetBrains Mono" panose="02010509020102050004"/>
                <a:sym typeface="JetBrains Mono" panose="02010509020102050004"/>
              </a:rPr>
              <a:t>If an Nginx pod is running, it can be exposed through a Service.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B67C097-89B1-5D46-5D31-DBF4E8BF090B}"/>
              </a:ext>
            </a:extLst>
          </p:cNvPr>
          <p:cNvGraphicFramePr>
            <a:graphicFrameLocks noGrp="1"/>
          </p:cNvGraphicFramePr>
          <p:nvPr>
            <p:extLst>
              <p:ext uri="{D42A27DB-BD31-4B8C-83A1-F6EECF244321}">
                <p14:modId xmlns:p14="http://schemas.microsoft.com/office/powerpoint/2010/main" val="2677071724"/>
              </p:ext>
            </p:extLst>
          </p:nvPr>
        </p:nvGraphicFramePr>
        <p:xfrm>
          <a:off x="457200" y="1428750"/>
          <a:ext cx="7772400" cy="3373700"/>
        </p:xfrm>
        <a:graphic>
          <a:graphicData uri="http://schemas.openxmlformats.org/drawingml/2006/table">
            <a:tbl>
              <a:tblPr/>
              <a:tblGrid>
                <a:gridCol w="2590800">
                  <a:extLst>
                    <a:ext uri="{9D8B030D-6E8A-4147-A177-3AD203B41FA5}">
                      <a16:colId xmlns:a16="http://schemas.microsoft.com/office/drawing/2014/main" val="3654181586"/>
                    </a:ext>
                  </a:extLst>
                </a:gridCol>
                <a:gridCol w="2590800">
                  <a:extLst>
                    <a:ext uri="{9D8B030D-6E8A-4147-A177-3AD203B41FA5}">
                      <a16:colId xmlns:a16="http://schemas.microsoft.com/office/drawing/2014/main" val="2320144016"/>
                    </a:ext>
                  </a:extLst>
                </a:gridCol>
                <a:gridCol w="2590800">
                  <a:extLst>
                    <a:ext uri="{9D8B030D-6E8A-4147-A177-3AD203B41FA5}">
                      <a16:colId xmlns:a16="http://schemas.microsoft.com/office/drawing/2014/main" val="1322010865"/>
                    </a:ext>
                  </a:extLst>
                </a:gridCol>
              </a:tblGrid>
              <a:tr h="268247">
                <a:tc>
                  <a:txBody>
                    <a:bodyPr/>
                    <a:lstStyle/>
                    <a:p>
                      <a:pPr>
                        <a:buNone/>
                      </a:pPr>
                      <a:r>
                        <a:rPr lang="en-IN" sz="1200"/>
                        <a:t>Aspect</a:t>
                      </a:r>
                    </a:p>
                  </a:txBody>
                  <a:tcPr marL="90519" marR="90519" marT="45260" marB="45260" anchor="ctr">
                    <a:lnL>
                      <a:noFill/>
                    </a:lnL>
                    <a:lnR>
                      <a:noFill/>
                    </a:lnR>
                    <a:lnT>
                      <a:noFill/>
                    </a:lnT>
                    <a:lnB>
                      <a:noFill/>
                    </a:lnB>
                    <a:noFill/>
                  </a:tcPr>
                </a:tc>
                <a:tc>
                  <a:txBody>
                    <a:bodyPr/>
                    <a:lstStyle/>
                    <a:p>
                      <a:pPr>
                        <a:buNone/>
                      </a:pPr>
                      <a:r>
                        <a:rPr lang="en-IN" sz="1200"/>
                        <a:t>Virtual Machines (VMs)</a:t>
                      </a:r>
                    </a:p>
                  </a:txBody>
                  <a:tcPr marL="90519" marR="90519" marT="45260" marB="45260" anchor="ctr">
                    <a:lnL>
                      <a:noFill/>
                    </a:lnL>
                    <a:lnR>
                      <a:noFill/>
                    </a:lnR>
                    <a:lnT>
                      <a:noFill/>
                    </a:lnT>
                    <a:lnB>
                      <a:noFill/>
                    </a:lnB>
                    <a:noFill/>
                  </a:tcPr>
                </a:tc>
                <a:tc>
                  <a:txBody>
                    <a:bodyPr/>
                    <a:lstStyle/>
                    <a:p>
                      <a:pPr>
                        <a:buNone/>
                      </a:pPr>
                      <a:r>
                        <a:rPr lang="en-IN" sz="1200"/>
                        <a:t>Containers</a:t>
                      </a:r>
                    </a:p>
                  </a:txBody>
                  <a:tcPr marL="90519" marR="90519" marT="45260" marB="45260" anchor="ctr">
                    <a:lnL>
                      <a:noFill/>
                    </a:lnL>
                    <a:lnR>
                      <a:noFill/>
                    </a:lnR>
                    <a:lnT>
                      <a:noFill/>
                    </a:lnT>
                    <a:lnB>
                      <a:noFill/>
                    </a:lnB>
                    <a:noFill/>
                  </a:tcPr>
                </a:tc>
                <a:extLst>
                  <a:ext uri="{0D108BD9-81ED-4DB2-BD59-A6C34878D82A}">
                    <a16:rowId xmlns:a16="http://schemas.microsoft.com/office/drawing/2014/main" val="1743420198"/>
                  </a:ext>
                </a:extLst>
              </a:tr>
              <a:tr h="268247">
                <a:tc>
                  <a:txBody>
                    <a:bodyPr/>
                    <a:lstStyle/>
                    <a:p>
                      <a:pPr>
                        <a:buNone/>
                      </a:pPr>
                      <a:r>
                        <a:rPr lang="en-IN" sz="1200" dirty="0"/>
                        <a:t>What’s inside</a:t>
                      </a:r>
                    </a:p>
                  </a:txBody>
                  <a:tcPr marL="90519" marR="90519" marT="45260" marB="45260" anchor="ctr">
                    <a:lnL>
                      <a:noFill/>
                    </a:lnL>
                    <a:lnR>
                      <a:noFill/>
                    </a:lnR>
                    <a:lnT>
                      <a:noFill/>
                    </a:lnT>
                    <a:lnB>
                      <a:noFill/>
                    </a:lnB>
                    <a:noFill/>
                  </a:tcPr>
                </a:tc>
                <a:tc>
                  <a:txBody>
                    <a:bodyPr/>
                    <a:lstStyle/>
                    <a:p>
                      <a:pPr>
                        <a:buNone/>
                      </a:pPr>
                      <a:r>
                        <a:rPr lang="en-US" sz="1200"/>
                        <a:t>Your app + deps </a:t>
                      </a:r>
                      <a:r>
                        <a:rPr lang="en-US" sz="1200" b="1"/>
                        <a:t>+ full OS</a:t>
                      </a:r>
                      <a:endParaRPr lang="en-US" sz="1200"/>
                    </a:p>
                  </a:txBody>
                  <a:tcPr marL="90519" marR="90519" marT="45260" marB="45260" anchor="ctr">
                    <a:lnL>
                      <a:noFill/>
                    </a:lnL>
                    <a:lnR>
                      <a:noFill/>
                    </a:lnR>
                    <a:lnT>
                      <a:noFill/>
                    </a:lnT>
                    <a:lnB>
                      <a:noFill/>
                    </a:lnB>
                    <a:noFill/>
                  </a:tcPr>
                </a:tc>
                <a:tc>
                  <a:txBody>
                    <a:bodyPr/>
                    <a:lstStyle/>
                    <a:p>
                      <a:pPr>
                        <a:buNone/>
                      </a:pPr>
                      <a:r>
                        <a:rPr lang="en-US" sz="1200"/>
                        <a:t>Your app + deps (</a:t>
                      </a:r>
                      <a:r>
                        <a:rPr lang="en-US" sz="1200" b="1"/>
                        <a:t>no OS</a:t>
                      </a:r>
                      <a:r>
                        <a:rPr lang="en-US" sz="1200"/>
                        <a:t>)</a:t>
                      </a:r>
                    </a:p>
                  </a:txBody>
                  <a:tcPr marL="90519" marR="90519" marT="45260" marB="45260" anchor="ctr">
                    <a:lnL>
                      <a:noFill/>
                    </a:lnL>
                    <a:lnR>
                      <a:noFill/>
                    </a:lnR>
                    <a:lnT>
                      <a:noFill/>
                    </a:lnT>
                    <a:lnB>
                      <a:noFill/>
                    </a:lnB>
                    <a:noFill/>
                  </a:tcPr>
                </a:tc>
                <a:extLst>
                  <a:ext uri="{0D108BD9-81ED-4DB2-BD59-A6C34878D82A}">
                    <a16:rowId xmlns:a16="http://schemas.microsoft.com/office/drawing/2014/main" val="3783321076"/>
                  </a:ext>
                </a:extLst>
              </a:tr>
              <a:tr h="268247">
                <a:tc>
                  <a:txBody>
                    <a:bodyPr/>
                    <a:lstStyle/>
                    <a:p>
                      <a:pPr>
                        <a:buNone/>
                      </a:pPr>
                      <a:r>
                        <a:rPr lang="en-IN" sz="1200" dirty="0"/>
                        <a:t>Starts in</a:t>
                      </a:r>
                    </a:p>
                  </a:txBody>
                  <a:tcPr marL="90519" marR="90519" marT="45260" marB="45260" anchor="ctr">
                    <a:lnL>
                      <a:noFill/>
                    </a:lnL>
                    <a:lnR>
                      <a:noFill/>
                    </a:lnR>
                    <a:lnT>
                      <a:noFill/>
                    </a:lnT>
                    <a:lnB>
                      <a:noFill/>
                    </a:lnB>
                    <a:noFill/>
                  </a:tcPr>
                </a:tc>
                <a:tc>
                  <a:txBody>
                    <a:bodyPr/>
                    <a:lstStyle/>
                    <a:p>
                      <a:pPr>
                        <a:buNone/>
                      </a:pPr>
                      <a:r>
                        <a:rPr lang="en-IN" sz="1200"/>
                        <a:t>minutes (boot an OS)</a:t>
                      </a:r>
                    </a:p>
                  </a:txBody>
                  <a:tcPr marL="90519" marR="90519" marT="45260" marB="45260" anchor="ctr">
                    <a:lnL>
                      <a:noFill/>
                    </a:lnL>
                    <a:lnR>
                      <a:noFill/>
                    </a:lnR>
                    <a:lnT>
                      <a:noFill/>
                    </a:lnT>
                    <a:lnB>
                      <a:noFill/>
                    </a:lnB>
                    <a:noFill/>
                  </a:tcPr>
                </a:tc>
                <a:tc>
                  <a:txBody>
                    <a:bodyPr/>
                    <a:lstStyle/>
                    <a:p>
                      <a:pPr>
                        <a:buNone/>
                      </a:pPr>
                      <a:r>
                        <a:rPr lang="en-IN" sz="1200"/>
                        <a:t>seconds (start a process)</a:t>
                      </a:r>
                    </a:p>
                  </a:txBody>
                  <a:tcPr marL="90519" marR="90519" marT="45260" marB="45260" anchor="ctr">
                    <a:lnL>
                      <a:noFill/>
                    </a:lnL>
                    <a:lnR>
                      <a:noFill/>
                    </a:lnR>
                    <a:lnT>
                      <a:noFill/>
                    </a:lnT>
                    <a:lnB>
                      <a:noFill/>
                    </a:lnB>
                    <a:noFill/>
                  </a:tcPr>
                </a:tc>
                <a:extLst>
                  <a:ext uri="{0D108BD9-81ED-4DB2-BD59-A6C34878D82A}">
                    <a16:rowId xmlns:a16="http://schemas.microsoft.com/office/drawing/2014/main" val="2270912322"/>
                  </a:ext>
                </a:extLst>
              </a:tr>
              <a:tr h="469432">
                <a:tc>
                  <a:txBody>
                    <a:bodyPr/>
                    <a:lstStyle/>
                    <a:p>
                      <a:pPr>
                        <a:buNone/>
                      </a:pPr>
                      <a:r>
                        <a:rPr lang="en-IN" sz="1200" dirty="0"/>
                        <a:t>Size</a:t>
                      </a:r>
                    </a:p>
                  </a:txBody>
                  <a:tcPr marL="90519" marR="90519" marT="45260" marB="45260" anchor="ctr">
                    <a:lnL>
                      <a:noFill/>
                    </a:lnL>
                    <a:lnR>
                      <a:noFill/>
                    </a:lnR>
                    <a:lnT>
                      <a:noFill/>
                    </a:lnT>
                    <a:lnB>
                      <a:noFill/>
                    </a:lnB>
                    <a:noFill/>
                  </a:tcPr>
                </a:tc>
                <a:tc>
                  <a:txBody>
                    <a:bodyPr/>
                    <a:lstStyle/>
                    <a:p>
                      <a:pPr>
                        <a:buNone/>
                      </a:pPr>
                      <a:r>
                        <a:rPr lang="en-IN" sz="1200" dirty="0"/>
                        <a:t>GBs (disk image)</a:t>
                      </a:r>
                    </a:p>
                  </a:txBody>
                  <a:tcPr marL="90519" marR="90519" marT="45260" marB="45260" anchor="ctr">
                    <a:lnL>
                      <a:noFill/>
                    </a:lnL>
                    <a:lnR>
                      <a:noFill/>
                    </a:lnR>
                    <a:lnT>
                      <a:noFill/>
                    </a:lnT>
                    <a:lnB>
                      <a:noFill/>
                    </a:lnB>
                    <a:noFill/>
                  </a:tcPr>
                </a:tc>
                <a:tc>
                  <a:txBody>
                    <a:bodyPr/>
                    <a:lstStyle/>
                    <a:p>
                      <a:pPr>
                        <a:buNone/>
                      </a:pPr>
                      <a:r>
                        <a:rPr lang="en-US" sz="1200" dirty="0"/>
                        <a:t>MBs–hundreds MB (image layers)</a:t>
                      </a:r>
                    </a:p>
                  </a:txBody>
                  <a:tcPr marL="90519" marR="90519" marT="45260" marB="45260" anchor="ctr">
                    <a:lnL>
                      <a:noFill/>
                    </a:lnL>
                    <a:lnR>
                      <a:noFill/>
                    </a:lnR>
                    <a:lnT>
                      <a:noFill/>
                    </a:lnT>
                    <a:lnB>
                      <a:noFill/>
                    </a:lnB>
                    <a:noFill/>
                  </a:tcPr>
                </a:tc>
                <a:extLst>
                  <a:ext uri="{0D108BD9-81ED-4DB2-BD59-A6C34878D82A}">
                    <a16:rowId xmlns:a16="http://schemas.microsoft.com/office/drawing/2014/main" val="3873543625"/>
                  </a:ext>
                </a:extLst>
              </a:tr>
              <a:tr h="469432">
                <a:tc>
                  <a:txBody>
                    <a:bodyPr/>
                    <a:lstStyle/>
                    <a:p>
                      <a:pPr>
                        <a:buNone/>
                      </a:pPr>
                      <a:r>
                        <a:rPr lang="en-IN" sz="1200" dirty="0"/>
                        <a:t>Isolation</a:t>
                      </a:r>
                    </a:p>
                  </a:txBody>
                  <a:tcPr marL="90519" marR="90519" marT="45260" marB="45260" anchor="ctr">
                    <a:lnL>
                      <a:noFill/>
                    </a:lnL>
                    <a:lnR>
                      <a:noFill/>
                    </a:lnR>
                    <a:lnT>
                      <a:noFill/>
                    </a:lnT>
                    <a:lnB>
                      <a:noFill/>
                    </a:lnB>
                    <a:noFill/>
                  </a:tcPr>
                </a:tc>
                <a:tc>
                  <a:txBody>
                    <a:bodyPr/>
                    <a:lstStyle/>
                    <a:p>
                      <a:pPr>
                        <a:buNone/>
                      </a:pPr>
                      <a:r>
                        <a:rPr lang="en-IN" sz="1200"/>
                        <a:t>Strong (hardware-level via hypervisor)</a:t>
                      </a:r>
                    </a:p>
                  </a:txBody>
                  <a:tcPr marL="90519" marR="90519" marT="45260" marB="45260" anchor="ctr">
                    <a:lnL>
                      <a:noFill/>
                    </a:lnL>
                    <a:lnR>
                      <a:noFill/>
                    </a:lnR>
                    <a:lnT>
                      <a:noFill/>
                    </a:lnT>
                    <a:lnB>
                      <a:noFill/>
                    </a:lnB>
                    <a:noFill/>
                  </a:tcPr>
                </a:tc>
                <a:tc>
                  <a:txBody>
                    <a:bodyPr/>
                    <a:lstStyle/>
                    <a:p>
                      <a:pPr>
                        <a:buNone/>
                      </a:pPr>
                      <a:r>
                        <a:rPr lang="fr-FR" sz="1200" dirty="0"/>
                        <a:t>Process/kernel isolation (</a:t>
                      </a:r>
                      <a:r>
                        <a:rPr lang="fr-FR" sz="1200" dirty="0" err="1"/>
                        <a:t>namespaces</a:t>
                      </a:r>
                      <a:r>
                        <a:rPr lang="fr-FR" sz="1200" dirty="0"/>
                        <a:t>/</a:t>
                      </a:r>
                      <a:r>
                        <a:rPr lang="fr-FR" sz="1200" dirty="0" err="1"/>
                        <a:t>cgroups</a:t>
                      </a:r>
                      <a:r>
                        <a:rPr lang="fr-FR" sz="1200" dirty="0"/>
                        <a:t>)</a:t>
                      </a:r>
                    </a:p>
                  </a:txBody>
                  <a:tcPr marL="90519" marR="90519" marT="45260" marB="45260" anchor="ctr">
                    <a:lnL>
                      <a:noFill/>
                    </a:lnL>
                    <a:lnR>
                      <a:noFill/>
                    </a:lnR>
                    <a:lnT>
                      <a:noFill/>
                    </a:lnT>
                    <a:lnB>
                      <a:noFill/>
                    </a:lnB>
                    <a:noFill/>
                  </a:tcPr>
                </a:tc>
                <a:extLst>
                  <a:ext uri="{0D108BD9-81ED-4DB2-BD59-A6C34878D82A}">
                    <a16:rowId xmlns:a16="http://schemas.microsoft.com/office/drawing/2014/main" val="2233968110"/>
                  </a:ext>
                </a:extLst>
              </a:tr>
              <a:tr h="268247">
                <a:tc>
                  <a:txBody>
                    <a:bodyPr/>
                    <a:lstStyle/>
                    <a:p>
                      <a:pPr>
                        <a:buNone/>
                      </a:pPr>
                      <a:r>
                        <a:rPr lang="en-IN" sz="1200"/>
                        <a:t>Density</a:t>
                      </a:r>
                    </a:p>
                  </a:txBody>
                  <a:tcPr marL="90519" marR="90519" marT="45260" marB="45260" anchor="ctr">
                    <a:lnL>
                      <a:noFill/>
                    </a:lnL>
                    <a:lnR>
                      <a:noFill/>
                    </a:lnR>
                    <a:lnT>
                      <a:noFill/>
                    </a:lnT>
                    <a:lnB>
                      <a:noFill/>
                    </a:lnB>
                    <a:noFill/>
                  </a:tcPr>
                </a:tc>
                <a:tc>
                  <a:txBody>
                    <a:bodyPr/>
                    <a:lstStyle/>
                    <a:p>
                      <a:pPr>
                        <a:buNone/>
                      </a:pPr>
                      <a:r>
                        <a:rPr lang="en-IN" sz="1200"/>
                        <a:t>Fewer per host</a:t>
                      </a:r>
                    </a:p>
                  </a:txBody>
                  <a:tcPr marL="90519" marR="90519" marT="45260" marB="45260" anchor="ctr">
                    <a:lnL>
                      <a:noFill/>
                    </a:lnL>
                    <a:lnR>
                      <a:noFill/>
                    </a:lnR>
                    <a:lnT>
                      <a:noFill/>
                    </a:lnT>
                    <a:lnB>
                      <a:noFill/>
                    </a:lnB>
                    <a:noFill/>
                  </a:tcPr>
                </a:tc>
                <a:tc>
                  <a:txBody>
                    <a:bodyPr/>
                    <a:lstStyle/>
                    <a:p>
                      <a:pPr>
                        <a:buNone/>
                      </a:pPr>
                      <a:r>
                        <a:rPr lang="en-IN" sz="1200"/>
                        <a:t>Many per host</a:t>
                      </a:r>
                    </a:p>
                  </a:txBody>
                  <a:tcPr marL="90519" marR="90519" marT="45260" marB="45260" anchor="ctr">
                    <a:lnL>
                      <a:noFill/>
                    </a:lnL>
                    <a:lnR>
                      <a:noFill/>
                    </a:lnR>
                    <a:lnT>
                      <a:noFill/>
                    </a:lnT>
                    <a:lnB>
                      <a:noFill/>
                    </a:lnB>
                    <a:noFill/>
                  </a:tcPr>
                </a:tc>
                <a:extLst>
                  <a:ext uri="{0D108BD9-81ED-4DB2-BD59-A6C34878D82A}">
                    <a16:rowId xmlns:a16="http://schemas.microsoft.com/office/drawing/2014/main" val="1533608857"/>
                  </a:ext>
                </a:extLst>
              </a:tr>
              <a:tr h="670618">
                <a:tc>
                  <a:txBody>
                    <a:bodyPr/>
                    <a:lstStyle/>
                    <a:p>
                      <a:pPr>
                        <a:buNone/>
                      </a:pPr>
                      <a:r>
                        <a:rPr lang="en-IN" sz="1200"/>
                        <a:t>OS choice per app</a:t>
                      </a:r>
                    </a:p>
                  </a:txBody>
                  <a:tcPr marL="90519" marR="90519" marT="45260" marB="45260" anchor="ctr">
                    <a:lnL>
                      <a:noFill/>
                    </a:lnL>
                    <a:lnR>
                      <a:noFill/>
                    </a:lnR>
                    <a:lnT>
                      <a:noFill/>
                    </a:lnT>
                    <a:lnB>
                      <a:noFill/>
                    </a:lnB>
                    <a:noFill/>
                  </a:tcPr>
                </a:tc>
                <a:tc>
                  <a:txBody>
                    <a:bodyPr/>
                    <a:lstStyle/>
                    <a:p>
                      <a:pPr>
                        <a:buNone/>
                      </a:pPr>
                      <a:r>
                        <a:rPr lang="en-US" sz="1200"/>
                        <a:t>Any (Linux, Windows, BSD, etc.)</a:t>
                      </a:r>
                    </a:p>
                  </a:txBody>
                  <a:tcPr marL="90519" marR="90519" marT="45260" marB="45260" anchor="ctr">
                    <a:lnL>
                      <a:noFill/>
                    </a:lnL>
                    <a:lnR>
                      <a:noFill/>
                    </a:lnR>
                    <a:lnT>
                      <a:noFill/>
                    </a:lnT>
                    <a:lnB>
                      <a:noFill/>
                    </a:lnB>
                    <a:noFill/>
                  </a:tcPr>
                </a:tc>
                <a:tc>
                  <a:txBody>
                    <a:bodyPr/>
                    <a:lstStyle/>
                    <a:p>
                      <a:pPr>
                        <a:buNone/>
                      </a:pPr>
                      <a:r>
                        <a:rPr lang="en-US" sz="1200" dirty="0"/>
                        <a:t>Must match host kernel family (Linux containers on Linux)</a:t>
                      </a:r>
                    </a:p>
                  </a:txBody>
                  <a:tcPr marL="90519" marR="90519" marT="45260" marB="45260" anchor="ctr">
                    <a:lnL>
                      <a:noFill/>
                    </a:lnL>
                    <a:lnR>
                      <a:noFill/>
                    </a:lnR>
                    <a:lnT>
                      <a:noFill/>
                    </a:lnT>
                    <a:lnB>
                      <a:noFill/>
                    </a:lnB>
                    <a:noFill/>
                  </a:tcPr>
                </a:tc>
                <a:extLst>
                  <a:ext uri="{0D108BD9-81ED-4DB2-BD59-A6C34878D82A}">
                    <a16:rowId xmlns:a16="http://schemas.microsoft.com/office/drawing/2014/main" val="3913650727"/>
                  </a:ext>
                </a:extLst>
              </a:tr>
              <a:tr h="670618">
                <a:tc>
                  <a:txBody>
                    <a:bodyPr/>
                    <a:lstStyle/>
                    <a:p>
                      <a:pPr>
                        <a:buNone/>
                      </a:pPr>
                      <a:r>
                        <a:rPr lang="en-IN" sz="1200"/>
                        <a:t>Ideal for</a:t>
                      </a:r>
                    </a:p>
                  </a:txBody>
                  <a:tcPr marL="90519" marR="90519" marT="45260" marB="45260" anchor="ctr">
                    <a:lnL>
                      <a:noFill/>
                    </a:lnL>
                    <a:lnR>
                      <a:noFill/>
                    </a:lnR>
                    <a:lnT>
                      <a:noFill/>
                    </a:lnT>
                    <a:lnB>
                      <a:noFill/>
                    </a:lnB>
                    <a:noFill/>
                  </a:tcPr>
                </a:tc>
                <a:tc>
                  <a:txBody>
                    <a:bodyPr/>
                    <a:lstStyle/>
                    <a:p>
                      <a:pPr>
                        <a:buNone/>
                      </a:pPr>
                      <a:r>
                        <a:rPr lang="en-US" sz="1200"/>
                        <a:t>Strong isolation, legacy apps, different OSes, compliance air-gaps</a:t>
                      </a:r>
                    </a:p>
                  </a:txBody>
                  <a:tcPr marL="90519" marR="90519" marT="45260" marB="45260" anchor="ctr">
                    <a:lnL>
                      <a:noFill/>
                    </a:lnL>
                    <a:lnR>
                      <a:noFill/>
                    </a:lnR>
                    <a:lnT>
                      <a:noFill/>
                    </a:lnT>
                    <a:lnB>
                      <a:noFill/>
                    </a:lnB>
                    <a:noFill/>
                  </a:tcPr>
                </a:tc>
                <a:tc>
                  <a:txBody>
                    <a:bodyPr/>
                    <a:lstStyle/>
                    <a:p>
                      <a:pPr>
                        <a:buNone/>
                      </a:pPr>
                      <a:r>
                        <a:rPr lang="en-US" sz="1200" dirty="0"/>
                        <a:t>Microservices, web APIs, CI/CD, bursty/scaling workloads</a:t>
                      </a:r>
                    </a:p>
                  </a:txBody>
                  <a:tcPr marL="90519" marR="90519" marT="45260" marB="45260" anchor="ctr">
                    <a:lnL>
                      <a:noFill/>
                    </a:lnL>
                    <a:lnR>
                      <a:noFill/>
                    </a:lnR>
                    <a:lnT>
                      <a:noFill/>
                    </a:lnT>
                    <a:lnB>
                      <a:noFill/>
                    </a:lnB>
                    <a:noFill/>
                  </a:tcPr>
                </a:tc>
                <a:extLst>
                  <a:ext uri="{0D108BD9-81ED-4DB2-BD59-A6C34878D82A}">
                    <a16:rowId xmlns:a16="http://schemas.microsoft.com/office/drawing/2014/main" val="255670663"/>
                  </a:ext>
                </a:extLst>
              </a:tr>
            </a:tbl>
          </a:graphicData>
        </a:graphic>
      </p:graphicFrame>
      <p:sp>
        <p:nvSpPr>
          <p:cNvPr id="3" name="Rectangle 1">
            <a:extLst>
              <a:ext uri="{FF2B5EF4-FFF2-40B4-BE49-F238E27FC236}">
                <a16:creationId xmlns:a16="http://schemas.microsoft.com/office/drawing/2014/main" id="{E6BDD8B9-BD38-722A-F46E-DD8065AD0BB9}"/>
              </a:ext>
            </a:extLst>
          </p:cNvPr>
          <p:cNvSpPr>
            <a:spLocks noChangeArrowheads="1"/>
          </p:cNvSpPr>
          <p:nvPr/>
        </p:nvSpPr>
        <p:spPr bwMode="auto">
          <a:xfrm>
            <a:off x="381000" y="481694"/>
            <a:ext cx="8000999"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b="1" dirty="0">
                <a:latin typeface="Arial" panose="020B0604020202020204" pitchFamily="34" charset="0"/>
              </a:rPr>
              <a:t>T</a:t>
            </a:r>
            <a:r>
              <a:rPr kumimoji="0" lang="en-US" altLang="en-US" sz="1100" b="1" i="0" u="none" strike="noStrike" cap="none" normalizeH="0" baseline="0" dirty="0">
                <a:ln>
                  <a:noFill/>
                </a:ln>
                <a:solidFill>
                  <a:schemeClr val="tx1"/>
                </a:solidFill>
                <a:effectLst/>
                <a:latin typeface="Arial" panose="020B0604020202020204" pitchFamily="34" charset="0"/>
              </a:rPr>
              <a:t>he core idea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latin typeface="Arial" panose="020B0604020202020204" pitchFamily="34" charset="0"/>
              </a:rPr>
              <a:t>VMs</a:t>
            </a:r>
            <a:r>
              <a:rPr kumimoji="0" lang="en-US" altLang="en-US" sz="1100" b="0" i="0" u="none" strike="noStrike" cap="none" normalizeH="0" baseline="0" dirty="0">
                <a:ln>
                  <a:noFill/>
                </a:ln>
                <a:solidFill>
                  <a:schemeClr val="tx1"/>
                </a:solidFill>
                <a:effectLst/>
                <a:latin typeface="Arial" panose="020B0604020202020204" pitchFamily="34" charset="0"/>
              </a:rPr>
              <a:t>: each app gets a </a:t>
            </a:r>
            <a:r>
              <a:rPr kumimoji="0" lang="en-US" altLang="en-US" sz="1100" b="1" i="0" u="none" strike="noStrike" cap="none" normalizeH="0" baseline="0" dirty="0">
                <a:ln>
                  <a:noFill/>
                </a:ln>
                <a:solidFill>
                  <a:schemeClr val="tx1"/>
                </a:solidFill>
                <a:effectLst/>
                <a:latin typeface="Arial" panose="020B0604020202020204" pitchFamily="34" charset="0"/>
              </a:rPr>
              <a:t>full guest OS</a:t>
            </a:r>
            <a:r>
              <a:rPr kumimoji="0" lang="en-US" altLang="en-US" sz="1100" b="0" i="0" u="none" strike="noStrike" cap="none" normalizeH="0" baseline="0" dirty="0">
                <a:ln>
                  <a:noFill/>
                </a:ln>
                <a:solidFill>
                  <a:schemeClr val="tx1"/>
                </a:solidFill>
                <a:effectLst/>
                <a:latin typeface="Arial" panose="020B0604020202020204" pitchFamily="34" charset="0"/>
              </a:rPr>
              <a:t> on top of a </a:t>
            </a:r>
            <a:r>
              <a:rPr kumimoji="0" lang="en-US" altLang="en-US" sz="1100" b="1" i="0" u="none" strike="noStrike" cap="none" normalizeH="0" baseline="0" dirty="0">
                <a:ln>
                  <a:noFill/>
                </a:ln>
                <a:solidFill>
                  <a:schemeClr val="tx1"/>
                </a:solidFill>
                <a:effectLst/>
                <a:latin typeface="Arial" panose="020B0604020202020204" pitchFamily="34" charset="0"/>
              </a:rPr>
              <a:t>hypervisor</a:t>
            </a:r>
            <a:r>
              <a:rPr kumimoji="0" lang="en-US" altLang="en-US" sz="1100" b="0" i="0" u="none" strike="noStrike" cap="none" normalizeH="0" baseline="0" dirty="0">
                <a:ln>
                  <a:noFill/>
                </a:ln>
                <a:solidFill>
                  <a:schemeClr val="tx1"/>
                </a:solidFill>
                <a:effectLst/>
                <a:latin typeface="Arial" panose="020B0604020202020204" pitchFamily="34" charset="0"/>
              </a:rPr>
              <a:t>. Heavy but very isolated.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latin typeface="Arial" panose="020B0604020202020204" pitchFamily="34" charset="0"/>
              </a:rPr>
              <a:t>Containers</a:t>
            </a:r>
            <a:r>
              <a:rPr kumimoji="0" lang="en-US" altLang="en-US" sz="1100" b="0" i="0" u="none" strike="noStrike" cap="none" normalizeH="0" baseline="0" dirty="0">
                <a:ln>
                  <a:noFill/>
                </a:ln>
                <a:solidFill>
                  <a:schemeClr val="tx1"/>
                </a:solidFill>
                <a:effectLst/>
                <a:latin typeface="Arial" panose="020B0604020202020204" pitchFamily="34" charset="0"/>
              </a:rPr>
              <a:t>: apps </a:t>
            </a:r>
            <a:r>
              <a:rPr kumimoji="0" lang="en-US" altLang="en-US" sz="1100" b="1" i="0" u="none" strike="noStrike" cap="none" normalizeH="0" baseline="0" dirty="0">
                <a:ln>
                  <a:noFill/>
                </a:ln>
                <a:solidFill>
                  <a:schemeClr val="tx1"/>
                </a:solidFill>
                <a:effectLst/>
                <a:latin typeface="Arial" panose="020B0604020202020204" pitchFamily="34" charset="0"/>
              </a:rPr>
              <a:t>share the host OS kernel</a:t>
            </a:r>
            <a:r>
              <a:rPr kumimoji="0" lang="en-US" altLang="en-US" sz="1100" b="0" i="0" u="none" strike="noStrike" cap="none" normalizeH="0" baseline="0" dirty="0">
                <a:ln>
                  <a:noFill/>
                </a:ln>
                <a:solidFill>
                  <a:schemeClr val="tx1"/>
                </a:solidFill>
                <a:effectLst/>
                <a:latin typeface="Arial" panose="020B0604020202020204" pitchFamily="34" charset="0"/>
              </a:rPr>
              <a:t> via a </a:t>
            </a:r>
            <a:r>
              <a:rPr kumimoji="0" lang="en-US" altLang="en-US" sz="1100" b="1" i="0" u="none" strike="noStrike" cap="none" normalizeH="0" baseline="0" dirty="0">
                <a:ln>
                  <a:noFill/>
                </a:ln>
                <a:solidFill>
                  <a:schemeClr val="tx1"/>
                </a:solidFill>
                <a:effectLst/>
                <a:latin typeface="Arial" panose="020B0604020202020204" pitchFamily="34" charset="0"/>
              </a:rPr>
              <a:t>container engine</a:t>
            </a:r>
            <a:r>
              <a:rPr kumimoji="0" lang="en-US" altLang="en-US" sz="1100" b="0" i="0" u="none" strike="noStrike" cap="none" normalizeH="0" baseline="0" dirty="0">
                <a:ln>
                  <a:noFill/>
                </a:ln>
                <a:solidFill>
                  <a:schemeClr val="tx1"/>
                </a:solidFill>
                <a:effectLst/>
                <a:latin typeface="Arial" panose="020B0604020202020204" pitchFamily="34" charset="0"/>
              </a:rPr>
              <a:t> (Docker/</a:t>
            </a:r>
            <a:r>
              <a:rPr kumimoji="0" lang="en-US" altLang="en-US" sz="1100" b="0" i="0" u="none" strike="noStrike" cap="none" normalizeH="0" baseline="0" dirty="0" err="1">
                <a:ln>
                  <a:noFill/>
                </a:ln>
                <a:solidFill>
                  <a:schemeClr val="tx1"/>
                </a:solidFill>
                <a:effectLst/>
                <a:latin typeface="Arial" panose="020B0604020202020204" pitchFamily="34" charset="0"/>
              </a:rPr>
              <a:t>containerd</a:t>
            </a:r>
            <a:r>
              <a:rPr kumimoji="0" lang="en-US" altLang="en-US" sz="1100" b="0" i="0" u="none" strike="noStrike" cap="none" normalizeH="0" baseline="0" dirty="0">
                <a:ln>
                  <a:noFill/>
                </a:ln>
                <a:solidFill>
                  <a:schemeClr val="tx1"/>
                </a:solidFill>
                <a:effectLst/>
                <a:latin typeface="Arial" panose="020B0604020202020204" pitchFamily="34" charset="0"/>
              </a:rPr>
              <a:t>). Light and fast.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tx1"/>
                </a:solidFill>
                <a:effectLst/>
                <a:latin typeface="Arial" panose="020B0604020202020204" pitchFamily="34" charset="0"/>
              </a:rPr>
              <a:t>quick comparison (at a glance)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46587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630673" y="947404"/>
          <a:ext cx="6644604" cy="3499658"/>
        </p:xfrm>
        <a:graphic>
          <a:graphicData uri="http://schemas.openxmlformats.org/drawingml/2006/table">
            <a:tbl>
              <a:tblPr/>
              <a:tblGrid>
                <a:gridCol w="2214868">
                  <a:extLst>
                    <a:ext uri="{9D8B030D-6E8A-4147-A177-3AD203B41FA5}">
                      <a16:colId xmlns:a16="http://schemas.microsoft.com/office/drawing/2014/main" val="20000"/>
                    </a:ext>
                  </a:extLst>
                </a:gridCol>
                <a:gridCol w="2214868">
                  <a:extLst>
                    <a:ext uri="{9D8B030D-6E8A-4147-A177-3AD203B41FA5}">
                      <a16:colId xmlns:a16="http://schemas.microsoft.com/office/drawing/2014/main" val="20001"/>
                    </a:ext>
                  </a:extLst>
                </a:gridCol>
                <a:gridCol w="2214868">
                  <a:extLst>
                    <a:ext uri="{9D8B030D-6E8A-4147-A177-3AD203B41FA5}">
                      <a16:colId xmlns:a16="http://schemas.microsoft.com/office/drawing/2014/main" val="20002"/>
                    </a:ext>
                  </a:extLst>
                </a:gridCol>
              </a:tblGrid>
              <a:tr h="803011">
                <a:tc>
                  <a:txBody>
                    <a:bodyPr/>
                    <a:lstStyle/>
                    <a:p>
                      <a:pPr algn="ctr">
                        <a:lnSpc>
                          <a:spcPts val="1960"/>
                        </a:lnSpc>
                        <a:defRPr/>
                      </a:pPr>
                      <a:r>
                        <a:rPr lang="en-US" sz="1400">
                          <a:solidFill>
                            <a:srgbClr val="000000"/>
                          </a:solidFill>
                          <a:latin typeface="Open Sans"/>
                          <a:ea typeface="Open Sans"/>
                          <a:cs typeface="Open Sans"/>
                          <a:sym typeface="Open Sans"/>
                        </a:rPr>
                        <a:t>Command</a:t>
                      </a:r>
                      <a:endParaRPr lang="en-US" sz="1100"/>
                    </a:p>
                  </a:txBody>
                  <a:tcPr marL="104775" marR="104775" marT="104775" marB="1047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a:solidFill>
                            <a:srgbClr val="000000"/>
                          </a:solidFill>
                          <a:latin typeface="Open Sans"/>
                          <a:ea typeface="Open Sans"/>
                          <a:cs typeface="Open Sans"/>
                          <a:sym typeface="Open Sans"/>
                        </a:rPr>
                        <a:t>Description</a:t>
                      </a:r>
                      <a:endParaRPr lang="en-US" sz="1100"/>
                    </a:p>
                  </a:txBody>
                  <a:tcPr marL="104775" marR="104775" marT="104775" marB="1047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a:solidFill>
                            <a:srgbClr val="000000"/>
                          </a:solidFill>
                          <a:latin typeface="Open Sans"/>
                          <a:ea typeface="Open Sans"/>
                          <a:cs typeface="Open Sans"/>
                          <a:sym typeface="Open Sans"/>
                        </a:rPr>
                        <a:t>Options / Explanation</a:t>
                      </a:r>
                      <a:endParaRPr lang="en-US" sz="1100"/>
                    </a:p>
                  </a:txBody>
                  <a:tcPr marL="104775" marR="104775" marT="104775" marB="1047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457386">
                <a:tc>
                  <a:txBody>
                    <a:bodyPr/>
                    <a:lstStyle/>
                    <a:p>
                      <a:pPr algn="ctr">
                        <a:lnSpc>
                          <a:spcPts val="1960"/>
                        </a:lnSpc>
                        <a:defRPr/>
                      </a:pPr>
                      <a:r>
                        <a:rPr lang="en-US" sz="1400">
                          <a:solidFill>
                            <a:srgbClr val="000000"/>
                          </a:solidFill>
                          <a:latin typeface="Open Sans"/>
                          <a:ea typeface="Open Sans"/>
                          <a:cs typeface="Open Sans"/>
                          <a:sym typeface="Open Sans"/>
                        </a:rPr>
                        <a:t>kubectl expose pod nginx --type=NodePort --port=80</a:t>
                      </a:r>
                      <a:endParaRPr lang="en-US" sz="1100"/>
                    </a:p>
                  </a:txBody>
                  <a:tcPr marL="104775" marR="104775" marT="104775" marB="1047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a:solidFill>
                            <a:srgbClr val="000000"/>
                          </a:solidFill>
                          <a:latin typeface="Open Sans"/>
                          <a:ea typeface="Open Sans"/>
                          <a:cs typeface="Open Sans"/>
                          <a:sym typeface="Open Sans"/>
                        </a:rPr>
                        <a:t>Creates a Service named nginx that exposes the nginx pod.</a:t>
                      </a:r>
                      <a:endParaRPr lang="en-US" sz="1100"/>
                    </a:p>
                  </a:txBody>
                  <a:tcPr marL="104775" marR="104775" marT="104775" marB="1047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a:solidFill>
                            <a:srgbClr val="000000"/>
                          </a:solidFill>
                          <a:latin typeface="Open Sans"/>
                          <a:ea typeface="Open Sans"/>
                          <a:cs typeface="Open Sans"/>
                          <a:sym typeface="Open Sans"/>
                        </a:rPr>
                        <a:t>--type=NodePort makes the Service accessible within the cluster.</a:t>
                      </a:r>
                      <a:endParaRPr lang="en-US" sz="1100"/>
                    </a:p>
                  </a:txBody>
                  <a:tcPr marL="104775" marR="104775" marT="104775" marB="1047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239261">
                <a:tc>
                  <a:txBody>
                    <a:bodyPr/>
                    <a:lstStyle/>
                    <a:p>
                      <a:pPr algn="ctr">
                        <a:lnSpc>
                          <a:spcPts val="1960"/>
                        </a:lnSpc>
                        <a:defRPr/>
                      </a:pPr>
                      <a:r>
                        <a:rPr lang="en-US" sz="1400">
                          <a:solidFill>
                            <a:srgbClr val="000000"/>
                          </a:solidFill>
                          <a:latin typeface="Open Sans"/>
                          <a:ea typeface="Open Sans"/>
                          <a:cs typeface="Open Sans"/>
                          <a:sym typeface="Open Sans"/>
                        </a:rPr>
                        <a:t>kubectl get services</a:t>
                      </a:r>
                      <a:endParaRPr lang="en-US" sz="1100"/>
                    </a:p>
                  </a:txBody>
                  <a:tcPr marL="104775" marR="104775" marT="104775" marB="1047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a:solidFill>
                            <a:srgbClr val="000000"/>
                          </a:solidFill>
                          <a:latin typeface="Open Sans"/>
                          <a:ea typeface="Open Sans"/>
                          <a:cs typeface="Open Sans"/>
                          <a:sym typeface="Open Sans"/>
                        </a:rPr>
                        <a:t>Lists all services and their Cluster IPs.</a:t>
                      </a:r>
                      <a:endParaRPr lang="en-US" sz="1100"/>
                    </a:p>
                  </a:txBody>
                  <a:tcPr marL="104775" marR="104775" marT="104775" marB="1047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a:solidFill>
                            <a:srgbClr val="000000"/>
                          </a:solidFill>
                          <a:latin typeface="Open Sans"/>
                          <a:ea typeface="Open Sans"/>
                          <a:cs typeface="Open Sans"/>
                          <a:sym typeface="Open Sans"/>
                        </a:rPr>
                        <a:t>Displays columns: NAME, TYPE, CLUSTER-IP, PORT(S), AGE.</a:t>
                      </a:r>
                      <a:endParaRPr lang="en-US" sz="1100"/>
                    </a:p>
                  </a:txBody>
                  <a:tcPr marL="104775" marR="104775" marT="104775" marB="10477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3" name="TextBox 3"/>
          <p:cNvSpPr txBox="1"/>
          <p:nvPr/>
        </p:nvSpPr>
        <p:spPr>
          <a:xfrm>
            <a:off x="629476" y="447102"/>
            <a:ext cx="6645801" cy="439383"/>
          </a:xfrm>
          <a:prstGeom prst="rect">
            <a:avLst/>
          </a:prstGeom>
        </p:spPr>
        <p:txBody>
          <a:bodyPr lIns="0" tIns="0" rIns="0" bIns="0" rtlCol="0" anchor="t">
            <a:spAutoFit/>
          </a:bodyPr>
          <a:lstStyle/>
          <a:p>
            <a:pPr algn="ctr">
              <a:lnSpc>
                <a:spcPts val="1880"/>
              </a:lnSpc>
              <a:spcBef>
                <a:spcPct val="0"/>
              </a:spcBef>
            </a:pPr>
            <a:r>
              <a:rPr lang="en-US" sz="134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Creating a Service Using kubectl expose</a:t>
            </a:r>
          </a:p>
          <a:p>
            <a:pPr algn="ctr">
              <a:lnSpc>
                <a:spcPts val="1880"/>
              </a:lnSpc>
              <a:spcBef>
                <a:spcPct val="0"/>
              </a:spcBef>
            </a:pPr>
            <a:r>
              <a:rPr lang="en-US" sz="1340">
                <a:solidFill>
                  <a:srgbClr val="000000"/>
                </a:solidFill>
                <a:latin typeface="JetBrains Mono" panose="02010509020102050004"/>
                <a:ea typeface="JetBrains Mono" panose="02010509020102050004"/>
                <a:cs typeface="JetBrains Mono" panose="02010509020102050004"/>
                <a:sym typeface="JetBrains Mono" panose="02010509020102050004"/>
              </a:rPr>
              <a:t>The kubectl expose command creates a Service for an existing pod.</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513549" y="901176"/>
          <a:ext cx="4058450" cy="3033714"/>
        </p:xfrm>
        <a:graphic>
          <a:graphicData uri="http://schemas.openxmlformats.org/drawingml/2006/table">
            <a:tbl>
              <a:tblPr/>
              <a:tblGrid>
                <a:gridCol w="2029225">
                  <a:extLst>
                    <a:ext uri="{9D8B030D-6E8A-4147-A177-3AD203B41FA5}">
                      <a16:colId xmlns:a16="http://schemas.microsoft.com/office/drawing/2014/main" val="20000"/>
                    </a:ext>
                  </a:extLst>
                </a:gridCol>
                <a:gridCol w="2029225">
                  <a:extLst>
                    <a:ext uri="{9D8B030D-6E8A-4147-A177-3AD203B41FA5}">
                      <a16:colId xmlns:a16="http://schemas.microsoft.com/office/drawing/2014/main" val="20001"/>
                    </a:ext>
                  </a:extLst>
                </a:gridCol>
              </a:tblGrid>
              <a:tr h="512808">
                <a:tc>
                  <a:txBody>
                    <a:bodyPr/>
                    <a:lstStyle/>
                    <a:p>
                      <a:pPr algn="ctr">
                        <a:lnSpc>
                          <a:spcPts val="1260"/>
                        </a:lnSpc>
                        <a:defRPr/>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Service Type</a:t>
                      </a:r>
                      <a:endParaRPr lang="en-US" sz="1100"/>
                    </a:p>
                  </a:txBody>
                  <a:tcPr marL="123825" marR="123825" marT="123825" marB="1238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260"/>
                        </a:lnSpc>
                        <a:defRPr/>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Behavior</a:t>
                      </a:r>
                      <a:endParaRPr lang="en-US" sz="1100"/>
                    </a:p>
                  </a:txBody>
                  <a:tcPr marL="123825" marR="123825" marT="123825" marB="1238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91423">
                <a:tc>
                  <a:txBody>
                    <a:bodyPr/>
                    <a:lstStyle/>
                    <a:p>
                      <a:pPr algn="ctr">
                        <a:lnSpc>
                          <a:spcPts val="1260"/>
                        </a:lnSpc>
                        <a:defRPr/>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ClusterIP (default)</a:t>
                      </a:r>
                      <a:endParaRPr lang="en-US" sz="1100"/>
                    </a:p>
                  </a:txBody>
                  <a:tcPr marL="123825" marR="123825" marT="123825" marB="1238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260"/>
                        </a:lnSpc>
                        <a:defRPr/>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Exposes a pod internally (accessible only inside the cluster).</a:t>
                      </a:r>
                      <a:endParaRPr lang="en-US" sz="1100"/>
                    </a:p>
                  </a:txBody>
                  <a:tcPr marL="123825" marR="123825" marT="123825" marB="1238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91423">
                <a:tc>
                  <a:txBody>
                    <a:bodyPr/>
                    <a:lstStyle/>
                    <a:p>
                      <a:pPr algn="ctr">
                        <a:lnSpc>
                          <a:spcPts val="1260"/>
                        </a:lnSpc>
                        <a:defRPr/>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NodePort</a:t>
                      </a:r>
                      <a:endParaRPr lang="en-US" sz="1100"/>
                    </a:p>
                  </a:txBody>
                  <a:tcPr marL="123825" marR="123825" marT="123825" marB="1238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260"/>
                        </a:lnSpc>
                        <a:defRPr/>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Exposes a pod on a high-range port (30000-32767) on all cluster nodes.</a:t>
                      </a:r>
                      <a:endParaRPr lang="en-US" sz="1100"/>
                    </a:p>
                  </a:txBody>
                  <a:tcPr marL="123825" marR="123825" marT="123825" marB="1238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38060">
                <a:tc>
                  <a:txBody>
                    <a:bodyPr/>
                    <a:lstStyle/>
                    <a:p>
                      <a:pPr algn="ctr">
                        <a:lnSpc>
                          <a:spcPts val="1260"/>
                        </a:lnSpc>
                        <a:defRPr/>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LoadBalancer</a:t>
                      </a:r>
                      <a:endParaRPr lang="en-US" sz="1100"/>
                    </a:p>
                  </a:txBody>
                  <a:tcPr marL="123825" marR="123825" marT="123825" marB="1238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260"/>
                        </a:lnSpc>
                        <a:defRPr/>
                      </a:pPr>
                      <a:r>
                        <a:rPr lang="en-US" sz="900">
                          <a:solidFill>
                            <a:srgbClr val="000000"/>
                          </a:solidFill>
                          <a:latin typeface="JetBrains Mono" panose="02010509020102050004"/>
                          <a:ea typeface="JetBrains Mono" panose="02010509020102050004"/>
                          <a:cs typeface="JetBrains Mono" panose="02010509020102050004"/>
                          <a:sym typeface="JetBrains Mono" panose="02010509020102050004"/>
                        </a:rPr>
                        <a:t>Provides an external IP (used in cloud environments).</a:t>
                      </a:r>
                      <a:endParaRPr lang="en-US" sz="1100"/>
                    </a:p>
                  </a:txBody>
                  <a:tcPr marL="123825" marR="123825" marT="123825" marB="1238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3" name="Table 3"/>
          <p:cNvGraphicFramePr>
            <a:graphicFrameLocks noGrp="1"/>
          </p:cNvGraphicFramePr>
          <p:nvPr/>
        </p:nvGraphicFramePr>
        <p:xfrm>
          <a:off x="4972050" y="1082040"/>
          <a:ext cx="3657600" cy="2979420"/>
        </p:xfrm>
        <a:graphic>
          <a:graphicData uri="http://schemas.openxmlformats.org/drawingml/2006/table">
            <a:tbl>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tblGrid>
              <a:tr h="410293">
                <a:tc>
                  <a:txBody>
                    <a:bodyPr/>
                    <a:lstStyle/>
                    <a:p>
                      <a:pPr algn="l">
                        <a:lnSpc>
                          <a:spcPts val="1265"/>
                        </a:lnSpc>
                        <a:defRPr/>
                      </a:pPr>
                      <a:r>
                        <a:rPr lang="en-US" sz="905">
                          <a:solidFill>
                            <a:srgbClr val="000000"/>
                          </a:solidFill>
                          <a:latin typeface="JetBrains Mono" panose="02010509020102050004"/>
                          <a:ea typeface="JetBrains Mono" panose="02010509020102050004"/>
                          <a:cs typeface="JetBrains Mono" panose="02010509020102050004"/>
                          <a:sym typeface="JetBrains Mono" panose="02010509020102050004"/>
                        </a:rPr>
                        <a:t>Command</a:t>
                      </a:r>
                      <a:endParaRPr lang="en-US" sz="1100"/>
                    </a:p>
                  </a:txBody>
                  <a:tcPr marL="95250" marR="95250" marT="95250" marB="9525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265"/>
                        </a:lnSpc>
                        <a:defRPr/>
                      </a:pPr>
                      <a:r>
                        <a:rPr lang="en-US" sz="905">
                          <a:solidFill>
                            <a:srgbClr val="000000"/>
                          </a:solidFill>
                          <a:latin typeface="JetBrains Mono" panose="02010509020102050004"/>
                          <a:ea typeface="JetBrains Mono" panose="02010509020102050004"/>
                          <a:cs typeface="JetBrains Mono" panose="02010509020102050004"/>
                          <a:sym typeface="JetBrains Mono" panose="02010509020102050004"/>
                        </a:rPr>
                        <a:t>Description</a:t>
                      </a:r>
                      <a:endParaRPr lang="en-US" sz="1100"/>
                    </a:p>
                  </a:txBody>
                  <a:tcPr marL="95250" marR="95250" marT="95250" marB="9525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80627">
                <a:tc>
                  <a:txBody>
                    <a:bodyPr/>
                    <a:lstStyle/>
                    <a:p>
                      <a:pPr algn="l">
                        <a:lnSpc>
                          <a:spcPts val="1265"/>
                        </a:lnSpc>
                        <a:defRPr/>
                      </a:pPr>
                      <a:r>
                        <a:rPr lang="en-US" sz="905">
                          <a:solidFill>
                            <a:srgbClr val="000000"/>
                          </a:solidFill>
                          <a:latin typeface="JetBrains Mono" panose="02010509020102050004"/>
                          <a:ea typeface="JetBrains Mono" panose="02010509020102050004"/>
                          <a:cs typeface="JetBrains Mono" panose="02010509020102050004"/>
                          <a:sym typeface="JetBrains Mono" panose="02010509020102050004"/>
                        </a:rPr>
                        <a:t>kubectl describe service nginx</a:t>
                      </a:r>
                      <a:endParaRPr lang="en-US" sz="1100"/>
                    </a:p>
                  </a:txBody>
                  <a:tcPr marL="95250" marR="95250" marT="95250" marB="9525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265"/>
                        </a:lnSpc>
                        <a:defRPr/>
                      </a:pPr>
                      <a:r>
                        <a:rPr lang="en-US" sz="905">
                          <a:solidFill>
                            <a:srgbClr val="000000"/>
                          </a:solidFill>
                          <a:latin typeface="JetBrains Mono" panose="02010509020102050004"/>
                          <a:ea typeface="JetBrains Mono" panose="02010509020102050004"/>
                          <a:cs typeface="JetBrains Mono" panose="02010509020102050004"/>
                          <a:sym typeface="JetBrains Mono" panose="02010509020102050004"/>
                        </a:rPr>
                        <a:t>Displays the Service details, including its Cluster IP.</a:t>
                      </a:r>
                      <a:endParaRPr lang="en-US" sz="1100"/>
                    </a:p>
                  </a:txBody>
                  <a:tcPr marL="95250" marR="95250" marT="95250" marB="9525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80627">
                <a:tc>
                  <a:txBody>
                    <a:bodyPr/>
                    <a:lstStyle/>
                    <a:p>
                      <a:pPr algn="l">
                        <a:lnSpc>
                          <a:spcPts val="1265"/>
                        </a:lnSpc>
                        <a:defRPr/>
                      </a:pPr>
                      <a:r>
                        <a:rPr lang="en-US" sz="905">
                          <a:solidFill>
                            <a:srgbClr val="000000"/>
                          </a:solidFill>
                          <a:latin typeface="JetBrains Mono" panose="02010509020102050004"/>
                          <a:ea typeface="JetBrains Mono" panose="02010509020102050004"/>
                          <a:cs typeface="JetBrains Mono" panose="02010509020102050004"/>
                          <a:sym typeface="JetBrains Mono" panose="02010509020102050004"/>
                        </a:rPr>
                        <a:t>kubectl run alpine --image=alpine:3.20 -it -- sh</a:t>
                      </a:r>
                      <a:endParaRPr lang="en-US" sz="1100"/>
                    </a:p>
                  </a:txBody>
                  <a:tcPr marL="95250" marR="95250" marT="95250" marB="9525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265"/>
                        </a:lnSpc>
                        <a:defRPr/>
                      </a:pPr>
                      <a:r>
                        <a:rPr lang="en-US" sz="905">
                          <a:solidFill>
                            <a:srgbClr val="000000"/>
                          </a:solidFill>
                          <a:latin typeface="JetBrains Mono" panose="02010509020102050004"/>
                          <a:ea typeface="JetBrains Mono" panose="02010509020102050004"/>
                          <a:cs typeface="JetBrains Mono" panose="02010509020102050004"/>
                          <a:sym typeface="JetBrains Mono" panose="02010509020102050004"/>
                        </a:rPr>
                        <a:t>Starts an interactive shell in a new pod.</a:t>
                      </a:r>
                      <a:endParaRPr lang="en-US" sz="1100"/>
                    </a:p>
                  </a:txBody>
                  <a:tcPr marL="95250" marR="95250" marT="95250" marB="9525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80627">
                <a:tc>
                  <a:txBody>
                    <a:bodyPr/>
                    <a:lstStyle/>
                    <a:p>
                      <a:pPr algn="l">
                        <a:lnSpc>
                          <a:spcPts val="1265"/>
                        </a:lnSpc>
                        <a:defRPr/>
                      </a:pPr>
                      <a:r>
                        <a:rPr lang="en-US" sz="905">
                          <a:solidFill>
                            <a:srgbClr val="000000"/>
                          </a:solidFill>
                          <a:latin typeface="JetBrains Mono" panose="02010509020102050004"/>
                          <a:ea typeface="JetBrains Mono" panose="02010509020102050004"/>
                          <a:cs typeface="JetBrains Mono" panose="02010509020102050004"/>
                          <a:sym typeface="JetBrains Mono" panose="02010509020102050004"/>
                        </a:rPr>
                        <a:t>apk add curl</a:t>
                      </a:r>
                      <a:endParaRPr lang="en-US" sz="1100"/>
                    </a:p>
                  </a:txBody>
                  <a:tcPr marL="95250" marR="95250" marT="95250" marB="9525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265"/>
                        </a:lnSpc>
                        <a:defRPr/>
                      </a:pPr>
                      <a:r>
                        <a:rPr lang="en-US" sz="905">
                          <a:solidFill>
                            <a:srgbClr val="000000"/>
                          </a:solidFill>
                          <a:latin typeface="JetBrains Mono" panose="02010509020102050004"/>
                          <a:ea typeface="JetBrains Mono" panose="02010509020102050004"/>
                          <a:cs typeface="JetBrains Mono" panose="02010509020102050004"/>
                          <a:sym typeface="JetBrains Mono" panose="02010509020102050004"/>
                        </a:rPr>
                        <a:t>Installs curl in Alpine (for making HTTP requests).</a:t>
                      </a:r>
                      <a:endParaRPr lang="en-US" sz="1100"/>
                    </a:p>
                  </a:txBody>
                  <a:tcPr marL="95250" marR="95250" marT="95250" marB="9525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27246">
                <a:tc>
                  <a:txBody>
                    <a:bodyPr/>
                    <a:lstStyle/>
                    <a:p>
                      <a:pPr algn="l">
                        <a:lnSpc>
                          <a:spcPts val="1265"/>
                        </a:lnSpc>
                        <a:defRPr/>
                      </a:pPr>
                      <a:r>
                        <a:rPr lang="en-US" sz="905">
                          <a:solidFill>
                            <a:srgbClr val="000000"/>
                          </a:solidFill>
                          <a:latin typeface="JetBrains Mono" panose="02010509020102050004"/>
                          <a:ea typeface="JetBrains Mono" panose="02010509020102050004"/>
                          <a:cs typeface="JetBrains Mono" panose="02010509020102050004"/>
                          <a:sym typeface="JetBrains Mono" panose="02010509020102050004"/>
                        </a:rPr>
                        <a:t>curl &lt;cluster_ip&gt;</a:t>
                      </a:r>
                      <a:endParaRPr lang="en-US" sz="1100"/>
                    </a:p>
                  </a:txBody>
                  <a:tcPr marL="95250" marR="95250" marT="95250" marB="9525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265"/>
                        </a:lnSpc>
                        <a:defRPr/>
                      </a:pPr>
                      <a:r>
                        <a:rPr lang="en-US" sz="905">
                          <a:solidFill>
                            <a:srgbClr val="000000"/>
                          </a:solidFill>
                          <a:latin typeface="JetBrains Mono" panose="02010509020102050004"/>
                          <a:ea typeface="JetBrains Mono" panose="02010509020102050004"/>
                          <a:cs typeface="JetBrains Mono" panose="02010509020102050004"/>
                          <a:sym typeface="JetBrains Mono" panose="02010509020102050004"/>
                        </a:rPr>
                        <a:t>Sends a request to the nginx Service.</a:t>
                      </a:r>
                      <a:endParaRPr lang="en-US" sz="1100"/>
                    </a:p>
                  </a:txBody>
                  <a:tcPr marL="95250" marR="95250" marT="95250" marB="9525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 name="TextBox 4"/>
          <p:cNvSpPr txBox="1"/>
          <p:nvPr/>
        </p:nvSpPr>
        <p:spPr>
          <a:xfrm>
            <a:off x="513715" y="495300"/>
            <a:ext cx="3336290" cy="238125"/>
          </a:xfrm>
          <a:prstGeom prst="rect">
            <a:avLst/>
          </a:prstGeom>
        </p:spPr>
        <p:txBody>
          <a:bodyPr wrap="square" lIns="0" tIns="0" rIns="0" bIns="0" rtlCol="0" anchor="t">
            <a:spAutoFit/>
          </a:bodyPr>
          <a:lstStyle/>
          <a:p>
            <a:pPr algn="ctr">
              <a:lnSpc>
                <a:spcPts val="1860"/>
              </a:lnSpc>
              <a:spcBef>
                <a:spcPct val="0"/>
              </a:spcBef>
            </a:pPr>
            <a:r>
              <a:rPr lang="en-US" sz="133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Understanding Service Types</a:t>
            </a:r>
          </a:p>
        </p:txBody>
      </p:sp>
      <p:sp>
        <p:nvSpPr>
          <p:cNvPr id="5" name="TextBox 5"/>
          <p:cNvSpPr txBox="1"/>
          <p:nvPr/>
        </p:nvSpPr>
        <p:spPr>
          <a:xfrm>
            <a:off x="386106" y="4124437"/>
            <a:ext cx="4185894" cy="683603"/>
          </a:xfrm>
          <a:prstGeom prst="rect">
            <a:avLst/>
          </a:prstGeom>
        </p:spPr>
        <p:txBody>
          <a:bodyPr lIns="0" tIns="0" rIns="0" bIns="0" rtlCol="0" anchor="t">
            <a:spAutoFit/>
          </a:bodyPr>
          <a:lstStyle/>
          <a:p>
            <a:pPr marL="217170" lvl="1" indent="-108585" algn="ctr">
              <a:lnSpc>
                <a:spcPts val="1405"/>
              </a:lnSpc>
              <a:buFont typeface="Arial" panose="020B0604020202020204"/>
              <a:buChar char="•"/>
            </a:pPr>
            <a:r>
              <a:rPr lang="en-US" sz="1005">
                <a:solidFill>
                  <a:srgbClr val="000000"/>
                </a:solidFill>
                <a:latin typeface="JetBrains Mono" panose="02010509020102050004"/>
                <a:ea typeface="JetBrains Mono" panose="02010509020102050004"/>
                <a:cs typeface="JetBrains Mono" panose="02010509020102050004"/>
                <a:sym typeface="JetBrains Mono" panose="02010509020102050004"/>
              </a:rPr>
              <a:t>A ClusterIP Service assigns a stable IP that does not change even when the pod restarts.</a:t>
            </a:r>
          </a:p>
          <a:p>
            <a:pPr marL="217170" lvl="1" indent="-108585" algn="ctr">
              <a:lnSpc>
                <a:spcPts val="1405"/>
              </a:lnSpc>
              <a:buFont typeface="Arial" panose="020B0604020202020204"/>
              <a:buChar char="•"/>
            </a:pPr>
            <a:r>
              <a:rPr lang="en-US" sz="1005">
                <a:solidFill>
                  <a:srgbClr val="000000"/>
                </a:solidFill>
                <a:latin typeface="JetBrains Mono" panose="02010509020102050004"/>
                <a:ea typeface="JetBrains Mono" panose="02010509020102050004"/>
                <a:cs typeface="JetBrains Mono" panose="02010509020102050004"/>
                <a:sym typeface="JetBrains Mono" panose="02010509020102050004"/>
              </a:rPr>
              <a:t>A NodePort Service allows external access via &lt;node_ip&gt;:&lt;node_port&gt;.</a:t>
            </a:r>
          </a:p>
        </p:txBody>
      </p:sp>
      <p:sp>
        <p:nvSpPr>
          <p:cNvPr id="6" name="TextBox 6"/>
          <p:cNvSpPr txBox="1"/>
          <p:nvPr/>
        </p:nvSpPr>
        <p:spPr>
          <a:xfrm>
            <a:off x="4375681" y="443763"/>
            <a:ext cx="4423451" cy="522378"/>
          </a:xfrm>
          <a:prstGeom prst="rect">
            <a:avLst/>
          </a:prstGeom>
        </p:spPr>
        <p:txBody>
          <a:bodyPr lIns="0" tIns="0" rIns="0" bIns="0" rtlCol="0" anchor="t">
            <a:spAutoFit/>
          </a:bodyPr>
          <a:lstStyle/>
          <a:p>
            <a:pPr algn="ctr">
              <a:lnSpc>
                <a:spcPts val="1460"/>
              </a:lnSpc>
              <a:spcBef>
                <a:spcPct val="0"/>
              </a:spcBef>
            </a:pPr>
            <a:r>
              <a:rPr lang="en-US" sz="1040" b="1">
                <a:solidFill>
                  <a:srgbClr val="000000"/>
                </a:solidFill>
                <a:latin typeface="JetBrains Mono Bold" panose="02010809030102050004"/>
                <a:ea typeface="JetBrains Mono Bold" panose="02010809030102050004"/>
                <a:cs typeface="JetBrains Mono Bold" panose="02010809030102050004"/>
                <a:sym typeface="JetBrains Mono Bold" panose="02010809030102050004"/>
              </a:rPr>
              <a:t>Accessing the Pod via the Service</a:t>
            </a:r>
          </a:p>
          <a:p>
            <a:pPr algn="ctr">
              <a:lnSpc>
                <a:spcPts val="1460"/>
              </a:lnSpc>
              <a:spcBef>
                <a:spcPct val="0"/>
              </a:spcBef>
            </a:pPr>
            <a:r>
              <a:rPr lang="en-US" sz="1040">
                <a:solidFill>
                  <a:srgbClr val="000000"/>
                </a:solidFill>
                <a:latin typeface="JetBrains Mono" panose="02010509020102050004"/>
                <a:ea typeface="JetBrains Mono" panose="02010509020102050004"/>
                <a:cs typeface="JetBrains Mono" panose="02010509020102050004"/>
                <a:sym typeface="JetBrains Mono" panose="02010509020102050004"/>
              </a:rPr>
              <a:t>After creating a Service, use its Cluster IP for communication between pods.</a:t>
            </a:r>
          </a:p>
        </p:txBody>
      </p:sp>
      <p:sp>
        <p:nvSpPr>
          <p:cNvPr id="7" name="TextBox 7"/>
          <p:cNvSpPr txBox="1"/>
          <p:nvPr/>
        </p:nvSpPr>
        <p:spPr>
          <a:xfrm>
            <a:off x="5046351" y="4286601"/>
            <a:ext cx="3583299" cy="368800"/>
          </a:xfrm>
          <a:prstGeom prst="rect">
            <a:avLst/>
          </a:prstGeom>
        </p:spPr>
        <p:txBody>
          <a:bodyPr lIns="0" tIns="0" rIns="0" bIns="0" rtlCol="0" anchor="t">
            <a:spAutoFit/>
          </a:bodyPr>
          <a:lstStyle/>
          <a:p>
            <a:pPr algn="ctr">
              <a:lnSpc>
                <a:spcPts val="1590"/>
              </a:lnSpc>
              <a:spcBef>
                <a:spcPct val="0"/>
              </a:spcBef>
            </a:pPr>
            <a:r>
              <a:rPr lang="en-US" sz="1135">
                <a:solidFill>
                  <a:srgbClr val="000000"/>
                </a:solidFill>
                <a:latin typeface="JetBrains Mono" panose="02010509020102050004"/>
                <a:ea typeface="JetBrains Mono" panose="02010509020102050004"/>
                <a:cs typeface="JetBrains Mono" panose="02010509020102050004"/>
                <a:sym typeface="JetBrains Mono" panose="02010509020102050004"/>
              </a:rPr>
              <a:t>✅ The response confirms that the Nginx service is accessible.</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514350" y="1411911"/>
          <a:ext cx="3106506" cy="1509885"/>
        </p:xfrm>
        <a:graphic>
          <a:graphicData uri="http://schemas.openxmlformats.org/drawingml/2006/table">
            <a:tbl>
              <a:tblPr/>
              <a:tblGrid>
                <a:gridCol w="1093960">
                  <a:extLst>
                    <a:ext uri="{9D8B030D-6E8A-4147-A177-3AD203B41FA5}">
                      <a16:colId xmlns:a16="http://schemas.microsoft.com/office/drawing/2014/main" val="20000"/>
                    </a:ext>
                  </a:extLst>
                </a:gridCol>
                <a:gridCol w="2012546">
                  <a:extLst>
                    <a:ext uri="{9D8B030D-6E8A-4147-A177-3AD203B41FA5}">
                      <a16:colId xmlns:a16="http://schemas.microsoft.com/office/drawing/2014/main" val="20001"/>
                    </a:ext>
                  </a:extLst>
                </a:gridCol>
              </a:tblGrid>
              <a:tr h="678863">
                <a:tc>
                  <a:txBody>
                    <a:bodyPr/>
                    <a:lstStyle/>
                    <a:p>
                      <a:pPr algn="ctr">
                        <a:lnSpc>
                          <a:spcPts val="1400"/>
                        </a:lnSpc>
                        <a:defRPr/>
                      </a:pPr>
                      <a:r>
                        <a:rPr lang="en-US" sz="1000">
                          <a:solidFill>
                            <a:srgbClr val="000000"/>
                          </a:solidFill>
                          <a:latin typeface="Open Sans"/>
                          <a:ea typeface="Open Sans"/>
                          <a:cs typeface="Open Sans"/>
                          <a:sym typeface="Open Sans"/>
                        </a:rPr>
                        <a:t>Command</a:t>
                      </a:r>
                      <a:endParaRPr lang="en-US" sz="1100"/>
                    </a:p>
                  </a:txBody>
                  <a:tcPr marL="190500" marR="190500" marT="190500" marB="19050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1400"/>
                        </a:lnSpc>
                        <a:defRPr/>
                      </a:pPr>
                      <a:r>
                        <a:rPr lang="en-US" sz="1000">
                          <a:solidFill>
                            <a:srgbClr val="000000"/>
                          </a:solidFill>
                          <a:latin typeface="Open Sans"/>
                          <a:ea typeface="Open Sans"/>
                          <a:cs typeface="Open Sans"/>
                          <a:sym typeface="Open Sans"/>
                        </a:rPr>
                        <a:t>Description</a:t>
                      </a:r>
                      <a:endParaRPr lang="en-US" sz="1100"/>
                    </a:p>
                  </a:txBody>
                  <a:tcPr marL="190500" marR="190500" marT="190500" marB="19050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31022">
                <a:tc>
                  <a:txBody>
                    <a:bodyPr/>
                    <a:lstStyle/>
                    <a:p>
                      <a:pPr algn="ctr">
                        <a:lnSpc>
                          <a:spcPts val="1400"/>
                        </a:lnSpc>
                        <a:defRPr/>
                      </a:pPr>
                      <a:r>
                        <a:rPr lang="en-US" sz="1000">
                          <a:solidFill>
                            <a:srgbClr val="000000"/>
                          </a:solidFill>
                          <a:latin typeface="Open Sans"/>
                          <a:ea typeface="Open Sans"/>
                          <a:cs typeface="Open Sans"/>
                          <a:sym typeface="Open Sans"/>
                        </a:rPr>
                        <a:t>curl nginx</a:t>
                      </a:r>
                      <a:endParaRPr lang="en-US" sz="1100"/>
                    </a:p>
                  </a:txBody>
                  <a:tcPr marL="190500" marR="190500" marT="190500" marB="19050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1400"/>
                        </a:lnSpc>
                        <a:defRPr/>
                      </a:pPr>
                      <a:r>
                        <a:rPr lang="en-US" sz="1000">
                          <a:solidFill>
                            <a:srgbClr val="000000"/>
                          </a:solidFill>
                          <a:latin typeface="Open Sans"/>
                          <a:ea typeface="Open Sans"/>
                          <a:cs typeface="Open Sans"/>
                          <a:sym typeface="Open Sans"/>
                        </a:rPr>
                        <a:t>Accesses the pod using the Service name.</a:t>
                      </a:r>
                      <a:endParaRPr lang="en-US" sz="1100"/>
                    </a:p>
                  </a:txBody>
                  <a:tcPr marL="190500" marR="190500" marT="190500" marB="19050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3" name="Table 3"/>
          <p:cNvGraphicFramePr>
            <a:graphicFrameLocks noGrp="1"/>
          </p:cNvGraphicFramePr>
          <p:nvPr/>
        </p:nvGraphicFramePr>
        <p:xfrm>
          <a:off x="5134977" y="1057275"/>
          <a:ext cx="3133098" cy="1514475"/>
        </p:xfrm>
        <a:graphic>
          <a:graphicData uri="http://schemas.openxmlformats.org/drawingml/2006/table">
            <a:tbl>
              <a:tblPr/>
              <a:tblGrid>
                <a:gridCol w="1566549">
                  <a:extLst>
                    <a:ext uri="{9D8B030D-6E8A-4147-A177-3AD203B41FA5}">
                      <a16:colId xmlns:a16="http://schemas.microsoft.com/office/drawing/2014/main" val="20000"/>
                    </a:ext>
                  </a:extLst>
                </a:gridCol>
                <a:gridCol w="1566549">
                  <a:extLst>
                    <a:ext uri="{9D8B030D-6E8A-4147-A177-3AD203B41FA5}">
                      <a16:colId xmlns:a16="http://schemas.microsoft.com/office/drawing/2014/main" val="20001"/>
                    </a:ext>
                  </a:extLst>
                </a:gridCol>
              </a:tblGrid>
              <a:tr h="601907">
                <a:tc>
                  <a:txBody>
                    <a:bodyPr/>
                    <a:lstStyle/>
                    <a:p>
                      <a:pPr algn="ctr">
                        <a:lnSpc>
                          <a:spcPts val="1260"/>
                        </a:lnSpc>
                        <a:defRPr/>
                      </a:pPr>
                      <a:r>
                        <a:rPr lang="en-US" sz="900">
                          <a:solidFill>
                            <a:srgbClr val="000000"/>
                          </a:solidFill>
                          <a:latin typeface="Open Sans"/>
                          <a:ea typeface="Open Sans"/>
                          <a:cs typeface="Open Sans"/>
                          <a:sym typeface="Open Sans"/>
                        </a:rPr>
                        <a:t>Command</a:t>
                      </a:r>
                      <a:endParaRPr lang="en-US" sz="1100"/>
                    </a:p>
                  </a:txBody>
                  <a:tcPr marL="190500" marR="190500" marT="190500" marB="19050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1260"/>
                        </a:lnSpc>
                        <a:defRPr/>
                      </a:pPr>
                      <a:r>
                        <a:rPr lang="en-US" sz="900">
                          <a:solidFill>
                            <a:srgbClr val="000000"/>
                          </a:solidFill>
                          <a:latin typeface="Open Sans"/>
                          <a:ea typeface="Open Sans"/>
                          <a:cs typeface="Open Sans"/>
                          <a:sym typeface="Open Sans"/>
                        </a:rPr>
                        <a:t>Description</a:t>
                      </a:r>
                      <a:endParaRPr lang="en-US" sz="1100"/>
                    </a:p>
                  </a:txBody>
                  <a:tcPr marL="190500" marR="190500" marT="190500" marB="19050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12568">
                <a:tc>
                  <a:txBody>
                    <a:bodyPr/>
                    <a:lstStyle/>
                    <a:p>
                      <a:pPr algn="ctr">
                        <a:lnSpc>
                          <a:spcPts val="1260"/>
                        </a:lnSpc>
                        <a:defRPr/>
                      </a:pPr>
                      <a:r>
                        <a:rPr lang="en-US" sz="900">
                          <a:solidFill>
                            <a:srgbClr val="000000"/>
                          </a:solidFill>
                          <a:latin typeface="Open Sans"/>
                          <a:ea typeface="Open Sans"/>
                          <a:cs typeface="Open Sans"/>
                          <a:sym typeface="Open Sans"/>
                        </a:rPr>
                        <a:t>kubectl delete service nginx</a:t>
                      </a:r>
                      <a:endParaRPr lang="en-US" sz="1100"/>
                    </a:p>
                  </a:txBody>
                  <a:tcPr marL="190500" marR="190500" marT="190500" marB="19050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1260"/>
                        </a:lnSpc>
                        <a:defRPr/>
                      </a:pPr>
                      <a:r>
                        <a:rPr lang="en-US" sz="900">
                          <a:solidFill>
                            <a:srgbClr val="000000"/>
                          </a:solidFill>
                          <a:latin typeface="Open Sans"/>
                          <a:ea typeface="Open Sans"/>
                          <a:cs typeface="Open Sans"/>
                          <a:sym typeface="Open Sans"/>
                        </a:rPr>
                        <a:t>Deletes the Service, removing its Cluster IP.</a:t>
                      </a:r>
                      <a:endParaRPr lang="en-US" sz="1100"/>
                    </a:p>
                  </a:txBody>
                  <a:tcPr marL="190500" marR="190500" marT="190500" marB="19050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4" name="Table 4"/>
          <p:cNvGraphicFramePr>
            <a:graphicFrameLocks noGrp="1"/>
          </p:cNvGraphicFramePr>
          <p:nvPr/>
        </p:nvGraphicFramePr>
        <p:xfrm>
          <a:off x="5039425" y="2781705"/>
          <a:ext cx="3251200" cy="1889760"/>
        </p:xfrm>
        <a:graphic>
          <a:graphicData uri="http://schemas.openxmlformats.org/drawingml/2006/table">
            <a:tbl>
              <a:tblPr/>
              <a:tblGrid>
                <a:gridCol w="1625600">
                  <a:extLst>
                    <a:ext uri="{9D8B030D-6E8A-4147-A177-3AD203B41FA5}">
                      <a16:colId xmlns:a16="http://schemas.microsoft.com/office/drawing/2014/main" val="20000"/>
                    </a:ext>
                  </a:extLst>
                </a:gridCol>
                <a:gridCol w="1625600">
                  <a:extLst>
                    <a:ext uri="{9D8B030D-6E8A-4147-A177-3AD203B41FA5}">
                      <a16:colId xmlns:a16="http://schemas.microsoft.com/office/drawing/2014/main" val="20001"/>
                    </a:ext>
                  </a:extLst>
                </a:gridCol>
              </a:tblGrid>
              <a:tr h="457200">
                <a:tc>
                  <a:txBody>
                    <a:bodyPr/>
                    <a:lstStyle/>
                    <a:p>
                      <a:pPr algn="l">
                        <a:lnSpc>
                          <a:spcPts val="1120"/>
                        </a:lnSpc>
                        <a:defRPr/>
                      </a:pPr>
                      <a:r>
                        <a:rPr lang="en-US" sz="800">
                          <a:solidFill>
                            <a:srgbClr val="000000"/>
                          </a:solidFill>
                          <a:latin typeface="Arimo" panose="020B0604020202020204"/>
                          <a:ea typeface="Arimo" panose="020B0604020202020204"/>
                          <a:cs typeface="Arimo" panose="020B0604020202020204"/>
                          <a:sym typeface="Arimo" panose="020B0604020202020204"/>
                        </a:rPr>
                        <a:t>Command</a:t>
                      </a:r>
                      <a:endParaRPr lang="en-US" sz="1100"/>
                    </a:p>
                  </a:txBody>
                  <a:tcPr marL="123825" marR="123825" marT="123825" marB="123825">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tc>
                  <a:txBody>
                    <a:bodyPr/>
                    <a:lstStyle/>
                    <a:p>
                      <a:pPr algn="l">
                        <a:lnSpc>
                          <a:spcPts val="1120"/>
                        </a:lnSpc>
                        <a:defRPr/>
                      </a:pPr>
                      <a:r>
                        <a:rPr lang="en-US" sz="800">
                          <a:solidFill>
                            <a:srgbClr val="000000"/>
                          </a:solidFill>
                          <a:latin typeface="Arimo" panose="020B0604020202020204"/>
                          <a:ea typeface="Arimo" panose="020B0604020202020204"/>
                          <a:cs typeface="Arimo" panose="020B0604020202020204"/>
                          <a:sym typeface="Arimo" panose="020B0604020202020204"/>
                        </a:rPr>
                        <a:t>Description</a:t>
                      </a:r>
                      <a:endParaRPr lang="en-US" sz="1100"/>
                    </a:p>
                  </a:txBody>
                  <a:tcPr marL="123825" marR="123825" marT="123825" marB="123825">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57200">
                <a:tc>
                  <a:txBody>
                    <a:bodyPr/>
                    <a:lstStyle/>
                    <a:p>
                      <a:pPr algn="l">
                        <a:lnSpc>
                          <a:spcPts val="1120"/>
                        </a:lnSpc>
                        <a:defRPr/>
                      </a:pPr>
                      <a:r>
                        <a:rPr lang="en-US" sz="800">
                          <a:solidFill>
                            <a:srgbClr val="000000"/>
                          </a:solidFill>
                          <a:latin typeface="Arimo" panose="020B0604020202020204"/>
                          <a:ea typeface="Arimo" panose="020B0604020202020204"/>
                          <a:cs typeface="Arimo" panose="020B0604020202020204"/>
                          <a:sym typeface="Arimo" panose="020B0604020202020204"/>
                        </a:rPr>
                        <a:t>kubectl delete pod alpine</a:t>
                      </a:r>
                      <a:endParaRPr lang="en-US" sz="1100"/>
                    </a:p>
                  </a:txBody>
                  <a:tcPr marL="123825" marR="123825" marT="123825" marB="123825">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tc>
                  <a:txBody>
                    <a:bodyPr/>
                    <a:lstStyle/>
                    <a:p>
                      <a:pPr algn="l">
                        <a:lnSpc>
                          <a:spcPts val="1120"/>
                        </a:lnSpc>
                        <a:defRPr/>
                      </a:pPr>
                      <a:r>
                        <a:rPr lang="en-US" sz="800">
                          <a:solidFill>
                            <a:srgbClr val="000000"/>
                          </a:solidFill>
                          <a:latin typeface="Arimo" panose="020B0604020202020204"/>
                          <a:ea typeface="Arimo" panose="020B0604020202020204"/>
                          <a:cs typeface="Arimo" panose="020B0604020202020204"/>
                          <a:sym typeface="Arimo" panose="020B0604020202020204"/>
                        </a:rPr>
                        <a:t>Deletes the Alpine pod.</a:t>
                      </a:r>
                      <a:endParaRPr lang="en-US" sz="1100"/>
                    </a:p>
                  </a:txBody>
                  <a:tcPr marL="123825" marR="123825" marT="123825" marB="123825">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57200">
                <a:tc>
                  <a:txBody>
                    <a:bodyPr/>
                    <a:lstStyle/>
                    <a:p>
                      <a:pPr algn="l">
                        <a:lnSpc>
                          <a:spcPts val="1120"/>
                        </a:lnSpc>
                        <a:defRPr/>
                      </a:pPr>
                      <a:r>
                        <a:rPr lang="en-US" sz="800">
                          <a:solidFill>
                            <a:srgbClr val="000000"/>
                          </a:solidFill>
                          <a:latin typeface="Arimo" panose="020B0604020202020204"/>
                          <a:ea typeface="Arimo" panose="020B0604020202020204"/>
                          <a:cs typeface="Arimo" panose="020B0604020202020204"/>
                          <a:sym typeface="Arimo" panose="020B0604020202020204"/>
                        </a:rPr>
                        <a:t>kubectl delete pod nginx</a:t>
                      </a:r>
                      <a:endParaRPr lang="en-US" sz="1100"/>
                    </a:p>
                  </a:txBody>
                  <a:tcPr marL="123825" marR="123825" marT="123825" marB="123825">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tc>
                  <a:txBody>
                    <a:bodyPr/>
                    <a:lstStyle/>
                    <a:p>
                      <a:pPr algn="l">
                        <a:lnSpc>
                          <a:spcPts val="1120"/>
                        </a:lnSpc>
                        <a:defRPr/>
                      </a:pPr>
                      <a:r>
                        <a:rPr lang="en-US" sz="800">
                          <a:solidFill>
                            <a:srgbClr val="000000"/>
                          </a:solidFill>
                          <a:latin typeface="Arimo" panose="020B0604020202020204"/>
                          <a:ea typeface="Arimo" panose="020B0604020202020204"/>
                          <a:cs typeface="Arimo" panose="020B0604020202020204"/>
                          <a:sym typeface="Arimo" panose="020B0604020202020204"/>
                        </a:rPr>
                        <a:t>Deletes the Nginx pod.</a:t>
                      </a:r>
                      <a:endParaRPr lang="en-US" sz="1100"/>
                    </a:p>
                  </a:txBody>
                  <a:tcPr marL="123825" marR="123825" marT="123825" marB="123825">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57200">
                <a:tc>
                  <a:txBody>
                    <a:bodyPr/>
                    <a:lstStyle/>
                    <a:p>
                      <a:pPr algn="l">
                        <a:lnSpc>
                          <a:spcPts val="1120"/>
                        </a:lnSpc>
                        <a:defRPr/>
                      </a:pPr>
                      <a:r>
                        <a:rPr lang="en-US" sz="800">
                          <a:solidFill>
                            <a:srgbClr val="000000"/>
                          </a:solidFill>
                          <a:latin typeface="Arimo" panose="020B0604020202020204"/>
                          <a:ea typeface="Arimo" panose="020B0604020202020204"/>
                          <a:cs typeface="Arimo" panose="020B0604020202020204"/>
                          <a:sym typeface="Arimo" panose="020B0604020202020204"/>
                        </a:rPr>
                        <a:t>kubectl get pods</a:t>
                      </a:r>
                      <a:endParaRPr lang="en-US" sz="1100"/>
                    </a:p>
                  </a:txBody>
                  <a:tcPr marL="123825" marR="123825" marT="123825" marB="123825">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tc>
                  <a:txBody>
                    <a:bodyPr/>
                    <a:lstStyle/>
                    <a:p>
                      <a:pPr algn="l">
                        <a:lnSpc>
                          <a:spcPts val="1120"/>
                        </a:lnSpc>
                        <a:defRPr/>
                      </a:pPr>
                      <a:r>
                        <a:rPr lang="en-US" sz="800">
                          <a:solidFill>
                            <a:srgbClr val="000000"/>
                          </a:solidFill>
                          <a:latin typeface="Arimo" panose="020B0604020202020204"/>
                          <a:ea typeface="Arimo" panose="020B0604020202020204"/>
                          <a:cs typeface="Arimo" panose="020B0604020202020204"/>
                          <a:sym typeface="Arimo" panose="020B0604020202020204"/>
                        </a:rPr>
                        <a:t>Verifies that no pods are running.</a:t>
                      </a:r>
                      <a:endParaRPr lang="en-US" sz="1100"/>
                    </a:p>
                  </a:txBody>
                  <a:tcPr marL="123825" marR="123825" marT="123825" marB="123825">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TextBox 5"/>
          <p:cNvSpPr txBox="1"/>
          <p:nvPr/>
        </p:nvSpPr>
        <p:spPr>
          <a:xfrm>
            <a:off x="514350" y="476250"/>
            <a:ext cx="2849109" cy="196852"/>
          </a:xfrm>
          <a:prstGeom prst="rect">
            <a:avLst/>
          </a:prstGeom>
        </p:spPr>
        <p:txBody>
          <a:bodyPr lIns="0" tIns="0" rIns="0" bIns="0" rtlCol="0" anchor="t">
            <a:spAutoFit/>
          </a:bodyPr>
          <a:lstStyle/>
          <a:p>
            <a:pPr algn="ctr">
              <a:lnSpc>
                <a:spcPts val="1545"/>
              </a:lnSpc>
              <a:spcBef>
                <a:spcPct val="0"/>
              </a:spcBef>
            </a:pPr>
            <a:r>
              <a:rPr lang="en-US" sz="1100" b="1">
                <a:solidFill>
                  <a:srgbClr val="000000"/>
                </a:solidFill>
                <a:latin typeface="Arimo Bold" panose="020B0704020202020204"/>
                <a:ea typeface="Arimo Bold" panose="020B0704020202020204"/>
                <a:cs typeface="Arimo Bold" panose="020B0704020202020204"/>
                <a:sym typeface="Arimo Bold" panose="020B0704020202020204"/>
              </a:rPr>
              <a:t>Using DNS Names Instead of IP Addresses</a:t>
            </a:r>
          </a:p>
        </p:txBody>
      </p:sp>
      <p:sp>
        <p:nvSpPr>
          <p:cNvPr id="6" name="TextBox 6"/>
          <p:cNvSpPr txBox="1"/>
          <p:nvPr/>
        </p:nvSpPr>
        <p:spPr>
          <a:xfrm>
            <a:off x="514350" y="793236"/>
            <a:ext cx="3182546" cy="368889"/>
          </a:xfrm>
          <a:prstGeom prst="rect">
            <a:avLst/>
          </a:prstGeom>
        </p:spPr>
        <p:txBody>
          <a:bodyPr lIns="0" tIns="0" rIns="0" bIns="0" rtlCol="0" anchor="t">
            <a:spAutoFit/>
          </a:bodyPr>
          <a:lstStyle/>
          <a:p>
            <a:pPr algn="ctr">
              <a:lnSpc>
                <a:spcPts val="1505"/>
              </a:lnSpc>
              <a:spcBef>
                <a:spcPct val="0"/>
              </a:spcBef>
            </a:pPr>
            <a:r>
              <a:rPr lang="en-US" sz="1075">
                <a:solidFill>
                  <a:srgbClr val="000000"/>
                </a:solidFill>
                <a:latin typeface="Arimo" panose="020B0604020202020204"/>
                <a:ea typeface="Arimo" panose="020B0604020202020204"/>
                <a:cs typeface="Arimo" panose="020B0604020202020204"/>
                <a:sym typeface="Arimo" panose="020B0604020202020204"/>
              </a:rPr>
              <a:t>Instead of using the Cluster IP, we can communicate using the Service name.</a:t>
            </a:r>
          </a:p>
        </p:txBody>
      </p:sp>
      <p:sp>
        <p:nvSpPr>
          <p:cNvPr id="7" name="TextBox 7"/>
          <p:cNvSpPr txBox="1"/>
          <p:nvPr/>
        </p:nvSpPr>
        <p:spPr>
          <a:xfrm>
            <a:off x="514350" y="3102899"/>
            <a:ext cx="3290067" cy="707506"/>
          </a:xfrm>
          <a:prstGeom prst="rect">
            <a:avLst/>
          </a:prstGeom>
        </p:spPr>
        <p:txBody>
          <a:bodyPr lIns="0" tIns="0" rIns="0" bIns="0" rtlCol="0" anchor="t">
            <a:spAutoFit/>
          </a:bodyPr>
          <a:lstStyle/>
          <a:p>
            <a:pPr algn="ctr">
              <a:lnSpc>
                <a:spcPts val="1945"/>
              </a:lnSpc>
              <a:spcBef>
                <a:spcPct val="0"/>
              </a:spcBef>
            </a:pPr>
            <a:r>
              <a:rPr lang="en-US" sz="1390">
                <a:solidFill>
                  <a:srgbClr val="000000"/>
                </a:solidFill>
                <a:latin typeface="Arimo" panose="020B0604020202020204"/>
                <a:ea typeface="Arimo" panose="020B0604020202020204"/>
                <a:cs typeface="Arimo" panose="020B0604020202020204"/>
                <a:sym typeface="Arimo" panose="020B0604020202020204"/>
              </a:rPr>
              <a:t>✅ The Service automatically resolves pod IP changes, making it a more reliable method for inter-pod communication.</a:t>
            </a:r>
          </a:p>
        </p:txBody>
      </p:sp>
      <p:sp>
        <p:nvSpPr>
          <p:cNvPr id="8" name="TextBox 8"/>
          <p:cNvSpPr txBox="1"/>
          <p:nvPr/>
        </p:nvSpPr>
        <p:spPr>
          <a:xfrm>
            <a:off x="5134977" y="476250"/>
            <a:ext cx="2878046" cy="214898"/>
          </a:xfrm>
          <a:prstGeom prst="rect">
            <a:avLst/>
          </a:prstGeom>
        </p:spPr>
        <p:txBody>
          <a:bodyPr lIns="0" tIns="0" rIns="0" bIns="0" rtlCol="0" anchor="t">
            <a:spAutoFit/>
          </a:bodyPr>
          <a:lstStyle/>
          <a:p>
            <a:pPr algn="ctr">
              <a:lnSpc>
                <a:spcPts val="1720"/>
              </a:lnSpc>
              <a:spcBef>
                <a:spcPct val="0"/>
              </a:spcBef>
            </a:pPr>
            <a:r>
              <a:rPr lang="en-US" sz="1230" b="1">
                <a:solidFill>
                  <a:srgbClr val="000000"/>
                </a:solidFill>
                <a:latin typeface="Arimo Bold" panose="020B0704020202020204"/>
                <a:ea typeface="Arimo Bold" panose="020B0704020202020204"/>
                <a:cs typeface="Arimo Bold" panose="020B0704020202020204"/>
                <a:sym typeface="Arimo Bold" panose="020B0704020202020204"/>
              </a:rPr>
              <a:t>Deleting a Service &amp; Cleaning Up Pods</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24376" y="2171930"/>
            <a:ext cx="6095249" cy="713915"/>
          </a:xfrm>
          <a:prstGeom prst="rect">
            <a:avLst/>
          </a:prstGeom>
        </p:spPr>
        <p:txBody>
          <a:bodyPr lIns="0" tIns="0" rIns="0" bIns="0" rtlCol="0" anchor="t">
            <a:spAutoFit/>
          </a:bodyPr>
          <a:lstStyle/>
          <a:p>
            <a:pPr algn="ctr">
              <a:lnSpc>
                <a:spcPts val="6225"/>
              </a:lnSpc>
              <a:spcBef>
                <a:spcPct val="0"/>
              </a:spcBef>
            </a:pPr>
            <a:r>
              <a:rPr lang="en-US" sz="4445">
                <a:solidFill>
                  <a:srgbClr val="000000"/>
                </a:solidFill>
                <a:latin typeface="JetBrains Mono" panose="02010509020102050004"/>
                <a:ea typeface="JetBrains Mono" panose="02010509020102050004"/>
                <a:cs typeface="JetBrains Mono" panose="02010509020102050004"/>
                <a:sym typeface="JetBrains Mono" panose="02010509020102050004"/>
              </a:rPr>
              <a:t>Kubernetes Objects</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50BB1F-E205-DAF8-FDE2-57E4AEBFD8E7}"/>
              </a:ext>
            </a:extLst>
          </p:cNvPr>
          <p:cNvSpPr txBox="1"/>
          <p:nvPr/>
        </p:nvSpPr>
        <p:spPr>
          <a:xfrm>
            <a:off x="685800" y="666750"/>
            <a:ext cx="7772400" cy="3046988"/>
          </a:xfrm>
          <a:prstGeom prst="rect">
            <a:avLst/>
          </a:prstGeom>
          <a:noFill/>
        </p:spPr>
        <p:txBody>
          <a:bodyPr wrap="square">
            <a:spAutoFit/>
          </a:bodyPr>
          <a:lstStyle/>
          <a:p>
            <a:pPr>
              <a:buNone/>
            </a:pPr>
            <a:r>
              <a:rPr lang="en-US" sz="1200" b="1" dirty="0"/>
              <a:t>The core four (and how they nest)</a:t>
            </a:r>
          </a:p>
          <a:p>
            <a:pPr>
              <a:buFont typeface="Arial" panose="020B0604020202020204" pitchFamily="34" charset="0"/>
              <a:buChar char="•"/>
            </a:pPr>
            <a:r>
              <a:rPr lang="en-US" sz="1200" b="1" dirty="0"/>
              <a:t>Namespace</a:t>
            </a:r>
            <a:br>
              <a:rPr lang="en-US" sz="1200" dirty="0"/>
            </a:br>
            <a:r>
              <a:rPr lang="en-US" sz="1200" dirty="0"/>
              <a:t>A folder in the cluster. Separates teams/</a:t>
            </a:r>
            <a:r>
              <a:rPr lang="en-US" sz="1200" dirty="0" err="1"/>
              <a:t>envs</a:t>
            </a:r>
            <a:r>
              <a:rPr lang="en-US" sz="1200" dirty="0"/>
              <a:t> (dev, test, prod), names don’t clash.</a:t>
            </a:r>
          </a:p>
          <a:p>
            <a:pPr>
              <a:buFont typeface="Arial" panose="020B0604020202020204" pitchFamily="34" charset="0"/>
              <a:buChar char="•"/>
            </a:pPr>
            <a:endParaRPr lang="en-US" sz="1200" dirty="0"/>
          </a:p>
          <a:p>
            <a:pPr>
              <a:buFont typeface="Arial" panose="020B0604020202020204" pitchFamily="34" charset="0"/>
              <a:buChar char="•"/>
            </a:pPr>
            <a:r>
              <a:rPr lang="en-US" sz="1200" b="1" dirty="0"/>
              <a:t>Deployment</a:t>
            </a:r>
            <a:br>
              <a:rPr lang="en-US" sz="1200" dirty="0"/>
            </a:br>
            <a:r>
              <a:rPr lang="en-US" sz="1200" dirty="0"/>
              <a:t>The manager for stateless apps. You say “keep 3 copies of this Pod and roll out updates safely.”</a:t>
            </a:r>
            <a:br>
              <a:rPr lang="en-US" sz="1200" dirty="0"/>
            </a:br>
            <a:r>
              <a:rPr lang="en-US" sz="1200" dirty="0"/>
              <a:t>(Handles rollouts, rollbacks, and scaling.)</a:t>
            </a:r>
          </a:p>
          <a:p>
            <a:pPr>
              <a:buFont typeface="Arial" panose="020B0604020202020204" pitchFamily="34" charset="0"/>
              <a:buChar char="•"/>
            </a:pPr>
            <a:endParaRPr lang="en-US" sz="1200" dirty="0"/>
          </a:p>
          <a:p>
            <a:pPr>
              <a:buFont typeface="Arial" panose="020B0604020202020204" pitchFamily="34" charset="0"/>
              <a:buChar char="•"/>
            </a:pPr>
            <a:r>
              <a:rPr lang="en-US" sz="1200" b="1" dirty="0" err="1"/>
              <a:t>ReplicaSet</a:t>
            </a:r>
            <a:br>
              <a:rPr lang="en-US" sz="1200" dirty="0"/>
            </a:br>
            <a:r>
              <a:rPr lang="en-US" sz="1200" dirty="0"/>
              <a:t>The counter that ensures the right </a:t>
            </a:r>
            <a:r>
              <a:rPr lang="en-US" sz="1200" b="1" dirty="0"/>
              <a:t>number of Pods</a:t>
            </a:r>
            <a:r>
              <a:rPr lang="en-US" sz="1200" dirty="0"/>
              <a:t> exist.</a:t>
            </a:r>
            <a:br>
              <a:rPr lang="en-US" sz="1200" dirty="0"/>
            </a:br>
            <a:r>
              <a:rPr lang="en-US" sz="1200" dirty="0"/>
              <a:t>Deployments create/replace </a:t>
            </a:r>
            <a:r>
              <a:rPr lang="en-US" sz="1200" dirty="0" err="1"/>
              <a:t>ReplicaSets</a:t>
            </a:r>
            <a:r>
              <a:rPr lang="en-US" sz="1200" dirty="0"/>
              <a:t> during updates.</a:t>
            </a:r>
          </a:p>
          <a:p>
            <a:pPr>
              <a:buFont typeface="Arial" panose="020B0604020202020204" pitchFamily="34" charset="0"/>
              <a:buChar char="•"/>
            </a:pPr>
            <a:endParaRPr lang="en-US" sz="1200" dirty="0"/>
          </a:p>
          <a:p>
            <a:pPr>
              <a:buFont typeface="Arial" panose="020B0604020202020204" pitchFamily="34" charset="0"/>
              <a:buChar char="•"/>
            </a:pPr>
            <a:r>
              <a:rPr lang="en-US" sz="1200" b="1" dirty="0"/>
              <a:t>Pod</a:t>
            </a:r>
            <a:br>
              <a:rPr lang="en-US" sz="1200" dirty="0"/>
            </a:br>
            <a:r>
              <a:rPr lang="en-US" sz="1200" dirty="0"/>
              <a:t>The actual workload unit. One IP. One or more tightly-coupled containers that share network/storage.</a:t>
            </a:r>
          </a:p>
          <a:p>
            <a:pPr>
              <a:buFont typeface="Arial" panose="020B0604020202020204" pitchFamily="34" charset="0"/>
              <a:buChar char="•"/>
            </a:pPr>
            <a:endParaRPr lang="en-US" sz="1200" dirty="0"/>
          </a:p>
          <a:p>
            <a:pPr>
              <a:buNone/>
            </a:pPr>
            <a:r>
              <a:rPr lang="en-US" sz="1200" b="1" dirty="0"/>
              <a:t>Relationship:</a:t>
            </a:r>
            <a:r>
              <a:rPr lang="en-US" sz="1200" dirty="0"/>
              <a:t> Namespace ⟶ Deployment ⟶ </a:t>
            </a:r>
            <a:r>
              <a:rPr lang="en-US" sz="1200" dirty="0" err="1"/>
              <a:t>ReplicaSet</a:t>
            </a:r>
            <a:r>
              <a:rPr lang="en-US" sz="1200" dirty="0"/>
              <a:t> ⟶ Pods.</a:t>
            </a:r>
          </a:p>
        </p:txBody>
      </p:sp>
    </p:spTree>
    <p:extLst>
      <p:ext uri="{BB962C8B-B14F-4D97-AF65-F5344CB8AC3E}">
        <p14:creationId xmlns:p14="http://schemas.microsoft.com/office/powerpoint/2010/main" val="93282956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8994635" cy="5143500"/>
          </a:xfrm>
          <a:custGeom>
            <a:avLst/>
            <a:gdLst/>
            <a:ahLst/>
            <a:cxnLst/>
            <a:rect l="l" t="t" r="r" b="b"/>
            <a:pathLst>
              <a:path w="8994635" h="5143500">
                <a:moveTo>
                  <a:pt x="0" y="0"/>
                </a:moveTo>
                <a:lnTo>
                  <a:pt x="8994635" y="0"/>
                </a:lnTo>
                <a:lnTo>
                  <a:pt x="8994635"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391613" y="684833"/>
            <a:ext cx="535954" cy="515341"/>
          </a:xfrm>
          <a:custGeom>
            <a:avLst/>
            <a:gdLst/>
            <a:ahLst/>
            <a:cxnLst/>
            <a:rect l="l" t="t" r="r" b="b"/>
            <a:pathLst>
              <a:path w="535954" h="515341">
                <a:moveTo>
                  <a:pt x="0" y="0"/>
                </a:moveTo>
                <a:lnTo>
                  <a:pt x="535954" y="0"/>
                </a:lnTo>
                <a:lnTo>
                  <a:pt x="535954" y="515341"/>
                </a:lnTo>
                <a:lnTo>
                  <a:pt x="0" y="515341"/>
                </a:lnTo>
                <a:lnTo>
                  <a:pt x="0" y="0"/>
                </a:lnTo>
                <a:close/>
              </a:path>
            </a:pathLst>
          </a:custGeom>
          <a:blipFill>
            <a:blip r:embed="rId4"/>
            <a:stretch>
              <a:fillRect/>
            </a:stretch>
          </a:blipFill>
        </p:spPr>
      </p:sp>
      <p:sp>
        <p:nvSpPr>
          <p:cNvPr id="4" name="Freeform 4"/>
          <p:cNvSpPr/>
          <p:nvPr/>
        </p:nvSpPr>
        <p:spPr>
          <a:xfrm>
            <a:off x="4175408" y="3440189"/>
            <a:ext cx="535954" cy="515341"/>
          </a:xfrm>
          <a:custGeom>
            <a:avLst/>
            <a:gdLst/>
            <a:ahLst/>
            <a:cxnLst/>
            <a:rect l="l" t="t" r="r" b="b"/>
            <a:pathLst>
              <a:path w="535954" h="515341">
                <a:moveTo>
                  <a:pt x="0" y="0"/>
                </a:moveTo>
                <a:lnTo>
                  <a:pt x="535955" y="0"/>
                </a:lnTo>
                <a:lnTo>
                  <a:pt x="535955" y="515340"/>
                </a:lnTo>
                <a:lnTo>
                  <a:pt x="0" y="515340"/>
                </a:lnTo>
                <a:lnTo>
                  <a:pt x="0" y="0"/>
                </a:lnTo>
                <a:close/>
              </a:path>
            </a:pathLst>
          </a:custGeom>
          <a:blipFill>
            <a:blip r:embed="rId5"/>
            <a:stretch>
              <a:fillRect/>
            </a:stretch>
          </a:blipFill>
        </p:spPr>
      </p:sp>
      <p:grpSp>
        <p:nvGrpSpPr>
          <p:cNvPr id="5" name="Group 5"/>
          <p:cNvGrpSpPr>
            <a:grpSpLocks noChangeAspect="1"/>
          </p:cNvGrpSpPr>
          <p:nvPr/>
        </p:nvGrpSpPr>
        <p:grpSpPr>
          <a:xfrm>
            <a:off x="3228370" y="2163332"/>
            <a:ext cx="4862529" cy="2299519"/>
            <a:chOff x="0" y="0"/>
            <a:chExt cx="6740525" cy="3187636"/>
          </a:xfrm>
        </p:grpSpPr>
        <p:sp>
          <p:nvSpPr>
            <p:cNvPr id="6" name="Freeform 6"/>
            <p:cNvSpPr/>
            <p:nvPr/>
          </p:nvSpPr>
          <p:spPr>
            <a:xfrm>
              <a:off x="1651000" y="1107948"/>
              <a:ext cx="1727708" cy="664591"/>
            </a:xfrm>
            <a:custGeom>
              <a:avLst/>
              <a:gdLst/>
              <a:ahLst/>
              <a:cxnLst/>
              <a:rect l="l" t="t" r="r" b="b"/>
              <a:pathLst>
                <a:path w="1727708" h="664591">
                  <a:moveTo>
                    <a:pt x="1727708" y="0"/>
                  </a:moveTo>
                  <a:lnTo>
                    <a:pt x="1727708" y="477774"/>
                  </a:lnTo>
                  <a:lnTo>
                    <a:pt x="38100" y="477774"/>
                  </a:lnTo>
                  <a:lnTo>
                    <a:pt x="41275" y="474599"/>
                  </a:lnTo>
                  <a:lnTo>
                    <a:pt x="41275" y="601091"/>
                  </a:lnTo>
                  <a:lnTo>
                    <a:pt x="34925" y="601091"/>
                  </a:lnTo>
                  <a:lnTo>
                    <a:pt x="34925" y="471424"/>
                  </a:lnTo>
                  <a:lnTo>
                    <a:pt x="1724533" y="471424"/>
                  </a:lnTo>
                  <a:lnTo>
                    <a:pt x="1721358" y="474599"/>
                  </a:lnTo>
                  <a:lnTo>
                    <a:pt x="1721358" y="0"/>
                  </a:lnTo>
                  <a:close/>
                  <a:moveTo>
                    <a:pt x="76200" y="588391"/>
                  </a:moveTo>
                  <a:lnTo>
                    <a:pt x="38100" y="664591"/>
                  </a:lnTo>
                  <a:lnTo>
                    <a:pt x="0" y="588391"/>
                  </a:lnTo>
                  <a:close/>
                </a:path>
              </a:pathLst>
            </a:custGeom>
            <a:solidFill>
              <a:srgbClr val="326CE5"/>
            </a:solidFill>
          </p:spPr>
        </p:sp>
        <p:sp>
          <p:nvSpPr>
            <p:cNvPr id="7" name="Freeform 7"/>
            <p:cNvSpPr/>
            <p:nvPr/>
          </p:nvSpPr>
          <p:spPr>
            <a:xfrm>
              <a:off x="3371850" y="1107948"/>
              <a:ext cx="1727708" cy="664591"/>
            </a:xfrm>
            <a:custGeom>
              <a:avLst/>
              <a:gdLst/>
              <a:ahLst/>
              <a:cxnLst/>
              <a:rect l="l" t="t" r="r" b="b"/>
              <a:pathLst>
                <a:path w="1727708" h="664591">
                  <a:moveTo>
                    <a:pt x="0" y="127"/>
                  </a:moveTo>
                  <a:lnTo>
                    <a:pt x="0" y="477774"/>
                  </a:lnTo>
                  <a:lnTo>
                    <a:pt x="1689608" y="477774"/>
                  </a:lnTo>
                  <a:lnTo>
                    <a:pt x="1686433" y="474599"/>
                  </a:lnTo>
                  <a:lnTo>
                    <a:pt x="1686433" y="601091"/>
                  </a:lnTo>
                  <a:lnTo>
                    <a:pt x="1692783" y="601091"/>
                  </a:lnTo>
                  <a:lnTo>
                    <a:pt x="1692783" y="471424"/>
                  </a:lnTo>
                  <a:lnTo>
                    <a:pt x="3048" y="471424"/>
                  </a:lnTo>
                  <a:lnTo>
                    <a:pt x="6350" y="474599"/>
                  </a:lnTo>
                  <a:lnTo>
                    <a:pt x="6350" y="0"/>
                  </a:lnTo>
                  <a:close/>
                  <a:moveTo>
                    <a:pt x="1651508" y="588391"/>
                  </a:moveTo>
                  <a:lnTo>
                    <a:pt x="1689608" y="664591"/>
                  </a:lnTo>
                  <a:lnTo>
                    <a:pt x="1727708" y="588391"/>
                  </a:lnTo>
                  <a:close/>
                </a:path>
              </a:pathLst>
            </a:custGeom>
            <a:solidFill>
              <a:srgbClr val="326CE5"/>
            </a:solidFill>
          </p:spPr>
        </p:sp>
        <p:sp>
          <p:nvSpPr>
            <p:cNvPr id="8" name="Freeform 8"/>
            <p:cNvSpPr/>
            <p:nvPr/>
          </p:nvSpPr>
          <p:spPr>
            <a:xfrm>
              <a:off x="3336798" y="1107948"/>
              <a:ext cx="76200" cy="664591"/>
            </a:xfrm>
            <a:custGeom>
              <a:avLst/>
              <a:gdLst/>
              <a:ahLst/>
              <a:cxnLst/>
              <a:rect l="l" t="t" r="r" b="b"/>
              <a:pathLst>
                <a:path w="76200" h="664591">
                  <a:moveTo>
                    <a:pt x="41275" y="0"/>
                  </a:moveTo>
                  <a:lnTo>
                    <a:pt x="41275" y="601091"/>
                  </a:lnTo>
                  <a:lnTo>
                    <a:pt x="34925" y="601091"/>
                  </a:lnTo>
                  <a:lnTo>
                    <a:pt x="34925" y="0"/>
                  </a:lnTo>
                  <a:close/>
                  <a:moveTo>
                    <a:pt x="76200" y="588391"/>
                  </a:moveTo>
                  <a:lnTo>
                    <a:pt x="38100" y="664591"/>
                  </a:lnTo>
                  <a:lnTo>
                    <a:pt x="0" y="588391"/>
                  </a:lnTo>
                  <a:close/>
                </a:path>
              </a:pathLst>
            </a:custGeom>
            <a:solidFill>
              <a:srgbClr val="326CE5"/>
            </a:solidFill>
          </p:spPr>
        </p:sp>
        <p:sp>
          <p:nvSpPr>
            <p:cNvPr id="9" name="Freeform 9"/>
            <p:cNvSpPr/>
            <p:nvPr/>
          </p:nvSpPr>
          <p:spPr>
            <a:xfrm>
              <a:off x="63500" y="63500"/>
              <a:ext cx="6613525" cy="3060700"/>
            </a:xfrm>
            <a:custGeom>
              <a:avLst/>
              <a:gdLst/>
              <a:ahLst/>
              <a:cxnLst/>
              <a:rect l="l" t="t" r="r" b="b"/>
              <a:pathLst>
                <a:path w="6613525" h="3060700">
                  <a:moveTo>
                    <a:pt x="20066" y="117094"/>
                  </a:moveTo>
                  <a:lnTo>
                    <a:pt x="48387" y="73152"/>
                  </a:lnTo>
                  <a:lnTo>
                    <a:pt x="58039" y="81280"/>
                  </a:lnTo>
                  <a:cubicBezTo>
                    <a:pt x="47498" y="93726"/>
                    <a:pt x="38608" y="107569"/>
                    <a:pt x="31369" y="122428"/>
                  </a:cubicBezTo>
                  <a:close/>
                  <a:moveTo>
                    <a:pt x="76454" y="45720"/>
                  </a:moveTo>
                  <a:lnTo>
                    <a:pt x="120904" y="18288"/>
                  </a:lnTo>
                  <a:lnTo>
                    <a:pt x="126111" y="29845"/>
                  </a:lnTo>
                  <a:cubicBezTo>
                    <a:pt x="111125" y="36703"/>
                    <a:pt x="97028" y="45339"/>
                    <a:pt x="84455" y="55626"/>
                  </a:cubicBezTo>
                  <a:close/>
                  <a:moveTo>
                    <a:pt x="158115" y="5588"/>
                  </a:moveTo>
                  <a:lnTo>
                    <a:pt x="205867" y="0"/>
                  </a:lnTo>
                  <a:lnTo>
                    <a:pt x="205867" y="6350"/>
                  </a:lnTo>
                  <a:lnTo>
                    <a:pt x="205867" y="0"/>
                  </a:lnTo>
                  <a:lnTo>
                    <a:pt x="209931" y="0"/>
                  </a:lnTo>
                  <a:lnTo>
                    <a:pt x="209931" y="12700"/>
                  </a:lnTo>
                  <a:lnTo>
                    <a:pt x="205867" y="12700"/>
                  </a:lnTo>
                  <a:cubicBezTo>
                    <a:pt x="190373" y="12700"/>
                    <a:pt x="175387" y="14478"/>
                    <a:pt x="160909" y="17907"/>
                  </a:cubicBezTo>
                  <a:close/>
                  <a:moveTo>
                    <a:pt x="248031" y="0"/>
                  </a:moveTo>
                  <a:lnTo>
                    <a:pt x="298831" y="0"/>
                  </a:lnTo>
                  <a:lnTo>
                    <a:pt x="298831" y="12700"/>
                  </a:lnTo>
                  <a:lnTo>
                    <a:pt x="248031" y="12700"/>
                  </a:lnTo>
                  <a:close/>
                  <a:moveTo>
                    <a:pt x="336931" y="0"/>
                  </a:moveTo>
                  <a:lnTo>
                    <a:pt x="387731" y="0"/>
                  </a:lnTo>
                  <a:lnTo>
                    <a:pt x="387731" y="12700"/>
                  </a:lnTo>
                  <a:lnTo>
                    <a:pt x="336931" y="12700"/>
                  </a:lnTo>
                  <a:close/>
                  <a:moveTo>
                    <a:pt x="425831" y="0"/>
                  </a:moveTo>
                  <a:lnTo>
                    <a:pt x="476631" y="0"/>
                  </a:lnTo>
                  <a:lnTo>
                    <a:pt x="476631" y="12700"/>
                  </a:lnTo>
                  <a:lnTo>
                    <a:pt x="425831" y="12700"/>
                  </a:lnTo>
                  <a:close/>
                  <a:moveTo>
                    <a:pt x="514731" y="0"/>
                  </a:moveTo>
                  <a:lnTo>
                    <a:pt x="565531" y="0"/>
                  </a:lnTo>
                  <a:lnTo>
                    <a:pt x="565531" y="12700"/>
                  </a:lnTo>
                  <a:lnTo>
                    <a:pt x="514731" y="12700"/>
                  </a:lnTo>
                  <a:close/>
                  <a:moveTo>
                    <a:pt x="603631" y="0"/>
                  </a:moveTo>
                  <a:lnTo>
                    <a:pt x="654431" y="0"/>
                  </a:lnTo>
                  <a:lnTo>
                    <a:pt x="654431" y="12700"/>
                  </a:lnTo>
                  <a:lnTo>
                    <a:pt x="603631" y="12700"/>
                  </a:lnTo>
                  <a:close/>
                  <a:moveTo>
                    <a:pt x="692531" y="0"/>
                  </a:moveTo>
                  <a:lnTo>
                    <a:pt x="743331" y="0"/>
                  </a:lnTo>
                  <a:lnTo>
                    <a:pt x="743331" y="12700"/>
                  </a:lnTo>
                  <a:lnTo>
                    <a:pt x="692531" y="12700"/>
                  </a:lnTo>
                  <a:close/>
                  <a:moveTo>
                    <a:pt x="781431" y="0"/>
                  </a:moveTo>
                  <a:lnTo>
                    <a:pt x="832231" y="0"/>
                  </a:lnTo>
                  <a:lnTo>
                    <a:pt x="832231" y="12700"/>
                  </a:lnTo>
                  <a:lnTo>
                    <a:pt x="781431" y="12700"/>
                  </a:lnTo>
                  <a:close/>
                  <a:moveTo>
                    <a:pt x="870331" y="0"/>
                  </a:moveTo>
                  <a:lnTo>
                    <a:pt x="921131" y="0"/>
                  </a:lnTo>
                  <a:lnTo>
                    <a:pt x="921131" y="12700"/>
                  </a:lnTo>
                  <a:lnTo>
                    <a:pt x="870331" y="12700"/>
                  </a:lnTo>
                  <a:close/>
                  <a:moveTo>
                    <a:pt x="959231" y="0"/>
                  </a:moveTo>
                  <a:lnTo>
                    <a:pt x="1010031" y="0"/>
                  </a:lnTo>
                  <a:lnTo>
                    <a:pt x="1010031" y="12700"/>
                  </a:lnTo>
                  <a:lnTo>
                    <a:pt x="959231" y="12700"/>
                  </a:lnTo>
                  <a:close/>
                  <a:moveTo>
                    <a:pt x="1048131" y="0"/>
                  </a:moveTo>
                  <a:lnTo>
                    <a:pt x="1098931" y="0"/>
                  </a:lnTo>
                  <a:lnTo>
                    <a:pt x="1098931" y="12700"/>
                  </a:lnTo>
                  <a:lnTo>
                    <a:pt x="1048131" y="12700"/>
                  </a:lnTo>
                  <a:close/>
                  <a:moveTo>
                    <a:pt x="1137031" y="0"/>
                  </a:moveTo>
                  <a:lnTo>
                    <a:pt x="1187831" y="0"/>
                  </a:lnTo>
                  <a:lnTo>
                    <a:pt x="1187831" y="12700"/>
                  </a:lnTo>
                  <a:lnTo>
                    <a:pt x="1137031" y="12700"/>
                  </a:lnTo>
                  <a:close/>
                  <a:moveTo>
                    <a:pt x="1225931" y="0"/>
                  </a:moveTo>
                  <a:lnTo>
                    <a:pt x="1276731" y="0"/>
                  </a:lnTo>
                  <a:lnTo>
                    <a:pt x="1276731" y="12700"/>
                  </a:lnTo>
                  <a:lnTo>
                    <a:pt x="1225931" y="12700"/>
                  </a:lnTo>
                  <a:close/>
                  <a:moveTo>
                    <a:pt x="1314831" y="0"/>
                  </a:moveTo>
                  <a:lnTo>
                    <a:pt x="1365631" y="0"/>
                  </a:lnTo>
                  <a:lnTo>
                    <a:pt x="1365631" y="12700"/>
                  </a:lnTo>
                  <a:lnTo>
                    <a:pt x="1314831" y="12700"/>
                  </a:lnTo>
                  <a:close/>
                  <a:moveTo>
                    <a:pt x="1403731" y="0"/>
                  </a:moveTo>
                  <a:lnTo>
                    <a:pt x="1454531" y="0"/>
                  </a:lnTo>
                  <a:lnTo>
                    <a:pt x="1454531" y="12700"/>
                  </a:lnTo>
                  <a:lnTo>
                    <a:pt x="1403731" y="12700"/>
                  </a:lnTo>
                  <a:close/>
                  <a:moveTo>
                    <a:pt x="1492631" y="0"/>
                  </a:moveTo>
                  <a:lnTo>
                    <a:pt x="1543431" y="0"/>
                  </a:lnTo>
                  <a:lnTo>
                    <a:pt x="1543431" y="12700"/>
                  </a:lnTo>
                  <a:lnTo>
                    <a:pt x="1492631" y="12700"/>
                  </a:lnTo>
                  <a:close/>
                  <a:moveTo>
                    <a:pt x="1581531" y="0"/>
                  </a:moveTo>
                  <a:lnTo>
                    <a:pt x="1632331" y="0"/>
                  </a:lnTo>
                  <a:lnTo>
                    <a:pt x="1632331" y="12700"/>
                  </a:lnTo>
                  <a:lnTo>
                    <a:pt x="1581531" y="12700"/>
                  </a:lnTo>
                  <a:close/>
                  <a:moveTo>
                    <a:pt x="1670431" y="0"/>
                  </a:moveTo>
                  <a:lnTo>
                    <a:pt x="1721231" y="0"/>
                  </a:lnTo>
                  <a:lnTo>
                    <a:pt x="1721231" y="12700"/>
                  </a:lnTo>
                  <a:lnTo>
                    <a:pt x="1670431" y="12700"/>
                  </a:lnTo>
                  <a:close/>
                  <a:moveTo>
                    <a:pt x="1759331" y="0"/>
                  </a:moveTo>
                  <a:lnTo>
                    <a:pt x="1810131" y="0"/>
                  </a:lnTo>
                  <a:lnTo>
                    <a:pt x="1810131" y="12700"/>
                  </a:lnTo>
                  <a:lnTo>
                    <a:pt x="1759331" y="12700"/>
                  </a:lnTo>
                  <a:close/>
                  <a:moveTo>
                    <a:pt x="1848231" y="0"/>
                  </a:moveTo>
                  <a:lnTo>
                    <a:pt x="1899031" y="0"/>
                  </a:lnTo>
                  <a:lnTo>
                    <a:pt x="1899031" y="12700"/>
                  </a:lnTo>
                  <a:lnTo>
                    <a:pt x="1848231" y="12700"/>
                  </a:lnTo>
                  <a:close/>
                  <a:moveTo>
                    <a:pt x="1937131" y="0"/>
                  </a:moveTo>
                  <a:lnTo>
                    <a:pt x="1987931" y="0"/>
                  </a:lnTo>
                  <a:lnTo>
                    <a:pt x="1987931" y="12700"/>
                  </a:lnTo>
                  <a:lnTo>
                    <a:pt x="1937131" y="12700"/>
                  </a:lnTo>
                  <a:close/>
                  <a:moveTo>
                    <a:pt x="2026031" y="0"/>
                  </a:moveTo>
                  <a:lnTo>
                    <a:pt x="2076831" y="0"/>
                  </a:lnTo>
                  <a:lnTo>
                    <a:pt x="2076831" y="12700"/>
                  </a:lnTo>
                  <a:lnTo>
                    <a:pt x="2026031" y="12700"/>
                  </a:lnTo>
                  <a:close/>
                  <a:moveTo>
                    <a:pt x="2114931" y="0"/>
                  </a:moveTo>
                  <a:lnTo>
                    <a:pt x="2165731" y="0"/>
                  </a:lnTo>
                  <a:lnTo>
                    <a:pt x="2165731" y="12700"/>
                  </a:lnTo>
                  <a:lnTo>
                    <a:pt x="2114931" y="12700"/>
                  </a:lnTo>
                  <a:close/>
                  <a:moveTo>
                    <a:pt x="2203831" y="0"/>
                  </a:moveTo>
                  <a:lnTo>
                    <a:pt x="2254631" y="0"/>
                  </a:lnTo>
                  <a:lnTo>
                    <a:pt x="2254631" y="12700"/>
                  </a:lnTo>
                  <a:lnTo>
                    <a:pt x="2203831" y="12700"/>
                  </a:lnTo>
                  <a:close/>
                  <a:moveTo>
                    <a:pt x="2292731" y="0"/>
                  </a:moveTo>
                  <a:lnTo>
                    <a:pt x="2343531" y="0"/>
                  </a:lnTo>
                  <a:lnTo>
                    <a:pt x="2343531" y="12700"/>
                  </a:lnTo>
                  <a:lnTo>
                    <a:pt x="2292731" y="12700"/>
                  </a:lnTo>
                  <a:close/>
                  <a:moveTo>
                    <a:pt x="2381631" y="0"/>
                  </a:moveTo>
                  <a:lnTo>
                    <a:pt x="2432431" y="0"/>
                  </a:lnTo>
                  <a:lnTo>
                    <a:pt x="2432431" y="12700"/>
                  </a:lnTo>
                  <a:lnTo>
                    <a:pt x="2381631" y="12700"/>
                  </a:lnTo>
                  <a:close/>
                  <a:moveTo>
                    <a:pt x="2470531" y="0"/>
                  </a:moveTo>
                  <a:lnTo>
                    <a:pt x="2521331" y="0"/>
                  </a:lnTo>
                  <a:lnTo>
                    <a:pt x="2521331" y="12700"/>
                  </a:lnTo>
                  <a:lnTo>
                    <a:pt x="2470531" y="12700"/>
                  </a:lnTo>
                  <a:close/>
                  <a:moveTo>
                    <a:pt x="2559431" y="0"/>
                  </a:moveTo>
                  <a:lnTo>
                    <a:pt x="2610231" y="0"/>
                  </a:lnTo>
                  <a:lnTo>
                    <a:pt x="2610231" y="12700"/>
                  </a:lnTo>
                  <a:lnTo>
                    <a:pt x="2559431" y="12700"/>
                  </a:lnTo>
                  <a:close/>
                  <a:moveTo>
                    <a:pt x="2648331" y="0"/>
                  </a:moveTo>
                  <a:lnTo>
                    <a:pt x="2699131" y="0"/>
                  </a:lnTo>
                  <a:lnTo>
                    <a:pt x="2699131" y="12700"/>
                  </a:lnTo>
                  <a:lnTo>
                    <a:pt x="2648331" y="12700"/>
                  </a:lnTo>
                  <a:close/>
                  <a:moveTo>
                    <a:pt x="2737231" y="0"/>
                  </a:moveTo>
                  <a:lnTo>
                    <a:pt x="2788031" y="0"/>
                  </a:lnTo>
                  <a:lnTo>
                    <a:pt x="2788031" y="12700"/>
                  </a:lnTo>
                  <a:lnTo>
                    <a:pt x="2737231" y="12700"/>
                  </a:lnTo>
                  <a:close/>
                  <a:moveTo>
                    <a:pt x="2826131" y="0"/>
                  </a:moveTo>
                  <a:lnTo>
                    <a:pt x="2876931" y="0"/>
                  </a:lnTo>
                  <a:lnTo>
                    <a:pt x="2876931" y="12700"/>
                  </a:lnTo>
                  <a:lnTo>
                    <a:pt x="2826131" y="12700"/>
                  </a:lnTo>
                  <a:close/>
                  <a:moveTo>
                    <a:pt x="2915031" y="0"/>
                  </a:moveTo>
                  <a:lnTo>
                    <a:pt x="2965831" y="0"/>
                  </a:lnTo>
                  <a:lnTo>
                    <a:pt x="2965831" y="12700"/>
                  </a:lnTo>
                  <a:lnTo>
                    <a:pt x="2915031" y="12700"/>
                  </a:lnTo>
                  <a:close/>
                  <a:moveTo>
                    <a:pt x="3003931" y="0"/>
                  </a:moveTo>
                  <a:lnTo>
                    <a:pt x="3054731" y="0"/>
                  </a:lnTo>
                  <a:lnTo>
                    <a:pt x="3054731" y="12700"/>
                  </a:lnTo>
                  <a:lnTo>
                    <a:pt x="3003931" y="12700"/>
                  </a:lnTo>
                  <a:close/>
                  <a:moveTo>
                    <a:pt x="3092831" y="0"/>
                  </a:moveTo>
                  <a:lnTo>
                    <a:pt x="3143631" y="0"/>
                  </a:lnTo>
                  <a:lnTo>
                    <a:pt x="3143631" y="12700"/>
                  </a:lnTo>
                  <a:lnTo>
                    <a:pt x="3092831" y="12700"/>
                  </a:lnTo>
                  <a:close/>
                  <a:moveTo>
                    <a:pt x="3181731" y="0"/>
                  </a:moveTo>
                  <a:lnTo>
                    <a:pt x="3232531" y="0"/>
                  </a:lnTo>
                  <a:lnTo>
                    <a:pt x="3232531" y="12700"/>
                  </a:lnTo>
                  <a:lnTo>
                    <a:pt x="3181731" y="12700"/>
                  </a:lnTo>
                  <a:close/>
                  <a:moveTo>
                    <a:pt x="3270631" y="0"/>
                  </a:moveTo>
                  <a:lnTo>
                    <a:pt x="3321431" y="0"/>
                  </a:lnTo>
                  <a:lnTo>
                    <a:pt x="3321431" y="12700"/>
                  </a:lnTo>
                  <a:lnTo>
                    <a:pt x="3270631" y="12700"/>
                  </a:lnTo>
                  <a:close/>
                  <a:moveTo>
                    <a:pt x="3359531" y="0"/>
                  </a:moveTo>
                  <a:lnTo>
                    <a:pt x="3410331" y="0"/>
                  </a:lnTo>
                  <a:lnTo>
                    <a:pt x="3410331" y="12700"/>
                  </a:lnTo>
                  <a:lnTo>
                    <a:pt x="3359531" y="12700"/>
                  </a:lnTo>
                  <a:close/>
                  <a:moveTo>
                    <a:pt x="3448431" y="0"/>
                  </a:moveTo>
                  <a:lnTo>
                    <a:pt x="3499231" y="0"/>
                  </a:lnTo>
                  <a:lnTo>
                    <a:pt x="3499231" y="12700"/>
                  </a:lnTo>
                  <a:lnTo>
                    <a:pt x="3448431" y="12700"/>
                  </a:lnTo>
                  <a:close/>
                  <a:moveTo>
                    <a:pt x="3537331" y="0"/>
                  </a:moveTo>
                  <a:lnTo>
                    <a:pt x="3588131" y="0"/>
                  </a:lnTo>
                  <a:lnTo>
                    <a:pt x="3588131" y="12700"/>
                  </a:lnTo>
                  <a:lnTo>
                    <a:pt x="3537331" y="12700"/>
                  </a:lnTo>
                  <a:close/>
                  <a:moveTo>
                    <a:pt x="3626231" y="0"/>
                  </a:moveTo>
                  <a:lnTo>
                    <a:pt x="3677031" y="0"/>
                  </a:lnTo>
                  <a:lnTo>
                    <a:pt x="3677031" y="12700"/>
                  </a:lnTo>
                  <a:lnTo>
                    <a:pt x="3626231" y="12700"/>
                  </a:lnTo>
                  <a:close/>
                  <a:moveTo>
                    <a:pt x="3715131" y="0"/>
                  </a:moveTo>
                  <a:lnTo>
                    <a:pt x="3765931" y="0"/>
                  </a:lnTo>
                  <a:lnTo>
                    <a:pt x="3765931" y="12700"/>
                  </a:lnTo>
                  <a:lnTo>
                    <a:pt x="3715131" y="12700"/>
                  </a:lnTo>
                  <a:close/>
                  <a:moveTo>
                    <a:pt x="3804031" y="0"/>
                  </a:moveTo>
                  <a:lnTo>
                    <a:pt x="3854831" y="0"/>
                  </a:lnTo>
                  <a:lnTo>
                    <a:pt x="3854831" y="12700"/>
                  </a:lnTo>
                  <a:lnTo>
                    <a:pt x="3804031" y="12700"/>
                  </a:lnTo>
                  <a:close/>
                  <a:moveTo>
                    <a:pt x="3892931" y="0"/>
                  </a:moveTo>
                  <a:lnTo>
                    <a:pt x="3943731" y="0"/>
                  </a:lnTo>
                  <a:lnTo>
                    <a:pt x="3943731" y="12700"/>
                  </a:lnTo>
                  <a:lnTo>
                    <a:pt x="3892931" y="12700"/>
                  </a:lnTo>
                  <a:close/>
                  <a:moveTo>
                    <a:pt x="3981831" y="0"/>
                  </a:moveTo>
                  <a:lnTo>
                    <a:pt x="4032631" y="0"/>
                  </a:lnTo>
                  <a:lnTo>
                    <a:pt x="4032631" y="12700"/>
                  </a:lnTo>
                  <a:lnTo>
                    <a:pt x="3981831" y="12700"/>
                  </a:lnTo>
                  <a:close/>
                  <a:moveTo>
                    <a:pt x="4070731" y="0"/>
                  </a:moveTo>
                  <a:lnTo>
                    <a:pt x="4121531" y="0"/>
                  </a:lnTo>
                  <a:lnTo>
                    <a:pt x="4121531" y="12700"/>
                  </a:lnTo>
                  <a:lnTo>
                    <a:pt x="4070731" y="12700"/>
                  </a:lnTo>
                  <a:close/>
                  <a:moveTo>
                    <a:pt x="4159631" y="0"/>
                  </a:moveTo>
                  <a:lnTo>
                    <a:pt x="4210431" y="0"/>
                  </a:lnTo>
                  <a:lnTo>
                    <a:pt x="4210431" y="12700"/>
                  </a:lnTo>
                  <a:lnTo>
                    <a:pt x="4159631" y="12700"/>
                  </a:lnTo>
                  <a:close/>
                  <a:moveTo>
                    <a:pt x="4248531" y="0"/>
                  </a:moveTo>
                  <a:lnTo>
                    <a:pt x="4299331" y="0"/>
                  </a:lnTo>
                  <a:lnTo>
                    <a:pt x="4299331" y="12700"/>
                  </a:lnTo>
                  <a:lnTo>
                    <a:pt x="4248531" y="12700"/>
                  </a:lnTo>
                  <a:close/>
                  <a:moveTo>
                    <a:pt x="4337431" y="0"/>
                  </a:moveTo>
                  <a:lnTo>
                    <a:pt x="4388231" y="0"/>
                  </a:lnTo>
                  <a:lnTo>
                    <a:pt x="4388231" y="12700"/>
                  </a:lnTo>
                  <a:lnTo>
                    <a:pt x="4337431" y="12700"/>
                  </a:lnTo>
                  <a:close/>
                  <a:moveTo>
                    <a:pt x="4426331" y="0"/>
                  </a:moveTo>
                  <a:lnTo>
                    <a:pt x="4477131" y="0"/>
                  </a:lnTo>
                  <a:lnTo>
                    <a:pt x="4477131" y="12700"/>
                  </a:lnTo>
                  <a:lnTo>
                    <a:pt x="4426331" y="12700"/>
                  </a:lnTo>
                  <a:close/>
                  <a:moveTo>
                    <a:pt x="4515231" y="0"/>
                  </a:moveTo>
                  <a:lnTo>
                    <a:pt x="4566031" y="0"/>
                  </a:lnTo>
                  <a:lnTo>
                    <a:pt x="4566031" y="12700"/>
                  </a:lnTo>
                  <a:lnTo>
                    <a:pt x="4515231" y="12700"/>
                  </a:lnTo>
                  <a:close/>
                  <a:moveTo>
                    <a:pt x="4604131" y="0"/>
                  </a:moveTo>
                  <a:lnTo>
                    <a:pt x="4654931" y="0"/>
                  </a:lnTo>
                  <a:lnTo>
                    <a:pt x="4654931" y="12700"/>
                  </a:lnTo>
                  <a:lnTo>
                    <a:pt x="4604131" y="12700"/>
                  </a:lnTo>
                  <a:close/>
                  <a:moveTo>
                    <a:pt x="4693031" y="0"/>
                  </a:moveTo>
                  <a:lnTo>
                    <a:pt x="4743831" y="0"/>
                  </a:lnTo>
                  <a:lnTo>
                    <a:pt x="4743831" y="12700"/>
                  </a:lnTo>
                  <a:lnTo>
                    <a:pt x="4693031" y="12700"/>
                  </a:lnTo>
                  <a:close/>
                  <a:moveTo>
                    <a:pt x="4781931" y="0"/>
                  </a:moveTo>
                  <a:lnTo>
                    <a:pt x="4832731" y="0"/>
                  </a:lnTo>
                  <a:lnTo>
                    <a:pt x="4832731" y="12700"/>
                  </a:lnTo>
                  <a:lnTo>
                    <a:pt x="4781931" y="12700"/>
                  </a:lnTo>
                  <a:close/>
                  <a:moveTo>
                    <a:pt x="4870831" y="0"/>
                  </a:moveTo>
                  <a:lnTo>
                    <a:pt x="4921631" y="0"/>
                  </a:lnTo>
                  <a:lnTo>
                    <a:pt x="4921631" y="12700"/>
                  </a:lnTo>
                  <a:lnTo>
                    <a:pt x="4870831" y="12700"/>
                  </a:lnTo>
                  <a:close/>
                  <a:moveTo>
                    <a:pt x="4959731" y="0"/>
                  </a:moveTo>
                  <a:lnTo>
                    <a:pt x="5010531" y="0"/>
                  </a:lnTo>
                  <a:lnTo>
                    <a:pt x="5010531" y="12700"/>
                  </a:lnTo>
                  <a:lnTo>
                    <a:pt x="4959731" y="12700"/>
                  </a:lnTo>
                  <a:close/>
                  <a:moveTo>
                    <a:pt x="5048631" y="0"/>
                  </a:moveTo>
                  <a:lnTo>
                    <a:pt x="5099431" y="0"/>
                  </a:lnTo>
                  <a:lnTo>
                    <a:pt x="5099431" y="12700"/>
                  </a:lnTo>
                  <a:lnTo>
                    <a:pt x="5048631" y="12700"/>
                  </a:lnTo>
                  <a:close/>
                  <a:moveTo>
                    <a:pt x="5137531" y="0"/>
                  </a:moveTo>
                  <a:lnTo>
                    <a:pt x="5188331" y="0"/>
                  </a:lnTo>
                  <a:lnTo>
                    <a:pt x="5188331" y="12700"/>
                  </a:lnTo>
                  <a:lnTo>
                    <a:pt x="5137531" y="12700"/>
                  </a:lnTo>
                  <a:close/>
                  <a:moveTo>
                    <a:pt x="5226431" y="0"/>
                  </a:moveTo>
                  <a:lnTo>
                    <a:pt x="5277231" y="0"/>
                  </a:lnTo>
                  <a:lnTo>
                    <a:pt x="5277231" y="12700"/>
                  </a:lnTo>
                  <a:lnTo>
                    <a:pt x="5226431" y="12700"/>
                  </a:lnTo>
                  <a:close/>
                  <a:moveTo>
                    <a:pt x="5315331" y="0"/>
                  </a:moveTo>
                  <a:lnTo>
                    <a:pt x="5366131" y="0"/>
                  </a:lnTo>
                  <a:lnTo>
                    <a:pt x="5366131" y="12700"/>
                  </a:lnTo>
                  <a:lnTo>
                    <a:pt x="5315331" y="12700"/>
                  </a:lnTo>
                  <a:close/>
                  <a:moveTo>
                    <a:pt x="5404231" y="0"/>
                  </a:moveTo>
                  <a:lnTo>
                    <a:pt x="5455031" y="0"/>
                  </a:lnTo>
                  <a:lnTo>
                    <a:pt x="5455031" y="12700"/>
                  </a:lnTo>
                  <a:lnTo>
                    <a:pt x="5404231" y="12700"/>
                  </a:lnTo>
                  <a:close/>
                  <a:moveTo>
                    <a:pt x="5493131" y="0"/>
                  </a:moveTo>
                  <a:lnTo>
                    <a:pt x="5543931" y="0"/>
                  </a:lnTo>
                  <a:lnTo>
                    <a:pt x="5543931" y="12700"/>
                  </a:lnTo>
                  <a:lnTo>
                    <a:pt x="5493131" y="12700"/>
                  </a:lnTo>
                  <a:close/>
                  <a:moveTo>
                    <a:pt x="5582031" y="0"/>
                  </a:moveTo>
                  <a:lnTo>
                    <a:pt x="5632831" y="0"/>
                  </a:lnTo>
                  <a:lnTo>
                    <a:pt x="5632831" y="12700"/>
                  </a:lnTo>
                  <a:lnTo>
                    <a:pt x="5582031" y="12700"/>
                  </a:lnTo>
                  <a:close/>
                  <a:moveTo>
                    <a:pt x="5670931" y="0"/>
                  </a:moveTo>
                  <a:lnTo>
                    <a:pt x="5721731" y="0"/>
                  </a:lnTo>
                  <a:lnTo>
                    <a:pt x="5721731" y="12700"/>
                  </a:lnTo>
                  <a:lnTo>
                    <a:pt x="5670931" y="12700"/>
                  </a:lnTo>
                  <a:close/>
                  <a:moveTo>
                    <a:pt x="5759831" y="0"/>
                  </a:moveTo>
                  <a:lnTo>
                    <a:pt x="5810631" y="0"/>
                  </a:lnTo>
                  <a:lnTo>
                    <a:pt x="5810631" y="12700"/>
                  </a:lnTo>
                  <a:lnTo>
                    <a:pt x="5759831" y="12700"/>
                  </a:lnTo>
                  <a:close/>
                  <a:moveTo>
                    <a:pt x="5848731" y="0"/>
                  </a:moveTo>
                  <a:lnTo>
                    <a:pt x="5899531" y="0"/>
                  </a:lnTo>
                  <a:lnTo>
                    <a:pt x="5899531" y="12700"/>
                  </a:lnTo>
                  <a:lnTo>
                    <a:pt x="5848731" y="12700"/>
                  </a:lnTo>
                  <a:close/>
                  <a:moveTo>
                    <a:pt x="5937631" y="0"/>
                  </a:moveTo>
                  <a:lnTo>
                    <a:pt x="5988431" y="0"/>
                  </a:lnTo>
                  <a:lnTo>
                    <a:pt x="5988431" y="12700"/>
                  </a:lnTo>
                  <a:lnTo>
                    <a:pt x="5937631" y="12700"/>
                  </a:lnTo>
                  <a:close/>
                  <a:moveTo>
                    <a:pt x="6026531" y="0"/>
                  </a:moveTo>
                  <a:lnTo>
                    <a:pt x="6077331" y="0"/>
                  </a:lnTo>
                  <a:lnTo>
                    <a:pt x="6077331" y="12700"/>
                  </a:lnTo>
                  <a:lnTo>
                    <a:pt x="6026531" y="12700"/>
                  </a:lnTo>
                  <a:close/>
                  <a:moveTo>
                    <a:pt x="6115431" y="0"/>
                  </a:moveTo>
                  <a:lnTo>
                    <a:pt x="6166231" y="0"/>
                  </a:lnTo>
                  <a:lnTo>
                    <a:pt x="6166231" y="12700"/>
                  </a:lnTo>
                  <a:lnTo>
                    <a:pt x="6115431" y="12700"/>
                  </a:lnTo>
                  <a:close/>
                  <a:moveTo>
                    <a:pt x="6204331" y="0"/>
                  </a:moveTo>
                  <a:lnTo>
                    <a:pt x="6255131" y="0"/>
                  </a:lnTo>
                  <a:lnTo>
                    <a:pt x="6255131" y="12700"/>
                  </a:lnTo>
                  <a:lnTo>
                    <a:pt x="6204331" y="12700"/>
                  </a:lnTo>
                  <a:close/>
                  <a:moveTo>
                    <a:pt x="6293231" y="0"/>
                  </a:moveTo>
                  <a:lnTo>
                    <a:pt x="6344031" y="0"/>
                  </a:lnTo>
                  <a:lnTo>
                    <a:pt x="6344031" y="12700"/>
                  </a:lnTo>
                  <a:lnTo>
                    <a:pt x="6293231" y="12700"/>
                  </a:lnTo>
                  <a:close/>
                  <a:moveTo>
                    <a:pt x="6382131" y="0"/>
                  </a:moveTo>
                  <a:lnTo>
                    <a:pt x="6407531" y="0"/>
                  </a:lnTo>
                  <a:lnTo>
                    <a:pt x="6407531" y="6350"/>
                  </a:lnTo>
                  <a:lnTo>
                    <a:pt x="6407531" y="0"/>
                  </a:lnTo>
                  <a:cubicBezTo>
                    <a:pt x="6416421" y="0"/>
                    <a:pt x="6425057" y="508"/>
                    <a:pt x="6433693" y="1651"/>
                  </a:cubicBezTo>
                  <a:lnTo>
                    <a:pt x="6432042" y="14224"/>
                  </a:lnTo>
                  <a:cubicBezTo>
                    <a:pt x="6424041" y="13208"/>
                    <a:pt x="6415786" y="12700"/>
                    <a:pt x="6407531" y="12700"/>
                  </a:cubicBezTo>
                  <a:lnTo>
                    <a:pt x="6382131" y="12700"/>
                  </a:lnTo>
                  <a:close/>
                  <a:moveTo>
                    <a:pt x="6471920" y="10287"/>
                  </a:moveTo>
                  <a:lnTo>
                    <a:pt x="6519163" y="32766"/>
                  </a:lnTo>
                  <a:lnTo>
                    <a:pt x="6512306" y="43434"/>
                  </a:lnTo>
                  <a:cubicBezTo>
                    <a:pt x="6498589" y="34671"/>
                    <a:pt x="6483731" y="27432"/>
                    <a:pt x="6467983" y="22352"/>
                  </a:cubicBezTo>
                  <a:close/>
                  <a:moveTo>
                    <a:pt x="6549898" y="57150"/>
                  </a:moveTo>
                  <a:lnTo>
                    <a:pt x="6582791" y="97663"/>
                  </a:lnTo>
                  <a:lnTo>
                    <a:pt x="6571997" y="104394"/>
                  </a:lnTo>
                  <a:cubicBezTo>
                    <a:pt x="6563361" y="90424"/>
                    <a:pt x="6552947" y="77597"/>
                    <a:pt x="6541136" y="66294"/>
                  </a:cubicBezTo>
                  <a:close/>
                  <a:moveTo>
                    <a:pt x="6600190" y="132969"/>
                  </a:moveTo>
                  <a:lnTo>
                    <a:pt x="6612382" y="183896"/>
                  </a:lnTo>
                  <a:lnTo>
                    <a:pt x="6599810" y="185293"/>
                  </a:lnTo>
                  <a:cubicBezTo>
                    <a:pt x="6598031" y="168656"/>
                    <a:pt x="6594094" y="152654"/>
                    <a:pt x="6588379" y="137541"/>
                  </a:cubicBezTo>
                  <a:close/>
                  <a:moveTo>
                    <a:pt x="6613525" y="222631"/>
                  </a:moveTo>
                  <a:lnTo>
                    <a:pt x="6613525" y="273431"/>
                  </a:lnTo>
                  <a:lnTo>
                    <a:pt x="6600825" y="273431"/>
                  </a:lnTo>
                  <a:lnTo>
                    <a:pt x="6600825" y="222631"/>
                  </a:lnTo>
                  <a:close/>
                  <a:moveTo>
                    <a:pt x="6613525" y="311531"/>
                  </a:moveTo>
                  <a:lnTo>
                    <a:pt x="6613525" y="362331"/>
                  </a:lnTo>
                  <a:lnTo>
                    <a:pt x="6600825" y="362331"/>
                  </a:lnTo>
                  <a:lnTo>
                    <a:pt x="6600825" y="311531"/>
                  </a:lnTo>
                  <a:close/>
                  <a:moveTo>
                    <a:pt x="6613525" y="400431"/>
                  </a:moveTo>
                  <a:lnTo>
                    <a:pt x="6613525" y="451231"/>
                  </a:lnTo>
                  <a:lnTo>
                    <a:pt x="6600825" y="451231"/>
                  </a:lnTo>
                  <a:lnTo>
                    <a:pt x="6600825" y="400431"/>
                  </a:lnTo>
                  <a:close/>
                  <a:moveTo>
                    <a:pt x="6613525" y="489331"/>
                  </a:moveTo>
                  <a:lnTo>
                    <a:pt x="6613525" y="540131"/>
                  </a:lnTo>
                  <a:lnTo>
                    <a:pt x="6600825" y="540131"/>
                  </a:lnTo>
                  <a:lnTo>
                    <a:pt x="6600825" y="489331"/>
                  </a:lnTo>
                  <a:close/>
                  <a:moveTo>
                    <a:pt x="6613525" y="578231"/>
                  </a:moveTo>
                  <a:lnTo>
                    <a:pt x="6613525" y="629031"/>
                  </a:lnTo>
                  <a:lnTo>
                    <a:pt x="6600825" y="629031"/>
                  </a:lnTo>
                  <a:lnTo>
                    <a:pt x="6600825" y="578231"/>
                  </a:lnTo>
                  <a:close/>
                  <a:moveTo>
                    <a:pt x="6613525" y="667131"/>
                  </a:moveTo>
                  <a:lnTo>
                    <a:pt x="6613525" y="717931"/>
                  </a:lnTo>
                  <a:lnTo>
                    <a:pt x="6600825" y="717931"/>
                  </a:lnTo>
                  <a:lnTo>
                    <a:pt x="6600825" y="667131"/>
                  </a:lnTo>
                  <a:close/>
                  <a:moveTo>
                    <a:pt x="6613525" y="756031"/>
                  </a:moveTo>
                  <a:lnTo>
                    <a:pt x="6613525" y="806831"/>
                  </a:lnTo>
                  <a:lnTo>
                    <a:pt x="6600825" y="806831"/>
                  </a:lnTo>
                  <a:lnTo>
                    <a:pt x="6600825" y="756031"/>
                  </a:lnTo>
                  <a:close/>
                  <a:moveTo>
                    <a:pt x="6613525" y="844931"/>
                  </a:moveTo>
                  <a:lnTo>
                    <a:pt x="6613525" y="895731"/>
                  </a:lnTo>
                  <a:lnTo>
                    <a:pt x="6600825" y="895731"/>
                  </a:lnTo>
                  <a:lnTo>
                    <a:pt x="6600825" y="844931"/>
                  </a:lnTo>
                  <a:close/>
                  <a:moveTo>
                    <a:pt x="6613525" y="933831"/>
                  </a:moveTo>
                  <a:lnTo>
                    <a:pt x="6613525" y="984631"/>
                  </a:lnTo>
                  <a:lnTo>
                    <a:pt x="6600825" y="984631"/>
                  </a:lnTo>
                  <a:lnTo>
                    <a:pt x="6600825" y="933831"/>
                  </a:lnTo>
                  <a:close/>
                  <a:moveTo>
                    <a:pt x="6613525" y="1022731"/>
                  </a:moveTo>
                  <a:lnTo>
                    <a:pt x="6613525" y="1073531"/>
                  </a:lnTo>
                  <a:lnTo>
                    <a:pt x="6600825" y="1073531"/>
                  </a:lnTo>
                  <a:lnTo>
                    <a:pt x="6600825" y="1022731"/>
                  </a:lnTo>
                  <a:close/>
                  <a:moveTo>
                    <a:pt x="6613525" y="1111631"/>
                  </a:moveTo>
                  <a:lnTo>
                    <a:pt x="6613525" y="1162431"/>
                  </a:lnTo>
                  <a:lnTo>
                    <a:pt x="6600825" y="1162431"/>
                  </a:lnTo>
                  <a:lnTo>
                    <a:pt x="6600825" y="1111631"/>
                  </a:lnTo>
                  <a:close/>
                  <a:moveTo>
                    <a:pt x="6613525" y="1200531"/>
                  </a:moveTo>
                  <a:lnTo>
                    <a:pt x="6613525" y="1251331"/>
                  </a:lnTo>
                  <a:lnTo>
                    <a:pt x="6600825" y="1251331"/>
                  </a:lnTo>
                  <a:lnTo>
                    <a:pt x="6600825" y="1200531"/>
                  </a:lnTo>
                  <a:close/>
                  <a:moveTo>
                    <a:pt x="6613525" y="1289431"/>
                  </a:moveTo>
                  <a:lnTo>
                    <a:pt x="6613525" y="1340231"/>
                  </a:lnTo>
                  <a:lnTo>
                    <a:pt x="6600825" y="1340231"/>
                  </a:lnTo>
                  <a:lnTo>
                    <a:pt x="6600825" y="1289431"/>
                  </a:lnTo>
                  <a:close/>
                  <a:moveTo>
                    <a:pt x="6613525" y="1378331"/>
                  </a:moveTo>
                  <a:lnTo>
                    <a:pt x="6613525" y="1429131"/>
                  </a:lnTo>
                  <a:lnTo>
                    <a:pt x="6600825" y="1429131"/>
                  </a:lnTo>
                  <a:lnTo>
                    <a:pt x="6600825" y="1378331"/>
                  </a:lnTo>
                  <a:close/>
                  <a:moveTo>
                    <a:pt x="6613525" y="1467231"/>
                  </a:moveTo>
                  <a:lnTo>
                    <a:pt x="6613525" y="1518031"/>
                  </a:lnTo>
                  <a:lnTo>
                    <a:pt x="6600825" y="1518031"/>
                  </a:lnTo>
                  <a:lnTo>
                    <a:pt x="6600825" y="1467231"/>
                  </a:lnTo>
                  <a:close/>
                  <a:moveTo>
                    <a:pt x="6613525" y="1556131"/>
                  </a:moveTo>
                  <a:lnTo>
                    <a:pt x="6613525" y="1606931"/>
                  </a:lnTo>
                  <a:lnTo>
                    <a:pt x="6600825" y="1606931"/>
                  </a:lnTo>
                  <a:lnTo>
                    <a:pt x="6600825" y="1556131"/>
                  </a:lnTo>
                  <a:close/>
                  <a:moveTo>
                    <a:pt x="6613525" y="1645031"/>
                  </a:moveTo>
                  <a:lnTo>
                    <a:pt x="6613525" y="1695831"/>
                  </a:lnTo>
                  <a:lnTo>
                    <a:pt x="6600825" y="1695831"/>
                  </a:lnTo>
                  <a:lnTo>
                    <a:pt x="6600825" y="1645031"/>
                  </a:lnTo>
                  <a:close/>
                  <a:moveTo>
                    <a:pt x="6613525" y="1733931"/>
                  </a:moveTo>
                  <a:lnTo>
                    <a:pt x="6613525" y="1784731"/>
                  </a:lnTo>
                  <a:lnTo>
                    <a:pt x="6600825" y="1784731"/>
                  </a:lnTo>
                  <a:lnTo>
                    <a:pt x="6600825" y="1733931"/>
                  </a:lnTo>
                  <a:close/>
                  <a:moveTo>
                    <a:pt x="6613525" y="1822831"/>
                  </a:moveTo>
                  <a:lnTo>
                    <a:pt x="6613525" y="1873631"/>
                  </a:lnTo>
                  <a:lnTo>
                    <a:pt x="6600825" y="1873631"/>
                  </a:lnTo>
                  <a:lnTo>
                    <a:pt x="6600825" y="1822831"/>
                  </a:lnTo>
                  <a:close/>
                  <a:moveTo>
                    <a:pt x="6613525" y="1911731"/>
                  </a:moveTo>
                  <a:lnTo>
                    <a:pt x="6613525" y="1962531"/>
                  </a:lnTo>
                  <a:lnTo>
                    <a:pt x="6600825" y="1962531"/>
                  </a:lnTo>
                  <a:lnTo>
                    <a:pt x="6600825" y="1911731"/>
                  </a:lnTo>
                  <a:close/>
                  <a:moveTo>
                    <a:pt x="6613525" y="2000631"/>
                  </a:moveTo>
                  <a:lnTo>
                    <a:pt x="6613525" y="2051431"/>
                  </a:lnTo>
                  <a:lnTo>
                    <a:pt x="6600825" y="2051431"/>
                  </a:lnTo>
                  <a:lnTo>
                    <a:pt x="6600825" y="2000631"/>
                  </a:lnTo>
                  <a:close/>
                  <a:moveTo>
                    <a:pt x="6613525" y="2089531"/>
                  </a:moveTo>
                  <a:lnTo>
                    <a:pt x="6613525" y="2140331"/>
                  </a:lnTo>
                  <a:lnTo>
                    <a:pt x="6600825" y="2140331"/>
                  </a:lnTo>
                  <a:lnTo>
                    <a:pt x="6600825" y="2089531"/>
                  </a:lnTo>
                  <a:close/>
                  <a:moveTo>
                    <a:pt x="6613525" y="2178431"/>
                  </a:moveTo>
                  <a:lnTo>
                    <a:pt x="6613525" y="2229231"/>
                  </a:lnTo>
                  <a:lnTo>
                    <a:pt x="6600825" y="2229231"/>
                  </a:lnTo>
                  <a:lnTo>
                    <a:pt x="6600825" y="2178431"/>
                  </a:lnTo>
                  <a:close/>
                  <a:moveTo>
                    <a:pt x="6613525" y="2267331"/>
                  </a:moveTo>
                  <a:lnTo>
                    <a:pt x="6613525" y="2318131"/>
                  </a:lnTo>
                  <a:lnTo>
                    <a:pt x="6600825" y="2318131"/>
                  </a:lnTo>
                  <a:lnTo>
                    <a:pt x="6600825" y="2267331"/>
                  </a:lnTo>
                  <a:close/>
                  <a:moveTo>
                    <a:pt x="6613525" y="2356231"/>
                  </a:moveTo>
                  <a:lnTo>
                    <a:pt x="6613525" y="2407031"/>
                  </a:lnTo>
                  <a:lnTo>
                    <a:pt x="6600825" y="2407031"/>
                  </a:lnTo>
                  <a:lnTo>
                    <a:pt x="6600825" y="2356231"/>
                  </a:lnTo>
                  <a:close/>
                  <a:moveTo>
                    <a:pt x="6613525" y="2445131"/>
                  </a:moveTo>
                  <a:lnTo>
                    <a:pt x="6613525" y="2495931"/>
                  </a:lnTo>
                  <a:lnTo>
                    <a:pt x="6600825" y="2495931"/>
                  </a:lnTo>
                  <a:lnTo>
                    <a:pt x="6600825" y="2445131"/>
                  </a:lnTo>
                  <a:close/>
                  <a:moveTo>
                    <a:pt x="6613525" y="2534031"/>
                  </a:moveTo>
                  <a:lnTo>
                    <a:pt x="6613525" y="2584831"/>
                  </a:lnTo>
                  <a:lnTo>
                    <a:pt x="6600825" y="2584831"/>
                  </a:lnTo>
                  <a:lnTo>
                    <a:pt x="6600825" y="2534031"/>
                  </a:lnTo>
                  <a:close/>
                  <a:moveTo>
                    <a:pt x="6613525" y="2622931"/>
                  </a:moveTo>
                  <a:lnTo>
                    <a:pt x="6613525" y="2673731"/>
                  </a:lnTo>
                  <a:lnTo>
                    <a:pt x="6600825" y="2673731"/>
                  </a:lnTo>
                  <a:lnTo>
                    <a:pt x="6600825" y="2622931"/>
                  </a:lnTo>
                  <a:close/>
                  <a:moveTo>
                    <a:pt x="6613525" y="2711831"/>
                  </a:moveTo>
                  <a:lnTo>
                    <a:pt x="6613525" y="2762631"/>
                  </a:lnTo>
                  <a:lnTo>
                    <a:pt x="6600825" y="2762631"/>
                  </a:lnTo>
                  <a:lnTo>
                    <a:pt x="6600825" y="2711831"/>
                  </a:lnTo>
                  <a:close/>
                  <a:moveTo>
                    <a:pt x="6613525" y="2800731"/>
                  </a:moveTo>
                  <a:lnTo>
                    <a:pt x="6613525" y="2851531"/>
                  </a:lnTo>
                  <a:lnTo>
                    <a:pt x="6600825" y="2851531"/>
                  </a:lnTo>
                  <a:lnTo>
                    <a:pt x="6600825" y="2800731"/>
                  </a:lnTo>
                  <a:close/>
                  <a:moveTo>
                    <a:pt x="6610477" y="2890520"/>
                  </a:moveTo>
                  <a:lnTo>
                    <a:pt x="6594983" y="2940431"/>
                  </a:lnTo>
                  <a:lnTo>
                    <a:pt x="6583427" y="2935097"/>
                  </a:lnTo>
                  <a:cubicBezTo>
                    <a:pt x="6590158" y="2920365"/>
                    <a:pt x="6595111" y="2904744"/>
                    <a:pt x="6598032" y="2888234"/>
                  </a:cubicBezTo>
                  <a:close/>
                  <a:moveTo>
                    <a:pt x="6575298" y="2974340"/>
                  </a:moveTo>
                  <a:lnTo>
                    <a:pt x="6539738" y="3012694"/>
                  </a:lnTo>
                  <a:lnTo>
                    <a:pt x="6531610" y="3002915"/>
                  </a:lnTo>
                  <a:cubicBezTo>
                    <a:pt x="6544183" y="2992374"/>
                    <a:pt x="6555359" y="2980309"/>
                    <a:pt x="6564884" y="2966974"/>
                  </a:cubicBezTo>
                  <a:close/>
                  <a:moveTo>
                    <a:pt x="6507480" y="3034919"/>
                  </a:moveTo>
                  <a:lnTo>
                    <a:pt x="6458838" y="3054223"/>
                  </a:lnTo>
                  <a:lnTo>
                    <a:pt x="6455663" y="3041904"/>
                  </a:lnTo>
                  <a:cubicBezTo>
                    <a:pt x="6471793" y="3037840"/>
                    <a:pt x="6487032" y="3031617"/>
                    <a:pt x="6501257" y="3023743"/>
                  </a:cubicBezTo>
                  <a:close/>
                  <a:moveTo>
                    <a:pt x="6420103" y="3060319"/>
                  </a:moveTo>
                  <a:lnTo>
                    <a:pt x="6411721" y="3060700"/>
                  </a:lnTo>
                  <a:lnTo>
                    <a:pt x="6407531" y="3054350"/>
                  </a:lnTo>
                  <a:lnTo>
                    <a:pt x="6407531" y="3060700"/>
                  </a:lnTo>
                  <a:lnTo>
                    <a:pt x="6368796" y="3060700"/>
                  </a:lnTo>
                  <a:lnTo>
                    <a:pt x="6368796" y="3048000"/>
                  </a:lnTo>
                  <a:lnTo>
                    <a:pt x="6407531" y="3048000"/>
                  </a:lnTo>
                  <a:cubicBezTo>
                    <a:pt x="6411468" y="3048000"/>
                    <a:pt x="6415405" y="3047873"/>
                    <a:pt x="6419342" y="3047619"/>
                  </a:cubicBezTo>
                  <a:close/>
                  <a:moveTo>
                    <a:pt x="6330822" y="3060700"/>
                  </a:moveTo>
                  <a:lnTo>
                    <a:pt x="6280022" y="3060700"/>
                  </a:lnTo>
                  <a:lnTo>
                    <a:pt x="6280022" y="3048000"/>
                  </a:lnTo>
                  <a:lnTo>
                    <a:pt x="6330822" y="3048000"/>
                  </a:lnTo>
                  <a:close/>
                  <a:moveTo>
                    <a:pt x="6241922" y="3060700"/>
                  </a:moveTo>
                  <a:lnTo>
                    <a:pt x="6191122" y="3060700"/>
                  </a:lnTo>
                  <a:lnTo>
                    <a:pt x="6191122" y="3048000"/>
                  </a:lnTo>
                  <a:lnTo>
                    <a:pt x="6241922" y="3048000"/>
                  </a:lnTo>
                  <a:close/>
                  <a:moveTo>
                    <a:pt x="6153022" y="3060700"/>
                  </a:moveTo>
                  <a:lnTo>
                    <a:pt x="6102222" y="3060700"/>
                  </a:lnTo>
                  <a:lnTo>
                    <a:pt x="6102222" y="3048000"/>
                  </a:lnTo>
                  <a:lnTo>
                    <a:pt x="6153022" y="3048000"/>
                  </a:lnTo>
                  <a:close/>
                  <a:moveTo>
                    <a:pt x="6064122" y="3060700"/>
                  </a:moveTo>
                  <a:lnTo>
                    <a:pt x="6013322" y="3060700"/>
                  </a:lnTo>
                  <a:lnTo>
                    <a:pt x="6013322" y="3048000"/>
                  </a:lnTo>
                  <a:lnTo>
                    <a:pt x="6064122" y="3048000"/>
                  </a:lnTo>
                  <a:close/>
                  <a:moveTo>
                    <a:pt x="5975222" y="3060700"/>
                  </a:moveTo>
                  <a:lnTo>
                    <a:pt x="5924422" y="3060700"/>
                  </a:lnTo>
                  <a:lnTo>
                    <a:pt x="5924422" y="3048000"/>
                  </a:lnTo>
                  <a:lnTo>
                    <a:pt x="5975222" y="3048000"/>
                  </a:lnTo>
                  <a:close/>
                  <a:moveTo>
                    <a:pt x="5886322" y="3060700"/>
                  </a:moveTo>
                  <a:lnTo>
                    <a:pt x="5835522" y="3060700"/>
                  </a:lnTo>
                  <a:lnTo>
                    <a:pt x="5835522" y="3048000"/>
                  </a:lnTo>
                  <a:lnTo>
                    <a:pt x="5886322" y="3048000"/>
                  </a:lnTo>
                  <a:close/>
                  <a:moveTo>
                    <a:pt x="5797422" y="3060700"/>
                  </a:moveTo>
                  <a:lnTo>
                    <a:pt x="5746622" y="3060700"/>
                  </a:lnTo>
                  <a:lnTo>
                    <a:pt x="5746622" y="3048000"/>
                  </a:lnTo>
                  <a:lnTo>
                    <a:pt x="5797422" y="3048000"/>
                  </a:lnTo>
                  <a:close/>
                  <a:moveTo>
                    <a:pt x="5708522" y="3060700"/>
                  </a:moveTo>
                  <a:lnTo>
                    <a:pt x="5657722" y="3060700"/>
                  </a:lnTo>
                  <a:lnTo>
                    <a:pt x="5657722" y="3048000"/>
                  </a:lnTo>
                  <a:lnTo>
                    <a:pt x="5708522" y="3048000"/>
                  </a:lnTo>
                  <a:close/>
                  <a:moveTo>
                    <a:pt x="5619622" y="3060700"/>
                  </a:moveTo>
                  <a:lnTo>
                    <a:pt x="5568822" y="3060700"/>
                  </a:lnTo>
                  <a:lnTo>
                    <a:pt x="5568822" y="3048000"/>
                  </a:lnTo>
                  <a:lnTo>
                    <a:pt x="5619622" y="3048000"/>
                  </a:lnTo>
                  <a:close/>
                  <a:moveTo>
                    <a:pt x="5530722" y="3060700"/>
                  </a:moveTo>
                  <a:lnTo>
                    <a:pt x="5479922" y="3060700"/>
                  </a:lnTo>
                  <a:lnTo>
                    <a:pt x="5479922" y="3048000"/>
                  </a:lnTo>
                  <a:lnTo>
                    <a:pt x="5530722" y="3048000"/>
                  </a:lnTo>
                  <a:close/>
                  <a:moveTo>
                    <a:pt x="5441822" y="3060700"/>
                  </a:moveTo>
                  <a:lnTo>
                    <a:pt x="5391022" y="3060700"/>
                  </a:lnTo>
                  <a:lnTo>
                    <a:pt x="5391022" y="3048000"/>
                  </a:lnTo>
                  <a:lnTo>
                    <a:pt x="5441822" y="3048000"/>
                  </a:lnTo>
                  <a:close/>
                  <a:moveTo>
                    <a:pt x="5352922" y="3060700"/>
                  </a:moveTo>
                  <a:lnTo>
                    <a:pt x="5302122" y="3060700"/>
                  </a:lnTo>
                  <a:lnTo>
                    <a:pt x="5302122" y="3048000"/>
                  </a:lnTo>
                  <a:lnTo>
                    <a:pt x="5352922" y="3048000"/>
                  </a:lnTo>
                  <a:close/>
                  <a:moveTo>
                    <a:pt x="5264022" y="3060700"/>
                  </a:moveTo>
                  <a:lnTo>
                    <a:pt x="5213222" y="3060700"/>
                  </a:lnTo>
                  <a:lnTo>
                    <a:pt x="5213222" y="3048000"/>
                  </a:lnTo>
                  <a:lnTo>
                    <a:pt x="5264022" y="3048000"/>
                  </a:lnTo>
                  <a:close/>
                  <a:moveTo>
                    <a:pt x="5175122" y="3060700"/>
                  </a:moveTo>
                  <a:lnTo>
                    <a:pt x="5124322" y="3060700"/>
                  </a:lnTo>
                  <a:lnTo>
                    <a:pt x="5124322" y="3048000"/>
                  </a:lnTo>
                  <a:lnTo>
                    <a:pt x="5175122" y="3048000"/>
                  </a:lnTo>
                  <a:close/>
                  <a:moveTo>
                    <a:pt x="5086222" y="3060700"/>
                  </a:moveTo>
                  <a:lnTo>
                    <a:pt x="5035422" y="3060700"/>
                  </a:lnTo>
                  <a:lnTo>
                    <a:pt x="5035422" y="3048000"/>
                  </a:lnTo>
                  <a:lnTo>
                    <a:pt x="5086222" y="3048000"/>
                  </a:lnTo>
                  <a:close/>
                  <a:moveTo>
                    <a:pt x="4997322" y="3060700"/>
                  </a:moveTo>
                  <a:lnTo>
                    <a:pt x="4946522" y="3060700"/>
                  </a:lnTo>
                  <a:lnTo>
                    <a:pt x="4946522" y="3048000"/>
                  </a:lnTo>
                  <a:lnTo>
                    <a:pt x="4997322" y="3048000"/>
                  </a:lnTo>
                  <a:close/>
                  <a:moveTo>
                    <a:pt x="4908422" y="3060700"/>
                  </a:moveTo>
                  <a:lnTo>
                    <a:pt x="4857622" y="3060700"/>
                  </a:lnTo>
                  <a:lnTo>
                    <a:pt x="4857622" y="3048000"/>
                  </a:lnTo>
                  <a:lnTo>
                    <a:pt x="4908422" y="3048000"/>
                  </a:lnTo>
                  <a:close/>
                  <a:moveTo>
                    <a:pt x="4819522" y="3060700"/>
                  </a:moveTo>
                  <a:lnTo>
                    <a:pt x="4768722" y="3060700"/>
                  </a:lnTo>
                  <a:lnTo>
                    <a:pt x="4768722" y="3048000"/>
                  </a:lnTo>
                  <a:lnTo>
                    <a:pt x="4819522" y="3048000"/>
                  </a:lnTo>
                  <a:close/>
                  <a:moveTo>
                    <a:pt x="4730622" y="3060700"/>
                  </a:moveTo>
                  <a:lnTo>
                    <a:pt x="4679822" y="3060700"/>
                  </a:lnTo>
                  <a:lnTo>
                    <a:pt x="4679822" y="3048000"/>
                  </a:lnTo>
                  <a:lnTo>
                    <a:pt x="4730622" y="3048000"/>
                  </a:lnTo>
                  <a:close/>
                  <a:moveTo>
                    <a:pt x="4641722" y="3060700"/>
                  </a:moveTo>
                  <a:lnTo>
                    <a:pt x="4590922" y="3060700"/>
                  </a:lnTo>
                  <a:lnTo>
                    <a:pt x="4590922" y="3048000"/>
                  </a:lnTo>
                  <a:lnTo>
                    <a:pt x="4641722" y="3048000"/>
                  </a:lnTo>
                  <a:close/>
                  <a:moveTo>
                    <a:pt x="4552822" y="3060700"/>
                  </a:moveTo>
                  <a:lnTo>
                    <a:pt x="4502022" y="3060700"/>
                  </a:lnTo>
                  <a:lnTo>
                    <a:pt x="4502022" y="3048000"/>
                  </a:lnTo>
                  <a:lnTo>
                    <a:pt x="4552822" y="3048000"/>
                  </a:lnTo>
                  <a:close/>
                  <a:moveTo>
                    <a:pt x="4463922" y="3060700"/>
                  </a:moveTo>
                  <a:lnTo>
                    <a:pt x="4413122" y="3060700"/>
                  </a:lnTo>
                  <a:lnTo>
                    <a:pt x="4413122" y="3048000"/>
                  </a:lnTo>
                  <a:lnTo>
                    <a:pt x="4463922" y="3048000"/>
                  </a:lnTo>
                  <a:close/>
                  <a:moveTo>
                    <a:pt x="4375022" y="3060700"/>
                  </a:moveTo>
                  <a:lnTo>
                    <a:pt x="4324222" y="3060700"/>
                  </a:lnTo>
                  <a:lnTo>
                    <a:pt x="4324222" y="3048000"/>
                  </a:lnTo>
                  <a:lnTo>
                    <a:pt x="4375022" y="3048000"/>
                  </a:lnTo>
                  <a:close/>
                  <a:moveTo>
                    <a:pt x="4286122" y="3060700"/>
                  </a:moveTo>
                  <a:lnTo>
                    <a:pt x="4235322" y="3060700"/>
                  </a:lnTo>
                  <a:lnTo>
                    <a:pt x="4235322" y="3048000"/>
                  </a:lnTo>
                  <a:lnTo>
                    <a:pt x="4286122" y="3048000"/>
                  </a:lnTo>
                  <a:close/>
                  <a:moveTo>
                    <a:pt x="4197222" y="3060700"/>
                  </a:moveTo>
                  <a:lnTo>
                    <a:pt x="4146422" y="3060700"/>
                  </a:lnTo>
                  <a:lnTo>
                    <a:pt x="4146422" y="3048000"/>
                  </a:lnTo>
                  <a:lnTo>
                    <a:pt x="4197222" y="3048000"/>
                  </a:lnTo>
                  <a:close/>
                  <a:moveTo>
                    <a:pt x="4108322" y="3060700"/>
                  </a:moveTo>
                  <a:lnTo>
                    <a:pt x="4057522" y="3060700"/>
                  </a:lnTo>
                  <a:lnTo>
                    <a:pt x="4057522" y="3048000"/>
                  </a:lnTo>
                  <a:lnTo>
                    <a:pt x="4108322" y="3048000"/>
                  </a:lnTo>
                  <a:close/>
                  <a:moveTo>
                    <a:pt x="4019422" y="3060700"/>
                  </a:moveTo>
                  <a:lnTo>
                    <a:pt x="3968622" y="3060700"/>
                  </a:lnTo>
                  <a:lnTo>
                    <a:pt x="3968622" y="3048000"/>
                  </a:lnTo>
                  <a:lnTo>
                    <a:pt x="4019422" y="3048000"/>
                  </a:lnTo>
                  <a:close/>
                  <a:moveTo>
                    <a:pt x="3930522" y="3060700"/>
                  </a:moveTo>
                  <a:lnTo>
                    <a:pt x="3879722" y="3060700"/>
                  </a:lnTo>
                  <a:lnTo>
                    <a:pt x="3879722" y="3048000"/>
                  </a:lnTo>
                  <a:lnTo>
                    <a:pt x="3930522" y="3048000"/>
                  </a:lnTo>
                  <a:close/>
                  <a:moveTo>
                    <a:pt x="3841622" y="3060700"/>
                  </a:moveTo>
                  <a:lnTo>
                    <a:pt x="3790822" y="3060700"/>
                  </a:lnTo>
                  <a:lnTo>
                    <a:pt x="3790822" y="3048000"/>
                  </a:lnTo>
                  <a:lnTo>
                    <a:pt x="3841622" y="3048000"/>
                  </a:lnTo>
                  <a:close/>
                  <a:moveTo>
                    <a:pt x="3752722" y="3060700"/>
                  </a:moveTo>
                  <a:lnTo>
                    <a:pt x="3701922" y="3060700"/>
                  </a:lnTo>
                  <a:lnTo>
                    <a:pt x="3701922" y="3048000"/>
                  </a:lnTo>
                  <a:lnTo>
                    <a:pt x="3752722" y="3048000"/>
                  </a:lnTo>
                  <a:close/>
                  <a:moveTo>
                    <a:pt x="3663822" y="3060700"/>
                  </a:moveTo>
                  <a:lnTo>
                    <a:pt x="3613022" y="3060700"/>
                  </a:lnTo>
                  <a:lnTo>
                    <a:pt x="3613022" y="3048000"/>
                  </a:lnTo>
                  <a:lnTo>
                    <a:pt x="3663822" y="3048000"/>
                  </a:lnTo>
                  <a:close/>
                  <a:moveTo>
                    <a:pt x="3574922" y="3060700"/>
                  </a:moveTo>
                  <a:lnTo>
                    <a:pt x="3524122" y="3060700"/>
                  </a:lnTo>
                  <a:lnTo>
                    <a:pt x="3524122" y="3048000"/>
                  </a:lnTo>
                  <a:lnTo>
                    <a:pt x="3574922" y="3048000"/>
                  </a:lnTo>
                  <a:close/>
                  <a:moveTo>
                    <a:pt x="3486022" y="3060700"/>
                  </a:moveTo>
                  <a:lnTo>
                    <a:pt x="3435222" y="3060700"/>
                  </a:lnTo>
                  <a:lnTo>
                    <a:pt x="3435222" y="3048000"/>
                  </a:lnTo>
                  <a:lnTo>
                    <a:pt x="3486022" y="3048000"/>
                  </a:lnTo>
                  <a:close/>
                  <a:moveTo>
                    <a:pt x="3397122" y="3060700"/>
                  </a:moveTo>
                  <a:lnTo>
                    <a:pt x="3346322" y="3060700"/>
                  </a:lnTo>
                  <a:lnTo>
                    <a:pt x="3346322" y="3048000"/>
                  </a:lnTo>
                  <a:lnTo>
                    <a:pt x="3397122" y="3048000"/>
                  </a:lnTo>
                  <a:close/>
                  <a:moveTo>
                    <a:pt x="3308222" y="3060700"/>
                  </a:moveTo>
                  <a:lnTo>
                    <a:pt x="3257422" y="3060700"/>
                  </a:lnTo>
                  <a:lnTo>
                    <a:pt x="3257422" y="3048000"/>
                  </a:lnTo>
                  <a:lnTo>
                    <a:pt x="3308222" y="3048000"/>
                  </a:lnTo>
                  <a:close/>
                  <a:moveTo>
                    <a:pt x="3219322" y="3060700"/>
                  </a:moveTo>
                  <a:lnTo>
                    <a:pt x="3168522" y="3060700"/>
                  </a:lnTo>
                  <a:lnTo>
                    <a:pt x="3168522" y="3048000"/>
                  </a:lnTo>
                  <a:lnTo>
                    <a:pt x="3219322" y="3048000"/>
                  </a:lnTo>
                  <a:close/>
                  <a:moveTo>
                    <a:pt x="3130422" y="3060700"/>
                  </a:moveTo>
                  <a:lnTo>
                    <a:pt x="3079622" y="3060700"/>
                  </a:lnTo>
                  <a:lnTo>
                    <a:pt x="3079622" y="3048000"/>
                  </a:lnTo>
                  <a:lnTo>
                    <a:pt x="3130422" y="3048000"/>
                  </a:lnTo>
                  <a:close/>
                  <a:moveTo>
                    <a:pt x="3041522" y="3060700"/>
                  </a:moveTo>
                  <a:lnTo>
                    <a:pt x="2990722" y="3060700"/>
                  </a:lnTo>
                  <a:lnTo>
                    <a:pt x="2990722" y="3048000"/>
                  </a:lnTo>
                  <a:lnTo>
                    <a:pt x="3041522" y="3048000"/>
                  </a:lnTo>
                  <a:close/>
                  <a:moveTo>
                    <a:pt x="2952622" y="3060700"/>
                  </a:moveTo>
                  <a:lnTo>
                    <a:pt x="2901822" y="3060700"/>
                  </a:lnTo>
                  <a:lnTo>
                    <a:pt x="2901822" y="3048000"/>
                  </a:lnTo>
                  <a:lnTo>
                    <a:pt x="2952622" y="3048000"/>
                  </a:lnTo>
                  <a:close/>
                  <a:moveTo>
                    <a:pt x="2863722" y="3060700"/>
                  </a:moveTo>
                  <a:lnTo>
                    <a:pt x="2812922" y="3060700"/>
                  </a:lnTo>
                  <a:lnTo>
                    <a:pt x="2812922" y="3048000"/>
                  </a:lnTo>
                  <a:lnTo>
                    <a:pt x="2863722" y="3048000"/>
                  </a:lnTo>
                  <a:close/>
                  <a:moveTo>
                    <a:pt x="2774822" y="3060700"/>
                  </a:moveTo>
                  <a:lnTo>
                    <a:pt x="2724022" y="3060700"/>
                  </a:lnTo>
                  <a:lnTo>
                    <a:pt x="2724022" y="3048000"/>
                  </a:lnTo>
                  <a:lnTo>
                    <a:pt x="2774822" y="3048000"/>
                  </a:lnTo>
                  <a:close/>
                  <a:moveTo>
                    <a:pt x="2685922" y="3060700"/>
                  </a:moveTo>
                  <a:lnTo>
                    <a:pt x="2635122" y="3060700"/>
                  </a:lnTo>
                  <a:lnTo>
                    <a:pt x="2635122" y="3048000"/>
                  </a:lnTo>
                  <a:lnTo>
                    <a:pt x="2685922" y="3048000"/>
                  </a:lnTo>
                  <a:close/>
                  <a:moveTo>
                    <a:pt x="2597022" y="3060700"/>
                  </a:moveTo>
                  <a:lnTo>
                    <a:pt x="2546222" y="3060700"/>
                  </a:lnTo>
                  <a:lnTo>
                    <a:pt x="2546222" y="3048000"/>
                  </a:lnTo>
                  <a:lnTo>
                    <a:pt x="2597022" y="3048000"/>
                  </a:lnTo>
                  <a:close/>
                  <a:moveTo>
                    <a:pt x="2508122" y="3060700"/>
                  </a:moveTo>
                  <a:lnTo>
                    <a:pt x="2457322" y="3060700"/>
                  </a:lnTo>
                  <a:lnTo>
                    <a:pt x="2457322" y="3048000"/>
                  </a:lnTo>
                  <a:lnTo>
                    <a:pt x="2508122" y="3048000"/>
                  </a:lnTo>
                  <a:close/>
                  <a:moveTo>
                    <a:pt x="2419222" y="3060700"/>
                  </a:moveTo>
                  <a:lnTo>
                    <a:pt x="2368422" y="3060700"/>
                  </a:lnTo>
                  <a:lnTo>
                    <a:pt x="2368422" y="3048000"/>
                  </a:lnTo>
                  <a:lnTo>
                    <a:pt x="2419222" y="3048000"/>
                  </a:lnTo>
                  <a:close/>
                  <a:moveTo>
                    <a:pt x="2330322" y="3060700"/>
                  </a:moveTo>
                  <a:lnTo>
                    <a:pt x="2279522" y="3060700"/>
                  </a:lnTo>
                  <a:lnTo>
                    <a:pt x="2279522" y="3048000"/>
                  </a:lnTo>
                  <a:lnTo>
                    <a:pt x="2330322" y="3048000"/>
                  </a:lnTo>
                  <a:close/>
                  <a:moveTo>
                    <a:pt x="2241422" y="3060700"/>
                  </a:moveTo>
                  <a:lnTo>
                    <a:pt x="2190622" y="3060700"/>
                  </a:lnTo>
                  <a:lnTo>
                    <a:pt x="2190622" y="3048000"/>
                  </a:lnTo>
                  <a:lnTo>
                    <a:pt x="2241422" y="3048000"/>
                  </a:lnTo>
                  <a:close/>
                  <a:moveTo>
                    <a:pt x="2152522" y="3060700"/>
                  </a:moveTo>
                  <a:lnTo>
                    <a:pt x="2101722" y="3060700"/>
                  </a:lnTo>
                  <a:lnTo>
                    <a:pt x="2101722" y="3048000"/>
                  </a:lnTo>
                  <a:lnTo>
                    <a:pt x="2152522" y="3048000"/>
                  </a:lnTo>
                  <a:close/>
                  <a:moveTo>
                    <a:pt x="2063622" y="3060700"/>
                  </a:moveTo>
                  <a:lnTo>
                    <a:pt x="2012822" y="3060700"/>
                  </a:lnTo>
                  <a:lnTo>
                    <a:pt x="2012822" y="3048000"/>
                  </a:lnTo>
                  <a:lnTo>
                    <a:pt x="2063622" y="3048000"/>
                  </a:lnTo>
                  <a:close/>
                  <a:moveTo>
                    <a:pt x="1974722" y="3060700"/>
                  </a:moveTo>
                  <a:lnTo>
                    <a:pt x="1923922" y="3060700"/>
                  </a:lnTo>
                  <a:lnTo>
                    <a:pt x="1923922" y="3048000"/>
                  </a:lnTo>
                  <a:lnTo>
                    <a:pt x="1974722" y="3048000"/>
                  </a:lnTo>
                  <a:close/>
                  <a:moveTo>
                    <a:pt x="1885822" y="3060700"/>
                  </a:moveTo>
                  <a:lnTo>
                    <a:pt x="1835022" y="3060700"/>
                  </a:lnTo>
                  <a:lnTo>
                    <a:pt x="1835022" y="3048000"/>
                  </a:lnTo>
                  <a:lnTo>
                    <a:pt x="1885822" y="3048000"/>
                  </a:lnTo>
                  <a:close/>
                  <a:moveTo>
                    <a:pt x="1796922" y="3060700"/>
                  </a:moveTo>
                  <a:lnTo>
                    <a:pt x="1746122" y="3060700"/>
                  </a:lnTo>
                  <a:lnTo>
                    <a:pt x="1746122" y="3048000"/>
                  </a:lnTo>
                  <a:lnTo>
                    <a:pt x="1796922" y="3048000"/>
                  </a:lnTo>
                  <a:close/>
                  <a:moveTo>
                    <a:pt x="1708022" y="3060700"/>
                  </a:moveTo>
                  <a:lnTo>
                    <a:pt x="1657222" y="3060700"/>
                  </a:lnTo>
                  <a:lnTo>
                    <a:pt x="1657222" y="3048000"/>
                  </a:lnTo>
                  <a:lnTo>
                    <a:pt x="1708022" y="3048000"/>
                  </a:lnTo>
                  <a:close/>
                  <a:moveTo>
                    <a:pt x="1619122" y="3060700"/>
                  </a:moveTo>
                  <a:lnTo>
                    <a:pt x="1568322" y="3060700"/>
                  </a:lnTo>
                  <a:lnTo>
                    <a:pt x="1568322" y="3048000"/>
                  </a:lnTo>
                  <a:lnTo>
                    <a:pt x="1619122" y="3048000"/>
                  </a:lnTo>
                  <a:close/>
                  <a:moveTo>
                    <a:pt x="1530222" y="3060700"/>
                  </a:moveTo>
                  <a:lnTo>
                    <a:pt x="1479422" y="3060700"/>
                  </a:lnTo>
                  <a:lnTo>
                    <a:pt x="1479422" y="3048000"/>
                  </a:lnTo>
                  <a:lnTo>
                    <a:pt x="1530222" y="3048000"/>
                  </a:lnTo>
                  <a:close/>
                  <a:moveTo>
                    <a:pt x="1441322" y="3060700"/>
                  </a:moveTo>
                  <a:lnTo>
                    <a:pt x="1390522" y="3060700"/>
                  </a:lnTo>
                  <a:lnTo>
                    <a:pt x="1390522" y="3048000"/>
                  </a:lnTo>
                  <a:lnTo>
                    <a:pt x="1441322" y="3048000"/>
                  </a:lnTo>
                  <a:close/>
                  <a:moveTo>
                    <a:pt x="1352422" y="3060700"/>
                  </a:moveTo>
                  <a:lnTo>
                    <a:pt x="1301622" y="3060700"/>
                  </a:lnTo>
                  <a:lnTo>
                    <a:pt x="1301622" y="3048000"/>
                  </a:lnTo>
                  <a:lnTo>
                    <a:pt x="1352422" y="3048000"/>
                  </a:lnTo>
                  <a:close/>
                  <a:moveTo>
                    <a:pt x="1263522" y="3060700"/>
                  </a:moveTo>
                  <a:lnTo>
                    <a:pt x="1212722" y="3060700"/>
                  </a:lnTo>
                  <a:lnTo>
                    <a:pt x="1212722" y="3048000"/>
                  </a:lnTo>
                  <a:lnTo>
                    <a:pt x="1263522" y="3048000"/>
                  </a:lnTo>
                  <a:close/>
                  <a:moveTo>
                    <a:pt x="1174622" y="3060700"/>
                  </a:moveTo>
                  <a:lnTo>
                    <a:pt x="1123822" y="3060700"/>
                  </a:lnTo>
                  <a:lnTo>
                    <a:pt x="1123822" y="3048000"/>
                  </a:lnTo>
                  <a:lnTo>
                    <a:pt x="1174622" y="3048000"/>
                  </a:lnTo>
                  <a:close/>
                  <a:moveTo>
                    <a:pt x="1085722" y="3060700"/>
                  </a:moveTo>
                  <a:lnTo>
                    <a:pt x="1034922" y="3060700"/>
                  </a:lnTo>
                  <a:lnTo>
                    <a:pt x="1034922" y="3048000"/>
                  </a:lnTo>
                  <a:lnTo>
                    <a:pt x="1085722" y="3048000"/>
                  </a:lnTo>
                  <a:close/>
                  <a:moveTo>
                    <a:pt x="996822" y="3060700"/>
                  </a:moveTo>
                  <a:lnTo>
                    <a:pt x="946022" y="3060700"/>
                  </a:lnTo>
                  <a:lnTo>
                    <a:pt x="946022" y="3048000"/>
                  </a:lnTo>
                  <a:lnTo>
                    <a:pt x="996822" y="3048000"/>
                  </a:lnTo>
                  <a:close/>
                  <a:moveTo>
                    <a:pt x="907922" y="3060700"/>
                  </a:moveTo>
                  <a:lnTo>
                    <a:pt x="857122" y="3060700"/>
                  </a:lnTo>
                  <a:lnTo>
                    <a:pt x="857122" y="3048000"/>
                  </a:lnTo>
                  <a:lnTo>
                    <a:pt x="907922" y="3048000"/>
                  </a:lnTo>
                  <a:close/>
                  <a:moveTo>
                    <a:pt x="819022" y="3060700"/>
                  </a:moveTo>
                  <a:lnTo>
                    <a:pt x="768222" y="3060700"/>
                  </a:lnTo>
                  <a:lnTo>
                    <a:pt x="768222" y="3048000"/>
                  </a:lnTo>
                  <a:lnTo>
                    <a:pt x="819022" y="3048000"/>
                  </a:lnTo>
                  <a:close/>
                  <a:moveTo>
                    <a:pt x="730122" y="3060700"/>
                  </a:moveTo>
                  <a:lnTo>
                    <a:pt x="679322" y="3060700"/>
                  </a:lnTo>
                  <a:lnTo>
                    <a:pt x="679322" y="3048000"/>
                  </a:lnTo>
                  <a:lnTo>
                    <a:pt x="730122" y="3048000"/>
                  </a:lnTo>
                  <a:close/>
                  <a:moveTo>
                    <a:pt x="641222" y="3060700"/>
                  </a:moveTo>
                  <a:lnTo>
                    <a:pt x="590422" y="3060700"/>
                  </a:lnTo>
                  <a:lnTo>
                    <a:pt x="590422" y="3048000"/>
                  </a:lnTo>
                  <a:lnTo>
                    <a:pt x="641222" y="3048000"/>
                  </a:lnTo>
                  <a:close/>
                  <a:moveTo>
                    <a:pt x="552322" y="3060700"/>
                  </a:moveTo>
                  <a:lnTo>
                    <a:pt x="501522" y="3060700"/>
                  </a:lnTo>
                  <a:lnTo>
                    <a:pt x="501522" y="3048000"/>
                  </a:lnTo>
                  <a:lnTo>
                    <a:pt x="552322" y="3048000"/>
                  </a:lnTo>
                  <a:close/>
                  <a:moveTo>
                    <a:pt x="463422" y="3060700"/>
                  </a:moveTo>
                  <a:lnTo>
                    <a:pt x="412622" y="3060700"/>
                  </a:lnTo>
                  <a:lnTo>
                    <a:pt x="412622" y="3048000"/>
                  </a:lnTo>
                  <a:lnTo>
                    <a:pt x="463422" y="3048000"/>
                  </a:lnTo>
                  <a:close/>
                  <a:moveTo>
                    <a:pt x="374522" y="3060700"/>
                  </a:moveTo>
                  <a:lnTo>
                    <a:pt x="323722" y="3060700"/>
                  </a:lnTo>
                  <a:lnTo>
                    <a:pt x="323722" y="3048000"/>
                  </a:lnTo>
                  <a:lnTo>
                    <a:pt x="374522" y="3048000"/>
                  </a:lnTo>
                  <a:close/>
                  <a:moveTo>
                    <a:pt x="285622" y="3060700"/>
                  </a:moveTo>
                  <a:lnTo>
                    <a:pt x="234822" y="3060700"/>
                  </a:lnTo>
                  <a:lnTo>
                    <a:pt x="234822" y="3048000"/>
                  </a:lnTo>
                  <a:lnTo>
                    <a:pt x="285622" y="3048000"/>
                  </a:lnTo>
                  <a:close/>
                  <a:moveTo>
                    <a:pt x="196341" y="3060446"/>
                  </a:moveTo>
                  <a:lnTo>
                    <a:pt x="144906" y="3051429"/>
                  </a:lnTo>
                  <a:lnTo>
                    <a:pt x="148716" y="3039364"/>
                  </a:lnTo>
                  <a:cubicBezTo>
                    <a:pt x="164083" y="3044190"/>
                    <a:pt x="180212" y="3046984"/>
                    <a:pt x="196976" y="3047746"/>
                  </a:cubicBezTo>
                  <a:close/>
                  <a:moveTo>
                    <a:pt x="108584" y="3036316"/>
                  </a:moveTo>
                  <a:lnTo>
                    <a:pt x="66039" y="3005963"/>
                  </a:lnTo>
                  <a:lnTo>
                    <a:pt x="74675" y="2996692"/>
                  </a:lnTo>
                  <a:cubicBezTo>
                    <a:pt x="86613" y="3007741"/>
                    <a:pt x="100075" y="3017393"/>
                    <a:pt x="114553" y="3025140"/>
                  </a:cubicBezTo>
                  <a:close/>
                  <a:moveTo>
                    <a:pt x="40004" y="2976753"/>
                  </a:moveTo>
                  <a:lnTo>
                    <a:pt x="14604" y="2931033"/>
                  </a:lnTo>
                  <a:lnTo>
                    <a:pt x="26415" y="2926334"/>
                  </a:lnTo>
                  <a:cubicBezTo>
                    <a:pt x="32511" y="2941701"/>
                    <a:pt x="40639" y="2956052"/>
                    <a:pt x="50291" y="2969260"/>
                  </a:cubicBezTo>
                  <a:close/>
                  <a:moveTo>
                    <a:pt x="3682" y="2893314"/>
                  </a:moveTo>
                  <a:lnTo>
                    <a:pt x="0" y="2854706"/>
                  </a:lnTo>
                  <a:lnTo>
                    <a:pt x="6350" y="2854706"/>
                  </a:lnTo>
                  <a:lnTo>
                    <a:pt x="0" y="2854706"/>
                  </a:lnTo>
                  <a:lnTo>
                    <a:pt x="0" y="2841498"/>
                  </a:lnTo>
                  <a:lnTo>
                    <a:pt x="12700" y="2841498"/>
                  </a:lnTo>
                  <a:lnTo>
                    <a:pt x="12700" y="2854706"/>
                  </a:lnTo>
                  <a:cubicBezTo>
                    <a:pt x="12700" y="2867025"/>
                    <a:pt x="13843" y="2879217"/>
                    <a:pt x="16129" y="2890901"/>
                  </a:cubicBezTo>
                  <a:close/>
                  <a:moveTo>
                    <a:pt x="0" y="2803398"/>
                  </a:moveTo>
                  <a:lnTo>
                    <a:pt x="0" y="2752598"/>
                  </a:lnTo>
                  <a:lnTo>
                    <a:pt x="12700" y="2752598"/>
                  </a:lnTo>
                  <a:lnTo>
                    <a:pt x="12700" y="2803398"/>
                  </a:lnTo>
                  <a:close/>
                  <a:moveTo>
                    <a:pt x="0" y="2714498"/>
                  </a:moveTo>
                  <a:lnTo>
                    <a:pt x="0" y="2663698"/>
                  </a:lnTo>
                  <a:lnTo>
                    <a:pt x="12700" y="2663698"/>
                  </a:lnTo>
                  <a:lnTo>
                    <a:pt x="12700" y="2714498"/>
                  </a:lnTo>
                  <a:close/>
                  <a:moveTo>
                    <a:pt x="0" y="2625598"/>
                  </a:moveTo>
                  <a:lnTo>
                    <a:pt x="0" y="2574798"/>
                  </a:lnTo>
                  <a:lnTo>
                    <a:pt x="12700" y="2574798"/>
                  </a:lnTo>
                  <a:lnTo>
                    <a:pt x="12700" y="2625598"/>
                  </a:lnTo>
                  <a:close/>
                  <a:moveTo>
                    <a:pt x="0" y="2536698"/>
                  </a:moveTo>
                  <a:lnTo>
                    <a:pt x="0" y="2485898"/>
                  </a:lnTo>
                  <a:lnTo>
                    <a:pt x="12700" y="2485898"/>
                  </a:lnTo>
                  <a:lnTo>
                    <a:pt x="12700" y="2536698"/>
                  </a:lnTo>
                  <a:close/>
                  <a:moveTo>
                    <a:pt x="0" y="2447798"/>
                  </a:moveTo>
                  <a:lnTo>
                    <a:pt x="0" y="2396998"/>
                  </a:lnTo>
                  <a:lnTo>
                    <a:pt x="12700" y="2396998"/>
                  </a:lnTo>
                  <a:lnTo>
                    <a:pt x="12700" y="2447798"/>
                  </a:lnTo>
                  <a:close/>
                  <a:moveTo>
                    <a:pt x="0" y="2358898"/>
                  </a:moveTo>
                  <a:lnTo>
                    <a:pt x="0" y="2308098"/>
                  </a:lnTo>
                  <a:lnTo>
                    <a:pt x="12700" y="2308098"/>
                  </a:lnTo>
                  <a:lnTo>
                    <a:pt x="12700" y="2358898"/>
                  </a:lnTo>
                  <a:close/>
                  <a:moveTo>
                    <a:pt x="0" y="2269998"/>
                  </a:moveTo>
                  <a:lnTo>
                    <a:pt x="0" y="2219198"/>
                  </a:lnTo>
                  <a:lnTo>
                    <a:pt x="12700" y="2219198"/>
                  </a:lnTo>
                  <a:lnTo>
                    <a:pt x="12700" y="2269998"/>
                  </a:lnTo>
                  <a:close/>
                  <a:moveTo>
                    <a:pt x="0" y="2181098"/>
                  </a:moveTo>
                  <a:lnTo>
                    <a:pt x="0" y="2130298"/>
                  </a:lnTo>
                  <a:lnTo>
                    <a:pt x="12700" y="2130298"/>
                  </a:lnTo>
                  <a:lnTo>
                    <a:pt x="12700" y="2181098"/>
                  </a:lnTo>
                  <a:close/>
                  <a:moveTo>
                    <a:pt x="0" y="2092198"/>
                  </a:moveTo>
                  <a:lnTo>
                    <a:pt x="0" y="2041398"/>
                  </a:lnTo>
                  <a:lnTo>
                    <a:pt x="12700" y="2041398"/>
                  </a:lnTo>
                  <a:lnTo>
                    <a:pt x="12700" y="2092198"/>
                  </a:lnTo>
                  <a:close/>
                  <a:moveTo>
                    <a:pt x="0" y="2003298"/>
                  </a:moveTo>
                  <a:lnTo>
                    <a:pt x="0" y="1952498"/>
                  </a:lnTo>
                  <a:lnTo>
                    <a:pt x="12700" y="1952498"/>
                  </a:lnTo>
                  <a:lnTo>
                    <a:pt x="12700" y="2003298"/>
                  </a:lnTo>
                  <a:close/>
                  <a:moveTo>
                    <a:pt x="0" y="1914398"/>
                  </a:moveTo>
                  <a:lnTo>
                    <a:pt x="0" y="1863598"/>
                  </a:lnTo>
                  <a:lnTo>
                    <a:pt x="12700" y="1863598"/>
                  </a:lnTo>
                  <a:lnTo>
                    <a:pt x="12700" y="1914398"/>
                  </a:lnTo>
                  <a:close/>
                  <a:moveTo>
                    <a:pt x="0" y="1825498"/>
                  </a:moveTo>
                  <a:lnTo>
                    <a:pt x="0" y="1774698"/>
                  </a:lnTo>
                  <a:lnTo>
                    <a:pt x="12700" y="1774698"/>
                  </a:lnTo>
                  <a:lnTo>
                    <a:pt x="12700" y="1825498"/>
                  </a:lnTo>
                  <a:close/>
                  <a:moveTo>
                    <a:pt x="0" y="1736598"/>
                  </a:moveTo>
                  <a:lnTo>
                    <a:pt x="0" y="1685798"/>
                  </a:lnTo>
                  <a:lnTo>
                    <a:pt x="12700" y="1685798"/>
                  </a:lnTo>
                  <a:lnTo>
                    <a:pt x="12700" y="1736598"/>
                  </a:lnTo>
                  <a:close/>
                  <a:moveTo>
                    <a:pt x="0" y="1647698"/>
                  </a:moveTo>
                  <a:lnTo>
                    <a:pt x="0" y="1596898"/>
                  </a:lnTo>
                  <a:lnTo>
                    <a:pt x="12700" y="1596898"/>
                  </a:lnTo>
                  <a:lnTo>
                    <a:pt x="12700" y="1647698"/>
                  </a:lnTo>
                  <a:close/>
                  <a:moveTo>
                    <a:pt x="0" y="1558798"/>
                  </a:moveTo>
                  <a:lnTo>
                    <a:pt x="0" y="1507998"/>
                  </a:lnTo>
                  <a:lnTo>
                    <a:pt x="12700" y="1507998"/>
                  </a:lnTo>
                  <a:lnTo>
                    <a:pt x="12700" y="1558798"/>
                  </a:lnTo>
                  <a:close/>
                  <a:moveTo>
                    <a:pt x="0" y="1469898"/>
                  </a:moveTo>
                  <a:lnTo>
                    <a:pt x="0" y="1419098"/>
                  </a:lnTo>
                  <a:lnTo>
                    <a:pt x="12700" y="1419098"/>
                  </a:lnTo>
                  <a:lnTo>
                    <a:pt x="12700" y="1469898"/>
                  </a:lnTo>
                  <a:close/>
                  <a:moveTo>
                    <a:pt x="0" y="1380998"/>
                  </a:moveTo>
                  <a:lnTo>
                    <a:pt x="0" y="1330198"/>
                  </a:lnTo>
                  <a:lnTo>
                    <a:pt x="12700" y="1330198"/>
                  </a:lnTo>
                  <a:lnTo>
                    <a:pt x="12700" y="1380998"/>
                  </a:lnTo>
                  <a:close/>
                  <a:moveTo>
                    <a:pt x="0" y="1292098"/>
                  </a:moveTo>
                  <a:lnTo>
                    <a:pt x="0" y="1241298"/>
                  </a:lnTo>
                  <a:lnTo>
                    <a:pt x="12700" y="1241298"/>
                  </a:lnTo>
                  <a:lnTo>
                    <a:pt x="12700" y="1292098"/>
                  </a:lnTo>
                  <a:close/>
                  <a:moveTo>
                    <a:pt x="0" y="1203198"/>
                  </a:moveTo>
                  <a:lnTo>
                    <a:pt x="0" y="1152398"/>
                  </a:lnTo>
                  <a:lnTo>
                    <a:pt x="12700" y="1152398"/>
                  </a:lnTo>
                  <a:lnTo>
                    <a:pt x="12700" y="1203198"/>
                  </a:lnTo>
                  <a:close/>
                  <a:moveTo>
                    <a:pt x="0" y="1114298"/>
                  </a:moveTo>
                  <a:lnTo>
                    <a:pt x="0" y="1063498"/>
                  </a:lnTo>
                  <a:lnTo>
                    <a:pt x="12700" y="1063498"/>
                  </a:lnTo>
                  <a:lnTo>
                    <a:pt x="12700" y="1114298"/>
                  </a:lnTo>
                  <a:close/>
                  <a:moveTo>
                    <a:pt x="0" y="1025398"/>
                  </a:moveTo>
                  <a:lnTo>
                    <a:pt x="0" y="974598"/>
                  </a:lnTo>
                  <a:lnTo>
                    <a:pt x="12700" y="974598"/>
                  </a:lnTo>
                  <a:lnTo>
                    <a:pt x="12700" y="1025398"/>
                  </a:lnTo>
                  <a:close/>
                  <a:moveTo>
                    <a:pt x="0" y="936498"/>
                  </a:moveTo>
                  <a:lnTo>
                    <a:pt x="0" y="885698"/>
                  </a:lnTo>
                  <a:lnTo>
                    <a:pt x="12700" y="885698"/>
                  </a:lnTo>
                  <a:lnTo>
                    <a:pt x="12700" y="936498"/>
                  </a:lnTo>
                  <a:close/>
                  <a:moveTo>
                    <a:pt x="0" y="847598"/>
                  </a:moveTo>
                  <a:lnTo>
                    <a:pt x="0" y="796798"/>
                  </a:lnTo>
                  <a:lnTo>
                    <a:pt x="12700" y="796798"/>
                  </a:lnTo>
                  <a:lnTo>
                    <a:pt x="12700" y="847598"/>
                  </a:lnTo>
                  <a:close/>
                  <a:moveTo>
                    <a:pt x="0" y="758698"/>
                  </a:moveTo>
                  <a:lnTo>
                    <a:pt x="0" y="707898"/>
                  </a:lnTo>
                  <a:lnTo>
                    <a:pt x="12700" y="707898"/>
                  </a:lnTo>
                  <a:lnTo>
                    <a:pt x="12700" y="758698"/>
                  </a:lnTo>
                  <a:close/>
                  <a:moveTo>
                    <a:pt x="0" y="669798"/>
                  </a:moveTo>
                  <a:lnTo>
                    <a:pt x="0" y="618998"/>
                  </a:lnTo>
                  <a:lnTo>
                    <a:pt x="12700" y="618998"/>
                  </a:lnTo>
                  <a:lnTo>
                    <a:pt x="12700" y="669798"/>
                  </a:lnTo>
                  <a:close/>
                  <a:moveTo>
                    <a:pt x="0" y="580898"/>
                  </a:moveTo>
                  <a:lnTo>
                    <a:pt x="0" y="530098"/>
                  </a:lnTo>
                  <a:lnTo>
                    <a:pt x="12700" y="530098"/>
                  </a:lnTo>
                  <a:lnTo>
                    <a:pt x="12700" y="580898"/>
                  </a:lnTo>
                  <a:close/>
                  <a:moveTo>
                    <a:pt x="0" y="491998"/>
                  </a:moveTo>
                  <a:lnTo>
                    <a:pt x="0" y="441198"/>
                  </a:lnTo>
                  <a:lnTo>
                    <a:pt x="12700" y="441198"/>
                  </a:lnTo>
                  <a:lnTo>
                    <a:pt x="12700" y="491998"/>
                  </a:lnTo>
                  <a:close/>
                  <a:moveTo>
                    <a:pt x="0" y="403098"/>
                  </a:moveTo>
                  <a:lnTo>
                    <a:pt x="0" y="352298"/>
                  </a:lnTo>
                  <a:lnTo>
                    <a:pt x="12700" y="352298"/>
                  </a:lnTo>
                  <a:lnTo>
                    <a:pt x="12700" y="403098"/>
                  </a:lnTo>
                  <a:close/>
                  <a:moveTo>
                    <a:pt x="0" y="314198"/>
                  </a:moveTo>
                  <a:lnTo>
                    <a:pt x="0" y="263398"/>
                  </a:lnTo>
                  <a:lnTo>
                    <a:pt x="12700" y="263398"/>
                  </a:lnTo>
                  <a:lnTo>
                    <a:pt x="12700" y="314198"/>
                  </a:lnTo>
                  <a:close/>
                  <a:moveTo>
                    <a:pt x="0" y="225298"/>
                  </a:moveTo>
                  <a:lnTo>
                    <a:pt x="0" y="205867"/>
                  </a:lnTo>
                  <a:lnTo>
                    <a:pt x="6350" y="205867"/>
                  </a:lnTo>
                  <a:lnTo>
                    <a:pt x="0" y="205867"/>
                  </a:lnTo>
                  <a:cubicBezTo>
                    <a:pt x="0" y="187960"/>
                    <a:pt x="2286" y="170561"/>
                    <a:pt x="6604" y="153924"/>
                  </a:cubicBezTo>
                  <a:lnTo>
                    <a:pt x="18923" y="157099"/>
                  </a:lnTo>
                  <a:cubicBezTo>
                    <a:pt x="14859" y="172720"/>
                    <a:pt x="12700" y="188976"/>
                    <a:pt x="12700" y="205867"/>
                  </a:cubicBezTo>
                  <a:lnTo>
                    <a:pt x="12700" y="225298"/>
                  </a:lnTo>
                  <a:close/>
                </a:path>
              </a:pathLst>
            </a:custGeom>
            <a:solidFill>
              <a:srgbClr val="326CE5"/>
            </a:solidFill>
          </p:spPr>
        </p:sp>
      </p:grpSp>
      <p:sp>
        <p:nvSpPr>
          <p:cNvPr id="10" name="Freeform 10"/>
          <p:cNvSpPr/>
          <p:nvPr/>
        </p:nvSpPr>
        <p:spPr>
          <a:xfrm>
            <a:off x="5391613" y="3440189"/>
            <a:ext cx="535954" cy="515341"/>
          </a:xfrm>
          <a:custGeom>
            <a:avLst/>
            <a:gdLst/>
            <a:ahLst/>
            <a:cxnLst/>
            <a:rect l="l" t="t" r="r" b="b"/>
            <a:pathLst>
              <a:path w="535954" h="515341">
                <a:moveTo>
                  <a:pt x="0" y="0"/>
                </a:moveTo>
                <a:lnTo>
                  <a:pt x="535954" y="0"/>
                </a:lnTo>
                <a:lnTo>
                  <a:pt x="535954" y="515340"/>
                </a:lnTo>
                <a:lnTo>
                  <a:pt x="0" y="515340"/>
                </a:lnTo>
                <a:lnTo>
                  <a:pt x="0" y="0"/>
                </a:lnTo>
                <a:close/>
              </a:path>
            </a:pathLst>
          </a:custGeom>
          <a:blipFill>
            <a:blip r:embed="rId5"/>
            <a:stretch>
              <a:fillRect/>
            </a:stretch>
          </a:blipFill>
        </p:spPr>
      </p:sp>
      <p:sp>
        <p:nvSpPr>
          <p:cNvPr id="11" name="Freeform 11"/>
          <p:cNvSpPr/>
          <p:nvPr/>
        </p:nvSpPr>
        <p:spPr>
          <a:xfrm>
            <a:off x="6607817" y="3440189"/>
            <a:ext cx="535954" cy="515341"/>
          </a:xfrm>
          <a:custGeom>
            <a:avLst/>
            <a:gdLst/>
            <a:ahLst/>
            <a:cxnLst/>
            <a:rect l="l" t="t" r="r" b="b"/>
            <a:pathLst>
              <a:path w="535954" h="515341">
                <a:moveTo>
                  <a:pt x="0" y="0"/>
                </a:moveTo>
                <a:lnTo>
                  <a:pt x="535954" y="0"/>
                </a:lnTo>
                <a:lnTo>
                  <a:pt x="535954" y="515340"/>
                </a:lnTo>
                <a:lnTo>
                  <a:pt x="0" y="515340"/>
                </a:lnTo>
                <a:lnTo>
                  <a:pt x="0" y="0"/>
                </a:lnTo>
                <a:close/>
              </a:path>
            </a:pathLst>
          </a:custGeom>
          <a:blipFill>
            <a:blip r:embed="rId5"/>
            <a:stretch>
              <a:fillRect/>
            </a:stretch>
          </a:blipFill>
        </p:spPr>
      </p:sp>
      <p:sp>
        <p:nvSpPr>
          <p:cNvPr id="12" name="Freeform 12"/>
          <p:cNvSpPr/>
          <p:nvPr/>
        </p:nvSpPr>
        <p:spPr>
          <a:xfrm>
            <a:off x="5391613" y="2436992"/>
            <a:ext cx="535954" cy="522212"/>
          </a:xfrm>
          <a:custGeom>
            <a:avLst/>
            <a:gdLst/>
            <a:ahLst/>
            <a:cxnLst/>
            <a:rect l="l" t="t" r="r" b="b"/>
            <a:pathLst>
              <a:path w="535954" h="522212">
                <a:moveTo>
                  <a:pt x="0" y="0"/>
                </a:moveTo>
                <a:lnTo>
                  <a:pt x="535954" y="0"/>
                </a:lnTo>
                <a:lnTo>
                  <a:pt x="535954" y="522212"/>
                </a:lnTo>
                <a:lnTo>
                  <a:pt x="0" y="522212"/>
                </a:lnTo>
                <a:lnTo>
                  <a:pt x="0" y="0"/>
                </a:lnTo>
                <a:close/>
              </a:path>
            </a:pathLst>
          </a:custGeom>
          <a:blipFill>
            <a:blip r:embed="rId6"/>
            <a:stretch>
              <a:fillRect/>
            </a:stretch>
          </a:blipFill>
        </p:spPr>
      </p:sp>
      <p:sp>
        <p:nvSpPr>
          <p:cNvPr id="13" name="Freeform 13"/>
          <p:cNvSpPr/>
          <p:nvPr/>
        </p:nvSpPr>
        <p:spPr>
          <a:xfrm>
            <a:off x="5391613" y="1475022"/>
            <a:ext cx="535954" cy="515341"/>
          </a:xfrm>
          <a:custGeom>
            <a:avLst/>
            <a:gdLst/>
            <a:ahLst/>
            <a:cxnLst/>
            <a:rect l="l" t="t" r="r" b="b"/>
            <a:pathLst>
              <a:path w="535954" h="515341">
                <a:moveTo>
                  <a:pt x="0" y="0"/>
                </a:moveTo>
                <a:lnTo>
                  <a:pt x="535954" y="0"/>
                </a:lnTo>
                <a:lnTo>
                  <a:pt x="535954" y="515341"/>
                </a:lnTo>
                <a:lnTo>
                  <a:pt x="0" y="515341"/>
                </a:lnTo>
                <a:lnTo>
                  <a:pt x="0" y="0"/>
                </a:lnTo>
                <a:close/>
              </a:path>
            </a:pathLst>
          </a:custGeom>
          <a:blipFill>
            <a:blip r:embed="rId7"/>
            <a:stretch>
              <a:fillRect/>
            </a:stretch>
          </a:blipFill>
        </p:spPr>
      </p:sp>
      <p:grpSp>
        <p:nvGrpSpPr>
          <p:cNvPr id="14" name="Group 14"/>
          <p:cNvGrpSpPr>
            <a:grpSpLocks noChangeAspect="1"/>
          </p:cNvGrpSpPr>
          <p:nvPr/>
        </p:nvGrpSpPr>
        <p:grpSpPr>
          <a:xfrm>
            <a:off x="5635492" y="1993751"/>
            <a:ext cx="54970" cy="448092"/>
            <a:chOff x="0" y="0"/>
            <a:chExt cx="76200" cy="621157"/>
          </a:xfrm>
        </p:grpSpPr>
        <p:sp>
          <p:nvSpPr>
            <p:cNvPr id="15" name="Freeform 15"/>
            <p:cNvSpPr/>
            <p:nvPr/>
          </p:nvSpPr>
          <p:spPr>
            <a:xfrm>
              <a:off x="0" y="0"/>
              <a:ext cx="76200" cy="621157"/>
            </a:xfrm>
            <a:custGeom>
              <a:avLst/>
              <a:gdLst/>
              <a:ahLst/>
              <a:cxnLst/>
              <a:rect l="l" t="t" r="r" b="b"/>
              <a:pathLst>
                <a:path w="76200" h="621157">
                  <a:moveTo>
                    <a:pt x="41275" y="0"/>
                  </a:moveTo>
                  <a:lnTo>
                    <a:pt x="41275" y="557657"/>
                  </a:lnTo>
                  <a:lnTo>
                    <a:pt x="34925" y="557657"/>
                  </a:lnTo>
                  <a:lnTo>
                    <a:pt x="34925" y="0"/>
                  </a:lnTo>
                  <a:close/>
                  <a:moveTo>
                    <a:pt x="76200" y="544957"/>
                  </a:moveTo>
                  <a:lnTo>
                    <a:pt x="38100" y="621157"/>
                  </a:lnTo>
                  <a:lnTo>
                    <a:pt x="0" y="544957"/>
                  </a:lnTo>
                  <a:close/>
                </a:path>
              </a:pathLst>
            </a:custGeom>
            <a:solidFill>
              <a:srgbClr val="326CE5"/>
            </a:solidFill>
          </p:spPr>
        </p:sp>
      </p:grpSp>
      <p:sp>
        <p:nvSpPr>
          <p:cNvPr id="16" name="TextBox 16"/>
          <p:cNvSpPr txBox="1"/>
          <p:nvPr/>
        </p:nvSpPr>
        <p:spPr>
          <a:xfrm>
            <a:off x="2878398" y="82616"/>
            <a:ext cx="3199820" cy="504509"/>
          </a:xfrm>
          <a:prstGeom prst="rect">
            <a:avLst/>
          </a:prstGeom>
        </p:spPr>
        <p:txBody>
          <a:bodyPr lIns="0" tIns="0" rIns="0" bIns="0" rtlCol="0" anchor="t">
            <a:spAutoFit/>
          </a:bodyPr>
          <a:lstStyle/>
          <a:p>
            <a:pPr algn="l">
              <a:lnSpc>
                <a:spcPts val="4020"/>
              </a:lnSpc>
            </a:pPr>
            <a:r>
              <a:rPr lang="en-US" sz="2870" spc="8">
                <a:solidFill>
                  <a:srgbClr val="326CE5"/>
                </a:solidFill>
                <a:latin typeface="Barlow" panose="00000500000000000000"/>
                <a:ea typeface="Barlow" panose="00000500000000000000"/>
                <a:cs typeface="Barlow" panose="00000500000000000000"/>
                <a:sym typeface="Barlow" panose="00000500000000000000"/>
              </a:rPr>
              <a:t>Kubernetes Objects</a:t>
            </a:r>
          </a:p>
        </p:txBody>
      </p:sp>
      <p:sp>
        <p:nvSpPr>
          <p:cNvPr id="17" name="TextBox 17"/>
          <p:cNvSpPr txBox="1"/>
          <p:nvPr/>
        </p:nvSpPr>
        <p:spPr>
          <a:xfrm>
            <a:off x="214155" y="809205"/>
            <a:ext cx="2538095" cy="1327370"/>
          </a:xfrm>
          <a:prstGeom prst="rect">
            <a:avLst/>
          </a:prstGeom>
        </p:spPr>
        <p:txBody>
          <a:bodyPr lIns="0" tIns="0" rIns="0" bIns="0" rtlCol="0" anchor="t">
            <a:spAutoFit/>
          </a:bodyPr>
          <a:lstStyle/>
          <a:p>
            <a:pPr algn="ctr">
              <a:lnSpc>
                <a:spcPts val="2045"/>
              </a:lnSpc>
            </a:pPr>
            <a:r>
              <a:rPr lang="en-US" sz="1460">
                <a:solidFill>
                  <a:srgbClr val="000000"/>
                </a:solidFill>
                <a:latin typeface="Calibri (MS)" panose="020F0502020204030204"/>
                <a:ea typeface="Calibri (MS)" panose="020F0502020204030204"/>
                <a:cs typeface="Calibri (MS)" panose="020F0502020204030204"/>
                <a:sym typeface="Calibri (MS)" panose="020F0502020204030204"/>
              </a:rPr>
              <a:t>Provides a way to create logical partitions within a cluster</a:t>
            </a:r>
          </a:p>
          <a:p>
            <a:pPr algn="ctr">
              <a:lnSpc>
                <a:spcPts val="1735"/>
              </a:lnSpc>
            </a:pPr>
            <a:r>
              <a:rPr lang="en-US" sz="1460">
                <a:solidFill>
                  <a:srgbClr val="000000"/>
                </a:solidFill>
                <a:latin typeface="Calibri (MS)" panose="020F0502020204030204"/>
                <a:ea typeface="Calibri (MS)" panose="020F0502020204030204"/>
                <a:cs typeface="Calibri (MS)" panose="020F0502020204030204"/>
                <a:sym typeface="Calibri (MS)" panose="020F0502020204030204"/>
              </a:rPr>
              <a:t>Manage Pod’s lifecycle &amp; provide advanced capabilities for application management</a:t>
            </a:r>
          </a:p>
        </p:txBody>
      </p:sp>
      <p:sp>
        <p:nvSpPr>
          <p:cNvPr id="18" name="TextBox 18"/>
          <p:cNvSpPr txBox="1"/>
          <p:nvPr/>
        </p:nvSpPr>
        <p:spPr>
          <a:xfrm>
            <a:off x="173842" y="2234346"/>
            <a:ext cx="2635858" cy="873180"/>
          </a:xfrm>
          <a:prstGeom prst="rect">
            <a:avLst/>
          </a:prstGeom>
        </p:spPr>
        <p:txBody>
          <a:bodyPr lIns="0" tIns="0" rIns="0" bIns="0" rtlCol="0" anchor="t">
            <a:spAutoFit/>
          </a:bodyPr>
          <a:lstStyle/>
          <a:p>
            <a:pPr algn="ctr">
              <a:lnSpc>
                <a:spcPts val="3655"/>
              </a:lnSpc>
            </a:pPr>
            <a:r>
              <a:rPr lang="en-US" sz="1460">
                <a:solidFill>
                  <a:srgbClr val="000000"/>
                </a:solidFill>
                <a:latin typeface="Calibri (MS)" panose="020F0502020204030204"/>
                <a:ea typeface="Calibri (MS)" panose="020F0502020204030204"/>
                <a:cs typeface="Calibri (MS)" panose="020F0502020204030204"/>
                <a:sym typeface="Calibri (MS)" panose="020F0502020204030204"/>
              </a:rPr>
              <a:t>Ensure continuous pod availability </a:t>
            </a:r>
          </a:p>
          <a:p>
            <a:pPr algn="ctr">
              <a:lnSpc>
                <a:spcPts val="730"/>
              </a:lnSpc>
            </a:pPr>
            <a:r>
              <a:rPr lang="en-US" sz="1460">
                <a:solidFill>
                  <a:srgbClr val="000000"/>
                </a:solidFill>
                <a:latin typeface="Calibri (MS)" panose="020F0502020204030204"/>
                <a:ea typeface="Calibri (MS)" panose="020F0502020204030204"/>
                <a:cs typeface="Calibri (MS)" panose="020F0502020204030204"/>
                <a:sym typeface="Calibri (MS)" panose="020F0502020204030204"/>
              </a:rPr>
              <a:t>by automatically replacing failed </a:t>
            </a:r>
          </a:p>
          <a:p>
            <a:pPr algn="ctr">
              <a:lnSpc>
                <a:spcPts val="2735"/>
              </a:lnSpc>
            </a:pPr>
            <a:r>
              <a:rPr lang="en-US" sz="1460">
                <a:solidFill>
                  <a:srgbClr val="000000"/>
                </a:solidFill>
                <a:latin typeface="Calibri (MS)" panose="020F0502020204030204"/>
                <a:ea typeface="Calibri (MS)" panose="020F0502020204030204"/>
                <a:cs typeface="Calibri (MS)" panose="020F0502020204030204"/>
                <a:sym typeface="Calibri (MS)" panose="020F0502020204030204"/>
              </a:rPr>
              <a:t>pods with new ones</a:t>
            </a:r>
          </a:p>
        </p:txBody>
      </p:sp>
      <p:sp>
        <p:nvSpPr>
          <p:cNvPr id="19" name="TextBox 19"/>
          <p:cNvSpPr txBox="1"/>
          <p:nvPr/>
        </p:nvSpPr>
        <p:spPr>
          <a:xfrm>
            <a:off x="303020" y="3205564"/>
            <a:ext cx="2369853" cy="872816"/>
          </a:xfrm>
          <a:prstGeom prst="rect">
            <a:avLst/>
          </a:prstGeom>
        </p:spPr>
        <p:txBody>
          <a:bodyPr lIns="0" tIns="0" rIns="0" bIns="0" rtlCol="0" anchor="t">
            <a:spAutoFit/>
          </a:bodyPr>
          <a:lstStyle/>
          <a:p>
            <a:pPr algn="ctr">
              <a:lnSpc>
                <a:spcPts val="3655"/>
              </a:lnSpc>
            </a:pPr>
            <a:r>
              <a:rPr lang="en-US" sz="1460">
                <a:solidFill>
                  <a:srgbClr val="000000"/>
                </a:solidFill>
                <a:latin typeface="Calibri (MS)" panose="020F0502020204030204"/>
                <a:ea typeface="Calibri (MS)" panose="020F0502020204030204"/>
                <a:cs typeface="Calibri (MS)" panose="020F0502020204030204"/>
                <a:sym typeface="Calibri (MS)" panose="020F0502020204030204"/>
              </a:rPr>
              <a:t>Smallest installable units of </a:t>
            </a:r>
          </a:p>
          <a:p>
            <a:pPr algn="ctr">
              <a:lnSpc>
                <a:spcPts val="730"/>
              </a:lnSpc>
            </a:pPr>
            <a:r>
              <a:rPr lang="en-US" sz="1460">
                <a:solidFill>
                  <a:srgbClr val="000000"/>
                </a:solidFill>
                <a:latin typeface="Calibri (MS)" panose="020F0502020204030204"/>
                <a:ea typeface="Calibri (MS)" panose="020F0502020204030204"/>
                <a:cs typeface="Calibri (MS)" panose="020F0502020204030204"/>
                <a:sym typeface="Calibri (MS)" panose="020F0502020204030204"/>
              </a:rPr>
              <a:t>computing that can be created </a:t>
            </a:r>
          </a:p>
          <a:p>
            <a:pPr algn="ctr">
              <a:lnSpc>
                <a:spcPts val="2735"/>
              </a:lnSpc>
            </a:pPr>
            <a:r>
              <a:rPr lang="en-US" sz="1460">
                <a:solidFill>
                  <a:srgbClr val="000000"/>
                </a:solidFill>
                <a:latin typeface="Calibri (MS)" panose="020F0502020204030204"/>
                <a:ea typeface="Calibri (MS)" panose="020F0502020204030204"/>
                <a:cs typeface="Calibri (MS)" panose="020F0502020204030204"/>
                <a:sym typeface="Calibri (MS)" panose="020F0502020204030204"/>
              </a:rPr>
              <a:t>and managed in K8s</a:t>
            </a:r>
          </a:p>
        </p:txBody>
      </p:sp>
      <p:sp>
        <p:nvSpPr>
          <p:cNvPr id="20" name="TextBox 20"/>
          <p:cNvSpPr txBox="1"/>
          <p:nvPr/>
        </p:nvSpPr>
        <p:spPr>
          <a:xfrm>
            <a:off x="5482498" y="4011697"/>
            <a:ext cx="361474" cy="226741"/>
          </a:xfrm>
          <a:prstGeom prst="rect">
            <a:avLst/>
          </a:prstGeom>
        </p:spPr>
        <p:txBody>
          <a:bodyPr lIns="0" tIns="0" rIns="0" bIns="0" rtlCol="0" anchor="t">
            <a:spAutoFit/>
          </a:bodyPr>
          <a:lstStyle/>
          <a:p>
            <a:pPr algn="l">
              <a:lnSpc>
                <a:spcPts val="1820"/>
              </a:lnSpc>
            </a:pPr>
            <a:r>
              <a:rPr lang="en-US" sz="1300">
                <a:solidFill>
                  <a:srgbClr val="326CE5"/>
                </a:solidFill>
                <a:latin typeface="Barlow" panose="00000500000000000000"/>
                <a:ea typeface="Barlow" panose="00000500000000000000"/>
                <a:cs typeface="Barlow" panose="00000500000000000000"/>
                <a:sym typeface="Barlow" panose="00000500000000000000"/>
              </a:rPr>
              <a:t>Pods</a:t>
            </a:r>
          </a:p>
        </p:txBody>
      </p:sp>
      <p:sp>
        <p:nvSpPr>
          <p:cNvPr id="21" name="TextBox 21"/>
          <p:cNvSpPr txBox="1"/>
          <p:nvPr/>
        </p:nvSpPr>
        <p:spPr>
          <a:xfrm>
            <a:off x="6027426" y="2619638"/>
            <a:ext cx="1116345" cy="206467"/>
          </a:xfrm>
          <a:prstGeom prst="rect">
            <a:avLst/>
          </a:prstGeom>
        </p:spPr>
        <p:txBody>
          <a:bodyPr wrap="square" lIns="0" tIns="0" rIns="0" bIns="0" rtlCol="0" anchor="t">
            <a:spAutoFit/>
          </a:bodyPr>
          <a:lstStyle/>
          <a:p>
            <a:pPr algn="l">
              <a:lnSpc>
                <a:spcPts val="1820"/>
              </a:lnSpc>
            </a:pPr>
            <a:r>
              <a:rPr lang="en-US" sz="1300" dirty="0">
                <a:solidFill>
                  <a:srgbClr val="326CE5"/>
                </a:solidFill>
                <a:latin typeface="Barlow" panose="00000500000000000000"/>
                <a:ea typeface="Barlow" panose="00000500000000000000"/>
                <a:cs typeface="Barlow" panose="00000500000000000000"/>
                <a:sym typeface="Barlow" panose="00000500000000000000"/>
              </a:rPr>
              <a:t>R</a:t>
            </a:r>
            <a:r>
              <a:rPr lang="en-US" sz="1300" dirty="0">
                <a:solidFill>
                  <a:srgbClr val="000000"/>
                </a:solidFill>
                <a:latin typeface="Barlow" panose="00000500000000000000"/>
                <a:ea typeface="Barlow" panose="00000500000000000000"/>
                <a:cs typeface="Barlow" panose="00000500000000000000"/>
                <a:sym typeface="Barlow" panose="00000500000000000000"/>
              </a:rPr>
              <a:t> </a:t>
            </a:r>
            <a:r>
              <a:rPr lang="en-US" sz="1300" dirty="0">
                <a:solidFill>
                  <a:srgbClr val="326CE5"/>
                </a:solidFill>
                <a:latin typeface="Barlow" panose="00000500000000000000"/>
                <a:ea typeface="Barlow" panose="00000500000000000000"/>
                <a:cs typeface="Barlow" panose="00000500000000000000"/>
                <a:sym typeface="Barlow" panose="00000500000000000000"/>
              </a:rPr>
              <a:t>e</a:t>
            </a:r>
            <a:r>
              <a:rPr lang="en-US" sz="1300" dirty="0">
                <a:solidFill>
                  <a:srgbClr val="000000"/>
                </a:solidFill>
                <a:latin typeface="Barlow" panose="00000500000000000000"/>
                <a:ea typeface="Barlow" panose="00000500000000000000"/>
                <a:cs typeface="Barlow" panose="00000500000000000000"/>
                <a:sym typeface="Barlow" panose="00000500000000000000"/>
              </a:rPr>
              <a:t> </a:t>
            </a:r>
            <a:r>
              <a:rPr lang="en-US" sz="1300" dirty="0" err="1">
                <a:solidFill>
                  <a:srgbClr val="326CE5"/>
                </a:solidFill>
                <a:latin typeface="Barlow" panose="00000500000000000000"/>
                <a:ea typeface="Barlow" panose="00000500000000000000"/>
                <a:cs typeface="Barlow" panose="00000500000000000000"/>
                <a:sym typeface="Barlow" panose="00000500000000000000"/>
              </a:rPr>
              <a:t>plic</a:t>
            </a:r>
            <a:r>
              <a:rPr lang="en-US" sz="1300" dirty="0">
                <a:solidFill>
                  <a:srgbClr val="000000"/>
                </a:solidFill>
                <a:latin typeface="Barlow" panose="00000500000000000000"/>
                <a:ea typeface="Barlow" panose="00000500000000000000"/>
                <a:cs typeface="Barlow" panose="00000500000000000000"/>
                <a:sym typeface="Barlow" panose="00000500000000000000"/>
              </a:rPr>
              <a:t> </a:t>
            </a:r>
            <a:r>
              <a:rPr lang="en-US" sz="1300" dirty="0" err="1">
                <a:solidFill>
                  <a:srgbClr val="326CE5"/>
                </a:solidFill>
                <a:latin typeface="Barlow" panose="00000500000000000000"/>
                <a:ea typeface="Barlow" panose="00000500000000000000"/>
                <a:cs typeface="Barlow" panose="00000500000000000000"/>
                <a:sym typeface="Barlow" panose="00000500000000000000"/>
              </a:rPr>
              <a:t>aSe</a:t>
            </a:r>
            <a:r>
              <a:rPr lang="en-US" sz="1300" dirty="0">
                <a:solidFill>
                  <a:srgbClr val="000000"/>
                </a:solidFill>
                <a:latin typeface="Barlow" panose="00000500000000000000"/>
                <a:ea typeface="Barlow" panose="00000500000000000000"/>
                <a:cs typeface="Barlow" panose="00000500000000000000"/>
                <a:sym typeface="Barlow" panose="00000500000000000000"/>
              </a:rPr>
              <a:t> </a:t>
            </a:r>
            <a:r>
              <a:rPr lang="en-US" sz="1300" dirty="0">
                <a:solidFill>
                  <a:srgbClr val="326CE5"/>
                </a:solidFill>
                <a:latin typeface="Barlow" panose="00000500000000000000"/>
                <a:ea typeface="Barlow" panose="00000500000000000000"/>
                <a:cs typeface="Barlow" panose="00000500000000000000"/>
                <a:sym typeface="Barlow" panose="00000500000000000000"/>
              </a:rPr>
              <a:t>t</a:t>
            </a:r>
            <a:r>
              <a:rPr lang="en-US" sz="1300" dirty="0">
                <a:solidFill>
                  <a:srgbClr val="000000"/>
                </a:solidFill>
                <a:latin typeface="Barlow" panose="00000500000000000000"/>
                <a:ea typeface="Barlow" panose="00000500000000000000"/>
                <a:cs typeface="Barlow" panose="00000500000000000000"/>
                <a:sym typeface="Barlow" panose="00000500000000000000"/>
              </a:rPr>
              <a:t> </a:t>
            </a:r>
            <a:r>
              <a:rPr lang="en-US" sz="1300" dirty="0">
                <a:solidFill>
                  <a:srgbClr val="326CE5"/>
                </a:solidFill>
                <a:latin typeface="Barlow" panose="00000500000000000000"/>
                <a:ea typeface="Barlow" panose="00000500000000000000"/>
                <a:cs typeface="Barlow" panose="00000500000000000000"/>
                <a:sym typeface="Barlow" panose="00000500000000000000"/>
              </a:rPr>
              <a:t>s</a:t>
            </a:r>
          </a:p>
        </p:txBody>
      </p:sp>
      <p:sp>
        <p:nvSpPr>
          <p:cNvPr id="22" name="TextBox 22"/>
          <p:cNvSpPr txBox="1"/>
          <p:nvPr/>
        </p:nvSpPr>
        <p:spPr>
          <a:xfrm>
            <a:off x="5200133" y="1018508"/>
            <a:ext cx="949333" cy="360091"/>
          </a:xfrm>
          <a:prstGeom prst="rect">
            <a:avLst/>
          </a:prstGeom>
        </p:spPr>
        <p:txBody>
          <a:bodyPr lIns="0" tIns="0" rIns="0" bIns="0" rtlCol="0" anchor="t">
            <a:spAutoFit/>
          </a:bodyPr>
          <a:lstStyle/>
          <a:p>
            <a:pPr algn="l">
              <a:lnSpc>
                <a:spcPts val="3250"/>
              </a:lnSpc>
            </a:pPr>
            <a:r>
              <a:rPr lang="en-US" sz="1300" spc="1">
                <a:solidFill>
                  <a:srgbClr val="326CE5"/>
                </a:solidFill>
                <a:latin typeface="Barlow" panose="00000500000000000000"/>
                <a:ea typeface="Barlow" panose="00000500000000000000"/>
                <a:cs typeface="Barlow" panose="00000500000000000000"/>
                <a:sym typeface="Barlow" panose="00000500000000000000"/>
              </a:rPr>
              <a:t>Namespaces</a:t>
            </a:r>
          </a:p>
        </p:txBody>
      </p:sp>
      <p:sp>
        <p:nvSpPr>
          <p:cNvPr id="23" name="TextBox 23"/>
          <p:cNvSpPr txBox="1"/>
          <p:nvPr/>
        </p:nvSpPr>
        <p:spPr>
          <a:xfrm>
            <a:off x="6047126" y="1509841"/>
            <a:ext cx="958259" cy="360091"/>
          </a:xfrm>
          <a:prstGeom prst="rect">
            <a:avLst/>
          </a:prstGeom>
        </p:spPr>
        <p:txBody>
          <a:bodyPr lIns="0" tIns="0" rIns="0" bIns="0" rtlCol="0" anchor="t">
            <a:spAutoFit/>
          </a:bodyPr>
          <a:lstStyle/>
          <a:p>
            <a:pPr algn="l">
              <a:lnSpc>
                <a:spcPts val="3250"/>
              </a:lnSpc>
            </a:pPr>
            <a:r>
              <a:rPr lang="en-US" sz="1300" spc="1">
                <a:solidFill>
                  <a:srgbClr val="326CE5"/>
                </a:solidFill>
                <a:latin typeface="Barlow" panose="00000500000000000000"/>
                <a:ea typeface="Barlow" panose="00000500000000000000"/>
                <a:cs typeface="Barlow" panose="00000500000000000000"/>
                <a:sym typeface="Barlow" panose="00000500000000000000"/>
              </a:rPr>
              <a:t>Deployments</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822410" y="1918806"/>
            <a:ext cx="5873790" cy="1190006"/>
          </a:xfrm>
          <a:prstGeom prst="rect">
            <a:avLst/>
          </a:prstGeom>
        </p:spPr>
        <p:txBody>
          <a:bodyPr wrap="square" lIns="0" tIns="0" rIns="0" bIns="0" rtlCol="0" anchor="t">
            <a:spAutoFit/>
          </a:bodyPr>
          <a:lstStyle/>
          <a:p>
            <a:pPr algn="ctr">
              <a:lnSpc>
                <a:spcPts val="10110"/>
              </a:lnSpc>
              <a:spcBef>
                <a:spcPct val="0"/>
              </a:spcBef>
            </a:pPr>
            <a:r>
              <a:rPr lang="en-US" sz="7220" dirty="0">
                <a:solidFill>
                  <a:srgbClr val="000000"/>
                </a:solidFill>
                <a:latin typeface="JetBrains Mono" panose="02010509020102050004"/>
                <a:ea typeface="JetBrains Mono" panose="02010509020102050004"/>
                <a:cs typeface="JetBrains Mono" panose="02010509020102050004"/>
                <a:sym typeface="JetBrains Mono" panose="02010509020102050004"/>
              </a:rPr>
              <a:t>Namespaces</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9C2B00-AC74-6BE9-3CA6-4BC4F42A4AD3}"/>
              </a:ext>
            </a:extLst>
          </p:cNvPr>
          <p:cNvSpPr txBox="1"/>
          <p:nvPr/>
        </p:nvSpPr>
        <p:spPr>
          <a:xfrm>
            <a:off x="533400" y="361950"/>
            <a:ext cx="8153400" cy="3939540"/>
          </a:xfrm>
          <a:prstGeom prst="rect">
            <a:avLst/>
          </a:prstGeom>
          <a:noFill/>
        </p:spPr>
        <p:txBody>
          <a:bodyPr wrap="square">
            <a:spAutoFit/>
          </a:bodyPr>
          <a:lstStyle/>
          <a:p>
            <a:pPr>
              <a:buNone/>
            </a:pPr>
            <a:r>
              <a:rPr lang="en-US" sz="1000" b="1" dirty="0"/>
              <a:t>what a namespace is</a:t>
            </a:r>
          </a:p>
          <a:p>
            <a:pPr>
              <a:buFont typeface="Arial" panose="020B0604020202020204" pitchFamily="34" charset="0"/>
              <a:buChar char="•"/>
            </a:pPr>
            <a:r>
              <a:rPr lang="en-US" sz="1000" dirty="0"/>
              <a:t>A </a:t>
            </a:r>
            <a:r>
              <a:rPr lang="en-US" sz="1000" b="1" dirty="0"/>
              <a:t>folder</a:t>
            </a:r>
            <a:r>
              <a:rPr lang="en-US" sz="1000" dirty="0"/>
              <a:t> inside a Kubernetes cluster.</a:t>
            </a:r>
          </a:p>
          <a:p>
            <a:pPr>
              <a:buFont typeface="Arial" panose="020B0604020202020204" pitchFamily="34" charset="0"/>
              <a:buChar char="•"/>
            </a:pPr>
            <a:r>
              <a:rPr lang="en-US" sz="1000" dirty="0"/>
              <a:t>Lets multiple teams/apps share one cluster </a:t>
            </a:r>
            <a:r>
              <a:rPr lang="en-US" sz="1000" b="1" dirty="0"/>
              <a:t>without stepping on each other’s names</a:t>
            </a:r>
            <a:r>
              <a:rPr lang="en-US" sz="1000" dirty="0"/>
              <a:t>.</a:t>
            </a:r>
          </a:p>
          <a:p>
            <a:pPr>
              <a:buFont typeface="Arial" panose="020B0604020202020204" pitchFamily="34" charset="0"/>
              <a:buChar char="•"/>
            </a:pPr>
            <a:endParaRPr lang="en-US" sz="1000" dirty="0"/>
          </a:p>
          <a:p>
            <a:pPr>
              <a:buNone/>
            </a:pPr>
            <a:r>
              <a:rPr lang="en-US" sz="1000" b="1" dirty="0"/>
              <a:t>why they matter</a:t>
            </a:r>
          </a:p>
          <a:p>
            <a:pPr>
              <a:buFont typeface="Arial" panose="020B0604020202020204" pitchFamily="34" charset="0"/>
              <a:buChar char="•"/>
            </a:pPr>
            <a:r>
              <a:rPr lang="en-US" sz="1000" b="1" dirty="0"/>
              <a:t>Organization:</a:t>
            </a:r>
            <a:r>
              <a:rPr lang="en-US" sz="1000" dirty="0"/>
              <a:t> group all objects for an app/env (e.g., </a:t>
            </a:r>
            <a:r>
              <a:rPr lang="en-US" sz="1000" dirty="0" err="1"/>
              <a:t>cloudmart</a:t>
            </a:r>
            <a:r>
              <a:rPr lang="en-US" sz="1000" dirty="0"/>
              <a:t>-dev, </a:t>
            </a:r>
            <a:r>
              <a:rPr lang="en-US" sz="1000" dirty="0" err="1"/>
              <a:t>cloudmart</a:t>
            </a:r>
            <a:r>
              <a:rPr lang="en-US" sz="1000" dirty="0"/>
              <a:t>-prod).</a:t>
            </a:r>
          </a:p>
          <a:p>
            <a:pPr>
              <a:buFont typeface="Arial" panose="020B0604020202020204" pitchFamily="34" charset="0"/>
              <a:buChar char="•"/>
            </a:pPr>
            <a:r>
              <a:rPr lang="en-US" sz="1000" b="1" dirty="0"/>
              <a:t>Isolation (logical):</a:t>
            </a:r>
            <a:r>
              <a:rPr lang="en-US" sz="1000" dirty="0"/>
              <a:t> limit who can see/change things with </a:t>
            </a:r>
            <a:r>
              <a:rPr lang="en-US" sz="1000" b="1" dirty="0"/>
              <a:t>RBAC</a:t>
            </a:r>
            <a:r>
              <a:rPr lang="en-US" sz="1000" dirty="0"/>
              <a:t>; pair with </a:t>
            </a:r>
            <a:r>
              <a:rPr lang="en-US" sz="1000" b="1" dirty="0"/>
              <a:t>NetworkPolicies</a:t>
            </a:r>
            <a:r>
              <a:rPr lang="en-US" sz="1000" dirty="0"/>
              <a:t> to restrict traffic.</a:t>
            </a:r>
          </a:p>
          <a:p>
            <a:pPr>
              <a:buFont typeface="Arial" panose="020B0604020202020204" pitchFamily="34" charset="0"/>
              <a:buChar char="•"/>
            </a:pPr>
            <a:r>
              <a:rPr lang="en-US" sz="1000" b="1" dirty="0"/>
              <a:t>Quotas &amp; limits:</a:t>
            </a:r>
            <a:r>
              <a:rPr lang="en-US" sz="1000" dirty="0"/>
              <a:t> cap CPU/RAM/objects per team using </a:t>
            </a:r>
            <a:r>
              <a:rPr lang="en-US" sz="1000" b="1" dirty="0" err="1"/>
              <a:t>ResourceQuota</a:t>
            </a:r>
            <a:r>
              <a:rPr lang="en-US" sz="1000" dirty="0"/>
              <a:t> + </a:t>
            </a:r>
            <a:r>
              <a:rPr lang="en-US" sz="1000" b="1" dirty="0" err="1"/>
              <a:t>LimitRange</a:t>
            </a:r>
            <a:r>
              <a:rPr lang="en-US" sz="1000" dirty="0"/>
              <a:t>.</a:t>
            </a:r>
          </a:p>
          <a:p>
            <a:pPr>
              <a:buFont typeface="Arial" panose="020B0604020202020204" pitchFamily="34" charset="0"/>
              <a:buChar char="•"/>
            </a:pPr>
            <a:r>
              <a:rPr lang="en-US" sz="1000" b="1" dirty="0"/>
              <a:t>Safer ops:</a:t>
            </a:r>
            <a:r>
              <a:rPr lang="en-US" sz="1000" dirty="0"/>
              <a:t> delete/inspect at the namespace level instead of the whole cluster.</a:t>
            </a:r>
          </a:p>
          <a:p>
            <a:pPr>
              <a:buFont typeface="Arial" panose="020B0604020202020204" pitchFamily="34" charset="0"/>
              <a:buChar char="•"/>
            </a:pPr>
            <a:endParaRPr lang="en-US" sz="1000" dirty="0"/>
          </a:p>
          <a:p>
            <a:pPr>
              <a:buNone/>
            </a:pPr>
            <a:r>
              <a:rPr lang="en-US" sz="1000" b="1" dirty="0"/>
              <a:t>default namespaces (created by Kubernetes)</a:t>
            </a:r>
          </a:p>
          <a:p>
            <a:pPr>
              <a:buFont typeface="Arial" panose="020B0604020202020204" pitchFamily="34" charset="0"/>
              <a:buChar char="•"/>
            </a:pPr>
            <a:r>
              <a:rPr lang="en-US" sz="1000" dirty="0"/>
              <a:t>default – where things go if you don’t specify a namespace.</a:t>
            </a:r>
          </a:p>
          <a:p>
            <a:pPr>
              <a:buFont typeface="Arial" panose="020B0604020202020204" pitchFamily="34" charset="0"/>
              <a:buChar char="•"/>
            </a:pPr>
            <a:r>
              <a:rPr lang="en-US" sz="1000" dirty="0" err="1"/>
              <a:t>kube</a:t>
            </a:r>
            <a:r>
              <a:rPr lang="en-US" sz="1000" dirty="0"/>
              <a:t>-system – core cluster components.</a:t>
            </a:r>
          </a:p>
          <a:p>
            <a:pPr>
              <a:buFont typeface="Arial" panose="020B0604020202020204" pitchFamily="34" charset="0"/>
              <a:buChar char="•"/>
            </a:pPr>
            <a:r>
              <a:rPr lang="en-US" sz="1000" dirty="0" err="1"/>
              <a:t>kube</a:t>
            </a:r>
            <a:r>
              <a:rPr lang="en-US" sz="1000" dirty="0"/>
              <a:t>-public – readable by everyone (e.g., cluster info).</a:t>
            </a:r>
          </a:p>
          <a:p>
            <a:pPr>
              <a:buFont typeface="Arial" panose="020B0604020202020204" pitchFamily="34" charset="0"/>
              <a:buChar char="•"/>
            </a:pPr>
            <a:r>
              <a:rPr lang="en-US" sz="1000" dirty="0" err="1"/>
              <a:t>kube</a:t>
            </a:r>
            <a:r>
              <a:rPr lang="en-US" sz="1000" dirty="0"/>
              <a:t>-node-lease – heartbeats from nodes.</a:t>
            </a:r>
          </a:p>
          <a:p>
            <a:pPr>
              <a:buFont typeface="Arial" panose="020B0604020202020204" pitchFamily="34" charset="0"/>
              <a:buChar char="•"/>
            </a:pPr>
            <a:endParaRPr lang="en-US" sz="1000" dirty="0"/>
          </a:p>
          <a:p>
            <a:pPr>
              <a:buNone/>
            </a:pPr>
            <a:r>
              <a:rPr lang="en-US" sz="1000" b="1" dirty="0"/>
              <a:t>what namespaces do </a:t>
            </a:r>
            <a:r>
              <a:rPr lang="en-US" sz="1000" b="1" i="1" dirty="0"/>
              <a:t>not</a:t>
            </a:r>
            <a:r>
              <a:rPr lang="en-US" sz="1000" b="1" dirty="0"/>
              <a:t> do (important!)</a:t>
            </a:r>
          </a:p>
          <a:p>
            <a:pPr>
              <a:buFont typeface="Arial" panose="020B0604020202020204" pitchFamily="34" charset="0"/>
              <a:buChar char="•"/>
            </a:pPr>
            <a:r>
              <a:rPr lang="en-US" sz="1000" dirty="0"/>
              <a:t>Not a hard security boundary by themselves. You still need </a:t>
            </a:r>
            <a:r>
              <a:rPr lang="en-US" sz="1000" b="1" dirty="0"/>
              <a:t>RBAC</a:t>
            </a:r>
            <a:r>
              <a:rPr lang="en-US" sz="1000" dirty="0"/>
              <a:t>, </a:t>
            </a:r>
            <a:r>
              <a:rPr lang="en-US" sz="1000" b="1" dirty="0"/>
              <a:t>NetworkPolicies</a:t>
            </a:r>
            <a:r>
              <a:rPr lang="en-US" sz="1000" dirty="0"/>
              <a:t>, and image/security policies.</a:t>
            </a:r>
          </a:p>
          <a:p>
            <a:pPr>
              <a:buFont typeface="Arial" panose="020B0604020202020204" pitchFamily="34" charset="0"/>
              <a:buChar char="•"/>
            </a:pPr>
            <a:r>
              <a:rPr lang="en-US" sz="1000" dirty="0"/>
              <a:t>They don’t split compute; scheduling is still cluster-wide (quotas help control usage).</a:t>
            </a:r>
          </a:p>
          <a:p>
            <a:pPr>
              <a:buFont typeface="Arial" panose="020B0604020202020204" pitchFamily="34" charset="0"/>
              <a:buChar char="•"/>
            </a:pPr>
            <a:endParaRPr lang="en-US" sz="1000" dirty="0"/>
          </a:p>
          <a:p>
            <a:pPr>
              <a:buNone/>
            </a:pPr>
            <a:r>
              <a:rPr lang="en-US" sz="1000" b="1" dirty="0"/>
              <a:t>good patterns</a:t>
            </a:r>
          </a:p>
          <a:p>
            <a:pPr>
              <a:buFont typeface="Arial" panose="020B0604020202020204" pitchFamily="34" charset="0"/>
              <a:buChar char="•"/>
            </a:pPr>
            <a:r>
              <a:rPr lang="en-US" sz="1000" dirty="0"/>
              <a:t>One namespace per </a:t>
            </a:r>
            <a:r>
              <a:rPr lang="en-US" sz="1000" b="1" dirty="0"/>
              <a:t>environment</a:t>
            </a:r>
            <a:r>
              <a:rPr lang="en-US" sz="1000" dirty="0"/>
              <a:t> or </a:t>
            </a:r>
            <a:r>
              <a:rPr lang="en-US" sz="1000" b="1" dirty="0"/>
              <a:t>team</a:t>
            </a:r>
            <a:r>
              <a:rPr lang="en-US" sz="1000" dirty="0"/>
              <a:t> (e.g., orders-dev, orders-stg, orders-prod).</a:t>
            </a:r>
          </a:p>
          <a:p>
            <a:pPr>
              <a:buFont typeface="Arial" panose="020B0604020202020204" pitchFamily="34" charset="0"/>
              <a:buChar char="•"/>
            </a:pPr>
            <a:r>
              <a:rPr lang="en-US" sz="1000" dirty="0"/>
              <a:t>Attach </a:t>
            </a:r>
            <a:r>
              <a:rPr lang="en-US" sz="1000" b="1" dirty="0" err="1"/>
              <a:t>ResourceQuota</a:t>
            </a:r>
            <a:r>
              <a:rPr lang="en-US" sz="1000" dirty="0"/>
              <a:t> and </a:t>
            </a:r>
            <a:r>
              <a:rPr lang="en-US" sz="1000" b="1" dirty="0" err="1"/>
              <a:t>LimitRange</a:t>
            </a:r>
            <a:r>
              <a:rPr lang="en-US" sz="1000" dirty="0"/>
              <a:t> to each namespace.</a:t>
            </a:r>
          </a:p>
          <a:p>
            <a:pPr>
              <a:buFont typeface="Arial" panose="020B0604020202020204" pitchFamily="34" charset="0"/>
              <a:buChar char="•"/>
            </a:pPr>
            <a:r>
              <a:rPr lang="en-US" sz="1000" dirty="0"/>
              <a:t>Use </a:t>
            </a:r>
            <a:r>
              <a:rPr lang="en-US" sz="1000" b="1" dirty="0"/>
              <a:t>labels/annotations</a:t>
            </a:r>
            <a:r>
              <a:rPr lang="en-US" sz="1000" dirty="0"/>
              <a:t> for ownership, cost center, and cleanup automation.</a:t>
            </a:r>
          </a:p>
          <a:p>
            <a:pPr>
              <a:buFont typeface="Arial" panose="020B0604020202020204" pitchFamily="34" charset="0"/>
              <a:buChar char="•"/>
            </a:pPr>
            <a:r>
              <a:rPr lang="en-US" sz="1000" dirty="0"/>
              <a:t>Keep </a:t>
            </a:r>
            <a:r>
              <a:rPr lang="en-US" sz="1000" b="1" dirty="0"/>
              <a:t>platform stuff</a:t>
            </a:r>
            <a:r>
              <a:rPr lang="en-US" sz="1000" dirty="0"/>
              <a:t> in dedicated namespaces (e.g., monitoring, logging).</a:t>
            </a:r>
          </a:p>
        </p:txBody>
      </p:sp>
    </p:spTree>
    <p:extLst>
      <p:ext uri="{BB962C8B-B14F-4D97-AF65-F5344CB8AC3E}">
        <p14:creationId xmlns:p14="http://schemas.microsoft.com/office/powerpoint/2010/main" val="32518490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8994635" cy="5143500"/>
          </a:xfrm>
          <a:custGeom>
            <a:avLst/>
            <a:gdLst/>
            <a:ahLst/>
            <a:cxnLst/>
            <a:rect l="l" t="t" r="r" b="b"/>
            <a:pathLst>
              <a:path w="8994635" h="5143500">
                <a:moveTo>
                  <a:pt x="0" y="0"/>
                </a:moveTo>
                <a:lnTo>
                  <a:pt x="8994635" y="0"/>
                </a:lnTo>
                <a:lnTo>
                  <a:pt x="8994635"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892651" y="2038462"/>
            <a:ext cx="1209333" cy="1168106"/>
          </a:xfrm>
          <a:custGeom>
            <a:avLst/>
            <a:gdLst/>
            <a:ahLst/>
            <a:cxnLst/>
            <a:rect l="l" t="t" r="r" b="b"/>
            <a:pathLst>
              <a:path w="1209333" h="1168106">
                <a:moveTo>
                  <a:pt x="0" y="0"/>
                </a:moveTo>
                <a:lnTo>
                  <a:pt x="1209333" y="0"/>
                </a:lnTo>
                <a:lnTo>
                  <a:pt x="1209333" y="1168106"/>
                </a:lnTo>
                <a:lnTo>
                  <a:pt x="0" y="1168106"/>
                </a:lnTo>
                <a:lnTo>
                  <a:pt x="0" y="0"/>
                </a:lnTo>
                <a:close/>
              </a:path>
            </a:pathLst>
          </a:custGeom>
          <a:blipFill>
            <a:blip r:embed="rId4"/>
            <a:stretch>
              <a:fillRect/>
            </a:stretch>
          </a:blipFill>
        </p:spPr>
      </p:sp>
      <p:sp>
        <p:nvSpPr>
          <p:cNvPr id="4" name="Freeform 4"/>
          <p:cNvSpPr/>
          <p:nvPr/>
        </p:nvSpPr>
        <p:spPr>
          <a:xfrm>
            <a:off x="820072" y="1306727"/>
            <a:ext cx="3354154" cy="760595"/>
          </a:xfrm>
          <a:custGeom>
            <a:avLst/>
            <a:gdLst/>
            <a:ahLst/>
            <a:cxnLst/>
            <a:rect l="l" t="t" r="r" b="b"/>
            <a:pathLst>
              <a:path w="3354154" h="760595">
                <a:moveTo>
                  <a:pt x="0" y="0"/>
                </a:moveTo>
                <a:lnTo>
                  <a:pt x="3354154" y="0"/>
                </a:lnTo>
                <a:lnTo>
                  <a:pt x="3354154" y="760595"/>
                </a:lnTo>
                <a:lnTo>
                  <a:pt x="0" y="7605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820072" y="3183845"/>
            <a:ext cx="3354154" cy="761420"/>
          </a:xfrm>
          <a:custGeom>
            <a:avLst/>
            <a:gdLst/>
            <a:ahLst/>
            <a:cxnLst/>
            <a:rect l="l" t="t" r="r" b="b"/>
            <a:pathLst>
              <a:path w="3354154" h="761420">
                <a:moveTo>
                  <a:pt x="0" y="0"/>
                </a:moveTo>
                <a:lnTo>
                  <a:pt x="3354154" y="0"/>
                </a:lnTo>
                <a:lnTo>
                  <a:pt x="3354154" y="761420"/>
                </a:lnTo>
                <a:lnTo>
                  <a:pt x="0" y="7614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4830853" y="3183845"/>
            <a:ext cx="3608437" cy="760320"/>
          </a:xfrm>
          <a:custGeom>
            <a:avLst/>
            <a:gdLst/>
            <a:ahLst/>
            <a:cxnLst/>
            <a:rect l="l" t="t" r="r" b="b"/>
            <a:pathLst>
              <a:path w="3608437" h="760320">
                <a:moveTo>
                  <a:pt x="0" y="0"/>
                </a:moveTo>
                <a:lnTo>
                  <a:pt x="3608437" y="0"/>
                </a:lnTo>
                <a:lnTo>
                  <a:pt x="3608437" y="760320"/>
                </a:lnTo>
                <a:lnTo>
                  <a:pt x="0" y="76032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4830853" y="1306727"/>
            <a:ext cx="3608437" cy="760595"/>
          </a:xfrm>
          <a:custGeom>
            <a:avLst/>
            <a:gdLst/>
            <a:ahLst/>
            <a:cxnLst/>
            <a:rect l="l" t="t" r="r" b="b"/>
            <a:pathLst>
              <a:path w="3608437" h="760595">
                <a:moveTo>
                  <a:pt x="0" y="0"/>
                </a:moveTo>
                <a:lnTo>
                  <a:pt x="3608437" y="0"/>
                </a:lnTo>
                <a:lnTo>
                  <a:pt x="3608437" y="760595"/>
                </a:lnTo>
                <a:lnTo>
                  <a:pt x="0" y="76059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TextBox 8"/>
          <p:cNvSpPr txBox="1"/>
          <p:nvPr/>
        </p:nvSpPr>
        <p:spPr>
          <a:xfrm>
            <a:off x="3468010" y="185685"/>
            <a:ext cx="2418886" cy="502172"/>
          </a:xfrm>
          <a:prstGeom prst="rect">
            <a:avLst/>
          </a:prstGeom>
        </p:spPr>
        <p:txBody>
          <a:bodyPr lIns="0" tIns="0" rIns="0" bIns="0" rtlCol="0" anchor="t">
            <a:spAutoFit/>
          </a:bodyPr>
          <a:lstStyle/>
          <a:p>
            <a:pPr algn="l">
              <a:lnSpc>
                <a:spcPts val="4020"/>
              </a:lnSpc>
            </a:pPr>
            <a:r>
              <a:rPr lang="en-US" sz="2870">
                <a:solidFill>
                  <a:srgbClr val="326CE5"/>
                </a:solidFill>
                <a:latin typeface="Barlow" panose="00000500000000000000"/>
                <a:ea typeface="Barlow" panose="00000500000000000000"/>
                <a:cs typeface="Barlow" panose="00000500000000000000"/>
                <a:sym typeface="Barlow" panose="00000500000000000000"/>
              </a:rPr>
              <a:t>Namespaces</a:t>
            </a:r>
          </a:p>
        </p:txBody>
      </p:sp>
      <p:sp>
        <p:nvSpPr>
          <p:cNvPr id="9" name="TextBox 9"/>
          <p:cNvSpPr txBox="1"/>
          <p:nvPr/>
        </p:nvSpPr>
        <p:spPr>
          <a:xfrm>
            <a:off x="930245" y="2386764"/>
            <a:ext cx="2141543" cy="346962"/>
          </a:xfrm>
          <a:prstGeom prst="rect">
            <a:avLst/>
          </a:prstGeom>
        </p:spPr>
        <p:txBody>
          <a:bodyPr lIns="0" tIns="0" rIns="0" bIns="0" rtlCol="0" anchor="t">
            <a:spAutoFit/>
          </a:bodyPr>
          <a:lstStyle/>
          <a:p>
            <a:pPr algn="l">
              <a:lnSpc>
                <a:spcPts val="2735"/>
              </a:lnSpc>
            </a:pPr>
            <a:r>
              <a:rPr lang="en-US" sz="1460">
                <a:solidFill>
                  <a:srgbClr val="000000"/>
                </a:solidFill>
                <a:latin typeface="Calibri (MS)" panose="020F0502020204030204"/>
                <a:ea typeface="Calibri (MS)" panose="020F0502020204030204"/>
                <a:cs typeface="Calibri (MS)" panose="020F0502020204030204"/>
                <a:sym typeface="Calibri (MS)" panose="020F0502020204030204"/>
              </a:rPr>
              <a:t>to manage cluster resources</a:t>
            </a:r>
          </a:p>
        </p:txBody>
      </p:sp>
      <p:sp>
        <p:nvSpPr>
          <p:cNvPr id="10" name="TextBox 10"/>
          <p:cNvSpPr txBox="1"/>
          <p:nvPr/>
        </p:nvSpPr>
        <p:spPr>
          <a:xfrm>
            <a:off x="930245" y="3907563"/>
            <a:ext cx="2677732" cy="692157"/>
          </a:xfrm>
          <a:prstGeom prst="rect">
            <a:avLst/>
          </a:prstGeom>
        </p:spPr>
        <p:txBody>
          <a:bodyPr lIns="0" tIns="0" rIns="0" bIns="0" rtlCol="0" anchor="t">
            <a:spAutoFit/>
          </a:bodyPr>
          <a:lstStyle/>
          <a:p>
            <a:pPr algn="l">
              <a:lnSpc>
                <a:spcPts val="1735"/>
              </a:lnSpc>
            </a:pPr>
            <a:r>
              <a:rPr lang="en-US" sz="1460">
                <a:solidFill>
                  <a:srgbClr val="000000"/>
                </a:solidFill>
                <a:latin typeface="Calibri (MS)" panose="020F0502020204030204"/>
                <a:ea typeface="Calibri (MS)" panose="020F0502020204030204"/>
                <a:cs typeface="Calibri (MS)" panose="020F0502020204030204"/>
                <a:sym typeface="Calibri (MS)" panose="020F0502020204030204"/>
              </a:rPr>
              <a:t>Helps in organizing and managing resources specific to application or environment</a:t>
            </a:r>
          </a:p>
        </p:txBody>
      </p:sp>
      <p:sp>
        <p:nvSpPr>
          <p:cNvPr id="11" name="TextBox 11"/>
          <p:cNvSpPr txBox="1"/>
          <p:nvPr/>
        </p:nvSpPr>
        <p:spPr>
          <a:xfrm>
            <a:off x="5270741" y="1373461"/>
            <a:ext cx="3089633" cy="471866"/>
          </a:xfrm>
          <a:prstGeom prst="rect">
            <a:avLst/>
          </a:prstGeom>
        </p:spPr>
        <p:txBody>
          <a:bodyPr lIns="0" tIns="0" rIns="0" bIns="0" rtlCol="0" anchor="t">
            <a:spAutoFit/>
          </a:bodyPr>
          <a:lstStyle/>
          <a:p>
            <a:pPr algn="l">
              <a:lnSpc>
                <a:spcPts val="1735"/>
              </a:lnSpc>
            </a:pPr>
            <a:r>
              <a:rPr lang="en-US" sz="1460">
                <a:solidFill>
                  <a:srgbClr val="000000"/>
                </a:solidFill>
                <a:latin typeface="Calibri (MS)" panose="020F0502020204030204"/>
                <a:ea typeface="Calibri (MS)" panose="020F0502020204030204"/>
                <a:cs typeface="Calibri (MS)" panose="020F0502020204030204"/>
                <a:sym typeface="Calibri (MS)" panose="020F0502020204030204"/>
              </a:rPr>
              <a:t>Isolate resources in a cluster, preventing interference between users or teams</a:t>
            </a:r>
          </a:p>
        </p:txBody>
      </p:sp>
      <p:sp>
        <p:nvSpPr>
          <p:cNvPr id="12" name="TextBox 12"/>
          <p:cNvSpPr txBox="1"/>
          <p:nvPr/>
        </p:nvSpPr>
        <p:spPr>
          <a:xfrm>
            <a:off x="5270741" y="3918832"/>
            <a:ext cx="3198576" cy="471776"/>
          </a:xfrm>
          <a:prstGeom prst="rect">
            <a:avLst/>
          </a:prstGeom>
        </p:spPr>
        <p:txBody>
          <a:bodyPr lIns="0" tIns="0" rIns="0" bIns="0" rtlCol="0" anchor="t">
            <a:spAutoFit/>
          </a:bodyPr>
          <a:lstStyle/>
          <a:p>
            <a:pPr algn="l">
              <a:lnSpc>
                <a:spcPts val="1735"/>
              </a:lnSpc>
            </a:pPr>
            <a:r>
              <a:rPr lang="en-US" sz="1460">
                <a:solidFill>
                  <a:srgbClr val="000000"/>
                </a:solidFill>
                <a:latin typeface="Calibri (MS)" panose="020F0502020204030204"/>
                <a:ea typeface="Calibri (MS)" panose="020F0502020204030204"/>
                <a:cs typeface="Calibri (MS)" panose="020F0502020204030204"/>
                <a:sym typeface="Calibri (MS)" panose="020F0502020204030204"/>
              </a:rPr>
              <a:t>Enforce limits on resource usage to avoid excessive consumption by any single team</a:t>
            </a:r>
          </a:p>
        </p:txBody>
      </p:sp>
      <p:sp>
        <p:nvSpPr>
          <p:cNvPr id="13" name="TextBox 13"/>
          <p:cNvSpPr txBox="1"/>
          <p:nvPr/>
        </p:nvSpPr>
        <p:spPr>
          <a:xfrm>
            <a:off x="930245" y="1086623"/>
            <a:ext cx="1508890" cy="226741"/>
          </a:xfrm>
          <a:prstGeom prst="rect">
            <a:avLst/>
          </a:prstGeom>
        </p:spPr>
        <p:txBody>
          <a:bodyPr lIns="0" tIns="0" rIns="0" bIns="0" rtlCol="0" anchor="t">
            <a:spAutoFit/>
          </a:bodyPr>
          <a:lstStyle/>
          <a:p>
            <a:pPr algn="l">
              <a:lnSpc>
                <a:spcPts val="1820"/>
              </a:lnSpc>
            </a:pPr>
            <a:r>
              <a:rPr lang="en-US" sz="1300">
                <a:solidFill>
                  <a:srgbClr val="326CE5"/>
                </a:solidFill>
                <a:latin typeface="Barlow" panose="00000500000000000000"/>
                <a:ea typeface="Barlow" panose="00000500000000000000"/>
                <a:cs typeface="Barlow" panose="00000500000000000000"/>
                <a:sym typeface="Barlow" panose="00000500000000000000"/>
              </a:rPr>
              <a:t>Default Namespaces</a:t>
            </a:r>
          </a:p>
        </p:txBody>
      </p:sp>
      <p:sp>
        <p:nvSpPr>
          <p:cNvPr id="14" name="TextBox 14"/>
          <p:cNvSpPr txBox="1"/>
          <p:nvPr/>
        </p:nvSpPr>
        <p:spPr>
          <a:xfrm>
            <a:off x="930245" y="3631541"/>
            <a:ext cx="1652066" cy="226741"/>
          </a:xfrm>
          <a:prstGeom prst="rect">
            <a:avLst/>
          </a:prstGeom>
        </p:spPr>
        <p:txBody>
          <a:bodyPr lIns="0" tIns="0" rIns="0" bIns="0" rtlCol="0" anchor="t">
            <a:spAutoFit/>
          </a:bodyPr>
          <a:lstStyle/>
          <a:p>
            <a:pPr algn="l">
              <a:lnSpc>
                <a:spcPts val="1820"/>
              </a:lnSpc>
            </a:pPr>
            <a:r>
              <a:rPr lang="en-US" sz="1300">
                <a:solidFill>
                  <a:srgbClr val="326CE5"/>
                </a:solidFill>
                <a:latin typeface="Barlow" panose="00000500000000000000"/>
                <a:ea typeface="Barlow" panose="00000500000000000000"/>
                <a:cs typeface="Barlow" panose="00000500000000000000"/>
                <a:sym typeface="Barlow" panose="00000500000000000000"/>
              </a:rPr>
              <a:t>Resource Organization</a:t>
            </a:r>
          </a:p>
        </p:txBody>
      </p:sp>
      <p:sp>
        <p:nvSpPr>
          <p:cNvPr id="15" name="TextBox 15"/>
          <p:cNvSpPr txBox="1"/>
          <p:nvPr/>
        </p:nvSpPr>
        <p:spPr>
          <a:xfrm>
            <a:off x="5270741" y="3634290"/>
            <a:ext cx="1232310" cy="226741"/>
          </a:xfrm>
          <a:prstGeom prst="rect">
            <a:avLst/>
          </a:prstGeom>
        </p:spPr>
        <p:txBody>
          <a:bodyPr lIns="0" tIns="0" rIns="0" bIns="0" rtlCol="0" anchor="t">
            <a:spAutoFit/>
          </a:bodyPr>
          <a:lstStyle/>
          <a:p>
            <a:pPr algn="l">
              <a:lnSpc>
                <a:spcPts val="1820"/>
              </a:lnSpc>
            </a:pPr>
            <a:r>
              <a:rPr lang="en-US" sz="1300">
                <a:solidFill>
                  <a:srgbClr val="326CE5"/>
                </a:solidFill>
                <a:latin typeface="Barlow" panose="00000500000000000000"/>
                <a:ea typeface="Barlow" panose="00000500000000000000"/>
                <a:cs typeface="Barlow" panose="00000500000000000000"/>
                <a:sym typeface="Barlow" panose="00000500000000000000"/>
              </a:rPr>
              <a:t>Resource Quotas</a:t>
            </a:r>
          </a:p>
        </p:txBody>
      </p:sp>
      <p:sp>
        <p:nvSpPr>
          <p:cNvPr id="16" name="TextBox 16"/>
          <p:cNvSpPr txBox="1"/>
          <p:nvPr/>
        </p:nvSpPr>
        <p:spPr>
          <a:xfrm>
            <a:off x="5270741" y="1086623"/>
            <a:ext cx="1354769" cy="226741"/>
          </a:xfrm>
          <a:prstGeom prst="rect">
            <a:avLst/>
          </a:prstGeom>
        </p:spPr>
        <p:txBody>
          <a:bodyPr lIns="0" tIns="0" rIns="0" bIns="0" rtlCol="0" anchor="t">
            <a:spAutoFit/>
          </a:bodyPr>
          <a:lstStyle/>
          <a:p>
            <a:pPr algn="l">
              <a:lnSpc>
                <a:spcPts val="1820"/>
              </a:lnSpc>
            </a:pPr>
            <a:r>
              <a:rPr lang="en-US" sz="1300">
                <a:solidFill>
                  <a:srgbClr val="326CE5"/>
                </a:solidFill>
                <a:latin typeface="Barlow" panose="00000500000000000000"/>
                <a:ea typeface="Barlow" panose="00000500000000000000"/>
                <a:cs typeface="Barlow" panose="00000500000000000000"/>
                <a:sym typeface="Barlow" panose="00000500000000000000"/>
              </a:rPr>
              <a:t>Resource Isolation</a:t>
            </a:r>
          </a:p>
        </p:txBody>
      </p:sp>
      <p:sp>
        <p:nvSpPr>
          <p:cNvPr id="17" name="TextBox 17"/>
          <p:cNvSpPr txBox="1"/>
          <p:nvPr/>
        </p:nvSpPr>
        <p:spPr>
          <a:xfrm>
            <a:off x="930245" y="1410599"/>
            <a:ext cx="1956577" cy="1020189"/>
          </a:xfrm>
          <a:prstGeom prst="rect">
            <a:avLst/>
          </a:prstGeom>
        </p:spPr>
        <p:txBody>
          <a:bodyPr lIns="0" tIns="0" rIns="0" bIns="0" rtlCol="0" anchor="t">
            <a:spAutoFit/>
          </a:bodyPr>
          <a:lstStyle/>
          <a:p>
            <a:pPr algn="l">
              <a:lnSpc>
                <a:spcPts val="1345"/>
              </a:lnSpc>
              <a:spcBef>
                <a:spcPct val="0"/>
              </a:spcBef>
            </a:pPr>
            <a:r>
              <a:rPr lang="en-US" sz="1135" dirty="0">
                <a:solidFill>
                  <a:srgbClr val="000000"/>
                </a:solidFill>
                <a:latin typeface="Calibri (MS)" panose="020F0502020204030204"/>
                <a:ea typeface="Calibri (MS)" panose="020F0502020204030204"/>
                <a:cs typeface="Calibri (MS)" panose="020F0502020204030204"/>
                <a:sym typeface="Calibri (MS)" panose="020F0502020204030204"/>
              </a:rPr>
              <a:t>Creates four default namespaces </a:t>
            </a:r>
          </a:p>
          <a:p>
            <a:pPr algn="l">
              <a:lnSpc>
                <a:spcPts val="1345"/>
              </a:lnSpc>
              <a:spcBef>
                <a:spcPct val="0"/>
              </a:spcBef>
            </a:pPr>
            <a:r>
              <a:rPr lang="en-US" sz="1135" dirty="0">
                <a:solidFill>
                  <a:srgbClr val="000000"/>
                </a:solidFill>
                <a:latin typeface="Calibri (MS)" panose="020F0502020204030204"/>
                <a:ea typeface="Calibri (MS)" panose="020F0502020204030204"/>
                <a:cs typeface="Calibri (MS)" panose="020F0502020204030204"/>
                <a:sym typeface="Calibri (MS)" panose="020F0502020204030204"/>
              </a:rPr>
              <a:t>▪ default </a:t>
            </a:r>
          </a:p>
          <a:p>
            <a:pPr algn="l">
              <a:lnSpc>
                <a:spcPts val="1345"/>
              </a:lnSpc>
              <a:spcBef>
                <a:spcPct val="0"/>
              </a:spcBef>
            </a:pPr>
            <a:r>
              <a:rPr lang="en-US" sz="1135" dirty="0">
                <a:solidFill>
                  <a:srgbClr val="000000"/>
                </a:solidFill>
                <a:latin typeface="Calibri (MS)" panose="020F0502020204030204"/>
                <a:ea typeface="Calibri (MS)" panose="020F0502020204030204"/>
                <a:cs typeface="Calibri (MS)" panose="020F0502020204030204"/>
                <a:sym typeface="Calibri (MS)" panose="020F0502020204030204"/>
              </a:rPr>
              <a:t>▪ </a:t>
            </a:r>
            <a:r>
              <a:rPr lang="en-US" sz="1135" dirty="0" err="1">
                <a:solidFill>
                  <a:srgbClr val="000000"/>
                </a:solidFill>
                <a:latin typeface="Calibri (MS)" panose="020F0502020204030204"/>
                <a:ea typeface="Calibri (MS)" panose="020F0502020204030204"/>
                <a:cs typeface="Calibri (MS)" panose="020F0502020204030204"/>
                <a:sym typeface="Calibri (MS)" panose="020F0502020204030204"/>
              </a:rPr>
              <a:t>kube</a:t>
            </a:r>
            <a:r>
              <a:rPr lang="en-US" sz="1135" dirty="0">
                <a:solidFill>
                  <a:srgbClr val="000000"/>
                </a:solidFill>
                <a:latin typeface="Calibri (MS)" panose="020F0502020204030204"/>
                <a:ea typeface="Calibri (MS)" panose="020F0502020204030204"/>
                <a:cs typeface="Calibri (MS)" panose="020F0502020204030204"/>
                <a:sym typeface="Calibri (MS)" panose="020F0502020204030204"/>
              </a:rPr>
              <a:t>- node- l ease </a:t>
            </a:r>
          </a:p>
          <a:p>
            <a:pPr algn="l">
              <a:lnSpc>
                <a:spcPts val="1345"/>
              </a:lnSpc>
              <a:spcBef>
                <a:spcPct val="0"/>
              </a:spcBef>
            </a:pPr>
            <a:r>
              <a:rPr lang="en-US" sz="1135" dirty="0">
                <a:solidFill>
                  <a:srgbClr val="000000"/>
                </a:solidFill>
                <a:latin typeface="Calibri (MS)" panose="020F0502020204030204"/>
                <a:ea typeface="Calibri (MS)" panose="020F0502020204030204"/>
                <a:cs typeface="Calibri (MS)" panose="020F0502020204030204"/>
                <a:sym typeface="Calibri (MS)" panose="020F0502020204030204"/>
              </a:rPr>
              <a:t>▪ </a:t>
            </a:r>
            <a:r>
              <a:rPr lang="en-US" sz="1135" dirty="0" err="1">
                <a:solidFill>
                  <a:srgbClr val="000000"/>
                </a:solidFill>
                <a:latin typeface="Calibri (MS)" panose="020F0502020204030204"/>
                <a:ea typeface="Calibri (MS)" panose="020F0502020204030204"/>
                <a:cs typeface="Calibri (MS)" panose="020F0502020204030204"/>
                <a:sym typeface="Calibri (MS)" panose="020F0502020204030204"/>
              </a:rPr>
              <a:t>kube</a:t>
            </a:r>
            <a:r>
              <a:rPr lang="en-US" sz="1135" dirty="0">
                <a:solidFill>
                  <a:srgbClr val="000000"/>
                </a:solidFill>
                <a:latin typeface="Calibri (MS)" panose="020F0502020204030204"/>
                <a:ea typeface="Calibri (MS)" panose="020F0502020204030204"/>
                <a:cs typeface="Calibri (MS)" panose="020F0502020204030204"/>
                <a:sym typeface="Calibri (MS)" panose="020F0502020204030204"/>
              </a:rPr>
              <a:t>- public </a:t>
            </a:r>
          </a:p>
          <a:p>
            <a:pPr algn="l">
              <a:lnSpc>
                <a:spcPts val="1345"/>
              </a:lnSpc>
              <a:spcBef>
                <a:spcPct val="0"/>
              </a:spcBef>
            </a:pPr>
            <a:r>
              <a:rPr lang="en-US" sz="1135" dirty="0">
                <a:solidFill>
                  <a:srgbClr val="000000"/>
                </a:solidFill>
                <a:latin typeface="Calibri (MS)" panose="020F0502020204030204"/>
                <a:ea typeface="Calibri (MS)" panose="020F0502020204030204"/>
                <a:cs typeface="Calibri (MS)" panose="020F0502020204030204"/>
                <a:sym typeface="Calibri (MS)" panose="020F0502020204030204"/>
              </a:rPr>
              <a:t>▪ </a:t>
            </a:r>
            <a:r>
              <a:rPr lang="en-US" sz="1135" dirty="0" err="1">
                <a:solidFill>
                  <a:srgbClr val="000000"/>
                </a:solidFill>
                <a:latin typeface="Calibri (MS)" panose="020F0502020204030204"/>
                <a:ea typeface="Calibri (MS)" panose="020F0502020204030204"/>
                <a:cs typeface="Calibri (MS)" panose="020F0502020204030204"/>
                <a:sym typeface="Calibri (MS)" panose="020F0502020204030204"/>
              </a:rPr>
              <a:t>kube</a:t>
            </a:r>
            <a:r>
              <a:rPr lang="en-US" sz="1135" dirty="0">
                <a:solidFill>
                  <a:srgbClr val="000000"/>
                </a:solidFill>
                <a:latin typeface="Calibri (MS)" panose="020F0502020204030204"/>
                <a:ea typeface="Calibri (MS)" panose="020F0502020204030204"/>
                <a:cs typeface="Calibri (MS)" panose="020F0502020204030204"/>
                <a:sym typeface="Calibri (MS)" panose="020F0502020204030204"/>
              </a:rPr>
              <a:t>- system </a:t>
            </a:r>
          </a:p>
          <a:p>
            <a:pPr algn="l">
              <a:lnSpc>
                <a:spcPts val="1345"/>
              </a:lnSpc>
              <a:spcBef>
                <a:spcPct val="0"/>
              </a:spcBef>
            </a:pPr>
            <a:r>
              <a:rPr lang="en-US" sz="1135" dirty="0">
                <a:solidFill>
                  <a:srgbClr val="000000"/>
                </a:solidFill>
                <a:latin typeface="Calibri (MS)" panose="020F0502020204030204"/>
                <a:ea typeface="Calibri (MS)" panose="020F0502020204030204"/>
                <a:cs typeface="Calibri (MS)" panose="020F0502020204030204"/>
                <a:sym typeface="Calibri (MS)" panose="020F0502020204030204"/>
              </a:rPr>
              <a:t>to manage cluster resources</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495300"/>
            <a:ext cx="1095651" cy="763523"/>
          </a:xfrm>
          <a:prstGeom prst="rect">
            <a:avLst/>
          </a:prstGeom>
        </p:spPr>
        <p:txBody>
          <a:bodyPr lIns="0" tIns="0" rIns="0" bIns="0" rtlCol="0" anchor="t">
            <a:spAutoFit/>
          </a:bodyPr>
          <a:lstStyle/>
          <a:p>
            <a:pPr algn="l">
              <a:lnSpc>
                <a:spcPts val="1465"/>
              </a:lnSpc>
              <a:spcBef>
                <a:spcPct val="0"/>
              </a:spcBef>
            </a:pPr>
            <a:r>
              <a:rPr lang="en-US" sz="1240">
                <a:solidFill>
                  <a:srgbClr val="000000"/>
                </a:solidFill>
                <a:latin typeface="Calibri (MS)" panose="020F0502020204030204"/>
                <a:ea typeface="Calibri (MS)" panose="020F0502020204030204"/>
                <a:cs typeface="Calibri (MS)" panose="020F0502020204030204"/>
                <a:sym typeface="Calibri (MS)" panose="020F0502020204030204"/>
              </a:rPr>
              <a:t>apiVersion: v1</a:t>
            </a:r>
          </a:p>
          <a:p>
            <a:pPr algn="l">
              <a:lnSpc>
                <a:spcPts val="1465"/>
              </a:lnSpc>
              <a:spcBef>
                <a:spcPct val="0"/>
              </a:spcBef>
            </a:pPr>
            <a:r>
              <a:rPr lang="en-US" sz="1240">
                <a:solidFill>
                  <a:srgbClr val="000000"/>
                </a:solidFill>
                <a:latin typeface="Calibri (MS)" panose="020F0502020204030204"/>
                <a:ea typeface="Calibri (MS)" panose="020F0502020204030204"/>
                <a:cs typeface="Calibri (MS)" panose="020F0502020204030204"/>
                <a:sym typeface="Calibri (MS)" panose="020F0502020204030204"/>
              </a:rPr>
              <a:t>kind: Namespace</a:t>
            </a:r>
          </a:p>
          <a:p>
            <a:pPr algn="l">
              <a:lnSpc>
                <a:spcPts val="1465"/>
              </a:lnSpc>
              <a:spcBef>
                <a:spcPct val="0"/>
              </a:spcBef>
            </a:pPr>
            <a:r>
              <a:rPr lang="en-US" sz="1240">
                <a:solidFill>
                  <a:srgbClr val="000000"/>
                </a:solidFill>
                <a:latin typeface="Calibri (MS)" panose="020F0502020204030204"/>
                <a:ea typeface="Calibri (MS)" panose="020F0502020204030204"/>
                <a:cs typeface="Calibri (MS)" panose="020F0502020204030204"/>
                <a:sym typeface="Calibri (MS)" panose="020F0502020204030204"/>
              </a:rPr>
              <a:t>metadata: </a:t>
            </a:r>
          </a:p>
          <a:p>
            <a:pPr algn="l">
              <a:lnSpc>
                <a:spcPts val="1465"/>
              </a:lnSpc>
              <a:spcBef>
                <a:spcPct val="0"/>
              </a:spcBef>
            </a:pPr>
            <a:r>
              <a:rPr lang="en-US" sz="1240">
                <a:solidFill>
                  <a:srgbClr val="000000"/>
                </a:solidFill>
                <a:latin typeface="Calibri (MS)" panose="020F0502020204030204"/>
                <a:ea typeface="Calibri (MS)" panose="020F0502020204030204"/>
                <a:cs typeface="Calibri (MS)" panose="020F0502020204030204"/>
                <a:sym typeface="Calibri (MS)" panose="020F0502020204030204"/>
              </a:rPr>
              <a:t>  name: jaitif</a:t>
            </a:r>
          </a:p>
        </p:txBody>
      </p:sp>
      <p:sp>
        <p:nvSpPr>
          <p:cNvPr id="3" name="TextBox 3"/>
          <p:cNvSpPr txBox="1"/>
          <p:nvPr/>
        </p:nvSpPr>
        <p:spPr>
          <a:xfrm>
            <a:off x="2091091" y="332934"/>
            <a:ext cx="4823522" cy="4458583"/>
          </a:xfrm>
          <a:prstGeom prst="rect">
            <a:avLst/>
          </a:prstGeom>
        </p:spPr>
        <p:txBody>
          <a:bodyPr lIns="0" tIns="0" rIns="0" bIns="0" rtlCol="0" anchor="t">
            <a:spAutoFit/>
          </a:bodyPr>
          <a:lstStyle/>
          <a:p>
            <a:pPr algn="l">
              <a:lnSpc>
                <a:spcPts val="1130"/>
              </a:lnSpc>
              <a:spcBef>
                <a:spcPct val="0"/>
              </a:spcBef>
            </a:pPr>
            <a:r>
              <a:rPr lang="en-US" sz="955" dirty="0">
                <a:solidFill>
                  <a:srgbClr val="000000"/>
                </a:solidFill>
                <a:latin typeface="Calibri (MS)" panose="020F0502020204030204"/>
                <a:ea typeface="Calibri (MS)" panose="020F0502020204030204"/>
                <a:cs typeface="Calibri (MS)" panose="020F0502020204030204"/>
                <a:sym typeface="Calibri (MS)" panose="020F0502020204030204"/>
              </a:rPr>
              <a:t>---</a:t>
            </a:r>
          </a:p>
          <a:p>
            <a:pPr algn="l">
              <a:lnSpc>
                <a:spcPts val="1130"/>
              </a:lnSpc>
              <a:spcBef>
                <a:spcPct val="0"/>
              </a:spcBef>
            </a:pPr>
            <a:r>
              <a:rPr lang="en-US" sz="955" dirty="0" err="1">
                <a:solidFill>
                  <a:srgbClr val="000000"/>
                </a:solidFill>
                <a:latin typeface="Calibri (MS)" panose="020F0502020204030204"/>
                <a:ea typeface="Calibri (MS)" panose="020F0502020204030204"/>
                <a:cs typeface="Calibri (MS)" panose="020F0502020204030204"/>
                <a:sym typeface="Calibri (MS)" panose="020F0502020204030204"/>
              </a:rPr>
              <a:t>apiVersion</a:t>
            </a:r>
            <a:r>
              <a:rPr lang="en-US" sz="955" dirty="0">
                <a:solidFill>
                  <a:srgbClr val="000000"/>
                </a:solidFill>
                <a:latin typeface="Calibri (MS)" panose="020F0502020204030204"/>
                <a:ea typeface="Calibri (MS)" panose="020F0502020204030204"/>
                <a:cs typeface="Calibri (MS)" panose="020F0502020204030204"/>
                <a:sym typeface="Calibri (MS)" panose="020F0502020204030204"/>
              </a:rPr>
              <a:t>: v1</a:t>
            </a:r>
          </a:p>
          <a:p>
            <a:pPr algn="l">
              <a:lnSpc>
                <a:spcPts val="1130"/>
              </a:lnSpc>
              <a:spcBef>
                <a:spcPct val="0"/>
              </a:spcBef>
            </a:pPr>
            <a:r>
              <a:rPr lang="en-US" sz="955" dirty="0">
                <a:solidFill>
                  <a:srgbClr val="000000"/>
                </a:solidFill>
                <a:latin typeface="Calibri (MS)" panose="020F0502020204030204"/>
                <a:ea typeface="Calibri (MS)" panose="020F0502020204030204"/>
                <a:cs typeface="Calibri (MS)" panose="020F0502020204030204"/>
                <a:sym typeface="Calibri (MS)" panose="020F0502020204030204"/>
              </a:rPr>
              <a:t>kind: Namespace</a:t>
            </a:r>
          </a:p>
          <a:p>
            <a:pPr algn="l">
              <a:lnSpc>
                <a:spcPts val="1130"/>
              </a:lnSpc>
              <a:spcBef>
                <a:spcPct val="0"/>
              </a:spcBef>
            </a:pPr>
            <a:r>
              <a:rPr lang="en-US" sz="955" dirty="0">
                <a:solidFill>
                  <a:srgbClr val="000000"/>
                </a:solidFill>
                <a:latin typeface="Calibri (MS)" panose="020F0502020204030204"/>
                <a:ea typeface="Calibri (MS)" panose="020F0502020204030204"/>
                <a:cs typeface="Calibri (MS)" panose="020F0502020204030204"/>
                <a:sym typeface="Calibri (MS)" panose="020F0502020204030204"/>
              </a:rPr>
              <a:t>metadata:</a:t>
            </a:r>
          </a:p>
          <a:p>
            <a:pPr algn="l">
              <a:lnSpc>
                <a:spcPts val="1130"/>
              </a:lnSpc>
              <a:spcBef>
                <a:spcPct val="0"/>
              </a:spcBef>
            </a:pPr>
            <a:r>
              <a:rPr lang="en-US" sz="955" dirty="0">
                <a:solidFill>
                  <a:srgbClr val="000000"/>
                </a:solidFill>
                <a:latin typeface="Calibri (MS)" panose="020F0502020204030204"/>
                <a:ea typeface="Calibri (MS)" panose="020F0502020204030204"/>
                <a:cs typeface="Calibri (MS)" panose="020F0502020204030204"/>
                <a:sym typeface="Calibri (MS)" panose="020F0502020204030204"/>
              </a:rPr>
              <a:t>  name: </a:t>
            </a:r>
            <a:r>
              <a:rPr lang="en-US" sz="955" dirty="0" err="1">
                <a:solidFill>
                  <a:srgbClr val="000000"/>
                </a:solidFill>
                <a:latin typeface="Calibri (MS)" panose="020F0502020204030204"/>
                <a:ea typeface="Calibri (MS)" panose="020F0502020204030204"/>
                <a:cs typeface="Calibri (MS)" panose="020F0502020204030204"/>
                <a:sym typeface="Calibri (MS)" panose="020F0502020204030204"/>
              </a:rPr>
              <a:t>testns</a:t>
            </a:r>
            <a:endParaRPr lang="en-US" sz="955" dirty="0">
              <a:solidFill>
                <a:srgbClr val="000000"/>
              </a:solidFill>
              <a:latin typeface="Calibri (MS)" panose="020F0502020204030204"/>
              <a:ea typeface="Calibri (MS)" panose="020F0502020204030204"/>
              <a:cs typeface="Calibri (MS)" panose="020F0502020204030204"/>
              <a:sym typeface="Calibri (MS)" panose="020F0502020204030204"/>
            </a:endParaRPr>
          </a:p>
          <a:p>
            <a:pPr algn="l">
              <a:lnSpc>
                <a:spcPts val="1130"/>
              </a:lnSpc>
              <a:spcBef>
                <a:spcPct val="0"/>
              </a:spcBef>
            </a:pPr>
            <a:r>
              <a:rPr lang="en-US" sz="955" dirty="0">
                <a:solidFill>
                  <a:srgbClr val="000000"/>
                </a:solidFill>
                <a:latin typeface="Calibri (MS)" panose="020F0502020204030204"/>
                <a:ea typeface="Calibri (MS)" panose="020F0502020204030204"/>
                <a:cs typeface="Calibri (MS)" panose="020F0502020204030204"/>
                <a:sym typeface="Calibri (MS)" panose="020F0502020204030204"/>
              </a:rPr>
              <a:t>---</a:t>
            </a:r>
          </a:p>
          <a:p>
            <a:pPr algn="l">
              <a:lnSpc>
                <a:spcPts val="1130"/>
              </a:lnSpc>
              <a:spcBef>
                <a:spcPct val="0"/>
              </a:spcBef>
            </a:pPr>
            <a:r>
              <a:rPr lang="en-US" sz="955" dirty="0" err="1">
                <a:solidFill>
                  <a:srgbClr val="000000"/>
                </a:solidFill>
                <a:latin typeface="Calibri (MS)" panose="020F0502020204030204"/>
                <a:ea typeface="Calibri (MS)" panose="020F0502020204030204"/>
                <a:cs typeface="Calibri (MS)" panose="020F0502020204030204"/>
                <a:sym typeface="Calibri (MS)" panose="020F0502020204030204"/>
              </a:rPr>
              <a:t>apiVersion</a:t>
            </a:r>
            <a:r>
              <a:rPr lang="en-US" sz="955" dirty="0">
                <a:solidFill>
                  <a:srgbClr val="000000"/>
                </a:solidFill>
                <a:latin typeface="Calibri (MS)" panose="020F0502020204030204"/>
                <a:ea typeface="Calibri (MS)" panose="020F0502020204030204"/>
                <a:cs typeface="Calibri (MS)" panose="020F0502020204030204"/>
                <a:sym typeface="Calibri (MS)" panose="020F0502020204030204"/>
              </a:rPr>
              <a:t>: v1</a:t>
            </a:r>
          </a:p>
          <a:p>
            <a:pPr algn="l">
              <a:lnSpc>
                <a:spcPts val="1130"/>
              </a:lnSpc>
              <a:spcBef>
                <a:spcPct val="0"/>
              </a:spcBef>
            </a:pPr>
            <a:r>
              <a:rPr lang="en-US" sz="955" dirty="0">
                <a:solidFill>
                  <a:srgbClr val="000000"/>
                </a:solidFill>
                <a:latin typeface="Calibri (MS)" panose="020F0502020204030204"/>
                <a:ea typeface="Calibri (MS)" panose="020F0502020204030204"/>
                <a:cs typeface="Calibri (MS)" panose="020F0502020204030204"/>
                <a:sym typeface="Calibri (MS)" panose="020F0502020204030204"/>
              </a:rPr>
              <a:t>kind: </a:t>
            </a:r>
            <a:r>
              <a:rPr lang="en-US" sz="955" dirty="0" err="1">
                <a:solidFill>
                  <a:srgbClr val="000000"/>
                </a:solidFill>
                <a:latin typeface="Calibri (MS)" panose="020F0502020204030204"/>
                <a:ea typeface="Calibri (MS)" panose="020F0502020204030204"/>
                <a:cs typeface="Calibri (MS)" panose="020F0502020204030204"/>
                <a:sym typeface="Calibri (MS)" panose="020F0502020204030204"/>
              </a:rPr>
              <a:t>ResourceQuota</a:t>
            </a:r>
            <a:endParaRPr lang="en-US" sz="955" dirty="0">
              <a:solidFill>
                <a:srgbClr val="000000"/>
              </a:solidFill>
              <a:latin typeface="Calibri (MS)" panose="020F0502020204030204"/>
              <a:ea typeface="Calibri (MS)" panose="020F0502020204030204"/>
              <a:cs typeface="Calibri (MS)" panose="020F0502020204030204"/>
              <a:sym typeface="Calibri (MS)" panose="020F0502020204030204"/>
            </a:endParaRPr>
          </a:p>
          <a:p>
            <a:pPr algn="l">
              <a:lnSpc>
                <a:spcPts val="1130"/>
              </a:lnSpc>
              <a:spcBef>
                <a:spcPct val="0"/>
              </a:spcBef>
            </a:pPr>
            <a:r>
              <a:rPr lang="en-US" sz="955" dirty="0">
                <a:solidFill>
                  <a:srgbClr val="000000"/>
                </a:solidFill>
                <a:latin typeface="Calibri (MS)" panose="020F0502020204030204"/>
                <a:ea typeface="Calibri (MS)" panose="020F0502020204030204"/>
                <a:cs typeface="Calibri (MS)" panose="020F0502020204030204"/>
                <a:sym typeface="Calibri (MS)" panose="020F0502020204030204"/>
              </a:rPr>
              <a:t>metadata:</a:t>
            </a:r>
          </a:p>
          <a:p>
            <a:pPr algn="l">
              <a:lnSpc>
                <a:spcPts val="1130"/>
              </a:lnSpc>
              <a:spcBef>
                <a:spcPct val="0"/>
              </a:spcBef>
            </a:pPr>
            <a:r>
              <a:rPr lang="en-US" sz="955" dirty="0">
                <a:solidFill>
                  <a:srgbClr val="000000"/>
                </a:solidFill>
                <a:latin typeface="Calibri (MS)" panose="020F0502020204030204"/>
                <a:ea typeface="Calibri (MS)" panose="020F0502020204030204"/>
                <a:cs typeface="Calibri (MS)" panose="020F0502020204030204"/>
                <a:sym typeface="Calibri (MS)" panose="020F0502020204030204"/>
              </a:rPr>
              <a:t>  name: </a:t>
            </a:r>
            <a:r>
              <a:rPr lang="en-US" sz="955" dirty="0" err="1">
                <a:solidFill>
                  <a:srgbClr val="000000"/>
                </a:solidFill>
                <a:latin typeface="Calibri (MS)" panose="020F0502020204030204"/>
                <a:ea typeface="Calibri (MS)" panose="020F0502020204030204"/>
                <a:cs typeface="Calibri (MS)" panose="020F0502020204030204"/>
                <a:sym typeface="Calibri (MS)" panose="020F0502020204030204"/>
              </a:rPr>
              <a:t>testnsquota</a:t>
            </a:r>
            <a:endParaRPr lang="en-US" sz="955" dirty="0">
              <a:solidFill>
                <a:srgbClr val="000000"/>
              </a:solidFill>
              <a:latin typeface="Calibri (MS)" panose="020F0502020204030204"/>
              <a:ea typeface="Calibri (MS)" panose="020F0502020204030204"/>
              <a:cs typeface="Calibri (MS)" panose="020F0502020204030204"/>
              <a:sym typeface="Calibri (MS)" panose="020F0502020204030204"/>
            </a:endParaRPr>
          </a:p>
          <a:p>
            <a:pPr algn="l">
              <a:lnSpc>
                <a:spcPts val="1130"/>
              </a:lnSpc>
              <a:spcBef>
                <a:spcPct val="0"/>
              </a:spcBef>
            </a:pPr>
            <a:r>
              <a:rPr lang="en-US" sz="955" dirty="0">
                <a:solidFill>
                  <a:srgbClr val="000000"/>
                </a:solidFill>
                <a:latin typeface="Calibri (MS)" panose="020F0502020204030204"/>
                <a:ea typeface="Calibri (MS)" panose="020F0502020204030204"/>
                <a:cs typeface="Calibri (MS)" panose="020F0502020204030204"/>
                <a:sym typeface="Calibri (MS)" panose="020F0502020204030204"/>
              </a:rPr>
              <a:t>  namespace: </a:t>
            </a:r>
            <a:r>
              <a:rPr lang="en-US" sz="955" dirty="0" err="1">
                <a:solidFill>
                  <a:srgbClr val="000000"/>
                </a:solidFill>
                <a:latin typeface="Calibri (MS)" panose="020F0502020204030204"/>
                <a:ea typeface="Calibri (MS)" panose="020F0502020204030204"/>
                <a:cs typeface="Calibri (MS)" panose="020F0502020204030204"/>
                <a:sym typeface="Calibri (MS)" panose="020F0502020204030204"/>
              </a:rPr>
              <a:t>testns</a:t>
            </a:r>
            <a:endParaRPr lang="en-US" sz="955" dirty="0">
              <a:solidFill>
                <a:srgbClr val="000000"/>
              </a:solidFill>
              <a:latin typeface="Calibri (MS)" panose="020F0502020204030204"/>
              <a:ea typeface="Calibri (MS)" panose="020F0502020204030204"/>
              <a:cs typeface="Calibri (MS)" panose="020F0502020204030204"/>
              <a:sym typeface="Calibri (MS)" panose="020F0502020204030204"/>
            </a:endParaRPr>
          </a:p>
          <a:p>
            <a:pPr algn="l">
              <a:lnSpc>
                <a:spcPts val="1130"/>
              </a:lnSpc>
              <a:spcBef>
                <a:spcPct val="0"/>
              </a:spcBef>
            </a:pPr>
            <a:r>
              <a:rPr lang="en-US" sz="955" dirty="0">
                <a:solidFill>
                  <a:srgbClr val="000000"/>
                </a:solidFill>
                <a:latin typeface="Calibri (MS)" panose="020F0502020204030204"/>
                <a:ea typeface="Calibri (MS)" panose="020F0502020204030204"/>
                <a:cs typeface="Calibri (MS)" panose="020F0502020204030204"/>
                <a:sym typeface="Calibri (MS)" panose="020F0502020204030204"/>
              </a:rPr>
              <a:t>spec:</a:t>
            </a:r>
          </a:p>
          <a:p>
            <a:pPr algn="l">
              <a:lnSpc>
                <a:spcPts val="1130"/>
              </a:lnSpc>
              <a:spcBef>
                <a:spcPct val="0"/>
              </a:spcBef>
            </a:pPr>
            <a:r>
              <a:rPr lang="en-US" sz="955" dirty="0">
                <a:solidFill>
                  <a:srgbClr val="000000"/>
                </a:solidFill>
                <a:latin typeface="Calibri (MS)" panose="020F0502020204030204"/>
                <a:ea typeface="Calibri (MS)" panose="020F0502020204030204"/>
                <a:cs typeface="Calibri (MS)" panose="020F0502020204030204"/>
                <a:sym typeface="Calibri (MS)" panose="020F0502020204030204"/>
              </a:rPr>
              <a:t>  hard:</a:t>
            </a:r>
          </a:p>
          <a:p>
            <a:pPr algn="l">
              <a:lnSpc>
                <a:spcPts val="1130"/>
              </a:lnSpc>
              <a:spcBef>
                <a:spcPct val="0"/>
              </a:spcBef>
            </a:pPr>
            <a:r>
              <a:rPr lang="en-US" sz="955" dirty="0">
                <a:solidFill>
                  <a:srgbClr val="000000"/>
                </a:solidFill>
                <a:latin typeface="Calibri (MS)" panose="020F0502020204030204"/>
                <a:ea typeface="Calibri (MS)" panose="020F0502020204030204"/>
                <a:cs typeface="Calibri (MS)" panose="020F0502020204030204"/>
                <a:sym typeface="Calibri (MS)" panose="020F0502020204030204"/>
              </a:rPr>
              <a:t>    pods: "1"</a:t>
            </a:r>
          </a:p>
          <a:p>
            <a:pPr algn="l">
              <a:lnSpc>
                <a:spcPts val="1130"/>
              </a:lnSpc>
              <a:spcBef>
                <a:spcPct val="0"/>
              </a:spcBef>
            </a:pPr>
            <a:r>
              <a:rPr lang="en-US" sz="955" dirty="0">
                <a:solidFill>
                  <a:srgbClr val="000000"/>
                </a:solidFill>
                <a:latin typeface="Calibri (MS)" panose="020F0502020204030204"/>
                <a:ea typeface="Calibri (MS)" panose="020F0502020204030204"/>
                <a:cs typeface="Calibri (MS)" panose="020F0502020204030204"/>
                <a:sym typeface="Calibri (MS)" panose="020F0502020204030204"/>
              </a:rPr>
              <a:t>    </a:t>
            </a:r>
            <a:r>
              <a:rPr lang="en-US" sz="955" dirty="0" err="1">
                <a:solidFill>
                  <a:srgbClr val="000000"/>
                </a:solidFill>
                <a:latin typeface="Calibri (MS)" panose="020F0502020204030204"/>
                <a:ea typeface="Calibri (MS)" panose="020F0502020204030204"/>
                <a:cs typeface="Calibri (MS)" panose="020F0502020204030204"/>
                <a:sym typeface="Calibri (MS)" panose="020F0502020204030204"/>
              </a:rPr>
              <a:t>requests.memory</a:t>
            </a:r>
            <a:r>
              <a:rPr lang="en-US" sz="955" dirty="0">
                <a:solidFill>
                  <a:srgbClr val="000000"/>
                </a:solidFill>
                <a:latin typeface="Calibri (MS)" panose="020F0502020204030204"/>
                <a:ea typeface="Calibri (MS)" panose="020F0502020204030204"/>
                <a:cs typeface="Calibri (MS)" panose="020F0502020204030204"/>
                <a:sym typeface="Calibri (MS)" panose="020F0502020204030204"/>
              </a:rPr>
              <a:t>: "1Gi"</a:t>
            </a:r>
          </a:p>
          <a:p>
            <a:pPr algn="l">
              <a:lnSpc>
                <a:spcPts val="1130"/>
              </a:lnSpc>
              <a:spcBef>
                <a:spcPct val="0"/>
              </a:spcBef>
            </a:pPr>
            <a:r>
              <a:rPr lang="en-US" sz="955" dirty="0">
                <a:solidFill>
                  <a:srgbClr val="000000"/>
                </a:solidFill>
                <a:latin typeface="Calibri (MS)" panose="020F0502020204030204"/>
                <a:ea typeface="Calibri (MS)" panose="020F0502020204030204"/>
                <a:cs typeface="Calibri (MS)" panose="020F0502020204030204"/>
                <a:sym typeface="Calibri (MS)" panose="020F0502020204030204"/>
              </a:rPr>
              <a:t>    </a:t>
            </a:r>
            <a:r>
              <a:rPr lang="en-US" sz="955" dirty="0" err="1">
                <a:solidFill>
                  <a:srgbClr val="000000"/>
                </a:solidFill>
                <a:latin typeface="Calibri (MS)" panose="020F0502020204030204"/>
                <a:ea typeface="Calibri (MS)" panose="020F0502020204030204"/>
                <a:cs typeface="Calibri (MS)" panose="020F0502020204030204"/>
                <a:sym typeface="Calibri (MS)" panose="020F0502020204030204"/>
              </a:rPr>
              <a:t>requests.cpu</a:t>
            </a:r>
            <a:r>
              <a:rPr lang="en-US" sz="955" dirty="0">
                <a:solidFill>
                  <a:srgbClr val="000000"/>
                </a:solidFill>
                <a:latin typeface="Calibri (MS)" panose="020F0502020204030204"/>
                <a:ea typeface="Calibri (MS)" panose="020F0502020204030204"/>
                <a:cs typeface="Calibri (MS)" panose="020F0502020204030204"/>
                <a:sym typeface="Calibri (MS)" panose="020F0502020204030204"/>
              </a:rPr>
              <a:t>: "1"</a:t>
            </a:r>
          </a:p>
          <a:p>
            <a:pPr algn="l">
              <a:lnSpc>
                <a:spcPts val="1130"/>
              </a:lnSpc>
              <a:spcBef>
                <a:spcPct val="0"/>
              </a:spcBef>
            </a:pPr>
            <a:r>
              <a:rPr lang="en-US" sz="955" dirty="0">
                <a:solidFill>
                  <a:srgbClr val="000000"/>
                </a:solidFill>
                <a:latin typeface="Calibri (MS)" panose="020F0502020204030204"/>
                <a:ea typeface="Calibri (MS)" panose="020F0502020204030204"/>
                <a:cs typeface="Calibri (MS)" panose="020F0502020204030204"/>
                <a:sym typeface="Calibri (MS)" panose="020F0502020204030204"/>
              </a:rPr>
              <a:t># If you are specifying requests and limits on quotas you have to define them in the POD </a:t>
            </a:r>
            <a:r>
              <a:rPr lang="en-US" sz="955" dirty="0" err="1">
                <a:solidFill>
                  <a:srgbClr val="000000"/>
                </a:solidFill>
                <a:latin typeface="Calibri (MS)" panose="020F0502020204030204"/>
                <a:ea typeface="Calibri (MS)" panose="020F0502020204030204"/>
                <a:cs typeface="Calibri (MS)" panose="020F0502020204030204"/>
                <a:sym typeface="Calibri (MS)" panose="020F0502020204030204"/>
              </a:rPr>
              <a:t>sepc</a:t>
            </a:r>
            <a:r>
              <a:rPr lang="en-US" sz="955" dirty="0">
                <a:solidFill>
                  <a:srgbClr val="000000"/>
                </a:solidFill>
                <a:latin typeface="Calibri (MS)" panose="020F0502020204030204"/>
                <a:ea typeface="Calibri (MS)" panose="020F0502020204030204"/>
                <a:cs typeface="Calibri (MS)" panose="020F0502020204030204"/>
                <a:sym typeface="Calibri (MS)" panose="020F0502020204030204"/>
              </a:rPr>
              <a:t> also</a:t>
            </a:r>
          </a:p>
          <a:p>
            <a:pPr algn="l">
              <a:lnSpc>
                <a:spcPts val="1130"/>
              </a:lnSpc>
              <a:spcBef>
                <a:spcPct val="0"/>
              </a:spcBef>
            </a:pPr>
            <a:r>
              <a:rPr lang="en-US" sz="955" dirty="0">
                <a:solidFill>
                  <a:srgbClr val="000000"/>
                </a:solidFill>
                <a:latin typeface="Calibri (MS)" panose="020F0502020204030204"/>
                <a:ea typeface="Calibri (MS)" panose="020F0502020204030204"/>
                <a:cs typeface="Calibri (MS)" panose="020F0502020204030204"/>
                <a:sym typeface="Calibri (MS)" panose="020F0502020204030204"/>
              </a:rPr>
              <a:t>---</a:t>
            </a:r>
          </a:p>
          <a:p>
            <a:pPr algn="l">
              <a:lnSpc>
                <a:spcPts val="1130"/>
              </a:lnSpc>
              <a:spcBef>
                <a:spcPct val="0"/>
              </a:spcBef>
            </a:pPr>
            <a:r>
              <a:rPr lang="en-US" sz="955" dirty="0" err="1">
                <a:solidFill>
                  <a:srgbClr val="000000"/>
                </a:solidFill>
                <a:latin typeface="Calibri (MS)" panose="020F0502020204030204"/>
                <a:ea typeface="Calibri (MS)" panose="020F0502020204030204"/>
                <a:cs typeface="Calibri (MS)" panose="020F0502020204030204"/>
                <a:sym typeface="Calibri (MS)" panose="020F0502020204030204"/>
              </a:rPr>
              <a:t>apiVersion</a:t>
            </a:r>
            <a:r>
              <a:rPr lang="en-US" sz="955" dirty="0">
                <a:solidFill>
                  <a:srgbClr val="000000"/>
                </a:solidFill>
                <a:latin typeface="Calibri (MS)" panose="020F0502020204030204"/>
                <a:ea typeface="Calibri (MS)" panose="020F0502020204030204"/>
                <a:cs typeface="Calibri (MS)" panose="020F0502020204030204"/>
                <a:sym typeface="Calibri (MS)" panose="020F0502020204030204"/>
              </a:rPr>
              <a:t>: v1</a:t>
            </a:r>
          </a:p>
          <a:p>
            <a:pPr algn="l">
              <a:lnSpc>
                <a:spcPts val="1130"/>
              </a:lnSpc>
              <a:spcBef>
                <a:spcPct val="0"/>
              </a:spcBef>
            </a:pPr>
            <a:r>
              <a:rPr lang="en-US" sz="955" dirty="0">
                <a:solidFill>
                  <a:srgbClr val="000000"/>
                </a:solidFill>
                <a:latin typeface="Calibri (MS)" panose="020F0502020204030204"/>
                <a:ea typeface="Calibri (MS)" panose="020F0502020204030204"/>
                <a:cs typeface="Calibri (MS)" panose="020F0502020204030204"/>
                <a:sym typeface="Calibri (MS)" panose="020F0502020204030204"/>
              </a:rPr>
              <a:t>kind: Pod</a:t>
            </a:r>
          </a:p>
          <a:p>
            <a:pPr algn="l">
              <a:lnSpc>
                <a:spcPts val="1130"/>
              </a:lnSpc>
              <a:spcBef>
                <a:spcPct val="0"/>
              </a:spcBef>
            </a:pPr>
            <a:r>
              <a:rPr lang="en-US" sz="955" dirty="0">
                <a:solidFill>
                  <a:srgbClr val="000000"/>
                </a:solidFill>
                <a:latin typeface="Calibri (MS)" panose="020F0502020204030204"/>
                <a:ea typeface="Calibri (MS)" panose="020F0502020204030204"/>
                <a:cs typeface="Calibri (MS)" panose="020F0502020204030204"/>
                <a:sym typeface="Calibri (MS)" panose="020F0502020204030204"/>
              </a:rPr>
              <a:t>metadata:</a:t>
            </a:r>
          </a:p>
          <a:p>
            <a:pPr algn="l">
              <a:lnSpc>
                <a:spcPts val="1130"/>
              </a:lnSpc>
              <a:spcBef>
                <a:spcPct val="0"/>
              </a:spcBef>
            </a:pPr>
            <a:r>
              <a:rPr lang="en-US" sz="955" dirty="0">
                <a:solidFill>
                  <a:srgbClr val="000000"/>
                </a:solidFill>
                <a:latin typeface="Calibri (MS)" panose="020F0502020204030204"/>
                <a:ea typeface="Calibri (MS)" panose="020F0502020204030204"/>
                <a:cs typeface="Calibri (MS)" panose="020F0502020204030204"/>
                <a:sym typeface="Calibri (MS)" panose="020F0502020204030204"/>
              </a:rPr>
              <a:t>  name: </a:t>
            </a:r>
            <a:r>
              <a:rPr lang="en-US" sz="955" dirty="0" err="1">
                <a:solidFill>
                  <a:srgbClr val="000000"/>
                </a:solidFill>
                <a:latin typeface="Calibri (MS)" panose="020F0502020204030204"/>
                <a:ea typeface="Calibri (MS)" panose="020F0502020204030204"/>
                <a:cs typeface="Calibri (MS)" panose="020F0502020204030204"/>
                <a:sym typeface="Calibri (MS)" panose="020F0502020204030204"/>
              </a:rPr>
              <a:t>testnspod</a:t>
            </a:r>
            <a:endParaRPr lang="en-US" sz="955" dirty="0">
              <a:solidFill>
                <a:srgbClr val="000000"/>
              </a:solidFill>
              <a:latin typeface="Calibri (MS)" panose="020F0502020204030204"/>
              <a:ea typeface="Calibri (MS)" panose="020F0502020204030204"/>
              <a:cs typeface="Calibri (MS)" panose="020F0502020204030204"/>
              <a:sym typeface="Calibri (MS)" panose="020F0502020204030204"/>
            </a:endParaRPr>
          </a:p>
          <a:p>
            <a:pPr algn="l">
              <a:lnSpc>
                <a:spcPts val="1130"/>
              </a:lnSpc>
              <a:spcBef>
                <a:spcPct val="0"/>
              </a:spcBef>
            </a:pPr>
            <a:r>
              <a:rPr lang="en-US" sz="955" dirty="0">
                <a:solidFill>
                  <a:srgbClr val="000000"/>
                </a:solidFill>
                <a:latin typeface="Calibri (MS)" panose="020F0502020204030204"/>
                <a:ea typeface="Calibri (MS)" panose="020F0502020204030204"/>
                <a:cs typeface="Calibri (MS)" panose="020F0502020204030204"/>
                <a:sym typeface="Calibri (MS)" panose="020F0502020204030204"/>
              </a:rPr>
              <a:t>  namespace: </a:t>
            </a:r>
            <a:r>
              <a:rPr lang="en-US" sz="955" dirty="0" err="1">
                <a:solidFill>
                  <a:srgbClr val="000000"/>
                </a:solidFill>
                <a:latin typeface="Calibri (MS)" panose="020F0502020204030204"/>
                <a:ea typeface="Calibri (MS)" panose="020F0502020204030204"/>
                <a:cs typeface="Calibri (MS)" panose="020F0502020204030204"/>
                <a:sym typeface="Calibri (MS)" panose="020F0502020204030204"/>
              </a:rPr>
              <a:t>testns</a:t>
            </a:r>
            <a:endParaRPr lang="en-US" sz="955" dirty="0">
              <a:solidFill>
                <a:srgbClr val="000000"/>
              </a:solidFill>
              <a:latin typeface="Calibri (MS)" panose="020F0502020204030204"/>
              <a:ea typeface="Calibri (MS)" panose="020F0502020204030204"/>
              <a:cs typeface="Calibri (MS)" panose="020F0502020204030204"/>
              <a:sym typeface="Calibri (MS)" panose="020F0502020204030204"/>
            </a:endParaRPr>
          </a:p>
          <a:p>
            <a:pPr algn="l">
              <a:lnSpc>
                <a:spcPts val="1130"/>
              </a:lnSpc>
              <a:spcBef>
                <a:spcPct val="0"/>
              </a:spcBef>
            </a:pPr>
            <a:r>
              <a:rPr lang="en-US" sz="955" dirty="0">
                <a:solidFill>
                  <a:srgbClr val="000000"/>
                </a:solidFill>
                <a:latin typeface="Calibri (MS)" panose="020F0502020204030204"/>
                <a:ea typeface="Calibri (MS)" panose="020F0502020204030204"/>
                <a:cs typeface="Calibri (MS)" panose="020F0502020204030204"/>
                <a:sym typeface="Calibri (MS)" panose="020F0502020204030204"/>
              </a:rPr>
              <a:t>spec:</a:t>
            </a:r>
          </a:p>
          <a:p>
            <a:pPr algn="l">
              <a:lnSpc>
                <a:spcPts val="1130"/>
              </a:lnSpc>
              <a:spcBef>
                <a:spcPct val="0"/>
              </a:spcBef>
            </a:pPr>
            <a:r>
              <a:rPr lang="en-US" sz="955" dirty="0">
                <a:solidFill>
                  <a:srgbClr val="000000"/>
                </a:solidFill>
                <a:latin typeface="Calibri (MS)" panose="020F0502020204030204"/>
                <a:ea typeface="Calibri (MS)" panose="020F0502020204030204"/>
                <a:cs typeface="Calibri (MS)" panose="020F0502020204030204"/>
                <a:sym typeface="Calibri (MS)" panose="020F0502020204030204"/>
              </a:rPr>
              <a:t>  containers:</a:t>
            </a:r>
          </a:p>
          <a:p>
            <a:pPr algn="l">
              <a:lnSpc>
                <a:spcPts val="1130"/>
              </a:lnSpc>
              <a:spcBef>
                <a:spcPct val="0"/>
              </a:spcBef>
            </a:pPr>
            <a:r>
              <a:rPr lang="en-US" sz="955" dirty="0">
                <a:solidFill>
                  <a:srgbClr val="000000"/>
                </a:solidFill>
                <a:latin typeface="Calibri (MS)" panose="020F0502020204030204"/>
                <a:ea typeface="Calibri (MS)" panose="020F0502020204030204"/>
                <a:cs typeface="Calibri (MS)" panose="020F0502020204030204"/>
                <a:sym typeface="Calibri (MS)" panose="020F0502020204030204"/>
              </a:rPr>
              <a:t>  - name: </a:t>
            </a:r>
            <a:r>
              <a:rPr lang="en-US" sz="955" dirty="0" err="1">
                <a:solidFill>
                  <a:srgbClr val="000000"/>
                </a:solidFill>
                <a:latin typeface="Calibri (MS)" panose="020F0502020204030204"/>
                <a:ea typeface="Calibri (MS)" panose="020F0502020204030204"/>
                <a:cs typeface="Calibri (MS)" panose="020F0502020204030204"/>
                <a:sym typeface="Calibri (MS)" panose="020F0502020204030204"/>
              </a:rPr>
              <a:t>testnscon</a:t>
            </a:r>
            <a:endParaRPr lang="en-US" sz="955" dirty="0">
              <a:solidFill>
                <a:srgbClr val="000000"/>
              </a:solidFill>
              <a:latin typeface="Calibri (MS)" panose="020F0502020204030204"/>
              <a:ea typeface="Calibri (MS)" panose="020F0502020204030204"/>
              <a:cs typeface="Calibri (MS)" panose="020F0502020204030204"/>
              <a:sym typeface="Calibri (MS)" panose="020F0502020204030204"/>
            </a:endParaRPr>
          </a:p>
          <a:p>
            <a:pPr algn="l">
              <a:lnSpc>
                <a:spcPts val="1130"/>
              </a:lnSpc>
              <a:spcBef>
                <a:spcPct val="0"/>
              </a:spcBef>
            </a:pPr>
            <a:r>
              <a:rPr lang="en-US" sz="955" dirty="0">
                <a:solidFill>
                  <a:srgbClr val="000000"/>
                </a:solidFill>
                <a:latin typeface="Calibri (MS)" panose="020F0502020204030204"/>
                <a:ea typeface="Calibri (MS)" panose="020F0502020204030204"/>
                <a:cs typeface="Calibri (MS)" panose="020F0502020204030204"/>
                <a:sym typeface="Calibri (MS)" panose="020F0502020204030204"/>
              </a:rPr>
              <a:t>    image: </a:t>
            </a:r>
            <a:r>
              <a:rPr lang="en-US" sz="955" dirty="0" err="1">
                <a:solidFill>
                  <a:srgbClr val="000000"/>
                </a:solidFill>
                <a:latin typeface="Calibri (MS)" panose="020F0502020204030204"/>
                <a:ea typeface="Calibri (MS)" panose="020F0502020204030204"/>
                <a:cs typeface="Calibri (MS)" panose="020F0502020204030204"/>
                <a:sym typeface="Calibri (MS)" panose="020F0502020204030204"/>
              </a:rPr>
              <a:t>httpd:latest</a:t>
            </a:r>
            <a:endParaRPr lang="en-US" sz="955" dirty="0">
              <a:solidFill>
                <a:srgbClr val="000000"/>
              </a:solidFill>
              <a:latin typeface="Calibri (MS)" panose="020F0502020204030204"/>
              <a:ea typeface="Calibri (MS)" panose="020F0502020204030204"/>
              <a:cs typeface="Calibri (MS)" panose="020F0502020204030204"/>
              <a:sym typeface="Calibri (MS)" panose="020F0502020204030204"/>
            </a:endParaRPr>
          </a:p>
          <a:p>
            <a:pPr algn="l">
              <a:lnSpc>
                <a:spcPts val="1130"/>
              </a:lnSpc>
              <a:spcBef>
                <a:spcPct val="0"/>
              </a:spcBef>
            </a:pPr>
            <a:r>
              <a:rPr lang="en-US" sz="955" dirty="0">
                <a:solidFill>
                  <a:srgbClr val="000000"/>
                </a:solidFill>
                <a:latin typeface="Calibri (MS)" panose="020F0502020204030204"/>
                <a:ea typeface="Calibri (MS)" panose="020F0502020204030204"/>
                <a:cs typeface="Calibri (MS)" panose="020F0502020204030204"/>
                <a:sym typeface="Calibri (MS)" panose="020F0502020204030204"/>
              </a:rPr>
              <a:t>    resources:</a:t>
            </a:r>
          </a:p>
          <a:p>
            <a:pPr algn="l">
              <a:lnSpc>
                <a:spcPts val="1130"/>
              </a:lnSpc>
              <a:spcBef>
                <a:spcPct val="0"/>
              </a:spcBef>
            </a:pPr>
            <a:r>
              <a:rPr lang="en-US" sz="955" dirty="0">
                <a:solidFill>
                  <a:srgbClr val="000000"/>
                </a:solidFill>
                <a:latin typeface="Calibri (MS)" panose="020F0502020204030204"/>
                <a:ea typeface="Calibri (MS)" panose="020F0502020204030204"/>
                <a:cs typeface="Calibri (MS)" panose="020F0502020204030204"/>
                <a:sym typeface="Calibri (MS)" panose="020F0502020204030204"/>
              </a:rPr>
              <a:t>      requests:</a:t>
            </a:r>
          </a:p>
          <a:p>
            <a:pPr algn="l">
              <a:lnSpc>
                <a:spcPts val="1130"/>
              </a:lnSpc>
              <a:spcBef>
                <a:spcPct val="0"/>
              </a:spcBef>
            </a:pPr>
            <a:r>
              <a:rPr lang="en-US" sz="955" dirty="0">
                <a:solidFill>
                  <a:srgbClr val="000000"/>
                </a:solidFill>
                <a:latin typeface="Calibri (MS)" panose="020F0502020204030204"/>
                <a:ea typeface="Calibri (MS)" panose="020F0502020204030204"/>
                <a:cs typeface="Calibri (MS)" panose="020F0502020204030204"/>
                <a:sym typeface="Calibri (MS)" panose="020F0502020204030204"/>
              </a:rPr>
              <a:t>        memory: "100Mi"</a:t>
            </a:r>
          </a:p>
          <a:p>
            <a:pPr algn="l">
              <a:lnSpc>
                <a:spcPts val="1130"/>
              </a:lnSpc>
              <a:spcBef>
                <a:spcPct val="0"/>
              </a:spcBef>
            </a:pPr>
            <a:r>
              <a:rPr lang="en-US" sz="955" dirty="0">
                <a:solidFill>
                  <a:srgbClr val="000000"/>
                </a:solidFill>
                <a:latin typeface="Calibri (MS)" panose="020F0502020204030204"/>
                <a:ea typeface="Calibri (MS)" panose="020F0502020204030204"/>
                <a:cs typeface="Calibri (MS)" panose="020F0502020204030204"/>
                <a:sym typeface="Calibri (MS)" panose="020F0502020204030204"/>
              </a:rPr>
              <a:t>        </a:t>
            </a:r>
            <a:r>
              <a:rPr lang="en-US" sz="955" dirty="0" err="1">
                <a:solidFill>
                  <a:srgbClr val="000000"/>
                </a:solidFill>
                <a:latin typeface="Calibri (MS)" panose="020F0502020204030204"/>
                <a:ea typeface="Calibri (MS)" panose="020F0502020204030204"/>
                <a:cs typeface="Calibri (MS)" panose="020F0502020204030204"/>
                <a:sym typeface="Calibri (MS)" panose="020F0502020204030204"/>
              </a:rPr>
              <a:t>cpu</a:t>
            </a:r>
            <a:r>
              <a:rPr lang="en-US" sz="955" dirty="0">
                <a:solidFill>
                  <a:srgbClr val="000000"/>
                </a:solidFill>
                <a:latin typeface="Calibri (MS)" panose="020F0502020204030204"/>
                <a:ea typeface="Calibri (MS)" panose="020F0502020204030204"/>
                <a:cs typeface="Calibri (MS)" panose="020F0502020204030204"/>
                <a:sym typeface="Calibri (MS)" panose="020F0502020204030204"/>
              </a:rPr>
              <a:t>: ".2"</a:t>
            </a:r>
          </a:p>
        </p:txBody>
      </p:sp>
      <p:sp>
        <p:nvSpPr>
          <p:cNvPr id="4" name="TextBox 4"/>
          <p:cNvSpPr txBox="1"/>
          <p:nvPr/>
        </p:nvSpPr>
        <p:spPr>
          <a:xfrm>
            <a:off x="6481021" y="495300"/>
            <a:ext cx="1340197" cy="1469210"/>
          </a:xfrm>
          <a:prstGeom prst="rect">
            <a:avLst/>
          </a:prstGeom>
        </p:spPr>
        <p:txBody>
          <a:bodyPr lIns="0" tIns="0" rIns="0" bIns="0" rtlCol="0" anchor="t">
            <a:spAutoFit/>
          </a:bodyPr>
          <a:lstStyle/>
          <a:p>
            <a:pPr algn="l">
              <a:lnSpc>
                <a:spcPts val="1465"/>
              </a:lnSpc>
              <a:spcBef>
                <a:spcPct val="0"/>
              </a:spcBef>
            </a:pPr>
            <a:r>
              <a:rPr lang="en-US" sz="1240">
                <a:solidFill>
                  <a:srgbClr val="000000"/>
                </a:solidFill>
                <a:latin typeface="Calibri (MS)" panose="020F0502020204030204"/>
                <a:ea typeface="Calibri (MS)" panose="020F0502020204030204"/>
                <a:cs typeface="Calibri (MS)" panose="020F0502020204030204"/>
                <a:sym typeface="Calibri (MS)" panose="020F0502020204030204"/>
              </a:rPr>
              <a:t>apiVersion: v1</a:t>
            </a:r>
          </a:p>
          <a:p>
            <a:pPr algn="l">
              <a:lnSpc>
                <a:spcPts val="1465"/>
              </a:lnSpc>
              <a:spcBef>
                <a:spcPct val="0"/>
              </a:spcBef>
            </a:pPr>
            <a:r>
              <a:rPr lang="en-US" sz="1240">
                <a:solidFill>
                  <a:srgbClr val="000000"/>
                </a:solidFill>
                <a:latin typeface="Calibri (MS)" panose="020F0502020204030204"/>
                <a:ea typeface="Calibri (MS)" panose="020F0502020204030204"/>
                <a:cs typeface="Calibri (MS)" panose="020F0502020204030204"/>
                <a:sym typeface="Calibri (MS)" panose="020F0502020204030204"/>
              </a:rPr>
              <a:t>kind: ResourceQuota</a:t>
            </a:r>
          </a:p>
          <a:p>
            <a:pPr algn="l">
              <a:lnSpc>
                <a:spcPts val="1465"/>
              </a:lnSpc>
              <a:spcBef>
                <a:spcPct val="0"/>
              </a:spcBef>
            </a:pPr>
            <a:r>
              <a:rPr lang="en-US" sz="1240">
                <a:solidFill>
                  <a:srgbClr val="000000"/>
                </a:solidFill>
                <a:latin typeface="Calibri (MS)" panose="020F0502020204030204"/>
                <a:ea typeface="Calibri (MS)" panose="020F0502020204030204"/>
                <a:cs typeface="Calibri (MS)" panose="020F0502020204030204"/>
                <a:sym typeface="Calibri (MS)" panose="020F0502020204030204"/>
              </a:rPr>
              <a:t>metadata:</a:t>
            </a:r>
          </a:p>
          <a:p>
            <a:pPr algn="l">
              <a:lnSpc>
                <a:spcPts val="1465"/>
              </a:lnSpc>
              <a:spcBef>
                <a:spcPct val="0"/>
              </a:spcBef>
            </a:pPr>
            <a:r>
              <a:rPr lang="en-US" sz="1240">
                <a:solidFill>
                  <a:srgbClr val="000000"/>
                </a:solidFill>
                <a:latin typeface="Calibri (MS)" panose="020F0502020204030204"/>
                <a:ea typeface="Calibri (MS)" panose="020F0502020204030204"/>
                <a:cs typeface="Calibri (MS)" panose="020F0502020204030204"/>
                <a:sym typeface="Calibri (MS)" panose="020F0502020204030204"/>
              </a:rPr>
              <a:t>  name: quotatest</a:t>
            </a:r>
          </a:p>
          <a:p>
            <a:pPr algn="l">
              <a:lnSpc>
                <a:spcPts val="1465"/>
              </a:lnSpc>
              <a:spcBef>
                <a:spcPct val="0"/>
              </a:spcBef>
            </a:pPr>
            <a:r>
              <a:rPr lang="en-US" sz="1240">
                <a:solidFill>
                  <a:srgbClr val="000000"/>
                </a:solidFill>
                <a:latin typeface="Calibri (MS)" panose="020F0502020204030204"/>
                <a:ea typeface="Calibri (MS)" panose="020F0502020204030204"/>
                <a:cs typeface="Calibri (MS)" panose="020F0502020204030204"/>
                <a:sym typeface="Calibri (MS)" panose="020F0502020204030204"/>
              </a:rPr>
              <a:t>  namespace: jaitif</a:t>
            </a:r>
          </a:p>
          <a:p>
            <a:pPr algn="l">
              <a:lnSpc>
                <a:spcPts val="1465"/>
              </a:lnSpc>
              <a:spcBef>
                <a:spcPct val="0"/>
              </a:spcBef>
            </a:pPr>
            <a:r>
              <a:rPr lang="en-US" sz="1240">
                <a:solidFill>
                  <a:srgbClr val="000000"/>
                </a:solidFill>
                <a:latin typeface="Calibri (MS)" panose="020F0502020204030204"/>
                <a:ea typeface="Calibri (MS)" panose="020F0502020204030204"/>
                <a:cs typeface="Calibri (MS)" panose="020F0502020204030204"/>
                <a:sym typeface="Calibri (MS)" panose="020F0502020204030204"/>
              </a:rPr>
              <a:t>spec:</a:t>
            </a:r>
          </a:p>
          <a:p>
            <a:pPr algn="l">
              <a:lnSpc>
                <a:spcPts val="1465"/>
              </a:lnSpc>
              <a:spcBef>
                <a:spcPct val="0"/>
              </a:spcBef>
            </a:pPr>
            <a:r>
              <a:rPr lang="en-US" sz="1240">
                <a:solidFill>
                  <a:srgbClr val="000000"/>
                </a:solidFill>
                <a:latin typeface="Calibri (MS)" panose="020F0502020204030204"/>
                <a:ea typeface="Calibri (MS)" panose="020F0502020204030204"/>
                <a:cs typeface="Calibri (MS)" panose="020F0502020204030204"/>
                <a:sym typeface="Calibri (MS)" panose="020F0502020204030204"/>
              </a:rPr>
              <a:t>  hard:</a:t>
            </a:r>
          </a:p>
          <a:p>
            <a:pPr algn="l">
              <a:lnSpc>
                <a:spcPts val="1465"/>
              </a:lnSpc>
              <a:spcBef>
                <a:spcPct val="0"/>
              </a:spcBef>
            </a:pPr>
            <a:r>
              <a:rPr lang="en-US" sz="1240">
                <a:solidFill>
                  <a:srgbClr val="000000"/>
                </a:solidFill>
                <a:latin typeface="Calibri (MS)" panose="020F0502020204030204"/>
                <a:ea typeface="Calibri (MS)" panose="020F0502020204030204"/>
                <a:cs typeface="Calibri (MS)" panose="020F0502020204030204"/>
                <a:sym typeface="Calibri (MS)" panose="020F0502020204030204"/>
              </a:rPr>
              <a:t>    pods: "1"</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29B1F86-90F4-4BFD-8FC3-9F251F416FAB}">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1188</TotalTime>
  <Words>36980</Words>
  <Application>Microsoft Office PowerPoint</Application>
  <PresentationFormat>On-screen Show (16:9)</PresentationFormat>
  <Paragraphs>6252</Paragraphs>
  <Slides>379</Slides>
  <Notes>0</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379</vt:i4>
      </vt:variant>
    </vt:vector>
  </HeadingPairs>
  <TitlesOfParts>
    <vt:vector size="399" baseType="lpstr">
      <vt:lpstr>Arimo Bold</vt:lpstr>
      <vt:lpstr>Montserrat Bold</vt:lpstr>
      <vt:lpstr>Open Sans</vt:lpstr>
      <vt:lpstr>JetBrains Mono</vt:lpstr>
      <vt:lpstr>Open Sans Bold</vt:lpstr>
      <vt:lpstr>Calibri</vt:lpstr>
      <vt:lpstr>IBM Plex Sans</vt:lpstr>
      <vt:lpstr>Calibri (MS)</vt:lpstr>
      <vt:lpstr>Ubuntu Bold</vt:lpstr>
      <vt:lpstr>Arimo</vt:lpstr>
      <vt:lpstr>JetBrains Mono Bold</vt:lpstr>
      <vt:lpstr>Barlow Bold</vt:lpstr>
      <vt:lpstr>Calibri (MS) Bold</vt:lpstr>
      <vt:lpstr>Barlow</vt:lpstr>
      <vt:lpstr>Calibri (MS) Light</vt:lpstr>
      <vt:lpstr>Arial</vt:lpstr>
      <vt:lpstr>Consolas</vt:lpstr>
      <vt:lpstr>Calibri (MS) Italics</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docker_k8s_slides.pdf</dc:title>
  <dc:creator/>
  <cp:lastModifiedBy>Dhananjaiah Maroju</cp:lastModifiedBy>
  <cp:revision>10</cp:revision>
  <dcterms:created xsi:type="dcterms:W3CDTF">2006-08-16T00:00:00Z</dcterms:created>
  <dcterms:modified xsi:type="dcterms:W3CDTF">2025-10-26T09:05:26Z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C68021175F0E4DF5A746B712EA450DD0_12</vt:lpwstr>
  </property>
  <property fmtid="{D5CDD505-2E9C-101B-9397-08002B2CF9AE}" pid="3" name="KSOProductBuildVer">
    <vt:lpwstr>2057-12.2.0.23149</vt:lpwstr>
  </property>
</Properties>
</file>